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2"/>
  </p:notesMasterIdLst>
  <p:handoutMasterIdLst>
    <p:handoutMasterId r:id="rId13"/>
  </p:handoutMasterIdLst>
  <p:sldIdLst>
    <p:sldId id="297" r:id="rId5"/>
    <p:sldId id="298" r:id="rId6"/>
    <p:sldId id="300" r:id="rId7"/>
    <p:sldId id="289" r:id="rId8"/>
    <p:sldId id="299" r:id="rId9"/>
    <p:sldId id="301" r:id="rId10"/>
    <p:sldId id="29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85E033-1C5E-20FE-89AB-2B38A4ADD1D6}" name="SER" initials="SER" userId="SER" providerId="None"/>
  <p188:author id="{0F7B21B1-4C6A-2DBD-52E5-4B19126889A6}" name="Dorado, Lourdes" initials="DL" userId="S::lourdes.dorado@myflfamilies.com::d9aaa55c-bc9a-460e-b44c-cf5e4d581e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3649D-3827-43AA-808B-2D26F9ED55FF}" v="4" dt="2025-01-09T15:15:02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19" d="100"/>
          <a:sy n="119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624AA251-37A9-490F-BAF3-04C34A50F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BE928BE-7C67-4796-9A2D-47E106D50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29FDA88-50C1-4F5A-BD0C-1B8C199144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4564" y="880378"/>
            <a:ext cx="1376122" cy="137612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B075078A-B95F-40DB-B398-1B04E182A9E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7040" y="5394960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FAAD6225-AAC0-4D9F-9EF8-0C1F9A8C5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6414" y="6389461"/>
            <a:ext cx="5496775" cy="590321"/>
          </a:xfrm>
        </p:spPr>
        <p:txBody>
          <a:bodyPr>
            <a:normAutofit/>
          </a:bodyPr>
          <a:lstStyle/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January 15, 2025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8272" y="2085966"/>
            <a:ext cx="6593856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Regional Behavioral Health Collaboratives</a:t>
            </a:r>
            <a:b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update</a:t>
            </a:r>
            <a:endParaRPr lang="en-U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2E7ECA-EDD0-30C1-15FB-A2C8BA019623}"/>
              </a:ext>
            </a:extLst>
          </p:cNvPr>
          <p:cNvSpPr txBox="1"/>
          <p:nvPr/>
        </p:nvSpPr>
        <p:spPr>
          <a:xfrm>
            <a:off x="6076552" y="4537495"/>
            <a:ext cx="5805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 Trinh, MSW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Regional Operations and Initiatives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Substance Abuse and Mental Health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Children and Families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5837"/>
            <a:ext cx="11029615" cy="3507486"/>
          </a:xfrm>
        </p:spPr>
        <p:txBody>
          <a:bodyPr>
            <a:normAutofit/>
          </a:bodyPr>
          <a:lstStyle/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Commission on Mental Health and Substance Use Disorder (Commission)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presented their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Annual Interim Report on January 1, 2024, with findings and evidence-based recommendations. </a:t>
            </a:r>
          </a:p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strengthen community networks and cross-agency collaboration, the Commission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ecommended establishing regional collaboratives. </a:t>
            </a:r>
          </a:p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July 1, 2024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House Bill 7021 created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section 394.90826, Florida Statutes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establish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Interagency Collaboratives throughout the state in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support of this recommendation.</a:t>
            </a:r>
            <a:endParaRPr lang="en-US" sz="2200" cap="non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91" y="705124"/>
            <a:ext cx="11029616" cy="118955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8A45C0-08DB-42E8-9648-D37EBB485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47" y="1447801"/>
            <a:ext cx="11029615" cy="430106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</a:t>
            </a:r>
            <a:r>
              <a:rPr lang="en-US" sz="2200" b="1" i="1" u="sng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objectives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 the regional collaboratives are to: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Facilitate enhanced interagency communication and collaboration.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Develop and promote regional strategies tailored to address community-level challenges in the behavioral health system.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en-NZ" sz="2200" b="1" i="1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b="1" i="1" u="sng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vision</a:t>
            </a:r>
            <a:r>
              <a:rPr lang="en-NZ" sz="2200" b="1" i="1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 the regional collaboratives is to: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dentify and address ongoing opportunities within the behavioral health system at the local level.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mprove the accessibility, availability, and quality of behavioral health services.</a:t>
            </a:r>
            <a:endParaRPr lang="en-US" sz="2200" cap="none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A32544-7028-C5E8-7887-1C3BB4D6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26" y="671257"/>
            <a:ext cx="11029616" cy="118955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Objectives and vision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D3AFEA-6EC0-EAC0-6925-F2D50147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CA01A7-439C-C9B9-A417-3B528AB9B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63498"/>
              </p:ext>
            </p:extLst>
          </p:nvPr>
        </p:nvGraphicFramePr>
        <p:xfrm>
          <a:off x="581192" y="1523357"/>
          <a:ext cx="10654714" cy="3689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7357">
                  <a:extLst>
                    <a:ext uri="{9D8B030D-6E8A-4147-A177-3AD203B41FA5}">
                      <a16:colId xmlns:a16="http://schemas.microsoft.com/office/drawing/2014/main" val="1033912548"/>
                    </a:ext>
                  </a:extLst>
                </a:gridCol>
                <a:gridCol w="5327357">
                  <a:extLst>
                    <a:ext uri="{9D8B030D-6E8A-4147-A177-3AD203B41FA5}">
                      <a16:colId xmlns:a16="http://schemas.microsoft.com/office/drawing/2014/main" val="3115499423"/>
                    </a:ext>
                  </a:extLst>
                </a:gridCol>
              </a:tblGrid>
              <a:tr h="5198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Agency Representative(s)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4658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Children and Families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Community-Based Care Lead Agencies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521681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 for Health Care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Managing Entities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05405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 for Persons with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 Health Service Providers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781241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Elder Affairs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2326"/>
                  </a:ext>
                </a:extLst>
              </a:tr>
              <a:tr h="35127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Managed Medical Assistance Plans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105260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Police Departments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014175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Sheriffs’ Offices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98396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Agencies on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92762"/>
                  </a:ext>
                </a:extLst>
              </a:tr>
            </a:tbl>
          </a:graphicData>
        </a:graphic>
      </p:graphicFrame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41" y="679724"/>
            <a:ext cx="11029616" cy="11895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Verdana"/>
              </a:rPr>
              <a:t>membership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en-US" b="0" cap="none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Verdan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68709A-9C81-AE97-5BBF-116522CC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757078-C405-DB27-E354-3913F4948734}"/>
              </a:ext>
            </a:extLst>
          </p:cNvPr>
          <p:cNvSpPr txBox="1"/>
          <p:nvPr/>
        </p:nvSpPr>
        <p:spPr>
          <a:xfrm>
            <a:off x="343280" y="725149"/>
            <a:ext cx="9934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Implementation </a:t>
            </a:r>
            <a:r>
              <a:rPr lang="en-US" sz="2800" b="1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updates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91BB830-0D66-E6FD-53B6-954CF6BBDD2E}"/>
              </a:ext>
            </a:extLst>
          </p:cNvPr>
          <p:cNvSpPr txBox="1">
            <a:spLocks/>
          </p:cNvSpPr>
          <p:nvPr/>
        </p:nvSpPr>
        <p:spPr>
          <a:xfrm>
            <a:off x="605747" y="1442117"/>
            <a:ext cx="10790386" cy="442912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All six regions have successfully onboarded a Regional Collaborative Coordinator.</a:t>
            </a:r>
          </a:p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A Project Charter has been developed.</a:t>
            </a:r>
          </a:p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kick-off meetings will be held in-person during the month of February statewide. </a:t>
            </a:r>
          </a:p>
          <a:p>
            <a:pPr marL="629435" lvl="1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first kick-off meeting will take place on February 11</a:t>
            </a:r>
            <a:r>
              <a:rPr lang="en-US" sz="2200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Southern Region.</a:t>
            </a:r>
          </a:p>
          <a:p>
            <a:pPr lvl="1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435" lvl="1" indent="-305435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0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68709A-9C81-AE97-5BBF-116522CC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757078-C405-DB27-E354-3913F4948734}"/>
              </a:ext>
            </a:extLst>
          </p:cNvPr>
          <p:cNvSpPr txBox="1"/>
          <p:nvPr/>
        </p:nvSpPr>
        <p:spPr>
          <a:xfrm>
            <a:off x="343280" y="725149"/>
            <a:ext cx="9934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Awareness and transparency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91BB830-0D66-E6FD-53B6-954CF6BBDD2E}"/>
              </a:ext>
            </a:extLst>
          </p:cNvPr>
          <p:cNvSpPr txBox="1">
            <a:spLocks/>
          </p:cNvSpPr>
          <p:nvPr/>
        </p:nvSpPr>
        <p:spPr>
          <a:xfrm>
            <a:off x="343280" y="1526783"/>
            <a:ext cx="10790386" cy="442912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To increase awareness and transparency of the work of the Regional Collaboratives, the Department will: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Notice meetings in accordance with the Florida Sunshine Law.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Develop a public-facing website for the Regional Collaboratives.</a:t>
            </a:r>
          </a:p>
          <a:p>
            <a:pPr marL="324000" lvl="1" indent="0">
              <a:buNone/>
            </a:pPr>
            <a:endParaRPr lang="en-US" sz="2200" dirty="0">
              <a:solidFill>
                <a:schemeClr val="bg2">
                  <a:lumMod val="10000"/>
                </a:schemeClr>
              </a:solidFill>
              <a:latin typeface="Arial"/>
              <a:ea typeface="Calibri"/>
              <a:cs typeface="Arial"/>
            </a:endParaRPr>
          </a:p>
          <a:p>
            <a:pPr lvl="1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435" lvl="1" indent="-305435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0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36;p64">
            <a:extLst>
              <a:ext uri="{FF2B5EF4-FFF2-40B4-BE49-F238E27FC236}">
                <a16:creationId xmlns:a16="http://schemas.microsoft.com/office/drawing/2014/main" id="{A58EFA6A-7215-30E5-32E6-0AD617AAB34F}"/>
              </a:ext>
            </a:extLst>
          </p:cNvPr>
          <p:cNvSpPr/>
          <p:nvPr/>
        </p:nvSpPr>
        <p:spPr>
          <a:xfrm>
            <a:off x="3102882" y="2362249"/>
            <a:ext cx="8252786" cy="1460282"/>
          </a:xfrm>
          <a:prstGeom prst="rect">
            <a:avLst/>
          </a:prstGeom>
          <a:solidFill>
            <a:srgbClr val="242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136;p64">
            <a:extLst>
              <a:ext uri="{FF2B5EF4-FFF2-40B4-BE49-F238E27FC236}">
                <a16:creationId xmlns:a16="http://schemas.microsoft.com/office/drawing/2014/main" id="{8A457DB8-0F87-AF3E-FB67-309F03BB5DB6}"/>
              </a:ext>
            </a:extLst>
          </p:cNvPr>
          <p:cNvSpPr/>
          <p:nvPr/>
        </p:nvSpPr>
        <p:spPr>
          <a:xfrm>
            <a:off x="2823482" y="2667049"/>
            <a:ext cx="8252786" cy="1460282"/>
          </a:xfrm>
          <a:prstGeom prst="rect">
            <a:avLst/>
          </a:prstGeom>
          <a:solidFill>
            <a:srgbClr val="629D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136;p64">
            <a:extLst>
              <a:ext uri="{FF2B5EF4-FFF2-40B4-BE49-F238E27FC236}">
                <a16:creationId xmlns:a16="http://schemas.microsoft.com/office/drawing/2014/main" id="{F1F86BFD-A51B-9FA0-4849-62CE89B868EA}"/>
              </a:ext>
            </a:extLst>
          </p:cNvPr>
          <p:cNvSpPr/>
          <p:nvPr/>
        </p:nvSpPr>
        <p:spPr>
          <a:xfrm>
            <a:off x="2963182" y="2514649"/>
            <a:ext cx="8252786" cy="1460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6070D-36EC-4041-A85F-03495947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771" y="2824998"/>
            <a:ext cx="8105608" cy="2147467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rgbClr val="002060"/>
                </a:solidFill>
                <a:latin typeface="Arial Black" panose="020B0A040201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Questions?</a:t>
            </a:r>
            <a:endParaRPr lang="en-US" sz="480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83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DCF Power point">
      <a:dk1>
        <a:srgbClr val="193441"/>
      </a:dk1>
      <a:lt1>
        <a:srgbClr val="FFFFFF"/>
      </a:lt1>
      <a:dk2>
        <a:srgbClr val="193441"/>
      </a:dk2>
      <a:lt2>
        <a:srgbClr val="E7E6E6"/>
      </a:lt2>
      <a:accent1>
        <a:srgbClr val="115BA4"/>
      </a:accent1>
      <a:accent2>
        <a:srgbClr val="488F4D"/>
      </a:accent2>
      <a:accent3>
        <a:srgbClr val="7CB2E1"/>
      </a:accent3>
      <a:accent4>
        <a:srgbClr val="FAA634"/>
      </a:accent4>
      <a:accent5>
        <a:srgbClr val="FFD537"/>
      </a:accent5>
      <a:accent6>
        <a:srgbClr val="DF462E"/>
      </a:accent6>
      <a:hlink>
        <a:srgbClr val="36708C"/>
      </a:hlink>
      <a:folHlink>
        <a:srgbClr val="C55A11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0A58D8C231D43828916AD3E094E6B" ma:contentTypeVersion="4" ma:contentTypeDescription="Create a new document." ma:contentTypeScope="" ma:versionID="a85da4d6485b5af994c90576368c0aa2">
  <xsd:schema xmlns:xsd="http://www.w3.org/2001/XMLSchema" xmlns:xs="http://www.w3.org/2001/XMLSchema" xmlns:p="http://schemas.microsoft.com/office/2006/metadata/properties" xmlns:ns2="57f4cfe9-52da-46f3-b230-554fc07be436" targetNamespace="http://schemas.microsoft.com/office/2006/metadata/properties" ma:root="true" ma:fieldsID="24b6505f03d01cc580172a935eb46580" ns2:_="">
    <xsd:import namespace="57f4cfe9-52da-46f3-b230-554fc07be4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4cfe9-52da-46f3-b230-554fc07be4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1EE074-44D5-4553-BF39-FEADECDF5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4cfe9-52da-46f3-b230-554fc07be4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purl.org/dc/dcmitype/"/>
    <ds:schemaRef ds:uri="http://schemas.microsoft.com/office/2006/documentManagement/types"/>
    <ds:schemaRef ds:uri="http://www.w3.org/XML/1998/namespace"/>
    <ds:schemaRef ds:uri="57f4cfe9-52da-46f3-b230-554fc07be436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4610</TotalTime>
  <Words>334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Verdana</vt:lpstr>
      <vt:lpstr>Wingdings 2</vt:lpstr>
      <vt:lpstr>Theme-DCF</vt:lpstr>
      <vt:lpstr>Regional Behavioral Health Collaboratives update</vt:lpstr>
      <vt:lpstr>Background</vt:lpstr>
      <vt:lpstr>Objectives and vision</vt:lpstr>
      <vt:lpstr>membership 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Use Disorder - Regional Behavioral Health Collaboratives Update (January 15 2025)</dc:title>
  <dc:creator>Edwards, Joseph</dc:creator>
  <cp:lastModifiedBy>VanDyke, Misty N</cp:lastModifiedBy>
  <cp:revision>58</cp:revision>
  <dcterms:created xsi:type="dcterms:W3CDTF">2022-01-04T16:51:29Z</dcterms:created>
  <dcterms:modified xsi:type="dcterms:W3CDTF">2025-06-03T17:17:52Z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0x0101002BF0A58D8C231D43828916AD3E094E6B</vt:lpwstr>
  </property>
</Properties>
</file>