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0" r:id="rId4"/>
  </p:sldMasterIdLst>
  <p:notesMasterIdLst>
    <p:notesMasterId r:id="rId10"/>
  </p:notesMasterIdLst>
  <p:handoutMasterIdLst>
    <p:handoutMasterId r:id="rId11"/>
  </p:handoutMasterIdLst>
  <p:sldIdLst>
    <p:sldId id="304" r:id="rId5"/>
    <p:sldId id="302" r:id="rId6"/>
    <p:sldId id="303" r:id="rId7"/>
    <p:sldId id="300" r:id="rId8"/>
    <p:sldId id="29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13395C-C7D2-4406-86C8-C5F77199A450}" v="16" dt="2024-08-15T21:56:26.510"/>
    <p1510:client id="{B116C63A-8750-41B5-AC61-9686019EDF0C}" v="15" dt="2024-08-15T18:39:32.1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19" autoAdjust="0"/>
  </p:normalViewPr>
  <p:slideViewPr>
    <p:cSldViewPr snapToGrid="0">
      <p:cViewPr varScale="1">
        <p:scale>
          <a:sx n="121" d="100"/>
          <a:sy n="121" d="100"/>
        </p:scale>
        <p:origin x="54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8902BA6-4325-4140-AD64-F1CA9F0A3D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A978C9-89B9-4B35-9064-7876961BB4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94E95-7AA3-474D-9AE0-916CAF76FF44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A9FA60-6BD8-480F-98D4-A3DA4A23FA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CA373F-FAE3-4E5A-B13B-7F645ECABD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3FCD3-78A9-4552-9E0D-0E9A08452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057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CD909-ECD5-465C-82C8-FCE95B2BCE9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3E826-96F9-412E-99A9-86A7D24D1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441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8FF996E-61BD-47CB-85A4-D3C26661B80D}"/>
              </a:ext>
            </a:extLst>
          </p:cNvPr>
          <p:cNvSpPr/>
          <p:nvPr/>
        </p:nvSpPr>
        <p:spPr>
          <a:xfrm>
            <a:off x="3209925" y="0"/>
            <a:ext cx="898207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A1F06D-55B0-4F3F-BA8C-D17945BE6C14}"/>
              </a:ext>
            </a:extLst>
          </p:cNvPr>
          <p:cNvSpPr/>
          <p:nvPr/>
        </p:nvSpPr>
        <p:spPr>
          <a:xfrm>
            <a:off x="1" y="1"/>
            <a:ext cx="2895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0" y="2621636"/>
            <a:ext cx="5496775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0517A-8116-47E3-A4A5-4BEA4FC18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0993-B037-4440-8A27-81D473ED94D3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B3AA27C-00F0-436D-B454-8EAB67454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4EACB6F-CCA4-416F-BAC3-399D824F0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F9120191-8F61-4C4F-B1AC-9AB3611B3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8919" y="1197397"/>
            <a:ext cx="6593856" cy="1343034"/>
          </a:xfrm>
        </p:spPr>
        <p:txBody>
          <a:bodyPr anchor="t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9" name="Picture 18" descr="Logo&#10;&#10;Description automatically generated">
            <a:extLst>
              <a:ext uri="{FF2B5EF4-FFF2-40B4-BE49-F238E27FC236}">
                <a16:creationId xmlns:a16="http://schemas.microsoft.com/office/drawing/2014/main" id="{624AA251-37A9-490F-BAF3-04C34A50F2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276" y="704841"/>
            <a:ext cx="3246319" cy="32463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FB1B7C3-E96A-4B26-9D56-FF994FB599FF}"/>
              </a:ext>
            </a:extLst>
          </p:cNvPr>
          <p:cNvSpPr/>
          <p:nvPr userDrawn="1"/>
        </p:nvSpPr>
        <p:spPr>
          <a:xfrm>
            <a:off x="1" y="1"/>
            <a:ext cx="2895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CBE928BE-7C67-4796-9A2D-47E106D50E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38276" y="704841"/>
            <a:ext cx="3246319" cy="324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674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507486"/>
          </a:xfrm>
        </p:spPr>
        <p:txBody>
          <a:bodyPr anchor="t" anchorCtr="0"/>
          <a:lstStyle>
            <a:lvl1pPr>
              <a:defRPr lang="en-US" dirty="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19947D-B087-4728-8F6C-D0A1F3898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C1682-4713-4868-B260-A163AA4A1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040F-001C-4673-BF3F-0BE1C9BF40D8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C518E-16C7-41E6-AD28-C433D99E7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17058F-9EEC-4259-A656-2163AD582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933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46035" y="2828444"/>
            <a:ext cx="6753057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0AC70-36BD-4A35-AC48-05BA734D1221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2489CAD-4DBA-42C4-883B-349B93281BA8}"/>
              </a:ext>
            </a:extLst>
          </p:cNvPr>
          <p:cNvSpPr/>
          <p:nvPr userDrawn="1"/>
        </p:nvSpPr>
        <p:spPr>
          <a:xfrm>
            <a:off x="1" y="1"/>
            <a:ext cx="195262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Logo&#10;&#10;Description automatically generated">
            <a:extLst>
              <a:ext uri="{FF2B5EF4-FFF2-40B4-BE49-F238E27FC236}">
                <a16:creationId xmlns:a16="http://schemas.microsoft.com/office/drawing/2014/main" id="{529FDA88-50C1-4F5A-BD0C-1B8C199144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4564" y="880378"/>
            <a:ext cx="1376122" cy="1376122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609057C4-AAE7-490E-AB00-D2943A20F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322" y="1568439"/>
            <a:ext cx="7976485" cy="988332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1711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B724-03D5-4AC4-92F2-90F5BF3B8AE1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56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799D-4F11-4C23-9322-E97C9B2E3E2D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587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45D04-FBE4-49CB-AA72-13B16528BC6B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2584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6C72D-A7DF-4267-B973-01A248C39D2F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89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59F5720-33C4-4F82-905F-852062826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t" anchorCtr="0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52ABF2-A144-4733-9C41-9F71D25E8116}"/>
              </a:ext>
            </a:extLst>
          </p:cNvPr>
          <p:cNvSpPr>
            <a:spLocks noChangeAspect="1"/>
          </p:cNvSpPr>
          <p:nvPr userDrawn="1"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7AE0941-A3BC-4273-8CFC-35758DD9F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t" anchorCtr="0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86B1363-9C99-4D6B-B19F-1696ACCCD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FF52A4DF-BE01-429D-BF75-4D8987242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BD7A-E6C1-49E4-B644-7DEE137733B8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F8A4E03-EE12-494D-8257-0589CD6E7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5B9DD57C-84A3-4E13-A3AB-862F6007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63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2FD0-FE13-4488-94FB-E9A0C55F1CA9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111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74994" y="6423914"/>
            <a:ext cx="16559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53D0BD7A-E6C1-49E4-B644-7DEE137733B8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58078" y="6423914"/>
            <a:ext cx="2749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47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ADE88B-EB10-486B-9068-46D45F771682}"/>
              </a:ext>
            </a:extLst>
          </p:cNvPr>
          <p:cNvSpPr/>
          <p:nvPr/>
        </p:nvSpPr>
        <p:spPr>
          <a:xfrm>
            <a:off x="10536060" y="5202060"/>
            <a:ext cx="1655940" cy="1655940"/>
          </a:xfrm>
          <a:custGeom>
            <a:avLst/>
            <a:gdLst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165594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5940" h="1655940">
                <a:moveTo>
                  <a:pt x="0" y="1655940"/>
                </a:moveTo>
                <a:lnTo>
                  <a:pt x="1655940" y="0"/>
                </a:lnTo>
                <a:lnTo>
                  <a:pt x="1655940" y="1655940"/>
                </a:lnTo>
                <a:lnTo>
                  <a:pt x="0" y="165594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5619B0A6-9F70-46C5-8D3F-B7D572D8C29D}"/>
              </a:ext>
            </a:extLst>
          </p:cNvPr>
          <p:cNvSpPr/>
          <p:nvPr userDrawn="1"/>
        </p:nvSpPr>
        <p:spPr>
          <a:xfrm>
            <a:off x="9442850" y="4886325"/>
            <a:ext cx="2749149" cy="1971675"/>
          </a:xfrm>
          <a:custGeom>
            <a:avLst/>
            <a:gdLst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165594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5940" h="1655940">
                <a:moveTo>
                  <a:pt x="0" y="1655940"/>
                </a:moveTo>
                <a:lnTo>
                  <a:pt x="1655940" y="0"/>
                </a:lnTo>
                <a:lnTo>
                  <a:pt x="1655940" y="1655940"/>
                </a:lnTo>
                <a:lnTo>
                  <a:pt x="0" y="165594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Logo&#10;&#10;Description automatically generated">
            <a:extLst>
              <a:ext uri="{FF2B5EF4-FFF2-40B4-BE49-F238E27FC236}">
                <a16:creationId xmlns:a16="http://schemas.microsoft.com/office/drawing/2014/main" id="{B075078A-B95F-40DB-B398-1B04E182A9E1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607040" y="5394960"/>
            <a:ext cx="118872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41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80" r:id="rId8"/>
    <p:sldLayoutId id="2147483679" r:id="rId9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1" kern="1200" cap="all">
          <a:solidFill>
            <a:schemeClr val="tx1">
              <a:lumMod val="7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384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>
            <a:extLst>
              <a:ext uri="{FF2B5EF4-FFF2-40B4-BE49-F238E27FC236}">
                <a16:creationId xmlns:a16="http://schemas.microsoft.com/office/drawing/2014/main" id="{5367F926-CA63-DF74-0BDF-A4F9F4C6B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442" y="4502252"/>
            <a:ext cx="8255358" cy="523220"/>
          </a:xfrm>
        </p:spPr>
        <p:txBody>
          <a:bodyPr>
            <a:noAutofit/>
          </a:bodyPr>
          <a:lstStyle/>
          <a:p>
            <a:pPr algn="r"/>
            <a:br>
              <a:rPr lang="en-US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0" cap="none" dirty="0">
                <a:latin typeface="Arial" panose="020B0604020202020204" pitchFamily="34" charset="0"/>
                <a:cs typeface="Arial" panose="020B0604020202020204" pitchFamily="34" charset="0"/>
              </a:rPr>
              <a:t>Amanda Regis, MSW</a:t>
            </a:r>
            <a:br>
              <a:rPr lang="en-US" sz="2000" b="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0" cap="none" dirty="0">
                <a:latin typeface="Arial" panose="020B0604020202020204" pitchFamily="34" charset="0"/>
                <a:cs typeface="Arial" panose="020B0604020202020204" pitchFamily="34" charset="0"/>
              </a:rPr>
              <a:t>Office of Substance Abuse and Mental Health</a:t>
            </a:r>
            <a:br>
              <a:rPr lang="en-US" sz="2000" b="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0" cap="none" dirty="0">
                <a:latin typeface="Arial" panose="020B0604020202020204" pitchFamily="34" charset="0"/>
                <a:cs typeface="Arial" panose="020B0604020202020204" pitchFamily="34" charset="0"/>
              </a:rPr>
              <a:t>Department of Children and Families</a:t>
            </a:r>
            <a:br>
              <a:rPr lang="en-US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73E585-A05A-1574-17C9-33ED65354F00}"/>
              </a:ext>
            </a:extLst>
          </p:cNvPr>
          <p:cNvSpPr txBox="1"/>
          <p:nvPr/>
        </p:nvSpPr>
        <p:spPr>
          <a:xfrm>
            <a:off x="5257317" y="1490008"/>
            <a:ext cx="62364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Substance Use </a:t>
            </a:r>
          </a:p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Mental Health Legislative Highlights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DC763A-91D1-860E-1318-330A19B659F4}"/>
              </a:ext>
            </a:extLst>
          </p:cNvPr>
          <p:cNvSpPr txBox="1"/>
          <p:nvPr/>
        </p:nvSpPr>
        <p:spPr>
          <a:xfrm>
            <a:off x="10239031" y="6295042"/>
            <a:ext cx="24245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August 20, 2024</a:t>
            </a:r>
          </a:p>
        </p:txBody>
      </p:sp>
    </p:spTree>
    <p:extLst>
      <p:ext uri="{BB962C8B-B14F-4D97-AF65-F5344CB8AC3E}">
        <p14:creationId xmlns:p14="http://schemas.microsoft.com/office/powerpoint/2010/main" val="247937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85E895C-E172-3CBD-EC85-157518A54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6952" y="1556724"/>
            <a:ext cx="10535187" cy="3507486"/>
          </a:xfrm>
        </p:spPr>
        <p:txBody>
          <a:bodyPr>
            <a:normAutofit/>
          </a:bodyPr>
          <a:lstStyle/>
          <a:p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Provides discretion to law enforcement when initiating a Baker Act.</a:t>
            </a:r>
          </a:p>
          <a:p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Strengthens discharge planning for Baker Act and Marchman Act.</a:t>
            </a:r>
          </a:p>
          <a:p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Creates the Office of Children’s Behavioral Health Ombudsman within the Department.</a:t>
            </a:r>
          </a:p>
          <a:p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Requires the Department and the Agency for Health Care Administration to establish regional collaboratives.</a:t>
            </a:r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E07CD0AB-8048-488B-A1C2-D756369C7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cap="none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 Bill 7021 – </a:t>
            </a:r>
            <a:r>
              <a:rPr lang="en-US" cap="none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ktiv Grotesk" panose="020B0504020202020204" pitchFamily="34" charset="0"/>
                <a:cs typeface="Arial" panose="020B0604020202020204" pitchFamily="34" charset="0"/>
              </a:rPr>
              <a:t>Mental Health and Substance Abuse</a:t>
            </a:r>
            <a:br>
              <a:rPr lang="en-US" sz="2400" cap="non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Aktiv Grotesk" panose="020B0504020202020204" pitchFamily="34" charset="0"/>
                <a:cs typeface="Arial" panose="020B0604020202020204" pitchFamily="34" charset="0"/>
              </a:rPr>
            </a:br>
            <a:endParaRPr lang="en-US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ktiv Grotesk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F70DE-6D0B-4F92-99FB-0635A18A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3EF7B7-BCC8-ED57-2541-2DE79D23A98E}"/>
              </a:ext>
            </a:extLst>
          </p:cNvPr>
          <p:cNvSpPr txBox="1"/>
          <p:nvPr/>
        </p:nvSpPr>
        <p:spPr>
          <a:xfrm>
            <a:off x="2835374" y="4746883"/>
            <a:ext cx="72502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Allocation: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$50 million for implementing provisions of the bill. </a:t>
            </a:r>
          </a:p>
        </p:txBody>
      </p:sp>
      <p:pic>
        <p:nvPicPr>
          <p:cNvPr id="8" name="Picture 7" descr="A picture containing sunburst chart&#10;&#10;Description automatically generated">
            <a:extLst>
              <a:ext uri="{FF2B5EF4-FFF2-40B4-BE49-F238E27FC236}">
                <a16:creationId xmlns:a16="http://schemas.microsoft.com/office/drawing/2014/main" id="{176574A3-92CA-A433-62AB-38EBCB86FEE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2778" r="46119"/>
          <a:stretch/>
        </p:blipFill>
        <p:spPr>
          <a:xfrm>
            <a:off x="1336222" y="4471416"/>
            <a:ext cx="1499151" cy="133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265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BF2BBF-14E6-D55D-C800-454CB47B8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9124" y="1541935"/>
            <a:ext cx="9802295" cy="3507486"/>
          </a:xfrm>
        </p:spPr>
        <p:txBody>
          <a:bodyPr>
            <a:norm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Expands the Florida Reimbursement Assistance for Medical Education (FRAME) program.</a:t>
            </a:r>
          </a:p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Revises the definitions and standards for Mobile Response Teams. </a:t>
            </a:r>
          </a:p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Revises the definitions of clinical psychologist to remove three years of experience requirement under the Baker Act.</a:t>
            </a:r>
          </a:p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Reduces the experience requirement for psychiatric nurses from two years to one year.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E07CD0AB-8048-488B-A1C2-D756369C7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cap="none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ktiv Grotesk" panose="020B0504020202020204" pitchFamily="34" charset="0"/>
                <a:cs typeface="Arial" panose="020B0604020202020204" pitchFamily="34" charset="0"/>
              </a:rPr>
              <a:t>Senate</a:t>
            </a:r>
            <a:r>
              <a:rPr lang="en-US" sz="2800" cap="none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ktiv Grotesk" panose="020B0504020202020204" pitchFamily="34" charset="0"/>
                <a:cs typeface="Arial" panose="020B0604020202020204" pitchFamily="34" charset="0"/>
              </a:rPr>
              <a:t> Bill 7016 – Health Care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F70DE-6D0B-4F92-99FB-0635A18A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B14D2A-CD7F-1683-1F04-4E653063909B}"/>
              </a:ext>
            </a:extLst>
          </p:cNvPr>
          <p:cNvSpPr txBox="1"/>
          <p:nvPr/>
        </p:nvSpPr>
        <p:spPr>
          <a:xfrm>
            <a:off x="2780508" y="4820821"/>
            <a:ext cx="743333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Allocation: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$11.5 million for Mobile Response Teams.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$30 million for the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Reimbursement Assistance for Medical Education (FRAME) program.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7" name="Picture 6" descr="A picture containing sunburst chart&#10;&#10;Description automatically generated">
            <a:extLst>
              <a:ext uri="{FF2B5EF4-FFF2-40B4-BE49-F238E27FC236}">
                <a16:creationId xmlns:a16="http://schemas.microsoft.com/office/drawing/2014/main" id="{2E52A397-8621-6DD1-0CAE-3076B3A712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2778" r="46119"/>
          <a:stretch/>
        </p:blipFill>
        <p:spPr>
          <a:xfrm>
            <a:off x="1272214" y="4791456"/>
            <a:ext cx="1499151" cy="133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615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7CFFDE8-48EC-77DA-F1F3-05FD8974C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747" y="1542462"/>
            <a:ext cx="10129556" cy="3507486"/>
          </a:xfrm>
        </p:spPr>
        <p:txBody>
          <a:bodyPr>
            <a:normAutofit/>
          </a:bodyPr>
          <a:lstStyle/>
          <a:p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Creates Behavioral Health Teaching Hospital designation.</a:t>
            </a:r>
          </a:p>
          <a:p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Establishes a grant program in the Agency for Health Care Administration to fund Behavioral Health Teaching Hospitals.</a:t>
            </a:r>
          </a:p>
          <a:p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Creates the Florida Center for Behavioral Health Workforce.</a:t>
            </a:r>
          </a:p>
          <a:p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Requires a Mental Health Inpatient Treatment Services Capacity Study.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Includes completion of a gap analysis.</a:t>
            </a:r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E07CD0AB-8048-488B-A1C2-D756369C7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cap="none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Senate Bill 330 – </a:t>
            </a:r>
            <a:r>
              <a:rPr lang="en-US" cap="none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ktiv Grotesk" panose="020B0504020202020204" pitchFamily="34" charset="0"/>
                <a:cs typeface="Arial" panose="020B0604020202020204" pitchFamily="34" charset="0"/>
              </a:rPr>
              <a:t>Behavioral Health Teaching Hospitals</a:t>
            </a:r>
            <a:br>
              <a:rPr lang="en-U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Aktiv Grotesk" panose="020B05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ktiv Grotesk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F70DE-6D0B-4F92-99FB-0635A18A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6CCE9E-42DB-A132-E526-77D12B755CD9}"/>
              </a:ext>
            </a:extLst>
          </p:cNvPr>
          <p:cNvSpPr txBox="1"/>
          <p:nvPr/>
        </p:nvSpPr>
        <p:spPr>
          <a:xfrm>
            <a:off x="2750734" y="4555494"/>
            <a:ext cx="760027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Allocation: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$5 million for operation of the Florida Center for Behavioral Health Workforce at the University of South Florida.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$300 million to the Agency for Health Care Administration to award grants to develop and implement the Behavioral Health Teaching Hospital model.</a:t>
            </a:r>
          </a:p>
          <a:p>
            <a:endParaRPr lang="en-US" sz="2000" b="0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endParaRPr lang="en-US" sz="2000" dirty="0"/>
          </a:p>
        </p:txBody>
      </p:sp>
      <p:pic>
        <p:nvPicPr>
          <p:cNvPr id="8" name="Picture 7" descr="A picture containing sunburst chart&#10;&#10;Description automatically generated">
            <a:extLst>
              <a:ext uri="{FF2B5EF4-FFF2-40B4-BE49-F238E27FC236}">
                <a16:creationId xmlns:a16="http://schemas.microsoft.com/office/drawing/2014/main" id="{65503098-BFC8-E893-44C3-9C505B119D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2778" r="46119"/>
          <a:stretch/>
        </p:blipFill>
        <p:spPr>
          <a:xfrm>
            <a:off x="1272214" y="4791456"/>
            <a:ext cx="1499151" cy="133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308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136;p64">
            <a:extLst>
              <a:ext uri="{FF2B5EF4-FFF2-40B4-BE49-F238E27FC236}">
                <a16:creationId xmlns:a16="http://schemas.microsoft.com/office/drawing/2014/main" id="{A58EFA6A-7215-30E5-32E6-0AD617AAB34F}"/>
              </a:ext>
            </a:extLst>
          </p:cNvPr>
          <p:cNvSpPr/>
          <p:nvPr/>
        </p:nvSpPr>
        <p:spPr>
          <a:xfrm>
            <a:off x="3102882" y="2362249"/>
            <a:ext cx="8252786" cy="1460282"/>
          </a:xfrm>
          <a:prstGeom prst="rect">
            <a:avLst/>
          </a:prstGeom>
          <a:solidFill>
            <a:srgbClr val="115BA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6136;p64">
            <a:extLst>
              <a:ext uri="{FF2B5EF4-FFF2-40B4-BE49-F238E27FC236}">
                <a16:creationId xmlns:a16="http://schemas.microsoft.com/office/drawing/2014/main" id="{8A457DB8-0F87-AF3E-FB67-309F03BB5DB6}"/>
              </a:ext>
            </a:extLst>
          </p:cNvPr>
          <p:cNvSpPr/>
          <p:nvPr/>
        </p:nvSpPr>
        <p:spPr>
          <a:xfrm>
            <a:off x="2823482" y="2667049"/>
            <a:ext cx="8252786" cy="1460282"/>
          </a:xfrm>
          <a:prstGeom prst="rect">
            <a:avLst/>
          </a:prstGeom>
          <a:solidFill>
            <a:srgbClr val="488F4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6136;p64">
            <a:extLst>
              <a:ext uri="{FF2B5EF4-FFF2-40B4-BE49-F238E27FC236}">
                <a16:creationId xmlns:a16="http://schemas.microsoft.com/office/drawing/2014/main" id="{F1F86BFD-A51B-9FA0-4849-62CE89B868EA}"/>
              </a:ext>
            </a:extLst>
          </p:cNvPr>
          <p:cNvSpPr/>
          <p:nvPr/>
        </p:nvSpPr>
        <p:spPr>
          <a:xfrm>
            <a:off x="2963182" y="2514649"/>
            <a:ext cx="8252786" cy="14602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56070D-36EC-4041-A85F-034959478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6771" y="2824998"/>
            <a:ext cx="8105608" cy="2147467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accent1"/>
                </a:solidFill>
                <a:latin typeface="Arial Black" panose="020B0A040201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Questions?</a:t>
            </a:r>
            <a:endParaRPr lang="en-US" sz="4800" dirty="0">
              <a:solidFill>
                <a:schemeClr val="accent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6834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-DCF">
  <a:themeElements>
    <a:clrScheme name="DCF Power point">
      <a:dk1>
        <a:srgbClr val="193441"/>
      </a:dk1>
      <a:lt1>
        <a:srgbClr val="FFFFFF"/>
      </a:lt1>
      <a:dk2>
        <a:srgbClr val="193441"/>
      </a:dk2>
      <a:lt2>
        <a:srgbClr val="E7E6E6"/>
      </a:lt2>
      <a:accent1>
        <a:srgbClr val="115BA4"/>
      </a:accent1>
      <a:accent2>
        <a:srgbClr val="488F4D"/>
      </a:accent2>
      <a:accent3>
        <a:srgbClr val="7CB2E1"/>
      </a:accent3>
      <a:accent4>
        <a:srgbClr val="FAA634"/>
      </a:accent4>
      <a:accent5>
        <a:srgbClr val="FFD537"/>
      </a:accent5>
      <a:accent6>
        <a:srgbClr val="DF462E"/>
      </a:accent6>
      <a:hlink>
        <a:srgbClr val="36708C"/>
      </a:hlink>
      <a:folHlink>
        <a:srgbClr val="C55A11"/>
      </a:folHlink>
    </a:clrScheme>
    <a:fontScheme name="DCF fonts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-DCF" id="{0CC2E8E3-3D2F-4D8D-8F65-B598F8B4D10F}" vid="{AFC7F0CF-F8E5-4FB1-B8D9-55FDB44BAC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8d1ab49-ee3e-4b63-a3ac-3a3bd3edb076">
      <Terms xmlns="http://schemas.microsoft.com/office/infopath/2007/PartnerControls"/>
    </lcf76f155ced4ddcb4097134ff3c332f>
    <TaxCatchAll xmlns="88fc70a1-c3cd-412a-93dc-d9f1454b1e6c" xsi:nil="true"/>
    <Notes xmlns="a8d1ab49-ee3e-4b63-a3ac-3a3bd3edb07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7FCBEF8A40564BA6B142E80403240F" ma:contentTypeVersion="16" ma:contentTypeDescription="Create a new document." ma:contentTypeScope="" ma:versionID="ac604408a4204572c77077152a225ee1">
  <xsd:schema xmlns:xsd="http://www.w3.org/2001/XMLSchema" xmlns:xs="http://www.w3.org/2001/XMLSchema" xmlns:p="http://schemas.microsoft.com/office/2006/metadata/properties" xmlns:ns2="a8d1ab49-ee3e-4b63-a3ac-3a3bd3edb076" xmlns:ns3="88fc70a1-c3cd-412a-93dc-d9f1454b1e6c" targetNamespace="http://schemas.microsoft.com/office/2006/metadata/properties" ma:root="true" ma:fieldsID="b0a6d218390d2913ac2357d8c8042cf2" ns2:_="" ns3:_="">
    <xsd:import namespace="a8d1ab49-ee3e-4b63-a3ac-3a3bd3edb076"/>
    <xsd:import namespace="88fc70a1-c3cd-412a-93dc-d9f1454b1e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1ab49-ee3e-4b63-a3ac-3a3bd3edb0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5cb411-4442-4ffa-af81-3ff6857008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18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fc70a1-c3cd-412a-93dc-d9f1454b1e6c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87a607a4-3a1b-4d14-bba1-74420b5acb7d}" ma:internalName="TaxCatchAll" ma:showField="CatchAllData" ma:web="88fc70a1-c3cd-412a-93dc-d9f1454b1e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D2D995-20F0-4C14-BF62-1248AB4B484D}">
  <ds:schemaRefs>
    <ds:schemaRef ds:uri="http://purl.org/dc/elements/1.1/"/>
    <ds:schemaRef ds:uri="http://www.w3.org/XML/1998/namespace"/>
    <ds:schemaRef ds:uri="a8d1ab49-ee3e-4b63-a3ac-3a3bd3edb076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88fc70a1-c3cd-412a-93dc-d9f1454b1e6c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3AEE66-B7F1-4F3B-A796-3FA9927066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1ab49-ee3e-4b63-a3ac-3a3bd3edb076"/>
    <ds:schemaRef ds:uri="88fc70a1-c3cd-412a-93dc-d9f1454b1e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5917</TotalTime>
  <Words>303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Trebuchet MS</vt:lpstr>
      <vt:lpstr>Verdana</vt:lpstr>
      <vt:lpstr>Wingdings</vt:lpstr>
      <vt:lpstr>Wingdings 2</vt:lpstr>
      <vt:lpstr>Theme-DCF</vt:lpstr>
      <vt:lpstr> Amanda Regis, MSW Office of Substance Abuse and Mental Health Department of Children and Families </vt:lpstr>
      <vt:lpstr>House Bill 7021 – Mental Health and Substance Abuse </vt:lpstr>
      <vt:lpstr>Senate Bill 7016 – Health Care</vt:lpstr>
      <vt:lpstr>Senate Bill 330 – Behavioral Health Teaching Hospitals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on Mental Health and Substance Abuse - 2024 Substance Use and Mental Health Legislative Highlights (August 20 2024)</dc:title>
  <dc:creator>Edwards, Joseph</dc:creator>
  <cp:lastModifiedBy>VanDyke, Misty N</cp:lastModifiedBy>
  <cp:revision>77</cp:revision>
  <dcterms:created xsi:type="dcterms:W3CDTF">2022-01-04T16:51:29Z</dcterms:created>
  <dcterms:modified xsi:type="dcterms:W3CDTF">2025-06-03T14:08:04Z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b2c13bf-8bdd-4bbb-bbf5-45b79f62e36e_Enabled">
    <vt:lpwstr>true</vt:lpwstr>
  </property>
  <property fmtid="{D5CDD505-2E9C-101B-9397-08002B2CF9AE}" pid="3" name="MSIP_Label_3b2c13bf-8bdd-4bbb-bbf5-45b79f62e36e_SetDate">
    <vt:lpwstr>2024-06-14T19:27:12Z</vt:lpwstr>
  </property>
  <property fmtid="{D5CDD505-2E9C-101B-9397-08002B2CF9AE}" pid="4" name="MSIP_Label_3b2c13bf-8bdd-4bbb-bbf5-45b79f62e36e_Method">
    <vt:lpwstr>Standard</vt:lpwstr>
  </property>
  <property fmtid="{D5CDD505-2E9C-101B-9397-08002B2CF9AE}" pid="5" name="MSIP_Label_3b2c13bf-8bdd-4bbb-bbf5-45b79f62e36e_Name">
    <vt:lpwstr>General</vt:lpwstr>
  </property>
  <property fmtid="{D5CDD505-2E9C-101B-9397-08002B2CF9AE}" pid="6" name="MSIP_Label_3b2c13bf-8bdd-4bbb-bbf5-45b79f62e36e_SiteId">
    <vt:lpwstr>bd318401-f61f-4030-9b7c-e3e3dc6e2dea</vt:lpwstr>
  </property>
  <property fmtid="{D5CDD505-2E9C-101B-9397-08002B2CF9AE}" pid="7" name="MSIP_Label_3b2c13bf-8bdd-4bbb-bbf5-45b79f62e36e_ActionId">
    <vt:lpwstr>1f6da10e-b9b0-4a31-b8a0-c0da1902d5ca</vt:lpwstr>
  </property>
  <property fmtid="{D5CDD505-2E9C-101B-9397-08002B2CF9AE}" pid="8" name="MSIP_Label_3b2c13bf-8bdd-4bbb-bbf5-45b79f62e36e_ContentBits">
    <vt:lpwstr>0</vt:lpwstr>
  </property>
  <property fmtid="{D5CDD505-2E9C-101B-9397-08002B2CF9AE}" pid="9" name="ContentTypeId">
    <vt:lpwstr>0x0101004F7FCBEF8A40564BA6B142E80403240F</vt:lpwstr>
  </property>
  <property fmtid="{D5CDD505-2E9C-101B-9397-08002B2CF9AE}" pid="10" name="MediaServiceImageTags">
    <vt:lpwstr/>
  </property>
</Properties>
</file>