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314" r:id="rId3"/>
    <p:sldId id="318" r:id="rId4"/>
    <p:sldId id="304" r:id="rId5"/>
    <p:sldId id="306" r:id="rId6"/>
    <p:sldId id="302" r:id="rId7"/>
    <p:sldId id="300" r:id="rId8"/>
    <p:sldId id="317" r:id="rId9"/>
    <p:sldId id="301" r:id="rId10"/>
    <p:sldId id="321" r:id="rId11"/>
    <p:sldId id="309" r:id="rId12"/>
    <p:sldId id="319" r:id="rId13"/>
    <p:sldId id="274"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CjsFKuNVFg/lyK0FIrWCq+h9A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069"/>
    <a:srgbClr val="D0F7DE"/>
    <a:srgbClr val="006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B65A35-0C6B-4AA9-AB3D-FABDF6C5337B}">
  <a:tblStyle styleId="{A5B65A35-0C6B-4AA9-AB3D-FABDF6C5337B}"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563"/>
    <p:restoredTop sz="94625"/>
  </p:normalViewPr>
  <p:slideViewPr>
    <p:cSldViewPr snapToGrid="0">
      <p:cViewPr varScale="1">
        <p:scale>
          <a:sx n="152" d="100"/>
          <a:sy n="152" d="100"/>
        </p:scale>
        <p:origin x="413" y="10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9"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38" Type="http://schemas.openxmlformats.org/officeDocument/2006/relationships/presProps" Target="presProps.xml"/><Relationship Id="rId2" Type="http://schemas.openxmlformats.org/officeDocument/2006/relationships/slide" Target="slides/slide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1725B-04DC-4DD3-B397-3D3382C61700}" type="doc">
      <dgm:prSet loTypeId="urn:microsoft.com/office/officeart/2016/7/layout/LinearArrowProcessNumbered" loCatId="process" qsTypeId="urn:microsoft.com/office/officeart/2005/8/quickstyle/simple1" qsCatId="simple" csTypeId="urn:microsoft.com/office/officeart/2005/8/colors/colorful5" csCatId="colorful" phldr="1"/>
      <dgm:spPr/>
      <dgm:t>
        <a:bodyPr/>
        <a:lstStyle/>
        <a:p>
          <a:endParaRPr lang="en-US"/>
        </a:p>
      </dgm:t>
    </dgm:pt>
    <dgm:pt modelId="{01CF7A04-C579-4E68-9981-C859AFDD44DC}">
      <dgm:prSet custT="1"/>
      <dgm:spPr/>
      <dgm:t>
        <a:bodyPr/>
        <a:lstStyle/>
        <a:p>
          <a:pPr algn="ctr"/>
          <a:r>
            <a:rPr lang="en-US" sz="1400" b="0" i="0" dirty="0"/>
            <a:t>Implement a mixed-methods approach that includes a qualitative component to inform data</a:t>
          </a:r>
          <a:endParaRPr lang="en-US" sz="1400" dirty="0"/>
        </a:p>
      </dgm:t>
    </dgm:pt>
    <dgm:pt modelId="{C7BB6AE7-C549-43AD-962F-1D17D5E3A5DF}" type="parTrans" cxnId="{1E15139C-D209-4A9C-AD6D-34553056B6AD}">
      <dgm:prSet/>
      <dgm:spPr/>
      <dgm:t>
        <a:bodyPr/>
        <a:lstStyle/>
        <a:p>
          <a:endParaRPr lang="en-US"/>
        </a:p>
      </dgm:t>
    </dgm:pt>
    <dgm:pt modelId="{0F271E7D-2A64-49A0-AA8D-4CEBB01053A5}" type="sibTrans" cxnId="{1E15139C-D209-4A9C-AD6D-34553056B6AD}">
      <dgm:prSet phldrT="1" phldr="0"/>
      <dgm:spPr/>
      <dgm:t>
        <a:bodyPr/>
        <a:lstStyle/>
        <a:p>
          <a:r>
            <a:rPr lang="en-US"/>
            <a:t>1</a:t>
          </a:r>
        </a:p>
      </dgm:t>
    </dgm:pt>
    <dgm:pt modelId="{1CC15964-6256-4284-9251-48D13C5C2914}">
      <dgm:prSet custT="1"/>
      <dgm:spPr/>
      <dgm:t>
        <a:bodyPr/>
        <a:lstStyle/>
        <a:p>
          <a:pPr algn="ctr"/>
          <a:r>
            <a:rPr lang="en-US" sz="1400" b="0" i="0" dirty="0"/>
            <a:t>Implement innovative technology </a:t>
          </a:r>
          <a:endParaRPr lang="en-US" sz="1400" dirty="0"/>
        </a:p>
      </dgm:t>
    </dgm:pt>
    <dgm:pt modelId="{3454391B-12A6-447B-8C5E-129734AFEC87}" type="parTrans" cxnId="{5BF0D00F-D24B-4D4B-9BD6-B0EDB219FCD0}">
      <dgm:prSet/>
      <dgm:spPr/>
      <dgm:t>
        <a:bodyPr/>
        <a:lstStyle/>
        <a:p>
          <a:endParaRPr lang="en-US"/>
        </a:p>
      </dgm:t>
    </dgm:pt>
    <dgm:pt modelId="{67B43065-D9AB-4769-92EC-8722BEC5D8AF}" type="sibTrans" cxnId="{5BF0D00F-D24B-4D4B-9BD6-B0EDB219FCD0}">
      <dgm:prSet phldrT="2" phldr="0"/>
      <dgm:spPr/>
      <dgm:t>
        <a:bodyPr/>
        <a:lstStyle/>
        <a:p>
          <a:r>
            <a:rPr lang="en-US"/>
            <a:t>2</a:t>
          </a:r>
        </a:p>
      </dgm:t>
    </dgm:pt>
    <dgm:pt modelId="{FCD8D4C6-6899-4A07-B9C4-B4DAC0A94E27}">
      <dgm:prSet custT="1"/>
      <dgm:spPr/>
      <dgm:t>
        <a:bodyPr/>
        <a:lstStyle/>
        <a:p>
          <a:pPr algn="ctr"/>
          <a:r>
            <a:rPr lang="en-US" sz="1400" b="0" i="0" dirty="0"/>
            <a:t>Identify community resource “strengths and assets”</a:t>
          </a:r>
          <a:endParaRPr lang="en-US" sz="1400" dirty="0"/>
        </a:p>
      </dgm:t>
    </dgm:pt>
    <dgm:pt modelId="{1371CE9A-5677-4EE4-88A8-B8CA9EC410BB}" type="parTrans" cxnId="{0ED15C58-5361-40A2-9941-E1E1B909BCA4}">
      <dgm:prSet/>
      <dgm:spPr/>
      <dgm:t>
        <a:bodyPr/>
        <a:lstStyle/>
        <a:p>
          <a:endParaRPr lang="en-US"/>
        </a:p>
      </dgm:t>
    </dgm:pt>
    <dgm:pt modelId="{EE1E9D2A-1C1E-4271-8C1B-BA331691E133}" type="sibTrans" cxnId="{0ED15C58-5361-40A2-9941-E1E1B909BCA4}">
      <dgm:prSet phldrT="3" phldr="0"/>
      <dgm:spPr/>
      <dgm:t>
        <a:bodyPr/>
        <a:lstStyle/>
        <a:p>
          <a:r>
            <a:rPr lang="en-US"/>
            <a:t>3</a:t>
          </a:r>
        </a:p>
      </dgm:t>
    </dgm:pt>
    <dgm:pt modelId="{4978C0C4-A181-4A96-8F1F-5E037EED2A81}">
      <dgm:prSet custT="1"/>
      <dgm:spPr/>
      <dgm:t>
        <a:bodyPr/>
        <a:lstStyle/>
        <a:p>
          <a:pPr algn="ctr"/>
          <a:r>
            <a:rPr lang="en-US" sz="1400" b="0" i="0" dirty="0"/>
            <a:t>Create a Behavioral Health Network of Resources</a:t>
          </a:r>
          <a:endParaRPr lang="en-US" sz="1400" dirty="0"/>
        </a:p>
      </dgm:t>
    </dgm:pt>
    <dgm:pt modelId="{E2521634-974A-45E7-9DDD-5ABEEE2F8F72}" type="parTrans" cxnId="{E9A6ADE3-22DA-4AF8-BAE2-CC145E0AE4E5}">
      <dgm:prSet/>
      <dgm:spPr/>
      <dgm:t>
        <a:bodyPr/>
        <a:lstStyle/>
        <a:p>
          <a:endParaRPr lang="en-US"/>
        </a:p>
      </dgm:t>
    </dgm:pt>
    <dgm:pt modelId="{06F6A2BB-538C-4284-A66E-D673B027B8FE}" type="sibTrans" cxnId="{E9A6ADE3-22DA-4AF8-BAE2-CC145E0AE4E5}">
      <dgm:prSet phldrT="4" phldr="0"/>
      <dgm:spPr/>
      <dgm:t>
        <a:bodyPr/>
        <a:lstStyle/>
        <a:p>
          <a:r>
            <a:rPr lang="en-US"/>
            <a:t>4</a:t>
          </a:r>
        </a:p>
      </dgm:t>
    </dgm:pt>
    <dgm:pt modelId="{A2E4E7DB-8082-4264-89BA-26496DF28C0D}">
      <dgm:prSet custT="1"/>
      <dgm:spPr/>
      <dgm:t>
        <a:bodyPr/>
        <a:lstStyle/>
        <a:p>
          <a:r>
            <a:rPr lang="en-US" sz="1400" b="0" i="0" dirty="0"/>
            <a:t>Identify additional analysis points  not being collected that should be collected for outcomes </a:t>
          </a:r>
          <a:endParaRPr lang="en-US" sz="1400" dirty="0"/>
        </a:p>
      </dgm:t>
    </dgm:pt>
    <dgm:pt modelId="{05DBAC03-D54C-49AB-8655-4D46BDDA0097}" type="parTrans" cxnId="{F7099E88-23AB-4DAE-B5FD-8C709FB986DC}">
      <dgm:prSet/>
      <dgm:spPr/>
      <dgm:t>
        <a:bodyPr/>
        <a:lstStyle/>
        <a:p>
          <a:endParaRPr lang="en-US"/>
        </a:p>
      </dgm:t>
    </dgm:pt>
    <dgm:pt modelId="{084F7F6E-953C-42AD-B113-BBDE5A3EAE6E}" type="sibTrans" cxnId="{F7099E88-23AB-4DAE-B5FD-8C709FB986DC}">
      <dgm:prSet phldrT="5" phldr="0"/>
      <dgm:spPr/>
      <dgm:t>
        <a:bodyPr/>
        <a:lstStyle/>
        <a:p>
          <a:r>
            <a:rPr lang="en-US"/>
            <a:t>5</a:t>
          </a:r>
        </a:p>
      </dgm:t>
    </dgm:pt>
    <dgm:pt modelId="{CD438029-4A7D-4A2B-8A32-345A4B6EEBF8}" type="pres">
      <dgm:prSet presAssocID="{2F01725B-04DC-4DD3-B397-3D3382C61700}" presName="linearFlow" presStyleCnt="0">
        <dgm:presLayoutVars>
          <dgm:dir/>
          <dgm:animLvl val="lvl"/>
          <dgm:resizeHandles val="exact"/>
        </dgm:presLayoutVars>
      </dgm:prSet>
      <dgm:spPr/>
    </dgm:pt>
    <dgm:pt modelId="{74742E62-A5F7-4FE1-8AE1-44724E5606B9}" type="pres">
      <dgm:prSet presAssocID="{01CF7A04-C579-4E68-9981-C859AFDD44DC}" presName="compositeNode" presStyleCnt="0"/>
      <dgm:spPr/>
    </dgm:pt>
    <dgm:pt modelId="{A0B849E9-B029-43EA-AFED-B05F97DF2BA5}" type="pres">
      <dgm:prSet presAssocID="{01CF7A04-C579-4E68-9981-C859AFDD44DC}" presName="parTx" presStyleLbl="node1" presStyleIdx="0" presStyleCnt="0">
        <dgm:presLayoutVars>
          <dgm:chMax val="0"/>
          <dgm:chPref val="0"/>
          <dgm:bulletEnabled val="1"/>
        </dgm:presLayoutVars>
      </dgm:prSet>
      <dgm:spPr/>
    </dgm:pt>
    <dgm:pt modelId="{43E78C6F-5422-4666-ABDD-F967A0C5481A}" type="pres">
      <dgm:prSet presAssocID="{01CF7A04-C579-4E68-9981-C859AFDD44DC}" presName="parSh" presStyleCnt="0"/>
      <dgm:spPr/>
    </dgm:pt>
    <dgm:pt modelId="{9969DA5D-48FA-4EEB-9543-AC3C876BC30A}" type="pres">
      <dgm:prSet presAssocID="{01CF7A04-C579-4E68-9981-C859AFDD44DC}" presName="lineNode" presStyleLbl="alignAccFollowNode1" presStyleIdx="0" presStyleCnt="15"/>
      <dgm:spPr/>
    </dgm:pt>
    <dgm:pt modelId="{5D0A98FA-1F91-42B5-9977-32FB0D63E499}" type="pres">
      <dgm:prSet presAssocID="{01CF7A04-C579-4E68-9981-C859AFDD44DC}" presName="lineArrowNode" presStyleLbl="alignAccFollowNode1" presStyleIdx="1" presStyleCnt="15"/>
      <dgm:spPr/>
    </dgm:pt>
    <dgm:pt modelId="{C0D42516-31D2-4BBB-8493-2A6EB108C459}" type="pres">
      <dgm:prSet presAssocID="{0F271E7D-2A64-49A0-AA8D-4CEBB01053A5}" presName="sibTransNodeCircle" presStyleLbl="alignNode1" presStyleIdx="0" presStyleCnt="5">
        <dgm:presLayoutVars>
          <dgm:chMax val="0"/>
          <dgm:bulletEnabled/>
        </dgm:presLayoutVars>
      </dgm:prSet>
      <dgm:spPr/>
    </dgm:pt>
    <dgm:pt modelId="{CD7DFD7E-C088-4538-B5DA-F8B486047C05}" type="pres">
      <dgm:prSet presAssocID="{0F271E7D-2A64-49A0-AA8D-4CEBB01053A5}" presName="spacerBetweenCircleAndCallout" presStyleCnt="0">
        <dgm:presLayoutVars/>
      </dgm:prSet>
      <dgm:spPr/>
    </dgm:pt>
    <dgm:pt modelId="{0AFB9990-81B4-4FE6-9771-F7A48CA21702}" type="pres">
      <dgm:prSet presAssocID="{01CF7A04-C579-4E68-9981-C859AFDD44DC}" presName="nodeText" presStyleLbl="alignAccFollowNode1" presStyleIdx="2" presStyleCnt="15">
        <dgm:presLayoutVars>
          <dgm:bulletEnabled val="1"/>
        </dgm:presLayoutVars>
      </dgm:prSet>
      <dgm:spPr/>
    </dgm:pt>
    <dgm:pt modelId="{E2566B17-D803-44C9-A7E3-405C45B55310}" type="pres">
      <dgm:prSet presAssocID="{0F271E7D-2A64-49A0-AA8D-4CEBB01053A5}" presName="sibTransComposite" presStyleCnt="0"/>
      <dgm:spPr/>
    </dgm:pt>
    <dgm:pt modelId="{718DBAD8-C562-4F69-815D-ED65D4040504}" type="pres">
      <dgm:prSet presAssocID="{1CC15964-6256-4284-9251-48D13C5C2914}" presName="compositeNode" presStyleCnt="0"/>
      <dgm:spPr/>
    </dgm:pt>
    <dgm:pt modelId="{C12C0152-2DEC-4DF4-A301-9E569E68D592}" type="pres">
      <dgm:prSet presAssocID="{1CC15964-6256-4284-9251-48D13C5C2914}" presName="parTx" presStyleLbl="node1" presStyleIdx="0" presStyleCnt="0">
        <dgm:presLayoutVars>
          <dgm:chMax val="0"/>
          <dgm:chPref val="0"/>
          <dgm:bulletEnabled val="1"/>
        </dgm:presLayoutVars>
      </dgm:prSet>
      <dgm:spPr/>
    </dgm:pt>
    <dgm:pt modelId="{ED69FF10-6F79-4574-BB54-B5F89946D761}" type="pres">
      <dgm:prSet presAssocID="{1CC15964-6256-4284-9251-48D13C5C2914}" presName="parSh" presStyleCnt="0"/>
      <dgm:spPr/>
    </dgm:pt>
    <dgm:pt modelId="{C079B32A-B488-48DE-9955-EC3E6B798460}" type="pres">
      <dgm:prSet presAssocID="{1CC15964-6256-4284-9251-48D13C5C2914}" presName="lineNode" presStyleLbl="alignAccFollowNode1" presStyleIdx="3" presStyleCnt="15"/>
      <dgm:spPr/>
    </dgm:pt>
    <dgm:pt modelId="{0F679C3D-63C5-403D-9623-FF66DB5A81E4}" type="pres">
      <dgm:prSet presAssocID="{1CC15964-6256-4284-9251-48D13C5C2914}" presName="lineArrowNode" presStyleLbl="alignAccFollowNode1" presStyleIdx="4" presStyleCnt="15"/>
      <dgm:spPr/>
    </dgm:pt>
    <dgm:pt modelId="{4057BC11-395C-4621-8B2B-EC6052576648}" type="pres">
      <dgm:prSet presAssocID="{67B43065-D9AB-4769-92EC-8722BEC5D8AF}" presName="sibTransNodeCircle" presStyleLbl="alignNode1" presStyleIdx="1" presStyleCnt="5">
        <dgm:presLayoutVars>
          <dgm:chMax val="0"/>
          <dgm:bulletEnabled/>
        </dgm:presLayoutVars>
      </dgm:prSet>
      <dgm:spPr/>
    </dgm:pt>
    <dgm:pt modelId="{EE496E07-0FC9-44F9-86B4-A15B05D295D2}" type="pres">
      <dgm:prSet presAssocID="{67B43065-D9AB-4769-92EC-8722BEC5D8AF}" presName="spacerBetweenCircleAndCallout" presStyleCnt="0">
        <dgm:presLayoutVars/>
      </dgm:prSet>
      <dgm:spPr/>
    </dgm:pt>
    <dgm:pt modelId="{03D901D1-DDF7-4D3E-80D5-066101246203}" type="pres">
      <dgm:prSet presAssocID="{1CC15964-6256-4284-9251-48D13C5C2914}" presName="nodeText" presStyleLbl="alignAccFollowNode1" presStyleIdx="5" presStyleCnt="15">
        <dgm:presLayoutVars>
          <dgm:bulletEnabled val="1"/>
        </dgm:presLayoutVars>
      </dgm:prSet>
      <dgm:spPr/>
    </dgm:pt>
    <dgm:pt modelId="{0BBBA377-9842-4928-95B6-39B9287A4B46}" type="pres">
      <dgm:prSet presAssocID="{67B43065-D9AB-4769-92EC-8722BEC5D8AF}" presName="sibTransComposite" presStyleCnt="0"/>
      <dgm:spPr/>
    </dgm:pt>
    <dgm:pt modelId="{229AC1E9-DF35-473D-AC43-AF20A7671A30}" type="pres">
      <dgm:prSet presAssocID="{FCD8D4C6-6899-4A07-B9C4-B4DAC0A94E27}" presName="compositeNode" presStyleCnt="0"/>
      <dgm:spPr/>
    </dgm:pt>
    <dgm:pt modelId="{6F11A213-4294-4306-AD58-610708A4C2BE}" type="pres">
      <dgm:prSet presAssocID="{FCD8D4C6-6899-4A07-B9C4-B4DAC0A94E27}" presName="parTx" presStyleLbl="node1" presStyleIdx="0" presStyleCnt="0">
        <dgm:presLayoutVars>
          <dgm:chMax val="0"/>
          <dgm:chPref val="0"/>
          <dgm:bulletEnabled val="1"/>
        </dgm:presLayoutVars>
      </dgm:prSet>
      <dgm:spPr/>
    </dgm:pt>
    <dgm:pt modelId="{182B5771-821E-4C10-A763-116806EBBEED}" type="pres">
      <dgm:prSet presAssocID="{FCD8D4C6-6899-4A07-B9C4-B4DAC0A94E27}" presName="parSh" presStyleCnt="0"/>
      <dgm:spPr/>
    </dgm:pt>
    <dgm:pt modelId="{08B6BACF-B4FF-49C9-905B-738002C650CB}" type="pres">
      <dgm:prSet presAssocID="{FCD8D4C6-6899-4A07-B9C4-B4DAC0A94E27}" presName="lineNode" presStyleLbl="alignAccFollowNode1" presStyleIdx="6" presStyleCnt="15"/>
      <dgm:spPr/>
    </dgm:pt>
    <dgm:pt modelId="{7204CA6D-3CAB-45DE-B7CB-6822EC28841F}" type="pres">
      <dgm:prSet presAssocID="{FCD8D4C6-6899-4A07-B9C4-B4DAC0A94E27}" presName="lineArrowNode" presStyleLbl="alignAccFollowNode1" presStyleIdx="7" presStyleCnt="15"/>
      <dgm:spPr/>
    </dgm:pt>
    <dgm:pt modelId="{E0A3B3A5-7EA9-41A1-8E43-9404F808F8D3}" type="pres">
      <dgm:prSet presAssocID="{EE1E9D2A-1C1E-4271-8C1B-BA331691E133}" presName="sibTransNodeCircle" presStyleLbl="alignNode1" presStyleIdx="2" presStyleCnt="5">
        <dgm:presLayoutVars>
          <dgm:chMax val="0"/>
          <dgm:bulletEnabled/>
        </dgm:presLayoutVars>
      </dgm:prSet>
      <dgm:spPr/>
    </dgm:pt>
    <dgm:pt modelId="{8D031C4D-20AD-4A9F-A4F1-6344C394E19B}" type="pres">
      <dgm:prSet presAssocID="{EE1E9D2A-1C1E-4271-8C1B-BA331691E133}" presName="spacerBetweenCircleAndCallout" presStyleCnt="0">
        <dgm:presLayoutVars/>
      </dgm:prSet>
      <dgm:spPr/>
    </dgm:pt>
    <dgm:pt modelId="{949899E2-AD8C-4766-95D0-844CD4ED3F2E}" type="pres">
      <dgm:prSet presAssocID="{FCD8D4C6-6899-4A07-B9C4-B4DAC0A94E27}" presName="nodeText" presStyleLbl="alignAccFollowNode1" presStyleIdx="8" presStyleCnt="15">
        <dgm:presLayoutVars>
          <dgm:bulletEnabled val="1"/>
        </dgm:presLayoutVars>
      </dgm:prSet>
      <dgm:spPr/>
    </dgm:pt>
    <dgm:pt modelId="{24A9ABC0-FB7A-4C01-922A-30733E9E1706}" type="pres">
      <dgm:prSet presAssocID="{EE1E9D2A-1C1E-4271-8C1B-BA331691E133}" presName="sibTransComposite" presStyleCnt="0"/>
      <dgm:spPr/>
    </dgm:pt>
    <dgm:pt modelId="{3DD8953E-C5D7-489F-B064-67005CA55FA8}" type="pres">
      <dgm:prSet presAssocID="{4978C0C4-A181-4A96-8F1F-5E037EED2A81}" presName="compositeNode" presStyleCnt="0"/>
      <dgm:spPr/>
    </dgm:pt>
    <dgm:pt modelId="{36F8F5D5-E316-49FD-8854-8DB4C5E0B4C9}" type="pres">
      <dgm:prSet presAssocID="{4978C0C4-A181-4A96-8F1F-5E037EED2A81}" presName="parTx" presStyleLbl="node1" presStyleIdx="0" presStyleCnt="0">
        <dgm:presLayoutVars>
          <dgm:chMax val="0"/>
          <dgm:chPref val="0"/>
          <dgm:bulletEnabled val="1"/>
        </dgm:presLayoutVars>
      </dgm:prSet>
      <dgm:spPr/>
    </dgm:pt>
    <dgm:pt modelId="{07DF4959-7F0A-4234-B55D-222A34A24013}" type="pres">
      <dgm:prSet presAssocID="{4978C0C4-A181-4A96-8F1F-5E037EED2A81}" presName="parSh" presStyleCnt="0"/>
      <dgm:spPr/>
    </dgm:pt>
    <dgm:pt modelId="{CD1DD763-1D24-48B9-B8C6-C1C6ED3FEBCE}" type="pres">
      <dgm:prSet presAssocID="{4978C0C4-A181-4A96-8F1F-5E037EED2A81}" presName="lineNode" presStyleLbl="alignAccFollowNode1" presStyleIdx="9" presStyleCnt="15"/>
      <dgm:spPr/>
    </dgm:pt>
    <dgm:pt modelId="{BBEB6A9D-EC6B-4C14-8B82-5D47EA233967}" type="pres">
      <dgm:prSet presAssocID="{4978C0C4-A181-4A96-8F1F-5E037EED2A81}" presName="lineArrowNode" presStyleLbl="alignAccFollowNode1" presStyleIdx="10" presStyleCnt="15"/>
      <dgm:spPr/>
    </dgm:pt>
    <dgm:pt modelId="{1E97FDE6-4AF8-4804-B72D-140EE5621319}" type="pres">
      <dgm:prSet presAssocID="{06F6A2BB-538C-4284-A66E-D673B027B8FE}" presName="sibTransNodeCircle" presStyleLbl="alignNode1" presStyleIdx="3" presStyleCnt="5">
        <dgm:presLayoutVars>
          <dgm:chMax val="0"/>
          <dgm:bulletEnabled/>
        </dgm:presLayoutVars>
      </dgm:prSet>
      <dgm:spPr/>
    </dgm:pt>
    <dgm:pt modelId="{B1274CE2-3677-4E74-BADB-6753F086B315}" type="pres">
      <dgm:prSet presAssocID="{06F6A2BB-538C-4284-A66E-D673B027B8FE}" presName="spacerBetweenCircleAndCallout" presStyleCnt="0">
        <dgm:presLayoutVars/>
      </dgm:prSet>
      <dgm:spPr/>
    </dgm:pt>
    <dgm:pt modelId="{8F381774-B7D5-4084-9BD2-A17DDBE1FB73}" type="pres">
      <dgm:prSet presAssocID="{4978C0C4-A181-4A96-8F1F-5E037EED2A81}" presName="nodeText" presStyleLbl="alignAccFollowNode1" presStyleIdx="11" presStyleCnt="15">
        <dgm:presLayoutVars>
          <dgm:bulletEnabled val="1"/>
        </dgm:presLayoutVars>
      </dgm:prSet>
      <dgm:spPr/>
    </dgm:pt>
    <dgm:pt modelId="{225C3C6E-CD96-40DB-963F-2A4F341FCE2A}" type="pres">
      <dgm:prSet presAssocID="{06F6A2BB-538C-4284-A66E-D673B027B8FE}" presName="sibTransComposite" presStyleCnt="0"/>
      <dgm:spPr/>
    </dgm:pt>
    <dgm:pt modelId="{87868EAF-73BA-4912-8310-94B61CB2FEC3}" type="pres">
      <dgm:prSet presAssocID="{A2E4E7DB-8082-4264-89BA-26496DF28C0D}" presName="compositeNode" presStyleCnt="0"/>
      <dgm:spPr/>
    </dgm:pt>
    <dgm:pt modelId="{2D7E595D-4AF6-4897-8783-0B970E46B386}" type="pres">
      <dgm:prSet presAssocID="{A2E4E7DB-8082-4264-89BA-26496DF28C0D}" presName="parTx" presStyleLbl="node1" presStyleIdx="0" presStyleCnt="0">
        <dgm:presLayoutVars>
          <dgm:chMax val="0"/>
          <dgm:chPref val="0"/>
          <dgm:bulletEnabled val="1"/>
        </dgm:presLayoutVars>
      </dgm:prSet>
      <dgm:spPr/>
    </dgm:pt>
    <dgm:pt modelId="{AA917F08-E86A-4DB9-BC16-F1188C6DBB95}" type="pres">
      <dgm:prSet presAssocID="{A2E4E7DB-8082-4264-89BA-26496DF28C0D}" presName="parSh" presStyleCnt="0"/>
      <dgm:spPr/>
    </dgm:pt>
    <dgm:pt modelId="{D0CC4B89-3222-479A-99E5-B85A5125818F}" type="pres">
      <dgm:prSet presAssocID="{A2E4E7DB-8082-4264-89BA-26496DF28C0D}" presName="lineNode" presStyleLbl="alignAccFollowNode1" presStyleIdx="12" presStyleCnt="15"/>
      <dgm:spPr/>
    </dgm:pt>
    <dgm:pt modelId="{A6578F63-E123-426B-A1C4-57B630099E0B}" type="pres">
      <dgm:prSet presAssocID="{A2E4E7DB-8082-4264-89BA-26496DF28C0D}" presName="lineArrowNode" presStyleLbl="alignAccFollowNode1" presStyleIdx="13" presStyleCnt="15"/>
      <dgm:spPr/>
    </dgm:pt>
    <dgm:pt modelId="{8666BD80-ED00-4F39-8F4D-AB874414417F}" type="pres">
      <dgm:prSet presAssocID="{084F7F6E-953C-42AD-B113-BBDE5A3EAE6E}" presName="sibTransNodeCircle" presStyleLbl="alignNode1" presStyleIdx="4" presStyleCnt="5">
        <dgm:presLayoutVars>
          <dgm:chMax val="0"/>
          <dgm:bulletEnabled/>
        </dgm:presLayoutVars>
      </dgm:prSet>
      <dgm:spPr/>
    </dgm:pt>
    <dgm:pt modelId="{D4CE54C4-2F16-4B1C-96FF-40D114C5C1EF}" type="pres">
      <dgm:prSet presAssocID="{084F7F6E-953C-42AD-B113-BBDE5A3EAE6E}" presName="spacerBetweenCircleAndCallout" presStyleCnt="0">
        <dgm:presLayoutVars/>
      </dgm:prSet>
      <dgm:spPr/>
    </dgm:pt>
    <dgm:pt modelId="{AE7DA40D-076A-4884-986C-67415AD3F40D}" type="pres">
      <dgm:prSet presAssocID="{A2E4E7DB-8082-4264-89BA-26496DF28C0D}" presName="nodeText" presStyleLbl="alignAccFollowNode1" presStyleIdx="14" presStyleCnt="15">
        <dgm:presLayoutVars>
          <dgm:bulletEnabled val="1"/>
        </dgm:presLayoutVars>
      </dgm:prSet>
      <dgm:spPr/>
    </dgm:pt>
  </dgm:ptLst>
  <dgm:cxnLst>
    <dgm:cxn modelId="{7B62F909-D743-4292-9811-2DCA085500F4}" type="presOf" srcId="{A2E4E7DB-8082-4264-89BA-26496DF28C0D}" destId="{AE7DA40D-076A-4884-986C-67415AD3F40D}" srcOrd="0" destOrd="0" presId="urn:microsoft.com/office/officeart/2016/7/layout/LinearArrowProcessNumbered"/>
    <dgm:cxn modelId="{5BF0D00F-D24B-4D4B-9BD6-B0EDB219FCD0}" srcId="{2F01725B-04DC-4DD3-B397-3D3382C61700}" destId="{1CC15964-6256-4284-9251-48D13C5C2914}" srcOrd="1" destOrd="0" parTransId="{3454391B-12A6-447B-8C5E-129734AFEC87}" sibTransId="{67B43065-D9AB-4769-92EC-8722BEC5D8AF}"/>
    <dgm:cxn modelId="{53D19610-D455-474F-8FE0-E8B9991D1082}" type="presOf" srcId="{084F7F6E-953C-42AD-B113-BBDE5A3EAE6E}" destId="{8666BD80-ED00-4F39-8F4D-AB874414417F}" srcOrd="0" destOrd="0" presId="urn:microsoft.com/office/officeart/2016/7/layout/LinearArrowProcessNumbered"/>
    <dgm:cxn modelId="{FCD30912-86E6-41C4-BF9D-357C7FF077DF}" type="presOf" srcId="{1CC15964-6256-4284-9251-48D13C5C2914}" destId="{03D901D1-DDF7-4D3E-80D5-066101246203}" srcOrd="0" destOrd="0" presId="urn:microsoft.com/office/officeart/2016/7/layout/LinearArrowProcessNumbered"/>
    <dgm:cxn modelId="{FB28982C-5EF1-4B95-A6AA-4C5D292E43CA}" type="presOf" srcId="{4978C0C4-A181-4A96-8F1F-5E037EED2A81}" destId="{8F381774-B7D5-4084-9BD2-A17DDBE1FB73}" srcOrd="0" destOrd="0" presId="urn:microsoft.com/office/officeart/2016/7/layout/LinearArrowProcessNumbered"/>
    <dgm:cxn modelId="{8641E274-3F50-4A29-96E2-E827A6C6B0C5}" type="presOf" srcId="{01CF7A04-C579-4E68-9981-C859AFDD44DC}" destId="{0AFB9990-81B4-4FE6-9771-F7A48CA21702}" srcOrd="0" destOrd="0" presId="urn:microsoft.com/office/officeart/2016/7/layout/LinearArrowProcessNumbered"/>
    <dgm:cxn modelId="{0ED15C58-5361-40A2-9941-E1E1B909BCA4}" srcId="{2F01725B-04DC-4DD3-B397-3D3382C61700}" destId="{FCD8D4C6-6899-4A07-B9C4-B4DAC0A94E27}" srcOrd="2" destOrd="0" parTransId="{1371CE9A-5677-4EE4-88A8-B8CA9EC410BB}" sibTransId="{EE1E9D2A-1C1E-4271-8C1B-BA331691E133}"/>
    <dgm:cxn modelId="{B24DC97A-806D-4869-B12B-902488806CFD}" type="presOf" srcId="{06F6A2BB-538C-4284-A66E-D673B027B8FE}" destId="{1E97FDE6-4AF8-4804-B72D-140EE5621319}" srcOrd="0" destOrd="0" presId="urn:microsoft.com/office/officeart/2016/7/layout/LinearArrowProcessNumbered"/>
    <dgm:cxn modelId="{FBB49381-E6C5-4DCF-8A34-D8C54483CB54}" type="presOf" srcId="{EE1E9D2A-1C1E-4271-8C1B-BA331691E133}" destId="{E0A3B3A5-7EA9-41A1-8E43-9404F808F8D3}" srcOrd="0" destOrd="0" presId="urn:microsoft.com/office/officeart/2016/7/layout/LinearArrowProcessNumbered"/>
    <dgm:cxn modelId="{F7099E88-23AB-4DAE-B5FD-8C709FB986DC}" srcId="{2F01725B-04DC-4DD3-B397-3D3382C61700}" destId="{A2E4E7DB-8082-4264-89BA-26496DF28C0D}" srcOrd="4" destOrd="0" parTransId="{05DBAC03-D54C-49AB-8655-4D46BDDA0097}" sibTransId="{084F7F6E-953C-42AD-B113-BBDE5A3EAE6E}"/>
    <dgm:cxn modelId="{1E15139C-D209-4A9C-AD6D-34553056B6AD}" srcId="{2F01725B-04DC-4DD3-B397-3D3382C61700}" destId="{01CF7A04-C579-4E68-9981-C859AFDD44DC}" srcOrd="0" destOrd="0" parTransId="{C7BB6AE7-C549-43AD-962F-1D17D5E3A5DF}" sibTransId="{0F271E7D-2A64-49A0-AA8D-4CEBB01053A5}"/>
    <dgm:cxn modelId="{16D4B1A2-53DD-40A2-89EB-1C33E49397CC}" type="presOf" srcId="{0F271E7D-2A64-49A0-AA8D-4CEBB01053A5}" destId="{C0D42516-31D2-4BBB-8493-2A6EB108C459}" srcOrd="0" destOrd="0" presId="urn:microsoft.com/office/officeart/2016/7/layout/LinearArrowProcessNumbered"/>
    <dgm:cxn modelId="{D0BD96A5-02C0-4D8A-92CF-AA732782C62D}" type="presOf" srcId="{67B43065-D9AB-4769-92EC-8722BEC5D8AF}" destId="{4057BC11-395C-4621-8B2B-EC6052576648}" srcOrd="0" destOrd="0" presId="urn:microsoft.com/office/officeart/2016/7/layout/LinearArrowProcessNumbered"/>
    <dgm:cxn modelId="{A62233B8-FB34-4603-9442-793B2A71EFC3}" type="presOf" srcId="{2F01725B-04DC-4DD3-B397-3D3382C61700}" destId="{CD438029-4A7D-4A2B-8A32-345A4B6EEBF8}" srcOrd="0" destOrd="0" presId="urn:microsoft.com/office/officeart/2016/7/layout/LinearArrowProcessNumbered"/>
    <dgm:cxn modelId="{E9A6ADE3-22DA-4AF8-BAE2-CC145E0AE4E5}" srcId="{2F01725B-04DC-4DD3-B397-3D3382C61700}" destId="{4978C0C4-A181-4A96-8F1F-5E037EED2A81}" srcOrd="3" destOrd="0" parTransId="{E2521634-974A-45E7-9DDD-5ABEEE2F8F72}" sibTransId="{06F6A2BB-538C-4284-A66E-D673B027B8FE}"/>
    <dgm:cxn modelId="{18D6ECF4-E701-4D31-A1DE-881557057596}" type="presOf" srcId="{FCD8D4C6-6899-4A07-B9C4-B4DAC0A94E27}" destId="{949899E2-AD8C-4766-95D0-844CD4ED3F2E}" srcOrd="0" destOrd="0" presId="urn:microsoft.com/office/officeart/2016/7/layout/LinearArrowProcessNumbered"/>
    <dgm:cxn modelId="{56EC1548-5016-45EF-9E2C-F3CFC38EF201}" type="presParOf" srcId="{CD438029-4A7D-4A2B-8A32-345A4B6EEBF8}" destId="{74742E62-A5F7-4FE1-8AE1-44724E5606B9}" srcOrd="0" destOrd="0" presId="urn:microsoft.com/office/officeart/2016/7/layout/LinearArrowProcessNumbered"/>
    <dgm:cxn modelId="{E690DA92-702E-4FA5-94D0-C48897B83C02}" type="presParOf" srcId="{74742E62-A5F7-4FE1-8AE1-44724E5606B9}" destId="{A0B849E9-B029-43EA-AFED-B05F97DF2BA5}" srcOrd="0" destOrd="0" presId="urn:microsoft.com/office/officeart/2016/7/layout/LinearArrowProcessNumbered"/>
    <dgm:cxn modelId="{74610112-2BA4-4FB4-9569-E9F30A2E46F0}" type="presParOf" srcId="{74742E62-A5F7-4FE1-8AE1-44724E5606B9}" destId="{43E78C6F-5422-4666-ABDD-F967A0C5481A}" srcOrd="1" destOrd="0" presId="urn:microsoft.com/office/officeart/2016/7/layout/LinearArrowProcessNumbered"/>
    <dgm:cxn modelId="{DFFADFB3-74FF-415F-81CB-C47DAA6881E1}" type="presParOf" srcId="{43E78C6F-5422-4666-ABDD-F967A0C5481A}" destId="{9969DA5D-48FA-4EEB-9543-AC3C876BC30A}" srcOrd="0" destOrd="0" presId="urn:microsoft.com/office/officeart/2016/7/layout/LinearArrowProcessNumbered"/>
    <dgm:cxn modelId="{8AAE4FCC-E7AD-4854-A1A4-D522BB17FFF0}" type="presParOf" srcId="{43E78C6F-5422-4666-ABDD-F967A0C5481A}" destId="{5D0A98FA-1F91-42B5-9977-32FB0D63E499}" srcOrd="1" destOrd="0" presId="urn:microsoft.com/office/officeart/2016/7/layout/LinearArrowProcessNumbered"/>
    <dgm:cxn modelId="{913FF5FA-4A1D-4981-8105-0E99A9BCC0AB}" type="presParOf" srcId="{43E78C6F-5422-4666-ABDD-F967A0C5481A}" destId="{C0D42516-31D2-4BBB-8493-2A6EB108C459}" srcOrd="2" destOrd="0" presId="urn:microsoft.com/office/officeart/2016/7/layout/LinearArrowProcessNumbered"/>
    <dgm:cxn modelId="{02881763-C25A-47DD-B3BC-91E969AC4A9E}" type="presParOf" srcId="{43E78C6F-5422-4666-ABDD-F967A0C5481A}" destId="{CD7DFD7E-C088-4538-B5DA-F8B486047C05}" srcOrd="3" destOrd="0" presId="urn:microsoft.com/office/officeart/2016/7/layout/LinearArrowProcessNumbered"/>
    <dgm:cxn modelId="{8CED5F1D-8832-490E-B3D4-8BCE51F8523C}" type="presParOf" srcId="{74742E62-A5F7-4FE1-8AE1-44724E5606B9}" destId="{0AFB9990-81B4-4FE6-9771-F7A48CA21702}" srcOrd="2" destOrd="0" presId="urn:microsoft.com/office/officeart/2016/7/layout/LinearArrowProcessNumbered"/>
    <dgm:cxn modelId="{9284951D-2A52-4145-96C6-886905057CBF}" type="presParOf" srcId="{CD438029-4A7D-4A2B-8A32-345A4B6EEBF8}" destId="{E2566B17-D803-44C9-A7E3-405C45B55310}" srcOrd="1" destOrd="0" presId="urn:microsoft.com/office/officeart/2016/7/layout/LinearArrowProcessNumbered"/>
    <dgm:cxn modelId="{AC9F9E8F-C633-4C32-80C8-391CEF6768FF}" type="presParOf" srcId="{CD438029-4A7D-4A2B-8A32-345A4B6EEBF8}" destId="{718DBAD8-C562-4F69-815D-ED65D4040504}" srcOrd="2" destOrd="0" presId="urn:microsoft.com/office/officeart/2016/7/layout/LinearArrowProcessNumbered"/>
    <dgm:cxn modelId="{6B148352-DB3B-4D8C-857E-FCCDFE4CD7CE}" type="presParOf" srcId="{718DBAD8-C562-4F69-815D-ED65D4040504}" destId="{C12C0152-2DEC-4DF4-A301-9E569E68D592}" srcOrd="0" destOrd="0" presId="urn:microsoft.com/office/officeart/2016/7/layout/LinearArrowProcessNumbered"/>
    <dgm:cxn modelId="{F46BCC8C-730B-41BF-A70E-B1150081845D}" type="presParOf" srcId="{718DBAD8-C562-4F69-815D-ED65D4040504}" destId="{ED69FF10-6F79-4574-BB54-B5F89946D761}" srcOrd="1" destOrd="0" presId="urn:microsoft.com/office/officeart/2016/7/layout/LinearArrowProcessNumbered"/>
    <dgm:cxn modelId="{2BCBFBD5-7356-4E3A-8DCD-78D05CFE6302}" type="presParOf" srcId="{ED69FF10-6F79-4574-BB54-B5F89946D761}" destId="{C079B32A-B488-48DE-9955-EC3E6B798460}" srcOrd="0" destOrd="0" presId="urn:microsoft.com/office/officeart/2016/7/layout/LinearArrowProcessNumbered"/>
    <dgm:cxn modelId="{E51804FE-00CC-4FB6-B4B1-09BEBDA98EA9}" type="presParOf" srcId="{ED69FF10-6F79-4574-BB54-B5F89946D761}" destId="{0F679C3D-63C5-403D-9623-FF66DB5A81E4}" srcOrd="1" destOrd="0" presId="urn:microsoft.com/office/officeart/2016/7/layout/LinearArrowProcessNumbered"/>
    <dgm:cxn modelId="{B47BA3DC-1ED0-421F-9EF3-687EA2F8E54B}" type="presParOf" srcId="{ED69FF10-6F79-4574-BB54-B5F89946D761}" destId="{4057BC11-395C-4621-8B2B-EC6052576648}" srcOrd="2" destOrd="0" presId="urn:microsoft.com/office/officeart/2016/7/layout/LinearArrowProcessNumbered"/>
    <dgm:cxn modelId="{20175D5E-31A8-49C3-8A18-0954D40627E1}" type="presParOf" srcId="{ED69FF10-6F79-4574-BB54-B5F89946D761}" destId="{EE496E07-0FC9-44F9-86B4-A15B05D295D2}" srcOrd="3" destOrd="0" presId="urn:microsoft.com/office/officeart/2016/7/layout/LinearArrowProcessNumbered"/>
    <dgm:cxn modelId="{BBAE754C-573F-448D-8C55-7CC5CAB39C1F}" type="presParOf" srcId="{718DBAD8-C562-4F69-815D-ED65D4040504}" destId="{03D901D1-DDF7-4D3E-80D5-066101246203}" srcOrd="2" destOrd="0" presId="urn:microsoft.com/office/officeart/2016/7/layout/LinearArrowProcessNumbered"/>
    <dgm:cxn modelId="{E72FDC2B-D777-4F3E-AB55-E1DEEF7C2C10}" type="presParOf" srcId="{CD438029-4A7D-4A2B-8A32-345A4B6EEBF8}" destId="{0BBBA377-9842-4928-95B6-39B9287A4B46}" srcOrd="3" destOrd="0" presId="urn:microsoft.com/office/officeart/2016/7/layout/LinearArrowProcessNumbered"/>
    <dgm:cxn modelId="{28D1DE6A-6B59-4A41-A2F7-2625716FD7E6}" type="presParOf" srcId="{CD438029-4A7D-4A2B-8A32-345A4B6EEBF8}" destId="{229AC1E9-DF35-473D-AC43-AF20A7671A30}" srcOrd="4" destOrd="0" presId="urn:microsoft.com/office/officeart/2016/7/layout/LinearArrowProcessNumbered"/>
    <dgm:cxn modelId="{D186754D-261C-428F-86A5-C693984F630B}" type="presParOf" srcId="{229AC1E9-DF35-473D-AC43-AF20A7671A30}" destId="{6F11A213-4294-4306-AD58-610708A4C2BE}" srcOrd="0" destOrd="0" presId="urn:microsoft.com/office/officeart/2016/7/layout/LinearArrowProcessNumbered"/>
    <dgm:cxn modelId="{7429C0E1-4F7C-4230-9F38-A0B855143B19}" type="presParOf" srcId="{229AC1E9-DF35-473D-AC43-AF20A7671A30}" destId="{182B5771-821E-4C10-A763-116806EBBEED}" srcOrd="1" destOrd="0" presId="urn:microsoft.com/office/officeart/2016/7/layout/LinearArrowProcessNumbered"/>
    <dgm:cxn modelId="{BBD3305A-5D03-4F7B-9555-84D7123944B5}" type="presParOf" srcId="{182B5771-821E-4C10-A763-116806EBBEED}" destId="{08B6BACF-B4FF-49C9-905B-738002C650CB}" srcOrd="0" destOrd="0" presId="urn:microsoft.com/office/officeart/2016/7/layout/LinearArrowProcessNumbered"/>
    <dgm:cxn modelId="{90844367-D752-444C-A0FC-2120CED9FCE3}" type="presParOf" srcId="{182B5771-821E-4C10-A763-116806EBBEED}" destId="{7204CA6D-3CAB-45DE-B7CB-6822EC28841F}" srcOrd="1" destOrd="0" presId="urn:microsoft.com/office/officeart/2016/7/layout/LinearArrowProcessNumbered"/>
    <dgm:cxn modelId="{7C9D98C2-E5AD-47B8-BDDC-F779C32F71E5}" type="presParOf" srcId="{182B5771-821E-4C10-A763-116806EBBEED}" destId="{E0A3B3A5-7EA9-41A1-8E43-9404F808F8D3}" srcOrd="2" destOrd="0" presId="urn:microsoft.com/office/officeart/2016/7/layout/LinearArrowProcessNumbered"/>
    <dgm:cxn modelId="{B6641695-C7F1-41BF-90DE-51EDB2997587}" type="presParOf" srcId="{182B5771-821E-4C10-A763-116806EBBEED}" destId="{8D031C4D-20AD-4A9F-A4F1-6344C394E19B}" srcOrd="3" destOrd="0" presId="urn:microsoft.com/office/officeart/2016/7/layout/LinearArrowProcessNumbered"/>
    <dgm:cxn modelId="{A641EC25-AED0-46DF-A49D-DFA09ADC075F}" type="presParOf" srcId="{229AC1E9-DF35-473D-AC43-AF20A7671A30}" destId="{949899E2-AD8C-4766-95D0-844CD4ED3F2E}" srcOrd="2" destOrd="0" presId="urn:microsoft.com/office/officeart/2016/7/layout/LinearArrowProcessNumbered"/>
    <dgm:cxn modelId="{0971EE23-0FD3-4385-8F9B-CFCB2FDA41E5}" type="presParOf" srcId="{CD438029-4A7D-4A2B-8A32-345A4B6EEBF8}" destId="{24A9ABC0-FB7A-4C01-922A-30733E9E1706}" srcOrd="5" destOrd="0" presId="urn:microsoft.com/office/officeart/2016/7/layout/LinearArrowProcessNumbered"/>
    <dgm:cxn modelId="{AE6DB08C-56FB-4A8A-95D6-DDCD55C9C023}" type="presParOf" srcId="{CD438029-4A7D-4A2B-8A32-345A4B6EEBF8}" destId="{3DD8953E-C5D7-489F-B064-67005CA55FA8}" srcOrd="6" destOrd="0" presId="urn:microsoft.com/office/officeart/2016/7/layout/LinearArrowProcessNumbered"/>
    <dgm:cxn modelId="{9AB988F1-B4F5-4AF0-93C9-74D5F92CB528}" type="presParOf" srcId="{3DD8953E-C5D7-489F-B064-67005CA55FA8}" destId="{36F8F5D5-E316-49FD-8854-8DB4C5E0B4C9}" srcOrd="0" destOrd="0" presId="urn:microsoft.com/office/officeart/2016/7/layout/LinearArrowProcessNumbered"/>
    <dgm:cxn modelId="{2D5FA76F-39EF-493C-8695-6DCB98C749BD}" type="presParOf" srcId="{3DD8953E-C5D7-489F-B064-67005CA55FA8}" destId="{07DF4959-7F0A-4234-B55D-222A34A24013}" srcOrd="1" destOrd="0" presId="urn:microsoft.com/office/officeart/2016/7/layout/LinearArrowProcessNumbered"/>
    <dgm:cxn modelId="{9ADC1C9D-1B7F-422E-A3F3-A6CB15FE8C9E}" type="presParOf" srcId="{07DF4959-7F0A-4234-B55D-222A34A24013}" destId="{CD1DD763-1D24-48B9-B8C6-C1C6ED3FEBCE}" srcOrd="0" destOrd="0" presId="urn:microsoft.com/office/officeart/2016/7/layout/LinearArrowProcessNumbered"/>
    <dgm:cxn modelId="{8B486374-A575-4F2F-91F8-B5BB4129F96C}" type="presParOf" srcId="{07DF4959-7F0A-4234-B55D-222A34A24013}" destId="{BBEB6A9D-EC6B-4C14-8B82-5D47EA233967}" srcOrd="1" destOrd="0" presId="urn:microsoft.com/office/officeart/2016/7/layout/LinearArrowProcessNumbered"/>
    <dgm:cxn modelId="{F3FFDFF8-F519-4F3C-B604-8272303672FA}" type="presParOf" srcId="{07DF4959-7F0A-4234-B55D-222A34A24013}" destId="{1E97FDE6-4AF8-4804-B72D-140EE5621319}" srcOrd="2" destOrd="0" presId="urn:microsoft.com/office/officeart/2016/7/layout/LinearArrowProcessNumbered"/>
    <dgm:cxn modelId="{82400203-3116-47FF-A037-A56F645E9232}" type="presParOf" srcId="{07DF4959-7F0A-4234-B55D-222A34A24013}" destId="{B1274CE2-3677-4E74-BADB-6753F086B315}" srcOrd="3" destOrd="0" presId="urn:microsoft.com/office/officeart/2016/7/layout/LinearArrowProcessNumbered"/>
    <dgm:cxn modelId="{ECFC3536-84E0-4326-B379-B31A512BA1FD}" type="presParOf" srcId="{3DD8953E-C5D7-489F-B064-67005CA55FA8}" destId="{8F381774-B7D5-4084-9BD2-A17DDBE1FB73}" srcOrd="2" destOrd="0" presId="urn:microsoft.com/office/officeart/2016/7/layout/LinearArrowProcessNumbered"/>
    <dgm:cxn modelId="{09F00AC8-11C4-45B8-8035-DB0DE6F97AB9}" type="presParOf" srcId="{CD438029-4A7D-4A2B-8A32-345A4B6EEBF8}" destId="{225C3C6E-CD96-40DB-963F-2A4F341FCE2A}" srcOrd="7" destOrd="0" presId="urn:microsoft.com/office/officeart/2016/7/layout/LinearArrowProcessNumbered"/>
    <dgm:cxn modelId="{84DF691E-33DF-4026-A234-EAAC981AA5AC}" type="presParOf" srcId="{CD438029-4A7D-4A2B-8A32-345A4B6EEBF8}" destId="{87868EAF-73BA-4912-8310-94B61CB2FEC3}" srcOrd="8" destOrd="0" presId="urn:microsoft.com/office/officeart/2016/7/layout/LinearArrowProcessNumbered"/>
    <dgm:cxn modelId="{ADBF99E1-3BC9-4402-BECA-F9C4AB0C1F99}" type="presParOf" srcId="{87868EAF-73BA-4912-8310-94B61CB2FEC3}" destId="{2D7E595D-4AF6-4897-8783-0B970E46B386}" srcOrd="0" destOrd="0" presId="urn:microsoft.com/office/officeart/2016/7/layout/LinearArrowProcessNumbered"/>
    <dgm:cxn modelId="{2CAD7CAB-8D49-485A-BC4C-6F3617A3E13C}" type="presParOf" srcId="{87868EAF-73BA-4912-8310-94B61CB2FEC3}" destId="{AA917F08-E86A-4DB9-BC16-F1188C6DBB95}" srcOrd="1" destOrd="0" presId="urn:microsoft.com/office/officeart/2016/7/layout/LinearArrowProcessNumbered"/>
    <dgm:cxn modelId="{F6B9A92D-1F35-46C3-8A87-5A1786BEEB0D}" type="presParOf" srcId="{AA917F08-E86A-4DB9-BC16-F1188C6DBB95}" destId="{D0CC4B89-3222-479A-99E5-B85A5125818F}" srcOrd="0" destOrd="0" presId="urn:microsoft.com/office/officeart/2016/7/layout/LinearArrowProcessNumbered"/>
    <dgm:cxn modelId="{A3032518-E935-41BE-864F-DFC1979E1AB2}" type="presParOf" srcId="{AA917F08-E86A-4DB9-BC16-F1188C6DBB95}" destId="{A6578F63-E123-426B-A1C4-57B630099E0B}" srcOrd="1" destOrd="0" presId="urn:microsoft.com/office/officeart/2016/7/layout/LinearArrowProcessNumbered"/>
    <dgm:cxn modelId="{F0D81001-5C8E-4D65-898D-781F80847C9D}" type="presParOf" srcId="{AA917F08-E86A-4DB9-BC16-F1188C6DBB95}" destId="{8666BD80-ED00-4F39-8F4D-AB874414417F}" srcOrd="2" destOrd="0" presId="urn:microsoft.com/office/officeart/2016/7/layout/LinearArrowProcessNumbered"/>
    <dgm:cxn modelId="{39946E2D-9A6A-49AE-B920-8C15AA7A24FD}" type="presParOf" srcId="{AA917F08-E86A-4DB9-BC16-F1188C6DBB95}" destId="{D4CE54C4-2F16-4B1C-96FF-40D114C5C1EF}" srcOrd="3" destOrd="0" presId="urn:microsoft.com/office/officeart/2016/7/layout/LinearArrowProcessNumbered"/>
    <dgm:cxn modelId="{0683E73E-252E-42BF-9AAB-471F864A4B74}" type="presParOf" srcId="{87868EAF-73BA-4912-8310-94B61CB2FEC3}" destId="{AE7DA40D-076A-4884-986C-67415AD3F40D}"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01725B-04DC-4DD3-B397-3D3382C61700}"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8D2B228D-346A-4BF8-9803-37CD003CD535}">
      <dgm:prSet/>
      <dgm:spPr/>
      <dgm:t>
        <a:bodyPr/>
        <a:lstStyle/>
        <a:p>
          <a:r>
            <a:rPr lang="en-US" dirty="0">
              <a:solidFill>
                <a:schemeClr val="tx1"/>
              </a:solidFill>
              <a:effectLst/>
              <a:latin typeface="+mn-lt"/>
              <a:ea typeface="Times New Roman" panose="02020603050405020304" pitchFamily="18" charset="0"/>
              <a:cs typeface="Calibri" panose="020F0502020204030204" pitchFamily="34" charset="0"/>
            </a:rPr>
            <a:t>What are the prevalence rates of various psychiatric disorders in the state, including comorbidities? What are the characteristics of individuals with these diagnoses, such as age gender, race/ethnicity geographic location, and rurality?</a:t>
          </a:r>
        </a:p>
      </dgm:t>
    </dgm:pt>
    <dgm:pt modelId="{3FC7F782-123F-46F8-9EE2-C06016E40C07}" type="parTrans" cxnId="{C9C213D6-909C-434D-A1B2-6C1E5871DDB9}">
      <dgm:prSet/>
      <dgm:spPr/>
      <dgm:t>
        <a:bodyPr/>
        <a:lstStyle/>
        <a:p>
          <a:endParaRPr lang="en-US"/>
        </a:p>
      </dgm:t>
    </dgm:pt>
    <dgm:pt modelId="{955A48F8-5FC9-46D1-9B03-11073FB08638}" type="sibTrans" cxnId="{C9C213D6-909C-434D-A1B2-6C1E5871DDB9}">
      <dgm:prSet/>
      <dgm:spPr/>
      <dgm:t>
        <a:bodyPr/>
        <a:lstStyle/>
        <a:p>
          <a:endParaRPr lang="en-US"/>
        </a:p>
      </dgm:t>
    </dgm:pt>
    <dgm:pt modelId="{5FD295F2-BFD2-42BE-ACD1-C86F20F4D573}">
      <dgm:prSet/>
      <dgm:spPr/>
      <dgm:t>
        <a:bodyPr/>
        <a:lstStyle/>
        <a:p>
          <a:r>
            <a:rPr lang="en-US" dirty="0">
              <a:solidFill>
                <a:schemeClr val="tx1"/>
              </a:solidFill>
              <a:effectLst/>
              <a:latin typeface="+mn-lt"/>
              <a:ea typeface="Times New Roman" panose="02020603050405020304" pitchFamily="18" charset="0"/>
              <a:cs typeface="Calibri" panose="020F0502020204030204" pitchFamily="34" charset="0"/>
            </a:rPr>
            <a:t>What are the array of service types that individuals with different psychiatric diagnoses are utilizing? What is the adequacy of services based on geographic regions with particular prevalence density?</a:t>
          </a:r>
        </a:p>
      </dgm:t>
    </dgm:pt>
    <dgm:pt modelId="{345A1C0B-BC53-4B85-B57E-FF3F764D144B}" type="parTrans" cxnId="{1603ACE3-2C19-4881-802E-7FC40C69B929}">
      <dgm:prSet/>
      <dgm:spPr/>
      <dgm:t>
        <a:bodyPr/>
        <a:lstStyle/>
        <a:p>
          <a:endParaRPr lang="en-US"/>
        </a:p>
      </dgm:t>
    </dgm:pt>
    <dgm:pt modelId="{96736FBC-C79E-4275-8661-8EF0A4B249DE}" type="sibTrans" cxnId="{1603ACE3-2C19-4881-802E-7FC40C69B929}">
      <dgm:prSet/>
      <dgm:spPr/>
      <dgm:t>
        <a:bodyPr/>
        <a:lstStyle/>
        <a:p>
          <a:endParaRPr lang="en-US"/>
        </a:p>
      </dgm:t>
    </dgm:pt>
    <dgm:pt modelId="{7236D500-BE68-4D5A-9BF7-6FBAC0CAA112}">
      <dgm:prSet/>
      <dgm:spPr/>
      <dgm:t>
        <a:bodyPr/>
        <a:lstStyle/>
        <a:p>
          <a:r>
            <a:rPr lang="en-US" dirty="0">
              <a:solidFill>
                <a:schemeClr val="tx1"/>
              </a:solidFill>
              <a:effectLst/>
              <a:latin typeface="+mn-lt"/>
              <a:ea typeface="Times New Roman" panose="02020603050405020304" pitchFamily="18" charset="0"/>
              <a:cs typeface="Calibri" panose="020F0502020204030204" pitchFamily="34" charset="0"/>
            </a:rPr>
            <a:t>What are the outcomes among individuals who access different service types? What are the costs associated with the service types?</a:t>
          </a:r>
        </a:p>
      </dgm:t>
    </dgm:pt>
    <dgm:pt modelId="{6F765EE9-CD9B-48BF-8602-C2495A326B0C}" type="parTrans" cxnId="{40532A0A-2156-48CD-952B-1F99B785BBF6}">
      <dgm:prSet/>
      <dgm:spPr/>
      <dgm:t>
        <a:bodyPr/>
        <a:lstStyle/>
        <a:p>
          <a:endParaRPr lang="en-US"/>
        </a:p>
      </dgm:t>
    </dgm:pt>
    <dgm:pt modelId="{46431A13-0250-438F-87C2-C639C0902601}" type="sibTrans" cxnId="{40532A0A-2156-48CD-952B-1F99B785BBF6}">
      <dgm:prSet/>
      <dgm:spPr/>
      <dgm:t>
        <a:bodyPr/>
        <a:lstStyle/>
        <a:p>
          <a:endParaRPr lang="en-US"/>
        </a:p>
      </dgm:t>
    </dgm:pt>
    <dgm:pt modelId="{6C345593-CF75-4AB5-AA4B-A07469009492}" type="pres">
      <dgm:prSet presAssocID="{2F01725B-04DC-4DD3-B397-3D3382C61700}" presName="Name0" presStyleCnt="0">
        <dgm:presLayoutVars>
          <dgm:dir/>
          <dgm:resizeHandles val="exact"/>
        </dgm:presLayoutVars>
      </dgm:prSet>
      <dgm:spPr/>
    </dgm:pt>
    <dgm:pt modelId="{1F916917-4CDF-4076-AE5B-76F672F96556}" type="pres">
      <dgm:prSet presAssocID="{8D2B228D-346A-4BF8-9803-37CD003CD535}" presName="node" presStyleLbl="node1" presStyleIdx="0" presStyleCnt="3" custScaleX="109328" custScaleY="100994" custLinFactNeighborX="49526" custLinFactNeighborY="-47657">
        <dgm:presLayoutVars>
          <dgm:bulletEnabled val="1"/>
        </dgm:presLayoutVars>
      </dgm:prSet>
      <dgm:spPr/>
    </dgm:pt>
    <dgm:pt modelId="{42D3D859-C933-4C69-BDDD-AD3274B1204F}" type="pres">
      <dgm:prSet presAssocID="{955A48F8-5FC9-46D1-9B03-11073FB08638}" presName="sibTrans" presStyleLbl="sibTrans1D1" presStyleIdx="0" presStyleCnt="2"/>
      <dgm:spPr/>
    </dgm:pt>
    <dgm:pt modelId="{954A7DE4-7128-478C-9FA7-92BC99810DEE}" type="pres">
      <dgm:prSet presAssocID="{955A48F8-5FC9-46D1-9B03-11073FB08638}" presName="connectorText" presStyleLbl="sibTrans1D1" presStyleIdx="0" presStyleCnt="2"/>
      <dgm:spPr/>
    </dgm:pt>
    <dgm:pt modelId="{D9B8BE15-BAEF-49DE-AA24-C985A399B9DF}" type="pres">
      <dgm:prSet presAssocID="{5FD295F2-BFD2-42BE-ACD1-C86F20F4D573}" presName="node" presStyleLbl="node1" presStyleIdx="1" presStyleCnt="3" custScaleX="112199" custLinFactNeighborX="24624" custLinFactNeighborY="-6742">
        <dgm:presLayoutVars>
          <dgm:bulletEnabled val="1"/>
        </dgm:presLayoutVars>
      </dgm:prSet>
      <dgm:spPr/>
    </dgm:pt>
    <dgm:pt modelId="{4E8609A5-08AD-41B8-9F1E-C387810931C5}" type="pres">
      <dgm:prSet presAssocID="{96736FBC-C79E-4275-8661-8EF0A4B249DE}" presName="sibTrans" presStyleLbl="sibTrans1D1" presStyleIdx="1" presStyleCnt="2"/>
      <dgm:spPr/>
    </dgm:pt>
    <dgm:pt modelId="{6BAE6EFC-7CD5-4E10-A0DD-99AA1C238943}" type="pres">
      <dgm:prSet presAssocID="{96736FBC-C79E-4275-8661-8EF0A4B249DE}" presName="connectorText" presStyleLbl="sibTrans1D1" presStyleIdx="1" presStyleCnt="2"/>
      <dgm:spPr/>
    </dgm:pt>
    <dgm:pt modelId="{6952094F-BD8B-4DB0-B9B2-6EC0F3D41570}" type="pres">
      <dgm:prSet presAssocID="{7236D500-BE68-4D5A-9BF7-6FBAC0CAA112}" presName="node" presStyleLbl="node1" presStyleIdx="2" presStyleCnt="3" custScaleX="112949" custLinFactNeighborX="97" custLinFactNeighborY="-48875">
        <dgm:presLayoutVars>
          <dgm:bulletEnabled val="1"/>
        </dgm:presLayoutVars>
      </dgm:prSet>
      <dgm:spPr/>
    </dgm:pt>
  </dgm:ptLst>
  <dgm:cxnLst>
    <dgm:cxn modelId="{40532A0A-2156-48CD-952B-1F99B785BBF6}" srcId="{2F01725B-04DC-4DD3-B397-3D3382C61700}" destId="{7236D500-BE68-4D5A-9BF7-6FBAC0CAA112}" srcOrd="2" destOrd="0" parTransId="{6F765EE9-CD9B-48BF-8602-C2495A326B0C}" sibTransId="{46431A13-0250-438F-87C2-C639C0902601}"/>
    <dgm:cxn modelId="{49661B11-E4B4-4AAC-B99F-EBE3E0A2AF89}" type="presOf" srcId="{955A48F8-5FC9-46D1-9B03-11073FB08638}" destId="{42D3D859-C933-4C69-BDDD-AD3274B1204F}" srcOrd="0" destOrd="0" presId="urn:microsoft.com/office/officeart/2016/7/layout/RepeatingBendingProcessNew"/>
    <dgm:cxn modelId="{032E2436-BBA6-47EA-9DD7-9E43228ED050}" type="presOf" srcId="{8D2B228D-346A-4BF8-9803-37CD003CD535}" destId="{1F916917-4CDF-4076-AE5B-76F672F96556}" srcOrd="0" destOrd="0" presId="urn:microsoft.com/office/officeart/2016/7/layout/RepeatingBendingProcessNew"/>
    <dgm:cxn modelId="{8FE82F61-F003-492A-A99E-8CD8B9B85DED}" type="presOf" srcId="{96736FBC-C79E-4275-8661-8EF0A4B249DE}" destId="{6BAE6EFC-7CD5-4E10-A0DD-99AA1C238943}" srcOrd="1" destOrd="0" presId="urn:microsoft.com/office/officeart/2016/7/layout/RepeatingBendingProcessNew"/>
    <dgm:cxn modelId="{0F59AA84-79D8-4C06-9538-361E7EBD6A38}" type="presOf" srcId="{2F01725B-04DC-4DD3-B397-3D3382C61700}" destId="{6C345593-CF75-4AB5-AA4B-A07469009492}" srcOrd="0" destOrd="0" presId="urn:microsoft.com/office/officeart/2016/7/layout/RepeatingBendingProcessNew"/>
    <dgm:cxn modelId="{82F790A8-7F28-4261-8323-2D2D40AE3B4D}" type="presOf" srcId="{955A48F8-5FC9-46D1-9B03-11073FB08638}" destId="{954A7DE4-7128-478C-9FA7-92BC99810DEE}" srcOrd="1" destOrd="0" presId="urn:microsoft.com/office/officeart/2016/7/layout/RepeatingBendingProcessNew"/>
    <dgm:cxn modelId="{C9C213D6-909C-434D-A1B2-6C1E5871DDB9}" srcId="{2F01725B-04DC-4DD3-B397-3D3382C61700}" destId="{8D2B228D-346A-4BF8-9803-37CD003CD535}" srcOrd="0" destOrd="0" parTransId="{3FC7F782-123F-46F8-9EE2-C06016E40C07}" sibTransId="{955A48F8-5FC9-46D1-9B03-11073FB08638}"/>
    <dgm:cxn modelId="{1603ACE3-2C19-4881-802E-7FC40C69B929}" srcId="{2F01725B-04DC-4DD3-B397-3D3382C61700}" destId="{5FD295F2-BFD2-42BE-ACD1-C86F20F4D573}" srcOrd="1" destOrd="0" parTransId="{345A1C0B-BC53-4B85-B57E-FF3F764D144B}" sibTransId="{96736FBC-C79E-4275-8661-8EF0A4B249DE}"/>
    <dgm:cxn modelId="{0CDD2AE6-EF97-449D-B956-4322FBDFCC62}" type="presOf" srcId="{5FD295F2-BFD2-42BE-ACD1-C86F20F4D573}" destId="{D9B8BE15-BAEF-49DE-AA24-C985A399B9DF}" srcOrd="0" destOrd="0" presId="urn:microsoft.com/office/officeart/2016/7/layout/RepeatingBendingProcessNew"/>
    <dgm:cxn modelId="{4BF8E4F4-8ED5-4D41-B3CE-088677765DCC}" type="presOf" srcId="{7236D500-BE68-4D5A-9BF7-6FBAC0CAA112}" destId="{6952094F-BD8B-4DB0-B9B2-6EC0F3D41570}" srcOrd="0" destOrd="0" presId="urn:microsoft.com/office/officeart/2016/7/layout/RepeatingBendingProcessNew"/>
    <dgm:cxn modelId="{1F59F0FB-59F5-48AE-829F-580D1CEA8077}" type="presOf" srcId="{96736FBC-C79E-4275-8661-8EF0A4B249DE}" destId="{4E8609A5-08AD-41B8-9F1E-C387810931C5}" srcOrd="0" destOrd="0" presId="urn:microsoft.com/office/officeart/2016/7/layout/RepeatingBendingProcessNew"/>
    <dgm:cxn modelId="{20832077-B320-4054-82EA-5F935B6DB4E6}" type="presParOf" srcId="{6C345593-CF75-4AB5-AA4B-A07469009492}" destId="{1F916917-4CDF-4076-AE5B-76F672F96556}" srcOrd="0" destOrd="0" presId="urn:microsoft.com/office/officeart/2016/7/layout/RepeatingBendingProcessNew"/>
    <dgm:cxn modelId="{BEE8C578-E2F8-40DB-9CC8-1045D95F69AA}" type="presParOf" srcId="{6C345593-CF75-4AB5-AA4B-A07469009492}" destId="{42D3D859-C933-4C69-BDDD-AD3274B1204F}" srcOrd="1" destOrd="0" presId="urn:microsoft.com/office/officeart/2016/7/layout/RepeatingBendingProcessNew"/>
    <dgm:cxn modelId="{D5DAD834-0F6B-460C-8AB0-40D3814AF44B}" type="presParOf" srcId="{42D3D859-C933-4C69-BDDD-AD3274B1204F}" destId="{954A7DE4-7128-478C-9FA7-92BC99810DEE}" srcOrd="0" destOrd="0" presId="urn:microsoft.com/office/officeart/2016/7/layout/RepeatingBendingProcessNew"/>
    <dgm:cxn modelId="{9818B30B-69FD-4C8B-BB67-49C675679714}" type="presParOf" srcId="{6C345593-CF75-4AB5-AA4B-A07469009492}" destId="{D9B8BE15-BAEF-49DE-AA24-C985A399B9DF}" srcOrd="2" destOrd="0" presId="urn:microsoft.com/office/officeart/2016/7/layout/RepeatingBendingProcessNew"/>
    <dgm:cxn modelId="{8DBCC776-3B4C-4E53-AF7D-87A2681C5B6D}" type="presParOf" srcId="{6C345593-CF75-4AB5-AA4B-A07469009492}" destId="{4E8609A5-08AD-41B8-9F1E-C387810931C5}" srcOrd="3" destOrd="0" presId="urn:microsoft.com/office/officeart/2016/7/layout/RepeatingBendingProcessNew"/>
    <dgm:cxn modelId="{14F95D6D-EB22-452F-A2AC-98A98642DDFF}" type="presParOf" srcId="{4E8609A5-08AD-41B8-9F1E-C387810931C5}" destId="{6BAE6EFC-7CD5-4E10-A0DD-99AA1C238943}" srcOrd="0" destOrd="0" presId="urn:microsoft.com/office/officeart/2016/7/layout/RepeatingBendingProcessNew"/>
    <dgm:cxn modelId="{6C480C80-941C-4197-978D-EB4BEA126F21}" type="presParOf" srcId="{6C345593-CF75-4AB5-AA4B-A07469009492}" destId="{6952094F-BD8B-4DB0-B9B2-6EC0F3D41570}"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DA5D-48FA-4EEB-9543-AC3C876BC30A}">
      <dsp:nvSpPr>
        <dsp:cNvPr id="0" name=""/>
        <dsp:cNvSpPr/>
      </dsp:nvSpPr>
      <dsp:spPr>
        <a:xfrm>
          <a:off x="789440" y="353768"/>
          <a:ext cx="630781" cy="71"/>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0A98FA-1F91-42B5-9977-32FB0D63E499}">
      <dsp:nvSpPr>
        <dsp:cNvPr id="0" name=""/>
        <dsp:cNvSpPr/>
      </dsp:nvSpPr>
      <dsp:spPr>
        <a:xfrm>
          <a:off x="1458069" y="300819"/>
          <a:ext cx="72539" cy="136246"/>
        </a:xfrm>
        <a:prstGeom prst="chevron">
          <a:avLst>
            <a:gd name="adj" fmla="val 90000"/>
          </a:avLst>
        </a:prstGeom>
        <a:solidFill>
          <a:schemeClr val="accent5">
            <a:tint val="40000"/>
            <a:alpha val="90000"/>
            <a:hueOff val="-481412"/>
            <a:satOff val="-1631"/>
            <a:lumOff val="-209"/>
            <a:alphaOff val="0"/>
          </a:schemeClr>
        </a:solidFill>
        <a:ln w="25400" cap="flat" cmpd="sng" algn="ctr">
          <a:solidFill>
            <a:schemeClr val="accent5">
              <a:tint val="40000"/>
              <a:alpha val="90000"/>
              <a:hueOff val="-481412"/>
              <a:satOff val="-1631"/>
              <a:lumOff val="-209"/>
              <a:alphaOff val="0"/>
            </a:schemeClr>
          </a:solidFill>
          <a:prstDash val="solid"/>
        </a:ln>
        <a:effectLst/>
      </dsp:spPr>
      <dsp:style>
        <a:lnRef idx="2">
          <a:scrgbClr r="0" g="0" b="0"/>
        </a:lnRef>
        <a:fillRef idx="1">
          <a:scrgbClr r="0" g="0" b="0"/>
        </a:fillRef>
        <a:effectRef idx="0">
          <a:scrgbClr r="0" g="0" b="0"/>
        </a:effectRef>
        <a:fontRef idx="minor"/>
      </dsp:style>
    </dsp:sp>
    <dsp:sp modelId="{C0D42516-31D2-4BBB-8493-2A6EB108C459}">
      <dsp:nvSpPr>
        <dsp:cNvPr id="0" name=""/>
        <dsp:cNvSpPr/>
      </dsp:nvSpPr>
      <dsp:spPr>
        <a:xfrm>
          <a:off x="414923" y="58135"/>
          <a:ext cx="591338" cy="591338"/>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7" tIns="22947" rIns="22947" bIns="22947" numCol="1" spcCol="1270" anchor="ctr" anchorCtr="0">
          <a:noAutofit/>
        </a:bodyPr>
        <a:lstStyle/>
        <a:p>
          <a:pPr marL="0" lvl="0" indent="0" algn="ctr" defTabSz="1244600">
            <a:lnSpc>
              <a:spcPct val="90000"/>
            </a:lnSpc>
            <a:spcBef>
              <a:spcPct val="0"/>
            </a:spcBef>
            <a:spcAft>
              <a:spcPct val="35000"/>
            </a:spcAft>
            <a:buNone/>
          </a:pPr>
          <a:r>
            <a:rPr lang="en-US" sz="2800" kern="1200"/>
            <a:t>1</a:t>
          </a:r>
        </a:p>
      </dsp:txBody>
      <dsp:txXfrm>
        <a:off x="501522" y="144734"/>
        <a:ext cx="418140" cy="418140"/>
      </dsp:txXfrm>
    </dsp:sp>
    <dsp:sp modelId="{0AFB9990-81B4-4FE6-9771-F7A48CA21702}">
      <dsp:nvSpPr>
        <dsp:cNvPr id="0" name=""/>
        <dsp:cNvSpPr/>
      </dsp:nvSpPr>
      <dsp:spPr>
        <a:xfrm>
          <a:off x="962" y="815072"/>
          <a:ext cx="1419259" cy="2088450"/>
        </a:xfrm>
        <a:prstGeom prst="upArrowCallout">
          <a:avLst>
            <a:gd name="adj1" fmla="val 50000"/>
            <a:gd name="adj2" fmla="val 20000"/>
            <a:gd name="adj3" fmla="val 20000"/>
            <a:gd name="adj4" fmla="val 100000"/>
          </a:avLst>
        </a:prstGeom>
        <a:solidFill>
          <a:schemeClr val="accent5">
            <a:tint val="40000"/>
            <a:alpha val="90000"/>
            <a:hueOff val="-962823"/>
            <a:satOff val="-3262"/>
            <a:lumOff val="-418"/>
            <a:alphaOff val="0"/>
          </a:schemeClr>
        </a:solidFill>
        <a:ln w="25400" cap="flat" cmpd="sng" algn="ctr">
          <a:solidFill>
            <a:schemeClr val="accent5">
              <a:tint val="40000"/>
              <a:alpha val="90000"/>
              <a:hueOff val="-962823"/>
              <a:satOff val="-3262"/>
              <a:lumOff val="-4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953" tIns="165100" rIns="111953" bIns="165100" numCol="1" spcCol="1270" anchor="t" anchorCtr="0">
          <a:noAutofit/>
        </a:bodyPr>
        <a:lstStyle/>
        <a:p>
          <a:pPr marL="0" lvl="0" indent="0" algn="ctr" defTabSz="622300">
            <a:lnSpc>
              <a:spcPct val="90000"/>
            </a:lnSpc>
            <a:spcBef>
              <a:spcPct val="0"/>
            </a:spcBef>
            <a:spcAft>
              <a:spcPct val="35000"/>
            </a:spcAft>
            <a:buNone/>
          </a:pPr>
          <a:r>
            <a:rPr lang="en-US" sz="1400" b="0" i="0" kern="1200" dirty="0"/>
            <a:t>Implement a mixed-methods approach that includes a qualitative component to inform data</a:t>
          </a:r>
          <a:endParaRPr lang="en-US" sz="1400" kern="1200" dirty="0"/>
        </a:p>
      </dsp:txBody>
      <dsp:txXfrm>
        <a:off x="962" y="1098924"/>
        <a:ext cx="1419259" cy="1804598"/>
      </dsp:txXfrm>
    </dsp:sp>
    <dsp:sp modelId="{C079B32A-B488-48DE-9955-EC3E6B798460}">
      <dsp:nvSpPr>
        <dsp:cNvPr id="0" name=""/>
        <dsp:cNvSpPr/>
      </dsp:nvSpPr>
      <dsp:spPr>
        <a:xfrm>
          <a:off x="1577917" y="353767"/>
          <a:ext cx="1419259" cy="71"/>
        </a:xfrm>
        <a:prstGeom prst="rect">
          <a:avLst/>
        </a:prstGeom>
        <a:solidFill>
          <a:schemeClr val="accent5">
            <a:tint val="40000"/>
            <a:alpha val="90000"/>
            <a:hueOff val="-1444235"/>
            <a:satOff val="-4893"/>
            <a:lumOff val="-627"/>
            <a:alphaOff val="0"/>
          </a:schemeClr>
        </a:solidFill>
        <a:ln w="25400" cap="flat" cmpd="sng" algn="ctr">
          <a:solidFill>
            <a:schemeClr val="accent5">
              <a:tint val="40000"/>
              <a:alpha val="90000"/>
              <a:hueOff val="-1444235"/>
              <a:satOff val="-4893"/>
              <a:lumOff val="-627"/>
              <a:alphaOff val="0"/>
            </a:schemeClr>
          </a:solidFill>
          <a:prstDash val="solid"/>
        </a:ln>
        <a:effectLst/>
      </dsp:spPr>
      <dsp:style>
        <a:lnRef idx="2">
          <a:scrgbClr r="0" g="0" b="0"/>
        </a:lnRef>
        <a:fillRef idx="1">
          <a:scrgbClr r="0" g="0" b="0"/>
        </a:fillRef>
        <a:effectRef idx="0">
          <a:scrgbClr r="0" g="0" b="0"/>
        </a:effectRef>
        <a:fontRef idx="minor"/>
      </dsp:style>
    </dsp:sp>
    <dsp:sp modelId="{0F679C3D-63C5-403D-9623-FF66DB5A81E4}">
      <dsp:nvSpPr>
        <dsp:cNvPr id="0" name=""/>
        <dsp:cNvSpPr/>
      </dsp:nvSpPr>
      <dsp:spPr>
        <a:xfrm>
          <a:off x="3035023" y="300818"/>
          <a:ext cx="72539" cy="136248"/>
        </a:xfrm>
        <a:prstGeom prst="chevron">
          <a:avLst>
            <a:gd name="adj" fmla="val 90000"/>
          </a:avLst>
        </a:prstGeom>
        <a:solidFill>
          <a:schemeClr val="accent5">
            <a:tint val="40000"/>
            <a:alpha val="90000"/>
            <a:hueOff val="-1925647"/>
            <a:satOff val="-6523"/>
            <a:lumOff val="-837"/>
            <a:alphaOff val="0"/>
          </a:schemeClr>
        </a:solidFill>
        <a:ln w="25400" cap="flat" cmpd="sng" algn="ctr">
          <a:solidFill>
            <a:schemeClr val="accent5">
              <a:tint val="40000"/>
              <a:alpha val="90000"/>
              <a:hueOff val="-1925647"/>
              <a:satOff val="-6523"/>
              <a:lumOff val="-837"/>
              <a:alphaOff val="0"/>
            </a:schemeClr>
          </a:solidFill>
          <a:prstDash val="solid"/>
        </a:ln>
        <a:effectLst/>
      </dsp:spPr>
      <dsp:style>
        <a:lnRef idx="2">
          <a:scrgbClr r="0" g="0" b="0"/>
        </a:lnRef>
        <a:fillRef idx="1">
          <a:scrgbClr r="0" g="0" b="0"/>
        </a:fillRef>
        <a:effectRef idx="0">
          <a:scrgbClr r="0" g="0" b="0"/>
        </a:effectRef>
        <a:fontRef idx="minor"/>
      </dsp:style>
    </dsp:sp>
    <dsp:sp modelId="{4057BC11-395C-4621-8B2B-EC6052576648}">
      <dsp:nvSpPr>
        <dsp:cNvPr id="0" name=""/>
        <dsp:cNvSpPr/>
      </dsp:nvSpPr>
      <dsp:spPr>
        <a:xfrm>
          <a:off x="1991878" y="58134"/>
          <a:ext cx="591338" cy="591338"/>
        </a:xfrm>
        <a:prstGeom prst="ellipse">
          <a:avLst/>
        </a:prstGeom>
        <a:solidFill>
          <a:schemeClr val="accent5">
            <a:hueOff val="-1689636"/>
            <a:satOff val="-4355"/>
            <a:lumOff val="-2941"/>
            <a:alphaOff val="0"/>
          </a:schemeClr>
        </a:solidFill>
        <a:ln w="25400" cap="flat" cmpd="sng" algn="ctr">
          <a:solidFill>
            <a:schemeClr val="accent5">
              <a:hueOff val="-1689636"/>
              <a:satOff val="-4355"/>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7" tIns="22947" rIns="22947" bIns="22947" numCol="1" spcCol="1270" anchor="ctr" anchorCtr="0">
          <a:noAutofit/>
        </a:bodyPr>
        <a:lstStyle/>
        <a:p>
          <a:pPr marL="0" lvl="0" indent="0" algn="ctr" defTabSz="1244600">
            <a:lnSpc>
              <a:spcPct val="90000"/>
            </a:lnSpc>
            <a:spcBef>
              <a:spcPct val="0"/>
            </a:spcBef>
            <a:spcAft>
              <a:spcPct val="35000"/>
            </a:spcAft>
            <a:buNone/>
          </a:pPr>
          <a:r>
            <a:rPr lang="en-US" sz="2800" kern="1200"/>
            <a:t>2</a:t>
          </a:r>
        </a:p>
      </dsp:txBody>
      <dsp:txXfrm>
        <a:off x="2078477" y="144733"/>
        <a:ext cx="418140" cy="418140"/>
      </dsp:txXfrm>
    </dsp:sp>
    <dsp:sp modelId="{03D901D1-DDF7-4D3E-80D5-066101246203}">
      <dsp:nvSpPr>
        <dsp:cNvPr id="0" name=""/>
        <dsp:cNvSpPr/>
      </dsp:nvSpPr>
      <dsp:spPr>
        <a:xfrm>
          <a:off x="1577917" y="815072"/>
          <a:ext cx="1419259" cy="2088450"/>
        </a:xfrm>
        <a:prstGeom prst="upArrowCallout">
          <a:avLst>
            <a:gd name="adj1" fmla="val 50000"/>
            <a:gd name="adj2" fmla="val 20000"/>
            <a:gd name="adj3" fmla="val 20000"/>
            <a:gd name="adj4" fmla="val 100000"/>
          </a:avLst>
        </a:prstGeom>
        <a:solidFill>
          <a:schemeClr val="accent5">
            <a:tint val="40000"/>
            <a:alpha val="90000"/>
            <a:hueOff val="-2407058"/>
            <a:satOff val="-8154"/>
            <a:lumOff val="-1046"/>
            <a:alphaOff val="0"/>
          </a:schemeClr>
        </a:solidFill>
        <a:ln w="25400" cap="flat" cmpd="sng" algn="ctr">
          <a:solidFill>
            <a:schemeClr val="accent5">
              <a:tint val="40000"/>
              <a:alpha val="90000"/>
              <a:hueOff val="-2407058"/>
              <a:satOff val="-8154"/>
              <a:lumOff val="-10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953" tIns="165100" rIns="111953" bIns="165100" numCol="1" spcCol="1270" anchor="t" anchorCtr="0">
          <a:noAutofit/>
        </a:bodyPr>
        <a:lstStyle/>
        <a:p>
          <a:pPr marL="0" lvl="0" indent="0" algn="ctr" defTabSz="622300">
            <a:lnSpc>
              <a:spcPct val="90000"/>
            </a:lnSpc>
            <a:spcBef>
              <a:spcPct val="0"/>
            </a:spcBef>
            <a:spcAft>
              <a:spcPct val="35000"/>
            </a:spcAft>
            <a:buNone/>
          </a:pPr>
          <a:r>
            <a:rPr lang="en-US" sz="1400" b="0" i="0" kern="1200" dirty="0"/>
            <a:t>Implement innovative technology </a:t>
          </a:r>
          <a:endParaRPr lang="en-US" sz="1400" kern="1200" dirty="0"/>
        </a:p>
      </dsp:txBody>
      <dsp:txXfrm>
        <a:off x="1577917" y="1098924"/>
        <a:ext cx="1419259" cy="1804598"/>
      </dsp:txXfrm>
    </dsp:sp>
    <dsp:sp modelId="{08B6BACF-B4FF-49C9-905B-738002C650CB}">
      <dsp:nvSpPr>
        <dsp:cNvPr id="0" name=""/>
        <dsp:cNvSpPr/>
      </dsp:nvSpPr>
      <dsp:spPr>
        <a:xfrm>
          <a:off x="3154872" y="353767"/>
          <a:ext cx="1419259" cy="71"/>
        </a:xfrm>
        <a:prstGeom prst="rect">
          <a:avLst/>
        </a:prstGeom>
        <a:solidFill>
          <a:schemeClr val="accent5">
            <a:tint val="40000"/>
            <a:alpha val="90000"/>
            <a:hueOff val="-2888470"/>
            <a:satOff val="-9785"/>
            <a:lumOff val="-1255"/>
            <a:alphaOff val="0"/>
          </a:schemeClr>
        </a:solidFill>
        <a:ln w="25400" cap="flat" cmpd="sng" algn="ctr">
          <a:solidFill>
            <a:schemeClr val="accent5">
              <a:tint val="40000"/>
              <a:alpha val="90000"/>
              <a:hueOff val="-2888470"/>
              <a:satOff val="-9785"/>
              <a:lumOff val="-1255"/>
              <a:alphaOff val="0"/>
            </a:schemeClr>
          </a:solidFill>
          <a:prstDash val="solid"/>
        </a:ln>
        <a:effectLst/>
      </dsp:spPr>
      <dsp:style>
        <a:lnRef idx="2">
          <a:scrgbClr r="0" g="0" b="0"/>
        </a:lnRef>
        <a:fillRef idx="1">
          <a:scrgbClr r="0" g="0" b="0"/>
        </a:fillRef>
        <a:effectRef idx="0">
          <a:scrgbClr r="0" g="0" b="0"/>
        </a:effectRef>
        <a:fontRef idx="minor"/>
      </dsp:style>
    </dsp:sp>
    <dsp:sp modelId="{7204CA6D-3CAB-45DE-B7CB-6822EC28841F}">
      <dsp:nvSpPr>
        <dsp:cNvPr id="0" name=""/>
        <dsp:cNvSpPr/>
      </dsp:nvSpPr>
      <dsp:spPr>
        <a:xfrm>
          <a:off x="4611978" y="300817"/>
          <a:ext cx="72539" cy="136248"/>
        </a:xfrm>
        <a:prstGeom prst="chevron">
          <a:avLst>
            <a:gd name="adj" fmla="val 90000"/>
          </a:avLst>
        </a:prstGeom>
        <a:solidFill>
          <a:schemeClr val="accent5">
            <a:tint val="40000"/>
            <a:alpha val="90000"/>
            <a:hueOff val="-3369881"/>
            <a:satOff val="-11416"/>
            <a:lumOff val="-1464"/>
            <a:alphaOff val="0"/>
          </a:schemeClr>
        </a:solidFill>
        <a:ln w="25400" cap="flat" cmpd="sng" algn="ctr">
          <a:solidFill>
            <a:schemeClr val="accent5">
              <a:tint val="40000"/>
              <a:alpha val="90000"/>
              <a:hueOff val="-3369881"/>
              <a:satOff val="-11416"/>
              <a:lumOff val="-1464"/>
              <a:alphaOff val="0"/>
            </a:schemeClr>
          </a:solidFill>
          <a:prstDash val="solid"/>
        </a:ln>
        <a:effectLst/>
      </dsp:spPr>
      <dsp:style>
        <a:lnRef idx="2">
          <a:scrgbClr r="0" g="0" b="0"/>
        </a:lnRef>
        <a:fillRef idx="1">
          <a:scrgbClr r="0" g="0" b="0"/>
        </a:fillRef>
        <a:effectRef idx="0">
          <a:scrgbClr r="0" g="0" b="0"/>
        </a:effectRef>
        <a:fontRef idx="minor"/>
      </dsp:style>
    </dsp:sp>
    <dsp:sp modelId="{E0A3B3A5-7EA9-41A1-8E43-9404F808F8D3}">
      <dsp:nvSpPr>
        <dsp:cNvPr id="0" name=""/>
        <dsp:cNvSpPr/>
      </dsp:nvSpPr>
      <dsp:spPr>
        <a:xfrm>
          <a:off x="3568833" y="58134"/>
          <a:ext cx="591338" cy="591338"/>
        </a:xfrm>
        <a:prstGeom prst="ellipse">
          <a:avLst/>
        </a:prstGeom>
        <a:solidFill>
          <a:schemeClr val="accent5">
            <a:hueOff val="-3379271"/>
            <a:satOff val="-8710"/>
            <a:lumOff val="-5883"/>
            <a:alphaOff val="0"/>
          </a:schemeClr>
        </a:solidFill>
        <a:ln w="25400" cap="flat" cmpd="sng" algn="ctr">
          <a:solidFill>
            <a:schemeClr val="accent5">
              <a:hueOff val="-3379271"/>
              <a:satOff val="-8710"/>
              <a:lumOff val="-58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7" tIns="22947" rIns="22947" bIns="22947" numCol="1" spcCol="1270" anchor="ctr" anchorCtr="0">
          <a:noAutofit/>
        </a:bodyPr>
        <a:lstStyle/>
        <a:p>
          <a:pPr marL="0" lvl="0" indent="0" algn="ctr" defTabSz="1244600">
            <a:lnSpc>
              <a:spcPct val="90000"/>
            </a:lnSpc>
            <a:spcBef>
              <a:spcPct val="0"/>
            </a:spcBef>
            <a:spcAft>
              <a:spcPct val="35000"/>
            </a:spcAft>
            <a:buNone/>
          </a:pPr>
          <a:r>
            <a:rPr lang="en-US" sz="2800" kern="1200"/>
            <a:t>3</a:t>
          </a:r>
        </a:p>
      </dsp:txBody>
      <dsp:txXfrm>
        <a:off x="3655432" y="144733"/>
        <a:ext cx="418140" cy="418140"/>
      </dsp:txXfrm>
    </dsp:sp>
    <dsp:sp modelId="{949899E2-AD8C-4766-95D0-844CD4ED3F2E}">
      <dsp:nvSpPr>
        <dsp:cNvPr id="0" name=""/>
        <dsp:cNvSpPr/>
      </dsp:nvSpPr>
      <dsp:spPr>
        <a:xfrm>
          <a:off x="3154872" y="815072"/>
          <a:ext cx="1419259" cy="2088450"/>
        </a:xfrm>
        <a:prstGeom prst="upArrowCallout">
          <a:avLst>
            <a:gd name="adj1" fmla="val 50000"/>
            <a:gd name="adj2" fmla="val 20000"/>
            <a:gd name="adj3" fmla="val 20000"/>
            <a:gd name="adj4" fmla="val 100000"/>
          </a:avLst>
        </a:prstGeom>
        <a:solidFill>
          <a:schemeClr val="accent5">
            <a:tint val="40000"/>
            <a:alpha val="90000"/>
            <a:hueOff val="-3851293"/>
            <a:satOff val="-13047"/>
            <a:lumOff val="-1673"/>
            <a:alphaOff val="0"/>
          </a:schemeClr>
        </a:solidFill>
        <a:ln w="25400" cap="flat" cmpd="sng" algn="ctr">
          <a:solidFill>
            <a:schemeClr val="accent5">
              <a:tint val="40000"/>
              <a:alpha val="90000"/>
              <a:hueOff val="-3851293"/>
              <a:satOff val="-13047"/>
              <a:lumOff val="-16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953" tIns="165100" rIns="111953" bIns="165100" numCol="1" spcCol="1270" anchor="t" anchorCtr="0">
          <a:noAutofit/>
        </a:bodyPr>
        <a:lstStyle/>
        <a:p>
          <a:pPr marL="0" lvl="0" indent="0" algn="ctr" defTabSz="622300">
            <a:lnSpc>
              <a:spcPct val="90000"/>
            </a:lnSpc>
            <a:spcBef>
              <a:spcPct val="0"/>
            </a:spcBef>
            <a:spcAft>
              <a:spcPct val="35000"/>
            </a:spcAft>
            <a:buNone/>
          </a:pPr>
          <a:r>
            <a:rPr lang="en-US" sz="1400" b="0" i="0" kern="1200" dirty="0"/>
            <a:t>Identify community resource “strengths and assets”</a:t>
          </a:r>
          <a:endParaRPr lang="en-US" sz="1400" kern="1200" dirty="0"/>
        </a:p>
      </dsp:txBody>
      <dsp:txXfrm>
        <a:off x="3154872" y="1098924"/>
        <a:ext cx="1419259" cy="1804598"/>
      </dsp:txXfrm>
    </dsp:sp>
    <dsp:sp modelId="{CD1DD763-1D24-48B9-B8C6-C1C6ED3FEBCE}">
      <dsp:nvSpPr>
        <dsp:cNvPr id="0" name=""/>
        <dsp:cNvSpPr/>
      </dsp:nvSpPr>
      <dsp:spPr>
        <a:xfrm>
          <a:off x="4731827" y="353767"/>
          <a:ext cx="1419259" cy="72"/>
        </a:xfrm>
        <a:prstGeom prst="rect">
          <a:avLst/>
        </a:prstGeom>
        <a:solidFill>
          <a:schemeClr val="accent5">
            <a:tint val="40000"/>
            <a:alpha val="90000"/>
            <a:hueOff val="-4332704"/>
            <a:satOff val="-14678"/>
            <a:lumOff val="-1882"/>
            <a:alphaOff val="0"/>
          </a:schemeClr>
        </a:solidFill>
        <a:ln w="25400" cap="flat" cmpd="sng" algn="ctr">
          <a:solidFill>
            <a:schemeClr val="accent5">
              <a:tint val="40000"/>
              <a:alpha val="90000"/>
              <a:hueOff val="-4332704"/>
              <a:satOff val="-14678"/>
              <a:lumOff val="-1882"/>
              <a:alphaOff val="0"/>
            </a:schemeClr>
          </a:solidFill>
          <a:prstDash val="solid"/>
        </a:ln>
        <a:effectLst/>
      </dsp:spPr>
      <dsp:style>
        <a:lnRef idx="2">
          <a:scrgbClr r="0" g="0" b="0"/>
        </a:lnRef>
        <a:fillRef idx="1">
          <a:scrgbClr r="0" g="0" b="0"/>
        </a:fillRef>
        <a:effectRef idx="0">
          <a:scrgbClr r="0" g="0" b="0"/>
        </a:effectRef>
        <a:fontRef idx="minor"/>
      </dsp:style>
    </dsp:sp>
    <dsp:sp modelId="{BBEB6A9D-EC6B-4C14-8B82-5D47EA233967}">
      <dsp:nvSpPr>
        <dsp:cNvPr id="0" name=""/>
        <dsp:cNvSpPr/>
      </dsp:nvSpPr>
      <dsp:spPr>
        <a:xfrm>
          <a:off x="6188933" y="300817"/>
          <a:ext cx="72539" cy="136248"/>
        </a:xfrm>
        <a:prstGeom prst="chevron">
          <a:avLst>
            <a:gd name="adj" fmla="val 90000"/>
          </a:avLst>
        </a:prstGeom>
        <a:solidFill>
          <a:schemeClr val="accent5">
            <a:tint val="40000"/>
            <a:alpha val="90000"/>
            <a:hueOff val="-4814116"/>
            <a:satOff val="-16309"/>
            <a:lumOff val="-2091"/>
            <a:alphaOff val="0"/>
          </a:schemeClr>
        </a:solidFill>
        <a:ln w="25400" cap="flat" cmpd="sng" algn="ctr">
          <a:solidFill>
            <a:schemeClr val="accent5">
              <a:tint val="40000"/>
              <a:alpha val="90000"/>
              <a:hueOff val="-4814116"/>
              <a:satOff val="-16309"/>
              <a:lumOff val="-2091"/>
              <a:alphaOff val="0"/>
            </a:schemeClr>
          </a:solidFill>
          <a:prstDash val="solid"/>
        </a:ln>
        <a:effectLst/>
      </dsp:spPr>
      <dsp:style>
        <a:lnRef idx="2">
          <a:scrgbClr r="0" g="0" b="0"/>
        </a:lnRef>
        <a:fillRef idx="1">
          <a:scrgbClr r="0" g="0" b="0"/>
        </a:fillRef>
        <a:effectRef idx="0">
          <a:scrgbClr r="0" g="0" b="0"/>
        </a:effectRef>
        <a:fontRef idx="minor"/>
      </dsp:style>
    </dsp:sp>
    <dsp:sp modelId="{1E97FDE6-4AF8-4804-B72D-140EE5621319}">
      <dsp:nvSpPr>
        <dsp:cNvPr id="0" name=""/>
        <dsp:cNvSpPr/>
      </dsp:nvSpPr>
      <dsp:spPr>
        <a:xfrm>
          <a:off x="5145787" y="58134"/>
          <a:ext cx="591338" cy="591338"/>
        </a:xfrm>
        <a:prstGeom prst="ellipse">
          <a:avLst/>
        </a:prstGeom>
        <a:solidFill>
          <a:schemeClr val="accent5">
            <a:hueOff val="-5068907"/>
            <a:satOff val="-13064"/>
            <a:lumOff val="-8824"/>
            <a:alphaOff val="0"/>
          </a:schemeClr>
        </a:solidFill>
        <a:ln w="25400" cap="flat" cmpd="sng" algn="ctr">
          <a:solidFill>
            <a:schemeClr val="accent5">
              <a:hueOff val="-5068907"/>
              <a:satOff val="-13064"/>
              <a:lumOff val="-8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7" tIns="22947" rIns="22947" bIns="22947" numCol="1" spcCol="1270" anchor="ctr" anchorCtr="0">
          <a:noAutofit/>
        </a:bodyPr>
        <a:lstStyle/>
        <a:p>
          <a:pPr marL="0" lvl="0" indent="0" algn="ctr" defTabSz="1244600">
            <a:lnSpc>
              <a:spcPct val="90000"/>
            </a:lnSpc>
            <a:spcBef>
              <a:spcPct val="0"/>
            </a:spcBef>
            <a:spcAft>
              <a:spcPct val="35000"/>
            </a:spcAft>
            <a:buNone/>
          </a:pPr>
          <a:r>
            <a:rPr lang="en-US" sz="2800" kern="1200"/>
            <a:t>4</a:t>
          </a:r>
        </a:p>
      </dsp:txBody>
      <dsp:txXfrm>
        <a:off x="5232386" y="144733"/>
        <a:ext cx="418140" cy="418140"/>
      </dsp:txXfrm>
    </dsp:sp>
    <dsp:sp modelId="{8F381774-B7D5-4084-9BD2-A17DDBE1FB73}">
      <dsp:nvSpPr>
        <dsp:cNvPr id="0" name=""/>
        <dsp:cNvSpPr/>
      </dsp:nvSpPr>
      <dsp:spPr>
        <a:xfrm>
          <a:off x="4731827" y="815072"/>
          <a:ext cx="1419259" cy="2088450"/>
        </a:xfrm>
        <a:prstGeom prst="upArrowCallout">
          <a:avLst>
            <a:gd name="adj1" fmla="val 50000"/>
            <a:gd name="adj2" fmla="val 20000"/>
            <a:gd name="adj3" fmla="val 20000"/>
            <a:gd name="adj4" fmla="val 100000"/>
          </a:avLst>
        </a:prstGeom>
        <a:solidFill>
          <a:schemeClr val="accent5">
            <a:tint val="40000"/>
            <a:alpha val="90000"/>
            <a:hueOff val="-5295527"/>
            <a:satOff val="-17939"/>
            <a:lumOff val="-2301"/>
            <a:alphaOff val="0"/>
          </a:schemeClr>
        </a:solidFill>
        <a:ln w="25400" cap="flat" cmpd="sng" algn="ctr">
          <a:solidFill>
            <a:schemeClr val="accent5">
              <a:tint val="40000"/>
              <a:alpha val="90000"/>
              <a:hueOff val="-5295527"/>
              <a:satOff val="-17939"/>
              <a:lumOff val="-23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953" tIns="165100" rIns="111953" bIns="165100" numCol="1" spcCol="1270" anchor="t" anchorCtr="0">
          <a:noAutofit/>
        </a:bodyPr>
        <a:lstStyle/>
        <a:p>
          <a:pPr marL="0" lvl="0" indent="0" algn="ctr" defTabSz="622300">
            <a:lnSpc>
              <a:spcPct val="90000"/>
            </a:lnSpc>
            <a:spcBef>
              <a:spcPct val="0"/>
            </a:spcBef>
            <a:spcAft>
              <a:spcPct val="35000"/>
            </a:spcAft>
            <a:buNone/>
          </a:pPr>
          <a:r>
            <a:rPr lang="en-US" sz="1400" b="0" i="0" kern="1200" dirty="0"/>
            <a:t>Create a Behavioral Health Network of Resources</a:t>
          </a:r>
          <a:endParaRPr lang="en-US" sz="1400" kern="1200" dirty="0"/>
        </a:p>
      </dsp:txBody>
      <dsp:txXfrm>
        <a:off x="4731827" y="1098924"/>
        <a:ext cx="1419259" cy="1804598"/>
      </dsp:txXfrm>
    </dsp:sp>
    <dsp:sp modelId="{D0CC4B89-3222-479A-99E5-B85A5125818F}">
      <dsp:nvSpPr>
        <dsp:cNvPr id="0" name=""/>
        <dsp:cNvSpPr/>
      </dsp:nvSpPr>
      <dsp:spPr>
        <a:xfrm>
          <a:off x="6308782" y="353767"/>
          <a:ext cx="709629" cy="72"/>
        </a:xfrm>
        <a:prstGeom prst="rect">
          <a:avLst/>
        </a:prstGeom>
        <a:solidFill>
          <a:schemeClr val="accent5">
            <a:tint val="40000"/>
            <a:alpha val="90000"/>
            <a:hueOff val="-5776939"/>
            <a:satOff val="-19570"/>
            <a:lumOff val="-2510"/>
            <a:alphaOff val="0"/>
          </a:schemeClr>
        </a:solidFill>
        <a:ln w="25400" cap="flat" cmpd="sng" algn="ctr">
          <a:solidFill>
            <a:schemeClr val="accent5">
              <a:tint val="40000"/>
              <a:alpha val="90000"/>
              <a:hueOff val="-5776939"/>
              <a:satOff val="-19570"/>
              <a:lumOff val="-2510"/>
              <a:alphaOff val="0"/>
            </a:schemeClr>
          </a:solidFill>
          <a:prstDash val="solid"/>
        </a:ln>
        <a:effectLst/>
      </dsp:spPr>
      <dsp:style>
        <a:lnRef idx="2">
          <a:scrgbClr r="0" g="0" b="0"/>
        </a:lnRef>
        <a:fillRef idx="1">
          <a:scrgbClr r="0" g="0" b="0"/>
        </a:fillRef>
        <a:effectRef idx="0">
          <a:scrgbClr r="0" g="0" b="0"/>
        </a:effectRef>
        <a:fontRef idx="minor"/>
      </dsp:style>
    </dsp:sp>
    <dsp:sp modelId="{8666BD80-ED00-4F39-8F4D-AB874414417F}">
      <dsp:nvSpPr>
        <dsp:cNvPr id="0" name=""/>
        <dsp:cNvSpPr/>
      </dsp:nvSpPr>
      <dsp:spPr>
        <a:xfrm>
          <a:off x="6722742" y="58134"/>
          <a:ext cx="591338" cy="591338"/>
        </a:xfrm>
        <a:prstGeom prst="ellipse">
          <a:avLst/>
        </a:prstGeom>
        <a:solidFill>
          <a:schemeClr val="accent5">
            <a:hueOff val="-6758543"/>
            <a:satOff val="-17419"/>
            <a:lumOff val="-11765"/>
            <a:alphaOff val="0"/>
          </a:schemeClr>
        </a:solidFill>
        <a:ln w="25400" cap="flat" cmpd="sng" algn="ctr">
          <a:solidFill>
            <a:schemeClr val="accent5">
              <a:hueOff val="-6758543"/>
              <a:satOff val="-17419"/>
              <a:lumOff val="-1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7" tIns="22947" rIns="22947" bIns="22947" numCol="1" spcCol="1270" anchor="ctr" anchorCtr="0">
          <a:noAutofit/>
        </a:bodyPr>
        <a:lstStyle/>
        <a:p>
          <a:pPr marL="0" lvl="0" indent="0" algn="ctr" defTabSz="1244600">
            <a:lnSpc>
              <a:spcPct val="90000"/>
            </a:lnSpc>
            <a:spcBef>
              <a:spcPct val="0"/>
            </a:spcBef>
            <a:spcAft>
              <a:spcPct val="35000"/>
            </a:spcAft>
            <a:buNone/>
          </a:pPr>
          <a:r>
            <a:rPr lang="en-US" sz="2800" kern="1200"/>
            <a:t>5</a:t>
          </a:r>
        </a:p>
      </dsp:txBody>
      <dsp:txXfrm>
        <a:off x="6809341" y="144733"/>
        <a:ext cx="418140" cy="418140"/>
      </dsp:txXfrm>
    </dsp:sp>
    <dsp:sp modelId="{AE7DA40D-076A-4884-986C-67415AD3F40D}">
      <dsp:nvSpPr>
        <dsp:cNvPr id="0" name=""/>
        <dsp:cNvSpPr/>
      </dsp:nvSpPr>
      <dsp:spPr>
        <a:xfrm>
          <a:off x="6308782" y="815072"/>
          <a:ext cx="1419259" cy="2088450"/>
        </a:xfrm>
        <a:prstGeom prst="upArrowCallout">
          <a:avLst>
            <a:gd name="adj1" fmla="val 50000"/>
            <a:gd name="adj2" fmla="val 20000"/>
            <a:gd name="adj3" fmla="val 20000"/>
            <a:gd name="adj4" fmla="val 100000"/>
          </a:avLst>
        </a:prstGeom>
        <a:solidFill>
          <a:schemeClr val="accent5">
            <a:tint val="40000"/>
            <a:alpha val="90000"/>
            <a:hueOff val="-6739762"/>
            <a:satOff val="-22832"/>
            <a:lumOff val="-2928"/>
            <a:alphaOff val="0"/>
          </a:schemeClr>
        </a:solidFill>
        <a:ln w="25400" cap="flat" cmpd="sng" algn="ctr">
          <a:solidFill>
            <a:schemeClr val="accent5">
              <a:tint val="40000"/>
              <a:alpha val="90000"/>
              <a:hueOff val="-6739762"/>
              <a:satOff val="-22832"/>
              <a:lumOff val="-29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953" tIns="165100" rIns="111953" bIns="165100" numCol="1" spcCol="1270" anchor="t" anchorCtr="0">
          <a:noAutofit/>
        </a:bodyPr>
        <a:lstStyle/>
        <a:p>
          <a:pPr marL="0" lvl="0" indent="0" algn="l" defTabSz="622300">
            <a:lnSpc>
              <a:spcPct val="90000"/>
            </a:lnSpc>
            <a:spcBef>
              <a:spcPct val="0"/>
            </a:spcBef>
            <a:spcAft>
              <a:spcPct val="35000"/>
            </a:spcAft>
            <a:buNone/>
          </a:pPr>
          <a:r>
            <a:rPr lang="en-US" sz="1400" b="0" i="0" kern="1200" dirty="0"/>
            <a:t>Identify additional analysis points  not being collected that should be collected for outcomes </a:t>
          </a:r>
          <a:endParaRPr lang="en-US" sz="1400" kern="1200" dirty="0"/>
        </a:p>
      </dsp:txBody>
      <dsp:txXfrm>
        <a:off x="6308782" y="1098924"/>
        <a:ext cx="1419259" cy="1804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3D859-C933-4C69-BDDD-AD3274B1204F}">
      <dsp:nvSpPr>
        <dsp:cNvPr id="0" name=""/>
        <dsp:cNvSpPr/>
      </dsp:nvSpPr>
      <dsp:spPr>
        <a:xfrm>
          <a:off x="4138942" y="752555"/>
          <a:ext cx="91440" cy="91440"/>
        </a:xfrm>
        <a:custGeom>
          <a:avLst/>
          <a:gdLst/>
          <a:ahLst/>
          <a:cxnLst/>
          <a:rect l="0" t="0" r="0" b="0"/>
          <a:pathLst>
            <a:path>
              <a:moveTo>
                <a:pt x="65781" y="48863"/>
              </a:moveTo>
              <a:lnTo>
                <a:pt x="45720"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83389" y="795234"/>
        <a:ext cx="2545" cy="6081"/>
      </dsp:txXfrm>
    </dsp:sp>
    <dsp:sp modelId="{1F916917-4CDF-4076-AE5B-76F672F96556}">
      <dsp:nvSpPr>
        <dsp:cNvPr id="0" name=""/>
        <dsp:cNvSpPr/>
      </dsp:nvSpPr>
      <dsp:spPr>
        <a:xfrm>
          <a:off x="1312111" y="0"/>
          <a:ext cx="2890833" cy="16022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67" tIns="136004" rIns="129567" bIns="136004"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effectLst/>
              <a:latin typeface="+mn-lt"/>
              <a:ea typeface="Times New Roman" panose="02020603050405020304" pitchFamily="18" charset="0"/>
              <a:cs typeface="Calibri" panose="020F0502020204030204" pitchFamily="34" charset="0"/>
            </a:rPr>
            <a:t>What are the prevalence rates of various psychiatric disorders in the state, including comorbidities? What are the characteristics of individuals with these diagnoses, such as age gender, race/ethnicity geographic location, and rurality?</a:t>
          </a:r>
        </a:p>
      </dsp:txBody>
      <dsp:txXfrm>
        <a:off x="1312111" y="0"/>
        <a:ext cx="2890833" cy="1602280"/>
      </dsp:txXfrm>
    </dsp:sp>
    <dsp:sp modelId="{4E8609A5-08AD-41B8-9F1E-C387810931C5}">
      <dsp:nvSpPr>
        <dsp:cNvPr id="0" name=""/>
        <dsp:cNvSpPr/>
      </dsp:nvSpPr>
      <dsp:spPr>
        <a:xfrm>
          <a:off x="7065692" y="747539"/>
          <a:ext cx="91440" cy="91440"/>
        </a:xfrm>
        <a:custGeom>
          <a:avLst/>
          <a:gdLst/>
          <a:ahLst/>
          <a:cxnLst/>
          <a:rect l="0" t="0" r="0" b="0"/>
          <a:pathLst>
            <a:path>
              <a:moveTo>
                <a:pt x="55507" y="45721"/>
              </a:moveTo>
              <a:lnTo>
                <a:pt x="45720" y="45720"/>
              </a:lnTo>
            </a:path>
          </a:pathLst>
        </a:custGeom>
        <a:noFill/>
        <a:ln w="9525" cap="flat" cmpd="sng" algn="ctr">
          <a:solidFill>
            <a:schemeClr val="accent5">
              <a:hueOff val="-6758543"/>
              <a:satOff val="-17419"/>
              <a:lumOff val="-117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10402" y="790218"/>
        <a:ext cx="2019" cy="6081"/>
      </dsp:txXfrm>
    </dsp:sp>
    <dsp:sp modelId="{D9B8BE15-BAEF-49DE-AA24-C985A399B9DF}">
      <dsp:nvSpPr>
        <dsp:cNvPr id="0" name=""/>
        <dsp:cNvSpPr/>
      </dsp:nvSpPr>
      <dsp:spPr>
        <a:xfrm>
          <a:off x="4152652" y="4"/>
          <a:ext cx="2966747" cy="1586510"/>
        </a:xfrm>
        <a:prstGeom prst="rec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67" tIns="136004" rIns="129567" bIns="136004"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effectLst/>
              <a:latin typeface="+mn-lt"/>
              <a:ea typeface="Times New Roman" panose="02020603050405020304" pitchFamily="18" charset="0"/>
              <a:cs typeface="Calibri" panose="020F0502020204030204" pitchFamily="34" charset="0"/>
            </a:rPr>
            <a:t>What are the array of service types that individuals with different psychiatric diagnoses are utilizing? What is the adequacy of services based on geographic regions with particular prevalence density?</a:t>
          </a:r>
        </a:p>
      </dsp:txBody>
      <dsp:txXfrm>
        <a:off x="4152652" y="4"/>
        <a:ext cx="2966747" cy="1586510"/>
      </dsp:txXfrm>
    </dsp:sp>
    <dsp:sp modelId="{6952094F-BD8B-4DB0-B9B2-6EC0F3D41570}">
      <dsp:nvSpPr>
        <dsp:cNvPr id="0" name=""/>
        <dsp:cNvSpPr/>
      </dsp:nvSpPr>
      <dsp:spPr>
        <a:xfrm>
          <a:off x="7079012" y="0"/>
          <a:ext cx="2986578" cy="1586510"/>
        </a:xfrm>
        <a:prstGeom prst="rec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67" tIns="136004" rIns="129567" bIns="136004"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effectLst/>
              <a:latin typeface="+mn-lt"/>
              <a:ea typeface="Times New Roman" panose="02020603050405020304" pitchFamily="18" charset="0"/>
              <a:cs typeface="Calibri" panose="020F0502020204030204" pitchFamily="34" charset="0"/>
            </a:rPr>
            <a:t>What are the outcomes among individuals who access different service types? What are the costs associated with the service types?</a:t>
          </a:r>
        </a:p>
      </dsp:txBody>
      <dsp:txXfrm>
        <a:off x="7079012" y="0"/>
        <a:ext cx="2986578" cy="1586510"/>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8318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4ada53c3e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g144ada53c3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0"/>
          <p:cNvSpPr txBox="1">
            <a:spLocks noGrp="1"/>
          </p:cNvSpPr>
          <p:nvPr>
            <p:ph type="title"/>
          </p:nvPr>
        </p:nvSpPr>
        <p:spPr>
          <a:xfrm>
            <a:off x="623888" y="470006"/>
            <a:ext cx="7886700" cy="15120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body" idx="1"/>
          </p:nvPr>
        </p:nvSpPr>
        <p:spPr>
          <a:xfrm>
            <a:off x="623888" y="2002285"/>
            <a:ext cx="7886700" cy="5625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600"/>
              <a:buNone/>
              <a:defRPr sz="1600" b="1">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4" name="Google Shape;14;p20"/>
          <p:cNvSpPr txBox="1">
            <a:spLocks noGrp="1"/>
          </p:cNvSpPr>
          <p:nvPr>
            <p:ph type="body" idx="2"/>
          </p:nvPr>
        </p:nvSpPr>
        <p:spPr>
          <a:xfrm>
            <a:off x="623888" y="4409631"/>
            <a:ext cx="7886700" cy="2973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CEAD1"/>
              </a:buClr>
              <a:buSzPts val="1400"/>
              <a:buNone/>
              <a:defRPr sz="1400" b="0">
                <a:solidFill>
                  <a:srgbClr val="ECEAD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3">
  <p:cSld name="Two Content-3">
    <p:bg>
      <p:bgPr>
        <a:solidFill>
          <a:srgbClr val="ECEAD1"/>
        </a:solidFill>
        <a:effectLst/>
      </p:bgPr>
    </p:bg>
    <p:spTree>
      <p:nvGrpSpPr>
        <p:cNvPr id="1" name="Shape 71"/>
        <p:cNvGrpSpPr/>
        <p:nvPr/>
      </p:nvGrpSpPr>
      <p:grpSpPr>
        <a:xfrm>
          <a:off x="0" y="0"/>
          <a:ext cx="0" cy="0"/>
          <a:chOff x="0" y="0"/>
          <a:chExt cx="0" cy="0"/>
        </a:xfrm>
      </p:grpSpPr>
      <p:sp>
        <p:nvSpPr>
          <p:cNvPr id="72" name="Google Shape;72;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34"/>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34"/>
          <p:cNvSpPr/>
          <p:nvPr/>
        </p:nvSpPr>
        <p:spPr>
          <a:xfrm>
            <a:off x="0" y="0"/>
            <a:ext cx="9144000" cy="139304"/>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Gray">
  <p:cSld name="Section Header-Gray">
    <p:bg>
      <p:bgPr>
        <a:solidFill>
          <a:srgbClr val="7E96A0"/>
        </a:solidFill>
        <a:effectLst/>
      </p:bgPr>
    </p:bg>
    <p:spTree>
      <p:nvGrpSpPr>
        <p:cNvPr id="1" name="Shape 85"/>
        <p:cNvGrpSpPr/>
        <p:nvPr/>
      </p:nvGrpSpPr>
      <p:grpSpPr>
        <a:xfrm>
          <a:off x="0" y="0"/>
          <a:ext cx="0" cy="0"/>
          <a:chOff x="0" y="0"/>
          <a:chExt cx="0" cy="0"/>
        </a:xfrm>
      </p:grpSpPr>
      <p:sp>
        <p:nvSpPr>
          <p:cNvPr id="86" name="Google Shape;86;p36"/>
          <p:cNvSpPr txBox="1">
            <a:spLocks noGrp="1"/>
          </p:cNvSpPr>
          <p:nvPr>
            <p:ph type="title"/>
          </p:nvPr>
        </p:nvSpPr>
        <p:spPr>
          <a:xfrm>
            <a:off x="628650" y="2011204"/>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3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747"/>
              </a:buClr>
              <a:buSzPts val="2400"/>
              <a:buFont typeface="Arial"/>
              <a:buNone/>
              <a:defRPr sz="2400">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7"/>
          <p:cNvSpPr>
            <a:spLocks noGrp="1"/>
          </p:cNvSpPr>
          <p:nvPr>
            <p:ph type="pic" idx="2"/>
          </p:nvPr>
        </p:nvSpPr>
        <p:spPr>
          <a:xfrm>
            <a:off x="3887391" y="740569"/>
            <a:ext cx="4629150" cy="3655219"/>
          </a:xfrm>
          <a:prstGeom prst="rect">
            <a:avLst/>
          </a:prstGeom>
          <a:noFill/>
          <a:ln>
            <a:noFill/>
          </a:ln>
        </p:spPr>
      </p:sp>
      <p:sp>
        <p:nvSpPr>
          <p:cNvPr id="90" name="Google Shape;90;p37"/>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466069"/>
              </a:buClr>
              <a:buSzPts val="1200"/>
              <a:buNone/>
              <a:defRPr sz="12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1" name="Google Shape;91;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37"/>
          <p:cNvSpPr/>
          <p:nvPr/>
        </p:nvSpPr>
        <p:spPr>
          <a:xfrm>
            <a:off x="0" y="0"/>
            <a:ext cx="9144000" cy="139304"/>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End Slide">
  <p:cSld name="1_End Slide">
    <p:bg>
      <p:bgPr>
        <a:blipFill>
          <a:blip r:embed="rId2">
            <a:alphaModFix/>
          </a:blip>
          <a:stretch>
            <a:fillRect/>
          </a:stretch>
        </a:blip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Logo-1" type="obj">
  <p:cSld name="OBJECT">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628650" y="575352"/>
            <a:ext cx="7886700" cy="6926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Green" type="titleOnly">
  <p:cSld name="TITLE_ONLY">
    <p:bg>
      <p:bgPr>
        <a:solidFill>
          <a:srgbClr val="006747"/>
        </a:solidFill>
        <a:effectLst/>
      </p:bgPr>
    </p:bg>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628650" y="2011204"/>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Photo">
  <p:cSld name="Section Header-Photo">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24"/>
          <p:cNvSpPr/>
          <p:nvPr/>
        </p:nvSpPr>
        <p:spPr>
          <a:xfrm>
            <a:off x="182880" y="219456"/>
            <a:ext cx="8750808" cy="4754880"/>
          </a:xfrm>
          <a:prstGeom prst="rect">
            <a:avLst/>
          </a:prstGeom>
          <a:solidFill>
            <a:srgbClr val="006747">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1" name="Google Shape;41;p24"/>
          <p:cNvSpPr txBox="1">
            <a:spLocks noGrp="1"/>
          </p:cNvSpPr>
          <p:nvPr>
            <p:ph type="title"/>
          </p:nvPr>
        </p:nvSpPr>
        <p:spPr>
          <a:xfrm>
            <a:off x="628650" y="2011204"/>
            <a:ext cx="7886700" cy="99417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rt-logo">
  <p:cSld name="Chart-logo">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5566172" y="740569"/>
            <a:ext cx="2949178" cy="8024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747"/>
              </a:buClr>
              <a:buSzPts val="2400"/>
              <a:buFont typeface="Arial"/>
              <a:buNone/>
              <a:defRPr sz="2400">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body" idx="1"/>
          </p:nvPr>
        </p:nvSpPr>
        <p:spPr>
          <a:xfrm>
            <a:off x="5566172"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466069"/>
              </a:buClr>
              <a:buSzPts val="1200"/>
              <a:buNone/>
              <a:defRPr sz="12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45" name="Google Shape;45;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25"/>
          <p:cNvSpPr>
            <a:spLocks noGrp="1"/>
          </p:cNvSpPr>
          <p:nvPr>
            <p:ph type="chart" idx="2"/>
          </p:nvPr>
        </p:nvSpPr>
        <p:spPr>
          <a:xfrm>
            <a:off x="660663" y="740569"/>
            <a:ext cx="4627562" cy="36544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Photo-2">
  <p:cSld name="Section Header-Photo-2">
    <p:bg>
      <p:bgPr>
        <a:solidFill>
          <a:srgbClr val="006747"/>
        </a:solidFill>
        <a:effectLst/>
      </p:bgPr>
    </p:bg>
    <p:spTree>
      <p:nvGrpSpPr>
        <p:cNvPr id="1" name="Shape 47"/>
        <p:cNvGrpSpPr/>
        <p:nvPr/>
      </p:nvGrpSpPr>
      <p:grpSpPr>
        <a:xfrm>
          <a:off x="0" y="0"/>
          <a:ext cx="0" cy="0"/>
          <a:chOff x="0" y="0"/>
          <a:chExt cx="0" cy="0"/>
        </a:xfrm>
      </p:grpSpPr>
      <p:sp>
        <p:nvSpPr>
          <p:cNvPr id="48" name="Google Shape;48;p26"/>
          <p:cNvSpPr txBox="1">
            <a:spLocks noGrp="1"/>
          </p:cNvSpPr>
          <p:nvPr>
            <p:ph type="title"/>
          </p:nvPr>
        </p:nvSpPr>
        <p:spPr>
          <a:xfrm>
            <a:off x="628650" y="2011203"/>
            <a:ext cx="3145064" cy="273496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6"/>
          <p:cNvSpPr>
            <a:spLocks noGrp="1"/>
          </p:cNvSpPr>
          <p:nvPr>
            <p:ph type="pic" idx="2"/>
          </p:nvPr>
        </p:nvSpPr>
        <p:spPr>
          <a:xfrm>
            <a:off x="4572000" y="0"/>
            <a:ext cx="4572000" cy="5143500"/>
          </a:xfrm>
          <a:prstGeom prst="rect">
            <a:avLst/>
          </a:prstGeom>
          <a:noFill/>
          <a:ln>
            <a:noFill/>
          </a:ln>
        </p:spPr>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50"/>
        <p:cNvGrpSpPr/>
        <p:nvPr/>
      </p:nvGrpSpPr>
      <p:grpSpPr>
        <a:xfrm>
          <a:off x="0" y="0"/>
          <a:ext cx="0" cy="0"/>
          <a:chOff x="0" y="0"/>
          <a:chExt cx="0" cy="0"/>
        </a:xfrm>
      </p:grpSpPr>
      <p:sp>
        <p:nvSpPr>
          <p:cNvPr id="51" name="Google Shape;51;p28"/>
          <p:cNvSpPr/>
          <p:nvPr/>
        </p:nvSpPr>
        <p:spPr>
          <a:xfrm>
            <a:off x="0" y="-34016"/>
            <a:ext cx="9144000" cy="2191590"/>
          </a:xfrm>
          <a:prstGeom prst="rect">
            <a:avLst/>
          </a:prstGeom>
          <a:solidFill>
            <a:srgbClr val="0067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52" name="Google Shape;52;p28"/>
          <p:cNvSpPr txBox="1">
            <a:spLocks noGrp="1"/>
          </p:cNvSpPr>
          <p:nvPr>
            <p:ph type="title"/>
          </p:nvPr>
        </p:nvSpPr>
        <p:spPr>
          <a:xfrm>
            <a:off x="629840" y="342900"/>
            <a:ext cx="3099679"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body" idx="1"/>
          </p:nvPr>
        </p:nvSpPr>
        <p:spPr>
          <a:xfrm>
            <a:off x="629841" y="2383604"/>
            <a:ext cx="4034626" cy="22089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466069"/>
              </a:buClr>
              <a:buSzPts val="1800"/>
              <a:buNone/>
              <a:defRPr sz="18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4" name="Google Shape;54;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28"/>
          <p:cNvSpPr>
            <a:spLocks noGrp="1"/>
          </p:cNvSpPr>
          <p:nvPr>
            <p:ph type="pic" idx="2"/>
          </p:nvPr>
        </p:nvSpPr>
        <p:spPr>
          <a:xfrm>
            <a:off x="5033963" y="-33338"/>
            <a:ext cx="3606800" cy="3732213"/>
          </a:xfrm>
          <a:prstGeom prst="rect">
            <a:avLst/>
          </a:prstGeom>
          <a:noFill/>
          <a:ln>
            <a:noFill/>
          </a:ln>
        </p:spPr>
      </p:sp>
      <p:sp>
        <p:nvSpPr>
          <p:cNvPr id="56" name="Google Shape;56;p28"/>
          <p:cNvSpPr txBox="1">
            <a:spLocks noGrp="1"/>
          </p:cNvSpPr>
          <p:nvPr>
            <p:ph type="body" idx="3"/>
          </p:nvPr>
        </p:nvSpPr>
        <p:spPr>
          <a:xfrm>
            <a:off x="5033963" y="3871644"/>
            <a:ext cx="3606800" cy="45377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466069"/>
              </a:buClr>
              <a:buSzPts val="1200"/>
              <a:buNone/>
              <a:defRPr sz="1200">
                <a:solidFill>
                  <a:srgbClr val="466069"/>
                </a:solidFill>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2">
  <p:cSld name="Title Slide-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623888" y="467360"/>
            <a:ext cx="7886700" cy="1087964"/>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623888" y="1575565"/>
            <a:ext cx="7886700" cy="56257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750"/>
              </a:spcBef>
              <a:spcAft>
                <a:spcPts val="0"/>
              </a:spcAft>
              <a:buClr>
                <a:schemeClr val="lt1"/>
              </a:buClr>
              <a:buSzPts val="1600"/>
              <a:buNone/>
              <a:defRPr sz="1600" b="1">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1" name="Google Shape;61;p31"/>
          <p:cNvSpPr txBox="1">
            <a:spLocks noGrp="1"/>
          </p:cNvSpPr>
          <p:nvPr>
            <p:ph type="body" idx="2"/>
          </p:nvPr>
        </p:nvSpPr>
        <p:spPr>
          <a:xfrm>
            <a:off x="623888" y="2296351"/>
            <a:ext cx="7886700" cy="297332"/>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750"/>
              </a:spcBef>
              <a:spcAft>
                <a:spcPts val="0"/>
              </a:spcAft>
              <a:buClr>
                <a:srgbClr val="ECEAD1"/>
              </a:buClr>
              <a:buSzPts val="1400"/>
              <a:buNone/>
              <a:defRPr sz="1400" b="0">
                <a:solidFill>
                  <a:srgbClr val="ECEAD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Logo-2">
  <p:cSld name="Title and Content-Logo-2">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747"/>
              </a:buClr>
              <a:buSzPts val="3000"/>
              <a:buFont typeface="Arial"/>
              <a:buNone/>
              <a:defRPr>
                <a:solidFill>
                  <a:srgbClr val="00674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466069"/>
              </a:buClr>
              <a:buSzPts val="2100"/>
              <a:buChar char="•"/>
              <a:defRPr>
                <a:solidFill>
                  <a:srgbClr val="466069"/>
                </a:solidFill>
              </a:defRPr>
            </a:lvl1pPr>
            <a:lvl2pPr marL="914400" lvl="1" indent="-342900" algn="l">
              <a:lnSpc>
                <a:spcPct val="90000"/>
              </a:lnSpc>
              <a:spcBef>
                <a:spcPts val="375"/>
              </a:spcBef>
              <a:spcAft>
                <a:spcPts val="0"/>
              </a:spcAft>
              <a:buClr>
                <a:srgbClr val="466069"/>
              </a:buClr>
              <a:buSzPts val="1800"/>
              <a:buChar char="•"/>
              <a:defRPr>
                <a:solidFill>
                  <a:srgbClr val="466069"/>
                </a:solidFill>
              </a:defRPr>
            </a:lvl2pPr>
            <a:lvl3pPr marL="1371600" lvl="2" indent="-323850" algn="l">
              <a:lnSpc>
                <a:spcPct val="90000"/>
              </a:lnSpc>
              <a:spcBef>
                <a:spcPts val="375"/>
              </a:spcBef>
              <a:spcAft>
                <a:spcPts val="0"/>
              </a:spcAft>
              <a:buClr>
                <a:srgbClr val="466069"/>
              </a:buClr>
              <a:buSzPts val="1500"/>
              <a:buChar char="•"/>
              <a:defRPr>
                <a:solidFill>
                  <a:srgbClr val="466069"/>
                </a:solidFill>
              </a:defRPr>
            </a:lvl3pPr>
            <a:lvl4pPr marL="1828800" lvl="3" indent="-314325" algn="l">
              <a:lnSpc>
                <a:spcPct val="90000"/>
              </a:lnSpc>
              <a:spcBef>
                <a:spcPts val="375"/>
              </a:spcBef>
              <a:spcAft>
                <a:spcPts val="0"/>
              </a:spcAft>
              <a:buClr>
                <a:srgbClr val="466069"/>
              </a:buClr>
              <a:buSzPts val="1350"/>
              <a:buChar char="•"/>
              <a:defRPr>
                <a:solidFill>
                  <a:srgbClr val="466069"/>
                </a:solidFill>
              </a:defRPr>
            </a:lvl4pPr>
            <a:lvl5pPr marL="2286000" lvl="4" indent="-314325" algn="l">
              <a:lnSpc>
                <a:spcPct val="90000"/>
              </a:lnSpc>
              <a:spcBef>
                <a:spcPts val="375"/>
              </a:spcBef>
              <a:spcAft>
                <a:spcPts val="0"/>
              </a:spcAft>
              <a:buClr>
                <a:srgbClr val="466069"/>
              </a:buClr>
              <a:buSzPts val="1350"/>
              <a:buChar char="•"/>
              <a:defRPr>
                <a:solidFill>
                  <a:srgbClr val="46606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5" name="Google Shape;65;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 name="Google Shape;8;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9" name="Google Shape;9;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0" name="Google Shape;10;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57" r:id="rId6"/>
    <p:sldLayoutId id="2147483658" r:id="rId7"/>
    <p:sldLayoutId id="2147483660" r:id="rId8"/>
    <p:sldLayoutId id="2147483661" r:id="rId9"/>
    <p:sldLayoutId id="2147483663" r:id="rId10"/>
    <p:sldLayoutId id="2147483665" r:id="rId11"/>
    <p:sldLayoutId id="2147483666" r:id="rId12"/>
    <p:sldLayoutId id="214748366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title"/>
          </p:nvPr>
        </p:nvSpPr>
        <p:spPr>
          <a:xfrm>
            <a:off x="623887" y="379505"/>
            <a:ext cx="7886700" cy="151203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Arial"/>
              <a:buNone/>
            </a:pPr>
            <a:r>
              <a:rPr lang="en-US" sz="3200" dirty="0"/>
              <a:t>Data Analysis Subcommittee</a:t>
            </a:r>
            <a:endParaRPr dirty="0"/>
          </a:p>
        </p:txBody>
      </p:sp>
      <p:sp>
        <p:nvSpPr>
          <p:cNvPr id="99" name="Google Shape;99;p1"/>
          <p:cNvSpPr txBox="1">
            <a:spLocks noGrp="1"/>
          </p:cNvSpPr>
          <p:nvPr>
            <p:ph type="body" idx="1"/>
          </p:nvPr>
        </p:nvSpPr>
        <p:spPr>
          <a:xfrm>
            <a:off x="623887" y="1958442"/>
            <a:ext cx="7777991" cy="61330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1600"/>
              <a:buNone/>
            </a:pPr>
            <a:r>
              <a:rPr lang="en-US" b="0" dirty="0"/>
              <a:t>Commission on Mental Health and Substance Abuse</a:t>
            </a:r>
            <a:endParaRPr dirty="0"/>
          </a:p>
        </p:txBody>
      </p:sp>
      <p:sp>
        <p:nvSpPr>
          <p:cNvPr id="100" name="Google Shape;100;p1"/>
          <p:cNvSpPr txBox="1">
            <a:spLocks noGrp="1"/>
          </p:cNvSpPr>
          <p:nvPr>
            <p:ph type="body" idx="2"/>
          </p:nvPr>
        </p:nvSpPr>
        <p:spPr>
          <a:xfrm>
            <a:off x="623888" y="4409631"/>
            <a:ext cx="7886700" cy="2973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CEAD1"/>
              </a:buClr>
              <a:buSzPts val="1400"/>
              <a:buNone/>
            </a:pPr>
            <a:r>
              <a:rPr lang="en-US" sz="1400" dirty="0"/>
              <a:t>Data Analysis </a:t>
            </a:r>
            <a:r>
              <a:rPr lang="en-US" sz="1400"/>
              <a:t>Subcommittee Updates </a:t>
            </a:r>
            <a:r>
              <a:rPr lang="en-US"/>
              <a:t>| August 20, 2024</a:t>
            </a:r>
            <a:endParaRPr dirty="0"/>
          </a:p>
        </p:txBody>
      </p:sp>
      <p:pic>
        <p:nvPicPr>
          <p:cNvPr id="8" name="Picture 7" descr="Text&#10;&#10;Description automatically generated">
            <a:extLst>
              <a:ext uri="{FF2B5EF4-FFF2-40B4-BE49-F238E27FC236}">
                <a16:creationId xmlns:a16="http://schemas.microsoft.com/office/drawing/2014/main" id="{1DD8080A-C044-70DD-59CA-A4B98A679B1B}"/>
              </a:ext>
            </a:extLst>
          </p:cNvPr>
          <p:cNvPicPr>
            <a:picLocks noChangeAspect="1"/>
          </p:cNvPicPr>
          <p:nvPr/>
        </p:nvPicPr>
        <p:blipFill>
          <a:blip r:embed="rId3"/>
          <a:stretch>
            <a:fillRect/>
          </a:stretch>
        </p:blipFill>
        <p:spPr>
          <a:xfrm>
            <a:off x="6071828" y="3496305"/>
            <a:ext cx="2730500" cy="584200"/>
          </a:xfrm>
          <a:prstGeom prst="rect">
            <a:avLst/>
          </a:prstGeom>
          <a:solidFill>
            <a:schemeClr val="bg1"/>
          </a:solidFill>
        </p:spPr>
      </p:pic>
      <p:pic>
        <p:nvPicPr>
          <p:cNvPr id="6" name="Graphic 5">
            <a:extLst>
              <a:ext uri="{FF2B5EF4-FFF2-40B4-BE49-F238E27FC236}">
                <a16:creationId xmlns:a16="http://schemas.microsoft.com/office/drawing/2014/main" id="{F4EDE76C-F05F-6B76-5606-B2F90815FD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66369" y="2023215"/>
            <a:ext cx="1341417" cy="13414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6E44C-E4CB-DBA4-B758-E34143225E8F}"/>
              </a:ext>
            </a:extLst>
          </p:cNvPr>
          <p:cNvSpPr>
            <a:spLocks noGrp="1"/>
          </p:cNvSpPr>
          <p:nvPr>
            <p:ph type="title"/>
          </p:nvPr>
        </p:nvSpPr>
        <p:spPr>
          <a:xfrm>
            <a:off x="151391" y="510778"/>
            <a:ext cx="8823051" cy="994173"/>
          </a:xfrm>
        </p:spPr>
        <p:txBody>
          <a:bodyPr>
            <a:normAutofit/>
          </a:bodyPr>
          <a:lstStyle/>
          <a:p>
            <a:pPr algn="ctr"/>
            <a:r>
              <a:rPr lang="en-US" sz="3200" dirty="0"/>
              <a:t>Additional Recommendations:</a:t>
            </a:r>
            <a:br>
              <a:rPr lang="en-US" sz="3200" dirty="0"/>
            </a:br>
            <a:r>
              <a:rPr lang="en-US" sz="3200" dirty="0"/>
              <a:t>Support and Enhance Aims</a:t>
            </a:r>
            <a:endParaRPr lang="en-US" sz="2400" dirty="0"/>
          </a:p>
        </p:txBody>
      </p:sp>
      <p:graphicFrame>
        <p:nvGraphicFramePr>
          <p:cNvPr id="5" name="Text Placeholder 2">
            <a:extLst>
              <a:ext uri="{FF2B5EF4-FFF2-40B4-BE49-F238E27FC236}">
                <a16:creationId xmlns:a16="http://schemas.microsoft.com/office/drawing/2014/main" id="{64D6544E-EEE3-1AB0-6926-D12AA15AE7C5}"/>
              </a:ext>
            </a:extLst>
          </p:cNvPr>
          <p:cNvGraphicFramePr/>
          <p:nvPr>
            <p:extLst>
              <p:ext uri="{D42A27DB-BD31-4B8C-83A1-F6EECF244321}">
                <p14:modId xmlns:p14="http://schemas.microsoft.com/office/powerpoint/2010/main" val="4046034881"/>
              </p:ext>
            </p:extLst>
          </p:nvPr>
        </p:nvGraphicFramePr>
        <p:xfrm>
          <a:off x="628650" y="1671065"/>
          <a:ext cx="7886700" cy="2961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3405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8936-B3E7-6DDA-9C57-A3141420ADD9}"/>
              </a:ext>
            </a:extLst>
          </p:cNvPr>
          <p:cNvSpPr>
            <a:spLocks noGrp="1"/>
          </p:cNvSpPr>
          <p:nvPr>
            <p:ph type="title"/>
          </p:nvPr>
        </p:nvSpPr>
        <p:spPr>
          <a:xfrm>
            <a:off x="395348" y="575352"/>
            <a:ext cx="7886700" cy="692663"/>
          </a:xfrm>
        </p:spPr>
        <p:txBody>
          <a:bodyPr/>
          <a:lstStyle/>
          <a:p>
            <a:pPr algn="ctr"/>
            <a:r>
              <a:rPr lang="en-US" dirty="0"/>
              <a:t>Prospective Impact</a:t>
            </a:r>
          </a:p>
        </p:txBody>
      </p:sp>
      <p:sp>
        <p:nvSpPr>
          <p:cNvPr id="3" name="Text Placeholder 2">
            <a:extLst>
              <a:ext uri="{FF2B5EF4-FFF2-40B4-BE49-F238E27FC236}">
                <a16:creationId xmlns:a16="http://schemas.microsoft.com/office/drawing/2014/main" id="{8EDBED51-FF06-A0BD-B8BE-45500E90CE6A}"/>
              </a:ext>
            </a:extLst>
          </p:cNvPr>
          <p:cNvSpPr>
            <a:spLocks noGrp="1"/>
          </p:cNvSpPr>
          <p:nvPr>
            <p:ph type="body" idx="1"/>
          </p:nvPr>
        </p:nvSpPr>
        <p:spPr>
          <a:xfrm>
            <a:off x="395348" y="1184890"/>
            <a:ext cx="8353304" cy="3774282"/>
          </a:xfrm>
        </p:spPr>
        <p:txBody>
          <a:bodyPr>
            <a:normAutofit/>
          </a:bodyPr>
          <a:lstStyle/>
          <a:p>
            <a:pPr marL="0" marR="0" lvl="0" indent="0" algn="l" defTabSz="914400" rtl="0" eaLnBrk="1" fontAlgn="auto" latinLnBrk="0" hangingPunct="1">
              <a:lnSpc>
                <a:spcPct val="100000"/>
              </a:lnSpc>
              <a:spcBef>
                <a:spcPts val="0"/>
              </a:spcBef>
              <a:spcAft>
                <a:spcPts val="0"/>
              </a:spcAft>
              <a:buClr>
                <a:srgbClr val="466069"/>
              </a:buClr>
              <a:buSzPts val="1000"/>
              <a:buFont typeface="Arial"/>
              <a:buNone/>
              <a:tabLst>
                <a:tab pos="457200" algn="l"/>
              </a:tabLst>
              <a:defRPr/>
            </a:pPr>
            <a:r>
              <a:rPr lang="en-US" sz="1500" dirty="0">
                <a:effectLst/>
                <a:latin typeface="+mn-lt"/>
                <a:ea typeface="Calibri" panose="020F0502020204030204" pitchFamily="34" charset="0"/>
              </a:rPr>
              <a:t>FBHDR will be Florida's only statewide comprehensive, coordinated source of behavioral health data. It will provide information on behavioral health data sources in Florida and evaluate critical questions related to prevalence, cost, access, quality, and outcomes for behavioral health.</a:t>
            </a:r>
          </a:p>
          <a:p>
            <a:pPr marL="0" marR="0" lvl="0" indent="0" algn="l" defTabSz="914400" rtl="0" eaLnBrk="1" fontAlgn="auto" latinLnBrk="0" hangingPunct="1">
              <a:lnSpc>
                <a:spcPct val="100000"/>
              </a:lnSpc>
              <a:spcBef>
                <a:spcPts val="0"/>
              </a:spcBef>
              <a:spcAft>
                <a:spcPts val="0"/>
              </a:spcAft>
              <a:buClr>
                <a:srgbClr val="466069"/>
              </a:buClr>
              <a:buSzPts val="1000"/>
              <a:buFont typeface="Arial"/>
              <a:buNone/>
              <a:tabLst>
                <a:tab pos="457200" algn="l"/>
              </a:tabLst>
              <a:defRPr/>
            </a:pPr>
            <a:endParaRPr lang="en-US" sz="1500" dirty="0">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466069"/>
              </a:buClr>
              <a:buSzPts val="1000"/>
              <a:buFont typeface="Arial"/>
              <a:buNone/>
              <a:tabLst>
                <a:tab pos="457200" algn="l"/>
              </a:tabLst>
              <a:defRPr/>
            </a:pPr>
            <a:r>
              <a:rPr lang="en-US" sz="1500" dirty="0">
                <a:effectLst/>
                <a:latin typeface="+mn-lt"/>
                <a:ea typeface="Calibri" panose="020F0502020204030204" pitchFamily="34" charset="0"/>
              </a:rPr>
              <a:t>Data integration and expansion initiative can impact the state and local levels. Intentionally designing a state and local behavioral health data infrastructure and partnership from inception will allow:</a:t>
            </a:r>
          </a:p>
          <a:p>
            <a:pPr marL="0" marR="0" lvl="0" indent="0" algn="l" defTabSz="914400" rtl="0" eaLnBrk="1" fontAlgn="auto" latinLnBrk="0" hangingPunct="1">
              <a:lnSpc>
                <a:spcPct val="100000"/>
              </a:lnSpc>
              <a:spcBef>
                <a:spcPts val="0"/>
              </a:spcBef>
              <a:spcAft>
                <a:spcPts val="0"/>
              </a:spcAft>
              <a:buClr>
                <a:srgbClr val="466069"/>
              </a:buClr>
              <a:buSzPts val="1000"/>
              <a:buFont typeface="Arial"/>
              <a:buNone/>
              <a:tabLst>
                <a:tab pos="457200" algn="l"/>
              </a:tabLst>
              <a:defRPr/>
            </a:pPr>
            <a:endParaRPr kumimoji="0" lang="en-US" sz="500" b="0" i="0" u="none" strike="noStrike" kern="100" cap="none" spc="0" normalizeH="0" baseline="0" noProof="0" dirty="0">
              <a:ln>
                <a:noFill/>
              </a:ln>
              <a:effectLst/>
              <a:uLnTx/>
              <a:uFillTx/>
              <a:latin typeface="+mn-lt"/>
              <a:ea typeface="Times New Roman" panose="02020603050405020304" pitchFamily="18" charset="0"/>
              <a:cs typeface="Calibri" panose="020F0502020204030204" pitchFamily="34" charset="0"/>
              <a:sym typeface="Arial"/>
            </a:endParaRPr>
          </a:p>
          <a:p>
            <a:pPr marL="342900" marR="0" lvl="0" indent="-342900" algn="l" defTabSz="914400" rtl="0" eaLnBrk="1" fontAlgn="auto" latinLnBrk="0" hangingPunct="1">
              <a:lnSpc>
                <a:spcPct val="100000"/>
              </a:lnSpc>
              <a:spcBef>
                <a:spcPts val="0"/>
              </a:spcBef>
              <a:spcAft>
                <a:spcPts val="0"/>
              </a:spcAft>
              <a:buClr>
                <a:srgbClr val="466069"/>
              </a:buClr>
              <a:buSzPts val="1000"/>
              <a:buFont typeface="Symbol" panose="05050102010706020507" pitchFamily="18" charset="2"/>
              <a:buChar char=""/>
              <a:tabLst>
                <a:tab pos="457200" algn="l"/>
              </a:tabLst>
              <a:defRPr/>
            </a:pPr>
            <a:r>
              <a:rPr lang="en-US" sz="1500" kern="100" dirty="0">
                <a:latin typeface="+mn-lt"/>
                <a:ea typeface="Times New Roman" panose="02020603050405020304" pitchFamily="18" charset="0"/>
                <a:cs typeface="Calibri" panose="020F0502020204030204" pitchFamily="34" charset="0"/>
              </a:rPr>
              <a:t>Improvement of behavioral health outcomes</a:t>
            </a:r>
          </a:p>
          <a:p>
            <a:pPr marL="342900" marR="0" lvl="0" indent="-342900" algn="l" defTabSz="914400" rtl="0" eaLnBrk="1" fontAlgn="auto" latinLnBrk="0" hangingPunct="1">
              <a:lnSpc>
                <a:spcPct val="100000"/>
              </a:lnSpc>
              <a:spcBef>
                <a:spcPts val="0"/>
              </a:spcBef>
              <a:spcAft>
                <a:spcPts val="0"/>
              </a:spcAft>
              <a:buClr>
                <a:srgbClr val="466069"/>
              </a:buClr>
              <a:buSzPts val="1000"/>
              <a:buFont typeface="Symbol" panose="05050102010706020507" pitchFamily="18" charset="2"/>
              <a:buChar char=""/>
              <a:tabLst>
                <a:tab pos="457200" algn="l"/>
              </a:tabLst>
              <a:defRPr/>
            </a:pPr>
            <a:r>
              <a:rPr lang="en-US" sz="1500" kern="100" dirty="0">
                <a:latin typeface="+mn-lt"/>
                <a:ea typeface="Times New Roman" panose="02020603050405020304" pitchFamily="18" charset="0"/>
                <a:cs typeface="Calibri" panose="020F0502020204030204" pitchFamily="34" charset="0"/>
              </a:rPr>
              <a:t>M</a:t>
            </a:r>
            <a:r>
              <a:rPr lang="en-US" sz="1500" dirty="0">
                <a:effectLst/>
                <a:latin typeface="+mn-lt"/>
                <a:ea typeface="Calibri" panose="020F0502020204030204" pitchFamily="34" charset="0"/>
              </a:rPr>
              <a:t>aximization of state resources</a:t>
            </a:r>
          </a:p>
          <a:p>
            <a:pPr marL="342900" marR="0" lvl="0" indent="-342900" algn="l" defTabSz="914400" rtl="0" eaLnBrk="1" fontAlgn="auto" latinLnBrk="0" hangingPunct="1">
              <a:lnSpc>
                <a:spcPct val="100000"/>
              </a:lnSpc>
              <a:spcBef>
                <a:spcPts val="0"/>
              </a:spcBef>
              <a:spcAft>
                <a:spcPts val="0"/>
              </a:spcAft>
              <a:buClr>
                <a:srgbClr val="466069"/>
              </a:buClr>
              <a:buSzPts val="1000"/>
              <a:buFont typeface="Symbol" panose="05050102010706020507" pitchFamily="18" charset="2"/>
              <a:buChar char=""/>
              <a:tabLst>
                <a:tab pos="457200" algn="l"/>
              </a:tabLst>
              <a:defRPr/>
            </a:pPr>
            <a:r>
              <a:rPr lang="en-US" sz="1500" dirty="0">
                <a:effectLst/>
                <a:latin typeface="+mn-lt"/>
                <a:ea typeface="Calibri" panose="020F0502020204030204" pitchFamily="34" charset="0"/>
              </a:rPr>
              <a:t>Acceleration of innovation and incubation</a:t>
            </a:r>
          </a:p>
          <a:p>
            <a:pPr marL="342900" marR="0" lvl="0" indent="-342900" algn="l" defTabSz="914400" rtl="0" eaLnBrk="1" fontAlgn="auto" latinLnBrk="0" hangingPunct="1">
              <a:lnSpc>
                <a:spcPct val="100000"/>
              </a:lnSpc>
              <a:spcBef>
                <a:spcPts val="0"/>
              </a:spcBef>
              <a:spcAft>
                <a:spcPts val="0"/>
              </a:spcAft>
              <a:buClr>
                <a:srgbClr val="466069"/>
              </a:buClr>
              <a:buSzPts val="1000"/>
              <a:buFont typeface="Symbol" panose="05050102010706020507" pitchFamily="18" charset="2"/>
              <a:buChar char=""/>
              <a:tabLst>
                <a:tab pos="457200" algn="l"/>
              </a:tabLst>
              <a:defRPr/>
            </a:pPr>
            <a:r>
              <a:rPr lang="en-US" sz="1500" dirty="0">
                <a:effectLst/>
                <a:latin typeface="+mn-lt"/>
                <a:ea typeface="Calibri" panose="020F0502020204030204" pitchFamily="34" charset="0"/>
              </a:rPr>
              <a:t>Building capacity to leverage and use data grounded in science</a:t>
            </a:r>
          </a:p>
          <a:p>
            <a:endParaRPr lang="en-US" dirty="0"/>
          </a:p>
        </p:txBody>
      </p:sp>
    </p:spTree>
    <p:extLst>
      <p:ext uri="{BB962C8B-B14F-4D97-AF65-F5344CB8AC3E}">
        <p14:creationId xmlns:p14="http://schemas.microsoft.com/office/powerpoint/2010/main" val="55888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8936-B3E7-6DDA-9C57-A3141420ADD9}"/>
              </a:ext>
            </a:extLst>
          </p:cNvPr>
          <p:cNvSpPr>
            <a:spLocks noGrp="1"/>
          </p:cNvSpPr>
          <p:nvPr>
            <p:ph type="title"/>
          </p:nvPr>
        </p:nvSpPr>
        <p:spPr>
          <a:xfrm>
            <a:off x="390525" y="589207"/>
            <a:ext cx="7886700" cy="692663"/>
          </a:xfrm>
        </p:spPr>
        <p:txBody>
          <a:bodyPr/>
          <a:lstStyle/>
          <a:p>
            <a:pPr algn="ctr"/>
            <a:r>
              <a:rPr lang="en-US" dirty="0"/>
              <a:t>Prospective Impact</a:t>
            </a:r>
          </a:p>
        </p:txBody>
      </p:sp>
      <p:sp>
        <p:nvSpPr>
          <p:cNvPr id="3" name="Text Placeholder 2">
            <a:extLst>
              <a:ext uri="{FF2B5EF4-FFF2-40B4-BE49-F238E27FC236}">
                <a16:creationId xmlns:a16="http://schemas.microsoft.com/office/drawing/2014/main" id="{8EDBED51-FF06-A0BD-B8BE-45500E90CE6A}"/>
              </a:ext>
            </a:extLst>
          </p:cNvPr>
          <p:cNvSpPr>
            <a:spLocks noGrp="1"/>
          </p:cNvSpPr>
          <p:nvPr>
            <p:ph type="body" idx="1"/>
          </p:nvPr>
        </p:nvSpPr>
        <p:spPr>
          <a:xfrm>
            <a:off x="390524" y="1226450"/>
            <a:ext cx="8487027" cy="3535290"/>
          </a:xfrm>
        </p:spPr>
        <p:txBody>
          <a:bodyPr>
            <a:normAutofit/>
          </a:bodyPr>
          <a:lstStyle/>
          <a:p>
            <a:pPr marL="0" marR="0" lvl="0" indent="0">
              <a:lnSpc>
                <a:spcPct val="100000"/>
              </a:lnSpc>
              <a:spcBef>
                <a:spcPts val="0"/>
              </a:spcBef>
              <a:buSzPts val="1000"/>
              <a:buNone/>
              <a:tabLst>
                <a:tab pos="457200" algn="l"/>
              </a:tabLst>
            </a:pPr>
            <a:r>
              <a:rPr lang="en-US" sz="1500" kern="100" dirty="0">
                <a:effectLst/>
                <a:latin typeface="+mn-lt"/>
                <a:ea typeface="Times New Roman" panose="02020603050405020304" pitchFamily="18" charset="0"/>
                <a:cs typeface="Calibri" panose="020F0502020204030204" pitchFamily="34" charset="0"/>
              </a:rPr>
              <a:t>Proposed Florida Behavioral </a:t>
            </a:r>
            <a:r>
              <a:rPr lang="en-US" sz="1500" kern="100" dirty="0">
                <a:latin typeface="+mn-lt"/>
                <a:ea typeface="Times New Roman" panose="02020603050405020304" pitchFamily="18" charset="0"/>
                <a:cs typeface="Calibri" panose="020F0502020204030204" pitchFamily="34" charset="0"/>
              </a:rPr>
              <a:t>H</a:t>
            </a:r>
            <a:r>
              <a:rPr lang="en-US" sz="1500" kern="100" dirty="0">
                <a:effectLst/>
                <a:latin typeface="+mn-lt"/>
                <a:ea typeface="Times New Roman" panose="02020603050405020304" pitchFamily="18" charset="0"/>
                <a:cs typeface="Calibri" panose="020F0502020204030204" pitchFamily="34" charset="0"/>
              </a:rPr>
              <a:t>ealth </a:t>
            </a:r>
            <a:r>
              <a:rPr lang="en-US" sz="1500" kern="100" dirty="0">
                <a:latin typeface="+mn-lt"/>
                <a:ea typeface="Times New Roman" panose="02020603050405020304" pitchFamily="18" charset="0"/>
                <a:cs typeface="Calibri" panose="020F0502020204030204" pitchFamily="34" charset="0"/>
              </a:rPr>
              <a:t>D</a:t>
            </a:r>
            <a:r>
              <a:rPr lang="en-US" sz="1500" kern="100" dirty="0">
                <a:effectLst/>
                <a:latin typeface="+mn-lt"/>
                <a:ea typeface="Times New Roman" panose="02020603050405020304" pitchFamily="18" charset="0"/>
                <a:cs typeface="Calibri" panose="020F0502020204030204" pitchFamily="34" charset="0"/>
              </a:rPr>
              <a:t>ata Repository (FBHDR) will be an ongoing resource and serve various operational, evaluative, and research purposes. Positive outcomes may include:</a:t>
            </a:r>
          </a:p>
          <a:p>
            <a:pPr marL="342900" marR="0" lvl="0" indent="-342900">
              <a:lnSpc>
                <a:spcPct val="100000"/>
              </a:lnSpc>
              <a:spcBef>
                <a:spcPts val="0"/>
              </a:spcBef>
              <a:buSzPts val="1000"/>
              <a:buFont typeface="Symbol" panose="05050102010706020507" pitchFamily="18" charset="2"/>
              <a:buChar char=""/>
              <a:tabLst>
                <a:tab pos="457200" algn="l"/>
              </a:tabLst>
            </a:pPr>
            <a:endParaRPr lang="en-US" sz="1500" kern="100" dirty="0">
              <a:effectLst/>
              <a:latin typeface="+mn-lt"/>
              <a:ea typeface="Times New Roman" panose="02020603050405020304" pitchFamily="18" charset="0"/>
              <a:cs typeface="Calibri" panose="020F0502020204030204" pitchFamily="34" charset="0"/>
            </a:endParaRPr>
          </a:p>
          <a:p>
            <a:pPr marL="0" marR="0" lvl="0" indent="0">
              <a:lnSpc>
                <a:spcPct val="100000"/>
              </a:lnSpc>
              <a:spcBef>
                <a:spcPts val="0"/>
              </a:spcBef>
              <a:buSzPts val="1000"/>
              <a:buNone/>
              <a:tabLst>
                <a:tab pos="457200" algn="l"/>
              </a:tabLst>
            </a:pPr>
            <a:endParaRPr lang="en-US" sz="300" kern="100" dirty="0">
              <a:effectLst/>
              <a:latin typeface="+mn-lt"/>
              <a:ea typeface="Calibri" panose="020F0502020204030204" pitchFamily="34" charset="0"/>
              <a:cs typeface="Times New Roman" panose="02020603050405020304" pitchFamily="18" charset="0"/>
            </a:endParaRPr>
          </a:p>
          <a:p>
            <a:pPr marL="342900" marR="0" lvl="0" indent="-342900">
              <a:lnSpc>
                <a:spcPct val="100000"/>
              </a:lnSpc>
              <a:spcBef>
                <a:spcPts val="100"/>
              </a:spcBef>
              <a:buSzPts val="1000"/>
              <a:buFont typeface="Symbol" panose="05050102010706020507" pitchFamily="18" charset="2"/>
              <a:buChar char=""/>
              <a:tabLst>
                <a:tab pos="457200" algn="l"/>
              </a:tabLst>
            </a:pPr>
            <a:r>
              <a:rPr lang="en-US" sz="1500" kern="100" dirty="0">
                <a:effectLst/>
                <a:latin typeface="+mn-lt"/>
                <a:ea typeface="Times New Roman" panose="02020603050405020304" pitchFamily="18" charset="0"/>
                <a:cs typeface="Calibri" panose="020F0502020204030204" pitchFamily="34" charset="0"/>
              </a:rPr>
              <a:t>Quantifying effectiveness and cost-effectiveness of mental health care</a:t>
            </a:r>
          </a:p>
          <a:p>
            <a:pPr marL="0" marR="0" lvl="0" indent="0">
              <a:lnSpc>
                <a:spcPct val="100000"/>
              </a:lnSpc>
              <a:spcBef>
                <a:spcPts val="100"/>
              </a:spcBef>
              <a:buSzPts val="1000"/>
              <a:buNone/>
              <a:tabLst>
                <a:tab pos="457200" algn="l"/>
              </a:tabLst>
            </a:pPr>
            <a:endParaRPr lang="en-US" sz="300" kern="100" dirty="0">
              <a:effectLst/>
              <a:latin typeface="+mn-lt"/>
              <a:ea typeface="Calibri" panose="020F0502020204030204" pitchFamily="34" charset="0"/>
              <a:cs typeface="Times New Roman" panose="02020603050405020304" pitchFamily="18" charset="0"/>
            </a:endParaRPr>
          </a:p>
          <a:p>
            <a:pPr marL="342900" marR="0" lvl="0" indent="-342900">
              <a:lnSpc>
                <a:spcPct val="100000"/>
              </a:lnSpc>
              <a:spcBef>
                <a:spcPts val="100"/>
              </a:spcBef>
              <a:buSzPts val="1000"/>
              <a:buFont typeface="Symbol" panose="05050102010706020507" pitchFamily="18" charset="2"/>
              <a:buChar char=""/>
              <a:tabLst>
                <a:tab pos="457200" algn="l"/>
              </a:tabLst>
            </a:pPr>
            <a:r>
              <a:rPr lang="en-US" sz="1500" kern="100" dirty="0">
                <a:effectLst/>
                <a:latin typeface="+mn-lt"/>
                <a:ea typeface="Times New Roman" panose="02020603050405020304" pitchFamily="18" charset="0"/>
                <a:cs typeface="Calibri" panose="020F0502020204030204" pitchFamily="34" charset="0"/>
              </a:rPr>
              <a:t>Identifying current innovative and best practices in the delivery of mental health services</a:t>
            </a:r>
          </a:p>
          <a:p>
            <a:pPr marL="0" marR="0" lvl="0" indent="0">
              <a:lnSpc>
                <a:spcPct val="100000"/>
              </a:lnSpc>
              <a:spcBef>
                <a:spcPts val="100"/>
              </a:spcBef>
              <a:buSzPts val="1000"/>
              <a:buNone/>
              <a:tabLst>
                <a:tab pos="457200" algn="l"/>
              </a:tabLst>
            </a:pPr>
            <a:endParaRPr lang="en-US" sz="300" kern="100" dirty="0">
              <a:effectLst/>
              <a:latin typeface="+mn-lt"/>
              <a:ea typeface="Calibri" panose="020F0502020204030204" pitchFamily="34" charset="0"/>
              <a:cs typeface="Times New Roman" panose="02020603050405020304" pitchFamily="18" charset="0"/>
            </a:endParaRPr>
          </a:p>
          <a:p>
            <a:pPr marL="342900" marR="0" lvl="0" indent="-342900">
              <a:lnSpc>
                <a:spcPct val="100000"/>
              </a:lnSpc>
              <a:spcBef>
                <a:spcPts val="100"/>
              </a:spcBef>
              <a:buSzPts val="1000"/>
              <a:buFont typeface="Symbol" panose="05050102010706020507" pitchFamily="18" charset="2"/>
              <a:buChar char=""/>
              <a:tabLst>
                <a:tab pos="457200" algn="l"/>
              </a:tabLst>
            </a:pPr>
            <a:r>
              <a:rPr lang="en-US" sz="1500" kern="100" dirty="0">
                <a:effectLst/>
                <a:latin typeface="+mn-lt"/>
                <a:ea typeface="Times New Roman" panose="02020603050405020304" pitchFamily="18" charset="0"/>
                <a:cs typeface="Calibri" panose="020F0502020204030204" pitchFamily="34" charset="0"/>
              </a:rPr>
              <a:t>Modeling of proposed service changes to improve behavioral health care for all populations</a:t>
            </a:r>
          </a:p>
          <a:p>
            <a:pPr marL="342900" marR="0" lvl="0" indent="-342900">
              <a:lnSpc>
                <a:spcPct val="100000"/>
              </a:lnSpc>
              <a:spcBef>
                <a:spcPts val="300"/>
              </a:spcBef>
              <a:buSzPts val="1000"/>
              <a:buFont typeface="Symbol" panose="05050102010706020507" pitchFamily="18" charset="2"/>
              <a:buChar char=""/>
              <a:tabLst>
                <a:tab pos="457200" algn="l"/>
              </a:tabLst>
            </a:pPr>
            <a:r>
              <a:rPr lang="en-US" sz="1500" kern="100" dirty="0">
                <a:effectLst/>
                <a:latin typeface="+mn-lt"/>
                <a:ea typeface="Times New Roman" panose="02020603050405020304" pitchFamily="18" charset="0"/>
                <a:cs typeface="Calibri" panose="020F0502020204030204" pitchFamily="34" charset="0"/>
              </a:rPr>
              <a:t>Describing prevalence and service continuum for mental health and substance use disorders:</a:t>
            </a:r>
          </a:p>
          <a:p>
            <a:pPr marL="342900" marR="0" lvl="0" indent="-342900">
              <a:lnSpc>
                <a:spcPct val="100000"/>
              </a:lnSpc>
              <a:spcBef>
                <a:spcPts val="0"/>
              </a:spcBef>
              <a:buSzPts val="1000"/>
              <a:buFont typeface="Symbol" panose="05050102010706020507" pitchFamily="18" charset="2"/>
              <a:buChar char=""/>
              <a:tabLst>
                <a:tab pos="457200" algn="l"/>
              </a:tabLst>
            </a:pPr>
            <a:endParaRPr lang="en-US" sz="1500" kern="100" dirty="0">
              <a:effectLst/>
              <a:latin typeface="+mn-lt"/>
              <a:ea typeface="Times New Roman" panose="02020603050405020304" pitchFamily="18" charset="0"/>
              <a:cs typeface="Calibri" panose="020F0502020204030204" pitchFamily="34" charset="0"/>
            </a:endParaRPr>
          </a:p>
          <a:p>
            <a:pPr marL="342900" marR="0" lvl="0" indent="-342900">
              <a:lnSpc>
                <a:spcPct val="100000"/>
              </a:lnSpc>
              <a:spcBef>
                <a:spcPts val="0"/>
              </a:spcBef>
              <a:buSzPts val="1000"/>
              <a:buFont typeface="Symbol" panose="05050102010706020507" pitchFamily="18" charset="2"/>
              <a:buChar char=""/>
              <a:tabLst>
                <a:tab pos="457200" algn="l"/>
              </a:tabLst>
            </a:pPr>
            <a:endParaRPr lang="en-US" sz="1500" kern="100" dirty="0">
              <a:effectLst/>
              <a:latin typeface="+mn-lt"/>
              <a:ea typeface="Times New Roman" panose="02020603050405020304" pitchFamily="18" charset="0"/>
              <a:cs typeface="Calibri" panose="020F0502020204030204" pitchFamily="34" charset="0"/>
            </a:endParaRPr>
          </a:p>
          <a:p>
            <a:endParaRPr lang="en-US" dirty="0"/>
          </a:p>
        </p:txBody>
      </p:sp>
      <p:graphicFrame>
        <p:nvGraphicFramePr>
          <p:cNvPr id="4" name="Text Placeholder 2">
            <a:extLst>
              <a:ext uri="{FF2B5EF4-FFF2-40B4-BE49-F238E27FC236}">
                <a16:creationId xmlns:a16="http://schemas.microsoft.com/office/drawing/2014/main" id="{43A45454-939C-B929-3E47-2BD4DADF1A16}"/>
              </a:ext>
            </a:extLst>
          </p:cNvPr>
          <p:cNvGraphicFramePr/>
          <p:nvPr>
            <p:extLst>
              <p:ext uri="{D42A27DB-BD31-4B8C-83A1-F6EECF244321}">
                <p14:modId xmlns:p14="http://schemas.microsoft.com/office/powerpoint/2010/main" val="3567077183"/>
              </p:ext>
            </p:extLst>
          </p:nvPr>
        </p:nvGraphicFramePr>
        <p:xfrm>
          <a:off x="-1103260" y="3245245"/>
          <a:ext cx="10065591" cy="1800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09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747"/>
        </a:solidFill>
        <a:effectLst/>
      </p:bgPr>
    </p:bg>
    <p:spTree>
      <p:nvGrpSpPr>
        <p:cNvPr id="1" name="Shape 214"/>
        <p:cNvGrpSpPr/>
        <p:nvPr/>
      </p:nvGrpSpPr>
      <p:grpSpPr>
        <a:xfrm>
          <a:off x="0" y="0"/>
          <a:ext cx="0" cy="0"/>
          <a:chOff x="0" y="0"/>
          <a:chExt cx="0" cy="0"/>
        </a:xfrm>
      </p:grpSpPr>
      <p:pic>
        <p:nvPicPr>
          <p:cNvPr id="216" name="Google Shape;216;g144ada53c3e_0_8"/>
          <p:cNvPicPr preferRelativeResize="0"/>
          <p:nvPr/>
        </p:nvPicPr>
        <p:blipFill rotWithShape="1">
          <a:blip r:embed="rId3">
            <a:alphaModFix/>
          </a:blip>
          <a:srcRect/>
          <a:stretch/>
        </p:blipFill>
        <p:spPr>
          <a:xfrm>
            <a:off x="4414300" y="258500"/>
            <a:ext cx="4626499" cy="4626499"/>
          </a:xfrm>
          <a:prstGeom prst="rect">
            <a:avLst/>
          </a:prstGeom>
          <a:noFill/>
          <a:ln>
            <a:noFill/>
          </a:ln>
        </p:spPr>
      </p:pic>
      <p:sp>
        <p:nvSpPr>
          <p:cNvPr id="2" name="Google Shape;197;p10">
            <a:extLst>
              <a:ext uri="{FF2B5EF4-FFF2-40B4-BE49-F238E27FC236}">
                <a16:creationId xmlns:a16="http://schemas.microsoft.com/office/drawing/2014/main" id="{C820F099-289C-03FB-AEFC-A5D1BD29435D}"/>
              </a:ext>
            </a:extLst>
          </p:cNvPr>
          <p:cNvSpPr txBox="1">
            <a:spLocks noGrp="1"/>
          </p:cNvSpPr>
          <p:nvPr>
            <p:ph type="title"/>
          </p:nvPr>
        </p:nvSpPr>
        <p:spPr>
          <a:xfrm>
            <a:off x="834021" y="1565246"/>
            <a:ext cx="3580279" cy="201300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Font typeface="Arial"/>
              <a:buNone/>
            </a:pPr>
            <a:r>
              <a:rPr lang="en-US" b="0" i="1" dirty="0"/>
              <a:t>Questions &amp; Discussion</a:t>
            </a:r>
            <a:endParaRPr b="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58A621-21EA-850F-1B92-C79F6D9B0C17}"/>
              </a:ext>
            </a:extLst>
          </p:cNvPr>
          <p:cNvSpPr>
            <a:spLocks noGrp="1"/>
          </p:cNvSpPr>
          <p:nvPr>
            <p:ph type="title"/>
          </p:nvPr>
        </p:nvSpPr>
        <p:spPr>
          <a:xfrm>
            <a:off x="480060" y="1555772"/>
            <a:ext cx="2064265" cy="2031956"/>
          </a:xfrm>
          <a:prstGeom prst="ellipse">
            <a:avLst/>
          </a:prstGeom>
          <a:solidFill>
            <a:srgbClr val="006746"/>
          </a:solidFill>
          <a:ln w="174625" cmpd="thinThick">
            <a:solidFill>
              <a:srgbClr val="006746"/>
            </a:solidFill>
          </a:ln>
        </p:spPr>
        <p:txBody>
          <a:bodyPr vert="horz" lIns="91440" tIns="45720" rIns="91440" bIns="45720" rtlCol="0" anchor="ctr">
            <a:normAutofit/>
          </a:bodyPr>
          <a:lstStyle/>
          <a:p>
            <a:pPr algn="ctr">
              <a:spcBef>
                <a:spcPct val="0"/>
              </a:spcBef>
            </a:pPr>
            <a:r>
              <a:rPr lang="en-US" sz="1400" kern="1200">
                <a:solidFill>
                  <a:srgbClr val="FFFFFF"/>
                </a:solidFill>
                <a:latin typeface="+mj-lt"/>
                <a:ea typeface="+mj-ea"/>
                <a:cs typeface="+mj-cs"/>
              </a:rPr>
              <a:t>Data Analysis Subcommittee Members</a:t>
            </a:r>
          </a:p>
        </p:txBody>
      </p:sp>
      <p:graphicFrame>
        <p:nvGraphicFramePr>
          <p:cNvPr id="4" name="Table 3">
            <a:extLst>
              <a:ext uri="{FF2B5EF4-FFF2-40B4-BE49-F238E27FC236}">
                <a16:creationId xmlns:a16="http://schemas.microsoft.com/office/drawing/2014/main" id="{396C4A2A-5234-14EB-E8E8-DC0108480BB2}"/>
              </a:ext>
            </a:extLst>
          </p:cNvPr>
          <p:cNvGraphicFramePr>
            <a:graphicFrameLocks noGrp="1"/>
          </p:cNvGraphicFramePr>
          <p:nvPr>
            <p:extLst>
              <p:ext uri="{D42A27DB-BD31-4B8C-83A1-F6EECF244321}">
                <p14:modId xmlns:p14="http://schemas.microsoft.com/office/powerpoint/2010/main" val="1765734533"/>
              </p:ext>
            </p:extLst>
          </p:nvPr>
        </p:nvGraphicFramePr>
        <p:xfrm>
          <a:off x="2682643" y="133225"/>
          <a:ext cx="6185461" cy="4929287"/>
        </p:xfrm>
        <a:graphic>
          <a:graphicData uri="http://schemas.openxmlformats.org/drawingml/2006/table">
            <a:tbl>
              <a:tblPr firstRow="1" firstCol="1" bandRow="1">
                <a:noFill/>
                <a:tableStyleId>{A5B65A35-0C6B-4AA9-AB3D-FABDF6C5337B}</a:tableStyleId>
              </a:tblPr>
              <a:tblGrid>
                <a:gridCol w="1792869">
                  <a:extLst>
                    <a:ext uri="{9D8B030D-6E8A-4147-A177-3AD203B41FA5}">
                      <a16:colId xmlns:a16="http://schemas.microsoft.com/office/drawing/2014/main" val="1089944750"/>
                    </a:ext>
                  </a:extLst>
                </a:gridCol>
                <a:gridCol w="1850500">
                  <a:extLst>
                    <a:ext uri="{9D8B030D-6E8A-4147-A177-3AD203B41FA5}">
                      <a16:colId xmlns:a16="http://schemas.microsoft.com/office/drawing/2014/main" val="3528243472"/>
                    </a:ext>
                  </a:extLst>
                </a:gridCol>
                <a:gridCol w="2542092">
                  <a:extLst>
                    <a:ext uri="{9D8B030D-6E8A-4147-A177-3AD203B41FA5}">
                      <a16:colId xmlns:a16="http://schemas.microsoft.com/office/drawing/2014/main" val="1314488489"/>
                    </a:ext>
                  </a:extLst>
                </a:gridCol>
              </a:tblGrid>
              <a:tr h="252363">
                <a:tc>
                  <a:txBody>
                    <a:bodyPr/>
                    <a:lstStyle/>
                    <a:p>
                      <a:pPr marL="0" marR="0" algn="ctr">
                        <a:spcBef>
                          <a:spcPts val="0"/>
                        </a:spcBef>
                        <a:spcAft>
                          <a:spcPts val="0"/>
                        </a:spcAft>
                      </a:pPr>
                      <a:r>
                        <a:rPr lang="en-US" sz="1200" b="1" kern="0" cap="none" spc="0" dirty="0">
                          <a:solidFill>
                            <a:schemeClr val="bg1"/>
                          </a:solidFill>
                          <a:effectLst/>
                        </a:rPr>
                        <a:t>Name</a:t>
                      </a:r>
                      <a:endParaRPr lang="en-US" sz="1200" b="1"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746"/>
                    </a:solidFill>
                  </a:tcPr>
                </a:tc>
                <a:tc>
                  <a:txBody>
                    <a:bodyPr/>
                    <a:lstStyle/>
                    <a:p>
                      <a:pPr marL="0" marR="0" algn="ctr">
                        <a:spcBef>
                          <a:spcPts val="0"/>
                        </a:spcBef>
                        <a:spcAft>
                          <a:spcPts val="0"/>
                        </a:spcAft>
                      </a:pPr>
                      <a:r>
                        <a:rPr lang="en-US" sz="1200" b="1" kern="0" cap="none" spc="0" dirty="0">
                          <a:solidFill>
                            <a:schemeClr val="bg1"/>
                          </a:solidFill>
                          <a:effectLst/>
                        </a:rPr>
                        <a:t>Title</a:t>
                      </a:r>
                      <a:endParaRPr lang="en-US" sz="1200" b="1"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746"/>
                    </a:solidFill>
                  </a:tcPr>
                </a:tc>
                <a:tc>
                  <a:txBody>
                    <a:bodyPr/>
                    <a:lstStyle/>
                    <a:p>
                      <a:pPr marL="0" marR="0" algn="ctr">
                        <a:spcBef>
                          <a:spcPts val="0"/>
                        </a:spcBef>
                        <a:spcAft>
                          <a:spcPts val="0"/>
                        </a:spcAft>
                      </a:pPr>
                      <a:r>
                        <a:rPr lang="en-US" sz="1200" b="1" kern="0" cap="none" spc="0" dirty="0">
                          <a:solidFill>
                            <a:schemeClr val="bg1"/>
                          </a:solidFill>
                          <a:effectLst/>
                        </a:rPr>
                        <a:t>Agency</a:t>
                      </a:r>
                      <a:endParaRPr lang="en-US" sz="1200" b="1" kern="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746"/>
                    </a:solidFill>
                  </a:tcPr>
                </a:tc>
                <a:extLst>
                  <a:ext uri="{0D108BD9-81ED-4DB2-BD59-A6C34878D82A}">
                    <a16:rowId xmlns:a16="http://schemas.microsoft.com/office/drawing/2014/main" val="316147955"/>
                  </a:ext>
                </a:extLst>
              </a:tr>
              <a:tr h="409693">
                <a:tc>
                  <a:txBody>
                    <a:bodyPr/>
                    <a:lstStyle/>
                    <a:p>
                      <a:pPr marL="0" marR="0">
                        <a:spcBef>
                          <a:spcPts val="0"/>
                        </a:spcBef>
                        <a:spcAft>
                          <a:spcPts val="0"/>
                        </a:spcAft>
                      </a:pPr>
                      <a:r>
                        <a:rPr lang="en-US" sz="1000" b="1" kern="0" cap="none" spc="0" dirty="0">
                          <a:solidFill>
                            <a:schemeClr val="tx1"/>
                          </a:solidFill>
                          <a:effectLst/>
                          <a:highlight>
                            <a:srgbClr val="FFFFFF"/>
                          </a:highlight>
                        </a:rPr>
                        <a:t>Kathleen Moore, Commissioner, Chair</a:t>
                      </a:r>
                      <a:endParaRPr lang="en-US" sz="1000" b="1" kern="100" cap="none" spc="0" dirty="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28575" cap="flat" cmpd="sng" algn="ctr">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lnB>
                    <a:noFill/>
                  </a:tcPr>
                </a:tc>
                <a:tc>
                  <a:txBody>
                    <a:bodyPr/>
                    <a:lstStyle/>
                    <a:p>
                      <a:pPr marL="0" marR="0">
                        <a:spcBef>
                          <a:spcPts val="0"/>
                        </a:spcBef>
                        <a:spcAft>
                          <a:spcPts val="0"/>
                        </a:spcAft>
                      </a:pPr>
                      <a:r>
                        <a:rPr lang="en-US" sz="1000" kern="0" cap="none" spc="0">
                          <a:solidFill>
                            <a:schemeClr val="tx1"/>
                          </a:solidFill>
                          <a:effectLst/>
                          <a:highlight>
                            <a:srgbClr val="FFFFFF"/>
                          </a:highlight>
                        </a:rPr>
                        <a:t>Executive Director, Research Professor</a:t>
                      </a:r>
                      <a:endParaRPr lang="en-US" sz="1000" kern="100" cap="none" spc="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olid"/>
                    </a:lnB>
                    <a:noFill/>
                  </a:tcPr>
                </a:tc>
                <a:tc>
                  <a:txBody>
                    <a:bodyPr/>
                    <a:lstStyle/>
                    <a:p>
                      <a:pPr marL="0" marR="0">
                        <a:spcBef>
                          <a:spcPts val="0"/>
                        </a:spcBef>
                        <a:spcAft>
                          <a:spcPts val="0"/>
                        </a:spcAft>
                      </a:pPr>
                      <a:r>
                        <a:rPr lang="en-US" sz="1000" kern="0" cap="none" spc="0">
                          <a:solidFill>
                            <a:schemeClr val="tx1"/>
                          </a:solidFill>
                          <a:effectLst/>
                          <a:highlight>
                            <a:srgbClr val="FFFFFF"/>
                          </a:highlight>
                        </a:rPr>
                        <a:t>Florida Mental Health Institute (FMHI), USF</a:t>
                      </a:r>
                      <a:endParaRPr lang="en-US" sz="1000" kern="100" cap="none" spc="0">
                        <a:solidFill>
                          <a:schemeClr val="tx1"/>
                        </a:solidFill>
                        <a:effectLst/>
                        <a:highlight>
                          <a:srgbClr val="FFFFFF"/>
                        </a:highlight>
                      </a:endParaRPr>
                    </a:p>
                    <a:p>
                      <a:pPr marL="0" marR="0">
                        <a:spcBef>
                          <a:spcPts val="0"/>
                        </a:spcBef>
                        <a:spcAft>
                          <a:spcPts val="0"/>
                        </a:spcAft>
                      </a:pPr>
                      <a:r>
                        <a:rPr lang="en-US" sz="1000" kern="0" cap="none" spc="0">
                          <a:solidFill>
                            <a:schemeClr val="tx1"/>
                          </a:solidFill>
                          <a:effectLst/>
                          <a:highlight>
                            <a:srgbClr val="FFFFFF"/>
                          </a:highlight>
                        </a:rPr>
                        <a:t>Dept. of Mental Health Law &amp; Policy, USF</a:t>
                      </a:r>
                      <a:endParaRPr lang="en-US" sz="1000" kern="100" cap="none" spc="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28575" cap="flat" cmpd="sng" algn="ctr">
                      <a:noFill/>
                      <a:prstDash val="solid"/>
                    </a:lnR>
                    <a:lnT w="12700" cap="flat" cmpd="sng" algn="ctr">
                      <a:solidFill>
                        <a:schemeClr val="tx1"/>
                      </a:solidFill>
                      <a:prstDash val="solid"/>
                      <a:round/>
                      <a:headEnd type="none" w="med" len="med"/>
                      <a:tailEnd type="none" w="med" len="med"/>
                    </a:lnT>
                    <a:lnB w="12700" cap="flat" cmpd="sng" algn="ctr">
                      <a:noFill/>
                      <a:prstDash val="solid"/>
                    </a:lnB>
                    <a:noFill/>
                  </a:tcPr>
                </a:tc>
                <a:extLst>
                  <a:ext uri="{0D108BD9-81ED-4DB2-BD59-A6C34878D82A}">
                    <a16:rowId xmlns:a16="http://schemas.microsoft.com/office/drawing/2014/main" val="2543246727"/>
                  </a:ext>
                </a:extLst>
              </a:tr>
              <a:tr h="252363">
                <a:tc>
                  <a:txBody>
                    <a:bodyPr/>
                    <a:lstStyle/>
                    <a:p>
                      <a:pPr marL="0" marR="0">
                        <a:spcBef>
                          <a:spcPts val="0"/>
                        </a:spcBef>
                        <a:spcAft>
                          <a:spcPts val="0"/>
                        </a:spcAft>
                      </a:pPr>
                      <a:r>
                        <a:rPr lang="en-US" sz="1000" b="1" kern="0" cap="none" spc="0">
                          <a:solidFill>
                            <a:schemeClr val="tx1"/>
                          </a:solidFill>
                          <a:effectLst/>
                        </a:rPr>
                        <a:t>Larry Rein, Commissioner</a:t>
                      </a:r>
                      <a:endParaRPr lang="en-US" sz="10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28575" cap="flat" cmpd="sng" algn="ctr">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1000" kern="0" cap="none" spc="0">
                          <a:solidFill>
                            <a:schemeClr val="tx1"/>
                          </a:solidFill>
                          <a:effectLst/>
                        </a:rPr>
                        <a:t>President and CEO</a:t>
                      </a:r>
                      <a:endParaRPr lang="en-US" sz="10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1000" kern="0" cap="none" spc="0">
                          <a:solidFill>
                            <a:schemeClr val="tx1"/>
                          </a:solidFill>
                          <a:effectLst/>
                        </a:rPr>
                        <a:t>ChildNet</a:t>
                      </a:r>
                      <a:endParaRPr lang="en-US" sz="10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28575" cap="flat" cmpd="sng" algn="ctr">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087949585"/>
                  </a:ext>
                </a:extLst>
              </a:tr>
              <a:tr h="352294">
                <a:tc>
                  <a:txBody>
                    <a:bodyPr/>
                    <a:lstStyle/>
                    <a:p>
                      <a:pPr marL="0" marR="0">
                        <a:spcBef>
                          <a:spcPts val="0"/>
                        </a:spcBef>
                        <a:spcAft>
                          <a:spcPts val="0"/>
                        </a:spcAft>
                      </a:pPr>
                      <a:r>
                        <a:rPr lang="en-US" sz="1000" b="1" kern="0" cap="none" spc="0" dirty="0">
                          <a:solidFill>
                            <a:schemeClr val="tx1"/>
                          </a:solidFill>
                          <a:effectLst/>
                        </a:rPr>
                        <a:t>Jay Reeve, Commission Chair</a:t>
                      </a:r>
                      <a:endParaRPr lang="en-US" sz="1000" b="1"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a:spcBef>
                          <a:spcPts val="0"/>
                        </a:spcBef>
                        <a:spcAft>
                          <a:spcPts val="0"/>
                        </a:spcAft>
                      </a:pPr>
                      <a:r>
                        <a:rPr lang="en-US" sz="1000" kern="0" cap="none" spc="0" dirty="0">
                          <a:solidFill>
                            <a:schemeClr val="tx1"/>
                          </a:solidFill>
                          <a:effectLst/>
                        </a:rPr>
                        <a:t>President and CEO</a:t>
                      </a:r>
                      <a:endParaRPr lang="en-US" sz="10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spcBef>
                          <a:spcPts val="0"/>
                        </a:spcBef>
                        <a:spcAft>
                          <a:spcPts val="0"/>
                        </a:spcAft>
                      </a:pPr>
                      <a:r>
                        <a:rPr lang="en-US" sz="1000" kern="0" cap="none" spc="0">
                          <a:solidFill>
                            <a:schemeClr val="tx1"/>
                          </a:solidFill>
                          <a:effectLst/>
                        </a:rPr>
                        <a:t>Apalachee Center</a:t>
                      </a:r>
                      <a:endParaRPr lang="en-US" sz="10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451152099"/>
                  </a:ext>
                </a:extLst>
              </a:tr>
              <a:tr h="409693">
                <a:tc>
                  <a:txBody>
                    <a:bodyPr/>
                    <a:lstStyle/>
                    <a:p>
                      <a:pPr marL="0" marR="0">
                        <a:spcBef>
                          <a:spcPts val="0"/>
                        </a:spcBef>
                        <a:spcAft>
                          <a:spcPts val="0"/>
                        </a:spcAft>
                      </a:pPr>
                      <a:r>
                        <a:rPr lang="en-US" sz="1000" b="1" kern="0" cap="none" spc="0" dirty="0">
                          <a:solidFill>
                            <a:schemeClr val="tx1"/>
                          </a:solidFill>
                          <a:effectLst/>
                          <a:highlight>
                            <a:srgbClr val="FFFFFF"/>
                          </a:highlight>
                        </a:rPr>
                        <a:t>Sue Gallagher, EdD</a:t>
                      </a:r>
                      <a:endParaRPr lang="en-US" sz="1000" b="1" kern="100" cap="none" spc="0" dirty="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28575" cap="flat" cmpd="sng" algn="ctr">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1000" kern="0" cap="none" spc="0" dirty="0">
                          <a:solidFill>
                            <a:schemeClr val="tx1"/>
                          </a:solidFill>
                          <a:effectLst/>
                          <a:highlight>
                            <a:srgbClr val="FFFFFF"/>
                          </a:highlight>
                        </a:rPr>
                        <a:t>Chief Innovation Officer</a:t>
                      </a:r>
                      <a:endParaRPr lang="en-US" sz="1000" kern="100" cap="none" spc="0" dirty="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1000" kern="0" cap="none" spc="0">
                          <a:solidFill>
                            <a:schemeClr val="tx1"/>
                          </a:solidFill>
                          <a:effectLst/>
                          <a:highlight>
                            <a:srgbClr val="FFFFFF"/>
                          </a:highlight>
                        </a:rPr>
                        <a:t>Children’s Services Council (CSC) of Broward County</a:t>
                      </a:r>
                      <a:endParaRPr lang="en-US" sz="1000" kern="100" cap="none" spc="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28575" cap="flat" cmpd="sng" algn="ctr">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800203056"/>
                  </a:ext>
                </a:extLst>
              </a:tr>
              <a:tr h="409693">
                <a:tc>
                  <a:txBody>
                    <a:bodyPr/>
                    <a:lstStyle/>
                    <a:p>
                      <a:pPr marL="0" marR="0">
                        <a:spcBef>
                          <a:spcPts val="0"/>
                        </a:spcBef>
                        <a:spcAft>
                          <a:spcPts val="0"/>
                        </a:spcAft>
                      </a:pPr>
                      <a:r>
                        <a:rPr lang="en-US" sz="1000" b="1" kern="0" cap="none" spc="0">
                          <a:solidFill>
                            <a:schemeClr val="tx1"/>
                          </a:solidFill>
                          <a:effectLst/>
                          <a:highlight>
                            <a:srgbClr val="FFFFFF"/>
                          </a:highlight>
                        </a:rPr>
                        <a:t>Heather Flynn, PhD</a:t>
                      </a:r>
                      <a:endParaRPr lang="en-US" sz="1000" b="1" kern="100" cap="none" spc="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a:spcBef>
                          <a:spcPts val="0"/>
                        </a:spcBef>
                        <a:spcAft>
                          <a:spcPts val="0"/>
                        </a:spcAft>
                      </a:pPr>
                      <a:r>
                        <a:rPr lang="en-US" sz="1000" kern="0" cap="none" spc="0">
                          <a:solidFill>
                            <a:schemeClr val="tx1"/>
                          </a:solidFill>
                          <a:effectLst/>
                          <a:highlight>
                            <a:srgbClr val="FFFFFF"/>
                          </a:highlight>
                        </a:rPr>
                        <a:t>Professor and Chair</a:t>
                      </a:r>
                      <a:endParaRPr lang="en-US" sz="1000" kern="100" cap="none" spc="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spcBef>
                          <a:spcPts val="0"/>
                        </a:spcBef>
                        <a:spcAft>
                          <a:spcPts val="0"/>
                        </a:spcAft>
                      </a:pPr>
                      <a:r>
                        <a:rPr lang="en-US" sz="1000" kern="0" cap="none" spc="0" dirty="0">
                          <a:solidFill>
                            <a:schemeClr val="tx1"/>
                          </a:solidFill>
                          <a:effectLst/>
                          <a:highlight>
                            <a:srgbClr val="FFFFFF"/>
                          </a:highlight>
                        </a:rPr>
                        <a:t>Department of Behavioral Sciences and Social Medicine, FSU</a:t>
                      </a:r>
                      <a:endParaRPr lang="en-US" sz="1000" kern="100" cap="none" spc="0" dirty="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335913802"/>
                  </a:ext>
                </a:extLst>
              </a:tr>
              <a:tr h="252363">
                <a:tc>
                  <a:txBody>
                    <a:bodyPr/>
                    <a:lstStyle/>
                    <a:p>
                      <a:pPr marL="0" marR="0">
                        <a:spcBef>
                          <a:spcPts val="0"/>
                        </a:spcBef>
                        <a:spcAft>
                          <a:spcPts val="0"/>
                        </a:spcAft>
                      </a:pPr>
                      <a:r>
                        <a:rPr lang="en-US" sz="1000" b="1" kern="0" cap="none" spc="0">
                          <a:solidFill>
                            <a:schemeClr val="tx1"/>
                          </a:solidFill>
                          <a:effectLst/>
                          <a:highlight>
                            <a:srgbClr val="FFFFFF"/>
                          </a:highlight>
                        </a:rPr>
                        <a:t>Annette Christy, PhD</a:t>
                      </a:r>
                      <a:endParaRPr lang="en-US" sz="1000" b="1" kern="100" cap="none" spc="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28575" cap="flat" cmpd="sng" algn="ctr">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1000" kern="0" cap="none" spc="0">
                          <a:solidFill>
                            <a:schemeClr val="tx1"/>
                          </a:solidFill>
                          <a:effectLst/>
                          <a:highlight>
                            <a:srgbClr val="FFFFFF"/>
                          </a:highlight>
                        </a:rPr>
                        <a:t>Associate Professor</a:t>
                      </a:r>
                      <a:endParaRPr lang="en-US" sz="1000" kern="100" cap="none" spc="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1000" kern="0" cap="none" spc="0" dirty="0">
                          <a:solidFill>
                            <a:schemeClr val="tx1"/>
                          </a:solidFill>
                          <a:effectLst/>
                          <a:highlight>
                            <a:srgbClr val="FFFFFF"/>
                          </a:highlight>
                        </a:rPr>
                        <a:t>Dept of Mental Health, Law &amp; Policy USF</a:t>
                      </a:r>
                      <a:endParaRPr lang="en-US" sz="1000" kern="100" cap="none" spc="0" dirty="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28575" cap="flat" cmpd="sng" algn="ctr">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05886882"/>
                  </a:ext>
                </a:extLst>
              </a:tr>
              <a:tr h="252363">
                <a:tc>
                  <a:txBody>
                    <a:bodyPr/>
                    <a:lstStyle/>
                    <a:p>
                      <a:pPr marL="0" marR="0">
                        <a:spcBef>
                          <a:spcPts val="0"/>
                        </a:spcBef>
                        <a:spcAft>
                          <a:spcPts val="0"/>
                        </a:spcAft>
                      </a:pPr>
                      <a:r>
                        <a:rPr lang="en-US" sz="1000" b="1" kern="0" cap="none" spc="0" dirty="0">
                          <a:solidFill>
                            <a:schemeClr val="tx1"/>
                          </a:solidFill>
                          <a:effectLst/>
                          <a:highlight>
                            <a:srgbClr val="FFFFFF"/>
                          </a:highlight>
                        </a:rPr>
                        <a:t>Paul Stiles, JD, PhD</a:t>
                      </a:r>
                      <a:endParaRPr lang="en-US" sz="1000" b="1" kern="100" cap="none" spc="0" dirty="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a:spcBef>
                          <a:spcPts val="0"/>
                        </a:spcBef>
                        <a:spcAft>
                          <a:spcPts val="0"/>
                        </a:spcAft>
                      </a:pPr>
                      <a:r>
                        <a:rPr lang="en-US" sz="1000" kern="0" cap="none" spc="0">
                          <a:solidFill>
                            <a:schemeClr val="tx1"/>
                          </a:solidFill>
                          <a:effectLst/>
                          <a:highlight>
                            <a:srgbClr val="FFFFFF"/>
                          </a:highlight>
                        </a:rPr>
                        <a:t>Associate Professor</a:t>
                      </a:r>
                      <a:endParaRPr lang="en-US" sz="1000" kern="100" cap="none" spc="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spcBef>
                          <a:spcPts val="0"/>
                        </a:spcBef>
                        <a:spcAft>
                          <a:spcPts val="0"/>
                        </a:spcAft>
                      </a:pPr>
                      <a:r>
                        <a:rPr lang="en-US" sz="1000" kern="0" cap="none" spc="0" dirty="0">
                          <a:solidFill>
                            <a:schemeClr val="tx1"/>
                          </a:solidFill>
                          <a:effectLst/>
                          <a:highlight>
                            <a:srgbClr val="FFFFFF"/>
                          </a:highlight>
                        </a:rPr>
                        <a:t>Dept. of Mental Health Law and Policy, USF</a:t>
                      </a:r>
                      <a:endParaRPr lang="en-US" sz="1000" kern="100" cap="none" spc="0" dirty="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800615837"/>
                  </a:ext>
                </a:extLst>
              </a:tr>
              <a:tr h="409693">
                <a:tc>
                  <a:txBody>
                    <a:bodyPr/>
                    <a:lstStyle/>
                    <a:p>
                      <a:pPr marL="0" marR="0">
                        <a:spcBef>
                          <a:spcPts val="0"/>
                        </a:spcBef>
                        <a:spcAft>
                          <a:spcPts val="0"/>
                        </a:spcAft>
                      </a:pPr>
                      <a:r>
                        <a:rPr lang="en-US" sz="1000" b="1" kern="0" cap="none" spc="0" dirty="0">
                          <a:solidFill>
                            <a:schemeClr val="tx1"/>
                          </a:solidFill>
                          <a:effectLst/>
                          <a:highlight>
                            <a:srgbClr val="FFFFFF"/>
                          </a:highlight>
                        </a:rPr>
                        <a:t>Julie Jean, MS</a:t>
                      </a:r>
                      <a:endParaRPr lang="en-US" sz="1000" b="1" kern="100" cap="none" spc="0" dirty="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28575" cap="flat" cmpd="sng" algn="ctr">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1000" kern="0" cap="none" spc="0">
                          <a:solidFill>
                            <a:schemeClr val="tx1"/>
                          </a:solidFill>
                          <a:effectLst/>
                          <a:highlight>
                            <a:srgbClr val="FFFFFF"/>
                          </a:highlight>
                        </a:rPr>
                        <a:t>Data Administrator for Substance Abuse</a:t>
                      </a:r>
                      <a:endParaRPr lang="en-US" sz="1000" kern="100" cap="none" spc="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1000" kern="0" cap="none" spc="0" dirty="0">
                          <a:solidFill>
                            <a:schemeClr val="tx1"/>
                          </a:solidFill>
                          <a:effectLst/>
                          <a:highlight>
                            <a:srgbClr val="FFFFFF"/>
                          </a:highlight>
                        </a:rPr>
                        <a:t>Florida Department of Corrections</a:t>
                      </a:r>
                      <a:endParaRPr lang="en-US" sz="1000" kern="100" cap="none" spc="0" dirty="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28575" cap="flat" cmpd="sng" algn="ctr">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48918554"/>
                  </a:ext>
                </a:extLst>
              </a:tr>
              <a:tr h="409693">
                <a:tc>
                  <a:txBody>
                    <a:bodyPr/>
                    <a:lstStyle/>
                    <a:p>
                      <a:pPr marL="0" marR="0">
                        <a:spcBef>
                          <a:spcPts val="0"/>
                        </a:spcBef>
                        <a:spcAft>
                          <a:spcPts val="0"/>
                        </a:spcAft>
                      </a:pPr>
                      <a:r>
                        <a:rPr lang="en-US" sz="1000" b="1" kern="0" cap="none" spc="0" dirty="0">
                          <a:solidFill>
                            <a:schemeClr val="tx1"/>
                          </a:solidFill>
                          <a:effectLst/>
                          <a:highlight>
                            <a:srgbClr val="FFFFFF"/>
                          </a:highlight>
                        </a:rPr>
                        <a:t>Adam Wasserman, PhD</a:t>
                      </a:r>
                      <a:endParaRPr lang="en-US" sz="1000" b="1" kern="100" cap="none" spc="0" dirty="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a:spcBef>
                          <a:spcPts val="0"/>
                        </a:spcBef>
                        <a:spcAft>
                          <a:spcPts val="0"/>
                        </a:spcAft>
                      </a:pPr>
                      <a:r>
                        <a:rPr lang="en-US" sz="1000" kern="0" cap="none" spc="0">
                          <a:solidFill>
                            <a:schemeClr val="tx1"/>
                          </a:solidFill>
                          <a:effectLst/>
                          <a:highlight>
                            <a:srgbClr val="FFFFFF"/>
                          </a:highlight>
                        </a:rPr>
                        <a:t>Data Administrator for Mental Health</a:t>
                      </a:r>
                      <a:endParaRPr lang="en-US" sz="1000" kern="100" cap="none" spc="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spcBef>
                          <a:spcPts val="0"/>
                        </a:spcBef>
                        <a:spcAft>
                          <a:spcPts val="0"/>
                        </a:spcAft>
                      </a:pPr>
                      <a:r>
                        <a:rPr lang="en-US" sz="1000" kern="0" cap="none" spc="0" dirty="0">
                          <a:solidFill>
                            <a:schemeClr val="tx1"/>
                          </a:solidFill>
                          <a:effectLst/>
                          <a:highlight>
                            <a:srgbClr val="FFFFFF"/>
                          </a:highlight>
                        </a:rPr>
                        <a:t>Florida Department of Corrections</a:t>
                      </a:r>
                      <a:endParaRPr lang="en-US" sz="1000" kern="100" cap="none" spc="0" dirty="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378370192"/>
                  </a:ext>
                </a:extLst>
              </a:tr>
              <a:tr h="252363">
                <a:tc>
                  <a:txBody>
                    <a:bodyPr/>
                    <a:lstStyle/>
                    <a:p>
                      <a:pPr marL="0" marR="0">
                        <a:spcBef>
                          <a:spcPts val="0"/>
                        </a:spcBef>
                        <a:spcAft>
                          <a:spcPts val="0"/>
                        </a:spcAft>
                      </a:pPr>
                      <a:r>
                        <a:rPr lang="en-US" sz="1000" b="1" kern="0" cap="none" spc="0" dirty="0">
                          <a:solidFill>
                            <a:schemeClr val="tx1"/>
                          </a:solidFill>
                          <a:effectLst/>
                          <a:highlight>
                            <a:srgbClr val="FFFFFF"/>
                          </a:highlight>
                        </a:rPr>
                        <a:t>Stephen Lord, </a:t>
                      </a:r>
                      <a:r>
                        <a:rPr lang="en-US" sz="1000" b="1" kern="0" cap="none" spc="0" dirty="0" err="1">
                          <a:solidFill>
                            <a:schemeClr val="tx1"/>
                          </a:solidFill>
                          <a:effectLst/>
                          <a:highlight>
                            <a:srgbClr val="FFFFFF"/>
                          </a:highlight>
                        </a:rPr>
                        <a:t>EdS</a:t>
                      </a:r>
                      <a:endParaRPr lang="en-US" sz="1000" b="1" kern="100" cap="none" spc="0" dirty="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28575" cap="flat" cmpd="sng" algn="ctr">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1000" kern="0" cap="none" spc="0">
                          <a:solidFill>
                            <a:schemeClr val="tx1"/>
                          </a:solidFill>
                          <a:effectLst/>
                          <a:highlight>
                            <a:srgbClr val="FFFFFF"/>
                          </a:highlight>
                        </a:rPr>
                        <a:t>President and CEO</a:t>
                      </a:r>
                      <a:endParaRPr lang="en-US" sz="1000" kern="100" cap="none" spc="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1000" kern="0" cap="none" spc="0" dirty="0">
                          <a:solidFill>
                            <a:schemeClr val="tx1"/>
                          </a:solidFill>
                          <a:effectLst/>
                          <a:highlight>
                            <a:srgbClr val="FFFFFF"/>
                          </a:highlight>
                        </a:rPr>
                        <a:t>Circles of Care</a:t>
                      </a:r>
                      <a:endParaRPr lang="en-US" sz="1000" kern="100" cap="none" spc="0" dirty="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28575" cap="flat" cmpd="sng" algn="ctr">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59119940"/>
                  </a:ext>
                </a:extLst>
              </a:tr>
              <a:tr h="252363">
                <a:tc>
                  <a:txBody>
                    <a:bodyPr/>
                    <a:lstStyle/>
                    <a:p>
                      <a:pPr marL="0" marR="0">
                        <a:spcBef>
                          <a:spcPts val="0"/>
                        </a:spcBef>
                        <a:spcAft>
                          <a:spcPts val="0"/>
                        </a:spcAft>
                      </a:pPr>
                      <a:r>
                        <a:rPr lang="en-US" sz="1000" b="1" kern="0" cap="none" spc="0" dirty="0">
                          <a:solidFill>
                            <a:schemeClr val="tx1"/>
                          </a:solidFill>
                          <a:effectLst/>
                          <a:highlight>
                            <a:srgbClr val="FFFFFF"/>
                          </a:highlight>
                        </a:rPr>
                        <a:t>Alexander Ford, BS</a:t>
                      </a:r>
                      <a:endParaRPr lang="en-US" sz="1000" b="1" kern="100" cap="none" spc="0" dirty="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a:spcBef>
                          <a:spcPts val="0"/>
                        </a:spcBef>
                        <a:spcAft>
                          <a:spcPts val="0"/>
                        </a:spcAft>
                      </a:pPr>
                      <a:r>
                        <a:rPr lang="en-US" sz="1000" kern="0" cap="none" spc="0">
                          <a:solidFill>
                            <a:schemeClr val="tx1"/>
                          </a:solidFill>
                          <a:effectLst/>
                          <a:highlight>
                            <a:srgbClr val="FFFFFF"/>
                          </a:highlight>
                        </a:rPr>
                        <a:t>Chief of Data Analytics</a:t>
                      </a:r>
                      <a:endParaRPr lang="en-US" sz="1000" kern="100" cap="none" spc="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spcBef>
                          <a:spcPts val="0"/>
                        </a:spcBef>
                        <a:spcAft>
                          <a:spcPts val="0"/>
                        </a:spcAft>
                      </a:pPr>
                      <a:r>
                        <a:rPr lang="en-US" sz="1000" kern="0" cap="none" spc="0" dirty="0">
                          <a:solidFill>
                            <a:schemeClr val="tx1"/>
                          </a:solidFill>
                          <a:effectLst/>
                          <a:highlight>
                            <a:srgbClr val="FFFFFF"/>
                          </a:highlight>
                        </a:rPr>
                        <a:t>Agency for Healthcare Administration</a:t>
                      </a:r>
                      <a:endParaRPr lang="en-US" sz="1000" kern="100" cap="none" spc="0" dirty="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383605954"/>
                  </a:ext>
                </a:extLst>
              </a:tr>
              <a:tr h="252363">
                <a:tc>
                  <a:txBody>
                    <a:bodyPr/>
                    <a:lstStyle/>
                    <a:p>
                      <a:pPr marL="0" marR="0">
                        <a:spcBef>
                          <a:spcPts val="0"/>
                        </a:spcBef>
                        <a:spcAft>
                          <a:spcPts val="0"/>
                        </a:spcAft>
                      </a:pPr>
                      <a:r>
                        <a:rPr lang="en-US" sz="1000" b="1" kern="0" cap="none" spc="0" dirty="0">
                          <a:solidFill>
                            <a:schemeClr val="tx1"/>
                          </a:solidFill>
                          <a:effectLst/>
                          <a:highlight>
                            <a:srgbClr val="FFFFFF"/>
                          </a:highlight>
                        </a:rPr>
                        <a:t>Laura Diaz de Arce, MA</a:t>
                      </a:r>
                      <a:endParaRPr lang="en-US" sz="1000" b="1" kern="100" cap="none" spc="0" dirty="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28575" cap="flat" cmpd="sng" algn="ctr">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1000" kern="0" cap="none" spc="0">
                          <a:solidFill>
                            <a:schemeClr val="tx1"/>
                          </a:solidFill>
                          <a:effectLst/>
                        </a:rPr>
                        <a:t>Quality Control Supervisor</a:t>
                      </a:r>
                      <a:endParaRPr lang="en-US" sz="10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b">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1000" kern="0" cap="none" spc="0" dirty="0">
                          <a:solidFill>
                            <a:schemeClr val="tx1"/>
                          </a:solidFill>
                          <a:effectLst/>
                        </a:rPr>
                        <a:t>Mental Health America SE Florida</a:t>
                      </a:r>
                      <a:endParaRPr lang="en-US" sz="10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b">
                    <a:lnL w="12700" cmpd="sng">
                      <a:noFill/>
                      <a:prstDash val="solid"/>
                    </a:lnL>
                    <a:lnR w="28575" cap="flat" cmpd="sng" algn="ctr">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667850199"/>
                  </a:ext>
                </a:extLst>
              </a:tr>
              <a:tr h="352294">
                <a:tc>
                  <a:txBody>
                    <a:bodyPr/>
                    <a:lstStyle/>
                    <a:p>
                      <a:pPr marL="0" marR="0">
                        <a:spcBef>
                          <a:spcPts val="0"/>
                        </a:spcBef>
                        <a:spcAft>
                          <a:spcPts val="0"/>
                        </a:spcAft>
                      </a:pPr>
                      <a:r>
                        <a:rPr lang="en-US" sz="1000" b="1" kern="0" cap="none" spc="0" dirty="0">
                          <a:solidFill>
                            <a:schemeClr val="tx1"/>
                          </a:solidFill>
                          <a:effectLst/>
                        </a:rPr>
                        <a:t>Carlos Butts, BS</a:t>
                      </a:r>
                      <a:endParaRPr lang="en-US" sz="1000" b="1"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28575"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marL="0" marR="0">
                        <a:spcBef>
                          <a:spcPts val="0"/>
                        </a:spcBef>
                        <a:spcAft>
                          <a:spcPts val="0"/>
                        </a:spcAft>
                      </a:pPr>
                      <a:r>
                        <a:rPr lang="en-US" sz="1000" kern="0" cap="none" spc="0">
                          <a:solidFill>
                            <a:schemeClr val="tx1"/>
                          </a:solidFill>
                          <a:effectLst/>
                        </a:rPr>
                        <a:t>Deputy Chief Information Officer</a:t>
                      </a:r>
                      <a:endParaRPr lang="en-US" sz="10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spcBef>
                          <a:spcPts val="0"/>
                        </a:spcBef>
                        <a:spcAft>
                          <a:spcPts val="0"/>
                        </a:spcAft>
                      </a:pPr>
                      <a:r>
                        <a:rPr lang="en-US" sz="1000" kern="0" cap="none" spc="0" dirty="0">
                          <a:solidFill>
                            <a:schemeClr val="tx1"/>
                          </a:solidFill>
                          <a:effectLst/>
                          <a:highlight>
                            <a:srgbClr val="FFFFFF"/>
                          </a:highlight>
                        </a:rPr>
                        <a:t>Florida Department of Children and Families</a:t>
                      </a:r>
                      <a:endParaRPr lang="en-US" sz="1000" kern="100" cap="none" spc="0" dirty="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28575" cap="flat" cmpd="sng" algn="ctr">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922156444"/>
                  </a:ext>
                </a:extLst>
              </a:tr>
              <a:tr h="409693">
                <a:tc>
                  <a:txBody>
                    <a:bodyPr/>
                    <a:lstStyle/>
                    <a:p>
                      <a:pPr marL="0" marR="0">
                        <a:spcBef>
                          <a:spcPts val="0"/>
                        </a:spcBef>
                        <a:spcAft>
                          <a:spcPts val="0"/>
                        </a:spcAft>
                      </a:pPr>
                      <a:r>
                        <a:rPr lang="en-US" sz="1000" b="1" kern="0" cap="none" spc="0" dirty="0">
                          <a:solidFill>
                            <a:schemeClr val="tx1"/>
                          </a:solidFill>
                          <a:effectLst/>
                        </a:rPr>
                        <a:t>Giri Vasudevan, BTech</a:t>
                      </a:r>
                      <a:endParaRPr lang="en-US" sz="1000" b="1"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28575" cap="flat" cmpd="sng" algn="ctr">
                      <a:noFill/>
                      <a:prstDash val="solid"/>
                    </a:lnL>
                    <a:lnR w="12700" cmpd="sng">
                      <a:noFill/>
                      <a:prstDash val="solid"/>
                    </a:lnR>
                    <a:lnT w="12700" cap="flat" cmpd="sng" algn="ctr">
                      <a:noFill/>
                      <a:prstDash val="solid"/>
                    </a:lnT>
                    <a:lnB w="28575" cap="flat" cmpd="sng" algn="ctr">
                      <a:noFill/>
                      <a:prstDash val="solid"/>
                    </a:lnB>
                    <a:solidFill>
                      <a:schemeClr val="bg1">
                        <a:lumMod val="95000"/>
                      </a:schemeClr>
                    </a:solidFill>
                  </a:tcPr>
                </a:tc>
                <a:tc>
                  <a:txBody>
                    <a:bodyPr/>
                    <a:lstStyle/>
                    <a:p>
                      <a:pPr marL="0" marR="0">
                        <a:spcBef>
                          <a:spcPts val="0"/>
                        </a:spcBef>
                        <a:spcAft>
                          <a:spcPts val="0"/>
                        </a:spcAft>
                      </a:pPr>
                      <a:r>
                        <a:rPr lang="en-US" sz="1000" kern="100" cap="none" spc="0">
                          <a:solidFill>
                            <a:schemeClr val="tx1"/>
                          </a:solidFill>
                          <a:effectLst/>
                        </a:rPr>
                        <a:t>Director, Enterprise Data Management</a:t>
                      </a:r>
                      <a:endParaRPr lang="en-US" sz="10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12700" cmpd="sng">
                      <a:noFill/>
                      <a:prstDash val="solid"/>
                    </a:lnR>
                    <a:lnT w="12700" cap="flat" cmpd="sng" algn="ctr">
                      <a:noFill/>
                      <a:prstDash val="solid"/>
                    </a:lnT>
                    <a:lnB w="28575" cap="flat" cmpd="sng" algn="ctr">
                      <a:noFill/>
                      <a:prstDash val="solid"/>
                    </a:lnB>
                    <a:solidFill>
                      <a:schemeClr val="bg1">
                        <a:lumMod val="95000"/>
                      </a:schemeClr>
                    </a:solidFill>
                  </a:tcPr>
                </a:tc>
                <a:tc>
                  <a:txBody>
                    <a:bodyPr/>
                    <a:lstStyle/>
                    <a:p>
                      <a:pPr marL="0" marR="0">
                        <a:spcBef>
                          <a:spcPts val="0"/>
                        </a:spcBef>
                        <a:spcAft>
                          <a:spcPts val="0"/>
                        </a:spcAft>
                      </a:pPr>
                      <a:r>
                        <a:rPr lang="en-US" sz="1000" kern="0" cap="none" spc="0" dirty="0">
                          <a:solidFill>
                            <a:schemeClr val="tx1"/>
                          </a:solidFill>
                          <a:effectLst/>
                          <a:highlight>
                            <a:srgbClr val="FFFFFF"/>
                          </a:highlight>
                        </a:rPr>
                        <a:t>Florida Department of Children and Families</a:t>
                      </a:r>
                      <a:endParaRPr lang="en-US" sz="1000" kern="100" cap="none" spc="0" dirty="0">
                        <a:solidFill>
                          <a:schemeClr val="tx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txBody>
                  <a:tcPr marL="9635" marR="9635" marT="22393" marB="22393" anchor="ctr">
                    <a:lnL w="12700" cmpd="sng">
                      <a:noFill/>
                      <a:prstDash val="solid"/>
                    </a:lnL>
                    <a:lnR w="28575" cap="flat" cmpd="sng" algn="ctr">
                      <a:noFill/>
                      <a:prstDash val="solid"/>
                    </a:lnR>
                    <a:lnT w="12700" cap="flat" cmpd="sng" algn="ctr">
                      <a:noFill/>
                      <a:prstDash val="solid"/>
                    </a:lnT>
                    <a:lnB w="28575" cap="flat" cmpd="sng" algn="ctr">
                      <a:noFill/>
                      <a:prstDash val="solid"/>
                    </a:lnB>
                    <a:solidFill>
                      <a:schemeClr val="bg1">
                        <a:lumMod val="95000"/>
                      </a:schemeClr>
                    </a:solidFill>
                  </a:tcPr>
                </a:tc>
                <a:extLst>
                  <a:ext uri="{0D108BD9-81ED-4DB2-BD59-A6C34878D82A}">
                    <a16:rowId xmlns:a16="http://schemas.microsoft.com/office/drawing/2014/main" val="2428803291"/>
                  </a:ext>
                </a:extLst>
              </a:tr>
            </a:tbl>
          </a:graphicData>
        </a:graphic>
      </p:graphicFrame>
    </p:spTree>
    <p:extLst>
      <p:ext uri="{BB962C8B-B14F-4D97-AF65-F5344CB8AC3E}">
        <p14:creationId xmlns:p14="http://schemas.microsoft.com/office/powerpoint/2010/main" val="80813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746"/>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diagram of a data collaboration road&#10;&#10;Description automatically generated">
            <a:extLst>
              <a:ext uri="{FF2B5EF4-FFF2-40B4-BE49-F238E27FC236}">
                <a16:creationId xmlns:a16="http://schemas.microsoft.com/office/drawing/2014/main" id="{3F4316C5-04FB-68B0-E0A5-14B43B2A6FBF}"/>
              </a:ext>
            </a:extLst>
          </p:cNvPr>
          <p:cNvPicPr>
            <a:picLocks noChangeAspect="1"/>
          </p:cNvPicPr>
          <p:nvPr/>
        </p:nvPicPr>
        <p:blipFill>
          <a:blip r:embed="rId2"/>
          <a:stretch>
            <a:fillRect/>
          </a:stretch>
        </p:blipFill>
        <p:spPr>
          <a:xfrm>
            <a:off x="1307804" y="-642"/>
            <a:ext cx="6664609" cy="5131749"/>
          </a:xfrm>
          <a:prstGeom prst="rect">
            <a:avLst/>
          </a:prstGeom>
        </p:spPr>
      </p:pic>
    </p:spTree>
    <p:extLst>
      <p:ext uri="{BB962C8B-B14F-4D97-AF65-F5344CB8AC3E}">
        <p14:creationId xmlns:p14="http://schemas.microsoft.com/office/powerpoint/2010/main" val="382216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F93924A-10DF-4647-8C7A-115C0175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E64AE8-B7B7-1B0B-42B7-DA5A2B0E16C5}"/>
              </a:ext>
            </a:extLst>
          </p:cNvPr>
          <p:cNvSpPr>
            <a:spLocks noGrp="1"/>
          </p:cNvSpPr>
          <p:nvPr>
            <p:ph type="title"/>
          </p:nvPr>
        </p:nvSpPr>
        <p:spPr>
          <a:xfrm>
            <a:off x="-34843" y="-187028"/>
            <a:ext cx="4623746" cy="1253678"/>
          </a:xfrm>
        </p:spPr>
        <p:txBody>
          <a:bodyPr vert="horz" lIns="91440" tIns="45720" rIns="91440" bIns="45720" rtlCol="0" anchor="ctr">
            <a:normAutofit/>
          </a:bodyPr>
          <a:lstStyle/>
          <a:p>
            <a:pPr algn="ctr">
              <a:spcBef>
                <a:spcPct val="0"/>
              </a:spcBef>
            </a:pPr>
            <a:r>
              <a:rPr lang="en-US" sz="1400" dirty="0"/>
              <a:t>Behavioral Healthcare Data Repository Planning Session: Review Florida BH Data Integration Assets and Challenges 9/13/23 – Subject Matter Experts</a:t>
            </a:r>
            <a:endParaRPr lang="en-US" sz="1400" kern="1200" dirty="0">
              <a:solidFill>
                <a:schemeClr val="tx1"/>
              </a:solidFill>
              <a:latin typeface="+mj-lt"/>
              <a:ea typeface="+mj-ea"/>
              <a:cs typeface="+mj-cs"/>
            </a:endParaRPr>
          </a:p>
        </p:txBody>
      </p:sp>
      <p:pic>
        <p:nvPicPr>
          <p:cNvPr id="9" name="Picture 8" descr="A person with blonde curly hair smiling&#10;&#10;Description automatically generated">
            <a:extLst>
              <a:ext uri="{FF2B5EF4-FFF2-40B4-BE49-F238E27FC236}">
                <a16:creationId xmlns:a16="http://schemas.microsoft.com/office/drawing/2014/main" id="{D5C04AF2-A782-D437-0C0D-4041C39F7F78}"/>
              </a:ext>
            </a:extLst>
          </p:cNvPr>
          <p:cNvPicPr>
            <a:picLocks noChangeAspect="1"/>
          </p:cNvPicPr>
          <p:nvPr/>
        </p:nvPicPr>
        <p:blipFill rotWithShape="1">
          <a:blip r:embed="rId2"/>
          <a:srcRect t="9293" r="-1" b="28667"/>
          <a:stretch/>
        </p:blipFill>
        <p:spPr>
          <a:xfrm>
            <a:off x="4602411" y="10"/>
            <a:ext cx="2262230" cy="1667494"/>
          </a:xfrm>
          <a:prstGeom prst="rect">
            <a:avLst/>
          </a:prstGeom>
        </p:spPr>
      </p:pic>
      <p:pic>
        <p:nvPicPr>
          <p:cNvPr id="17" name="Picture 16" descr="A person wearing glasses and a blue shirt&#10;&#10;Description automatically generated">
            <a:extLst>
              <a:ext uri="{FF2B5EF4-FFF2-40B4-BE49-F238E27FC236}">
                <a16:creationId xmlns:a16="http://schemas.microsoft.com/office/drawing/2014/main" id="{027F9226-53A3-77E0-C5D1-E3C47A4F3A0E}"/>
              </a:ext>
            </a:extLst>
          </p:cNvPr>
          <p:cNvPicPr>
            <a:picLocks noChangeAspect="1"/>
          </p:cNvPicPr>
          <p:nvPr/>
        </p:nvPicPr>
        <p:blipFill rotWithShape="1">
          <a:blip r:embed="rId3"/>
          <a:srcRect t="22348" r="-4" b="31512"/>
          <a:stretch/>
        </p:blipFill>
        <p:spPr>
          <a:xfrm>
            <a:off x="6891658" y="10"/>
            <a:ext cx="2252342" cy="1259621"/>
          </a:xfrm>
          <a:prstGeom prst="rect">
            <a:avLst/>
          </a:prstGeom>
        </p:spPr>
      </p:pic>
      <p:sp>
        <p:nvSpPr>
          <p:cNvPr id="7" name="Content Placeholder 5">
            <a:extLst>
              <a:ext uri="{FF2B5EF4-FFF2-40B4-BE49-F238E27FC236}">
                <a16:creationId xmlns:a16="http://schemas.microsoft.com/office/drawing/2014/main" id="{C03EF778-775A-4898-87B8-6D27EB2AFBA2}"/>
              </a:ext>
            </a:extLst>
          </p:cNvPr>
          <p:cNvSpPr txBox="1">
            <a:spLocks/>
          </p:cNvSpPr>
          <p:nvPr/>
        </p:nvSpPr>
        <p:spPr>
          <a:xfrm>
            <a:off x="205566" y="919656"/>
            <a:ext cx="4087729" cy="402309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228600" defTabSz="914400"/>
            <a:endParaRPr lang="en-US" sz="1100" dirty="0">
              <a:latin typeface="+mn-lt"/>
              <a:cs typeface="+mn-cs"/>
            </a:endParaRPr>
          </a:p>
        </p:txBody>
      </p:sp>
      <p:pic>
        <p:nvPicPr>
          <p:cNvPr id="11" name="Picture 10" descr="A close-up of a person smiling&#10;&#10;Description automatically generated">
            <a:extLst>
              <a:ext uri="{FF2B5EF4-FFF2-40B4-BE49-F238E27FC236}">
                <a16:creationId xmlns:a16="http://schemas.microsoft.com/office/drawing/2014/main" id="{83E0A01F-4291-147D-5C22-CE3646EE5ABD}"/>
              </a:ext>
            </a:extLst>
          </p:cNvPr>
          <p:cNvPicPr>
            <a:picLocks noChangeAspect="1"/>
          </p:cNvPicPr>
          <p:nvPr/>
        </p:nvPicPr>
        <p:blipFill rotWithShape="1">
          <a:blip r:embed="rId4"/>
          <a:srcRect t="17509" r="-4" b="20867"/>
          <a:stretch/>
        </p:blipFill>
        <p:spPr>
          <a:xfrm>
            <a:off x="4602410" y="1729866"/>
            <a:ext cx="2262231" cy="1675635"/>
          </a:xfrm>
          <a:prstGeom prst="rect">
            <a:avLst/>
          </a:prstGeom>
        </p:spPr>
      </p:pic>
      <p:pic>
        <p:nvPicPr>
          <p:cNvPr id="19" name="Picture 18" descr="A close-up of a person smiling&#10;&#10;Description automatically generated">
            <a:extLst>
              <a:ext uri="{FF2B5EF4-FFF2-40B4-BE49-F238E27FC236}">
                <a16:creationId xmlns:a16="http://schemas.microsoft.com/office/drawing/2014/main" id="{0C3EAE7D-1531-197A-44C0-BFFC9CBD7E8E}"/>
              </a:ext>
            </a:extLst>
          </p:cNvPr>
          <p:cNvPicPr>
            <a:picLocks noChangeAspect="1"/>
          </p:cNvPicPr>
          <p:nvPr/>
        </p:nvPicPr>
        <p:blipFill rotWithShape="1">
          <a:blip r:embed="rId5"/>
          <a:srcRect t="17678" r="-4" b="25591"/>
          <a:stretch/>
        </p:blipFill>
        <p:spPr>
          <a:xfrm>
            <a:off x="6891657" y="1382463"/>
            <a:ext cx="2252343" cy="1548739"/>
          </a:xfrm>
          <a:prstGeom prst="rect">
            <a:avLst/>
          </a:prstGeom>
        </p:spPr>
      </p:pic>
      <p:pic>
        <p:nvPicPr>
          <p:cNvPr id="15" name="Picture 14" descr="A person wearing glasses and a pink shirt&#10;&#10;Description automatically generated">
            <a:extLst>
              <a:ext uri="{FF2B5EF4-FFF2-40B4-BE49-F238E27FC236}">
                <a16:creationId xmlns:a16="http://schemas.microsoft.com/office/drawing/2014/main" id="{08B3B4EB-0694-2906-5DB5-36D865BABFC8}"/>
              </a:ext>
            </a:extLst>
          </p:cNvPr>
          <p:cNvPicPr>
            <a:picLocks noChangeAspect="1"/>
          </p:cNvPicPr>
          <p:nvPr/>
        </p:nvPicPr>
        <p:blipFill rotWithShape="1">
          <a:blip r:embed="rId6"/>
          <a:srcRect t="16004" r="-4" b="25484"/>
          <a:stretch/>
        </p:blipFill>
        <p:spPr>
          <a:xfrm>
            <a:off x="4629427" y="3584453"/>
            <a:ext cx="2262230" cy="1550916"/>
          </a:xfrm>
          <a:prstGeom prst="rect">
            <a:avLst/>
          </a:prstGeom>
        </p:spPr>
      </p:pic>
      <p:pic>
        <p:nvPicPr>
          <p:cNvPr id="13" name="Picture 12" descr="A person smiling for a picture&#10;&#10;Description automatically generated">
            <a:extLst>
              <a:ext uri="{FF2B5EF4-FFF2-40B4-BE49-F238E27FC236}">
                <a16:creationId xmlns:a16="http://schemas.microsoft.com/office/drawing/2014/main" id="{68E5ADA5-1258-D776-4179-0E2CADAB67A0}"/>
              </a:ext>
            </a:extLst>
          </p:cNvPr>
          <p:cNvPicPr>
            <a:picLocks noChangeAspect="1"/>
          </p:cNvPicPr>
          <p:nvPr/>
        </p:nvPicPr>
        <p:blipFill rotWithShape="1">
          <a:blip r:embed="rId7"/>
          <a:srcRect t="8409" r="4" b="14769"/>
          <a:stretch/>
        </p:blipFill>
        <p:spPr>
          <a:xfrm>
            <a:off x="6891658" y="3059991"/>
            <a:ext cx="2252342" cy="2083509"/>
          </a:xfrm>
          <a:prstGeom prst="rect">
            <a:avLst/>
          </a:prstGeom>
        </p:spPr>
      </p:pic>
      <p:sp>
        <p:nvSpPr>
          <p:cNvPr id="4" name="TextBox 3">
            <a:extLst>
              <a:ext uri="{FF2B5EF4-FFF2-40B4-BE49-F238E27FC236}">
                <a16:creationId xmlns:a16="http://schemas.microsoft.com/office/drawing/2014/main" id="{40342EE8-F6B4-1EBD-6570-E499F7E8E0E2}"/>
              </a:ext>
            </a:extLst>
          </p:cNvPr>
          <p:cNvSpPr txBox="1"/>
          <p:nvPr/>
        </p:nvSpPr>
        <p:spPr>
          <a:xfrm>
            <a:off x="0" y="722171"/>
            <a:ext cx="4674945" cy="4675639"/>
          </a:xfrm>
          <a:prstGeom prst="rect">
            <a:avLst/>
          </a:prstGeom>
          <a:noFill/>
        </p:spPr>
        <p:txBody>
          <a:bodyPr wrap="square" rtlCol="0">
            <a:spAutoFit/>
          </a:bodyPr>
          <a:lstStyle/>
          <a:p>
            <a:pPr>
              <a:spcAft>
                <a:spcPts val="300"/>
              </a:spcAft>
            </a:pPr>
            <a:r>
              <a:rPr lang="en-US" sz="1200" b="1" dirty="0">
                <a:solidFill>
                  <a:srgbClr val="006746"/>
                </a:solidFill>
                <a:effectLst/>
                <a:latin typeface="+mn-lt"/>
                <a:ea typeface="Times New Roman" panose="02020603050405020304" pitchFamily="18" charset="0"/>
                <a:cs typeface="Calibri" panose="020F0502020204030204" pitchFamily="34" charset="0"/>
              </a:rPr>
              <a:t>Jessie Tenenbaum, PhD </a:t>
            </a:r>
            <a:r>
              <a:rPr lang="en-US" sz="1200" dirty="0">
                <a:solidFill>
                  <a:srgbClr val="006746"/>
                </a:solidFill>
                <a:effectLst/>
                <a:latin typeface="+mn-lt"/>
                <a:ea typeface="Times New Roman" panose="02020603050405020304" pitchFamily="18" charset="0"/>
                <a:cs typeface="Calibri" panose="020F0502020204030204" pitchFamily="34" charset="0"/>
              </a:rPr>
              <a:t>- </a:t>
            </a:r>
            <a:r>
              <a:rPr lang="en-US" sz="1100" dirty="0">
                <a:solidFill>
                  <a:srgbClr val="006746"/>
                </a:solidFill>
                <a:effectLst/>
                <a:latin typeface="+mn-lt"/>
                <a:ea typeface="Times New Roman" panose="02020603050405020304" pitchFamily="18" charset="0"/>
                <a:cs typeface="Calibri" panose="020F0502020204030204" pitchFamily="34" charset="0"/>
              </a:rPr>
              <a:t>Associate Professor at Duke University School of Medicine and </a:t>
            </a:r>
            <a:r>
              <a:rPr lang="en-US" sz="1100" b="0" i="0" dirty="0">
                <a:solidFill>
                  <a:srgbClr val="006746"/>
                </a:solidFill>
                <a:effectLst/>
                <a:latin typeface="+mn-lt"/>
                <a:cs typeface="Calibri" panose="020F0502020204030204" pitchFamily="34" charset="0"/>
              </a:rPr>
              <a:t>Chief Data Officer (CDO) for the Department of Health and Human Services</a:t>
            </a:r>
          </a:p>
          <a:p>
            <a:pPr>
              <a:spcAft>
                <a:spcPts val="300"/>
              </a:spcAft>
            </a:pPr>
            <a:endParaRPr lang="en-US" sz="300" b="0" i="0" dirty="0">
              <a:solidFill>
                <a:srgbClr val="006746"/>
              </a:solidFill>
              <a:effectLst/>
              <a:latin typeface="+mn-lt"/>
              <a:cs typeface="Calibri" panose="020F0502020204030204" pitchFamily="34" charset="0"/>
            </a:endParaRPr>
          </a:p>
          <a:p>
            <a:pPr>
              <a:spcAft>
                <a:spcPts val="800"/>
              </a:spcAft>
            </a:pPr>
            <a:r>
              <a:rPr lang="en-US" sz="1200" b="1" dirty="0">
                <a:solidFill>
                  <a:srgbClr val="006746"/>
                </a:solidFill>
                <a:effectLst/>
                <a:latin typeface="+mn-lt"/>
                <a:ea typeface="Times New Roman" panose="02020603050405020304" pitchFamily="18" charset="0"/>
                <a:cs typeface="Calibri" panose="020F0502020204030204" pitchFamily="34" charset="0"/>
              </a:rPr>
              <a:t>Cassandra </a:t>
            </a:r>
            <a:r>
              <a:rPr lang="en-US" sz="1200" b="1" dirty="0" err="1">
                <a:solidFill>
                  <a:srgbClr val="006746"/>
                </a:solidFill>
                <a:effectLst/>
                <a:latin typeface="+mn-lt"/>
                <a:ea typeface="Times New Roman" panose="02020603050405020304" pitchFamily="18" charset="0"/>
                <a:cs typeface="Calibri" panose="020F0502020204030204" pitchFamily="34" charset="0"/>
              </a:rPr>
              <a:t>Dorius</a:t>
            </a:r>
            <a:r>
              <a:rPr lang="en-US" sz="1200" b="1" dirty="0">
                <a:solidFill>
                  <a:srgbClr val="006746"/>
                </a:solidFill>
                <a:effectLst/>
                <a:latin typeface="+mn-lt"/>
                <a:ea typeface="Times New Roman" panose="02020603050405020304" pitchFamily="18" charset="0"/>
                <a:cs typeface="Calibri" panose="020F0502020204030204" pitchFamily="34" charset="0"/>
              </a:rPr>
              <a:t>, PhD </a:t>
            </a:r>
            <a:r>
              <a:rPr lang="en-US" sz="1200" dirty="0">
                <a:solidFill>
                  <a:srgbClr val="006746"/>
                </a:solidFill>
                <a:effectLst/>
                <a:latin typeface="+mn-lt"/>
                <a:ea typeface="Times New Roman" panose="02020603050405020304" pitchFamily="18" charset="0"/>
                <a:cs typeface="Calibri" panose="020F0502020204030204" pitchFamily="34" charset="0"/>
              </a:rPr>
              <a:t>- </a:t>
            </a:r>
            <a:r>
              <a:rPr lang="en-US" sz="1100" dirty="0">
                <a:solidFill>
                  <a:srgbClr val="006746"/>
                </a:solidFill>
                <a:effectLst/>
                <a:latin typeface="+mn-lt"/>
                <a:ea typeface="Times New Roman" panose="02020603050405020304" pitchFamily="18" charset="0"/>
                <a:cs typeface="Calibri" panose="020F0502020204030204" pitchFamily="34" charset="0"/>
              </a:rPr>
              <a:t>Associate Professor at Iowa State University and Co-Director of Iowa’s Integrated Data System for Decision-Making (I2D2), focused on early childhood</a:t>
            </a:r>
          </a:p>
          <a:p>
            <a:pPr>
              <a:spcAft>
                <a:spcPts val="800"/>
              </a:spcAft>
            </a:pPr>
            <a:r>
              <a:rPr lang="en-US" sz="1200" b="1" i="0" dirty="0">
                <a:solidFill>
                  <a:srgbClr val="006746"/>
                </a:solidFill>
                <a:effectLst/>
                <a:latin typeface="+mn-lt"/>
              </a:rPr>
              <a:t>Mark </a:t>
            </a:r>
            <a:r>
              <a:rPr lang="en-US" sz="1200" b="1" i="0" dirty="0" err="1">
                <a:solidFill>
                  <a:srgbClr val="006746"/>
                </a:solidFill>
                <a:effectLst/>
                <a:latin typeface="+mn-lt"/>
              </a:rPr>
              <a:t>Humowiecki</a:t>
            </a:r>
            <a:r>
              <a:rPr lang="en-US" sz="1200" b="1" i="0" dirty="0">
                <a:solidFill>
                  <a:srgbClr val="006746"/>
                </a:solidFill>
                <a:effectLst/>
                <a:latin typeface="+mn-lt"/>
              </a:rPr>
              <a:t>, PhD </a:t>
            </a:r>
            <a:r>
              <a:rPr lang="en-US" sz="1200" b="0" i="0" dirty="0">
                <a:solidFill>
                  <a:srgbClr val="006746"/>
                </a:solidFill>
                <a:effectLst/>
                <a:latin typeface="+mn-lt"/>
              </a:rPr>
              <a:t>- </a:t>
            </a:r>
            <a:r>
              <a:rPr lang="en-US" sz="1100" b="0" i="0" dirty="0">
                <a:solidFill>
                  <a:srgbClr val="006746"/>
                </a:solidFill>
                <a:effectLst/>
                <a:latin typeface="+mn-lt"/>
              </a:rPr>
              <a:t>Camden Coalition’s National Center for Complex Health and Social Needs </a:t>
            </a:r>
          </a:p>
          <a:p>
            <a:pPr>
              <a:spcAft>
                <a:spcPts val="300"/>
              </a:spcAft>
            </a:pPr>
            <a:endParaRPr lang="en-US" sz="300" b="0" i="0" dirty="0">
              <a:solidFill>
                <a:srgbClr val="006746"/>
              </a:solidFill>
              <a:effectLst/>
              <a:latin typeface="+mn-lt"/>
            </a:endParaRPr>
          </a:p>
          <a:p>
            <a:pPr>
              <a:spcAft>
                <a:spcPts val="300"/>
              </a:spcAft>
            </a:pPr>
            <a:r>
              <a:rPr lang="en-US" sz="1200" b="1" i="0" dirty="0">
                <a:solidFill>
                  <a:srgbClr val="006746"/>
                </a:solidFill>
                <a:effectLst/>
                <a:latin typeface="+mn-lt"/>
              </a:rPr>
              <a:t>Sue Gallagher, EdD </a:t>
            </a:r>
            <a:r>
              <a:rPr lang="en-US" sz="1200" b="0" i="0" dirty="0">
                <a:solidFill>
                  <a:srgbClr val="006746"/>
                </a:solidFill>
                <a:effectLst/>
                <a:latin typeface="+mn-lt"/>
              </a:rPr>
              <a:t>– </a:t>
            </a:r>
            <a:r>
              <a:rPr lang="en-US" sz="1100" b="0" i="0" dirty="0">
                <a:solidFill>
                  <a:srgbClr val="006746"/>
                </a:solidFill>
                <a:effectLst/>
                <a:latin typeface="+mn-lt"/>
              </a:rPr>
              <a:t>Chief Innovation Officer at the Children’s Service Council of Broward County</a:t>
            </a:r>
          </a:p>
          <a:p>
            <a:pPr>
              <a:spcAft>
                <a:spcPts val="300"/>
              </a:spcAft>
            </a:pPr>
            <a:endParaRPr lang="en-US" sz="300" b="0" i="0" dirty="0">
              <a:solidFill>
                <a:srgbClr val="006746"/>
              </a:solidFill>
              <a:effectLst/>
              <a:latin typeface="+mn-lt"/>
            </a:endParaRPr>
          </a:p>
          <a:p>
            <a:pPr>
              <a:spcAft>
                <a:spcPts val="300"/>
              </a:spcAft>
            </a:pPr>
            <a:r>
              <a:rPr lang="en-US" sz="1200" b="1" i="0" dirty="0">
                <a:solidFill>
                  <a:srgbClr val="006746"/>
                </a:solidFill>
                <a:effectLst/>
                <a:latin typeface="+mn-lt"/>
              </a:rPr>
              <a:t>Paul Stiles, JD, PhD </a:t>
            </a:r>
            <a:r>
              <a:rPr lang="en-US" sz="1200" b="0" i="0" dirty="0">
                <a:solidFill>
                  <a:srgbClr val="006746"/>
                </a:solidFill>
                <a:effectLst/>
                <a:latin typeface="+mn-lt"/>
              </a:rPr>
              <a:t>– </a:t>
            </a:r>
            <a:r>
              <a:rPr lang="en-US" sz="1100" b="0" i="0" dirty="0">
                <a:solidFill>
                  <a:srgbClr val="006746"/>
                </a:solidFill>
                <a:effectLst/>
                <a:latin typeface="+mn-lt"/>
              </a:rPr>
              <a:t>Associate Professor and Associate Chair at the University of South Florida’s (USF) Department of Mental Health Law &amp; Policy</a:t>
            </a:r>
          </a:p>
          <a:p>
            <a:pPr>
              <a:spcAft>
                <a:spcPts val="300"/>
              </a:spcAft>
            </a:pPr>
            <a:endParaRPr lang="en-US" sz="300" b="0" i="0" dirty="0">
              <a:solidFill>
                <a:srgbClr val="006746"/>
              </a:solidFill>
              <a:effectLst/>
              <a:latin typeface="+mn-lt"/>
            </a:endParaRPr>
          </a:p>
          <a:p>
            <a:pPr>
              <a:spcAft>
                <a:spcPts val="300"/>
              </a:spcAft>
            </a:pPr>
            <a:r>
              <a:rPr lang="en-US" sz="1200" b="1" i="0" dirty="0">
                <a:solidFill>
                  <a:srgbClr val="006746"/>
                </a:solidFill>
                <a:effectLst/>
                <a:latin typeface="+mn-lt"/>
              </a:rPr>
              <a:t>Heather Flynn, PhD </a:t>
            </a:r>
            <a:r>
              <a:rPr lang="en-US" sz="1200" b="0" i="0" dirty="0">
                <a:solidFill>
                  <a:srgbClr val="006746"/>
                </a:solidFill>
                <a:effectLst/>
                <a:latin typeface="+mn-lt"/>
              </a:rPr>
              <a:t>- </a:t>
            </a:r>
            <a:r>
              <a:rPr lang="en-US" sz="1100" b="0" i="0" dirty="0">
                <a:solidFill>
                  <a:srgbClr val="006746"/>
                </a:solidFill>
                <a:effectLst/>
                <a:latin typeface="+mn-lt"/>
              </a:rPr>
              <a:t>Professor at Florida State University (FSU), College of Medicine, Chair of Department of Behavioral Sciences and Social Medicine, Director of FSU Center for Behavioral Health Integration</a:t>
            </a:r>
          </a:p>
          <a:p>
            <a:pPr>
              <a:spcAft>
                <a:spcPts val="300"/>
              </a:spcAft>
            </a:pPr>
            <a:endParaRPr lang="en-US" sz="300" b="0" i="0" dirty="0">
              <a:solidFill>
                <a:srgbClr val="006746"/>
              </a:solidFill>
              <a:effectLst/>
              <a:latin typeface="+mn-lt"/>
            </a:endParaRPr>
          </a:p>
          <a:p>
            <a:pPr>
              <a:spcAft>
                <a:spcPts val="300"/>
              </a:spcAft>
            </a:pPr>
            <a:r>
              <a:rPr lang="en-US" sz="1200" b="1" i="0" dirty="0" err="1">
                <a:solidFill>
                  <a:srgbClr val="006746"/>
                </a:solidFill>
                <a:effectLst/>
                <a:latin typeface="+mn-lt"/>
              </a:rPr>
              <a:t>Zhe</a:t>
            </a:r>
            <a:r>
              <a:rPr lang="en-US" sz="1200" b="1" i="0" dirty="0">
                <a:solidFill>
                  <a:srgbClr val="006746"/>
                </a:solidFill>
                <a:effectLst/>
                <a:latin typeface="+mn-lt"/>
              </a:rPr>
              <a:t> He, PhD </a:t>
            </a:r>
            <a:r>
              <a:rPr lang="en-US" sz="1200" b="0" i="0" dirty="0">
                <a:solidFill>
                  <a:srgbClr val="006746"/>
                </a:solidFill>
                <a:effectLst/>
                <a:latin typeface="+mn-lt"/>
              </a:rPr>
              <a:t>– </a:t>
            </a:r>
            <a:r>
              <a:rPr lang="en-US" sz="1100" b="0" i="0" dirty="0">
                <a:solidFill>
                  <a:srgbClr val="006746"/>
                </a:solidFill>
                <a:effectLst/>
                <a:latin typeface="+mn-lt"/>
              </a:rPr>
              <a:t>Biostatistics, Informatics, and Research Design at FSU</a:t>
            </a:r>
          </a:p>
          <a:p>
            <a:pPr>
              <a:spcAft>
                <a:spcPts val="300"/>
              </a:spcAft>
            </a:pPr>
            <a:endParaRPr lang="en-US" sz="300" b="0" i="0" dirty="0">
              <a:solidFill>
                <a:srgbClr val="006746"/>
              </a:solidFill>
              <a:effectLst/>
              <a:latin typeface="+mn-lt"/>
            </a:endParaRPr>
          </a:p>
          <a:p>
            <a:pPr>
              <a:spcAft>
                <a:spcPts val="300"/>
              </a:spcAft>
            </a:pPr>
            <a:r>
              <a:rPr lang="en-US" sz="1200" b="1" i="0" dirty="0">
                <a:solidFill>
                  <a:srgbClr val="006746"/>
                </a:solidFill>
                <a:effectLst/>
                <a:latin typeface="+mn-lt"/>
              </a:rPr>
              <a:t>Rick Burette, PhD </a:t>
            </a:r>
            <a:r>
              <a:rPr lang="en-US" sz="1200" b="0" i="0" dirty="0">
                <a:solidFill>
                  <a:srgbClr val="006746"/>
                </a:solidFill>
                <a:effectLst/>
                <a:latin typeface="+mn-lt"/>
              </a:rPr>
              <a:t>– </a:t>
            </a:r>
            <a:r>
              <a:rPr lang="en-US" sz="1100" b="0" i="0" dirty="0">
                <a:solidFill>
                  <a:srgbClr val="006746"/>
                </a:solidFill>
                <a:effectLst/>
                <a:latin typeface="+mn-lt"/>
              </a:rPr>
              <a:t>Associate Provost for Strategy and Analytics at FSU</a:t>
            </a:r>
          </a:p>
        </p:txBody>
      </p:sp>
    </p:spTree>
    <p:extLst>
      <p:ext uri="{BB962C8B-B14F-4D97-AF65-F5344CB8AC3E}">
        <p14:creationId xmlns:p14="http://schemas.microsoft.com/office/powerpoint/2010/main" val="567700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4938A-1197-6D0A-B492-C81242DF7471}"/>
              </a:ext>
            </a:extLst>
          </p:cNvPr>
          <p:cNvPicPr>
            <a:picLocks noChangeAspect="1"/>
          </p:cNvPicPr>
          <p:nvPr/>
        </p:nvPicPr>
        <p:blipFill>
          <a:blip r:embed="rId2"/>
          <a:stretch>
            <a:fillRect/>
          </a:stretch>
        </p:blipFill>
        <p:spPr>
          <a:xfrm>
            <a:off x="797450" y="1268015"/>
            <a:ext cx="2858947" cy="1587974"/>
          </a:xfrm>
          <a:prstGeom prst="rect">
            <a:avLst/>
          </a:prstGeom>
        </p:spPr>
      </p:pic>
      <p:sp>
        <p:nvSpPr>
          <p:cNvPr id="8" name="Title 1">
            <a:extLst>
              <a:ext uri="{FF2B5EF4-FFF2-40B4-BE49-F238E27FC236}">
                <a16:creationId xmlns:a16="http://schemas.microsoft.com/office/drawing/2014/main" id="{69FEEEB2-F5AB-61E1-2B73-9D03D1E9B54B}"/>
              </a:ext>
            </a:extLst>
          </p:cNvPr>
          <p:cNvSpPr>
            <a:spLocks noGrp="1"/>
          </p:cNvSpPr>
          <p:nvPr>
            <p:ph type="title"/>
          </p:nvPr>
        </p:nvSpPr>
        <p:spPr>
          <a:xfrm>
            <a:off x="628650" y="575352"/>
            <a:ext cx="7886700" cy="692663"/>
          </a:xfrm>
        </p:spPr>
        <p:txBody>
          <a:bodyPr>
            <a:noAutofit/>
          </a:bodyPr>
          <a:lstStyle/>
          <a:p>
            <a:pPr algn="ctr"/>
            <a:r>
              <a:rPr lang="en-US" sz="2500" dirty="0"/>
              <a:t>Data Analysis Subcommittee Presentations</a:t>
            </a:r>
          </a:p>
        </p:txBody>
      </p:sp>
      <p:sp>
        <p:nvSpPr>
          <p:cNvPr id="10" name="Title 1">
            <a:extLst>
              <a:ext uri="{FF2B5EF4-FFF2-40B4-BE49-F238E27FC236}">
                <a16:creationId xmlns:a16="http://schemas.microsoft.com/office/drawing/2014/main" id="{1486DCD1-ACFB-813C-CE87-9FC66333D48A}"/>
              </a:ext>
            </a:extLst>
          </p:cNvPr>
          <p:cNvSpPr txBox="1">
            <a:spLocks/>
          </p:cNvSpPr>
          <p:nvPr/>
        </p:nvSpPr>
        <p:spPr>
          <a:xfrm>
            <a:off x="4442710" y="1260067"/>
            <a:ext cx="4538124" cy="172752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6747"/>
              </a:buClr>
              <a:buSzPts val="3000"/>
              <a:buFont typeface="Arial"/>
              <a:buNone/>
              <a:defRPr sz="3000" b="1" i="0" u="none" strike="noStrike" cap="none">
                <a:solidFill>
                  <a:srgbClr val="00674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1600" dirty="0">
                <a:solidFill>
                  <a:srgbClr val="006746"/>
                </a:solidFill>
                <a:latin typeface="+mn-lt"/>
              </a:rPr>
              <a:t>Legal, Ethical, and Structural Aspects of Data Sharing:</a:t>
            </a:r>
            <a:br>
              <a:rPr lang="en-US" sz="1600" dirty="0">
                <a:solidFill>
                  <a:srgbClr val="006746"/>
                </a:solidFill>
                <a:latin typeface="+mn-lt"/>
              </a:rPr>
            </a:br>
            <a:r>
              <a:rPr lang="en-US" sz="1600" dirty="0">
                <a:solidFill>
                  <a:srgbClr val="006746"/>
                </a:solidFill>
                <a:latin typeface="+mn-lt"/>
              </a:rPr>
              <a:t> AISP Frameworks and Relevant Laws</a:t>
            </a:r>
          </a:p>
          <a:p>
            <a:pPr algn="ctr"/>
            <a:endParaRPr lang="en-US" sz="1600" b="1" kern="1200" dirty="0">
              <a:solidFill>
                <a:srgbClr val="115639"/>
              </a:solidFill>
              <a:latin typeface="+mn-lt"/>
              <a:ea typeface="+mn-ea"/>
              <a:cs typeface="+mn-cs"/>
            </a:endParaRPr>
          </a:p>
          <a:p>
            <a:pPr marL="460375"/>
            <a:r>
              <a:rPr lang="en-US" sz="1200" b="1" kern="1200" dirty="0">
                <a:solidFill>
                  <a:srgbClr val="006746"/>
                </a:solidFill>
                <a:latin typeface="+mn-lt"/>
                <a:ea typeface="+mn-ea"/>
                <a:cs typeface="+mn-cs"/>
              </a:rPr>
              <a:t>4/10/24 Presentation by:</a:t>
            </a:r>
          </a:p>
          <a:p>
            <a:pPr marL="460375"/>
            <a:r>
              <a:rPr lang="en-US" sz="1200" b="1" kern="1200" dirty="0">
                <a:solidFill>
                  <a:srgbClr val="006746"/>
                </a:solidFill>
                <a:latin typeface="+mn-lt"/>
                <a:ea typeface="+mn-ea"/>
                <a:cs typeface="+mn-cs"/>
              </a:rPr>
              <a:t>Paul Stiles, JD, PhD, USF’s Dept. of MHLP</a:t>
            </a:r>
          </a:p>
        </p:txBody>
      </p:sp>
      <p:sp>
        <p:nvSpPr>
          <p:cNvPr id="2" name="Content Placeholder 2">
            <a:extLst>
              <a:ext uri="{FF2B5EF4-FFF2-40B4-BE49-F238E27FC236}">
                <a16:creationId xmlns:a16="http://schemas.microsoft.com/office/drawing/2014/main" id="{13BD2038-29EA-7F6B-870B-3FB72B78899C}"/>
              </a:ext>
            </a:extLst>
          </p:cNvPr>
          <p:cNvSpPr txBox="1">
            <a:spLocks/>
          </p:cNvSpPr>
          <p:nvPr/>
        </p:nvSpPr>
        <p:spPr>
          <a:xfrm>
            <a:off x="4693786" y="2898753"/>
            <a:ext cx="4035971" cy="2301766"/>
          </a:xfrm>
          <a:prstGeom prst="rect">
            <a:avLst/>
          </a:prstGeom>
          <a:noFill/>
          <a:ln>
            <a:noFill/>
          </a:ln>
        </p:spPr>
        <p:txBody>
          <a:bodyPr spcFirstLastPara="1" wrap="square" lIns="91425" tIns="45700" rIns="91425" bIns="45700" anchor="t" anchorCtr="0">
            <a:normAutofit fontScale="47500" lnSpcReduction="20000"/>
          </a:bodyPr>
          <a:lstStyle>
            <a:defPPr marR="0" lvl="0" algn="l" rtl="0">
              <a:lnSpc>
                <a:spcPct val="100000"/>
              </a:lnSpc>
              <a:spcBef>
                <a:spcPts val="0"/>
              </a:spcBef>
              <a:spcAft>
                <a:spcPts val="0"/>
              </a:spcAft>
            </a:defPPr>
            <a:lvl1pPr marL="457200" marR="0" lvl="0" indent="-361950" algn="l" rtl="0">
              <a:lnSpc>
                <a:spcPct val="90000"/>
              </a:lnSpc>
              <a:spcBef>
                <a:spcPts val="750"/>
              </a:spcBef>
              <a:spcAft>
                <a:spcPts val="0"/>
              </a:spcAft>
              <a:buClr>
                <a:srgbClr val="466069"/>
              </a:buClr>
              <a:buSzPts val="2100"/>
              <a:buFont typeface="Arial"/>
              <a:buChar char="•"/>
              <a:defRPr sz="2100" b="0" i="0" u="none" strike="noStrike" cap="none">
                <a:solidFill>
                  <a:srgbClr val="466069"/>
                </a:solidFill>
                <a:latin typeface="Arial"/>
                <a:ea typeface="Arial"/>
                <a:cs typeface="Arial"/>
                <a:sym typeface="Arial"/>
              </a:defRPr>
            </a:lvl1pPr>
            <a:lvl2pPr marL="914400" marR="0" lvl="1" indent="-342900" algn="l" rtl="0">
              <a:lnSpc>
                <a:spcPct val="90000"/>
              </a:lnSpc>
              <a:spcBef>
                <a:spcPts val="375"/>
              </a:spcBef>
              <a:spcAft>
                <a:spcPts val="0"/>
              </a:spcAft>
              <a:buClr>
                <a:srgbClr val="466069"/>
              </a:buClr>
              <a:buSzPts val="1800"/>
              <a:buFont typeface="Arial"/>
              <a:buChar char="•"/>
              <a:defRPr sz="1800" b="0" i="0" u="none" strike="noStrike" cap="none">
                <a:solidFill>
                  <a:srgbClr val="466069"/>
                </a:solidFill>
                <a:latin typeface="Arial"/>
                <a:ea typeface="Arial"/>
                <a:cs typeface="Arial"/>
                <a:sym typeface="Arial"/>
              </a:defRPr>
            </a:lvl2pPr>
            <a:lvl3pPr marL="1371600" marR="0" lvl="2" indent="-323850" algn="l" rtl="0">
              <a:lnSpc>
                <a:spcPct val="90000"/>
              </a:lnSpc>
              <a:spcBef>
                <a:spcPts val="375"/>
              </a:spcBef>
              <a:spcAft>
                <a:spcPts val="0"/>
              </a:spcAft>
              <a:buClr>
                <a:srgbClr val="466069"/>
              </a:buClr>
              <a:buSzPts val="1500"/>
              <a:buFont typeface="Arial"/>
              <a:buChar char="•"/>
              <a:defRPr sz="1500" b="0" i="0" u="none" strike="noStrike" cap="none">
                <a:solidFill>
                  <a:srgbClr val="466069"/>
                </a:solidFill>
                <a:latin typeface="Arial"/>
                <a:ea typeface="Arial"/>
                <a:cs typeface="Arial"/>
                <a:sym typeface="Arial"/>
              </a:defRPr>
            </a:lvl3pPr>
            <a:lvl4pPr marL="1828800" marR="0" lvl="3" indent="-314325" algn="l" rtl="0">
              <a:lnSpc>
                <a:spcPct val="90000"/>
              </a:lnSpc>
              <a:spcBef>
                <a:spcPts val="375"/>
              </a:spcBef>
              <a:spcAft>
                <a:spcPts val="0"/>
              </a:spcAft>
              <a:buClr>
                <a:srgbClr val="466069"/>
              </a:buClr>
              <a:buSzPts val="1350"/>
              <a:buFont typeface="Arial"/>
              <a:buChar char="•"/>
              <a:defRPr sz="1350" b="0" i="0" u="none" strike="noStrike" cap="none">
                <a:solidFill>
                  <a:srgbClr val="466069"/>
                </a:solidFill>
                <a:latin typeface="Arial"/>
                <a:ea typeface="Arial"/>
                <a:cs typeface="Arial"/>
                <a:sym typeface="Arial"/>
              </a:defRPr>
            </a:lvl4pPr>
            <a:lvl5pPr marL="2286000" marR="0" lvl="4" indent="-314325" algn="l" rtl="0">
              <a:lnSpc>
                <a:spcPct val="90000"/>
              </a:lnSpc>
              <a:spcBef>
                <a:spcPts val="375"/>
              </a:spcBef>
              <a:spcAft>
                <a:spcPts val="0"/>
              </a:spcAft>
              <a:buClr>
                <a:srgbClr val="466069"/>
              </a:buClr>
              <a:buSzPts val="1350"/>
              <a:buFont typeface="Arial"/>
              <a:buChar char="•"/>
              <a:defRPr sz="1350" b="0" i="0" u="none" strike="noStrike" cap="none">
                <a:solidFill>
                  <a:srgbClr val="466069"/>
                </a:solidFill>
                <a:latin typeface="Arial"/>
                <a:ea typeface="Arial"/>
                <a:cs typeface="Arial"/>
                <a:sym typeface="Arial"/>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pPr>
              <a:lnSpc>
                <a:spcPct val="120000"/>
              </a:lnSpc>
              <a:spcBef>
                <a:spcPts val="300"/>
              </a:spcBef>
            </a:pPr>
            <a:r>
              <a:rPr lang="en-US" sz="2500" dirty="0">
                <a:solidFill>
                  <a:schemeClr val="tx1"/>
                </a:solidFill>
              </a:rPr>
              <a:t>Review of interim Report Recommendations</a:t>
            </a:r>
          </a:p>
          <a:p>
            <a:pPr>
              <a:lnSpc>
                <a:spcPct val="120000"/>
              </a:lnSpc>
              <a:spcBef>
                <a:spcPts val="300"/>
              </a:spcBef>
            </a:pPr>
            <a:r>
              <a:rPr lang="en-US" sz="2500" dirty="0">
                <a:solidFill>
                  <a:schemeClr val="tx1"/>
                </a:solidFill>
              </a:rPr>
              <a:t>Quality Framework for Integrated Data Systems</a:t>
            </a:r>
          </a:p>
          <a:p>
            <a:pPr>
              <a:lnSpc>
                <a:spcPct val="120000"/>
              </a:lnSpc>
              <a:spcBef>
                <a:spcPts val="300"/>
              </a:spcBef>
            </a:pPr>
            <a:r>
              <a:rPr lang="en-US" sz="2500" dirty="0">
                <a:solidFill>
                  <a:schemeClr val="tx1"/>
                </a:solidFill>
              </a:rPr>
              <a:t>Legal Considerations for Data Integration</a:t>
            </a:r>
          </a:p>
          <a:p>
            <a:pPr lvl="1">
              <a:lnSpc>
                <a:spcPct val="120000"/>
              </a:lnSpc>
              <a:spcBef>
                <a:spcPts val="300"/>
              </a:spcBef>
            </a:pPr>
            <a:r>
              <a:rPr lang="en-US" sz="2500" dirty="0">
                <a:solidFill>
                  <a:schemeClr val="tx1"/>
                </a:solidFill>
              </a:rPr>
              <a:t>Authority and Structure</a:t>
            </a:r>
          </a:p>
          <a:p>
            <a:pPr lvl="1">
              <a:lnSpc>
                <a:spcPct val="120000"/>
              </a:lnSpc>
              <a:spcBef>
                <a:spcPts val="300"/>
              </a:spcBef>
            </a:pPr>
            <a:r>
              <a:rPr lang="en-US" sz="2500" dirty="0">
                <a:solidFill>
                  <a:schemeClr val="tx1"/>
                </a:solidFill>
              </a:rPr>
              <a:t>Legal Agreements</a:t>
            </a:r>
          </a:p>
          <a:p>
            <a:pPr lvl="2">
              <a:lnSpc>
                <a:spcPct val="120000"/>
              </a:lnSpc>
              <a:spcBef>
                <a:spcPts val="300"/>
              </a:spcBef>
            </a:pPr>
            <a:r>
              <a:rPr lang="en-US" sz="2500" dirty="0">
                <a:solidFill>
                  <a:schemeClr val="tx1"/>
                </a:solidFill>
              </a:rPr>
              <a:t>MOUs, DSAs, DULs and Consent</a:t>
            </a:r>
          </a:p>
          <a:p>
            <a:pPr lvl="1">
              <a:lnSpc>
                <a:spcPct val="120000"/>
              </a:lnSpc>
              <a:spcBef>
                <a:spcPts val="300"/>
              </a:spcBef>
            </a:pPr>
            <a:r>
              <a:rPr lang="en-US" sz="2500" dirty="0">
                <a:solidFill>
                  <a:schemeClr val="tx1"/>
                </a:solidFill>
              </a:rPr>
              <a:t>Relevant Federal and State Laws</a:t>
            </a:r>
          </a:p>
          <a:p>
            <a:pPr>
              <a:lnSpc>
                <a:spcPct val="120000"/>
              </a:lnSpc>
              <a:spcBef>
                <a:spcPts val="300"/>
              </a:spcBef>
            </a:pPr>
            <a:r>
              <a:rPr lang="en-US" sz="2500" dirty="0">
                <a:solidFill>
                  <a:schemeClr val="tx1"/>
                </a:solidFill>
              </a:rPr>
              <a:t>Resource Links</a:t>
            </a:r>
          </a:p>
          <a:p>
            <a:pPr marL="0" indent="0">
              <a:buFont typeface="Arial"/>
              <a:buNone/>
            </a:pPr>
            <a:endParaRPr lang="en-US" sz="1350" dirty="0"/>
          </a:p>
        </p:txBody>
      </p:sp>
      <p:sp>
        <p:nvSpPr>
          <p:cNvPr id="4" name="TextBox 3">
            <a:extLst>
              <a:ext uri="{FF2B5EF4-FFF2-40B4-BE49-F238E27FC236}">
                <a16:creationId xmlns:a16="http://schemas.microsoft.com/office/drawing/2014/main" id="{109DFDFD-1CA3-6C64-6148-5424A0DCA5C9}"/>
              </a:ext>
            </a:extLst>
          </p:cNvPr>
          <p:cNvSpPr txBox="1"/>
          <p:nvPr/>
        </p:nvSpPr>
        <p:spPr>
          <a:xfrm>
            <a:off x="490553" y="2979641"/>
            <a:ext cx="3708585" cy="1738938"/>
          </a:xfrm>
          <a:prstGeom prst="rect">
            <a:avLst/>
          </a:prstGeom>
          <a:noFill/>
        </p:spPr>
        <p:txBody>
          <a:bodyPr wrap="square">
            <a:spAutoFit/>
          </a:bodyPr>
          <a:lstStyle/>
          <a:p>
            <a:pPr algn="ctr"/>
            <a:r>
              <a:rPr lang="en-US" sz="1200" b="1" dirty="0">
                <a:solidFill>
                  <a:srgbClr val="006746"/>
                </a:solidFill>
              </a:rPr>
              <a:t>Overview of the Northwest Regional Data Center 2/14/24 Presentation by:</a:t>
            </a:r>
          </a:p>
          <a:p>
            <a:endParaRPr lang="en-US" sz="500" dirty="0"/>
          </a:p>
          <a:p>
            <a:pPr lvl="2"/>
            <a:r>
              <a:rPr lang="en-US" sz="1200" b="1" dirty="0">
                <a:solidFill>
                  <a:srgbClr val="006746"/>
                </a:solidFill>
              </a:rPr>
              <a:t>Rick Burnette, PhD </a:t>
            </a:r>
            <a:r>
              <a:rPr lang="en-US" sz="1200" dirty="0"/>
              <a:t>- Sr Vice Provost &amp; Chief Strategy Officer (FSU)</a:t>
            </a:r>
          </a:p>
          <a:p>
            <a:pPr lvl="2"/>
            <a:endParaRPr lang="en-US" sz="300" dirty="0"/>
          </a:p>
          <a:p>
            <a:pPr lvl="2"/>
            <a:r>
              <a:rPr lang="en-US" sz="1200" b="1" dirty="0">
                <a:solidFill>
                  <a:srgbClr val="006746"/>
                </a:solidFill>
              </a:rPr>
              <a:t>Tim Brown, PhD </a:t>
            </a:r>
            <a:r>
              <a:rPr lang="en-US" sz="1200" dirty="0"/>
              <a:t>– Assistant Vice President (FSU), Northwest Regional Data Center</a:t>
            </a:r>
          </a:p>
          <a:p>
            <a:pPr lvl="2"/>
            <a:endParaRPr lang="en-US" sz="300" dirty="0"/>
          </a:p>
          <a:p>
            <a:pPr lvl="2"/>
            <a:r>
              <a:rPr lang="en-US" sz="1200" b="1" dirty="0">
                <a:solidFill>
                  <a:srgbClr val="006746"/>
                </a:solidFill>
              </a:rPr>
              <a:t>Jorge Vidal, BA </a:t>
            </a:r>
            <a:r>
              <a:rPr lang="en-US" sz="1200" dirty="0"/>
              <a:t>– Sr Director for Data and Analytics, Information Technology Services (FSU)</a:t>
            </a:r>
          </a:p>
        </p:txBody>
      </p:sp>
    </p:spTree>
    <p:extLst>
      <p:ext uri="{BB962C8B-B14F-4D97-AF65-F5344CB8AC3E}">
        <p14:creationId xmlns:p14="http://schemas.microsoft.com/office/powerpoint/2010/main" val="112990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CDB7850-829E-AA73-B860-3BD5D6B51A7F}"/>
              </a:ext>
            </a:extLst>
          </p:cNvPr>
          <p:cNvGrpSpPr/>
          <p:nvPr/>
        </p:nvGrpSpPr>
        <p:grpSpPr>
          <a:xfrm>
            <a:off x="155302" y="1691438"/>
            <a:ext cx="2762333" cy="3115026"/>
            <a:chOff x="100125" y="1146223"/>
            <a:chExt cx="2762333" cy="3115026"/>
          </a:xfrm>
        </p:grpSpPr>
        <p:sp>
          <p:nvSpPr>
            <p:cNvPr id="8" name="Rectangle 7">
              <a:extLst>
                <a:ext uri="{FF2B5EF4-FFF2-40B4-BE49-F238E27FC236}">
                  <a16:creationId xmlns:a16="http://schemas.microsoft.com/office/drawing/2014/main" id="{BE6162BB-6766-E80C-2D26-B6CE80B634B9}"/>
                </a:ext>
              </a:extLst>
            </p:cNvPr>
            <p:cNvSpPr/>
            <p:nvPr/>
          </p:nvSpPr>
          <p:spPr>
            <a:xfrm>
              <a:off x="100125" y="1146223"/>
              <a:ext cx="2762333" cy="3115026"/>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8D1DB465-4316-11F3-B01A-2B7CC8FEA8D5}"/>
                </a:ext>
              </a:extLst>
            </p:cNvPr>
            <p:cNvSpPr txBox="1"/>
            <p:nvPr/>
          </p:nvSpPr>
          <p:spPr>
            <a:xfrm>
              <a:off x="100125" y="1146223"/>
              <a:ext cx="2762333" cy="3115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8286" tIns="218286" rIns="218286" bIns="436571" numCol="1" spcCol="1270" anchor="t" anchorCtr="0">
              <a:noAutofit/>
            </a:bodyPr>
            <a:lstStyle/>
            <a:p>
              <a:pPr marL="0" lvl="0" indent="0" algn="ctr" defTabSz="755650">
                <a:lnSpc>
                  <a:spcPct val="90000"/>
                </a:lnSpc>
                <a:spcBef>
                  <a:spcPct val="0"/>
                </a:spcBef>
                <a:spcAft>
                  <a:spcPct val="35000"/>
                </a:spcAft>
                <a:buNone/>
              </a:pPr>
              <a:r>
                <a:rPr lang="en-US" sz="1700" kern="1200" dirty="0"/>
                <a:t>Formalize a stakeholder coalition to determine optimal sources, uses, and outcomes of data</a:t>
              </a:r>
            </a:p>
          </p:txBody>
        </p:sp>
      </p:grpSp>
      <p:grpSp>
        <p:nvGrpSpPr>
          <p:cNvPr id="4" name="Group 3">
            <a:extLst>
              <a:ext uri="{FF2B5EF4-FFF2-40B4-BE49-F238E27FC236}">
                <a16:creationId xmlns:a16="http://schemas.microsoft.com/office/drawing/2014/main" id="{51837AC5-43B7-C883-842D-7DCC068FB886}"/>
              </a:ext>
            </a:extLst>
          </p:cNvPr>
          <p:cNvGrpSpPr/>
          <p:nvPr/>
        </p:nvGrpSpPr>
        <p:grpSpPr>
          <a:xfrm>
            <a:off x="155302" y="780779"/>
            <a:ext cx="3035531" cy="910659"/>
            <a:chOff x="7670" y="215004"/>
            <a:chExt cx="3035531" cy="910659"/>
          </a:xfrm>
        </p:grpSpPr>
        <p:sp>
          <p:nvSpPr>
            <p:cNvPr id="5" name="Chevron 4">
              <a:extLst>
                <a:ext uri="{FF2B5EF4-FFF2-40B4-BE49-F238E27FC236}">
                  <a16:creationId xmlns:a16="http://schemas.microsoft.com/office/drawing/2014/main" id="{AC162765-1C35-8973-CA01-A6A195234E6A}"/>
                </a:ext>
              </a:extLst>
            </p:cNvPr>
            <p:cNvSpPr/>
            <p:nvPr/>
          </p:nvSpPr>
          <p:spPr>
            <a:xfrm>
              <a:off x="7670" y="215004"/>
              <a:ext cx="3035531" cy="910659"/>
            </a:xfrm>
            <a:prstGeom prst="chevron">
              <a:avLst>
                <a:gd name="adj" fmla="val 30000"/>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6" name="Chevron 4">
              <a:extLst>
                <a:ext uri="{FF2B5EF4-FFF2-40B4-BE49-F238E27FC236}">
                  <a16:creationId xmlns:a16="http://schemas.microsoft.com/office/drawing/2014/main" id="{65B5B978-69B0-C4FE-AC5C-8050EB79C01C}"/>
                </a:ext>
              </a:extLst>
            </p:cNvPr>
            <p:cNvSpPr txBox="1"/>
            <p:nvPr/>
          </p:nvSpPr>
          <p:spPr>
            <a:xfrm>
              <a:off x="280868" y="215004"/>
              <a:ext cx="2489135" cy="9106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441" tIns="112441" rIns="112441" bIns="112441" numCol="1" spcCol="1270" anchor="ctr" anchorCtr="0">
              <a:noAutofit/>
            </a:bodyPr>
            <a:lstStyle/>
            <a:p>
              <a:pPr marL="0" lvl="0" indent="0" algn="ctr" defTabSz="1244600">
                <a:lnSpc>
                  <a:spcPct val="90000"/>
                </a:lnSpc>
                <a:spcBef>
                  <a:spcPct val="0"/>
                </a:spcBef>
                <a:spcAft>
                  <a:spcPct val="35000"/>
                </a:spcAft>
                <a:buNone/>
              </a:pPr>
              <a:r>
                <a:rPr lang="en-US" sz="2800" kern="1200" dirty="0"/>
                <a:t>Aim 1</a:t>
              </a:r>
            </a:p>
          </p:txBody>
        </p:sp>
      </p:grpSp>
      <p:sp>
        <p:nvSpPr>
          <p:cNvPr id="11" name="TextBox 10">
            <a:extLst>
              <a:ext uri="{FF2B5EF4-FFF2-40B4-BE49-F238E27FC236}">
                <a16:creationId xmlns:a16="http://schemas.microsoft.com/office/drawing/2014/main" id="{B391B78B-7266-E00A-D761-174BDD128294}"/>
              </a:ext>
            </a:extLst>
          </p:cNvPr>
          <p:cNvSpPr txBox="1"/>
          <p:nvPr/>
        </p:nvSpPr>
        <p:spPr>
          <a:xfrm>
            <a:off x="3246700" y="742295"/>
            <a:ext cx="5666764" cy="4062651"/>
          </a:xfrm>
          <a:prstGeom prst="rect">
            <a:avLst/>
          </a:prstGeom>
          <a:noFill/>
        </p:spPr>
        <p:txBody>
          <a:bodyPr wrap="square" rtlCol="0">
            <a:spAutoFit/>
          </a:bodyPr>
          <a:lstStyle/>
          <a:p>
            <a:r>
              <a:rPr lang="en-US" b="1" u="sng" dirty="0"/>
              <a:t>Key Steps</a:t>
            </a:r>
            <a:r>
              <a:rPr lang="en-US" b="1" dirty="0"/>
              <a:t>:</a:t>
            </a:r>
          </a:p>
          <a:p>
            <a:pPr marL="285750" indent="-285750">
              <a:buFont typeface="Arial" panose="020B0604020202020204" pitchFamily="34" charset="0"/>
              <a:buChar char="•"/>
            </a:pPr>
            <a:r>
              <a:rPr lang="en-US" dirty="0"/>
              <a:t>Bring data together safely and responsibly, so policymakers and practitioners are better equipped to understand complex needs, allocate resources, measure the impacts of policies and programs, engage in shared decision-making about data use, and institutionalize regulatory compliance.</a:t>
            </a:r>
          </a:p>
          <a:p>
            <a:endParaRPr lang="en-US" sz="1000" dirty="0"/>
          </a:p>
          <a:p>
            <a:r>
              <a:rPr lang="en-US" b="1" u="sng" dirty="0"/>
              <a:t>Recommendations</a:t>
            </a:r>
            <a:r>
              <a:rPr lang="en-US" b="1" dirty="0"/>
              <a:t>:</a:t>
            </a:r>
          </a:p>
          <a:p>
            <a:pPr marL="285750" indent="-285750">
              <a:buFont typeface="Arial" panose="020B0604020202020204" pitchFamily="34" charset="0"/>
              <a:buChar char="•"/>
            </a:pPr>
            <a:r>
              <a:rPr lang="en-US" dirty="0"/>
              <a:t>Create Statewide Behavioral Health Data Stakeholder Coalition – define key stakeholders to identify expertise.</a:t>
            </a:r>
          </a:p>
          <a:p>
            <a:endParaRPr lang="en-US" dirty="0"/>
          </a:p>
          <a:p>
            <a:pPr marL="285750" indent="-285750">
              <a:buFont typeface="Arial" panose="020B0604020202020204" pitchFamily="34" charset="0"/>
              <a:buChar char="•"/>
            </a:pPr>
            <a:r>
              <a:rPr lang="en-US" dirty="0"/>
              <a:t>Implement a Pilot – Collect data that is already aggregated and merged between AHCA and DCF or another relevant dataset to create a roadmap for an analytic plan before expanding statewide.</a:t>
            </a:r>
          </a:p>
          <a:p>
            <a:pPr marL="285750" indent="-285750">
              <a:buFont typeface="Arial" panose="020B0604020202020204" pitchFamily="34" charset="0"/>
              <a:buChar char="•"/>
            </a:pPr>
            <a:endParaRPr lang="en-US" sz="10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u="sng" dirty="0"/>
              <a:t>Progress</a:t>
            </a:r>
            <a:r>
              <a:rPr kumimoji="0" lang="en-US" sz="1400" b="1" i="0" u="none" strike="noStrike" kern="0" cap="none" spc="0" normalizeH="0" baseline="0" noProof="0" dirty="0">
                <a:ln>
                  <a:noFill/>
                </a:ln>
                <a:solidFill>
                  <a:srgbClr val="000000"/>
                </a:solidFill>
                <a:effectLst/>
                <a:uLnTx/>
                <a:uFillTx/>
                <a:latin typeface="Arial"/>
                <a:cs typeface="Arial"/>
                <a:sym typeface="Arial"/>
              </a:rPr>
              <a: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latin typeface="+mn-lt"/>
              </a:rPr>
              <a:t>Data Subcommittee includes several key stakeholders that can serve as initial BH Data Stakeholder Coalition and </a:t>
            </a:r>
            <a:r>
              <a:rPr lang="en-US" kern="100" dirty="0">
                <a:effectLst/>
                <a:latin typeface="+mn-lt"/>
                <a:ea typeface="Calibri" panose="020F0502020204030204" pitchFamily="34" charset="0"/>
                <a:cs typeface="Calibri" panose="020F0502020204030204" pitchFamily="34" charset="0"/>
              </a:rPr>
              <a:t>will work to identify additional representation from Florida stakeholder groups.</a:t>
            </a:r>
            <a:endParaRPr lang="en-US" dirty="0">
              <a:latin typeface="+mn-lt"/>
            </a:endParaRPr>
          </a:p>
        </p:txBody>
      </p:sp>
    </p:spTree>
    <p:extLst>
      <p:ext uri="{BB962C8B-B14F-4D97-AF65-F5344CB8AC3E}">
        <p14:creationId xmlns:p14="http://schemas.microsoft.com/office/powerpoint/2010/main" val="875252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730AA7-9F2A-AF04-2B03-CF7E1A2819BB}"/>
              </a:ext>
            </a:extLst>
          </p:cNvPr>
          <p:cNvGrpSpPr/>
          <p:nvPr/>
        </p:nvGrpSpPr>
        <p:grpSpPr>
          <a:xfrm>
            <a:off x="222751" y="1722260"/>
            <a:ext cx="2762333" cy="3115026"/>
            <a:chOff x="3134684" y="1146223"/>
            <a:chExt cx="2762333" cy="3115026"/>
          </a:xfrm>
        </p:grpSpPr>
        <p:sp>
          <p:nvSpPr>
            <p:cNvPr id="8" name="Rectangle 7">
              <a:extLst>
                <a:ext uri="{FF2B5EF4-FFF2-40B4-BE49-F238E27FC236}">
                  <a16:creationId xmlns:a16="http://schemas.microsoft.com/office/drawing/2014/main" id="{39932CF5-CA18-97F1-4276-7867F8C869C2}"/>
                </a:ext>
              </a:extLst>
            </p:cNvPr>
            <p:cNvSpPr/>
            <p:nvPr/>
          </p:nvSpPr>
          <p:spPr>
            <a:xfrm>
              <a:off x="3134684" y="1146223"/>
              <a:ext cx="2762333" cy="3115026"/>
            </a:xfrm>
            <a:prstGeom prst="rect">
              <a:avLst/>
            </a:prstGeom>
          </p:spPr>
          <p:style>
            <a:lnRef idx="2">
              <a:schemeClr val="accent5">
                <a:tint val="40000"/>
                <a:alpha val="90000"/>
                <a:hueOff val="-3369881"/>
                <a:satOff val="-11416"/>
                <a:lumOff val="-1464"/>
                <a:alphaOff val="0"/>
              </a:schemeClr>
            </a:lnRef>
            <a:fillRef idx="1">
              <a:schemeClr val="accent5">
                <a:tint val="40000"/>
                <a:alpha val="90000"/>
                <a:hueOff val="-3369881"/>
                <a:satOff val="-11416"/>
                <a:lumOff val="-1464"/>
                <a:alphaOff val="0"/>
              </a:schemeClr>
            </a:fillRef>
            <a:effectRef idx="0">
              <a:schemeClr val="accent5">
                <a:tint val="40000"/>
                <a:alpha val="90000"/>
                <a:hueOff val="-3369881"/>
                <a:satOff val="-11416"/>
                <a:lumOff val="-1464"/>
                <a:alphaOff val="0"/>
              </a:schemeClr>
            </a:effectRef>
            <a:fontRef idx="minor">
              <a:schemeClr val="dk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ADF8744E-D58C-41E5-667F-45F7596913F6}"/>
                </a:ext>
              </a:extLst>
            </p:cNvPr>
            <p:cNvSpPr txBox="1"/>
            <p:nvPr/>
          </p:nvSpPr>
          <p:spPr>
            <a:xfrm>
              <a:off x="3134684" y="1146223"/>
              <a:ext cx="2762333" cy="3115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8286" tIns="218286" rIns="218286" bIns="436571" numCol="1" spcCol="1270" anchor="t" anchorCtr="0">
              <a:noAutofit/>
            </a:bodyPr>
            <a:lstStyle/>
            <a:p>
              <a:pPr marL="0" lvl="0" indent="0" algn="ctr" defTabSz="755650">
                <a:lnSpc>
                  <a:spcPct val="90000"/>
                </a:lnSpc>
                <a:spcBef>
                  <a:spcPct val="0"/>
                </a:spcBef>
                <a:spcAft>
                  <a:spcPct val="35000"/>
                </a:spcAft>
                <a:buNone/>
              </a:pPr>
              <a:r>
                <a:rPr lang="en-US" sz="1700" kern="1200" dirty="0"/>
                <a:t>Create a Florida behavioral health data repository or comparable effective data system that includes data harmonization and cleaning of identified data sources for analyses</a:t>
              </a:r>
            </a:p>
          </p:txBody>
        </p:sp>
      </p:grpSp>
      <p:grpSp>
        <p:nvGrpSpPr>
          <p:cNvPr id="4" name="Group 3">
            <a:extLst>
              <a:ext uri="{FF2B5EF4-FFF2-40B4-BE49-F238E27FC236}">
                <a16:creationId xmlns:a16="http://schemas.microsoft.com/office/drawing/2014/main" id="{B053A350-46ED-616A-2826-5E127C82B5E1}"/>
              </a:ext>
            </a:extLst>
          </p:cNvPr>
          <p:cNvGrpSpPr/>
          <p:nvPr/>
        </p:nvGrpSpPr>
        <p:grpSpPr>
          <a:xfrm>
            <a:off x="222751" y="811601"/>
            <a:ext cx="3035531" cy="910659"/>
            <a:chOff x="2998086" y="215004"/>
            <a:chExt cx="3035531" cy="910659"/>
          </a:xfrm>
        </p:grpSpPr>
        <p:sp>
          <p:nvSpPr>
            <p:cNvPr id="5" name="Chevron 4">
              <a:extLst>
                <a:ext uri="{FF2B5EF4-FFF2-40B4-BE49-F238E27FC236}">
                  <a16:creationId xmlns:a16="http://schemas.microsoft.com/office/drawing/2014/main" id="{A0FDEEFD-057B-5C7F-83EE-9D9B7CB04DB7}"/>
                </a:ext>
              </a:extLst>
            </p:cNvPr>
            <p:cNvSpPr/>
            <p:nvPr/>
          </p:nvSpPr>
          <p:spPr>
            <a:xfrm>
              <a:off x="2998086" y="215004"/>
              <a:ext cx="3035531" cy="910659"/>
            </a:xfrm>
            <a:prstGeom prst="chevron">
              <a:avLst>
                <a:gd name="adj" fmla="val 30000"/>
              </a:avLst>
            </a:prstGeom>
          </p:spPr>
          <p:style>
            <a:lnRef idx="2">
              <a:schemeClr val="accent5">
                <a:hueOff val="-3379271"/>
                <a:satOff val="-8710"/>
                <a:lumOff val="-5883"/>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a:lstStyle/>
            <a:p>
              <a:endParaRPr lang="en-US"/>
            </a:p>
          </p:txBody>
        </p:sp>
        <p:sp>
          <p:nvSpPr>
            <p:cNvPr id="6" name="Chevron 4">
              <a:extLst>
                <a:ext uri="{FF2B5EF4-FFF2-40B4-BE49-F238E27FC236}">
                  <a16:creationId xmlns:a16="http://schemas.microsoft.com/office/drawing/2014/main" id="{7B511444-6258-0411-2FB1-F47FCCC27E7E}"/>
                </a:ext>
              </a:extLst>
            </p:cNvPr>
            <p:cNvSpPr txBox="1"/>
            <p:nvPr/>
          </p:nvSpPr>
          <p:spPr>
            <a:xfrm>
              <a:off x="3271284" y="215004"/>
              <a:ext cx="2489135" cy="9106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441" tIns="112441" rIns="112441" bIns="112441" numCol="1" spcCol="1270" anchor="ctr" anchorCtr="0">
              <a:noAutofit/>
            </a:bodyPr>
            <a:lstStyle/>
            <a:p>
              <a:pPr marL="0" lvl="0" indent="0" algn="ctr" defTabSz="1244600">
                <a:lnSpc>
                  <a:spcPct val="90000"/>
                </a:lnSpc>
                <a:spcBef>
                  <a:spcPct val="0"/>
                </a:spcBef>
                <a:spcAft>
                  <a:spcPct val="35000"/>
                </a:spcAft>
                <a:buNone/>
              </a:pPr>
              <a:r>
                <a:rPr lang="en-US" sz="2800" kern="1200" dirty="0"/>
                <a:t>Aim 2</a:t>
              </a:r>
            </a:p>
          </p:txBody>
        </p:sp>
      </p:grpSp>
      <p:sp>
        <p:nvSpPr>
          <p:cNvPr id="11" name="TextBox 10">
            <a:extLst>
              <a:ext uri="{FF2B5EF4-FFF2-40B4-BE49-F238E27FC236}">
                <a16:creationId xmlns:a16="http://schemas.microsoft.com/office/drawing/2014/main" id="{0298D83D-C300-ADE1-980A-E0FCCF75CFBB}"/>
              </a:ext>
            </a:extLst>
          </p:cNvPr>
          <p:cNvSpPr txBox="1"/>
          <p:nvPr/>
        </p:nvSpPr>
        <p:spPr>
          <a:xfrm>
            <a:off x="3258282" y="783334"/>
            <a:ext cx="5980749" cy="4185761"/>
          </a:xfrm>
          <a:prstGeom prst="rect">
            <a:avLst/>
          </a:prstGeom>
          <a:noFill/>
        </p:spPr>
        <p:txBody>
          <a:bodyPr wrap="square" rtlCol="0">
            <a:spAutoFit/>
          </a:bodyPr>
          <a:lstStyle/>
          <a:p>
            <a:r>
              <a:rPr lang="en-US" b="1" u="sng" dirty="0"/>
              <a:t>Key Steps</a:t>
            </a:r>
            <a:r>
              <a:rPr lang="en-US" b="1" dirty="0"/>
              <a:t>:</a:t>
            </a:r>
          </a:p>
          <a:p>
            <a:pPr marL="285750" indent="-285750">
              <a:buFont typeface="Arial" panose="020B0604020202020204" pitchFamily="34" charset="0"/>
              <a:buChar char="•"/>
            </a:pPr>
            <a:r>
              <a:rPr lang="en-US" dirty="0"/>
              <a:t>Once a statewide data collaborative has been created and information-sharing guidelines have been developed, then a behavioral health repository can be formed to include various data from organizations such as DCF, AHCA, DJJ, and FDLE.</a:t>
            </a:r>
          </a:p>
          <a:p>
            <a:endParaRPr lang="en-US" dirty="0"/>
          </a:p>
          <a:p>
            <a:pPr marL="285750" indent="-285750">
              <a:buFont typeface="Arial" panose="020B0604020202020204" pitchFamily="34" charset="0"/>
              <a:buChar char="•"/>
            </a:pPr>
            <a:r>
              <a:rPr lang="en-US" dirty="0"/>
              <a:t>Overall goal is to provide information on access, quality, costs, and outcomes of the behavioral health system in Florida.</a:t>
            </a:r>
          </a:p>
          <a:p>
            <a:endParaRPr lang="en-US" dirty="0"/>
          </a:p>
          <a:p>
            <a:r>
              <a:rPr lang="en-US" b="1" u="sng" dirty="0"/>
              <a:t>Recommendations</a:t>
            </a:r>
            <a:r>
              <a:rPr lang="en-US" b="1" dirty="0"/>
              <a:t>:</a:t>
            </a:r>
          </a:p>
          <a:p>
            <a:pPr marL="285750" lvl="0" indent="-285750">
              <a:buFont typeface="Arial" panose="020B0604020202020204" pitchFamily="34" charset="0"/>
              <a:buChar char="•"/>
            </a:pPr>
            <a:r>
              <a:rPr lang="en-US" dirty="0"/>
              <a:t>Secure administrative authority and commitment from stakeholders to establish Florida Behavioral Healthcare Data Repository (FBHDR).</a:t>
            </a:r>
          </a:p>
          <a:p>
            <a:pPr lvl="0"/>
            <a:endParaRPr lang="en-US" dirty="0"/>
          </a:p>
          <a:p>
            <a:pPr marL="285750" lvl="0" indent="-285750">
              <a:buFont typeface="Arial" panose="020B0604020202020204" pitchFamily="34" charset="0"/>
              <a:buChar char="•"/>
            </a:pPr>
            <a:r>
              <a:rPr lang="en-US" dirty="0"/>
              <a:t>Determine structure of the repository as well as policies and protocols for data standardization, security and access.</a:t>
            </a:r>
          </a:p>
          <a:p>
            <a:pPr lvl="0"/>
            <a:endParaRPr lang="en-US" dirty="0"/>
          </a:p>
          <a:p>
            <a:pPr marL="285750" lvl="0" indent="-285750">
              <a:buFont typeface="Arial" panose="020B0604020202020204" pitchFamily="34" charset="0"/>
              <a:buChar char="•"/>
            </a:pPr>
            <a:r>
              <a:rPr lang="en-US" dirty="0"/>
              <a:t>Budget appropriate initial cost</a:t>
            </a:r>
            <a:r>
              <a:rPr lang="en-US" b="1" dirty="0"/>
              <a:t> </a:t>
            </a:r>
            <a:r>
              <a:rPr lang="en-US" dirty="0"/>
              <a:t>including a fiscal analysis of elements/components establishing and maintaining the repository and possible addition of a qualitative component and analysis.</a:t>
            </a:r>
          </a:p>
        </p:txBody>
      </p:sp>
    </p:spTree>
    <p:extLst>
      <p:ext uri="{BB962C8B-B14F-4D97-AF65-F5344CB8AC3E}">
        <p14:creationId xmlns:p14="http://schemas.microsoft.com/office/powerpoint/2010/main" val="3034528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730AA7-9F2A-AF04-2B03-CF7E1A2819BB}"/>
              </a:ext>
            </a:extLst>
          </p:cNvPr>
          <p:cNvGrpSpPr/>
          <p:nvPr/>
        </p:nvGrpSpPr>
        <p:grpSpPr>
          <a:xfrm>
            <a:off x="222751" y="1722260"/>
            <a:ext cx="2762333" cy="3115026"/>
            <a:chOff x="3134684" y="1146223"/>
            <a:chExt cx="2762333" cy="3115026"/>
          </a:xfrm>
        </p:grpSpPr>
        <p:sp>
          <p:nvSpPr>
            <p:cNvPr id="8" name="Rectangle 7">
              <a:extLst>
                <a:ext uri="{FF2B5EF4-FFF2-40B4-BE49-F238E27FC236}">
                  <a16:creationId xmlns:a16="http://schemas.microsoft.com/office/drawing/2014/main" id="{39932CF5-CA18-97F1-4276-7867F8C869C2}"/>
                </a:ext>
              </a:extLst>
            </p:cNvPr>
            <p:cNvSpPr/>
            <p:nvPr/>
          </p:nvSpPr>
          <p:spPr>
            <a:xfrm>
              <a:off x="3134684" y="1146223"/>
              <a:ext cx="2762333" cy="3115026"/>
            </a:xfrm>
            <a:prstGeom prst="rect">
              <a:avLst/>
            </a:prstGeom>
          </p:spPr>
          <p:style>
            <a:lnRef idx="2">
              <a:schemeClr val="accent5">
                <a:tint val="40000"/>
                <a:alpha val="90000"/>
                <a:hueOff val="-3369881"/>
                <a:satOff val="-11416"/>
                <a:lumOff val="-1464"/>
                <a:alphaOff val="0"/>
              </a:schemeClr>
            </a:lnRef>
            <a:fillRef idx="1">
              <a:schemeClr val="accent5">
                <a:tint val="40000"/>
                <a:alpha val="90000"/>
                <a:hueOff val="-3369881"/>
                <a:satOff val="-11416"/>
                <a:lumOff val="-1464"/>
                <a:alphaOff val="0"/>
              </a:schemeClr>
            </a:fillRef>
            <a:effectRef idx="0">
              <a:schemeClr val="accent5">
                <a:tint val="40000"/>
                <a:alpha val="90000"/>
                <a:hueOff val="-3369881"/>
                <a:satOff val="-11416"/>
                <a:lumOff val="-1464"/>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hueOff val="0"/>
                    <a:satOff val="0"/>
                    <a:lumOff val="0"/>
                    <a:alphaOff val="0"/>
                  </a:srgbClr>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DF8744E-D58C-41E5-667F-45F7596913F6}"/>
                </a:ext>
              </a:extLst>
            </p:cNvPr>
            <p:cNvSpPr txBox="1"/>
            <p:nvPr/>
          </p:nvSpPr>
          <p:spPr>
            <a:xfrm>
              <a:off x="3134684" y="1146223"/>
              <a:ext cx="2762333" cy="3115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8286" tIns="218286" rIns="218286" bIns="436571" numCol="1" spcCol="1270" anchor="t" anchorCtr="0">
              <a:noAutofit/>
            </a:bodyPr>
            <a:lstStyle/>
            <a:p>
              <a:pPr marL="0" marR="0" lvl="0" indent="0" algn="ctr" defTabSz="755650" rtl="0" eaLnBrk="1" fontAlgn="auto" latinLnBrk="0" hangingPunct="1">
                <a:lnSpc>
                  <a:spcPct val="90000"/>
                </a:lnSpc>
                <a:spcBef>
                  <a:spcPct val="0"/>
                </a:spcBef>
                <a:spcAft>
                  <a:spcPct val="35000"/>
                </a:spcAft>
                <a:buClr>
                  <a:srgbClr val="000000"/>
                </a:buClr>
                <a:buSzTx/>
                <a:buFont typeface="Arial"/>
                <a:buNone/>
                <a:tabLst/>
                <a:defRPr/>
              </a:pPr>
              <a:r>
                <a:rPr kumimoji="0" lang="en-US" sz="17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sym typeface="Arial"/>
                </a:rPr>
                <a:t>Create a Florida behavioral health data repository or comparable effective data system that includes data harmonization and cleaning of identified data sources for analyses</a:t>
              </a:r>
            </a:p>
          </p:txBody>
        </p:sp>
      </p:grpSp>
      <p:grpSp>
        <p:nvGrpSpPr>
          <p:cNvPr id="4" name="Group 3">
            <a:extLst>
              <a:ext uri="{FF2B5EF4-FFF2-40B4-BE49-F238E27FC236}">
                <a16:creationId xmlns:a16="http://schemas.microsoft.com/office/drawing/2014/main" id="{B053A350-46ED-616A-2826-5E127C82B5E1}"/>
              </a:ext>
            </a:extLst>
          </p:cNvPr>
          <p:cNvGrpSpPr/>
          <p:nvPr/>
        </p:nvGrpSpPr>
        <p:grpSpPr>
          <a:xfrm>
            <a:off x="222751" y="811601"/>
            <a:ext cx="3035531" cy="910659"/>
            <a:chOff x="2998086" y="215004"/>
            <a:chExt cx="3035531" cy="910659"/>
          </a:xfrm>
        </p:grpSpPr>
        <p:sp>
          <p:nvSpPr>
            <p:cNvPr id="5" name="Chevron 4">
              <a:extLst>
                <a:ext uri="{FF2B5EF4-FFF2-40B4-BE49-F238E27FC236}">
                  <a16:creationId xmlns:a16="http://schemas.microsoft.com/office/drawing/2014/main" id="{A0FDEEFD-057B-5C7F-83EE-9D9B7CB04DB7}"/>
                </a:ext>
              </a:extLst>
            </p:cNvPr>
            <p:cNvSpPr/>
            <p:nvPr/>
          </p:nvSpPr>
          <p:spPr>
            <a:xfrm>
              <a:off x="2998086" y="215004"/>
              <a:ext cx="3035531" cy="910659"/>
            </a:xfrm>
            <a:prstGeom prst="chevron">
              <a:avLst>
                <a:gd name="adj" fmla="val 30000"/>
              </a:avLst>
            </a:prstGeom>
          </p:spPr>
          <p:style>
            <a:lnRef idx="2">
              <a:schemeClr val="accent5">
                <a:hueOff val="-3379271"/>
                <a:satOff val="-8710"/>
                <a:lumOff val="-5883"/>
                <a:alphaOff val="0"/>
              </a:schemeClr>
            </a:lnRef>
            <a:fillRef idx="1">
              <a:schemeClr val="accent5">
                <a:hueOff val="-3379271"/>
                <a:satOff val="-8710"/>
                <a:lumOff val="-5883"/>
                <a:alphaOff val="0"/>
              </a:schemeClr>
            </a:fillRef>
            <a:effectRef idx="0">
              <a:schemeClr val="accent5">
                <a:hueOff val="-3379271"/>
                <a:satOff val="-8710"/>
                <a:lumOff val="-5883"/>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Chevron 4">
              <a:extLst>
                <a:ext uri="{FF2B5EF4-FFF2-40B4-BE49-F238E27FC236}">
                  <a16:creationId xmlns:a16="http://schemas.microsoft.com/office/drawing/2014/main" id="{7B511444-6258-0411-2FB1-F47FCCC27E7E}"/>
                </a:ext>
              </a:extLst>
            </p:cNvPr>
            <p:cNvSpPr txBox="1"/>
            <p:nvPr/>
          </p:nvSpPr>
          <p:spPr>
            <a:xfrm>
              <a:off x="3271284" y="215004"/>
              <a:ext cx="2489135" cy="9106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441" tIns="112441" rIns="112441" bIns="112441" numCol="1" spcCol="1270" anchor="ctr" anchorCtr="0">
              <a:noAutofit/>
            </a:bodyPr>
            <a:lstStyle/>
            <a:p>
              <a:pPr marL="0" marR="0" lvl="0" indent="0" algn="ctr" defTabSz="1244600" rtl="0" eaLnBrk="1" fontAlgn="auto" latinLnBrk="0" hangingPunct="1">
                <a:lnSpc>
                  <a:spcPct val="90000"/>
                </a:lnSpc>
                <a:spcBef>
                  <a:spcPct val="0"/>
                </a:spcBef>
                <a:spcAft>
                  <a:spcPct val="35000"/>
                </a:spcAft>
                <a:buClr>
                  <a:srgbClr val="000000"/>
                </a:buClr>
                <a:buSzTx/>
                <a:buFont typeface="Arial"/>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sym typeface="Arial"/>
                </a:rPr>
                <a:t>Aim 2 (cont.)</a:t>
              </a:r>
            </a:p>
          </p:txBody>
        </p:sp>
      </p:grpSp>
      <p:sp>
        <p:nvSpPr>
          <p:cNvPr id="11" name="TextBox 10">
            <a:extLst>
              <a:ext uri="{FF2B5EF4-FFF2-40B4-BE49-F238E27FC236}">
                <a16:creationId xmlns:a16="http://schemas.microsoft.com/office/drawing/2014/main" id="{0298D83D-C300-ADE1-980A-E0FCCF75CFBB}"/>
              </a:ext>
            </a:extLst>
          </p:cNvPr>
          <p:cNvSpPr txBox="1"/>
          <p:nvPr/>
        </p:nvSpPr>
        <p:spPr>
          <a:xfrm>
            <a:off x="3258282" y="783334"/>
            <a:ext cx="5980749"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sng" strike="noStrike" kern="0" cap="none" spc="0" normalizeH="0" baseline="0" noProof="0" dirty="0">
                <a:ln>
                  <a:noFill/>
                </a:ln>
                <a:solidFill>
                  <a:srgbClr val="000000"/>
                </a:solidFill>
                <a:effectLst/>
                <a:uLnTx/>
                <a:uFillTx/>
                <a:latin typeface="Arial"/>
                <a:cs typeface="Arial"/>
                <a:sym typeface="Arial"/>
              </a:rPr>
              <a:t>Progress</a:t>
            </a:r>
            <a:r>
              <a:rPr kumimoji="0" lang="en-US" sz="1400" b="1" i="0" u="none" strike="noStrike" kern="0" cap="none" spc="0" normalizeH="0" baseline="0" noProof="0" dirty="0">
                <a:ln>
                  <a:noFill/>
                </a:ln>
                <a:solidFill>
                  <a:srgbClr val="000000"/>
                </a:solidFill>
                <a:effectLst/>
                <a:uLnTx/>
                <a:uFillTx/>
                <a:latin typeface="Arial"/>
                <a:cs typeface="Arial"/>
                <a:sym typeface="Arial"/>
              </a:rPr>
              <a: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solidFill>
                  <a:srgbClr val="212529"/>
                </a:solidFill>
                <a:latin typeface="+mn-lt"/>
                <a:ea typeface="Times New Roman" panose="02020603050405020304" pitchFamily="18" charset="0"/>
                <a:cs typeface="Calibri" panose="020F0502020204030204" pitchFamily="34" charset="0"/>
              </a:rPr>
              <a:t>S</a:t>
            </a:r>
            <a:r>
              <a:rPr lang="en-US" kern="0" dirty="0">
                <a:solidFill>
                  <a:srgbClr val="212529"/>
                </a:solidFill>
                <a:effectLst/>
                <a:latin typeface="+mn-lt"/>
                <a:ea typeface="Times New Roman" panose="02020603050405020304" pitchFamily="18" charset="0"/>
                <a:cs typeface="Calibri" panose="020F0502020204030204" pitchFamily="34" charset="0"/>
              </a:rPr>
              <a:t>ubcommittee has been working with subject matter experts in data science, biostatistics and behavioral health care, as well as the Northwest Florida Regional Data Center (NWFRDC).</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212529"/>
              </a:solidFill>
              <a:effectLst/>
              <a:uLnTx/>
              <a:uFillTx/>
              <a:latin typeface="Arial"/>
              <a:ea typeface="Times New Roman" panose="02020603050405020304" pitchFamily="18"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dirty="0">
                <a:solidFill>
                  <a:srgbClr val="212529"/>
                </a:solidFill>
                <a:ea typeface="Times New Roman" panose="02020603050405020304" pitchFamily="18" charset="0"/>
                <a:cs typeface="Calibri" panose="020F0502020204030204" pitchFamily="34" charset="0"/>
              </a:rPr>
              <a:t>NWFRDC</a:t>
            </a:r>
            <a:r>
              <a:rPr kumimoji="0" lang="en-US" sz="1400" b="0" i="0" u="none" strike="noStrike" kern="0" cap="none" spc="0" normalizeH="0" baseline="0" noProof="0" dirty="0">
                <a:ln>
                  <a:noFill/>
                </a:ln>
                <a:solidFill>
                  <a:srgbClr val="212529"/>
                </a:solidFill>
                <a:effectLst/>
                <a:uLnTx/>
                <a:uFillTx/>
                <a:latin typeface="Arial"/>
                <a:ea typeface="Times New Roman" panose="02020603050405020304" pitchFamily="18" charset="0"/>
                <a:cs typeface="Calibri" panose="020F0502020204030204" pitchFamily="34" charset="0"/>
                <a:sym typeface="Arial"/>
              </a:rPr>
              <a:t> has capacity to acquire, manage, secure, and store behavioral health data from all relevant data sources in the state, including but not limited to state government health agencies such as DCF, ACHA, and FDOH as well as health system data.</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dirty="0">
              <a:solidFill>
                <a:srgbClr val="212529"/>
              </a:solidFill>
              <a:latin typeface="+mn-lt"/>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kern="0" dirty="0">
                <a:solidFill>
                  <a:srgbClr val="212529"/>
                </a:solidFill>
                <a:effectLst/>
                <a:latin typeface="+mn-lt"/>
                <a:ea typeface="Times New Roman" panose="02020603050405020304" pitchFamily="18" charset="0"/>
                <a:cs typeface="Calibri" panose="020F0502020204030204" pitchFamily="34" charset="0"/>
              </a:rPr>
              <a:t>With over 50 years of experience, NWRDC is renowned for its superior customer service, cost-effective solutions, cutting-edge technology, and steadfast commitment to customer satisfaction. In 2022, the Florida Legislature designated NWRDC as the new home for the State Data Center, further solidifying its dedication to meeting the IT needs of Florida’s public sector and educational institutions.</a:t>
            </a:r>
          </a:p>
          <a:p>
            <a:pPr marR="0" lvl="0" algn="l" defTabSz="914400" rtl="0" eaLnBrk="1" fontAlgn="auto" latinLnBrk="0" hangingPunct="1">
              <a:lnSpc>
                <a:spcPct val="100000"/>
              </a:lnSpc>
              <a:spcBef>
                <a:spcPts val="0"/>
              </a:spcBef>
              <a:spcAft>
                <a:spcPts val="0"/>
              </a:spcAft>
              <a:buClr>
                <a:srgbClr val="000000"/>
              </a:buClr>
              <a:buSzTx/>
              <a:tabLst/>
              <a:defRPr/>
            </a:pPr>
            <a:endParaRPr lang="en-US" dirty="0">
              <a:solidFill>
                <a:srgbClr val="212529"/>
              </a:solidFill>
              <a:latin typeface="+mn-lt"/>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kern="0" dirty="0">
                <a:solidFill>
                  <a:srgbClr val="212529"/>
                </a:solidFill>
                <a:effectLst/>
                <a:latin typeface="+mn-lt"/>
                <a:ea typeface="Times New Roman" panose="02020603050405020304" pitchFamily="18" charset="0"/>
                <a:cs typeface="Calibri" panose="020F0502020204030204" pitchFamily="34" charset="0"/>
              </a:rPr>
              <a:t>NWFRDC already houses major sources of behavioral health data, currently fragmented and un-coordinated, which leaves us set up for success in creating the FBHDR.</a:t>
            </a:r>
            <a:endParaRPr kumimoji="0" lang="en-US" b="0" i="0" u="none" strike="noStrike" kern="100" cap="none" spc="0" normalizeH="0" baseline="0" noProof="0" dirty="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11434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137733B-BCCD-D91B-219B-FD085FC3FB49}"/>
              </a:ext>
            </a:extLst>
          </p:cNvPr>
          <p:cNvGrpSpPr/>
          <p:nvPr/>
        </p:nvGrpSpPr>
        <p:grpSpPr>
          <a:xfrm>
            <a:off x="206900" y="1774524"/>
            <a:ext cx="2762333" cy="3115026"/>
            <a:chOff x="5988503" y="1125664"/>
            <a:chExt cx="2762333" cy="3115026"/>
          </a:xfrm>
        </p:grpSpPr>
        <p:sp>
          <p:nvSpPr>
            <p:cNvPr id="8" name="Rectangle 7">
              <a:extLst>
                <a:ext uri="{FF2B5EF4-FFF2-40B4-BE49-F238E27FC236}">
                  <a16:creationId xmlns:a16="http://schemas.microsoft.com/office/drawing/2014/main" id="{335D4482-5DF2-7B21-2D77-E0D4618861FE}"/>
                </a:ext>
              </a:extLst>
            </p:cNvPr>
            <p:cNvSpPr/>
            <p:nvPr/>
          </p:nvSpPr>
          <p:spPr>
            <a:xfrm>
              <a:off x="5988503" y="1125664"/>
              <a:ext cx="2762333" cy="3115026"/>
            </a:xfrm>
            <a:prstGeom prst="rect">
              <a:avLst/>
            </a:prstGeom>
          </p:spPr>
          <p:style>
            <a:lnRef idx="2">
              <a:schemeClr val="accent5">
                <a:tint val="40000"/>
                <a:alpha val="90000"/>
                <a:hueOff val="-6739762"/>
                <a:satOff val="-22832"/>
                <a:lumOff val="-2928"/>
                <a:alphaOff val="0"/>
              </a:schemeClr>
            </a:lnRef>
            <a:fillRef idx="1">
              <a:schemeClr val="accent5">
                <a:tint val="40000"/>
                <a:alpha val="90000"/>
                <a:hueOff val="-6739762"/>
                <a:satOff val="-22832"/>
                <a:lumOff val="-2928"/>
                <a:alphaOff val="0"/>
              </a:schemeClr>
            </a:fillRef>
            <a:effectRef idx="0">
              <a:schemeClr val="accent5">
                <a:tint val="40000"/>
                <a:alpha val="90000"/>
                <a:hueOff val="-6739762"/>
                <a:satOff val="-22832"/>
                <a:lumOff val="-2928"/>
                <a:alphaOff val="0"/>
              </a:schemeClr>
            </a:effectRef>
            <a:fontRef idx="minor">
              <a:schemeClr val="dk1">
                <a:hueOff val="0"/>
                <a:satOff val="0"/>
                <a:lumOff val="0"/>
                <a:alphaOff val="0"/>
              </a:schemeClr>
            </a:fontRef>
          </p:style>
          <p:txBody>
            <a:bodyPr/>
            <a:lstStyle/>
            <a:p>
              <a:endParaRPr lang="en-US"/>
            </a:p>
          </p:txBody>
        </p:sp>
        <p:sp>
          <p:nvSpPr>
            <p:cNvPr id="9" name="TextBox 8">
              <a:extLst>
                <a:ext uri="{FF2B5EF4-FFF2-40B4-BE49-F238E27FC236}">
                  <a16:creationId xmlns:a16="http://schemas.microsoft.com/office/drawing/2014/main" id="{288D86C7-E7CF-FD64-93D3-DBA1D0AF912D}"/>
                </a:ext>
              </a:extLst>
            </p:cNvPr>
            <p:cNvSpPr txBox="1"/>
            <p:nvPr/>
          </p:nvSpPr>
          <p:spPr>
            <a:xfrm>
              <a:off x="5988503" y="1125664"/>
              <a:ext cx="2762333" cy="3115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8286" tIns="218286" rIns="218286" bIns="436571" numCol="1" spcCol="1270" anchor="t" anchorCtr="0">
              <a:noAutofit/>
            </a:bodyPr>
            <a:lstStyle/>
            <a:p>
              <a:pPr marL="0" lvl="0" indent="0" algn="ctr" defTabSz="755650">
                <a:lnSpc>
                  <a:spcPct val="90000"/>
                </a:lnSpc>
                <a:spcBef>
                  <a:spcPct val="0"/>
                </a:spcBef>
                <a:spcAft>
                  <a:spcPct val="35000"/>
                </a:spcAft>
                <a:buNone/>
              </a:pPr>
              <a:r>
                <a:rPr lang="en-US" sz="1700" kern="1200" dirty="0"/>
                <a:t>Provide information on availability and adequacy of behavioral health data sources in Florida for high-risk individuals served either through Medicaid or DCF and evaluate key questions related to cost, access, quality, and outcomes</a:t>
              </a:r>
            </a:p>
          </p:txBody>
        </p:sp>
      </p:grpSp>
      <p:grpSp>
        <p:nvGrpSpPr>
          <p:cNvPr id="4" name="Group 3">
            <a:extLst>
              <a:ext uri="{FF2B5EF4-FFF2-40B4-BE49-F238E27FC236}">
                <a16:creationId xmlns:a16="http://schemas.microsoft.com/office/drawing/2014/main" id="{72BB9277-F853-A2CB-78C3-968BCF100840}"/>
              </a:ext>
            </a:extLst>
          </p:cNvPr>
          <p:cNvGrpSpPr/>
          <p:nvPr/>
        </p:nvGrpSpPr>
        <p:grpSpPr>
          <a:xfrm>
            <a:off x="206900" y="863865"/>
            <a:ext cx="3035531" cy="910659"/>
            <a:chOff x="5988503" y="215004"/>
            <a:chExt cx="3035531" cy="910659"/>
          </a:xfrm>
        </p:grpSpPr>
        <p:sp>
          <p:nvSpPr>
            <p:cNvPr id="5" name="Chevron 4">
              <a:extLst>
                <a:ext uri="{FF2B5EF4-FFF2-40B4-BE49-F238E27FC236}">
                  <a16:creationId xmlns:a16="http://schemas.microsoft.com/office/drawing/2014/main" id="{353BBB7F-67B2-AFF0-FC77-863BA29D3DD2}"/>
                </a:ext>
              </a:extLst>
            </p:cNvPr>
            <p:cNvSpPr/>
            <p:nvPr/>
          </p:nvSpPr>
          <p:spPr>
            <a:xfrm>
              <a:off x="5988503" y="215004"/>
              <a:ext cx="3035531" cy="910659"/>
            </a:xfrm>
            <a:prstGeom prst="chevron">
              <a:avLst>
                <a:gd name="adj" fmla="val 30000"/>
              </a:avLst>
            </a:prstGeom>
          </p:spPr>
          <p:style>
            <a:lnRef idx="2">
              <a:schemeClr val="accent5">
                <a:hueOff val="-6758543"/>
                <a:satOff val="-17419"/>
                <a:lumOff val="-11765"/>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a:lstStyle/>
            <a:p>
              <a:endParaRPr lang="en-US"/>
            </a:p>
          </p:txBody>
        </p:sp>
        <p:sp>
          <p:nvSpPr>
            <p:cNvPr id="6" name="Chevron 4">
              <a:extLst>
                <a:ext uri="{FF2B5EF4-FFF2-40B4-BE49-F238E27FC236}">
                  <a16:creationId xmlns:a16="http://schemas.microsoft.com/office/drawing/2014/main" id="{29BA6EB0-C00A-0AB9-5E09-225C673FC462}"/>
                </a:ext>
              </a:extLst>
            </p:cNvPr>
            <p:cNvSpPr txBox="1"/>
            <p:nvPr/>
          </p:nvSpPr>
          <p:spPr>
            <a:xfrm>
              <a:off x="6261701" y="215004"/>
              <a:ext cx="2489135" cy="9106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441" tIns="112441" rIns="112441" bIns="112441" numCol="1" spcCol="1270" anchor="ctr" anchorCtr="0">
              <a:noAutofit/>
            </a:bodyPr>
            <a:lstStyle/>
            <a:p>
              <a:pPr marL="0" lvl="0" indent="0" algn="ctr" defTabSz="1244600">
                <a:lnSpc>
                  <a:spcPct val="90000"/>
                </a:lnSpc>
                <a:spcBef>
                  <a:spcPct val="0"/>
                </a:spcBef>
                <a:spcAft>
                  <a:spcPct val="35000"/>
                </a:spcAft>
                <a:buNone/>
              </a:pPr>
              <a:r>
                <a:rPr lang="en-US" sz="2800" kern="1200" dirty="0"/>
                <a:t>Aim 3</a:t>
              </a:r>
            </a:p>
          </p:txBody>
        </p:sp>
      </p:grpSp>
      <p:sp>
        <p:nvSpPr>
          <p:cNvPr id="12" name="TextBox 11">
            <a:extLst>
              <a:ext uri="{FF2B5EF4-FFF2-40B4-BE49-F238E27FC236}">
                <a16:creationId xmlns:a16="http://schemas.microsoft.com/office/drawing/2014/main" id="{78F87CDD-71A7-917C-8243-D1080D0985B4}"/>
              </a:ext>
            </a:extLst>
          </p:cNvPr>
          <p:cNvSpPr txBox="1"/>
          <p:nvPr/>
        </p:nvSpPr>
        <p:spPr>
          <a:xfrm>
            <a:off x="3171463" y="703789"/>
            <a:ext cx="6051717" cy="4493538"/>
          </a:xfrm>
          <a:prstGeom prst="rect">
            <a:avLst/>
          </a:prstGeom>
          <a:noFill/>
        </p:spPr>
        <p:txBody>
          <a:bodyPr wrap="square" rtlCol="0">
            <a:spAutoFit/>
          </a:bodyPr>
          <a:lstStyle/>
          <a:p>
            <a:r>
              <a:rPr lang="en-US" b="1" u="sng" dirty="0"/>
              <a:t>Key Steps:</a:t>
            </a:r>
          </a:p>
          <a:p>
            <a:pPr marL="285750" indent="-285750">
              <a:buFont typeface="Arial" panose="020B0604020202020204" pitchFamily="34" charset="0"/>
              <a:buChar char="•"/>
            </a:pPr>
            <a:r>
              <a:rPr lang="en-US" dirty="0"/>
              <a:t>Assess high-risk individuals served through Medicaid or DCF and evaluate key questions related to cost, access, quality, and outcomes.</a:t>
            </a:r>
          </a:p>
          <a:p>
            <a:endParaRPr lang="en-US" dirty="0"/>
          </a:p>
          <a:p>
            <a:pPr marL="285750" indent="-285750">
              <a:buFont typeface="Arial" panose="020B0604020202020204" pitchFamily="34" charset="0"/>
              <a:buChar char="•"/>
            </a:pPr>
            <a:r>
              <a:rPr lang="en-US" dirty="0"/>
              <a:t>Integration of behavioral health information from multiple sources should improve accuracy of demographics, diagnoses, service use types and frequency of use, and health care quality.</a:t>
            </a:r>
          </a:p>
          <a:p>
            <a:endParaRPr lang="en-US" sz="1000" dirty="0"/>
          </a:p>
          <a:p>
            <a:r>
              <a:rPr lang="en-US" b="1" u="sng" dirty="0"/>
              <a:t>Recommendations</a:t>
            </a:r>
            <a:r>
              <a:rPr lang="en-US" b="1" dirty="0"/>
              <a:t>:</a:t>
            </a:r>
          </a:p>
          <a:p>
            <a:pPr marL="285750" lvl="0" indent="-285750">
              <a:buFont typeface="Arial" panose="020B0604020202020204" pitchFamily="34" charset="0"/>
              <a:buChar char="•"/>
            </a:pPr>
            <a:r>
              <a:rPr lang="en-US" dirty="0"/>
              <a:t>Establish FBHDR oversight steering committee to identify behavioral health data sources that will guide analytic direction and initiatives.</a:t>
            </a:r>
          </a:p>
          <a:p>
            <a:pPr lvl="0"/>
            <a:endParaRPr lang="en-US" dirty="0"/>
          </a:p>
          <a:p>
            <a:pPr marL="285750" indent="-285750">
              <a:buFont typeface="Arial" panose="020B0604020202020204" pitchFamily="34" charset="0"/>
              <a:buChar char="•"/>
            </a:pPr>
            <a:r>
              <a:rPr lang="en-US" dirty="0"/>
              <a:t>Initially, focus will be on people served by public-funded services. In a later exploration, comparisons of the above outputs will be made among people covered by Medicaid versus Medicare versus </a:t>
            </a:r>
            <a:r>
              <a:rPr lang="en-US" dirty="0" err="1"/>
              <a:t>Medicaid+Medicare</a:t>
            </a:r>
            <a:r>
              <a:rPr lang="en-US" dirty="0"/>
              <a:t> versus private insurance versus uninsured.</a:t>
            </a:r>
          </a:p>
          <a:p>
            <a:endParaRPr lang="en-US" sz="10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u="sng" dirty="0"/>
              <a:t>Progress</a:t>
            </a:r>
            <a:r>
              <a:rPr kumimoji="0" lang="en-US" sz="1400" b="1" i="0" u="none" strike="noStrike" kern="0" cap="none" spc="0" normalizeH="0" baseline="0" noProof="0" dirty="0">
                <a:ln>
                  <a:noFill/>
                </a:ln>
                <a:solidFill>
                  <a:srgbClr val="000000"/>
                </a:solidFill>
                <a:effectLst/>
                <a:uLnTx/>
                <a:uFillTx/>
                <a:latin typeface="Arial"/>
                <a:cs typeface="Arial"/>
                <a:sym typeface="Arial"/>
              </a:rPr>
              <a:t>:</a:t>
            </a:r>
          </a:p>
          <a:p>
            <a:pPr marL="285750" indent="-285750">
              <a:buFont typeface="Arial" panose="020B0604020202020204" pitchFamily="34" charset="0"/>
              <a:buChar char="•"/>
            </a:pPr>
            <a:r>
              <a:rPr lang="en-US" dirty="0">
                <a:latin typeface="+mn-lt"/>
                <a:ea typeface="Times New Roman" panose="02020603050405020304" pitchFamily="18" charset="0"/>
              </a:rPr>
              <a:t>S</a:t>
            </a:r>
            <a:r>
              <a:rPr lang="en-US" kern="0" dirty="0">
                <a:solidFill>
                  <a:srgbClr val="212529"/>
                </a:solidFill>
                <a:effectLst/>
                <a:latin typeface="+mn-lt"/>
                <a:ea typeface="Times New Roman" panose="02020603050405020304" pitchFamily="18" charset="0"/>
                <a:cs typeface="Calibri" panose="020F0502020204030204" pitchFamily="34" charset="0"/>
              </a:rPr>
              <a:t>pecific FBHDR plans and initial fiscal analyses have been developed,  including recommendations on the specific infrastructure and subject matter expertise required to feasibly accomplish Aim 3.</a:t>
            </a:r>
            <a:endParaRPr lang="en-US" dirty="0"/>
          </a:p>
        </p:txBody>
      </p:sp>
    </p:spTree>
    <p:extLst>
      <p:ext uri="{BB962C8B-B14F-4D97-AF65-F5344CB8AC3E}">
        <p14:creationId xmlns:p14="http://schemas.microsoft.com/office/powerpoint/2010/main" val="3619399366"/>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Madison</Template>
  <TotalTime>6102</TotalTime>
  <Words>1574</Words>
  <Application>Microsoft Office PowerPoint</Application>
  <PresentationFormat>On-screen Show (16:9)</PresentationFormat>
  <Paragraphs>169</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Times New Roman</vt:lpstr>
      <vt:lpstr>Symbol</vt:lpstr>
      <vt:lpstr>Arial</vt:lpstr>
      <vt:lpstr>Office Theme</vt:lpstr>
      <vt:lpstr>Data Analysis Subcommittee</vt:lpstr>
      <vt:lpstr>Data Analysis Subcommittee Members</vt:lpstr>
      <vt:lpstr>PowerPoint Presentation</vt:lpstr>
      <vt:lpstr>Behavioral Healthcare Data Repository Planning Session: Review Florida BH Data Integration Assets and Challenges 9/13/23 – Subject Matter Experts</vt:lpstr>
      <vt:lpstr>Data Analysis Subcommittee Presentations</vt:lpstr>
      <vt:lpstr>PowerPoint Presentation</vt:lpstr>
      <vt:lpstr>PowerPoint Presentation</vt:lpstr>
      <vt:lpstr>PowerPoint Presentation</vt:lpstr>
      <vt:lpstr>PowerPoint Presentation</vt:lpstr>
      <vt:lpstr>Additional Recommendations: Support and Enhance Aims</vt:lpstr>
      <vt:lpstr>Prospective Impact</vt:lpstr>
      <vt:lpstr>Prospective Impact</vt:lpstr>
      <vt:lpstr>Questions &amp;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Mental Health and Substance Abuse - Data Analysis Subcommittee (August 20 2024)</dc:title>
  <dc:creator>DiMercurio, Kyrstin</dc:creator>
  <cp:lastModifiedBy>VanDyke, Misty N</cp:lastModifiedBy>
  <cp:revision>887</cp:revision>
  <dcterms:created xsi:type="dcterms:W3CDTF">2019-11-06T18:18:56Z</dcterms:created>
  <dcterms:modified xsi:type="dcterms:W3CDTF">2025-06-03T14:07:04Z</dcterms:modified>
</cp:coreProperties>
</file>