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0" r:id="rId4"/>
  </p:sldMasterIdLst>
  <p:notesMasterIdLst>
    <p:notesMasterId r:id="rId16"/>
  </p:notesMasterIdLst>
  <p:handoutMasterIdLst>
    <p:handoutMasterId r:id="rId17"/>
  </p:handoutMasterIdLst>
  <p:sldIdLst>
    <p:sldId id="297" r:id="rId5"/>
    <p:sldId id="298" r:id="rId6"/>
    <p:sldId id="309" r:id="rId7"/>
    <p:sldId id="289" r:id="rId8"/>
    <p:sldId id="301" r:id="rId9"/>
    <p:sldId id="302" r:id="rId10"/>
    <p:sldId id="306" r:id="rId11"/>
    <p:sldId id="303" r:id="rId12"/>
    <p:sldId id="304" r:id="rId13"/>
    <p:sldId id="305" r:id="rId14"/>
    <p:sldId id="30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4" autoAdjust="0"/>
    <p:restoredTop sz="94619" autoAdjust="0"/>
  </p:normalViewPr>
  <p:slideViewPr>
    <p:cSldViewPr snapToGrid="0">
      <p:cViewPr varScale="1">
        <p:scale>
          <a:sx n="121" d="100"/>
          <a:sy n="121" d="100"/>
        </p:scale>
        <p:origin x="461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8902BA6-4325-4140-AD64-F1CA9F0A3D6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A978C9-89B9-4B35-9064-7876961BB46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B94E95-7AA3-474D-9AE0-916CAF76FF44}" type="datetimeFigureOut">
              <a:rPr lang="en-US" smtClean="0"/>
              <a:t>6/3/2025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A9FA60-6BD8-480F-98D4-A3DA4A23FA5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CA373F-FAE3-4E5A-B13B-7F645ECABD1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53FCD3-78A9-4552-9E0D-0E9A084527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50571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7CD909-ECD5-465C-82C8-FCE95B2BCE9B}" type="datetimeFigureOut">
              <a:rPr lang="en-US" smtClean="0"/>
              <a:t>6/3/2025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63E826-96F9-412E-99A9-86A7D24D1A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54410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58FF996E-61BD-47CB-85A4-D3C26661B80D}"/>
              </a:ext>
            </a:extLst>
          </p:cNvPr>
          <p:cNvSpPr/>
          <p:nvPr/>
        </p:nvSpPr>
        <p:spPr>
          <a:xfrm>
            <a:off x="3209925" y="0"/>
            <a:ext cx="898207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A1F06D-55B0-4F3F-BA8C-D17945BE6C14}"/>
              </a:ext>
            </a:extLst>
          </p:cNvPr>
          <p:cNvSpPr/>
          <p:nvPr/>
        </p:nvSpPr>
        <p:spPr>
          <a:xfrm>
            <a:off x="1" y="1"/>
            <a:ext cx="2895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0" y="2621636"/>
            <a:ext cx="5496775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D0517A-8116-47E3-A4A5-4BEA4FC18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10993-B037-4440-8A27-81D473ED94D3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B3AA27C-00F0-436D-B454-8EAB67454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04EACB6F-CCA4-416F-BAC3-399D824F0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F9120191-8F61-4C4F-B1AC-9AB3611B3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8919" y="1197397"/>
            <a:ext cx="6593856" cy="1343034"/>
          </a:xfrm>
        </p:spPr>
        <p:txBody>
          <a:bodyPr anchor="t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FB1B7C3-E96A-4B26-9D56-FF994FB599FF}"/>
              </a:ext>
            </a:extLst>
          </p:cNvPr>
          <p:cNvSpPr/>
          <p:nvPr userDrawn="1"/>
        </p:nvSpPr>
        <p:spPr>
          <a:xfrm>
            <a:off x="1" y="1"/>
            <a:ext cx="2895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674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507486"/>
          </a:xfrm>
        </p:spPr>
        <p:txBody>
          <a:bodyPr anchor="t" anchorCtr="0"/>
          <a:lstStyle>
            <a:lvl1pPr>
              <a:defRPr lang="en-US" dirty="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119947D-B087-4728-8F6C-D0A1F3898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EC1682-4713-4868-B260-A163AA4A1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040F-001C-4673-BF3F-0BE1C9BF40D8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EC518E-16C7-41E6-AD28-C433D99E7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17058F-9EEC-4259-A656-2163AD582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933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46035" y="2828444"/>
            <a:ext cx="6753057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0AC70-36BD-4A35-AC48-05BA734D1221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2489CAD-4DBA-42C4-883B-349B93281BA8}"/>
              </a:ext>
            </a:extLst>
          </p:cNvPr>
          <p:cNvSpPr/>
          <p:nvPr userDrawn="1"/>
        </p:nvSpPr>
        <p:spPr>
          <a:xfrm>
            <a:off x="1" y="1"/>
            <a:ext cx="195262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609057C4-AAE7-490E-AB00-D2943A20F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4322" y="1568439"/>
            <a:ext cx="7976485" cy="988332"/>
          </a:xfrm>
        </p:spPr>
        <p:txBody>
          <a:bodyPr anchor="t" anchorCtr="0"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21711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B724-03D5-4AC4-92F2-90F5BF3B8AE1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456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799D-4F11-4C23-9322-E97C9B2E3E2D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587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 anchor="t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45D04-FBE4-49CB-AA72-13B16528BC6B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925843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6C72D-A7DF-4267-B973-01A248C39D2F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891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59F5720-33C4-4F82-905F-852062826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t" anchorCtr="0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D52ABF2-A144-4733-9C41-9F71D25E8116}"/>
              </a:ext>
            </a:extLst>
          </p:cNvPr>
          <p:cNvSpPr>
            <a:spLocks noChangeAspect="1"/>
          </p:cNvSpPr>
          <p:nvPr userDrawn="1"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7AE0941-A3BC-4273-8CFC-35758DD9F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t" anchorCtr="0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386B1363-9C99-4D6B-B19F-1696ACCCD4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FF52A4DF-BE01-429D-BF75-4D8987242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0BD7A-E6C1-49E4-B644-7DEE137733B8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F8A4E03-EE12-494D-8257-0589CD6E7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5B9DD57C-84A3-4E13-A3AB-862F60077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633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52FD0-FE13-4488-94FB-E9A0C55F1CA9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111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774994" y="6423914"/>
            <a:ext cx="16559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53D0BD7A-E6C1-49E4-B644-7DEE137733B8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758078" y="6423914"/>
            <a:ext cx="2749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5747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2ADE88B-EB10-486B-9068-46D45F771682}"/>
              </a:ext>
            </a:extLst>
          </p:cNvPr>
          <p:cNvSpPr/>
          <p:nvPr/>
        </p:nvSpPr>
        <p:spPr>
          <a:xfrm>
            <a:off x="10536060" y="5202060"/>
            <a:ext cx="1655940" cy="1655940"/>
          </a:xfrm>
          <a:custGeom>
            <a:avLst/>
            <a:gdLst>
              <a:gd name="connsiteX0" fmla="*/ 0 w 1655940"/>
              <a:gd name="connsiteY0" fmla="*/ 0 h 1655940"/>
              <a:gd name="connsiteX1" fmla="*/ 1655940 w 1655940"/>
              <a:gd name="connsiteY1" fmla="*/ 0 h 1655940"/>
              <a:gd name="connsiteX2" fmla="*/ 1655940 w 1655940"/>
              <a:gd name="connsiteY2" fmla="*/ 1655940 h 1655940"/>
              <a:gd name="connsiteX3" fmla="*/ 0 w 1655940"/>
              <a:gd name="connsiteY3" fmla="*/ 1655940 h 1655940"/>
              <a:gd name="connsiteX4" fmla="*/ 0 w 1655940"/>
              <a:gd name="connsiteY4" fmla="*/ 0 h 1655940"/>
              <a:gd name="connsiteX0" fmla="*/ 0 w 1655940"/>
              <a:gd name="connsiteY0" fmla="*/ 0 h 1655940"/>
              <a:gd name="connsiteX1" fmla="*/ 1655940 w 1655940"/>
              <a:gd name="connsiteY1" fmla="*/ 0 h 1655940"/>
              <a:gd name="connsiteX2" fmla="*/ 1655940 w 1655940"/>
              <a:gd name="connsiteY2" fmla="*/ 1655940 h 1655940"/>
              <a:gd name="connsiteX3" fmla="*/ 0 w 1655940"/>
              <a:gd name="connsiteY3" fmla="*/ 1655940 h 1655940"/>
              <a:gd name="connsiteX4" fmla="*/ 0 w 1655940"/>
              <a:gd name="connsiteY4" fmla="*/ 0 h 1655940"/>
              <a:gd name="connsiteX0" fmla="*/ 0 w 1655940"/>
              <a:gd name="connsiteY0" fmla="*/ 1655940 h 1655940"/>
              <a:gd name="connsiteX1" fmla="*/ 1655940 w 1655940"/>
              <a:gd name="connsiteY1" fmla="*/ 0 h 1655940"/>
              <a:gd name="connsiteX2" fmla="*/ 1655940 w 1655940"/>
              <a:gd name="connsiteY2" fmla="*/ 1655940 h 1655940"/>
              <a:gd name="connsiteX3" fmla="*/ 0 w 1655940"/>
              <a:gd name="connsiteY3" fmla="*/ 1655940 h 1655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5940" h="1655940">
                <a:moveTo>
                  <a:pt x="0" y="1655940"/>
                </a:moveTo>
                <a:lnTo>
                  <a:pt x="1655940" y="0"/>
                </a:lnTo>
                <a:lnTo>
                  <a:pt x="1655940" y="1655940"/>
                </a:lnTo>
                <a:lnTo>
                  <a:pt x="0" y="165594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2">
            <a:extLst>
              <a:ext uri="{FF2B5EF4-FFF2-40B4-BE49-F238E27FC236}">
                <a16:creationId xmlns:a16="http://schemas.microsoft.com/office/drawing/2014/main" id="{5619B0A6-9F70-46C5-8D3F-B7D572D8C29D}"/>
              </a:ext>
            </a:extLst>
          </p:cNvPr>
          <p:cNvSpPr/>
          <p:nvPr userDrawn="1"/>
        </p:nvSpPr>
        <p:spPr>
          <a:xfrm>
            <a:off x="9442850" y="4886325"/>
            <a:ext cx="2749149" cy="1971675"/>
          </a:xfrm>
          <a:custGeom>
            <a:avLst/>
            <a:gdLst>
              <a:gd name="connsiteX0" fmla="*/ 0 w 1655940"/>
              <a:gd name="connsiteY0" fmla="*/ 0 h 1655940"/>
              <a:gd name="connsiteX1" fmla="*/ 1655940 w 1655940"/>
              <a:gd name="connsiteY1" fmla="*/ 0 h 1655940"/>
              <a:gd name="connsiteX2" fmla="*/ 1655940 w 1655940"/>
              <a:gd name="connsiteY2" fmla="*/ 1655940 h 1655940"/>
              <a:gd name="connsiteX3" fmla="*/ 0 w 1655940"/>
              <a:gd name="connsiteY3" fmla="*/ 1655940 h 1655940"/>
              <a:gd name="connsiteX4" fmla="*/ 0 w 1655940"/>
              <a:gd name="connsiteY4" fmla="*/ 0 h 1655940"/>
              <a:gd name="connsiteX0" fmla="*/ 0 w 1655940"/>
              <a:gd name="connsiteY0" fmla="*/ 0 h 1655940"/>
              <a:gd name="connsiteX1" fmla="*/ 1655940 w 1655940"/>
              <a:gd name="connsiteY1" fmla="*/ 0 h 1655940"/>
              <a:gd name="connsiteX2" fmla="*/ 1655940 w 1655940"/>
              <a:gd name="connsiteY2" fmla="*/ 1655940 h 1655940"/>
              <a:gd name="connsiteX3" fmla="*/ 0 w 1655940"/>
              <a:gd name="connsiteY3" fmla="*/ 1655940 h 1655940"/>
              <a:gd name="connsiteX4" fmla="*/ 0 w 1655940"/>
              <a:gd name="connsiteY4" fmla="*/ 0 h 1655940"/>
              <a:gd name="connsiteX0" fmla="*/ 0 w 1655940"/>
              <a:gd name="connsiteY0" fmla="*/ 1655940 h 1655940"/>
              <a:gd name="connsiteX1" fmla="*/ 1655940 w 1655940"/>
              <a:gd name="connsiteY1" fmla="*/ 0 h 1655940"/>
              <a:gd name="connsiteX2" fmla="*/ 1655940 w 1655940"/>
              <a:gd name="connsiteY2" fmla="*/ 1655940 h 1655940"/>
              <a:gd name="connsiteX3" fmla="*/ 0 w 1655940"/>
              <a:gd name="connsiteY3" fmla="*/ 1655940 h 1655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5940" h="1655940">
                <a:moveTo>
                  <a:pt x="0" y="1655940"/>
                </a:moveTo>
                <a:lnTo>
                  <a:pt x="1655940" y="0"/>
                </a:lnTo>
                <a:lnTo>
                  <a:pt x="1655940" y="1655940"/>
                </a:lnTo>
                <a:lnTo>
                  <a:pt x="0" y="165594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413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80" r:id="rId8"/>
    <p:sldLayoutId id="2147483679" r:id="rId9"/>
  </p:sldLayoutIdLst>
  <p:hf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1" kern="1200" cap="all">
          <a:solidFill>
            <a:schemeClr val="tx1">
              <a:lumMod val="7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pos="3840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CA465A8-FCD3-44F4-A929-E3E4D759F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4180" y="1709775"/>
            <a:ext cx="8607972" cy="134303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Commission on mental health and substance use disorder</a:t>
            </a:r>
            <a:b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Finance and Workforce Subcommittee</a:t>
            </a:r>
            <a:br>
              <a:rPr lang="en-US" cap="none" dirty="0"/>
            </a:br>
            <a:br>
              <a:rPr lang="en-US" dirty="0"/>
            </a:br>
            <a:r>
              <a:rPr lang="en-US" sz="2200" b="0" i="1" dirty="0"/>
              <a:t>WORKFORCE WORKGROUP</a:t>
            </a:r>
            <a:endParaRPr lang="en-US" b="0" i="1" dirty="0"/>
          </a:p>
        </p:txBody>
      </p:sp>
    </p:spTree>
    <p:extLst>
      <p:ext uri="{BB962C8B-B14F-4D97-AF65-F5344CB8AC3E}">
        <p14:creationId xmlns:p14="http://schemas.microsoft.com/office/powerpoint/2010/main" val="30122465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id="{E07CD0AB-8048-488B-A1C2-D756369C7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WORKFORCE recommendations– Develop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6F70DE-6D0B-4F92-99FB-0635A18AF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1FFD8-9927-BAAD-BFEB-8953BFD5B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21" y="1624090"/>
            <a:ext cx="10908260" cy="4600126"/>
          </a:xfrm>
        </p:spPr>
        <p:txBody>
          <a:bodyPr>
            <a:normAutofit/>
          </a:bodyPr>
          <a:lstStyle/>
          <a:p>
            <a:r>
              <a:rPr lang="en-US" sz="2200" dirty="0">
                <a:latin typeface="+mn-lt"/>
                <a:cs typeface="Times New Roman" panose="02020603050405020304" pitchFamily="18" charset="0"/>
              </a:rPr>
              <a:t>Create Behavioral Health Leadership Academy to develop future leaders and provide mentorship</a:t>
            </a:r>
          </a:p>
          <a:p>
            <a:pPr lvl="1"/>
            <a:r>
              <a:rPr lang="en-US" sz="18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Developed by Florida Universities including the Florida Center for Behavioral Health Workforce (USF), Bob Graham Center for Public Service (UF), and Center for Leadership &amp; Service (FSU) </a:t>
            </a:r>
          </a:p>
          <a:p>
            <a:r>
              <a:rPr lang="en-US" sz="2200" dirty="0">
                <a:latin typeface="+mn-lt"/>
                <a:cs typeface="Times New Roman" panose="02020603050405020304" pitchFamily="18" charset="0"/>
              </a:rPr>
              <a:t>Develop undergraduate-level Behavioral Health Leadership and Management certification program with input from today’s leaders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endParaRPr lang="en-US" dirty="0">
              <a:solidFill>
                <a:schemeClr val="accent1"/>
              </a:solidFill>
            </a:endParaRPr>
          </a:p>
          <a:p>
            <a:pPr marL="324000" lvl="1" indent="0">
              <a:buNone/>
            </a:pPr>
            <a:endParaRPr lang="en-US" b="1" dirty="0">
              <a:solidFill>
                <a:schemeClr val="accent1"/>
              </a:solidFill>
            </a:endParaRPr>
          </a:p>
          <a:p>
            <a:pPr marL="324000" lvl="1" indent="0">
              <a:buNone/>
            </a:pPr>
            <a:endParaRPr lang="en-US" b="1" dirty="0">
              <a:solidFill>
                <a:schemeClr val="accent1"/>
              </a:solidFill>
            </a:endParaRPr>
          </a:p>
          <a:p>
            <a:pPr lvl="1"/>
            <a:endParaRPr lang="en-US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chemeClr val="accent1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502013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6D0A018-435E-865B-F8BB-90B1236D4B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Questions?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784262F-059B-F9C3-1C45-B8C4383BD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Workforce recommendations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7346FD-F160-419D-5F9A-F27862A79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620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31287F1-A54B-4155-81DD-FACF0697CA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19471" y="2040168"/>
            <a:ext cx="8451633" cy="2223222"/>
          </a:xfrm>
        </p:spPr>
        <p:txBody>
          <a:bodyPr>
            <a:normAutofit fontScale="25000" lnSpcReduction="20000"/>
          </a:bodyPr>
          <a:lstStyle/>
          <a:p>
            <a:endParaRPr lang="en-US" sz="7200" b="1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7200" dirty="0"/>
              <a:t>Workforce Workgroup</a:t>
            </a:r>
            <a:r>
              <a:rPr lang="en-US" sz="72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</a:p>
          <a:p>
            <a:r>
              <a:rPr lang="en-US" sz="7200" dirty="0"/>
              <a:t>Review and evaluate the current behavioral health workforce in Florida and collect and present data informing recommendations that may be suggested by the Subcommittee for optimizing that workforce. </a:t>
            </a:r>
            <a:endParaRPr lang="en-US" sz="72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en-US" sz="72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72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cap="none" dirty="0">
              <a:highlight>
                <a:srgbClr val="FFFF00"/>
              </a:highlight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82FCB2-A54E-4CA7-8B46-F340559D1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ADA3681A-EFB9-4650-8224-C8CA5D4B8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4287" y="945701"/>
            <a:ext cx="7976485" cy="988332"/>
          </a:xfrm>
        </p:spPr>
        <p:txBody>
          <a:bodyPr/>
          <a:lstStyle/>
          <a:p>
            <a:pPr algn="ctr"/>
            <a:r>
              <a:rPr lang="en-US" dirty="0"/>
              <a:t>Workgroup charge</a:t>
            </a:r>
          </a:p>
        </p:txBody>
      </p:sp>
    </p:spTree>
    <p:extLst>
      <p:ext uri="{BB962C8B-B14F-4D97-AF65-F5344CB8AC3E}">
        <p14:creationId xmlns:p14="http://schemas.microsoft.com/office/powerpoint/2010/main" val="2932153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BAE66CA-ABAD-56BA-9B29-103643E5F8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Melanie Brown Woofter, Florida Behavioral Health Association</a:t>
            </a:r>
          </a:p>
          <a:p>
            <a:pPr mar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Nickie Zenn, Ed.S., NCSP, </a:t>
            </a:r>
            <a:r>
              <a:rPr lang="en-US" sz="20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Louis De La Parte Florida Mental Health Institute, University of South Florida </a:t>
            </a:r>
          </a:p>
          <a:p>
            <a:pPr mar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Christopher R. Cogle, M.D., </a:t>
            </a:r>
            <a:r>
              <a:rPr lang="en-US" sz="2000" dirty="0"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Chief Medical Officer for Florida Medicaid </a:t>
            </a:r>
          </a:p>
          <a:p>
            <a:pPr mar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Thomas Wallace, AHCA Deputy Secretary for Health Care, Finance and Data</a:t>
            </a:r>
          </a:p>
          <a:p>
            <a:pPr mar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tx1"/>
                </a:solidFill>
                <a:highlight>
                  <a:srgbClr val="FFFFFF"/>
                </a:highlight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Maria Bledsoe, Central Florida Care Health System</a:t>
            </a:r>
          </a:p>
          <a:p>
            <a:pPr mar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Natalie Kelly, Florida Association of Managing Entities</a:t>
            </a:r>
          </a:p>
          <a:p>
            <a:pPr mar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tx1"/>
                </a:solidFill>
                <a:highlight>
                  <a:srgbClr val="FFFFFF"/>
                </a:highlight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Sandy Whittaker, LifeView Group, Inc.</a:t>
            </a:r>
            <a:endParaRPr lang="en-US" sz="2000" dirty="0">
              <a:solidFill>
                <a:schemeClr val="tx1"/>
              </a:solidFill>
              <a:effectLst/>
              <a:highlight>
                <a:srgbClr val="FFFFFF"/>
              </a:highlight>
              <a:latin typeface="+mj-lt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highlight>
                <a:srgbClr val="FFFFFF"/>
              </a:highlight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973EC7E-3383-29E4-66F0-2C61EE69A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Workforce workgroup members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FDBB92-555A-4AA4-DFA2-8E0778E62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898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id="{E07CD0AB-8048-488B-A1C2-D756369C7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WORKFORCE recommendations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6F70DE-6D0B-4F92-99FB-0635A18AF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1FFD8-9927-BAAD-BFEB-8953BFD5B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012" y="1894678"/>
            <a:ext cx="11029615" cy="3507486"/>
          </a:xfrm>
        </p:spPr>
        <p:txBody>
          <a:bodyPr>
            <a:normAutofit/>
          </a:bodyPr>
          <a:lstStyle/>
          <a:p>
            <a:r>
              <a:rPr lang="en-US" sz="2200" dirty="0">
                <a:solidFill>
                  <a:schemeClr val="accent1"/>
                </a:solidFill>
              </a:rPr>
              <a:t>Attract</a:t>
            </a:r>
            <a:endParaRPr lang="en-US" sz="1900" dirty="0">
              <a:solidFill>
                <a:schemeClr val="accent1"/>
              </a:solidFill>
            </a:endParaRPr>
          </a:p>
          <a:p>
            <a:r>
              <a:rPr lang="en-US" sz="2200" dirty="0">
                <a:solidFill>
                  <a:schemeClr val="accent1"/>
                </a:solidFill>
              </a:rPr>
              <a:t>Retain</a:t>
            </a:r>
          </a:p>
          <a:p>
            <a:r>
              <a:rPr lang="en-US" sz="2200" dirty="0">
                <a:solidFill>
                  <a:schemeClr val="accent1"/>
                </a:solidFill>
              </a:rPr>
              <a:t>Develop (Leadership Development)</a:t>
            </a:r>
          </a:p>
          <a:p>
            <a:pPr marL="324000" lvl="1" indent="0">
              <a:buNone/>
            </a:pPr>
            <a:endParaRPr lang="en-US" sz="2200" dirty="0">
              <a:solidFill>
                <a:schemeClr val="accent1"/>
              </a:solidFill>
            </a:endParaRPr>
          </a:p>
          <a:p>
            <a:pPr marL="324000" lvl="1" indent="0">
              <a:buNone/>
            </a:pPr>
            <a:endParaRPr lang="en-US" b="1" dirty="0">
              <a:solidFill>
                <a:schemeClr val="accent1"/>
              </a:solidFill>
            </a:endParaRPr>
          </a:p>
          <a:p>
            <a:pPr lvl="1"/>
            <a:endParaRPr lang="en-US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chemeClr val="accent1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164792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id="{E07CD0AB-8048-488B-A1C2-D756369C7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WORKFORCE Recommendations - Attract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6F70DE-6D0B-4F92-99FB-0635A18AF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1FFD8-9927-BAAD-BFEB-8953BFD5B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012" y="1894678"/>
            <a:ext cx="11029615" cy="3507486"/>
          </a:xfrm>
        </p:spPr>
        <p:txBody>
          <a:bodyPr>
            <a:normAutofit fontScale="92500"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Statewide advertising focused on removing barriers and stigma to attract individuals interested in a career in the behavioral health field</a:t>
            </a:r>
          </a:p>
          <a:p>
            <a:pPr lvl="1"/>
            <a:r>
              <a:rPr lang="en-US" sz="2000" dirty="0">
                <a:solidFill>
                  <a:schemeClr val="accent1"/>
                </a:solidFill>
              </a:rPr>
              <a:t>College mentors for middle- and high-school students interested in the behavioral health field</a:t>
            </a:r>
          </a:p>
          <a:p>
            <a:pPr lvl="1"/>
            <a:r>
              <a:rPr lang="en-US" sz="2000" dirty="0">
                <a:solidFill>
                  <a:schemeClr val="accent1"/>
                </a:solidFill>
              </a:rPr>
              <a:t>Showcase current professionals to demonstrate that behavioral health is an honorable field and profession</a:t>
            </a:r>
          </a:p>
          <a:p>
            <a:pPr lvl="2"/>
            <a:r>
              <a:rPr lang="en-US" sz="1500" dirty="0">
                <a:solidFill>
                  <a:schemeClr val="accent1"/>
                </a:solidFill>
              </a:rPr>
              <a:t>What motivated them to choose careers in behavioral health</a:t>
            </a:r>
          </a:p>
          <a:p>
            <a:pPr lvl="2"/>
            <a:r>
              <a:rPr lang="en-US" sz="1500" dirty="0">
                <a:solidFill>
                  <a:schemeClr val="accent1"/>
                </a:solidFill>
              </a:rPr>
              <a:t>Rewarding experiences that made a difference in the lives of individuals and families</a:t>
            </a:r>
          </a:p>
          <a:p>
            <a:pPr lvl="2"/>
            <a:r>
              <a:rPr lang="en-US" sz="1500" dirty="0">
                <a:solidFill>
                  <a:schemeClr val="accent1"/>
                </a:solidFill>
              </a:rPr>
              <a:t>Career advancement paths</a:t>
            </a:r>
          </a:p>
          <a:p>
            <a:pPr marL="324000" lvl="1" indent="0">
              <a:buNone/>
            </a:pPr>
            <a:endParaRPr lang="en-US" b="1" dirty="0">
              <a:solidFill>
                <a:schemeClr val="accent1"/>
              </a:solidFill>
            </a:endParaRPr>
          </a:p>
          <a:p>
            <a:pPr marL="324000" lvl="1" indent="0">
              <a:buNone/>
            </a:pPr>
            <a:endParaRPr lang="en-US" b="1" dirty="0">
              <a:solidFill>
                <a:schemeClr val="accent1"/>
              </a:solidFill>
            </a:endParaRPr>
          </a:p>
          <a:p>
            <a:pPr lvl="1"/>
            <a:endParaRPr lang="en-US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chemeClr val="accent1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491674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id="{E07CD0AB-8048-488B-A1C2-D756369C7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WORKFORCE Recommendations – Attract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6F70DE-6D0B-4F92-99FB-0635A18AF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1FFD8-9927-BAAD-BFEB-8953BFD5B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562644"/>
            <a:ext cx="9523842" cy="4600126"/>
          </a:xfrm>
        </p:spPr>
        <p:txBody>
          <a:bodyPr>
            <a:normAutofit/>
          </a:bodyPr>
          <a:lstStyle/>
          <a:p>
            <a:endParaRPr lang="en-US" sz="2200" dirty="0">
              <a:solidFill>
                <a:schemeClr val="accent1"/>
              </a:solidFill>
            </a:endParaRPr>
          </a:p>
          <a:p>
            <a:r>
              <a:rPr lang="en-US" sz="2200" dirty="0">
                <a:solidFill>
                  <a:schemeClr val="accent1"/>
                </a:solidFill>
              </a:rPr>
              <a:t>Address Compensation</a:t>
            </a:r>
          </a:p>
          <a:p>
            <a:pPr lvl="1"/>
            <a:r>
              <a:rPr lang="en-US" sz="1900" dirty="0">
                <a:solidFill>
                  <a:schemeClr val="accent1"/>
                </a:solidFill>
              </a:rPr>
              <a:t>Stipends, compensation and/or support for clinical supervisors and/or employers </a:t>
            </a:r>
          </a:p>
          <a:p>
            <a:pPr lvl="1"/>
            <a:r>
              <a:rPr lang="en-US" sz="1900" dirty="0">
                <a:solidFill>
                  <a:schemeClr val="accent1"/>
                </a:solidFill>
              </a:rPr>
              <a:t>Stipends and grants for registered interns to complete supervised clinical experience required to obtain licensure for or clinical social work, mental health counseling, and marriage and family therapy</a:t>
            </a:r>
          </a:p>
          <a:p>
            <a:pPr lvl="1"/>
            <a:r>
              <a:rPr lang="en-US" sz="1900" dirty="0">
                <a:solidFill>
                  <a:schemeClr val="accent1"/>
                </a:solidFill>
              </a:rPr>
              <a:t>Tuition stipends for students in behavioral health fields with post-graduation service requirements in areas of highest need</a:t>
            </a:r>
          </a:p>
          <a:p>
            <a:pPr marL="324000" lvl="1" indent="0">
              <a:buNone/>
            </a:pPr>
            <a:endParaRPr lang="en-US" b="1" dirty="0">
              <a:solidFill>
                <a:schemeClr val="accent1"/>
              </a:solidFill>
            </a:endParaRPr>
          </a:p>
          <a:p>
            <a:pPr marL="324000" lvl="1" indent="0">
              <a:buNone/>
            </a:pPr>
            <a:endParaRPr lang="en-US" b="1" dirty="0">
              <a:solidFill>
                <a:schemeClr val="accent1"/>
              </a:solidFill>
            </a:endParaRPr>
          </a:p>
          <a:p>
            <a:pPr lvl="1"/>
            <a:endParaRPr lang="en-US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chemeClr val="accent1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044575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id="{E07CD0AB-8048-488B-A1C2-D756369C7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WORKFORCE Recommendations – Attract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6F70DE-6D0B-4F92-99FB-0635A18AF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1FFD8-9927-BAAD-BFEB-8953BFD5B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562644"/>
            <a:ext cx="9523842" cy="4600126"/>
          </a:xfrm>
        </p:spPr>
        <p:txBody>
          <a:bodyPr>
            <a:normAutofit lnSpcReduction="10000"/>
          </a:bodyPr>
          <a:lstStyle/>
          <a:p>
            <a:r>
              <a:rPr lang="en-US" sz="2200" dirty="0">
                <a:solidFill>
                  <a:schemeClr val="accent1"/>
                </a:solidFill>
              </a:rPr>
              <a:t>Increase faculty instructional positions for behavioral health field</a:t>
            </a:r>
          </a:p>
          <a:p>
            <a:pPr lvl="1"/>
            <a:r>
              <a:rPr lang="en-US" sz="2000" dirty="0">
                <a:solidFill>
                  <a:schemeClr val="accent1"/>
                </a:solidFill>
              </a:rPr>
              <a:t>Licensed clinical social work</a:t>
            </a:r>
          </a:p>
          <a:p>
            <a:pPr lvl="1"/>
            <a:r>
              <a:rPr lang="en-US" sz="2000" dirty="0">
                <a:solidFill>
                  <a:schemeClr val="accent1"/>
                </a:solidFill>
              </a:rPr>
              <a:t>Licensed marriage and family therapy</a:t>
            </a:r>
          </a:p>
          <a:p>
            <a:pPr lvl="1"/>
            <a:r>
              <a:rPr lang="en-US" sz="2000" dirty="0">
                <a:solidFill>
                  <a:schemeClr val="accent1"/>
                </a:solidFill>
              </a:rPr>
              <a:t>Licensed mental health counseling</a:t>
            </a:r>
          </a:p>
          <a:p>
            <a:pPr lvl="1"/>
            <a:r>
              <a:rPr lang="en-US" sz="2000" dirty="0">
                <a:solidFill>
                  <a:schemeClr val="accent1"/>
                </a:solidFill>
              </a:rPr>
              <a:t>School psychology</a:t>
            </a:r>
          </a:p>
          <a:p>
            <a:pPr lvl="1"/>
            <a:r>
              <a:rPr lang="en-US" sz="2000" dirty="0">
                <a:solidFill>
                  <a:schemeClr val="accent1"/>
                </a:solidFill>
              </a:rPr>
              <a:t>School counseling</a:t>
            </a:r>
            <a:r>
              <a:rPr lang="en-US" dirty="0">
                <a:solidFill>
                  <a:schemeClr val="accent1"/>
                </a:solidFill>
              </a:rPr>
              <a:t> </a:t>
            </a:r>
          </a:p>
          <a:p>
            <a:r>
              <a:rPr lang="en-US" sz="2200" dirty="0">
                <a:solidFill>
                  <a:schemeClr val="accent1"/>
                </a:solidFill>
              </a:rPr>
              <a:t>Increase the number of students admitted into behavioral health fields in public and private colleges and universities</a:t>
            </a:r>
          </a:p>
          <a:p>
            <a:r>
              <a:rPr lang="en-US" sz="2200" dirty="0">
                <a:solidFill>
                  <a:schemeClr val="accent1"/>
                </a:solidFill>
              </a:rPr>
              <a:t>Support professional associations to work with undergraduate programs and create practicums with school districts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pPr marL="324000" lvl="1" indent="0">
              <a:buNone/>
            </a:pPr>
            <a:endParaRPr lang="en-US" b="1" dirty="0">
              <a:solidFill>
                <a:schemeClr val="accent1"/>
              </a:solidFill>
            </a:endParaRPr>
          </a:p>
          <a:p>
            <a:pPr marL="324000" lvl="1" indent="0">
              <a:buNone/>
            </a:pPr>
            <a:endParaRPr lang="en-US" b="1" dirty="0">
              <a:solidFill>
                <a:schemeClr val="accent1"/>
              </a:solidFill>
            </a:endParaRPr>
          </a:p>
          <a:p>
            <a:pPr lvl="1"/>
            <a:endParaRPr lang="en-US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chemeClr val="accent1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854799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id="{E07CD0AB-8048-488B-A1C2-D756369C7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WORKFORCE Recommendations – Retain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6F70DE-6D0B-4F92-99FB-0635A18AF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1FFD8-9927-BAAD-BFEB-8953BFD5B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381494"/>
            <a:ext cx="10908260" cy="4600126"/>
          </a:xfrm>
        </p:spPr>
        <p:txBody>
          <a:bodyPr>
            <a:normAutofit/>
          </a:bodyPr>
          <a:lstStyle/>
          <a:p>
            <a:pPr marR="0"/>
            <a:r>
              <a:rPr lang="en-US" sz="2200" dirty="0">
                <a:solidFill>
                  <a:schemeClr val="accent1"/>
                </a:solidFill>
              </a:rPr>
              <a:t>Local community and statewide incentives to attract and recruit</a:t>
            </a:r>
            <a:br>
              <a:rPr lang="en-US" sz="2200" dirty="0">
                <a:solidFill>
                  <a:schemeClr val="accent1"/>
                </a:solidFill>
              </a:rPr>
            </a:br>
            <a:r>
              <a:rPr lang="en-US" sz="2200" dirty="0">
                <a:solidFill>
                  <a:schemeClr val="accent1"/>
                </a:solidFill>
              </a:rPr>
              <a:t>behavioral health professionals</a:t>
            </a:r>
          </a:p>
          <a:p>
            <a:pPr marL="594000" lvl="2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2000" kern="1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Housing incentives for rural and urban areas</a:t>
            </a:r>
          </a:p>
          <a:p>
            <a:pPr marL="594000" lvl="2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2000" kern="1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Student loan forgiveness and scholarships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2000" kern="1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Wage stipends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2000" kern="1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Moving expense assistance</a:t>
            </a:r>
            <a:endParaRPr lang="en-US" sz="2000" kern="100" dirty="0"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20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Funded and administered by Managing Entities, Medicaid health plans, managed care plans, hospitals, and health care districts</a:t>
            </a:r>
            <a:endParaRPr lang="en-US" dirty="0">
              <a:solidFill>
                <a:schemeClr val="accent1"/>
              </a:solidFill>
            </a:endParaRPr>
          </a:p>
          <a:p>
            <a:endParaRPr lang="en-US" dirty="0">
              <a:solidFill>
                <a:schemeClr val="accent1"/>
              </a:solidFill>
            </a:endParaRPr>
          </a:p>
          <a:p>
            <a:pPr marL="324000" lvl="1" indent="0">
              <a:buNone/>
            </a:pPr>
            <a:endParaRPr lang="en-US" b="1" dirty="0">
              <a:solidFill>
                <a:schemeClr val="accent1"/>
              </a:solidFill>
            </a:endParaRPr>
          </a:p>
          <a:p>
            <a:pPr marL="324000" lvl="1" indent="0">
              <a:buNone/>
            </a:pPr>
            <a:endParaRPr lang="en-US" b="1" dirty="0">
              <a:solidFill>
                <a:schemeClr val="accent1"/>
              </a:solidFill>
            </a:endParaRPr>
          </a:p>
          <a:p>
            <a:pPr lvl="1"/>
            <a:endParaRPr lang="en-US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chemeClr val="accent1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667257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id="{E07CD0AB-8048-488B-A1C2-D756369C7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837326"/>
            <a:ext cx="11029616" cy="1189554"/>
          </a:xfrm>
        </p:spPr>
        <p:txBody>
          <a:bodyPr/>
          <a:lstStyle/>
          <a:p>
            <a:r>
              <a:rPr lang="en-US" dirty="0"/>
              <a:t>WORKFORCE recommendations– Retain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6F70DE-6D0B-4F92-99FB-0635A18AF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1FFD8-9927-BAAD-BFEB-8953BFD5B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736058"/>
            <a:ext cx="10908260" cy="4600126"/>
          </a:xfrm>
        </p:spPr>
        <p:txBody>
          <a:bodyPr>
            <a:norm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200" kern="1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Integrate primary care and behavioral health</a:t>
            </a:r>
          </a:p>
          <a:p>
            <a:pPr lvl="1">
              <a:lnSpc>
                <a:spcPct val="107000"/>
              </a:lnSpc>
            </a:pPr>
            <a:r>
              <a:rPr lang="en-US" sz="2000" dirty="0">
                <a:solidFill>
                  <a:schemeClr val="accent1"/>
                </a:solidFill>
              </a:rPr>
              <a:t>Implement </a:t>
            </a:r>
            <a:r>
              <a:rPr lang="en-US" sz="2000" dirty="0" err="1">
                <a:solidFill>
                  <a:schemeClr val="accent1"/>
                </a:solidFill>
              </a:rPr>
              <a:t>CoCM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>
                <a:solidFill>
                  <a:schemeClr val="accent1"/>
                </a:solidFill>
              </a:rPr>
              <a:t>codes (Medicaid </a:t>
            </a:r>
            <a:r>
              <a:rPr lang="en-US" sz="2000" dirty="0">
                <a:solidFill>
                  <a:schemeClr val="accent1"/>
                </a:solidFill>
              </a:rPr>
              <a:t>July 1</a:t>
            </a:r>
            <a:r>
              <a:rPr lang="en-US" sz="2000">
                <a:solidFill>
                  <a:schemeClr val="accent1"/>
                </a:solidFill>
              </a:rPr>
              <a:t>, 2024) </a:t>
            </a:r>
            <a:endParaRPr lang="en-US" sz="2000" dirty="0">
              <a:solidFill>
                <a:schemeClr val="accent1"/>
              </a:solidFill>
            </a:endParaRPr>
          </a:p>
          <a:p>
            <a:pPr lvl="1">
              <a:lnSpc>
                <a:spcPct val="107000"/>
              </a:lnSpc>
            </a:pPr>
            <a:r>
              <a:rPr lang="en-US" sz="2000" dirty="0">
                <a:solidFill>
                  <a:schemeClr val="accent1"/>
                </a:solidFill>
              </a:rPr>
              <a:t>Scale Florida Pediatric Behavioral Health Collaborative to Florida Behavioral Health Collaborative (including the Behavioral Health Hubs component)</a:t>
            </a:r>
          </a:p>
          <a:p>
            <a:pPr lvl="1">
              <a:lnSpc>
                <a:spcPct val="107000"/>
              </a:lnSpc>
            </a:pPr>
            <a:r>
              <a:rPr lang="en-US" sz="2000" dirty="0">
                <a:solidFill>
                  <a:schemeClr val="accent1"/>
                </a:solidFill>
              </a:rPr>
              <a:t>Advance CCBHC</a:t>
            </a:r>
          </a:p>
          <a:p>
            <a:r>
              <a:rPr lang="en-US" sz="22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Cross-provider learning opportunities that support networking and collaboration</a:t>
            </a:r>
            <a:endParaRPr lang="en-US" sz="2200" dirty="0">
              <a:solidFill>
                <a:schemeClr val="accent1"/>
              </a:solidFill>
              <a:latin typeface="+mn-lt"/>
            </a:endParaRPr>
          </a:p>
          <a:p>
            <a:endParaRPr lang="en-US" dirty="0">
              <a:solidFill>
                <a:schemeClr val="accent1"/>
              </a:solidFill>
              <a:latin typeface="+mn-lt"/>
            </a:endParaRPr>
          </a:p>
          <a:p>
            <a:endParaRPr lang="en-US" dirty="0">
              <a:solidFill>
                <a:schemeClr val="accent1"/>
              </a:solidFill>
            </a:endParaRPr>
          </a:p>
          <a:p>
            <a:pPr marL="324000" lvl="1" indent="0">
              <a:buNone/>
            </a:pPr>
            <a:endParaRPr lang="en-US" b="1" dirty="0">
              <a:solidFill>
                <a:schemeClr val="accent1"/>
              </a:solidFill>
            </a:endParaRPr>
          </a:p>
          <a:p>
            <a:pPr marL="324000" lvl="1" indent="0">
              <a:buNone/>
            </a:pPr>
            <a:endParaRPr lang="en-US" b="1" dirty="0">
              <a:solidFill>
                <a:schemeClr val="accent1"/>
              </a:solidFill>
            </a:endParaRPr>
          </a:p>
          <a:p>
            <a:pPr lvl="1"/>
            <a:endParaRPr lang="en-US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chemeClr val="accent1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165043444"/>
      </p:ext>
    </p:extLst>
  </p:cSld>
  <p:clrMapOvr>
    <a:masterClrMapping/>
  </p:clrMapOvr>
</p:sld>
</file>

<file path=ppt/theme/theme1.xml><?xml version="1.0" encoding="utf-8"?>
<a:theme xmlns:a="http://schemas.openxmlformats.org/drawingml/2006/main" name="Theme-DCF">
  <a:themeElements>
    <a:clrScheme name="Custom 4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242852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CF fonts them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-DCF" id="{0CC2E8E3-3D2F-4D8D-8F65-B598F8B4D10F}" vid="{AFC7F0CF-F8E5-4FB1-B8D9-55FDB44BAC8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965255AC-12AC-4323-AA35-9BAC798B66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B3242A4-1E6A-4E02-809C-4A24066EC01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BD2D995-20F0-4C14-BF62-1248AB4B484D}">
  <ds:schemaRefs>
    <ds:schemaRef ds:uri="http://www.w3.org/XML/1998/namespace"/>
    <ds:schemaRef ds:uri="71af3243-3dd4-4a8d-8c0d-dd76da1f02a5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purl.org/dc/dcmitype/"/>
    <ds:schemaRef ds:uri="http://schemas.openxmlformats.org/package/2006/metadata/core-properties"/>
    <ds:schemaRef ds:uri="16c05727-aa75-4e4a-9b5f-8a80a1165891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3327</TotalTime>
  <Words>532</Words>
  <Application>Microsoft Office PowerPoint</Application>
  <PresentationFormat>Widescreen</PresentationFormat>
  <Paragraphs>90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Aptos</vt:lpstr>
      <vt:lpstr>Arial</vt:lpstr>
      <vt:lpstr>Calibri</vt:lpstr>
      <vt:lpstr>Verdana</vt:lpstr>
      <vt:lpstr>Wingdings</vt:lpstr>
      <vt:lpstr>Wingdings 2</vt:lpstr>
      <vt:lpstr>Theme-DCF</vt:lpstr>
      <vt:lpstr>Commission on mental health and substance use disorder  Finance and Workforce Subcommittee  WORKFORCE WORKGROUP</vt:lpstr>
      <vt:lpstr>Workgroup charge</vt:lpstr>
      <vt:lpstr>Workforce workgroup members</vt:lpstr>
      <vt:lpstr>WORKFORCE recommendations</vt:lpstr>
      <vt:lpstr>WORKFORCE Recommendations - Attract</vt:lpstr>
      <vt:lpstr>WORKFORCE Recommendations – Attract</vt:lpstr>
      <vt:lpstr>WORKFORCE Recommendations – Attract</vt:lpstr>
      <vt:lpstr>WORKFORCE Recommendations – Retain</vt:lpstr>
      <vt:lpstr>WORKFORCE recommendations– Retain</vt:lpstr>
      <vt:lpstr>WORKFORCE recommendations– Develop</vt:lpstr>
      <vt:lpstr>Workforce recommendations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Commission on Mental Health and Substance Abuse - Finance and Workforce Subcommittee (August 20 2024)</dc:title>
  <dc:creator>Edwards, Joseph</dc:creator>
  <cp:lastModifiedBy>VanDyke, Misty N</cp:lastModifiedBy>
  <cp:revision>68</cp:revision>
  <dcterms:created xsi:type="dcterms:W3CDTF">2022-01-04T16:51:29Z</dcterms:created>
  <dcterms:modified xsi:type="dcterms:W3CDTF">2025-06-03T14:05:56Z</dcterms:modified>
</cp:coreProperties>
</file>