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2"/>
  </p:notesMasterIdLst>
  <p:sldIdLst>
    <p:sldId id="257" r:id="rId6"/>
    <p:sldId id="278" r:id="rId7"/>
    <p:sldId id="281" r:id="rId8"/>
    <p:sldId id="279" r:id="rId9"/>
    <p:sldId id="280" r:id="rId10"/>
    <p:sldId id="277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19382B-B0A1-35C8-B2A8-6235F7EBCA1D}" name="Steele, Patrick" initials="PS" userId="S::Patrick.Steele@ahca.myflorida.com::3a03c27e-e367-4ace-bf76-faadcf688255" providerId="AD"/>
  <p188:author id="{BE38623F-8FF2-9E66-BB27-E02928F181D8}" name="Koon, Bonnie" initials="KB" userId="S::Bonnie.Koon@ahca.myflorida.com::4a340dc9-8c37-4c3a-9174-2784b63049c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D1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015DC-F8D1-4B79-887E-32B290BE2929}" v="34" dt="2024-08-12T14:21:17.5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65" autoAdjust="0"/>
  </p:normalViewPr>
  <p:slideViewPr>
    <p:cSldViewPr snapToGrid="0">
      <p:cViewPr varScale="1">
        <p:scale>
          <a:sx n="113" d="100"/>
          <a:sy n="113" d="100"/>
        </p:scale>
        <p:origin x="84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ll, Austin" userId="007890e7-8cc2-449d-8e49-b54eac7072d8" providerId="ADAL" clId="{C51015DC-F8D1-4B79-887E-32B290BE2929}"/>
    <pc:docChg chg="custSel modSld">
      <pc:chgData name="Noll, Austin" userId="007890e7-8cc2-449d-8e49-b54eac7072d8" providerId="ADAL" clId="{C51015DC-F8D1-4B79-887E-32B290BE2929}" dt="2024-08-14T20:23:43.156" v="53" actId="478"/>
      <pc:docMkLst>
        <pc:docMk/>
      </pc:docMkLst>
      <pc:sldChg chg="delSp mod modNotesTx">
        <pc:chgData name="Noll, Austin" userId="007890e7-8cc2-449d-8e49-b54eac7072d8" providerId="ADAL" clId="{C51015DC-F8D1-4B79-887E-32B290BE2929}" dt="2024-08-14T20:23:43.156" v="53" actId="478"/>
        <pc:sldMkLst>
          <pc:docMk/>
          <pc:sldMk cId="170329282" sldId="257"/>
        </pc:sldMkLst>
        <pc:spChg chg="del">
          <ac:chgData name="Noll, Austin" userId="007890e7-8cc2-449d-8e49-b54eac7072d8" providerId="ADAL" clId="{C51015DC-F8D1-4B79-887E-32B290BE2929}" dt="2024-08-14T20:23:43.156" v="53" actId="478"/>
          <ac:spMkLst>
            <pc:docMk/>
            <pc:sldMk cId="170329282" sldId="257"/>
            <ac:spMk id="6" creationId="{ADDFAEA4-4161-73C6-EE08-F441CFBC8614}"/>
          </ac:spMkLst>
        </pc:spChg>
      </pc:sldChg>
      <pc:sldChg chg="modSp mod">
        <pc:chgData name="Noll, Austin" userId="007890e7-8cc2-449d-8e49-b54eac7072d8" providerId="ADAL" clId="{C51015DC-F8D1-4B79-887E-32B290BE2929}" dt="2024-08-12T20:53:43.921" v="10" actId="1076"/>
        <pc:sldMkLst>
          <pc:docMk/>
          <pc:sldMk cId="4239048075" sldId="278"/>
        </pc:sldMkLst>
        <pc:spChg chg="mod">
          <ac:chgData name="Noll, Austin" userId="007890e7-8cc2-449d-8e49-b54eac7072d8" providerId="ADAL" clId="{C51015DC-F8D1-4B79-887E-32B290BE2929}" dt="2024-08-12T20:53:43.921" v="10" actId="1076"/>
          <ac:spMkLst>
            <pc:docMk/>
            <pc:sldMk cId="4239048075" sldId="278"/>
            <ac:spMk id="3" creationId="{ED6DDAF1-8F03-11BE-1E06-5098E70FFBC1}"/>
          </ac:spMkLst>
        </pc:spChg>
      </pc:sldChg>
      <pc:sldChg chg="modSp mod">
        <pc:chgData name="Noll, Austin" userId="007890e7-8cc2-449d-8e49-b54eac7072d8" providerId="ADAL" clId="{C51015DC-F8D1-4B79-887E-32B290BE2929}" dt="2024-08-14T12:54:17.674" v="51" actId="20577"/>
        <pc:sldMkLst>
          <pc:docMk/>
          <pc:sldMk cId="1353784341" sldId="279"/>
        </pc:sldMkLst>
        <pc:spChg chg="mod">
          <ac:chgData name="Noll, Austin" userId="007890e7-8cc2-449d-8e49-b54eac7072d8" providerId="ADAL" clId="{C51015DC-F8D1-4B79-887E-32B290BE2929}" dt="2024-08-14T12:54:17.674" v="51" actId="20577"/>
          <ac:spMkLst>
            <pc:docMk/>
            <pc:sldMk cId="1353784341" sldId="279"/>
            <ac:spMk id="6" creationId="{DA354274-4F7D-1C25-C217-3FF3578232A4}"/>
          </ac:spMkLst>
        </pc:spChg>
      </pc:sldChg>
      <pc:sldChg chg="modSp mod">
        <pc:chgData name="Noll, Austin" userId="007890e7-8cc2-449d-8e49-b54eac7072d8" providerId="ADAL" clId="{C51015DC-F8D1-4B79-887E-32B290BE2929}" dt="2024-08-12T20:53:25.620" v="9" actId="20577"/>
        <pc:sldMkLst>
          <pc:docMk/>
          <pc:sldMk cId="4142225120" sldId="281"/>
        </pc:sldMkLst>
        <pc:spChg chg="mod">
          <ac:chgData name="Noll, Austin" userId="007890e7-8cc2-449d-8e49-b54eac7072d8" providerId="ADAL" clId="{C51015DC-F8D1-4B79-887E-32B290BE2929}" dt="2024-08-12T20:53:25.620" v="9" actId="20577"/>
          <ac:spMkLst>
            <pc:docMk/>
            <pc:sldMk cId="4142225120" sldId="281"/>
            <ac:spMk id="3" creationId="{C1CB9DCA-A66F-A79B-84DE-734B9616DC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Services</c:v>
                </c:pt>
              </c:strCache>
            </c:strRef>
          </c:tx>
          <c:spPr>
            <a:solidFill>
              <a:schemeClr val="tx1"/>
            </a:solidFill>
          </c:spPr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B2-4AFE-AF06-EAC912C45904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B2-4AFE-AF06-EAC912C45904}"/>
              </c:ext>
            </c:extLst>
          </c:dPt>
          <c:dLbls>
            <c:dLbl>
              <c:idx val="0"/>
              <c:layout>
                <c:manualLayout>
                  <c:x val="6.8714205715182219E-2"/>
                  <c:y val="-7.1714704224843107E-3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205C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05B2-4AFE-AF06-EAC912C45904}"/>
                </c:ext>
              </c:extLst>
            </c:dLbl>
            <c:dLbl>
              <c:idx val="1"/>
              <c:layout>
                <c:manualLayout>
                  <c:x val="-8.1598006566625275E-2"/>
                  <c:y val="-5.7371622209196872E-2"/>
                </c:manualLayout>
              </c:layout>
              <c:spPr>
                <a:xfrm>
                  <a:off x="543278" y="2481668"/>
                  <a:ext cx="591230" cy="448148"/>
                </a:xfrm>
                <a:solidFill>
                  <a:srgbClr val="FFFFFF"/>
                </a:solidFill>
                <a:ln w="9525" cap="flat" cmpd="sng" algn="ctr">
                  <a:solidFill>
                    <a:srgbClr val="00205C"/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85263"/>
                        <a:gd name="adj2" fmla="val -61679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328729842254905"/>
                      <c:h val="0.12653099599865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5B2-4AFE-AF06-EAC912C45904}"/>
                </c:ext>
              </c:extLst>
            </c:dLbl>
            <c:spPr>
              <a:solidFill>
                <a:srgbClr val="FFFFFF"/>
              </a:solidFill>
              <a:ln>
                <a:solidFill>
                  <a:schemeClr val="tx2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Direct</c:v>
                </c:pt>
                <c:pt idx="1">
                  <c:v>Administrative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21.56</c:v>
                </c:pt>
                <c:pt idx="1">
                  <c:v>78.44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B2-4AFE-AF06-EAC912C45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32E934-5876-4D6B-A273-63C61A05D2FD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EBED89-312A-4C45-AB5C-628825485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BED89-312A-4C45-AB5C-628825485B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91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6E0691F9-FC2F-C7FF-4578-EA9409712F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3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FFC6BA-1691-9706-6C77-EFB75E0791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513" y="3914020"/>
            <a:ext cx="11039302" cy="1047403"/>
          </a:xfrm>
        </p:spPr>
        <p:txBody>
          <a:bodyPr anchor="b">
            <a:noAutofit/>
          </a:bodyPr>
          <a:lstStyle>
            <a:lvl1pPr algn="ctr">
              <a:defRPr sz="6000">
                <a:solidFill>
                  <a:schemeClr val="bg1"/>
                </a:solidFill>
                <a:latin typeface="Oswald Medium" panose="00000600000000000000" pitchFamily="50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BFE64-E651-C5CF-C11D-A8AF06BA752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3999" y="5095700"/>
            <a:ext cx="9144000" cy="511233"/>
          </a:xfrm>
        </p:spPr>
        <p:txBody>
          <a:bodyPr>
            <a:normAutofit/>
          </a:bodyPr>
          <a:lstStyle>
            <a:lvl1pPr marL="0" indent="0" algn="ctr">
              <a:buNone/>
              <a:defRPr sz="2400" b="1" spc="300">
                <a:solidFill>
                  <a:schemeClr val="bg1"/>
                </a:solidFill>
                <a:latin typeface="Montserrat" panose="000005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E45B0A9-4D22-3D4A-C4B9-0F75BAF284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055" y="603354"/>
            <a:ext cx="3109887" cy="3109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12B6DE-A3AB-36DA-C19C-46D5E52EB08F}"/>
              </a:ext>
            </a:extLst>
          </p:cNvPr>
          <p:cNvSpPr/>
          <p:nvPr userDrawn="1"/>
        </p:nvSpPr>
        <p:spPr>
          <a:xfrm>
            <a:off x="-74816" y="0"/>
            <a:ext cx="12327776" cy="1246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36CC9-8EC4-836B-D16B-F2070876A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Oswald Medium" panose="00000600000000000000" pitchFamily="50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87AE6-F080-2B7D-7A79-A0C148BE395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2800">
                <a:latin typeface="Montserrat" panose="00000500000000000000" pitchFamily="50" charset="0"/>
              </a:defRPr>
            </a:lvl1pPr>
            <a:lvl2pPr>
              <a:defRPr sz="2800">
                <a:latin typeface="Montserrat" panose="00000500000000000000" pitchFamily="50" charset="0"/>
              </a:defRPr>
            </a:lvl2pPr>
            <a:lvl3pPr>
              <a:defRPr sz="2800">
                <a:latin typeface="Montserrat" panose="00000500000000000000" pitchFamily="50" charset="0"/>
              </a:defRPr>
            </a:lvl3pPr>
            <a:lvl4pPr>
              <a:defRPr sz="2800">
                <a:latin typeface="Montserrat" panose="00000500000000000000" pitchFamily="50" charset="0"/>
              </a:defRPr>
            </a:lvl4pPr>
            <a:lvl5pPr>
              <a:defRPr sz="2800">
                <a:latin typeface="Montserrat" panose="00000500000000000000" pitchFamily="50" charset="0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66A8A-3147-CB7B-807F-002134830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5351-F0F3-43AD-BDC1-59D856EBAC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A68D12-0178-64DF-6470-71130DF4CF1C}"/>
              </a:ext>
            </a:extLst>
          </p:cNvPr>
          <p:cNvSpPr/>
          <p:nvPr userDrawn="1"/>
        </p:nvSpPr>
        <p:spPr>
          <a:xfrm>
            <a:off x="0" y="0"/>
            <a:ext cx="12192000" cy="1246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3">
            <a:extLst>
              <a:ext uri="{FF2B5EF4-FFF2-40B4-BE49-F238E27FC236}">
                <a16:creationId xmlns:a16="http://schemas.microsoft.com/office/drawing/2014/main" id="{EA4AFC7D-9A46-3228-0228-F437E1969C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6663" y="5552645"/>
            <a:ext cx="25749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86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9F3B-A6AB-4E74-6C0F-E41AE81E4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046ABE-A6CB-CC83-89A7-428C6315D2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8C8F6-068F-4EE4-84A9-A78DF482E6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9C7508-F88E-AEBE-5CEE-8E242822AE5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983009"/>
            <a:ext cx="5257800" cy="30590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2029EEB-5078-CF4A-86EC-14B290521DD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0" y="1983009"/>
            <a:ext cx="5257800" cy="30590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385FE43F-47A4-D668-A328-BD335B0AD8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6663" y="5552645"/>
            <a:ext cx="25749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227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BA05-3B80-1DE2-9E9B-B93751B3C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1233DB-4970-A94E-24E1-A91D91D777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8C8F6-068F-4EE4-84A9-A78DF482E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4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726C94-7146-A543-1D8F-0FF32A22A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BD9EF-E072-6B35-43E0-A275CA8C8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E8477-358B-65EB-FE11-DEA7DEB34B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" y="6356350"/>
            <a:ext cx="12192001" cy="501650"/>
          </a:xfrm>
          <a:prstGeom prst="rect">
            <a:avLst/>
          </a:prstGeom>
          <a:solidFill>
            <a:srgbClr val="182857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844EFC8D-F0F8-AB12-75BD-97AF0A32DE4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85" y="5476115"/>
            <a:ext cx="1305255" cy="130525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304F004-6D39-C2EF-2F22-5B96AA08D551}"/>
              </a:ext>
            </a:extLst>
          </p:cNvPr>
          <p:cNvSpPr/>
          <p:nvPr userDrawn="1"/>
        </p:nvSpPr>
        <p:spPr>
          <a:xfrm>
            <a:off x="0" y="0"/>
            <a:ext cx="12192000" cy="1246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16190-0D1C-4117-CD30-1E28A7960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8388" y="6416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Oswald Medium" panose="00000600000000000000" pitchFamily="2" charset="0"/>
              </a:defRPr>
            </a:lvl1pPr>
          </a:lstStyle>
          <a:p>
            <a:fld id="{5A68C8F6-068F-4EE4-84A9-A78DF482E6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1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swald Medium" panose="000006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486D7-DAF1-4CF0-82E3-77E691EDD9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Medicaid School Based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CD6B5-D79C-461F-AE5F-CD9E01CA6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770" y="5095700"/>
            <a:ext cx="10136221" cy="511233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Commission on Mental Health &amp; Substance Use Disorder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2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7A1F4-F094-B543-A6F0-F8A1C7D7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DDAF1-8F03-11BE-1E06-5098E70FF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3076"/>
            <a:ext cx="10515600" cy="4351338"/>
          </a:xfrm>
        </p:spPr>
        <p:txBody>
          <a:bodyPr/>
          <a:lstStyle/>
          <a:p>
            <a:r>
              <a:rPr lang="en-US" dirty="0"/>
              <a:t>School Districts are not maximizing Federal funds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Direct Services</a:t>
            </a:r>
          </a:p>
          <a:p>
            <a:pPr lvl="1"/>
            <a:r>
              <a:rPr lang="en-US" dirty="0"/>
              <a:t>Administrative Services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B7AF2-0ED4-C5A8-832A-5DD18B17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5351-F0F3-43AD-BDC1-59D856EBACFB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EA6CDC21-27A7-FE67-6C66-8E4CF5B727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0492078"/>
              </p:ext>
            </p:extLst>
          </p:nvPr>
        </p:nvGraphicFramePr>
        <p:xfrm>
          <a:off x="6225309" y="2282561"/>
          <a:ext cx="4555837" cy="3250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904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44ADD-453B-5AA3-0721-A2E98A55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B9DCA-A66F-A79B-84DE-734B9616D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Florida Medicaid provides medically necessary services to promote the health and educational growth of Medicaid-eligible students (IEP/POC). Public school districts are eligible for federal reimbursement.</a:t>
            </a:r>
          </a:p>
          <a:p>
            <a:r>
              <a:rPr lang="en-US" dirty="0"/>
              <a:t>Services Provided Include:</a:t>
            </a:r>
          </a:p>
          <a:p>
            <a:pPr lvl="1"/>
            <a:r>
              <a:rPr lang="en-US" dirty="0"/>
              <a:t>Therapies (Physical, Occupational, Speech)</a:t>
            </a:r>
          </a:p>
          <a:p>
            <a:pPr lvl="1"/>
            <a:r>
              <a:rPr lang="en-US" dirty="0"/>
              <a:t>Nursing</a:t>
            </a:r>
          </a:p>
          <a:p>
            <a:pPr lvl="1"/>
            <a:r>
              <a:rPr lang="en-US" dirty="0"/>
              <a:t>Behavioral/Mental Health</a:t>
            </a:r>
          </a:p>
          <a:p>
            <a:pPr lvl="1"/>
            <a:r>
              <a:rPr lang="en-US" dirty="0"/>
              <a:t>Specialized Transportation	</a:t>
            </a:r>
          </a:p>
          <a:p>
            <a:pPr lvl="1"/>
            <a:r>
              <a:rPr lang="en-US" dirty="0"/>
              <a:t>Medication Administration</a:t>
            </a:r>
          </a:p>
          <a:p>
            <a:pPr lvl="1"/>
            <a:r>
              <a:rPr lang="en-US" dirty="0"/>
              <a:t>Social Work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F3895-7917-AE8F-7DB3-ADB87436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5351-F0F3-43AD-BDC1-59D856EBAC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2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822280-F803-85DA-8FBC-53B529B8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82B94-0FFF-937F-7F4A-D49628720E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F95351-F0F3-43AD-BDC1-59D856EBACFB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54274-4F7D-1C25-C217-3FF3578232A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Provide technical assistance to all districts and encourage participation in the Medicaid in Schools Program.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Continue multi-Agency collaboration to efficiently utilize State resources.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776EC4-62EB-3937-2C7B-FEC49420B1A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ln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Review and update school-based Medicaid payment methodology for direct services delivered in the school setting.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8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511FE9-D1C9-6DBF-DEA2-08023EEE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BE8320-1A6D-15C8-D918-B38CF9ECA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Reverse percentages of Direct and Administrative Services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Reduce administrative burden on districts and Agencies</a:t>
            </a:r>
          </a:p>
          <a:p>
            <a:endParaRPr lang="en-US" dirty="0"/>
          </a:p>
          <a:p>
            <a:r>
              <a:rPr lang="en-US" dirty="0"/>
              <a:t>Improve revenue stream to districts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676030-BE2F-AAAA-AF51-4D8A180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8C8F6-068F-4EE4-84A9-A78DF482E69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41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0CD1268-ABB5-4193-A4B1-10E1C202B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BD0601-0F6C-4B26-8D97-A26C17967EE2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85504B-5C0D-47DB-B37C-96510AAE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5351-F0F3-43AD-BDC1-59D856EBAC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38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HCA">
      <a:dk1>
        <a:srgbClr val="00205C"/>
      </a:dk1>
      <a:lt1>
        <a:srgbClr val="FFFFFF"/>
      </a:lt1>
      <a:dk2>
        <a:srgbClr val="00205C"/>
      </a:dk2>
      <a:lt2>
        <a:srgbClr val="FFFFFF"/>
      </a:lt2>
      <a:accent1>
        <a:srgbClr val="CD1041"/>
      </a:accent1>
      <a:accent2>
        <a:srgbClr val="004FA2"/>
      </a:accent2>
      <a:accent3>
        <a:srgbClr val="C8C8C8"/>
      </a:accent3>
      <a:accent4>
        <a:srgbClr val="00205C"/>
      </a:accent4>
      <a:accent5>
        <a:srgbClr val="004FA2"/>
      </a:accent5>
      <a:accent6>
        <a:srgbClr val="CD1041"/>
      </a:accent6>
      <a:hlink>
        <a:srgbClr val="C8C8C8"/>
      </a:hlink>
      <a:folHlink>
        <a:srgbClr val="004FA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D16AAE1-BF05-4DFB-99BF-A7C71BFE440F}" vid="{3DC09D3A-19CE-4E7E-8B6A-3F7C0B898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07FC50278E654787415EF7B04B8638" ma:contentTypeVersion="20" ma:contentTypeDescription="Create a new document." ma:contentTypeScope="" ma:versionID="262ad8d50655e70271bf260b4af89833">
  <xsd:schema xmlns:xsd="http://www.w3.org/2001/XMLSchema" xmlns:xs="http://www.w3.org/2001/XMLSchema" xmlns:p="http://schemas.microsoft.com/office/2006/metadata/properties" xmlns:ns2="de03dd48-6c4b-47a9-99c6-d8657290bad1" xmlns:ns3="afaa2f9c-2f3f-4f07-8a13-9159dd1eee14" targetNamespace="http://schemas.microsoft.com/office/2006/metadata/properties" ma:root="true" ma:fieldsID="640215c10400e701cbe4e1c59b8bdf0b" ns2:_="" ns3:_="">
    <xsd:import namespace="de03dd48-6c4b-47a9-99c6-d8657290bad1"/>
    <xsd:import namespace="afaa2f9c-2f3f-4f07-8a13-9159dd1eee1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3dd48-6c4b-47a9-99c6-d8657290bad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aa2f9c-2f3f-4f07-8a13-9159dd1eee1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PersistId xmlns="de03dd48-6c4b-47a9-99c6-d8657290bad1" xsi:nil="true"/>
    <_dlc_DocId xmlns="de03dd48-6c4b-47a9-99c6-d8657290bad1">AHCA2017-1050484017-52</_dlc_DocId>
    <_dlc_DocIdUrl xmlns="de03dd48-6c4b-47a9-99c6-d8657290bad1">
      <Url>https://portal.ahca.myflorida.com/mmd/_layouts/15/DocIdRedir.aspx?ID=AHCA2017-1050484017-52</Url>
      <Description>AHCA2017-1050484017-52</Description>
    </_dlc_DocIdUrl>
  </documentManagement>
</p:properties>
</file>

<file path=customXml/itemProps1.xml><?xml version="1.0" encoding="utf-8"?>
<ds:datastoreItem xmlns:ds="http://schemas.openxmlformats.org/officeDocument/2006/customXml" ds:itemID="{AD96A5E3-6FF9-4F53-9966-8702BAA32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03dd48-6c4b-47a9-99c6-d8657290bad1"/>
    <ds:schemaRef ds:uri="afaa2f9c-2f3f-4f07-8a13-9159dd1eee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85736B-DD15-4B92-9D8D-549699A8F24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BDC4170-1ABA-4FE7-94DD-E0BD1891442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5F300BA-9EC7-4FB1-9C9E-B3A2EE8D89B1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de03dd48-6c4b-47a9-99c6-d8657290bad1"/>
    <ds:schemaRef ds:uri="http://purl.org/dc/elements/1.1/"/>
    <ds:schemaRef ds:uri="http://purl.org/dc/terms/"/>
    <ds:schemaRef ds:uri="http://schemas.openxmlformats.org/package/2006/metadata/core-properties"/>
    <ds:schemaRef ds:uri="afaa2f9c-2f3f-4f07-8a13-9159dd1eee1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2024 LBR Presenation - H HHS Approps 10.3.23</Template>
  <TotalTime>2870</TotalTime>
  <Words>153</Words>
  <Application>Microsoft Office PowerPoint</Application>
  <PresentationFormat>Widescreen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Montserrat</vt:lpstr>
      <vt:lpstr>Oswald Medium</vt:lpstr>
      <vt:lpstr>Office Theme</vt:lpstr>
      <vt:lpstr>Medicaid School Based Services</vt:lpstr>
      <vt:lpstr>Current Situation</vt:lpstr>
      <vt:lpstr>Background</vt:lpstr>
      <vt:lpstr>Recommendations</vt:lpstr>
      <vt:lpstr>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Medicaid School Based Services Presentation (August 20 2024)</dc:title>
  <dc:creator>Steele, Patrick</dc:creator>
  <cp:lastModifiedBy>VanDyke, Misty N</cp:lastModifiedBy>
  <cp:revision>53</cp:revision>
  <cp:lastPrinted>2023-10-12T19:58:30Z</cp:lastPrinted>
  <dcterms:created xsi:type="dcterms:W3CDTF">2023-10-03T22:46:23Z</dcterms:created>
  <dcterms:modified xsi:type="dcterms:W3CDTF">2025-06-03T13:59:45Z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0x0101004A07FC50278E654787415EF7B04B8638</vt:lpwstr>
  </property>
  <property fmtid="{D5CDD505-2E9C-101B-9397-08002B2CF9AE}" pid="3" name="_dlc_DocIdItemGuid">
    <vt:lpwstr>05dff563-5d46-40e9-8cfc-aad2c5458bd6</vt:lpwstr>
  </property>
</Properties>
</file>