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Lst>
  <p:notesMasterIdLst>
    <p:notesMasterId r:id="rId14"/>
  </p:notesMasterIdLst>
  <p:handoutMasterIdLst>
    <p:handoutMasterId r:id="rId15"/>
  </p:handoutMasterIdLst>
  <p:sldIdLst>
    <p:sldId id="297" r:id="rId5"/>
    <p:sldId id="298" r:id="rId6"/>
    <p:sldId id="303" r:id="rId7"/>
    <p:sldId id="290" r:id="rId8"/>
    <p:sldId id="305" r:id="rId9"/>
    <p:sldId id="301" r:id="rId10"/>
    <p:sldId id="302" r:id="rId11"/>
    <p:sldId id="306" r:id="rId12"/>
    <p:sldId id="30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619" autoAdjust="0"/>
  </p:normalViewPr>
  <p:slideViewPr>
    <p:cSldViewPr snapToGrid="0">
      <p:cViewPr varScale="1">
        <p:scale>
          <a:sx n="121" d="100"/>
          <a:sy n="121" d="100"/>
        </p:scale>
        <p:origin x="547"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Johnson" userId="93d8e6cc-fb31-4959-b5f5-7e597e05ecdc" providerId="ADAL" clId="{3A19954D-F89A-4C20-AF25-6B2054CF88D2}"/>
    <pc:docChg chg="undo custSel addSld delSld modSld sldOrd">
      <pc:chgData name="Jennifer Johnson" userId="93d8e6cc-fb31-4959-b5f5-7e597e05ecdc" providerId="ADAL" clId="{3A19954D-F89A-4C20-AF25-6B2054CF88D2}" dt="2024-07-23T20:13:46.281" v="431" actId="12"/>
      <pc:docMkLst>
        <pc:docMk/>
      </pc:docMkLst>
      <pc:sldChg chg="modSp del mod">
        <pc:chgData name="Jennifer Johnson" userId="93d8e6cc-fb31-4959-b5f5-7e597e05ecdc" providerId="ADAL" clId="{3A19954D-F89A-4C20-AF25-6B2054CF88D2}" dt="2024-07-23T20:00:06.274" v="16" actId="2696"/>
        <pc:sldMkLst>
          <pc:docMk/>
          <pc:sldMk cId="1164792070" sldId="289"/>
        </pc:sldMkLst>
        <pc:spChg chg="mod">
          <ac:chgData name="Jennifer Johnson" userId="93d8e6cc-fb31-4959-b5f5-7e597e05ecdc" providerId="ADAL" clId="{3A19954D-F89A-4C20-AF25-6B2054CF88D2}" dt="2024-07-23T19:59:48.968" v="15" actId="20577"/>
          <ac:spMkLst>
            <pc:docMk/>
            <pc:sldMk cId="1164792070" sldId="289"/>
            <ac:spMk id="3" creationId="{A051FFD8-9927-BAAD-BFEB-8953BFD5B99A}"/>
          </ac:spMkLst>
        </pc:spChg>
        <pc:spChg chg="mod">
          <ac:chgData name="Jennifer Johnson" userId="93d8e6cc-fb31-4959-b5f5-7e597e05ecdc" providerId="ADAL" clId="{3A19954D-F89A-4C20-AF25-6B2054CF88D2}" dt="2024-07-23T19:59:30.682" v="9" actId="20577"/>
          <ac:spMkLst>
            <pc:docMk/>
            <pc:sldMk cId="1164792070" sldId="289"/>
            <ac:spMk id="15" creationId="{E07CD0AB-8048-488B-A1C2-D756369C78BA}"/>
          </ac:spMkLst>
        </pc:spChg>
      </pc:sldChg>
      <pc:sldChg chg="modSp mod">
        <pc:chgData name="Jennifer Johnson" userId="93d8e6cc-fb31-4959-b5f5-7e597e05ecdc" providerId="ADAL" clId="{3A19954D-F89A-4C20-AF25-6B2054CF88D2}" dt="2024-07-23T20:06:49.059" v="84" actId="20577"/>
        <pc:sldMkLst>
          <pc:docMk/>
          <pc:sldMk cId="3760263071" sldId="290"/>
        </pc:sldMkLst>
        <pc:spChg chg="mod">
          <ac:chgData name="Jennifer Johnson" userId="93d8e6cc-fb31-4959-b5f5-7e597e05ecdc" providerId="ADAL" clId="{3A19954D-F89A-4C20-AF25-6B2054CF88D2}" dt="2024-07-23T20:06:49.059" v="84" actId="20577"/>
          <ac:spMkLst>
            <pc:docMk/>
            <pc:sldMk cId="3760263071" sldId="290"/>
            <ac:spMk id="2" creationId="{FF421D51-D10E-307F-EC9B-205C56D81F6C}"/>
          </ac:spMkLst>
        </pc:spChg>
      </pc:sldChg>
      <pc:sldChg chg="modSp mod">
        <pc:chgData name="Jennifer Johnson" userId="93d8e6cc-fb31-4959-b5f5-7e597e05ecdc" providerId="ADAL" clId="{3A19954D-F89A-4C20-AF25-6B2054CF88D2}" dt="2024-07-23T20:13:46.281" v="431" actId="12"/>
        <pc:sldMkLst>
          <pc:docMk/>
          <pc:sldMk cId="2932153939" sldId="298"/>
        </pc:sldMkLst>
        <pc:spChg chg="mod">
          <ac:chgData name="Jennifer Johnson" userId="93d8e6cc-fb31-4959-b5f5-7e597e05ecdc" providerId="ADAL" clId="{3A19954D-F89A-4C20-AF25-6B2054CF88D2}" dt="2024-07-23T20:13:46.281" v="431" actId="12"/>
          <ac:spMkLst>
            <pc:docMk/>
            <pc:sldMk cId="2932153939" sldId="298"/>
            <ac:spMk id="10" creationId="{B31287F1-A54B-4155-81DD-FACF0697CA28}"/>
          </ac:spMkLst>
        </pc:spChg>
      </pc:sldChg>
      <pc:sldChg chg="del">
        <pc:chgData name="Jennifer Johnson" userId="93d8e6cc-fb31-4959-b5f5-7e597e05ecdc" providerId="ADAL" clId="{3A19954D-F89A-4C20-AF25-6B2054CF88D2}" dt="2024-07-23T20:00:08.985" v="17" actId="2696"/>
        <pc:sldMkLst>
          <pc:docMk/>
          <pc:sldMk cId="2450793865" sldId="299"/>
        </pc:sldMkLst>
      </pc:sldChg>
      <pc:sldChg chg="modSp mod">
        <pc:chgData name="Jennifer Johnson" userId="93d8e6cc-fb31-4959-b5f5-7e597e05ecdc" providerId="ADAL" clId="{3A19954D-F89A-4C20-AF25-6B2054CF88D2}" dt="2024-07-23T20:07:57.691" v="173" actId="255"/>
        <pc:sldMkLst>
          <pc:docMk/>
          <pc:sldMk cId="90959214" sldId="301"/>
        </pc:sldMkLst>
        <pc:spChg chg="mod">
          <ac:chgData name="Jennifer Johnson" userId="93d8e6cc-fb31-4959-b5f5-7e597e05ecdc" providerId="ADAL" clId="{3A19954D-F89A-4C20-AF25-6B2054CF88D2}" dt="2024-07-23T20:07:57.691" v="173" actId="255"/>
          <ac:spMkLst>
            <pc:docMk/>
            <pc:sldMk cId="90959214" sldId="301"/>
            <ac:spMk id="2" creationId="{32B0C891-6254-EFAE-4612-21E9F94414E9}"/>
          </ac:spMkLst>
        </pc:spChg>
      </pc:sldChg>
      <pc:sldChg chg="modSp mod">
        <pc:chgData name="Jennifer Johnson" userId="93d8e6cc-fb31-4959-b5f5-7e597e05ecdc" providerId="ADAL" clId="{3A19954D-F89A-4C20-AF25-6B2054CF88D2}" dt="2024-07-23T20:08:26.311" v="180" actId="20577"/>
        <pc:sldMkLst>
          <pc:docMk/>
          <pc:sldMk cId="1948491857" sldId="302"/>
        </pc:sldMkLst>
        <pc:spChg chg="mod">
          <ac:chgData name="Jennifer Johnson" userId="93d8e6cc-fb31-4959-b5f5-7e597e05ecdc" providerId="ADAL" clId="{3A19954D-F89A-4C20-AF25-6B2054CF88D2}" dt="2024-07-23T20:08:26.311" v="180" actId="20577"/>
          <ac:spMkLst>
            <pc:docMk/>
            <pc:sldMk cId="1948491857" sldId="302"/>
            <ac:spMk id="2" creationId="{E7A033EE-B6CF-D115-DDB1-192A6E784F6A}"/>
          </ac:spMkLst>
        </pc:spChg>
      </pc:sldChg>
      <pc:sldChg chg="addSp modSp add mod">
        <pc:chgData name="Jennifer Johnson" userId="93d8e6cc-fb31-4959-b5f5-7e597e05ecdc" providerId="ADAL" clId="{3A19954D-F89A-4C20-AF25-6B2054CF88D2}" dt="2024-07-23T20:06:01.081" v="81" actId="1076"/>
        <pc:sldMkLst>
          <pc:docMk/>
          <pc:sldMk cId="2238931203" sldId="305"/>
        </pc:sldMkLst>
        <pc:spChg chg="mod">
          <ac:chgData name="Jennifer Johnson" userId="93d8e6cc-fb31-4959-b5f5-7e597e05ecdc" providerId="ADAL" clId="{3A19954D-F89A-4C20-AF25-6B2054CF88D2}" dt="2024-07-23T20:01:01.186" v="19" actId="6549"/>
          <ac:spMkLst>
            <pc:docMk/>
            <pc:sldMk cId="2238931203" sldId="305"/>
            <ac:spMk id="2" creationId="{FF421D51-D10E-307F-EC9B-205C56D81F6C}"/>
          </ac:spMkLst>
        </pc:spChg>
        <pc:spChg chg="add mod">
          <ac:chgData name="Jennifer Johnson" userId="93d8e6cc-fb31-4959-b5f5-7e597e05ecdc" providerId="ADAL" clId="{3A19954D-F89A-4C20-AF25-6B2054CF88D2}" dt="2024-07-23T20:06:01.081" v="81" actId="1076"/>
          <ac:spMkLst>
            <pc:docMk/>
            <pc:sldMk cId="2238931203" sldId="305"/>
            <ac:spMk id="5" creationId="{9B6A14B1-B643-075D-24FC-275CE18331B0}"/>
          </ac:spMkLst>
        </pc:spChg>
      </pc:sldChg>
      <pc:sldChg chg="modSp add mod ord">
        <pc:chgData name="Jennifer Johnson" userId="93d8e6cc-fb31-4959-b5f5-7e597e05ecdc" providerId="ADAL" clId="{3A19954D-F89A-4C20-AF25-6B2054CF88D2}" dt="2024-07-23T20:13:19.473" v="429" actId="255"/>
        <pc:sldMkLst>
          <pc:docMk/>
          <pc:sldMk cId="30569245" sldId="306"/>
        </pc:sldMkLst>
        <pc:spChg chg="mod">
          <ac:chgData name="Jennifer Johnson" userId="93d8e6cc-fb31-4959-b5f5-7e597e05ecdc" providerId="ADAL" clId="{3A19954D-F89A-4C20-AF25-6B2054CF88D2}" dt="2024-07-23T20:13:19.473" v="429" actId="255"/>
          <ac:spMkLst>
            <pc:docMk/>
            <pc:sldMk cId="30569245" sldId="306"/>
            <ac:spMk id="2" creationId="{B1CB95EC-50AB-AEA2-530B-A256B7AACE91}"/>
          </ac:spMkLst>
        </pc:spChg>
        <pc:spChg chg="mod">
          <ac:chgData name="Jennifer Johnson" userId="93d8e6cc-fb31-4959-b5f5-7e597e05ecdc" providerId="ADAL" clId="{3A19954D-F89A-4C20-AF25-6B2054CF88D2}" dt="2024-07-23T20:12:32.017" v="421" actId="20577"/>
          <ac:spMkLst>
            <pc:docMk/>
            <pc:sldMk cId="30569245" sldId="306"/>
            <ac:spMk id="3" creationId="{3084DE63-90AF-FC4A-276C-9231F7F69A21}"/>
          </ac:spMkLst>
        </pc:spChg>
      </pc:sldChg>
      <pc:sldChg chg="add del">
        <pc:chgData name="Jennifer Johnson" userId="93d8e6cc-fb31-4959-b5f5-7e597e05ecdc" providerId="ADAL" clId="{3A19954D-F89A-4C20-AF25-6B2054CF88D2}" dt="2024-07-23T20:13:26.130" v="430" actId="2696"/>
        <pc:sldMkLst>
          <pc:docMk/>
          <pc:sldMk cId="1753635196" sldId="30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B94E95-7AA3-474D-9AE0-916CAF76FF44}" type="datetimeFigureOut">
              <a:rPr lang="en-US" smtClean="0"/>
              <a:t>6/3/2025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CD909-ECD5-465C-82C8-FCE95B2BCE9B}" type="datetimeFigureOut">
              <a:rPr lang="en-US" smtClean="0"/>
              <a:t>6/3/2025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52F10993-B037-4440-8A27-81D473ED94D3}" type="datetime1">
              <a:rPr lang="en-US" smtClean="0"/>
              <a:t>6/3/2025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567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7ABF040F-001C-4673-BF3F-0BE1C9BF40D8}" type="datetime1">
              <a:rPr lang="en-US" smtClean="0"/>
              <a:t>6/3/2025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0AC70-36BD-4A35-AC48-05BA734D1221}" type="datetime1">
              <a:rPr lang="en-US" smtClean="0"/>
              <a:t>6/3/2025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A13B724-03D5-4AC4-92F2-90F5BF3B8AE1}" type="datetime1">
              <a:rPr lang="en-US" smtClean="0"/>
              <a:t>6/3/2025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278799D-4F11-4C23-9322-E97C9B2E3E2D}" type="datetime1">
              <a:rPr lang="en-US" smtClean="0"/>
              <a:t>6/3/2025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45D04-FBE4-49CB-AA72-13B16528BC6B}" type="datetime1">
              <a:rPr lang="en-US" smtClean="0"/>
              <a:t>6/3/2025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6C72D-A7DF-4267-B973-01A248C39D2F}" type="datetime1">
              <a:rPr lang="en-US" smtClean="0"/>
              <a:t>6/3/2025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53D0BD7A-E6C1-49E4-B644-7DEE137733B8}" type="datetime1">
              <a:rPr lang="en-US" smtClean="0"/>
              <a:t>6/3/2025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52FD0-FE13-4488-94FB-E9A0C55F1CA9}" type="datetime1">
              <a:rPr lang="en-US" smtClean="0"/>
              <a:t>6/3/2025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53D0BD7A-E6C1-49E4-B644-7DEE137733B8}" type="datetime1">
              <a:rPr lang="en-US" smtClean="0"/>
              <a:t>6/3/2025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3484180" y="1709775"/>
            <a:ext cx="8607972" cy="1343034"/>
          </a:xfrm>
        </p:spPr>
        <p:txBody>
          <a:bodyPr>
            <a:normAutofit fontScale="90000"/>
          </a:bodyPr>
          <a:lstStyle/>
          <a:p>
            <a:pPr algn="ctr"/>
            <a: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on mental health and substance use disorder</a:t>
            </a:r>
            <a:b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System of Care Subcommittee</a:t>
            </a:r>
            <a:br>
              <a:rPr lang="en-US" cap="none"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sz="2200" b="0" i="1" dirty="0">
                <a:latin typeface="Arial" panose="020B0604020202020204" pitchFamily="34" charset="0"/>
                <a:cs typeface="Arial" panose="020B0604020202020204" pitchFamily="34" charset="0"/>
              </a:rPr>
              <a:t>Skills Based training workgroup</a:t>
            </a:r>
            <a:endParaRPr lang="en-US" b="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2246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B31287F1-A54B-4155-81DD-FACF0697CA28}"/>
              </a:ext>
            </a:extLst>
          </p:cNvPr>
          <p:cNvSpPr>
            <a:spLocks noGrp="1"/>
          </p:cNvSpPr>
          <p:nvPr>
            <p:ph type="body" idx="1"/>
          </p:nvPr>
        </p:nvSpPr>
        <p:spPr>
          <a:xfrm>
            <a:off x="2257973" y="1568531"/>
            <a:ext cx="9667728" cy="2223222"/>
          </a:xfrm>
        </p:spPr>
        <p:txBody>
          <a:bodyPr>
            <a:noAutofit/>
          </a:bodyPr>
          <a:lstStyle/>
          <a:p>
            <a:pPr marL="457200" indent="-457200">
              <a:buFont typeface="Arial" panose="020B0604020202020204" pitchFamily="34" charset="0"/>
              <a:buChar char="•"/>
            </a:pPr>
            <a:endParaRPr lang="en-US" sz="2400" b="1" i="0" u="none" strike="noStrike" cap="none" baseline="0" dirty="0">
              <a:solidFill>
                <a:schemeClr val="tx1"/>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
            </a:pPr>
            <a:r>
              <a:rPr lang="en-US" sz="2400" b="0" i="0" u="none" strike="noStrike" cap="none" baseline="0" dirty="0">
                <a:solidFill>
                  <a:schemeClr val="tx1"/>
                </a:solidFill>
                <a:latin typeface="Arial" panose="020B0604020202020204" pitchFamily="34" charset="0"/>
                <a:cs typeface="Arial" panose="020B0604020202020204" pitchFamily="34" charset="0"/>
              </a:rPr>
              <a:t>Gather data that will allow the subcommittee to evaluate and make recommendations regarding skills-based training that teaches participants about mental health and substance use issues, including, but not limited to, mental health first aid models. </a:t>
            </a:r>
          </a:p>
          <a:p>
            <a:pPr marL="457200" indent="-457200" algn="l">
              <a:buFont typeface="Arial" panose="020B0604020202020204" pitchFamily="34" charset="0"/>
              <a:buChar char="•"/>
            </a:pPr>
            <a:endParaRPr lang="en-US" sz="2400" b="0" i="0" u="none" strike="noStrike" cap="none" baseline="0" dirty="0">
              <a:solidFill>
                <a:schemeClr val="tx1"/>
              </a:solidFill>
              <a:latin typeface="Arial" panose="020B0604020202020204" pitchFamily="34" charset="0"/>
              <a:cs typeface="Arial" panose="020B0604020202020204" pitchFamily="34" charset="0"/>
            </a:endParaRPr>
          </a:p>
          <a:p>
            <a:r>
              <a:rPr lang="en-US" sz="2400" b="0" i="0" u="none" strike="noStrike" cap="none" baseline="0" dirty="0">
                <a:solidFill>
                  <a:schemeClr val="tx1"/>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sz="2400" b="1" cap="none" dirty="0">
              <a:solidFill>
                <a:schemeClr val="tx1"/>
              </a:solidFill>
              <a:highlight>
                <a:srgbClr val="FFFF00"/>
              </a:highlight>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582FCB2-A54E-4CA7-8B46-F340559D126C}"/>
              </a:ext>
            </a:extLst>
          </p:cNvPr>
          <p:cNvSpPr>
            <a:spLocks noGrp="1"/>
          </p:cNvSpPr>
          <p:nvPr>
            <p:ph type="sldNum" sz="quarter" idx="12"/>
          </p:nvPr>
        </p:nvSpPr>
        <p:spPr/>
        <p:txBody>
          <a:bodyPr/>
          <a:lstStyle/>
          <a:p>
            <a:fld id="{3A98EE3D-8CD1-4C3F-BD1C-C98C9596463C}" type="slidenum">
              <a:rPr lang="en-US" smtClean="0"/>
              <a:pPr/>
              <a:t>2</a:t>
            </a:fld>
            <a:endParaRPr lang="en-US" dirty="0"/>
          </a:p>
        </p:txBody>
      </p:sp>
      <p:sp>
        <p:nvSpPr>
          <p:cNvPr id="9" name="Title 8">
            <a:extLst>
              <a:ext uri="{FF2B5EF4-FFF2-40B4-BE49-F238E27FC236}">
                <a16:creationId xmlns:a16="http://schemas.microsoft.com/office/drawing/2014/main" id="{ADA3681A-EFB9-4650-8224-C8CA5D4B853B}"/>
              </a:ext>
            </a:extLst>
          </p:cNvPr>
          <p:cNvSpPr>
            <a:spLocks noGrp="1"/>
          </p:cNvSpPr>
          <p:nvPr>
            <p:ph type="title"/>
          </p:nvPr>
        </p:nvSpPr>
        <p:spPr>
          <a:xfrm>
            <a:off x="2421603" y="859074"/>
            <a:ext cx="7976485" cy="988332"/>
          </a:xfrm>
        </p:spPr>
        <p:txBody>
          <a:bodyPr/>
          <a:lstStyle/>
          <a:p>
            <a:r>
              <a:rPr lang="en-US" dirty="0">
                <a:latin typeface="Arial" panose="020B0604020202020204" pitchFamily="34" charset="0"/>
                <a:cs typeface="Arial" panose="020B0604020202020204" pitchFamily="34" charset="0"/>
              </a:rPr>
              <a:t>Workgroup charge</a:t>
            </a:r>
          </a:p>
        </p:txBody>
      </p:sp>
    </p:spTree>
    <p:extLst>
      <p:ext uri="{BB962C8B-B14F-4D97-AF65-F5344CB8AC3E}">
        <p14:creationId xmlns:p14="http://schemas.microsoft.com/office/powerpoint/2010/main" val="2932153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CB95EC-50AB-AEA2-530B-A256B7AACE91}"/>
              </a:ext>
            </a:extLst>
          </p:cNvPr>
          <p:cNvSpPr>
            <a:spLocks noGrp="1"/>
          </p:cNvSpPr>
          <p:nvPr>
            <p:ph idx="1"/>
          </p:nvPr>
        </p:nvSpPr>
        <p:spPr>
          <a:xfrm>
            <a:off x="379061" y="1675257"/>
            <a:ext cx="12008653" cy="3507486"/>
          </a:xfrm>
        </p:spPr>
        <p:txBody>
          <a:bodyPr>
            <a:normAutofit/>
          </a:bodyPr>
          <a:lstStyle/>
          <a:p>
            <a:pPr marL="342900" indent="-342900">
              <a:buFont typeface="+mj-lt"/>
              <a:buAutoNum type="arabicPeriod"/>
            </a:pPr>
            <a:r>
              <a:rPr lang="en-US" sz="2200" cap="none" dirty="0">
                <a:latin typeface="Arial" panose="020B0604020202020204" pitchFamily="34" charset="0"/>
                <a:cs typeface="Arial" panose="020B0604020202020204" pitchFamily="34" charset="0"/>
              </a:rPr>
              <a:t>Develop a comprehensive directory of statewide behavioral health training resources.</a:t>
            </a:r>
          </a:p>
          <a:p>
            <a:pPr marL="342900" indent="-342900">
              <a:buFont typeface="+mj-lt"/>
              <a:buAutoNum type="arabicPeriod"/>
            </a:pPr>
            <a:r>
              <a:rPr lang="en-US" sz="2200" cap="none" dirty="0">
                <a:latin typeface="Arial" panose="020B0604020202020204" pitchFamily="34" charset="0"/>
                <a:cs typeface="Arial" panose="020B0604020202020204" pitchFamily="34" charset="0"/>
              </a:rPr>
              <a:t>Develop a plan to disseminate the directory.</a:t>
            </a:r>
          </a:p>
          <a:p>
            <a:pPr marL="342900" indent="-342900">
              <a:buFont typeface="+mj-lt"/>
              <a:buAutoNum type="arabicPeriod"/>
            </a:pPr>
            <a:r>
              <a:rPr lang="en-US" sz="2200" cap="none" dirty="0">
                <a:latin typeface="Arial" panose="020B0604020202020204" pitchFamily="34" charset="0"/>
                <a:cs typeface="Arial" panose="020B0604020202020204" pitchFamily="34" charset="0"/>
              </a:rPr>
              <a:t>Conduct an annual review to update the directory with new resources.</a:t>
            </a:r>
          </a:p>
          <a:p>
            <a:pPr marL="342900" indent="-342900">
              <a:buFont typeface="+mj-lt"/>
              <a:buAutoNum type="arabicPeriod"/>
            </a:pPr>
            <a:endParaRPr lang="en-US" sz="22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3084DE63-90AF-FC4A-276C-9231F7F69A21}"/>
              </a:ext>
            </a:extLst>
          </p:cNvPr>
          <p:cNvSpPr>
            <a:spLocks noGrp="1"/>
          </p:cNvSpPr>
          <p:nvPr>
            <p:ph type="title"/>
          </p:nvPr>
        </p:nvSpPr>
        <p:spPr/>
        <p:txBody>
          <a:bodyPr/>
          <a:lstStyle/>
          <a:p>
            <a:r>
              <a:rPr lang="en-US" dirty="0"/>
              <a:t>recommendations</a:t>
            </a:r>
          </a:p>
        </p:txBody>
      </p:sp>
      <p:sp>
        <p:nvSpPr>
          <p:cNvPr id="4" name="Slide Number Placeholder 3">
            <a:extLst>
              <a:ext uri="{FF2B5EF4-FFF2-40B4-BE49-F238E27FC236}">
                <a16:creationId xmlns:a16="http://schemas.microsoft.com/office/drawing/2014/main" id="{20EC66EB-032F-8B2D-447B-041B9A225BAF}"/>
              </a:ext>
            </a:extLst>
          </p:cNvPr>
          <p:cNvSpPr>
            <a:spLocks noGrp="1"/>
          </p:cNvSpPr>
          <p:nvPr>
            <p:ph type="sldNum" sz="quarter" idx="12"/>
          </p:nvPr>
        </p:nvSpPr>
        <p:spPr/>
        <p:txBody>
          <a:bodyPr/>
          <a:lstStyle/>
          <a:p>
            <a:fld id="{3A98EE3D-8CD1-4C3F-BD1C-C98C9596463C}" type="slidenum">
              <a:rPr lang="en-US" smtClean="0"/>
              <a:pPr/>
              <a:t>3</a:t>
            </a:fld>
            <a:endParaRPr lang="en-US" dirty="0"/>
          </a:p>
        </p:txBody>
      </p:sp>
    </p:spTree>
    <p:extLst>
      <p:ext uri="{BB962C8B-B14F-4D97-AF65-F5344CB8AC3E}">
        <p14:creationId xmlns:p14="http://schemas.microsoft.com/office/powerpoint/2010/main" val="1194827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421D51-D10E-307F-EC9B-205C56D81F6C}"/>
              </a:ext>
            </a:extLst>
          </p:cNvPr>
          <p:cNvSpPr>
            <a:spLocks noGrp="1"/>
          </p:cNvSpPr>
          <p:nvPr>
            <p:ph idx="1"/>
          </p:nvPr>
        </p:nvSpPr>
        <p:spPr>
          <a:xfrm>
            <a:off x="484939" y="1983264"/>
            <a:ext cx="11029615" cy="3895021"/>
          </a:xfrm>
        </p:spPr>
        <p:txBody>
          <a:bodyPr>
            <a:normAutofit lnSpcReduction="10000"/>
          </a:bodyPr>
          <a:lstStyle/>
          <a:p>
            <a:pPr lvl="1"/>
            <a:r>
              <a:rPr lang="en-US" sz="2000" kern="100" dirty="0">
                <a:effectLst/>
                <a:latin typeface="Arial" panose="020B0604020202020204" pitchFamily="34" charset="0"/>
                <a:ea typeface="Calibri" panose="020F0502020204030204" pitchFamily="34" charset="0"/>
                <a:cs typeface="Times New Roman" panose="02020603050405020304" pitchFamily="18" charset="0"/>
              </a:rPr>
              <a:t>The directory would support community organizations seeking to provide training to help recognize when individuals and families are experiencing behavioral health challenges and develop basic skills to offer help, including skills to identify and help someone who is having suicidal thoughts </a:t>
            </a:r>
          </a:p>
          <a:p>
            <a:pPr lvl="2"/>
            <a:r>
              <a:rPr lang="en-US" sz="1800" kern="0" dirty="0">
                <a:latin typeface="Aptos" panose="020B0004020202020204" pitchFamily="34" charset="0"/>
                <a:ea typeface="Aptos" panose="020B0004020202020204" pitchFamily="34" charset="0"/>
                <a:cs typeface="Aptos" panose="020B0004020202020204" pitchFamily="34" charset="0"/>
              </a:rPr>
              <a:t>L</a:t>
            </a:r>
            <a:r>
              <a:rPr lang="en-US" sz="1800" kern="0" dirty="0">
                <a:effectLst/>
                <a:latin typeface="Aptos" panose="020B0004020202020204" pitchFamily="34" charset="0"/>
                <a:ea typeface="Aptos" panose="020B0004020202020204" pitchFamily="34" charset="0"/>
                <a:cs typeface="Aptos" panose="020B0004020202020204" pitchFamily="34" charset="0"/>
              </a:rPr>
              <a:t>ocal government, schools, large and small employers, and faith-based organizations</a:t>
            </a:r>
            <a:endParaRPr lang="en-US" sz="1900" kern="100" dirty="0">
              <a:latin typeface="Arial" panose="020B0604020202020204" pitchFamily="34" charset="0"/>
              <a:ea typeface="Calibri" panose="020F0502020204030204" pitchFamily="34" charset="0"/>
              <a:cs typeface="Arial" panose="020B0604020202020204" pitchFamily="34" charset="0"/>
            </a:endParaRPr>
          </a:p>
          <a:p>
            <a:pPr lvl="1"/>
            <a:r>
              <a:rPr lang="en-US" sz="2000" kern="100" dirty="0">
                <a:latin typeface="Arial" panose="020B0604020202020204" pitchFamily="34" charset="0"/>
                <a:ea typeface="Calibri" panose="020F0502020204030204" pitchFamily="34" charset="0"/>
                <a:cs typeface="Arial" panose="020B0604020202020204" pitchFamily="34" charset="0"/>
              </a:rPr>
              <a:t>The directory would provide information on existing skill-based trainings and other resources to educate and train individuals on mental health and substance use issues and include objectives, length, cost, and format</a:t>
            </a:r>
          </a:p>
          <a:p>
            <a:pPr lvl="2"/>
            <a:r>
              <a:rPr lang="en-US" sz="1800" kern="0" dirty="0">
                <a:effectLst/>
                <a:latin typeface="Aptos" panose="020B0004020202020204" pitchFamily="34" charset="0"/>
                <a:ea typeface="Aptos" panose="020B0004020202020204" pitchFamily="34" charset="0"/>
                <a:cs typeface="Aptos" panose="020B0004020202020204" pitchFamily="34" charset="0"/>
              </a:rPr>
              <a:t>Group- and individual-level instruction</a:t>
            </a:r>
          </a:p>
          <a:p>
            <a:pPr lvl="2"/>
            <a:r>
              <a:rPr lang="en-US" sz="1800" kern="0" dirty="0">
                <a:latin typeface="Aptos" panose="020B0004020202020204" pitchFamily="34" charset="0"/>
                <a:ea typeface="Aptos" panose="020B0004020202020204" pitchFamily="34" charset="0"/>
                <a:cs typeface="Aptos" panose="020B0004020202020204" pitchFamily="34" charset="0"/>
              </a:rPr>
              <a:t>P</a:t>
            </a:r>
            <a:r>
              <a:rPr lang="en-US" sz="1800" kern="0" dirty="0">
                <a:effectLst/>
                <a:latin typeface="Aptos" panose="020B0004020202020204" pitchFamily="34" charset="0"/>
                <a:ea typeface="Aptos" panose="020B0004020202020204" pitchFamily="34" charset="0"/>
                <a:cs typeface="Aptos" panose="020B0004020202020204" pitchFamily="34" charset="0"/>
              </a:rPr>
              <a:t>rovide access to free on-line resources</a:t>
            </a:r>
          </a:p>
          <a:p>
            <a:pPr lvl="2"/>
            <a:r>
              <a:rPr lang="en-US" sz="1800" kern="0" dirty="0">
                <a:latin typeface="Aptos" panose="020B0004020202020204" pitchFamily="34" charset="0"/>
                <a:ea typeface="Aptos" panose="020B0004020202020204" pitchFamily="34" charset="0"/>
                <a:cs typeface="Aptos" panose="020B0004020202020204" pitchFamily="34" charset="0"/>
              </a:rPr>
              <a:t>O</a:t>
            </a:r>
            <a:r>
              <a:rPr lang="en-US" sz="1800" kern="0" dirty="0">
                <a:effectLst/>
                <a:latin typeface="Aptos" panose="020B0004020202020204" pitchFamily="34" charset="0"/>
                <a:ea typeface="Aptos" panose="020B0004020202020204" pitchFamily="34" charset="0"/>
                <a:cs typeface="Aptos" panose="020B0004020202020204" pitchFamily="34" charset="0"/>
              </a:rPr>
              <a:t>ptions for developing a training plan</a:t>
            </a:r>
            <a:endParaRPr lang="en-US" sz="1900" kern="100" dirty="0">
              <a:latin typeface="Arial" panose="020B0604020202020204" pitchFamily="34" charset="0"/>
              <a:ea typeface="Calibri" panose="020F0502020204030204" pitchFamily="34" charset="0"/>
              <a:cs typeface="Arial" panose="020B0604020202020204" pitchFamily="34" charset="0"/>
            </a:endParaRPr>
          </a:p>
          <a:p>
            <a:pPr lvl="2"/>
            <a:endParaRPr lang="en-US" sz="2000" kern="100" dirty="0">
              <a:effectLst/>
              <a:latin typeface="Arial" panose="020B0604020202020204" pitchFamily="34" charset="0"/>
              <a:ea typeface="Calibri" panose="020F0502020204030204" pitchFamily="34" charset="0"/>
              <a:cs typeface="Arial" panose="020B0604020202020204" pitchFamily="34" charset="0"/>
            </a:endParaRPr>
          </a:p>
          <a:p>
            <a:pPr lvl="1"/>
            <a:endParaRPr lang="en-US" sz="2000" dirty="0">
              <a:solidFill>
                <a:schemeClr val="tx2"/>
              </a:solidFill>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01876DF9-D7B6-42C0-B634-1290DDCC8B50}"/>
              </a:ext>
            </a:extLst>
          </p:cNvPr>
          <p:cNvSpPr>
            <a:spLocks noGrp="1"/>
          </p:cNvSpPr>
          <p:nvPr>
            <p:ph type="title"/>
          </p:nvPr>
        </p:nvSpPr>
        <p:spPr/>
        <p:txBody>
          <a:bodyPr>
            <a:normAutofit/>
          </a:bodyPr>
          <a:lstStyle/>
          <a:p>
            <a:r>
              <a:rPr lang="en-US" cap="none" dirty="0">
                <a:latin typeface="Arial" panose="020B0604020202020204" pitchFamily="34" charset="0"/>
                <a:cs typeface="Arial" panose="020B0604020202020204" pitchFamily="34" charset="0"/>
              </a:rPr>
              <a:t>1. Develop a comprehensive directory of statewide behavioral health training resources.</a:t>
            </a:r>
          </a:p>
        </p:txBody>
      </p:sp>
      <p:sp>
        <p:nvSpPr>
          <p:cNvPr id="3" name="Slide Number Placeholder 2">
            <a:extLst>
              <a:ext uri="{FF2B5EF4-FFF2-40B4-BE49-F238E27FC236}">
                <a16:creationId xmlns:a16="http://schemas.microsoft.com/office/drawing/2014/main" id="{63927227-6C25-413E-B7B6-9E5B49146B36}"/>
              </a:ext>
            </a:extLst>
          </p:cNvPr>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3760263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421D51-D10E-307F-EC9B-205C56D81F6C}"/>
              </a:ext>
            </a:extLst>
          </p:cNvPr>
          <p:cNvSpPr>
            <a:spLocks noGrp="1"/>
          </p:cNvSpPr>
          <p:nvPr>
            <p:ph idx="1"/>
          </p:nvPr>
        </p:nvSpPr>
        <p:spPr>
          <a:xfrm>
            <a:off x="484939" y="1983265"/>
            <a:ext cx="11029615" cy="3507486"/>
          </a:xfrm>
        </p:spPr>
        <p:txBody>
          <a:bodyPr>
            <a:normAutofit/>
          </a:bodyPr>
          <a:lstStyle/>
          <a:p>
            <a:pPr lvl="2"/>
            <a:endParaRPr lang="en-US" sz="2000" kern="100" dirty="0">
              <a:effectLst/>
              <a:latin typeface="Arial" panose="020B0604020202020204" pitchFamily="34" charset="0"/>
              <a:ea typeface="Calibri" panose="020F0502020204030204" pitchFamily="34" charset="0"/>
              <a:cs typeface="Arial" panose="020B0604020202020204" pitchFamily="34" charset="0"/>
            </a:endParaRPr>
          </a:p>
          <a:p>
            <a:pPr lvl="1"/>
            <a:endParaRPr lang="en-US" sz="2000" dirty="0">
              <a:solidFill>
                <a:schemeClr val="tx2"/>
              </a:solidFill>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01876DF9-D7B6-42C0-B634-1290DDCC8B50}"/>
              </a:ext>
            </a:extLst>
          </p:cNvPr>
          <p:cNvSpPr>
            <a:spLocks noGrp="1"/>
          </p:cNvSpPr>
          <p:nvPr>
            <p:ph type="title"/>
          </p:nvPr>
        </p:nvSpPr>
        <p:spPr/>
        <p:txBody>
          <a:bodyPr>
            <a:normAutofit/>
          </a:bodyPr>
          <a:lstStyle/>
          <a:p>
            <a:r>
              <a:rPr lang="en-US" cap="none" dirty="0">
                <a:latin typeface="Arial" panose="020B0604020202020204" pitchFamily="34" charset="0"/>
                <a:cs typeface="Arial" panose="020B0604020202020204" pitchFamily="34" charset="0"/>
              </a:rPr>
              <a:t>1. Develop a comprehensive directory of statewide behavioral health training resources.</a:t>
            </a:r>
          </a:p>
        </p:txBody>
      </p:sp>
      <p:sp>
        <p:nvSpPr>
          <p:cNvPr id="3" name="Slide Number Placeholder 2">
            <a:extLst>
              <a:ext uri="{FF2B5EF4-FFF2-40B4-BE49-F238E27FC236}">
                <a16:creationId xmlns:a16="http://schemas.microsoft.com/office/drawing/2014/main" id="{63927227-6C25-413E-B7B6-9E5B49146B36}"/>
              </a:ext>
            </a:extLst>
          </p:cNvPr>
          <p:cNvSpPr>
            <a:spLocks noGrp="1"/>
          </p:cNvSpPr>
          <p:nvPr>
            <p:ph type="sldNum" sz="quarter" idx="12"/>
          </p:nvPr>
        </p:nvSpPr>
        <p:spPr/>
        <p:txBody>
          <a:bodyPr/>
          <a:lstStyle/>
          <a:p>
            <a:fld id="{3A98EE3D-8CD1-4C3F-BD1C-C98C9596463C}" type="slidenum">
              <a:rPr lang="en-US" smtClean="0"/>
              <a:t>5</a:t>
            </a:fld>
            <a:endParaRPr lang="en-US" dirty="0"/>
          </a:p>
        </p:txBody>
      </p:sp>
      <p:sp>
        <p:nvSpPr>
          <p:cNvPr id="5" name="TextBox 4">
            <a:extLst>
              <a:ext uri="{FF2B5EF4-FFF2-40B4-BE49-F238E27FC236}">
                <a16:creationId xmlns:a16="http://schemas.microsoft.com/office/drawing/2014/main" id="{9B6A14B1-B643-075D-24FC-275CE18331B0}"/>
              </a:ext>
            </a:extLst>
          </p:cNvPr>
          <p:cNvSpPr txBox="1"/>
          <p:nvPr/>
        </p:nvSpPr>
        <p:spPr>
          <a:xfrm>
            <a:off x="581192" y="1727365"/>
            <a:ext cx="10227094" cy="5130635"/>
          </a:xfrm>
          <a:prstGeom prst="rect">
            <a:avLst/>
          </a:prstGeom>
          <a:noFill/>
        </p:spPr>
        <p:txBody>
          <a:bodyPr wrap="square">
            <a:spAutoFit/>
          </a:bodyPr>
          <a:lstStyle/>
          <a:p>
            <a:pPr marL="342900" marR="0" lvl="0" indent="-342900" defTabSz="457200">
              <a:spcBef>
                <a:spcPct val="20000"/>
              </a:spcBef>
              <a:spcAft>
                <a:spcPts val="600"/>
              </a:spcAft>
              <a:buClr>
                <a:schemeClr val="accent1"/>
              </a:buClr>
              <a:buSzPct val="92000"/>
              <a:buFont typeface="Wingdings 2" panose="05020102010507070707" pitchFamily="18" charset="2"/>
              <a:buChar char=""/>
              <a:tabLst>
                <a:tab pos="228600" algn="l"/>
              </a:tabLst>
            </a:pPr>
            <a:r>
              <a:rPr lang="en-US" sz="2000" kern="100" dirty="0">
                <a:solidFill>
                  <a:schemeClr val="tx1">
                    <a:lumMod val="75000"/>
                    <a:lumOff val="25000"/>
                  </a:schemeClr>
                </a:solidFill>
                <a:latin typeface="Arial" panose="020B0604020202020204" pitchFamily="34" charset="0"/>
                <a:cs typeface="Times New Roman" panose="02020603050405020304" pitchFamily="18" charset="0"/>
              </a:rPr>
              <a:t>Convene key state and local behavioral health stakeholders and experts to identify trainings and resources</a:t>
            </a:r>
          </a:p>
          <a:p>
            <a:pPr marL="342900" marR="0" lvl="0" indent="-342900" defTabSz="457200">
              <a:spcBef>
                <a:spcPct val="20000"/>
              </a:spcBef>
              <a:spcAft>
                <a:spcPts val="600"/>
              </a:spcAft>
              <a:buClr>
                <a:schemeClr val="accent1"/>
              </a:buClr>
              <a:buSzPct val="92000"/>
              <a:buFont typeface="Wingdings 2" panose="05020102010507070707" pitchFamily="18" charset="2"/>
              <a:buChar char=""/>
              <a:tabLst>
                <a:tab pos="228600" algn="l"/>
              </a:tabLst>
            </a:pPr>
            <a:r>
              <a:rPr lang="en-US" sz="2000" kern="100" dirty="0">
                <a:solidFill>
                  <a:schemeClr val="tx1">
                    <a:lumMod val="75000"/>
                    <a:lumOff val="25000"/>
                  </a:schemeClr>
                </a:solidFill>
                <a:latin typeface="Arial" panose="020B0604020202020204" pitchFamily="34" charset="0"/>
                <a:cs typeface="Times New Roman" panose="02020603050405020304" pitchFamily="18" charset="0"/>
              </a:rPr>
              <a:t>Criteria for trainings and resources</a:t>
            </a:r>
          </a:p>
          <a:p>
            <a:pPr marL="1714500" marR="0" lvl="3" indent="-342900" defTabSz="457200">
              <a:spcBef>
                <a:spcPct val="20000"/>
              </a:spcBef>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Evidence-based models and best practices</a:t>
            </a:r>
          </a:p>
          <a:p>
            <a:pPr marL="1714500" marR="0" lvl="3" indent="-342900" defTabSz="457200">
              <a:spcBef>
                <a:spcPct val="20000"/>
              </a:spcBef>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Scope of training purposes and objectives </a:t>
            </a:r>
          </a:p>
          <a:p>
            <a:pPr marL="1714500" marR="0" lvl="3" indent="-342900" defTabSz="457200">
              <a:spcBef>
                <a:spcPct val="20000"/>
              </a:spcBef>
              <a:spcAft>
                <a:spcPts val="600"/>
              </a:spcAft>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Specific focus on target populations, e.g., first responders</a:t>
            </a:r>
          </a:p>
          <a:p>
            <a:pPr marL="342900" marR="0" lvl="0" indent="-342900" defTabSz="457200">
              <a:spcBef>
                <a:spcPct val="20000"/>
              </a:spcBef>
              <a:spcAft>
                <a:spcPts val="600"/>
              </a:spcAft>
              <a:buClr>
                <a:schemeClr val="accent1"/>
              </a:buClr>
              <a:buSzPct val="92000"/>
              <a:buFont typeface="Wingdings 2" panose="05020102010507070707" pitchFamily="18" charset="2"/>
              <a:buChar char=""/>
              <a:tabLst>
                <a:tab pos="228600" algn="l"/>
              </a:tabLst>
            </a:pPr>
            <a:r>
              <a:rPr lang="en-US" sz="2000" kern="100" dirty="0">
                <a:solidFill>
                  <a:schemeClr val="tx1">
                    <a:lumMod val="75000"/>
                    <a:lumOff val="25000"/>
                  </a:schemeClr>
                </a:solidFill>
                <a:latin typeface="Arial" panose="020B0604020202020204" pitchFamily="34" charset="0"/>
                <a:cs typeface="Times New Roman" panose="02020603050405020304" pitchFamily="18" charset="0"/>
              </a:rPr>
              <a:t>Type of information that should be provided for the listed trainings and resources included in the directory</a:t>
            </a:r>
          </a:p>
          <a:p>
            <a:pPr marL="1714500" marR="0" lvl="3" indent="-342900" defTabSz="457200">
              <a:spcBef>
                <a:spcPct val="20000"/>
              </a:spcBef>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Training format, e.g., virtual or in-person</a:t>
            </a:r>
          </a:p>
          <a:p>
            <a:pPr marL="1714500" marR="0" lvl="3" indent="-342900" defTabSz="457200">
              <a:spcBef>
                <a:spcPct val="20000"/>
              </a:spcBef>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Length of training</a:t>
            </a:r>
          </a:p>
          <a:p>
            <a:pPr marL="1714500" marR="0" lvl="3" indent="-342900" defTabSz="457200">
              <a:spcBef>
                <a:spcPct val="20000"/>
              </a:spcBef>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Cost</a:t>
            </a:r>
          </a:p>
          <a:p>
            <a:pPr marL="1714500" marR="0" lvl="3" indent="-342900" defTabSz="457200">
              <a:spcBef>
                <a:spcPct val="20000"/>
              </a:spcBef>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Accessibility and availability, e.g., size of classes, and location</a:t>
            </a:r>
          </a:p>
          <a:p>
            <a:pPr marL="1714500" marR="0" lvl="3" indent="-342900" defTabSz="457200">
              <a:spcBef>
                <a:spcPct val="20000"/>
              </a:spcBef>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List of trainers that can provide training</a:t>
            </a:r>
          </a:p>
          <a:p>
            <a:pPr marL="1714500" marR="0" lvl="3" indent="-342900" defTabSz="457200">
              <a:spcBef>
                <a:spcPct val="20000"/>
              </a:spcBef>
              <a:spcAft>
                <a:spcPts val="600"/>
              </a:spcAft>
              <a:buClr>
                <a:schemeClr val="accent1"/>
              </a:buClr>
              <a:buSzPct val="92000"/>
              <a:buFont typeface="Wingdings 2" panose="05020102010507070707" pitchFamily="18" charset="2"/>
              <a:buChar char=""/>
            </a:pPr>
            <a:r>
              <a:rPr lang="en-US" kern="100" dirty="0">
                <a:solidFill>
                  <a:schemeClr val="tx1">
                    <a:lumMod val="75000"/>
                    <a:lumOff val="25000"/>
                  </a:schemeClr>
                </a:solidFill>
                <a:latin typeface="Arial" panose="020B0604020202020204" pitchFamily="34" charset="0"/>
                <a:cs typeface="Times New Roman" panose="02020603050405020304" pitchFamily="18" charset="0"/>
              </a:rPr>
              <a:t>Target populations</a:t>
            </a:r>
          </a:p>
        </p:txBody>
      </p:sp>
    </p:spTree>
    <p:extLst>
      <p:ext uri="{BB962C8B-B14F-4D97-AF65-F5344CB8AC3E}">
        <p14:creationId xmlns:p14="http://schemas.microsoft.com/office/powerpoint/2010/main" val="223893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B0C891-6254-EFAE-4612-21E9F94414E9}"/>
              </a:ext>
            </a:extLst>
          </p:cNvPr>
          <p:cNvSpPr>
            <a:spLocks noGrp="1"/>
          </p:cNvSpPr>
          <p:nvPr>
            <p:ph idx="1"/>
          </p:nvPr>
        </p:nvSpPr>
        <p:spPr>
          <a:xfrm>
            <a:off x="581192" y="1675257"/>
            <a:ext cx="11029615" cy="3507486"/>
          </a:xfrm>
        </p:spPr>
        <p:txBody>
          <a:bodyPr>
            <a:normAutofit/>
          </a:bodyPr>
          <a:lstStyle/>
          <a:p>
            <a:r>
              <a:rPr lang="en-US" sz="2000" dirty="0">
                <a:latin typeface="Arial" panose="020B0604020202020204" pitchFamily="34" charset="0"/>
                <a:ea typeface="Calibri" panose="020F0502020204030204" pitchFamily="34" charset="0"/>
              </a:rPr>
              <a:t>A </a:t>
            </a:r>
            <a:r>
              <a:rPr lang="en-US" sz="2000" dirty="0">
                <a:effectLst/>
                <a:latin typeface="Arial" panose="020B0604020202020204" pitchFamily="34" charset="0"/>
                <a:ea typeface="Calibri" panose="020F0502020204030204" pitchFamily="34" charset="0"/>
              </a:rPr>
              <a:t>plan to disseminate the directory will ensure that communities and organizations are aware of and have access to the trainings and resources. The plan should consider:</a:t>
            </a:r>
          </a:p>
          <a:p>
            <a:pPr lvl="1"/>
            <a:r>
              <a:rPr lang="en-US" sz="1800" dirty="0">
                <a:latin typeface="Arial" panose="020B0604020202020204" pitchFamily="34" charset="0"/>
                <a:ea typeface="Calibri" panose="020F0502020204030204" pitchFamily="34" charset="0"/>
              </a:rPr>
              <a:t>I</a:t>
            </a:r>
            <a:r>
              <a:rPr lang="en-US" sz="1800" dirty="0">
                <a:effectLst/>
                <a:latin typeface="Arial" panose="020B0604020202020204" pitchFamily="34" charset="0"/>
                <a:ea typeface="Calibri" panose="020F0502020204030204" pitchFamily="34" charset="0"/>
              </a:rPr>
              <a:t>dentifying public and private organizations for targeted outreach efforts</a:t>
            </a:r>
          </a:p>
          <a:p>
            <a:pPr lvl="1"/>
            <a:r>
              <a:rPr lang="en-US" sz="1800" dirty="0">
                <a:latin typeface="Arial" panose="020B0604020202020204" pitchFamily="34" charset="0"/>
                <a:ea typeface="Calibri" panose="020F0502020204030204" pitchFamily="34" charset="0"/>
              </a:rPr>
              <a:t>Approaches by sector (e.g., health and human services, education, </a:t>
            </a:r>
            <a:r>
              <a:rPr lang="en-US" sz="1800" dirty="0" err="1">
                <a:latin typeface="Arial" panose="020B0604020202020204" pitchFamily="34" charset="0"/>
                <a:ea typeface="Calibri" panose="020F0502020204030204" pitchFamily="34" charset="0"/>
              </a:rPr>
              <a:t>etc</a:t>
            </a:r>
            <a:r>
              <a:rPr lang="en-US" sz="1800" dirty="0">
                <a:latin typeface="Arial" panose="020B0604020202020204" pitchFamily="34" charset="0"/>
                <a:ea typeface="Calibri" panose="020F0502020204030204" pitchFamily="34" charset="0"/>
              </a:rPr>
              <a:t>)</a:t>
            </a:r>
          </a:p>
          <a:p>
            <a:pPr lvl="1"/>
            <a:r>
              <a:rPr lang="en-US" sz="1800" dirty="0">
                <a:effectLst/>
                <a:latin typeface="Arial" panose="020B0604020202020204" pitchFamily="34" charset="0"/>
                <a:ea typeface="Calibri" panose="020F0502020204030204" pitchFamily="34" charset="0"/>
              </a:rPr>
              <a:t>Requesting support for </a:t>
            </a:r>
            <a:r>
              <a:rPr lang="en-US" sz="1800" dirty="0">
                <a:latin typeface="Arial" panose="020B0604020202020204" pitchFamily="34" charset="0"/>
                <a:ea typeface="Calibri" panose="020F0502020204030204" pitchFamily="34" charset="0"/>
              </a:rPr>
              <a:t>state and local champions to assist with identifying key partners</a:t>
            </a:r>
          </a:p>
          <a:p>
            <a:pPr lvl="1"/>
            <a:r>
              <a:rPr lang="en-US" sz="1800" dirty="0">
                <a:effectLst/>
                <a:latin typeface="Arial" panose="020B0604020202020204" pitchFamily="34" charset="0"/>
                <a:ea typeface="Calibri" panose="020F0502020204030204" pitchFamily="34" charset="0"/>
              </a:rPr>
              <a:t>Marketing recommendations</a:t>
            </a:r>
          </a:p>
          <a:p>
            <a:pPr lvl="1"/>
            <a:r>
              <a:rPr lang="en-US" sz="1800" dirty="0">
                <a:latin typeface="Arial" panose="020B0604020202020204" pitchFamily="34" charset="0"/>
                <a:ea typeface="Calibri" panose="020F0502020204030204" pitchFamily="34" charset="0"/>
              </a:rPr>
              <a:t>Electronic</a:t>
            </a:r>
            <a:r>
              <a:rPr lang="en-US" sz="1700" dirty="0">
                <a:latin typeface="Arial" panose="020B0604020202020204" pitchFamily="34" charset="0"/>
                <a:ea typeface="Calibri" panose="020F0502020204030204" pitchFamily="34" charset="0"/>
              </a:rPr>
              <a:t> resource; option for print version</a:t>
            </a:r>
            <a:endParaRPr lang="en-US" sz="1700" dirty="0">
              <a:effectLst/>
              <a:latin typeface="Arial" panose="020B0604020202020204" pitchFamily="34" charset="0"/>
              <a:ea typeface="Calibri" panose="020F0502020204030204" pitchFamily="34" charset="0"/>
            </a:endParaRPr>
          </a:p>
          <a:p>
            <a:pPr lvl="1"/>
            <a:endParaRPr lang="en-US" sz="1700" dirty="0"/>
          </a:p>
        </p:txBody>
      </p:sp>
      <p:sp>
        <p:nvSpPr>
          <p:cNvPr id="3" name="Title 2">
            <a:extLst>
              <a:ext uri="{FF2B5EF4-FFF2-40B4-BE49-F238E27FC236}">
                <a16:creationId xmlns:a16="http://schemas.microsoft.com/office/drawing/2014/main" id="{9E5F4945-6F4A-0EE8-C4F5-1A3D84AF1726}"/>
              </a:ext>
            </a:extLst>
          </p:cNvPr>
          <p:cNvSpPr>
            <a:spLocks noGrp="1"/>
          </p:cNvSpPr>
          <p:nvPr>
            <p:ph type="title"/>
          </p:nvPr>
        </p:nvSpPr>
        <p:spPr/>
        <p:txBody>
          <a:bodyPr>
            <a:normAutofit/>
          </a:bodyPr>
          <a:lstStyle/>
          <a:p>
            <a:r>
              <a:rPr lang="en-US" dirty="0"/>
              <a:t>2. </a:t>
            </a:r>
            <a:r>
              <a:rPr lang="en-US" cap="none" dirty="0"/>
              <a:t>Develop a plan to disseminate the directory.</a:t>
            </a:r>
            <a:br>
              <a:rPr lang="en-US" dirty="0"/>
            </a:br>
            <a:endParaRPr lang="en-US" dirty="0"/>
          </a:p>
        </p:txBody>
      </p:sp>
      <p:sp>
        <p:nvSpPr>
          <p:cNvPr id="4" name="Slide Number Placeholder 3">
            <a:extLst>
              <a:ext uri="{FF2B5EF4-FFF2-40B4-BE49-F238E27FC236}">
                <a16:creationId xmlns:a16="http://schemas.microsoft.com/office/drawing/2014/main" id="{5B998652-AA1E-81DA-5862-06307843A4FB}"/>
              </a:ext>
            </a:extLst>
          </p:cNvPr>
          <p:cNvSpPr>
            <a:spLocks noGrp="1"/>
          </p:cNvSpPr>
          <p:nvPr>
            <p:ph type="sldNum" sz="quarter" idx="12"/>
          </p:nvPr>
        </p:nvSpPr>
        <p:spPr/>
        <p:txBody>
          <a:bodyPr/>
          <a:lstStyle/>
          <a:p>
            <a:fld id="{3A98EE3D-8CD1-4C3F-BD1C-C98C9596463C}" type="slidenum">
              <a:rPr lang="en-US" smtClean="0"/>
              <a:pPr/>
              <a:t>6</a:t>
            </a:fld>
            <a:endParaRPr lang="en-US" dirty="0"/>
          </a:p>
        </p:txBody>
      </p:sp>
    </p:spTree>
    <p:extLst>
      <p:ext uri="{BB962C8B-B14F-4D97-AF65-F5344CB8AC3E}">
        <p14:creationId xmlns:p14="http://schemas.microsoft.com/office/powerpoint/2010/main" val="90959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7A033EE-B6CF-D115-DDB1-192A6E784F6A}"/>
              </a:ext>
            </a:extLst>
          </p:cNvPr>
          <p:cNvSpPr>
            <a:spLocks noGrp="1"/>
          </p:cNvSpPr>
          <p:nvPr>
            <p:ph idx="1"/>
          </p:nvPr>
        </p:nvSpPr>
        <p:spPr>
          <a:xfrm>
            <a:off x="605747" y="1792224"/>
            <a:ext cx="11586253" cy="3507486"/>
          </a:xfrm>
        </p:spPr>
        <p:txBody>
          <a:bodyPr>
            <a:normAutofit/>
          </a:bodyPr>
          <a:lstStyle/>
          <a:p>
            <a:r>
              <a:rPr lang="en-US" sz="2000" dirty="0">
                <a:effectLst/>
                <a:latin typeface="Arial" panose="020B0604020202020204" pitchFamily="34" charset="0"/>
                <a:ea typeface="Calibri" panose="020F0502020204030204" pitchFamily="34" charset="0"/>
              </a:rPr>
              <a:t>The directory could be reviewed and updated annually and include:</a:t>
            </a:r>
          </a:p>
          <a:p>
            <a:pPr lvl="1"/>
            <a:r>
              <a:rPr lang="en-US" sz="2000" dirty="0">
                <a:latin typeface="Arial" panose="020B0604020202020204" pitchFamily="34" charset="0"/>
                <a:ea typeface="Calibri" panose="020F0502020204030204" pitchFamily="34" charset="0"/>
              </a:rPr>
              <a:t>An annual review for new evidence-based resources, best practices, and research findings</a:t>
            </a:r>
          </a:p>
          <a:p>
            <a:pPr lvl="1"/>
            <a:r>
              <a:rPr lang="en-US" sz="2000" dirty="0">
                <a:latin typeface="Arial" panose="020B0604020202020204" pitchFamily="34" charset="0"/>
                <a:ea typeface="Calibri" panose="020F0502020204030204" pitchFamily="34" charset="0"/>
              </a:rPr>
              <a:t>Identification and process to address gaps to bolster training and enhance communication and marketing activities</a:t>
            </a:r>
          </a:p>
          <a:p>
            <a:pPr lvl="1"/>
            <a:r>
              <a:rPr lang="en-US" sz="2000" dirty="0">
                <a:latin typeface="Arial" panose="020B0604020202020204" pitchFamily="34" charset="0"/>
                <a:ea typeface="Calibri" panose="020F0502020204030204" pitchFamily="34" charset="0"/>
              </a:rPr>
              <a:t>An assessment or survey to gather feedback/input and identify opportunities for improvement</a:t>
            </a:r>
          </a:p>
        </p:txBody>
      </p:sp>
      <p:sp>
        <p:nvSpPr>
          <p:cNvPr id="3" name="Title 2">
            <a:extLst>
              <a:ext uri="{FF2B5EF4-FFF2-40B4-BE49-F238E27FC236}">
                <a16:creationId xmlns:a16="http://schemas.microsoft.com/office/drawing/2014/main" id="{701EDF22-2479-F9EF-4CAF-AAF4AFB6A2B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3. </a:t>
            </a:r>
            <a:r>
              <a:rPr lang="en-US" cap="none" dirty="0">
                <a:latin typeface="Arial" panose="020B0604020202020204" pitchFamily="34" charset="0"/>
                <a:cs typeface="Arial" panose="020B0604020202020204" pitchFamily="34" charset="0"/>
              </a:rPr>
              <a:t>Conduct an annual review to update the directory with new resources.</a:t>
            </a: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2F2CDD8-0525-5A53-A83C-B2074C77FA10}"/>
              </a:ext>
            </a:extLst>
          </p:cNvPr>
          <p:cNvSpPr>
            <a:spLocks noGrp="1"/>
          </p:cNvSpPr>
          <p:nvPr>
            <p:ph type="sldNum" sz="quarter" idx="12"/>
          </p:nvPr>
        </p:nvSpPr>
        <p:spPr/>
        <p:txBody>
          <a:bodyPr/>
          <a:lstStyle/>
          <a:p>
            <a:fld id="{3A98EE3D-8CD1-4C3F-BD1C-C98C9596463C}" type="slidenum">
              <a:rPr lang="en-US" smtClean="0"/>
              <a:pPr/>
              <a:t>7</a:t>
            </a:fld>
            <a:endParaRPr lang="en-US" dirty="0"/>
          </a:p>
        </p:txBody>
      </p:sp>
    </p:spTree>
    <p:extLst>
      <p:ext uri="{BB962C8B-B14F-4D97-AF65-F5344CB8AC3E}">
        <p14:creationId xmlns:p14="http://schemas.microsoft.com/office/powerpoint/2010/main" val="1948491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CB95EC-50AB-AEA2-530B-A256B7AACE91}"/>
              </a:ext>
            </a:extLst>
          </p:cNvPr>
          <p:cNvSpPr>
            <a:spLocks noGrp="1"/>
          </p:cNvSpPr>
          <p:nvPr>
            <p:ph idx="1"/>
          </p:nvPr>
        </p:nvSpPr>
        <p:spPr>
          <a:xfrm>
            <a:off x="379061" y="1675257"/>
            <a:ext cx="12008653" cy="3507486"/>
          </a:xfrm>
        </p:spPr>
        <p:txBody>
          <a:bodyPr>
            <a:normAutofit/>
          </a:bodyPr>
          <a:lstStyle/>
          <a:p>
            <a:r>
              <a:rPr lang="en-US" sz="2000" dirty="0">
                <a:effectLst/>
                <a:latin typeface="Arial" panose="020B0604020202020204" pitchFamily="34" charset="0"/>
                <a:ea typeface="Times New Roman" panose="02020603050405020304" pitchFamily="18" charset="0"/>
                <a:cs typeface="Arial" panose="020B0604020202020204" pitchFamily="34" charset="0"/>
              </a:rPr>
              <a:t>Low cost</a:t>
            </a:r>
          </a:p>
          <a:p>
            <a:r>
              <a:rPr lang="en-US" sz="2000" dirty="0">
                <a:latin typeface="Arial" panose="020B0604020202020204" pitchFamily="34" charset="0"/>
                <a:ea typeface="Times New Roman" panose="02020603050405020304" pitchFamily="18" charset="0"/>
                <a:cs typeface="Arial" panose="020B0604020202020204" pitchFamily="34" charset="0"/>
              </a:rPr>
              <a:t>Accomplished wi</a:t>
            </a:r>
            <a:r>
              <a:rPr lang="en-US" sz="2000" dirty="0">
                <a:effectLst/>
                <a:latin typeface="Arial" panose="020B0604020202020204" pitchFamily="34" charset="0"/>
                <a:ea typeface="Times New Roman" panose="02020603050405020304" pitchFamily="18" charset="0"/>
                <a:cs typeface="Arial" panose="020B0604020202020204" pitchFamily="34" charset="0"/>
              </a:rPr>
              <a:t>thin existing or limited state and federal funds and</a:t>
            </a:r>
            <a:br>
              <a:rPr lang="en-US" sz="2000" dirty="0">
                <a:effectLst/>
                <a:latin typeface="Arial" panose="020B0604020202020204" pitchFamily="34" charset="0"/>
                <a:ea typeface="Times New Roman" panose="02020603050405020304" pitchFamily="18" charset="0"/>
                <a:cs typeface="Arial" panose="020B0604020202020204" pitchFamily="34" charset="0"/>
              </a:rPr>
            </a:br>
            <a:r>
              <a:rPr lang="en-US" sz="2000" dirty="0">
                <a:effectLst/>
                <a:latin typeface="Arial" panose="020B0604020202020204" pitchFamily="34" charset="0"/>
                <a:ea typeface="Times New Roman" panose="02020603050405020304" pitchFamily="18" charset="0"/>
                <a:cs typeface="Arial" panose="020B0604020202020204" pitchFamily="34" charset="0"/>
              </a:rPr>
              <a:t>in-kind contributions by the private sector</a:t>
            </a:r>
          </a:p>
          <a:p>
            <a:r>
              <a:rPr lang="en-US" sz="2000" dirty="0">
                <a:effectLst/>
                <a:latin typeface="Arial" panose="020B0604020202020204" pitchFamily="34" charset="0"/>
                <a:ea typeface="Times New Roman" panose="02020603050405020304" pitchFamily="18" charset="0"/>
                <a:cs typeface="Arial" panose="020B0604020202020204" pitchFamily="34" charset="0"/>
              </a:rPr>
              <a:t>Convening of state and local stakeholders as well communication and marketing efforts</a:t>
            </a:r>
            <a:br>
              <a:rPr lang="en-US" sz="2000" dirty="0">
                <a:effectLst/>
                <a:latin typeface="Arial" panose="020B0604020202020204" pitchFamily="34" charset="0"/>
                <a:ea typeface="Times New Roman" panose="02020603050405020304" pitchFamily="18" charset="0"/>
                <a:cs typeface="Arial" panose="020B0604020202020204" pitchFamily="34" charset="0"/>
              </a:rPr>
            </a:br>
            <a:r>
              <a:rPr lang="en-US" sz="2000" dirty="0">
                <a:effectLst/>
                <a:latin typeface="Arial" panose="020B0604020202020204" pitchFamily="34" charset="0"/>
                <a:ea typeface="Times New Roman" panose="02020603050405020304" pitchFamily="18" charset="0"/>
                <a:cs typeface="Arial" panose="020B0604020202020204" pitchFamily="34" charset="0"/>
              </a:rPr>
              <a:t>could be accomplished at existing forums, e.g., state agency meetings and conferences</a:t>
            </a:r>
            <a:br>
              <a:rPr lang="en-US" sz="2000" dirty="0">
                <a:effectLst/>
                <a:latin typeface="Arial" panose="020B0604020202020204" pitchFamily="34" charset="0"/>
                <a:ea typeface="Times New Roman" panose="02020603050405020304" pitchFamily="18" charset="0"/>
                <a:cs typeface="Arial" panose="020B0604020202020204" pitchFamily="34" charset="0"/>
              </a:rPr>
            </a:br>
            <a:r>
              <a:rPr lang="en-US" sz="2000" dirty="0">
                <a:effectLst/>
                <a:latin typeface="Arial" panose="020B0604020202020204" pitchFamily="34" charset="0"/>
                <a:ea typeface="Times New Roman" panose="02020603050405020304" pitchFamily="18" charset="0"/>
                <a:cs typeface="Arial" panose="020B0604020202020204" pitchFamily="34" charset="0"/>
              </a:rPr>
              <a:t>and other stakeholder conferences and venues</a:t>
            </a:r>
          </a:p>
          <a:p>
            <a:r>
              <a:rPr lang="en-US" sz="2000" kern="0" dirty="0">
                <a:effectLst/>
                <a:latin typeface="Arial" panose="020B0604020202020204" pitchFamily="34" charset="0"/>
                <a:ea typeface="Times New Roman" panose="02020603050405020304" pitchFamily="18" charset="0"/>
                <a:cs typeface="Arial" panose="020B0604020202020204" pitchFamily="34" charset="0"/>
              </a:rPr>
              <a:t>PARTNERS: Department of Children and Families, Agency for Health Care Administration,</a:t>
            </a:r>
            <a:br>
              <a:rPr lang="en-US" sz="2000" kern="0" dirty="0">
                <a:effectLst/>
                <a:latin typeface="Arial" panose="020B0604020202020204" pitchFamily="34" charset="0"/>
                <a:ea typeface="Times New Roman" panose="02020603050405020304" pitchFamily="18" charset="0"/>
                <a:cs typeface="Arial" panose="020B0604020202020204" pitchFamily="34" charset="0"/>
              </a:rPr>
            </a:br>
            <a:r>
              <a:rPr lang="en-US" sz="2000" kern="0" dirty="0">
                <a:effectLst/>
                <a:latin typeface="Arial" panose="020B0604020202020204" pitchFamily="34" charset="0"/>
                <a:ea typeface="Times New Roman" panose="02020603050405020304" pitchFamily="18" charset="0"/>
                <a:cs typeface="Arial" panose="020B0604020202020204" pitchFamily="34" charset="0"/>
              </a:rPr>
              <a:t>managing entities, community behavioral health providers,</a:t>
            </a:r>
            <a:br>
              <a:rPr lang="en-US" sz="2000" kern="0" dirty="0">
                <a:effectLst/>
                <a:latin typeface="Arial" panose="020B0604020202020204" pitchFamily="34" charset="0"/>
                <a:ea typeface="Times New Roman" panose="02020603050405020304" pitchFamily="18" charset="0"/>
                <a:cs typeface="Arial" panose="020B0604020202020204" pitchFamily="34" charset="0"/>
              </a:rPr>
            </a:br>
            <a:r>
              <a:rPr lang="en-US" sz="2000" kern="0" dirty="0">
                <a:effectLst/>
                <a:latin typeface="Arial" panose="020B0604020202020204" pitchFamily="34" charset="0"/>
                <a:ea typeface="Times New Roman" panose="02020603050405020304" pitchFamily="18" charset="0"/>
                <a:cs typeface="Arial" panose="020B0604020202020204" pitchFamily="34" charset="0"/>
              </a:rPr>
              <a:t>hospital and health care system partners</a:t>
            </a:r>
            <a:r>
              <a:rPr lang="en-US" sz="2000" kern="0" dirty="0">
                <a:latin typeface="Arial" panose="020B0604020202020204" pitchFamily="34" charset="0"/>
                <a:ea typeface="Times New Roman" panose="02020603050405020304" pitchFamily="18" charset="0"/>
                <a:cs typeface="Arial" panose="020B0604020202020204" pitchFamily="34" charset="0"/>
              </a:rPr>
              <a:t>, </a:t>
            </a:r>
            <a:r>
              <a:rPr lang="en-US" sz="2000" kern="0" dirty="0">
                <a:latin typeface="Arial" panose="020B0604020202020204" pitchFamily="34" charset="0"/>
                <a:cs typeface="Arial" panose="020B0604020202020204" pitchFamily="34" charset="0"/>
              </a:rPr>
              <a:t>Florida Chamber and other business partners</a:t>
            </a:r>
          </a:p>
        </p:txBody>
      </p:sp>
      <p:sp>
        <p:nvSpPr>
          <p:cNvPr id="3" name="Title 2">
            <a:extLst>
              <a:ext uri="{FF2B5EF4-FFF2-40B4-BE49-F238E27FC236}">
                <a16:creationId xmlns:a16="http://schemas.microsoft.com/office/drawing/2014/main" id="{3084DE63-90AF-FC4A-276C-9231F7F69A21}"/>
              </a:ext>
            </a:extLst>
          </p:cNvPr>
          <p:cNvSpPr>
            <a:spLocks noGrp="1"/>
          </p:cNvSpPr>
          <p:nvPr>
            <p:ph type="title"/>
          </p:nvPr>
        </p:nvSpPr>
        <p:spPr/>
        <p:txBody>
          <a:bodyPr/>
          <a:lstStyle/>
          <a:p>
            <a:r>
              <a:rPr lang="en-US" dirty="0"/>
              <a:t>Resources and Partners</a:t>
            </a:r>
          </a:p>
        </p:txBody>
      </p:sp>
      <p:sp>
        <p:nvSpPr>
          <p:cNvPr id="4" name="Slide Number Placeholder 3">
            <a:extLst>
              <a:ext uri="{FF2B5EF4-FFF2-40B4-BE49-F238E27FC236}">
                <a16:creationId xmlns:a16="http://schemas.microsoft.com/office/drawing/2014/main" id="{20EC66EB-032F-8B2D-447B-041B9A225BAF}"/>
              </a:ext>
            </a:extLst>
          </p:cNvPr>
          <p:cNvSpPr>
            <a:spLocks noGrp="1"/>
          </p:cNvSpPr>
          <p:nvPr>
            <p:ph type="sldNum" sz="quarter" idx="12"/>
          </p:nvPr>
        </p:nvSpPr>
        <p:spPr/>
        <p:txBody>
          <a:bodyPr/>
          <a:lstStyle/>
          <a:p>
            <a:fld id="{3A98EE3D-8CD1-4C3F-BD1C-C98C9596463C}" type="slidenum">
              <a:rPr lang="en-US" smtClean="0"/>
              <a:pPr/>
              <a:t>8</a:t>
            </a:fld>
            <a:endParaRPr lang="en-US" dirty="0"/>
          </a:p>
        </p:txBody>
      </p:sp>
    </p:spTree>
    <p:extLst>
      <p:ext uri="{BB962C8B-B14F-4D97-AF65-F5344CB8AC3E}">
        <p14:creationId xmlns:p14="http://schemas.microsoft.com/office/powerpoint/2010/main" val="30569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61F95E5-D391-2CD3-930F-7B94BB584055}"/>
              </a:ext>
            </a:extLst>
          </p:cNvPr>
          <p:cNvSpPr>
            <a:spLocks noGrp="1"/>
          </p:cNvSpPr>
          <p:nvPr>
            <p:ph type="title"/>
          </p:nvPr>
        </p:nvSpPr>
        <p:spPr/>
        <p:txBody>
          <a:bodyPr>
            <a:normAutofit/>
          </a:bodyPr>
          <a:lstStyle/>
          <a:p>
            <a:r>
              <a:rPr lang="en-US" sz="3000" dirty="0">
                <a:latin typeface="Arial" panose="020B0604020202020204" pitchFamily="34" charset="0"/>
                <a:cs typeface="Arial" panose="020B0604020202020204" pitchFamily="34" charset="0"/>
              </a:rPr>
              <a:t>questions</a:t>
            </a:r>
          </a:p>
        </p:txBody>
      </p:sp>
      <p:sp>
        <p:nvSpPr>
          <p:cNvPr id="4" name="Slide Number Placeholder 3">
            <a:extLst>
              <a:ext uri="{FF2B5EF4-FFF2-40B4-BE49-F238E27FC236}">
                <a16:creationId xmlns:a16="http://schemas.microsoft.com/office/drawing/2014/main" id="{06551285-B915-58C6-8D36-D291862EAB03}"/>
              </a:ext>
            </a:extLst>
          </p:cNvPr>
          <p:cNvSpPr>
            <a:spLocks noGrp="1"/>
          </p:cNvSpPr>
          <p:nvPr>
            <p:ph type="sldNum" sz="quarter" idx="12"/>
          </p:nvPr>
        </p:nvSpPr>
        <p:spPr/>
        <p:txBody>
          <a:bodyPr/>
          <a:lstStyle/>
          <a:p>
            <a:fld id="{3A98EE3D-8CD1-4C3F-BD1C-C98C9596463C}" type="slidenum">
              <a:rPr lang="en-US" smtClean="0"/>
              <a:pPr/>
              <a:t>9</a:t>
            </a:fld>
            <a:endParaRPr lang="en-US" dirty="0"/>
          </a:p>
        </p:txBody>
      </p:sp>
    </p:spTree>
    <p:extLst>
      <p:ext uri="{BB962C8B-B14F-4D97-AF65-F5344CB8AC3E}">
        <p14:creationId xmlns:p14="http://schemas.microsoft.com/office/powerpoint/2010/main" val="1079332171"/>
      </p:ext>
    </p:extLst>
  </p:cSld>
  <p:clrMapOvr>
    <a:masterClrMapping/>
  </p:clrMapOvr>
</p:sld>
</file>

<file path=ppt/theme/theme1.xml><?xml version="1.0" encoding="utf-8"?>
<a:theme xmlns:a="http://schemas.openxmlformats.org/drawingml/2006/main" name="Theme-DCF">
  <a:themeElements>
    <a:clrScheme name="Custom 4">
      <a:dk1>
        <a:sysClr val="windowText" lastClr="000000"/>
      </a:dk1>
      <a:lt1>
        <a:sysClr val="window" lastClr="FFFFFF"/>
      </a:lt1>
      <a:dk2>
        <a:srgbClr val="242852"/>
      </a:dk2>
      <a:lt2>
        <a:srgbClr val="ACCBF9"/>
      </a:lt2>
      <a:accent1>
        <a:srgbClr val="242852"/>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2.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BD2D995-20F0-4C14-BF62-1248AB4B484D}">
  <ds:schemaRefs>
    <ds:schemaRef ds:uri="16c05727-aa75-4e4a-9b5f-8a80a1165891"/>
    <ds:schemaRef ds:uri="http://purl.org/dc/dcmityp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71af3243-3dd4-4a8d-8c0d-dd76da1f02a5"/>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3245</TotalTime>
  <Words>582</Words>
  <Application>Microsoft Office PowerPoint</Application>
  <PresentationFormat>Widescreen</PresentationFormat>
  <Paragraphs>56</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Arial</vt:lpstr>
      <vt:lpstr>Calibri</vt:lpstr>
      <vt:lpstr>Verdana</vt:lpstr>
      <vt:lpstr>Wingdings</vt:lpstr>
      <vt:lpstr>Wingdings 2</vt:lpstr>
      <vt:lpstr>Theme-DCF</vt:lpstr>
      <vt:lpstr>Commission on mental health and substance use disorder  System of Care Subcommittee  Skills Based training workgroup</vt:lpstr>
      <vt:lpstr>Workgroup charge</vt:lpstr>
      <vt:lpstr>recommendations</vt:lpstr>
      <vt:lpstr>1. Develop a comprehensive directory of statewide behavioral health training resources.</vt:lpstr>
      <vt:lpstr>1. Develop a comprehensive directory of statewide behavioral health training resources.</vt:lpstr>
      <vt:lpstr>2. Develop a plan to disseminate the directory. </vt:lpstr>
      <vt:lpstr>3. Conduct an annual review to update the directory with new resources.</vt:lpstr>
      <vt:lpstr>Resources and Partners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Use Disorder - System of Care Subcommittee - Skills Based Training Workgroup (July 24 2024)</dc:title>
  <dc:creator>Edwards, Joseph</dc:creator>
  <cp:lastModifiedBy>VanDyke, Misty N</cp:lastModifiedBy>
  <cp:revision>59</cp:revision>
  <dcterms:created xsi:type="dcterms:W3CDTF">2022-01-04T16:51:29Z</dcterms:created>
  <dcterms:modified xsi:type="dcterms:W3CDTF">2025-06-03T19:55:40Z</dcterms:modified>
</cp:coreProperties>
</file>