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0" r:id="rId4"/>
  </p:sldMasterIdLst>
  <p:notesMasterIdLst>
    <p:notesMasterId r:id="rId15"/>
  </p:notesMasterIdLst>
  <p:handoutMasterIdLst>
    <p:handoutMasterId r:id="rId16"/>
  </p:handoutMasterIdLst>
  <p:sldIdLst>
    <p:sldId id="297" r:id="rId5"/>
    <p:sldId id="298" r:id="rId6"/>
    <p:sldId id="289" r:id="rId7"/>
    <p:sldId id="290" r:id="rId8"/>
    <p:sldId id="302" r:id="rId9"/>
    <p:sldId id="303" r:id="rId10"/>
    <p:sldId id="304" r:id="rId11"/>
    <p:sldId id="305" r:id="rId12"/>
    <p:sldId id="306" r:id="rId13"/>
    <p:sldId id="30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C2FAA4-4466-4E17-AC7E-ACDC04B9A904}" v="1" dt="2024-07-23T15:02:48.1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4" autoAdjust="0"/>
    <p:restoredTop sz="94619" autoAdjust="0"/>
  </p:normalViewPr>
  <p:slideViewPr>
    <p:cSldViewPr snapToGrid="0">
      <p:cViewPr varScale="1">
        <p:scale>
          <a:sx n="121" d="100"/>
          <a:sy n="121" d="100"/>
        </p:scale>
        <p:origin x="461"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902BA6-4325-4140-AD64-F1CA9F0A3D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4A978C9-89B9-4B35-9064-7876961BB46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2B94E95-7AA3-474D-9AE0-916CAF76FF44}" type="datetimeFigureOut">
              <a:rPr lang="en-US" smtClean="0"/>
              <a:t>6/3/2025</a:t>
            </a:fld>
            <a:endParaRPr lang="en-US"/>
          </a:p>
        </p:txBody>
      </p:sp>
      <p:sp>
        <p:nvSpPr>
          <p:cNvPr id="4" name="Footer Placeholder 3">
            <a:extLst>
              <a:ext uri="{FF2B5EF4-FFF2-40B4-BE49-F238E27FC236}">
                <a16:creationId xmlns:a16="http://schemas.microsoft.com/office/drawing/2014/main" id="{0EA9FA60-6BD8-480F-98D4-A3DA4A23FA5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ACA373F-FAE3-4E5A-B13B-7F645ECABD1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853FCD3-78A9-4552-9E0D-0E9A084527B4}" type="slidenum">
              <a:rPr lang="en-US" smtClean="0"/>
              <a:t>‹#›</a:t>
            </a:fld>
            <a:endParaRPr lang="en-US"/>
          </a:p>
        </p:txBody>
      </p:sp>
    </p:spTree>
    <p:extLst>
      <p:ext uri="{BB962C8B-B14F-4D97-AF65-F5344CB8AC3E}">
        <p14:creationId xmlns:p14="http://schemas.microsoft.com/office/powerpoint/2010/main" val="10905057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7CD909-ECD5-465C-82C8-FCE95B2BCE9B}" type="datetimeFigureOut">
              <a:rPr lang="en-US" smtClean="0"/>
              <a:t>6/3/2025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63E826-96F9-412E-99A9-86A7D24D1AC5}" type="slidenum">
              <a:rPr lang="en-US" smtClean="0"/>
              <a:t>‹#›</a:t>
            </a:fld>
            <a:endParaRPr lang="en-US"/>
          </a:p>
        </p:txBody>
      </p:sp>
    </p:spTree>
    <p:extLst>
      <p:ext uri="{BB962C8B-B14F-4D97-AF65-F5344CB8AC3E}">
        <p14:creationId xmlns:p14="http://schemas.microsoft.com/office/powerpoint/2010/main" val="26435441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8FF996E-61BD-47CB-85A4-D3C26661B80D}"/>
              </a:ext>
            </a:extLst>
          </p:cNvPr>
          <p:cNvSpPr/>
          <p:nvPr/>
        </p:nvSpPr>
        <p:spPr>
          <a:xfrm>
            <a:off x="3209925" y="0"/>
            <a:ext cx="898207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EA1F06D-55B0-4F3F-BA8C-D17945BE6C14}"/>
              </a:ext>
            </a:extLst>
          </p:cNvPr>
          <p:cNvSpPr/>
          <p:nvPr/>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096000" y="2621636"/>
            <a:ext cx="5496775" cy="590321"/>
          </a:xfrm>
        </p:spPr>
        <p:txBody>
          <a:bodyPr anchor="t">
            <a:normAutofit/>
          </a:bodyPr>
          <a:lstStyle>
            <a:lvl1pPr marL="0" indent="0" algn="l">
              <a:buNone/>
              <a:defRPr sz="1600"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4">
            <a:extLst>
              <a:ext uri="{FF2B5EF4-FFF2-40B4-BE49-F238E27FC236}">
                <a16:creationId xmlns:a16="http://schemas.microsoft.com/office/drawing/2014/main" id="{32D0517A-8116-47E3-A4A5-4BEA4FC18700}"/>
              </a:ext>
            </a:extLst>
          </p:cNvPr>
          <p:cNvSpPr>
            <a:spLocks noGrp="1"/>
          </p:cNvSpPr>
          <p:nvPr>
            <p:ph type="dt" sz="half" idx="10"/>
          </p:nvPr>
        </p:nvSpPr>
        <p:spPr/>
        <p:txBody>
          <a:bodyPr/>
          <a:lstStyle/>
          <a:p>
            <a:fld id="{52F10993-B037-4440-8A27-81D473ED94D3}" type="datetime1">
              <a:rPr lang="en-US" smtClean="0"/>
              <a:t>6/3/2025</a:t>
            </a:fld>
            <a:endParaRPr lang="en-US" dirty="0"/>
          </a:p>
        </p:txBody>
      </p:sp>
      <p:sp>
        <p:nvSpPr>
          <p:cNvPr id="7" name="Footer Placeholder 6">
            <a:extLst>
              <a:ext uri="{FF2B5EF4-FFF2-40B4-BE49-F238E27FC236}">
                <a16:creationId xmlns:a16="http://schemas.microsoft.com/office/drawing/2014/main" id="{1B3AA27C-00F0-436D-B454-8EAB67454B90}"/>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04EACB6F-CCA4-416F-BAC3-399D824F03C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
        <p:nvSpPr>
          <p:cNvPr id="14" name="Title 13">
            <a:extLst>
              <a:ext uri="{FF2B5EF4-FFF2-40B4-BE49-F238E27FC236}">
                <a16:creationId xmlns:a16="http://schemas.microsoft.com/office/drawing/2014/main" id="{F9120191-8F61-4C4F-B1AC-9AB3611B3525}"/>
              </a:ext>
            </a:extLst>
          </p:cNvPr>
          <p:cNvSpPr>
            <a:spLocks noGrp="1"/>
          </p:cNvSpPr>
          <p:nvPr>
            <p:ph type="title"/>
          </p:nvPr>
        </p:nvSpPr>
        <p:spPr>
          <a:xfrm>
            <a:off x="4998919" y="1197397"/>
            <a:ext cx="6593856" cy="1343034"/>
          </a:xfrm>
        </p:spPr>
        <p:txBody>
          <a:bodyPr anchor="t" anchorCtr="0"/>
          <a:lstStyle>
            <a:lvl1pPr>
              <a:defRPr>
                <a:solidFill>
                  <a:schemeClr val="bg1"/>
                </a:solidFill>
              </a:defRPr>
            </a:lvl1pPr>
          </a:lstStyle>
          <a:p>
            <a:r>
              <a:rPr lang="en-US" dirty="0"/>
              <a:t>Click to edit Master title style</a:t>
            </a:r>
          </a:p>
        </p:txBody>
      </p:sp>
      <p:sp>
        <p:nvSpPr>
          <p:cNvPr id="12" name="Rectangle 11">
            <a:extLst>
              <a:ext uri="{FF2B5EF4-FFF2-40B4-BE49-F238E27FC236}">
                <a16:creationId xmlns:a16="http://schemas.microsoft.com/office/drawing/2014/main" id="{1FB1B7C3-E96A-4B26-9D56-FF994FB599FF}"/>
              </a:ext>
            </a:extLst>
          </p:cNvPr>
          <p:cNvSpPr/>
          <p:nvPr userDrawn="1"/>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567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340864"/>
            <a:ext cx="11029615" cy="3507486"/>
          </a:xfrm>
        </p:spPr>
        <p:txBody>
          <a:bodyPr anchor="t" anchorCtr="0"/>
          <a:lstStyle>
            <a:lvl1pPr>
              <a:defRPr lang="en-US" dirty="0">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a:extLst>
              <a:ext uri="{FF2B5EF4-FFF2-40B4-BE49-F238E27FC236}">
                <a16:creationId xmlns:a16="http://schemas.microsoft.com/office/drawing/2014/main" id="{B119947D-B087-4728-8F6C-D0A1F3898687}"/>
              </a:ext>
            </a:extLst>
          </p:cNvPr>
          <p:cNvSpPr>
            <a:spLocks noGrp="1"/>
          </p:cNvSpPr>
          <p:nvPr>
            <p:ph type="title"/>
          </p:nvPr>
        </p:nvSpPr>
        <p:spPr/>
        <p:txBody>
          <a:bodyPr anchor="t" anchorCtr="0"/>
          <a:lstStyle/>
          <a:p>
            <a:r>
              <a:rPr lang="en-US"/>
              <a:t>Click to edit Master title style</a:t>
            </a:r>
            <a:endParaRPr lang="en-US" dirty="0"/>
          </a:p>
        </p:txBody>
      </p:sp>
      <p:sp>
        <p:nvSpPr>
          <p:cNvPr id="5" name="Date Placeholder 4">
            <a:extLst>
              <a:ext uri="{FF2B5EF4-FFF2-40B4-BE49-F238E27FC236}">
                <a16:creationId xmlns:a16="http://schemas.microsoft.com/office/drawing/2014/main" id="{A5EC1682-4713-4868-B260-A163AA4A1EEA}"/>
              </a:ext>
            </a:extLst>
          </p:cNvPr>
          <p:cNvSpPr>
            <a:spLocks noGrp="1"/>
          </p:cNvSpPr>
          <p:nvPr>
            <p:ph type="dt" sz="half" idx="10"/>
          </p:nvPr>
        </p:nvSpPr>
        <p:spPr/>
        <p:txBody>
          <a:bodyPr/>
          <a:lstStyle/>
          <a:p>
            <a:fld id="{7ABF040F-001C-4673-BF3F-0BE1C9BF40D8}" type="datetime1">
              <a:rPr lang="en-US" smtClean="0"/>
              <a:t>6/3/2025</a:t>
            </a:fld>
            <a:endParaRPr lang="en-US" dirty="0"/>
          </a:p>
        </p:txBody>
      </p:sp>
      <p:sp>
        <p:nvSpPr>
          <p:cNvPr id="6" name="Footer Placeholder 5">
            <a:extLst>
              <a:ext uri="{FF2B5EF4-FFF2-40B4-BE49-F238E27FC236}">
                <a16:creationId xmlns:a16="http://schemas.microsoft.com/office/drawing/2014/main" id="{84EC518E-16C7-41E6-AD28-C433D99E7B8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A17058F-9EEC-4259-A656-2163AD582F3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944933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46035" y="2828444"/>
            <a:ext cx="6753057"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D2F0AC70-36BD-4A35-AC48-05BA734D1221}" type="datetime1">
              <a:rPr lang="en-US" smtClean="0"/>
              <a:t>6/3/2025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5" name="Rectangle 14">
            <a:extLst>
              <a:ext uri="{FF2B5EF4-FFF2-40B4-BE49-F238E27FC236}">
                <a16:creationId xmlns:a16="http://schemas.microsoft.com/office/drawing/2014/main" id="{C2489CAD-4DBA-42C4-883B-349B93281BA8}"/>
              </a:ext>
            </a:extLst>
          </p:cNvPr>
          <p:cNvSpPr/>
          <p:nvPr userDrawn="1"/>
        </p:nvSpPr>
        <p:spPr>
          <a:xfrm>
            <a:off x="1" y="1"/>
            <a:ext cx="195262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1">
            <a:extLst>
              <a:ext uri="{FF2B5EF4-FFF2-40B4-BE49-F238E27FC236}">
                <a16:creationId xmlns:a16="http://schemas.microsoft.com/office/drawing/2014/main" id="{609057C4-AAE7-490E-AB00-D2943A20FEB2}"/>
              </a:ext>
            </a:extLst>
          </p:cNvPr>
          <p:cNvSpPr>
            <a:spLocks noGrp="1"/>
          </p:cNvSpPr>
          <p:nvPr>
            <p:ph type="title"/>
          </p:nvPr>
        </p:nvSpPr>
        <p:spPr>
          <a:xfrm>
            <a:off x="3634322" y="1568439"/>
            <a:ext cx="7976485" cy="988332"/>
          </a:xfrm>
        </p:spPr>
        <p:txBody>
          <a:bodyPr anchor="t" anchorCtr="0"/>
          <a:lstStyle/>
          <a:p>
            <a:r>
              <a:rPr lang="en-US" dirty="0"/>
              <a:t>Click to edit Master title style</a:t>
            </a:r>
          </a:p>
        </p:txBody>
      </p:sp>
    </p:spTree>
    <p:extLst>
      <p:ext uri="{BB962C8B-B14F-4D97-AF65-F5344CB8AC3E}">
        <p14:creationId xmlns:p14="http://schemas.microsoft.com/office/powerpoint/2010/main" val="162171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A13B724-03D5-4AC4-92F2-90F5BF3B8AE1}" type="datetime1">
              <a:rPr lang="en-US" smtClean="0"/>
              <a:t>6/3/2025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45456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7278799D-4F11-4C23-9322-E97C9B2E3E2D}" type="datetime1">
              <a:rPr lang="en-US" smtClean="0"/>
              <a:t>6/3/2025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93587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B45D04-FBE4-49CB-AA72-13B16528BC6B}" type="datetime1">
              <a:rPr lang="en-US" smtClean="0"/>
              <a:t>6/3/2025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89258430"/>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A6C72D-A7DF-4267-B973-01A248C39D2F}" type="datetime1">
              <a:rPr lang="en-US" smtClean="0"/>
              <a:t>6/3/2025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0089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1">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59F5720-33C4-4F82-905F-8520628267D3}"/>
              </a:ext>
            </a:extLst>
          </p:cNvPr>
          <p:cNvSpPr>
            <a:spLocks noGrp="1"/>
          </p:cNvSpPr>
          <p:nvPr>
            <p:ph idx="1"/>
          </p:nvPr>
        </p:nvSpPr>
        <p:spPr>
          <a:xfrm>
            <a:off x="4900928" y="1179829"/>
            <a:ext cx="6650991" cy="4658216"/>
          </a:xfrm>
        </p:spPr>
        <p:txBody>
          <a:bodyPr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5D52ABF2-A144-4733-9C41-9F71D25E8116}"/>
              </a:ext>
            </a:extLst>
          </p:cNvPr>
          <p:cNvSpPr>
            <a:spLocks noChangeAspect="1"/>
          </p:cNvSpPr>
          <p:nvPr userDrawn="1"/>
        </p:nvSpPr>
        <p:spPr>
          <a:xfrm>
            <a:off x="447817" y="601200"/>
            <a:ext cx="3682723" cy="58154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57AE0941-A3BC-4273-8CFC-35758DD9FE14}"/>
              </a:ext>
            </a:extLst>
          </p:cNvPr>
          <p:cNvSpPr>
            <a:spLocks noGrp="1"/>
          </p:cNvSpPr>
          <p:nvPr>
            <p:ph type="title"/>
          </p:nvPr>
        </p:nvSpPr>
        <p:spPr>
          <a:xfrm>
            <a:off x="767857" y="933450"/>
            <a:ext cx="3031852" cy="1722419"/>
          </a:xfrm>
        </p:spPr>
        <p:txBody>
          <a:bodyPr anchor="t" anchorCtr="0">
            <a:normAutofit/>
          </a:bodyPr>
          <a:lstStyle>
            <a:lvl1pPr algn="l">
              <a:defRPr sz="2400" b="0">
                <a:solidFill>
                  <a:srgbClr val="FFFFFF"/>
                </a:solidFill>
              </a:defRPr>
            </a:lvl1pPr>
          </a:lstStyle>
          <a:p>
            <a:r>
              <a:rPr lang="en-US" dirty="0"/>
              <a:t>Click to edit Master title style</a:t>
            </a:r>
          </a:p>
        </p:txBody>
      </p:sp>
      <p:sp>
        <p:nvSpPr>
          <p:cNvPr id="9" name="Text Placeholder 3">
            <a:extLst>
              <a:ext uri="{FF2B5EF4-FFF2-40B4-BE49-F238E27FC236}">
                <a16:creationId xmlns:a16="http://schemas.microsoft.com/office/drawing/2014/main" id="{386B1363-9C99-4D6B-B19F-1696ACCCD4C1}"/>
              </a:ext>
            </a:extLst>
          </p:cNvPr>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Date Placeholder 10">
            <a:extLst>
              <a:ext uri="{FF2B5EF4-FFF2-40B4-BE49-F238E27FC236}">
                <a16:creationId xmlns:a16="http://schemas.microsoft.com/office/drawing/2014/main" id="{FF52A4DF-BE01-429D-BF75-4D8987242DE9}"/>
              </a:ext>
            </a:extLst>
          </p:cNvPr>
          <p:cNvSpPr>
            <a:spLocks noGrp="1"/>
          </p:cNvSpPr>
          <p:nvPr>
            <p:ph type="dt" sz="half" idx="10"/>
          </p:nvPr>
        </p:nvSpPr>
        <p:spPr/>
        <p:txBody>
          <a:bodyPr/>
          <a:lstStyle/>
          <a:p>
            <a:fld id="{53D0BD7A-E6C1-49E4-B644-7DEE137733B8}" type="datetime1">
              <a:rPr lang="en-US" smtClean="0"/>
              <a:t>6/3/2025</a:t>
            </a:fld>
            <a:endParaRPr lang="en-US" dirty="0"/>
          </a:p>
        </p:txBody>
      </p:sp>
      <p:sp>
        <p:nvSpPr>
          <p:cNvPr id="12" name="Footer Placeholder 11">
            <a:extLst>
              <a:ext uri="{FF2B5EF4-FFF2-40B4-BE49-F238E27FC236}">
                <a16:creationId xmlns:a16="http://schemas.microsoft.com/office/drawing/2014/main" id="{9F8A4E03-EE12-494D-8257-0589CD6E7A0C}"/>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5B9DD57C-84A3-4E13-A3AB-862F600775B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04563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52FD0-FE13-4488-94FB-E9A0C55F1CA9}" type="datetime1">
              <a:rPr lang="en-US" smtClean="0"/>
              <a:t>6/3/2025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6411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774994" y="6423914"/>
            <a:ext cx="165594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53D0BD7A-E6C1-49E4-B644-7DEE137733B8}" type="datetime1">
              <a:rPr lang="en-US" smtClean="0"/>
              <a:t>6/3/2025</a:t>
            </a:fld>
            <a:endParaRPr lang="en-US" dirty="0"/>
          </a:p>
        </p:txBody>
      </p:sp>
      <p:sp>
        <p:nvSpPr>
          <p:cNvPr id="5" name="Footer Placeholder 4"/>
          <p:cNvSpPr>
            <a:spLocks noGrp="1"/>
          </p:cNvSpPr>
          <p:nvPr>
            <p:ph type="ftr" sz="quarter" idx="3"/>
          </p:nvPr>
        </p:nvSpPr>
        <p:spPr>
          <a:xfrm>
            <a:off x="4758078" y="6423914"/>
            <a:ext cx="2749149"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Verdana" panose="020B0604030504040204" pitchFamily="34" charset="0"/>
                <a:ea typeface="Verdan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605747" y="6423914"/>
            <a:ext cx="1052510" cy="365125"/>
          </a:xfrm>
          <a:prstGeom prst="rect">
            <a:avLst/>
          </a:prstGeom>
        </p:spPr>
        <p:txBody>
          <a:bodyPr vert="horz" lIns="91440" tIns="45720" rIns="91440" bIns="45720" rtlCol="0" anchor="ctr"/>
          <a:lstStyle>
            <a:lvl1pPr algn="l">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12ADE88B-EB10-486B-9068-46D45F771682}"/>
              </a:ext>
            </a:extLst>
          </p:cNvPr>
          <p:cNvSpPr/>
          <p:nvPr/>
        </p:nvSpPr>
        <p:spPr>
          <a:xfrm>
            <a:off x="10536060" y="5202060"/>
            <a:ext cx="1655940" cy="1655940"/>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2">
            <a:extLst>
              <a:ext uri="{FF2B5EF4-FFF2-40B4-BE49-F238E27FC236}">
                <a16:creationId xmlns:a16="http://schemas.microsoft.com/office/drawing/2014/main" id="{5619B0A6-9F70-46C5-8D3F-B7D572D8C29D}"/>
              </a:ext>
            </a:extLst>
          </p:cNvPr>
          <p:cNvSpPr/>
          <p:nvPr userDrawn="1"/>
        </p:nvSpPr>
        <p:spPr>
          <a:xfrm>
            <a:off x="9442850" y="4886325"/>
            <a:ext cx="2749149" cy="1971675"/>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841363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80" r:id="rId8"/>
    <p:sldLayoutId id="2147483679" r:id="rId9"/>
  </p:sldLayoutIdLst>
  <p:hf hdr="0" ftr="0" dt="0"/>
  <p:txStyles>
    <p:title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CA465A8-FCD3-44F4-A929-E3E4D759FDB9}"/>
              </a:ext>
            </a:extLst>
          </p:cNvPr>
          <p:cNvSpPr>
            <a:spLocks noGrp="1"/>
          </p:cNvSpPr>
          <p:nvPr>
            <p:ph type="title"/>
          </p:nvPr>
        </p:nvSpPr>
        <p:spPr>
          <a:xfrm>
            <a:off x="3484180" y="1709775"/>
            <a:ext cx="8607972" cy="1343034"/>
          </a:xfrm>
        </p:spPr>
        <p:txBody>
          <a:bodyPr>
            <a:normAutofit fontScale="90000"/>
          </a:bodyPr>
          <a:lstStyle/>
          <a:p>
            <a:pPr algn="ctr"/>
            <a:r>
              <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on mental health and substance use disorder</a:t>
            </a:r>
            <a:br>
              <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cap="non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System of Care Subcommittee</a:t>
            </a:r>
            <a:br>
              <a:rPr lang="en-US" cap="none"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sz="2200" b="0" i="1" dirty="0">
                <a:latin typeface="Arial" panose="020B0604020202020204" pitchFamily="34" charset="0"/>
                <a:cs typeface="Arial" panose="020B0604020202020204" pitchFamily="34" charset="0"/>
              </a:rPr>
              <a:t>Deep-end Services Workgroup</a:t>
            </a:r>
            <a:endParaRPr lang="en-US" b="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2246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BA1F6780-C391-4897-A0C1-0198BE8D2E9A}"/>
              </a:ext>
            </a:extLst>
          </p:cNvPr>
          <p:cNvSpPr>
            <a:spLocks noGrp="1"/>
          </p:cNvSpPr>
          <p:nvPr>
            <p:ph type="title"/>
          </p:nvPr>
        </p:nvSpPr>
        <p:spPr/>
        <p:txBody>
          <a:bodyPr/>
          <a:lstStyle/>
          <a:p>
            <a:r>
              <a:rPr lang="en-US" dirty="0"/>
              <a:t>Questions?</a:t>
            </a:r>
          </a:p>
        </p:txBody>
      </p:sp>
      <p:sp>
        <p:nvSpPr>
          <p:cNvPr id="20" name="Slide Number Placeholder 19">
            <a:extLst>
              <a:ext uri="{FF2B5EF4-FFF2-40B4-BE49-F238E27FC236}">
                <a16:creationId xmlns:a16="http://schemas.microsoft.com/office/drawing/2014/main" id="{1DFB1CBA-D748-46AB-884C-AD3FDB945D71}"/>
              </a:ext>
            </a:extLst>
          </p:cNvPr>
          <p:cNvSpPr>
            <a:spLocks noGrp="1"/>
          </p:cNvSpPr>
          <p:nvPr>
            <p:ph type="sldNum" sz="quarter" idx="12"/>
          </p:nvPr>
        </p:nvSpPr>
        <p:spPr/>
        <p:txBody>
          <a:bodyPr/>
          <a:lstStyle/>
          <a:p>
            <a:fld id="{3A98EE3D-8CD1-4C3F-BD1C-C98C9596463C}" type="slidenum">
              <a:rPr lang="en-US" smtClean="0"/>
              <a:pPr/>
              <a:t>10</a:t>
            </a:fld>
            <a:endParaRPr lang="en-US" dirty="0"/>
          </a:p>
        </p:txBody>
      </p:sp>
    </p:spTree>
    <p:extLst>
      <p:ext uri="{BB962C8B-B14F-4D97-AF65-F5344CB8AC3E}">
        <p14:creationId xmlns:p14="http://schemas.microsoft.com/office/powerpoint/2010/main" val="2064641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B31287F1-A54B-4155-81DD-FACF0697CA28}"/>
              </a:ext>
            </a:extLst>
          </p:cNvPr>
          <p:cNvSpPr>
            <a:spLocks noGrp="1"/>
          </p:cNvSpPr>
          <p:nvPr>
            <p:ph type="body" idx="1"/>
          </p:nvPr>
        </p:nvSpPr>
        <p:spPr>
          <a:xfrm>
            <a:off x="2719471" y="2040168"/>
            <a:ext cx="8797239" cy="600556"/>
          </a:xfrm>
        </p:spPr>
        <p:txBody>
          <a:bodyPr>
            <a:noAutofit/>
          </a:bodyPr>
          <a:lstStyle/>
          <a:p>
            <a:pPr marL="285750" indent="-285750">
              <a:buFont typeface="Arial" panose="020B0604020202020204" pitchFamily="34" charset="0"/>
              <a:buChar char="•"/>
            </a:pPr>
            <a:r>
              <a:rPr lang="en-US" sz="2400" b="1" cap="none" dirty="0">
                <a:solidFill>
                  <a:schemeClr val="tx1"/>
                </a:solidFill>
                <a:latin typeface="Arial" panose="020B0604020202020204" pitchFamily="34" charset="0"/>
                <a:ea typeface="Verdana"/>
                <a:cs typeface="Arial" panose="020B0604020202020204" pitchFamily="34" charset="0"/>
              </a:rPr>
              <a:t>Collect data and present recommendations made by the workgroup concerning the utilization of deep-end services. The data may be used to inform recommendations regarding these services which may then be utilized by the Subcommittee.</a:t>
            </a:r>
          </a:p>
        </p:txBody>
      </p:sp>
      <p:sp>
        <p:nvSpPr>
          <p:cNvPr id="4" name="Slide Number Placeholder 3">
            <a:extLst>
              <a:ext uri="{FF2B5EF4-FFF2-40B4-BE49-F238E27FC236}">
                <a16:creationId xmlns:a16="http://schemas.microsoft.com/office/drawing/2014/main" id="{F582FCB2-A54E-4CA7-8B46-F340559D126C}"/>
              </a:ext>
            </a:extLst>
          </p:cNvPr>
          <p:cNvSpPr>
            <a:spLocks noGrp="1"/>
          </p:cNvSpPr>
          <p:nvPr>
            <p:ph type="sldNum" sz="quarter" idx="12"/>
          </p:nvPr>
        </p:nvSpPr>
        <p:spPr/>
        <p:txBody>
          <a:bodyPr/>
          <a:lstStyle/>
          <a:p>
            <a:fld id="{3A98EE3D-8CD1-4C3F-BD1C-C98C9596463C}" type="slidenum">
              <a:rPr lang="en-US" smtClean="0"/>
              <a:pPr/>
              <a:t>2</a:t>
            </a:fld>
            <a:endParaRPr lang="en-US" dirty="0"/>
          </a:p>
        </p:txBody>
      </p:sp>
      <p:sp>
        <p:nvSpPr>
          <p:cNvPr id="9" name="Title 8">
            <a:extLst>
              <a:ext uri="{FF2B5EF4-FFF2-40B4-BE49-F238E27FC236}">
                <a16:creationId xmlns:a16="http://schemas.microsoft.com/office/drawing/2014/main" id="{ADA3681A-EFB9-4650-8224-C8CA5D4B853B}"/>
              </a:ext>
            </a:extLst>
          </p:cNvPr>
          <p:cNvSpPr>
            <a:spLocks noGrp="1"/>
          </p:cNvSpPr>
          <p:nvPr>
            <p:ph type="title"/>
          </p:nvPr>
        </p:nvSpPr>
        <p:spPr>
          <a:xfrm>
            <a:off x="2202287" y="750968"/>
            <a:ext cx="7976485" cy="988332"/>
          </a:xfrm>
        </p:spPr>
        <p:txBody>
          <a:bodyPr>
            <a:normAutofit/>
          </a:bodyPr>
          <a:lstStyle/>
          <a:p>
            <a:r>
              <a:rPr lang="en-US" dirty="0">
                <a:latin typeface="Arial" panose="020B0604020202020204" pitchFamily="34" charset="0"/>
                <a:cs typeface="Arial" panose="020B0604020202020204" pitchFamily="34" charset="0"/>
              </a:rPr>
              <a:t>Workgroup charge</a:t>
            </a:r>
          </a:p>
        </p:txBody>
      </p:sp>
    </p:spTree>
    <p:extLst>
      <p:ext uri="{BB962C8B-B14F-4D97-AF65-F5344CB8AC3E}">
        <p14:creationId xmlns:p14="http://schemas.microsoft.com/office/powerpoint/2010/main" val="2932153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E07CD0AB-8048-488B-A1C2-D756369C78BA}"/>
              </a:ext>
            </a:extLst>
          </p:cNvPr>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Key issues discussed</a:t>
            </a:r>
          </a:p>
        </p:txBody>
      </p:sp>
      <p:sp>
        <p:nvSpPr>
          <p:cNvPr id="5" name="Slide Number Placeholder 4">
            <a:extLst>
              <a:ext uri="{FF2B5EF4-FFF2-40B4-BE49-F238E27FC236}">
                <a16:creationId xmlns:a16="http://schemas.microsoft.com/office/drawing/2014/main" id="{DB6F70DE-6D0B-4F92-99FB-0635A18AFB2C}"/>
              </a:ext>
            </a:extLst>
          </p:cNvPr>
          <p:cNvSpPr>
            <a:spLocks noGrp="1"/>
          </p:cNvSpPr>
          <p:nvPr>
            <p:ph type="sldNum" sz="quarter" idx="12"/>
          </p:nvPr>
        </p:nvSpPr>
        <p:spPr/>
        <p:txBody>
          <a:bodyPr/>
          <a:lstStyle/>
          <a:p>
            <a:fld id="{3A98EE3D-8CD1-4C3F-BD1C-C98C9596463C}" type="slidenum">
              <a:rPr lang="en-US" smtClean="0"/>
              <a:pPr/>
              <a:t>3</a:t>
            </a:fld>
            <a:endParaRPr lang="en-US" dirty="0"/>
          </a:p>
        </p:txBody>
      </p:sp>
      <p:sp>
        <p:nvSpPr>
          <p:cNvPr id="3" name="Content Placeholder 2">
            <a:extLst>
              <a:ext uri="{FF2B5EF4-FFF2-40B4-BE49-F238E27FC236}">
                <a16:creationId xmlns:a16="http://schemas.microsoft.com/office/drawing/2014/main" id="{A051FFD8-9927-BAAD-BFEB-8953BFD5B99A}"/>
              </a:ext>
            </a:extLst>
          </p:cNvPr>
          <p:cNvSpPr>
            <a:spLocks noGrp="1"/>
          </p:cNvSpPr>
          <p:nvPr>
            <p:ph idx="1"/>
          </p:nvPr>
        </p:nvSpPr>
        <p:spPr>
          <a:xfrm>
            <a:off x="509079" y="1539078"/>
            <a:ext cx="11029615" cy="3507486"/>
          </a:xfrm>
        </p:spPr>
        <p:txBody>
          <a:bodyPr>
            <a:normAutofit/>
          </a:bodyPr>
          <a:lstStyle/>
          <a:p>
            <a:r>
              <a:rPr lang="en-US" sz="1400" b="1" dirty="0">
                <a:solidFill>
                  <a:schemeClr val="tx1"/>
                </a:solidFill>
                <a:latin typeface="Arial" panose="020B0604020202020204" pitchFamily="34" charset="0"/>
                <a:cs typeface="Arial" panose="020B0604020202020204" pitchFamily="34" charset="0"/>
              </a:rPr>
              <a:t>This workgroup’s key focus area has been a discussion of deep end services and current landscape. These questions were the focus of our discussions.</a:t>
            </a:r>
          </a:p>
          <a:p>
            <a:pPr lvl="1"/>
            <a:r>
              <a:rPr lang="en-US" dirty="0">
                <a:solidFill>
                  <a:schemeClr val="tx1"/>
                </a:solidFill>
                <a:latin typeface="Arial" panose="020B0604020202020204" pitchFamily="34" charset="0"/>
                <a:cs typeface="Arial" panose="020B0604020202020204" pitchFamily="34" charset="0"/>
              </a:rPr>
              <a:t>How to increase access to care?</a:t>
            </a:r>
          </a:p>
          <a:p>
            <a:pPr lvl="1"/>
            <a:r>
              <a:rPr lang="en-US" dirty="0">
                <a:solidFill>
                  <a:schemeClr val="tx1"/>
                </a:solidFill>
                <a:latin typeface="Arial" panose="020B0604020202020204" pitchFamily="34" charset="0"/>
                <a:cs typeface="Arial" panose="020B0604020202020204" pitchFamily="34" charset="0"/>
              </a:rPr>
              <a:t>What are the barriers? </a:t>
            </a:r>
          </a:p>
          <a:p>
            <a:pPr lvl="2"/>
            <a:r>
              <a:rPr lang="en-US" sz="1400" dirty="0">
                <a:solidFill>
                  <a:schemeClr val="tx1"/>
                </a:solidFill>
                <a:latin typeface="Arial" panose="020B0604020202020204" pitchFamily="34" charset="0"/>
                <a:cs typeface="Arial" panose="020B0604020202020204" pitchFamily="34" charset="0"/>
              </a:rPr>
              <a:t>Housing, medication compliance, transportation, hospital discharge planning</a:t>
            </a:r>
          </a:p>
          <a:p>
            <a:pPr lvl="1"/>
            <a:r>
              <a:rPr lang="en-US" dirty="0">
                <a:solidFill>
                  <a:schemeClr val="tx1"/>
                </a:solidFill>
                <a:latin typeface="Arial" panose="020B0604020202020204" pitchFamily="34" charset="0"/>
                <a:cs typeface="Arial" panose="020B0604020202020204" pitchFamily="34" charset="0"/>
              </a:rPr>
              <a:t>What do we need to know? What do we need others to know?</a:t>
            </a:r>
          </a:p>
          <a:p>
            <a:pPr lvl="1"/>
            <a:r>
              <a:rPr lang="en-US" dirty="0">
                <a:solidFill>
                  <a:schemeClr val="tx1"/>
                </a:solidFill>
                <a:latin typeface="Arial" panose="020B0604020202020204" pitchFamily="34" charset="0"/>
                <a:cs typeface="Arial" panose="020B0604020202020204" pitchFamily="34" charset="0"/>
              </a:rPr>
              <a:t>What services and diversionary services do we have? What do we need?</a:t>
            </a:r>
          </a:p>
          <a:p>
            <a:pPr lvl="1"/>
            <a:r>
              <a:rPr lang="en-US" dirty="0">
                <a:solidFill>
                  <a:schemeClr val="tx1"/>
                </a:solidFill>
                <a:latin typeface="Arial" panose="020B0604020202020204" pitchFamily="34" charset="0"/>
                <a:cs typeface="Arial" panose="020B0604020202020204" pitchFamily="34" charset="0"/>
              </a:rPr>
              <a:t>What are follow up services for discharges? What do we need? What works?</a:t>
            </a:r>
          </a:p>
          <a:p>
            <a:pPr lvl="1"/>
            <a:r>
              <a:rPr lang="en-US" dirty="0">
                <a:solidFill>
                  <a:schemeClr val="tx1"/>
                </a:solidFill>
                <a:latin typeface="Arial" panose="020B0604020202020204" pitchFamily="34" charset="0"/>
                <a:cs typeface="Arial" panose="020B0604020202020204" pitchFamily="34" charset="0"/>
              </a:rPr>
              <a:t>What data supports our needs?</a:t>
            </a:r>
          </a:p>
          <a:p>
            <a:pPr lvl="1"/>
            <a:r>
              <a:rPr lang="en-US" dirty="0">
                <a:solidFill>
                  <a:schemeClr val="tx1"/>
                </a:solidFill>
                <a:latin typeface="Arial" panose="020B0604020202020204" pitchFamily="34" charset="0"/>
                <a:cs typeface="Arial" panose="020B0604020202020204" pitchFamily="34" charset="0"/>
              </a:rPr>
              <a:t>What recommendation do we feel would make the most impact?</a:t>
            </a:r>
          </a:p>
        </p:txBody>
      </p:sp>
    </p:spTree>
    <p:extLst>
      <p:ext uri="{BB962C8B-B14F-4D97-AF65-F5344CB8AC3E}">
        <p14:creationId xmlns:p14="http://schemas.microsoft.com/office/powerpoint/2010/main" val="1164792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F421D51-D10E-307F-EC9B-205C56D81F6C}"/>
              </a:ext>
            </a:extLst>
          </p:cNvPr>
          <p:cNvSpPr>
            <a:spLocks noGrp="1"/>
          </p:cNvSpPr>
          <p:nvPr>
            <p:ph idx="1"/>
          </p:nvPr>
        </p:nvSpPr>
        <p:spPr>
          <a:xfrm>
            <a:off x="605747" y="1675257"/>
            <a:ext cx="11029615" cy="3507486"/>
          </a:xfrm>
        </p:spPr>
        <p:txBody>
          <a:bodyPr>
            <a:normAutofit/>
          </a:bodyPr>
          <a:lstStyle/>
          <a:p>
            <a:pPr marL="305435" indent="-305435"/>
            <a:r>
              <a:rPr lang="en-US" sz="1600" b="1" dirty="0">
                <a:solidFill>
                  <a:schemeClr val="tx1"/>
                </a:solidFill>
                <a:latin typeface="Arial" panose="020B0604020202020204" pitchFamily="34" charset="0"/>
                <a:cs typeface="Arial" panose="020B0604020202020204" pitchFamily="34" charset="0"/>
              </a:rPr>
              <a:t>Deep-end Services workgroup determined that our focus and recommendations would support diversions from State Treatment Facilities and increase options for youth with high crisis care utilization. These are our recommendations:</a:t>
            </a:r>
          </a:p>
          <a:p>
            <a:pPr marL="667385" lvl="1" indent="-342900">
              <a:buFont typeface="+mj-lt"/>
              <a:buAutoNum type="arabicPeriod"/>
            </a:pPr>
            <a:r>
              <a:rPr lang="en-US" sz="1600" dirty="0">
                <a:solidFill>
                  <a:schemeClr val="tx1"/>
                </a:solidFill>
                <a:latin typeface="Arial" panose="020B0604020202020204" pitchFamily="34" charset="0"/>
                <a:ea typeface="Verdana"/>
                <a:cs typeface="Arial" panose="020B0604020202020204" pitchFamily="34" charset="0"/>
              </a:rPr>
              <a:t>Develop new Care Coordination teams that use the Critical Time Intervention (CTI) model for individuals who meet the high utilization threshold.</a:t>
            </a:r>
          </a:p>
          <a:p>
            <a:pPr marL="667385" lvl="1" indent="-342900">
              <a:buFont typeface="+mj-lt"/>
              <a:buAutoNum type="arabicPeriod"/>
            </a:pPr>
            <a:r>
              <a:rPr lang="en-US" sz="1600" dirty="0">
                <a:solidFill>
                  <a:schemeClr val="tx1"/>
                </a:solidFill>
                <a:latin typeface="Arial" panose="020B0604020202020204" pitchFamily="34" charset="0"/>
                <a:cs typeface="Arial" panose="020B0604020202020204" pitchFamily="34" charset="0"/>
              </a:rPr>
              <a:t>Increase the number of Florida Assertive Community Treatment (FACT) Teams and Forensic Multi-Disciplinary Teams (FMDT) statewide.</a:t>
            </a:r>
          </a:p>
          <a:p>
            <a:pPr marL="667385" lvl="1" indent="-342900">
              <a:buFont typeface="+mj-lt"/>
              <a:buAutoNum type="arabicPeriod"/>
            </a:pPr>
            <a:r>
              <a:rPr lang="en-US" sz="1600" dirty="0">
                <a:solidFill>
                  <a:schemeClr val="tx1"/>
                </a:solidFill>
                <a:latin typeface="Arial" panose="020B0604020202020204" pitchFamily="34" charset="0"/>
                <a:cs typeface="Arial" panose="020B0604020202020204" pitchFamily="34" charset="0"/>
              </a:rPr>
              <a:t>Increase Short-term Residential Treatment facility capacity for adults and children. </a:t>
            </a:r>
            <a:endParaRPr lang="en-US" sz="1600" strike="sngStrike" dirty="0">
              <a:solidFill>
                <a:schemeClr val="tx1"/>
              </a:solidFill>
              <a:latin typeface="Arial" panose="020B0604020202020204" pitchFamily="34" charset="0"/>
              <a:cs typeface="Arial" panose="020B0604020202020204" pitchFamily="34" charset="0"/>
            </a:endParaRPr>
          </a:p>
          <a:p>
            <a:pPr marL="667385" lvl="1" indent="-342900">
              <a:buFont typeface="+mj-lt"/>
              <a:buAutoNum type="arabicPeriod"/>
            </a:pPr>
            <a:r>
              <a:rPr lang="en-US" sz="1600" dirty="0">
                <a:solidFill>
                  <a:schemeClr val="tx1"/>
                </a:solidFill>
                <a:latin typeface="Arial" panose="020B0604020202020204" pitchFamily="34" charset="0"/>
                <a:ea typeface="Verdana"/>
                <a:cs typeface="Arial" panose="020B0604020202020204" pitchFamily="34" charset="0"/>
              </a:rPr>
              <a:t>Increase Use of Long Acting Injectables (LAIs) Prior to Discharge from State Mental Health Treatment Facilities.</a:t>
            </a:r>
          </a:p>
        </p:txBody>
      </p:sp>
      <p:sp>
        <p:nvSpPr>
          <p:cNvPr id="10" name="Title 9">
            <a:extLst>
              <a:ext uri="{FF2B5EF4-FFF2-40B4-BE49-F238E27FC236}">
                <a16:creationId xmlns:a16="http://schemas.microsoft.com/office/drawing/2014/main" id="{01876DF9-D7B6-42C0-B634-1290DDCC8B50}"/>
              </a:ext>
            </a:extLst>
          </p:cNvPr>
          <p:cNvSpPr>
            <a:spLocks noGrp="1"/>
          </p:cNvSpPr>
          <p:nvPr>
            <p:ph type="title"/>
          </p:nvPr>
        </p:nvSpPr>
        <p:spPr/>
        <p:txBody>
          <a:bodyPr/>
          <a:lstStyle/>
          <a:p>
            <a:r>
              <a:rPr lang="en-US" dirty="0"/>
              <a:t>Recommendations</a:t>
            </a:r>
          </a:p>
        </p:txBody>
      </p:sp>
      <p:sp>
        <p:nvSpPr>
          <p:cNvPr id="3" name="Slide Number Placeholder 2">
            <a:extLst>
              <a:ext uri="{FF2B5EF4-FFF2-40B4-BE49-F238E27FC236}">
                <a16:creationId xmlns:a16="http://schemas.microsoft.com/office/drawing/2014/main" id="{63927227-6C25-413E-B7B6-9E5B49146B36}"/>
              </a:ext>
            </a:extLst>
          </p:cNvPr>
          <p:cNvSpPr>
            <a:spLocks noGrp="1"/>
          </p:cNvSpPr>
          <p:nvPr>
            <p:ph type="sldNum" sz="quarter" idx="12"/>
          </p:nvPr>
        </p:nvSpPr>
        <p:spPr/>
        <p:txBody>
          <a:bodyPr/>
          <a:lstStyle/>
          <a:p>
            <a:fld id="{3A98EE3D-8CD1-4C3F-BD1C-C98C9596463C}" type="slidenum">
              <a:rPr lang="en-US" smtClean="0"/>
              <a:t>4</a:t>
            </a:fld>
            <a:endParaRPr lang="en-US" dirty="0"/>
          </a:p>
        </p:txBody>
      </p:sp>
    </p:spTree>
    <p:extLst>
      <p:ext uri="{BB962C8B-B14F-4D97-AF65-F5344CB8AC3E}">
        <p14:creationId xmlns:p14="http://schemas.microsoft.com/office/powerpoint/2010/main" val="3760263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0A66AE-6276-5610-0A4C-A85AD887111D}"/>
              </a:ext>
            </a:extLst>
          </p:cNvPr>
          <p:cNvSpPr>
            <a:spLocks noGrp="1"/>
          </p:cNvSpPr>
          <p:nvPr>
            <p:ph idx="1"/>
          </p:nvPr>
        </p:nvSpPr>
        <p:spPr>
          <a:xfrm>
            <a:off x="581192" y="1739809"/>
            <a:ext cx="11029615" cy="4267378"/>
          </a:xfrm>
        </p:spPr>
        <p:txBody>
          <a:bodyPr>
            <a:normAutofit/>
          </a:bodyPr>
          <a:lstStyle/>
          <a:p>
            <a:pPr marL="305435" indent="-305435"/>
            <a:r>
              <a:rPr lang="en-US" sz="1400" dirty="0">
                <a:solidFill>
                  <a:schemeClr val="tx1"/>
                </a:solidFill>
                <a:latin typeface="Arial" panose="020B0604020202020204" pitchFamily="34" charset="0"/>
                <a:ea typeface="Verdana"/>
                <a:cs typeface="Arial" panose="020B0604020202020204" pitchFamily="34" charset="0"/>
              </a:rPr>
              <a:t>The Critical Time Intervention model (CTI) is evidence-based and provides the structure for fidelity of the program. CTI is longer (typically 9 months) than traditional Care Coordination. </a:t>
            </a:r>
            <a:endParaRPr lang="en-US" sz="1400" dirty="0">
              <a:solidFill>
                <a:schemeClr val="tx1"/>
              </a:solidFill>
              <a:latin typeface="Arial" panose="020B0604020202020204" pitchFamily="34" charset="0"/>
              <a:cs typeface="Arial" panose="020B0604020202020204" pitchFamily="34" charset="0"/>
            </a:endParaRPr>
          </a:p>
          <a:p>
            <a:pPr marL="629435" lvl="1" indent="-305435"/>
            <a:r>
              <a:rPr lang="en-US" dirty="0">
                <a:solidFill>
                  <a:schemeClr val="tx1"/>
                </a:solidFill>
                <a:latin typeface="Arial" panose="020B0604020202020204" pitchFamily="34" charset="0"/>
                <a:ea typeface="Verdana"/>
                <a:cs typeface="Arial" panose="020B0604020202020204" pitchFamily="34" charset="0"/>
              </a:rPr>
              <a:t>This CTI model would support early intervention to decrease State Treatment Facility admissions.</a:t>
            </a:r>
          </a:p>
          <a:p>
            <a:pPr marL="629435" lvl="1" indent="-305435"/>
            <a:r>
              <a:rPr lang="en-US" dirty="0">
                <a:solidFill>
                  <a:schemeClr val="tx1"/>
                </a:solidFill>
                <a:latin typeface="Arial" panose="020B0604020202020204" pitchFamily="34" charset="0"/>
                <a:ea typeface="Verdana"/>
                <a:cs typeface="Arial" panose="020B0604020202020204" pitchFamily="34" charset="0"/>
              </a:rPr>
              <a:t>Current CTI data* from South Florida:</a:t>
            </a:r>
          </a:p>
          <a:p>
            <a:pPr lvl="2"/>
            <a:r>
              <a:rPr lang="en-US" dirty="0">
                <a:solidFill>
                  <a:schemeClr val="tx1"/>
                </a:solidFill>
                <a:latin typeface="Arial" panose="020B0604020202020204" pitchFamily="34" charset="0"/>
                <a:ea typeface="Verdana"/>
                <a:cs typeface="Arial" panose="020B0604020202020204" pitchFamily="34" charset="0"/>
              </a:rPr>
              <a:t>YTD FY2023-24 = 95 Discharges</a:t>
            </a:r>
          </a:p>
          <a:p>
            <a:pPr lvl="2"/>
            <a:r>
              <a:rPr lang="en-US" sz="1400" dirty="0">
                <a:solidFill>
                  <a:schemeClr val="tx1"/>
                </a:solidFill>
                <a:latin typeface="Arial" panose="020B0604020202020204" pitchFamily="34" charset="0"/>
                <a:ea typeface="Verdana"/>
                <a:cs typeface="Arial" panose="020B0604020202020204" pitchFamily="34" charset="0"/>
              </a:rPr>
              <a:t>Housing Stability: 85%</a:t>
            </a:r>
          </a:p>
          <a:p>
            <a:pPr lvl="2"/>
            <a:r>
              <a:rPr lang="en-US" sz="1400" dirty="0">
                <a:solidFill>
                  <a:schemeClr val="tx1"/>
                </a:solidFill>
                <a:latin typeface="Arial" panose="020B0604020202020204" pitchFamily="34" charset="0"/>
                <a:ea typeface="Verdana"/>
                <a:cs typeface="Arial" panose="020B0604020202020204" pitchFamily="34" charset="0"/>
              </a:rPr>
              <a:t>Competitive Employment: 67%</a:t>
            </a:r>
            <a:endParaRPr lang="en-US" sz="1400" dirty="0">
              <a:solidFill>
                <a:schemeClr val="tx1"/>
              </a:solidFill>
              <a:latin typeface="Arial" panose="020B0604020202020204" pitchFamily="34" charset="0"/>
              <a:cs typeface="Arial" panose="020B0604020202020204" pitchFamily="34" charset="0"/>
            </a:endParaRPr>
          </a:p>
          <a:p>
            <a:pPr lvl="2"/>
            <a:r>
              <a:rPr lang="en-US" sz="1400" dirty="0">
                <a:solidFill>
                  <a:schemeClr val="tx1"/>
                </a:solidFill>
                <a:latin typeface="Arial" panose="020B0604020202020204" pitchFamily="34" charset="0"/>
                <a:ea typeface="Verdana"/>
                <a:cs typeface="Arial" panose="020B0604020202020204" pitchFamily="34" charset="0"/>
              </a:rPr>
              <a:t>Successful Completion of Substance Abuse Treatment Services: 61%</a:t>
            </a:r>
            <a:endParaRPr lang="en-US" sz="1400" dirty="0">
              <a:solidFill>
                <a:schemeClr val="tx1"/>
              </a:solidFill>
              <a:latin typeface="Arial" panose="020B0604020202020204" pitchFamily="34" charset="0"/>
              <a:cs typeface="Arial" panose="020B0604020202020204" pitchFamily="34" charset="0"/>
            </a:endParaRPr>
          </a:p>
          <a:p>
            <a:pPr marL="305435" indent="-305435"/>
            <a:r>
              <a:rPr lang="en-US" sz="1400" dirty="0">
                <a:solidFill>
                  <a:schemeClr val="tx1"/>
                </a:solidFill>
                <a:latin typeface="Arial" panose="020B0604020202020204" pitchFamily="34" charset="0"/>
                <a:cs typeface="Arial" panose="020B0604020202020204" pitchFamily="34" charset="0"/>
              </a:rPr>
              <a:t>Safe, affordable housing is critical in any Care Coordination activity and would require an increase in Transitional Vouchers to support these individuals. </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US" sz="1050" i="1" dirty="0">
                <a:latin typeface="Arial" panose="020B0604020202020204" pitchFamily="34" charset="0"/>
                <a:ea typeface="Verdana"/>
                <a:cs typeface="Arial" panose="020B0604020202020204" pitchFamily="34" charset="0"/>
              </a:rPr>
              <a:t>*(Data obtained from DCF from a Managing Entity over a current CTI team. Can provide upon request)</a:t>
            </a:r>
            <a:endParaRPr lang="en-US" sz="1050" i="1" dirty="0">
              <a:latin typeface="Arial" panose="020B0604020202020204" pitchFamily="34" charset="0"/>
              <a:cs typeface="Arial" panose="020B0604020202020204" pitchFamily="34" charset="0"/>
            </a:endParaRPr>
          </a:p>
          <a:p>
            <a:pPr marL="0" indent="0">
              <a:buNone/>
            </a:pPr>
            <a:endParaRPr lang="en-US" sz="1400" dirty="0">
              <a:latin typeface="Arial" panose="020B0604020202020204" pitchFamily="34" charset="0"/>
              <a:cs typeface="Arial" panose="020B0604020202020204" pitchFamily="34" charset="0"/>
            </a:endParaRPr>
          </a:p>
          <a:p>
            <a:pPr marL="305435" indent="-305435"/>
            <a:endParaRPr lang="en-US" sz="1400" dirty="0">
              <a:latin typeface="Arial" panose="020B0604020202020204" pitchFamily="34" charset="0"/>
              <a:cs typeface="Arial" panose="020B0604020202020204" pitchFamily="34" charset="0"/>
            </a:endParaRPr>
          </a:p>
          <a:p>
            <a:pPr marL="0" indent="0">
              <a:buNone/>
            </a:pPr>
            <a:endParaRPr lang="en-US" sz="1400"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C894422E-D0C2-DC20-51FA-AC53B8E499E1}"/>
              </a:ext>
            </a:extLst>
          </p:cNvPr>
          <p:cNvSpPr>
            <a:spLocks noGrp="1"/>
          </p:cNvSpPr>
          <p:nvPr>
            <p:ph type="title"/>
          </p:nvPr>
        </p:nvSpPr>
        <p:spPr>
          <a:xfrm>
            <a:off x="59267" y="698413"/>
            <a:ext cx="11768666" cy="1189554"/>
          </a:xfrm>
        </p:spPr>
        <p:txBody>
          <a:bodyPr>
            <a:normAutofit/>
          </a:bodyPr>
          <a:lstStyle/>
          <a:p>
            <a:pPr marL="667385" lvl="1" indent="-342900">
              <a:buFont typeface="+mj-lt"/>
              <a:buAutoNum type="arabicPeriod"/>
            </a:pPr>
            <a:r>
              <a:rPr lang="en-US" sz="2200" b="1" dirty="0">
                <a:solidFill>
                  <a:schemeClr val="tx1"/>
                </a:solidFill>
                <a:latin typeface="Arial" panose="020B0604020202020204" pitchFamily="34" charset="0"/>
                <a:ea typeface="Verdana"/>
                <a:cs typeface="Arial" panose="020B0604020202020204" pitchFamily="34" charset="0"/>
              </a:rPr>
              <a:t>Develop new Care Coordination teams that use the Critical Time Intervention (CTI) model for individuals who meet the high utilization threshold.</a:t>
            </a:r>
          </a:p>
        </p:txBody>
      </p:sp>
      <p:sp>
        <p:nvSpPr>
          <p:cNvPr id="4" name="Slide Number Placeholder 3">
            <a:extLst>
              <a:ext uri="{FF2B5EF4-FFF2-40B4-BE49-F238E27FC236}">
                <a16:creationId xmlns:a16="http://schemas.microsoft.com/office/drawing/2014/main" id="{7323A603-52D4-497D-AF71-1E8CBC8B012E}"/>
              </a:ext>
            </a:extLst>
          </p:cNvPr>
          <p:cNvSpPr>
            <a:spLocks noGrp="1"/>
          </p:cNvSpPr>
          <p:nvPr>
            <p:ph type="sldNum" sz="quarter" idx="12"/>
          </p:nvPr>
        </p:nvSpPr>
        <p:spPr/>
        <p:txBody>
          <a:bodyPr/>
          <a:lstStyle/>
          <a:p>
            <a:fld id="{3A98EE3D-8CD1-4C3F-BD1C-C98C9596463C}" type="slidenum">
              <a:rPr lang="en-US" smtClean="0"/>
              <a:pPr/>
              <a:t>5</a:t>
            </a:fld>
            <a:endParaRPr lang="en-US" dirty="0"/>
          </a:p>
        </p:txBody>
      </p:sp>
    </p:spTree>
    <p:extLst>
      <p:ext uri="{BB962C8B-B14F-4D97-AF65-F5344CB8AC3E}">
        <p14:creationId xmlns:p14="http://schemas.microsoft.com/office/powerpoint/2010/main" val="3311427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C0C8332-F67C-94E2-2FB8-BF4846A40D33}"/>
              </a:ext>
            </a:extLst>
          </p:cNvPr>
          <p:cNvSpPr>
            <a:spLocks noGrp="1"/>
          </p:cNvSpPr>
          <p:nvPr>
            <p:ph idx="1"/>
          </p:nvPr>
        </p:nvSpPr>
        <p:spPr>
          <a:xfrm>
            <a:off x="581192" y="1771512"/>
            <a:ext cx="11029615" cy="4187439"/>
          </a:xfrm>
        </p:spPr>
        <p:txBody>
          <a:bodyPr>
            <a:normAutofit/>
          </a:bodyPr>
          <a:lstStyle/>
          <a:p>
            <a:pPr marL="305435" indent="-305435"/>
            <a:r>
              <a:rPr lang="en-US" sz="1400" dirty="0">
                <a:solidFill>
                  <a:schemeClr val="tx1"/>
                </a:solidFill>
                <a:latin typeface="Arial" panose="020B0604020202020204" pitchFamily="34" charset="0"/>
                <a:ea typeface="Verdana"/>
                <a:cs typeface="Arial" panose="020B0604020202020204" pitchFamily="34" charset="0"/>
              </a:rPr>
              <a:t>Both team approaches utilize the evidenced based ACT model to provide comprehensive community-based treatment to persons with serious mental illness.</a:t>
            </a:r>
          </a:p>
          <a:p>
            <a:pPr marL="305435" indent="-305435"/>
            <a:r>
              <a:rPr lang="en-US" sz="1400" dirty="0">
                <a:solidFill>
                  <a:schemeClr val="tx1"/>
                </a:solidFill>
                <a:latin typeface="Arial" panose="020B0604020202020204" pitchFamily="34" charset="0"/>
                <a:ea typeface="Verdana"/>
                <a:cs typeface="Arial" panose="020B0604020202020204" pitchFamily="34" charset="0"/>
              </a:rPr>
              <a:t>Expansion of FACT would allow diversions of individuals from going to State Treatment Facilities and provide a step down from State Treatment Facilities.</a:t>
            </a:r>
          </a:p>
          <a:p>
            <a:pPr marL="305435" indent="-305435"/>
            <a:r>
              <a:rPr lang="en-US" sz="1400" dirty="0">
                <a:solidFill>
                  <a:schemeClr val="tx1"/>
                </a:solidFill>
                <a:latin typeface="Arial" panose="020B0604020202020204" pitchFamily="34" charset="0"/>
                <a:ea typeface="Verdana"/>
                <a:cs typeface="Arial" panose="020B0604020202020204" pitchFamily="34" charset="0"/>
              </a:rPr>
              <a:t>Cost of a FACT spot is $14K/year. Cost of a State Treatment Facility bed is $125K/year. A FACT patient may be in the program for several years and we recommend reviewing this culture. However, it would take nine years of FACT to spend one year at a State Treatment Facility. </a:t>
            </a:r>
            <a:endParaRPr lang="en-US" sz="1400" dirty="0">
              <a:solidFill>
                <a:schemeClr val="tx1"/>
              </a:solidFill>
              <a:latin typeface="Arial" panose="020B0604020202020204" pitchFamily="34" charset="0"/>
              <a:cs typeface="Arial" panose="020B0604020202020204" pitchFamily="34" charset="0"/>
            </a:endParaRPr>
          </a:p>
          <a:p>
            <a:r>
              <a:rPr lang="en-US" sz="1400" dirty="0">
                <a:solidFill>
                  <a:schemeClr val="tx1"/>
                </a:solidFill>
                <a:latin typeface="Arial" panose="020B0604020202020204" pitchFamily="34" charset="0"/>
                <a:ea typeface="Verdana"/>
                <a:cs typeface="Arial" panose="020B0604020202020204" pitchFamily="34" charset="0"/>
              </a:rPr>
              <a:t>There are at least two instruments to monitor fidelity to the FACT model. </a:t>
            </a:r>
          </a:p>
          <a:p>
            <a:pPr lvl="1"/>
            <a:r>
              <a:rPr lang="en-US" dirty="0">
                <a:solidFill>
                  <a:schemeClr val="tx1"/>
                </a:solidFill>
                <a:latin typeface="Arial" panose="020B0604020202020204" pitchFamily="34" charset="0"/>
                <a:ea typeface="Verdana"/>
                <a:cs typeface="Arial" panose="020B0604020202020204" pitchFamily="34" charset="0"/>
              </a:rPr>
              <a:t>Dartmouth Assertive Community Treatment Scale</a:t>
            </a:r>
          </a:p>
          <a:p>
            <a:pPr lvl="1"/>
            <a:r>
              <a:rPr lang="en-US" dirty="0">
                <a:solidFill>
                  <a:schemeClr val="tx1"/>
                </a:solidFill>
                <a:latin typeface="Arial" panose="020B0604020202020204" pitchFamily="34" charset="0"/>
                <a:ea typeface="Verdana"/>
                <a:cs typeface="Arial" panose="020B0604020202020204" pitchFamily="34" charset="0"/>
              </a:rPr>
              <a:t>Tool for Measurement of ACT (TMACT)</a:t>
            </a:r>
          </a:p>
          <a:p>
            <a:pPr marL="324000" lvl="1" indent="0">
              <a:buNone/>
            </a:pPr>
            <a:endParaRPr lang="en-US" dirty="0">
              <a:solidFill>
                <a:schemeClr val="tx1"/>
              </a:solidFill>
              <a:latin typeface="Arial" panose="020B0604020202020204" pitchFamily="34" charset="0"/>
              <a:ea typeface="Verdana"/>
              <a:cs typeface="Arial" panose="020B0604020202020204" pitchFamily="34" charset="0"/>
            </a:endParaRPr>
          </a:p>
          <a:p>
            <a:pPr marL="324000" lvl="1" indent="0">
              <a:buNone/>
            </a:pPr>
            <a:endParaRPr lang="en-US" dirty="0">
              <a:solidFill>
                <a:schemeClr val="tx1"/>
              </a:solidFill>
              <a:latin typeface="Arial" panose="020B0604020202020204" pitchFamily="34" charset="0"/>
              <a:ea typeface="Verdana"/>
              <a:cs typeface="Arial" panose="020B0604020202020204" pitchFamily="34" charset="0"/>
            </a:endParaRPr>
          </a:p>
          <a:p>
            <a:pPr marL="0" indent="0">
              <a:buNone/>
            </a:pPr>
            <a:r>
              <a:rPr lang="en-US" sz="1100" i="1" dirty="0">
                <a:latin typeface="Arial" panose="020B0604020202020204" pitchFamily="34" charset="0"/>
                <a:ea typeface="Verdana"/>
                <a:cs typeface="Arial" panose="020B0604020202020204" pitchFamily="34" charset="0"/>
              </a:rPr>
              <a:t>(Additional FACT/FMDT data available upon request)</a:t>
            </a:r>
            <a:endParaRPr lang="en-US" sz="1100" i="1" dirty="0">
              <a:latin typeface="Arial" panose="020B0604020202020204" pitchFamily="34" charset="0"/>
              <a:cs typeface="Arial" panose="020B0604020202020204" pitchFamily="34" charset="0"/>
            </a:endParaRPr>
          </a:p>
          <a:p>
            <a:pPr marL="305435" indent="-305435"/>
            <a:endParaRPr lang="en-US" sz="1400"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C9877CE6-B693-FBE3-899D-A6C7B605C751}"/>
              </a:ext>
            </a:extLst>
          </p:cNvPr>
          <p:cNvSpPr>
            <a:spLocks noGrp="1"/>
          </p:cNvSpPr>
          <p:nvPr>
            <p:ph type="title"/>
          </p:nvPr>
        </p:nvSpPr>
        <p:spPr>
          <a:xfrm>
            <a:off x="242524" y="711772"/>
            <a:ext cx="11517675" cy="1189554"/>
          </a:xfrm>
        </p:spPr>
        <p:txBody>
          <a:bodyPr>
            <a:normAutofit fontScale="90000"/>
          </a:bodyPr>
          <a:lstStyle/>
          <a:p>
            <a:pPr marL="324485" lvl="1"/>
            <a:r>
              <a:rPr lang="en-US" sz="2800" b="1" dirty="0">
                <a:solidFill>
                  <a:schemeClr val="tx1"/>
                </a:solidFill>
                <a:latin typeface="Arial" panose="020B0604020202020204" pitchFamily="34" charset="0"/>
                <a:cs typeface="Arial" panose="020B0604020202020204" pitchFamily="34" charset="0"/>
              </a:rPr>
              <a:t>2. Increase the number of Florida Assertive Community Treatment (FACT) Teams and Forensic Multi-Disciplinary Teams (FMDT) statewide.</a:t>
            </a:r>
          </a:p>
        </p:txBody>
      </p:sp>
      <p:sp>
        <p:nvSpPr>
          <p:cNvPr id="4" name="Slide Number Placeholder 3">
            <a:extLst>
              <a:ext uri="{FF2B5EF4-FFF2-40B4-BE49-F238E27FC236}">
                <a16:creationId xmlns:a16="http://schemas.microsoft.com/office/drawing/2014/main" id="{1D0A9394-3CD6-372C-BF88-E5C6D3CC487D}"/>
              </a:ext>
            </a:extLst>
          </p:cNvPr>
          <p:cNvSpPr>
            <a:spLocks noGrp="1"/>
          </p:cNvSpPr>
          <p:nvPr>
            <p:ph type="sldNum" sz="quarter" idx="12"/>
          </p:nvPr>
        </p:nvSpPr>
        <p:spPr/>
        <p:txBody>
          <a:bodyPr/>
          <a:lstStyle/>
          <a:p>
            <a:fld id="{3A98EE3D-8CD1-4C3F-BD1C-C98C9596463C}" type="slidenum">
              <a:rPr lang="en-US" smtClean="0"/>
              <a:pPr/>
              <a:t>6</a:t>
            </a:fld>
            <a:endParaRPr lang="en-US" dirty="0"/>
          </a:p>
        </p:txBody>
      </p:sp>
    </p:spTree>
    <p:extLst>
      <p:ext uri="{BB962C8B-B14F-4D97-AF65-F5344CB8AC3E}">
        <p14:creationId xmlns:p14="http://schemas.microsoft.com/office/powerpoint/2010/main" val="328314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10E43A-3F85-DBCA-0A0F-C7A6D79C449C}"/>
              </a:ext>
            </a:extLst>
          </p:cNvPr>
          <p:cNvSpPr>
            <a:spLocks noGrp="1"/>
          </p:cNvSpPr>
          <p:nvPr>
            <p:ph idx="1"/>
          </p:nvPr>
        </p:nvSpPr>
        <p:spPr>
          <a:xfrm>
            <a:off x="605747" y="1752599"/>
            <a:ext cx="11029615" cy="3723217"/>
          </a:xfrm>
        </p:spPr>
        <p:txBody>
          <a:bodyPr>
            <a:normAutofit/>
          </a:bodyPr>
          <a:lstStyle/>
          <a:p>
            <a:pPr marL="305435" indent="-305435"/>
            <a:r>
              <a:rPr lang="en-US" sz="1400" dirty="0">
                <a:solidFill>
                  <a:schemeClr val="tx1"/>
                </a:solidFill>
                <a:latin typeface="Arial" panose="020B0604020202020204" pitchFamily="34" charset="0"/>
                <a:ea typeface="Verdana"/>
                <a:cs typeface="Arial" panose="020B0604020202020204" pitchFamily="34" charset="0"/>
              </a:rPr>
              <a:t>SRT is an alternative to State Treatment Facility for some patients. It provides a secure, therapeutic setting 24/7 and is court ordered through a CSU.  </a:t>
            </a:r>
          </a:p>
          <a:p>
            <a:pPr marL="629435" lvl="1" indent="-305435"/>
            <a:r>
              <a:rPr lang="en-US" dirty="0">
                <a:solidFill>
                  <a:schemeClr val="tx1"/>
                </a:solidFill>
                <a:latin typeface="Arial" panose="020B0604020202020204" pitchFamily="34" charset="0"/>
                <a:ea typeface="Verdana"/>
                <a:cs typeface="Arial" panose="020B0604020202020204" pitchFamily="34" charset="0"/>
              </a:rPr>
              <a:t>Only average length of stay (LOS) data available was Peace River SRT at 43 days. </a:t>
            </a:r>
          </a:p>
          <a:p>
            <a:pPr marL="305435" indent="-305435"/>
            <a:r>
              <a:rPr lang="en-US" sz="1400" dirty="0">
                <a:solidFill>
                  <a:schemeClr val="tx1"/>
                </a:solidFill>
                <a:latin typeface="Arial" panose="020B0604020202020204" pitchFamily="34" charset="0"/>
                <a:ea typeface="Verdana"/>
                <a:cs typeface="Arial" panose="020B0604020202020204" pitchFamily="34" charset="0"/>
              </a:rPr>
              <a:t>While SRT per diem cost is not far behind State Treatment Facility cost (STF-$350/day vs. SRT-$325/day), patients turn over much faster which allows more patients to be treated each year in an SRT bed.</a:t>
            </a:r>
          </a:p>
          <a:p>
            <a:pPr marL="629435" lvl="1" indent="-305435"/>
            <a:r>
              <a:rPr lang="en-US" dirty="0">
                <a:solidFill>
                  <a:schemeClr val="tx1"/>
                </a:solidFill>
                <a:latin typeface="Arial" panose="020B0604020202020204" pitchFamily="34" charset="0"/>
                <a:ea typeface="Verdana"/>
                <a:cs typeface="Arial" panose="020B0604020202020204" pitchFamily="34" charset="0"/>
              </a:rPr>
              <a:t>Average length of stay at NEFSH is 1.82 years.</a:t>
            </a:r>
          </a:p>
          <a:p>
            <a:pPr marL="629920" lvl="1" indent="-305435"/>
            <a:r>
              <a:rPr lang="en-US" b="1" dirty="0">
                <a:solidFill>
                  <a:schemeClr val="tx1"/>
                </a:solidFill>
                <a:latin typeface="Arial" panose="020B0604020202020204" pitchFamily="34" charset="0"/>
                <a:ea typeface="Verdana"/>
                <a:cs typeface="Arial" panose="020B0604020202020204" pitchFamily="34" charset="0"/>
              </a:rPr>
              <a:t>Average annual* cost per patient in SRT: $117,165 </a:t>
            </a:r>
            <a:r>
              <a:rPr lang="en-US" dirty="0">
                <a:solidFill>
                  <a:schemeClr val="tx1"/>
                </a:solidFill>
                <a:latin typeface="Arial" panose="020B0604020202020204" pitchFamily="34" charset="0"/>
                <a:ea typeface="Verdana"/>
                <a:cs typeface="Arial" panose="020B0604020202020204" pitchFamily="34" charset="0"/>
              </a:rPr>
              <a:t>(FY 2022-23 avg. daily bed rate of $321 multiplied by 365 days)</a:t>
            </a:r>
          </a:p>
          <a:p>
            <a:pPr marL="305435" indent="-305435"/>
            <a:r>
              <a:rPr lang="en-US" sz="1400" dirty="0">
                <a:solidFill>
                  <a:schemeClr val="tx1"/>
                </a:solidFill>
                <a:latin typeface="Arial" panose="020B0604020202020204" pitchFamily="34" charset="0"/>
                <a:ea typeface="Verdana"/>
                <a:cs typeface="Arial" panose="020B0604020202020204" pitchFamily="34" charset="0"/>
              </a:rPr>
              <a:t>The SRT shorter LOS frees up more CSU beds as many patients waiting for a State Treatment Facility bed in a CSU are appropriate for an SRT bed. This would potentially decrease number of patients in State Treatment Facility beds.</a:t>
            </a:r>
          </a:p>
          <a:p>
            <a:pPr marL="305435" indent="-305435"/>
            <a:r>
              <a:rPr lang="en-US" sz="1400" dirty="0">
                <a:solidFill>
                  <a:schemeClr val="tx1"/>
                </a:solidFill>
                <a:latin typeface="Arial" panose="020B0604020202020204" pitchFamily="34" charset="0"/>
                <a:ea typeface="Verdana"/>
                <a:cs typeface="Arial" panose="020B0604020202020204" pitchFamily="34" charset="0"/>
              </a:rPr>
              <a:t>Clinically, many patients are now discharged from an acute care setting that would benefit from longer stabilization in an SRT. This data point is not available but based on anecdotal reports from the workgroup.</a:t>
            </a:r>
          </a:p>
        </p:txBody>
      </p:sp>
      <p:sp>
        <p:nvSpPr>
          <p:cNvPr id="3" name="Title 2">
            <a:extLst>
              <a:ext uri="{FF2B5EF4-FFF2-40B4-BE49-F238E27FC236}">
                <a16:creationId xmlns:a16="http://schemas.microsoft.com/office/drawing/2014/main" id="{EDE8B237-A399-5843-E19F-E71B60C3EA9B}"/>
              </a:ext>
            </a:extLst>
          </p:cNvPr>
          <p:cNvSpPr>
            <a:spLocks noGrp="1"/>
          </p:cNvSpPr>
          <p:nvPr>
            <p:ph type="title"/>
          </p:nvPr>
        </p:nvSpPr>
        <p:spPr>
          <a:xfrm>
            <a:off x="132459" y="671258"/>
            <a:ext cx="11478348" cy="1189554"/>
          </a:xfrm>
        </p:spPr>
        <p:txBody>
          <a:bodyPr>
            <a:normAutofit/>
          </a:bodyPr>
          <a:lstStyle/>
          <a:p>
            <a:pPr marL="324485" lvl="1"/>
            <a:r>
              <a:rPr lang="en-US" sz="2500" b="1" dirty="0">
                <a:solidFill>
                  <a:schemeClr val="tx1"/>
                </a:solidFill>
                <a:latin typeface="Arial" panose="020B0604020202020204" pitchFamily="34" charset="0"/>
                <a:cs typeface="Arial" panose="020B0604020202020204" pitchFamily="34" charset="0"/>
              </a:rPr>
              <a:t>3. Increase Short-term Residential Treatment (SRT) facility capacity for </a:t>
            </a:r>
            <a:r>
              <a:rPr lang="en-US" sz="2500" b="1" i="1" dirty="0">
                <a:solidFill>
                  <a:schemeClr val="tx1"/>
                </a:solidFill>
                <a:latin typeface="Arial" panose="020B0604020202020204" pitchFamily="34" charset="0"/>
                <a:cs typeface="Arial" panose="020B0604020202020204" pitchFamily="34" charset="0"/>
              </a:rPr>
              <a:t>adults</a:t>
            </a:r>
            <a:r>
              <a:rPr lang="en-US" sz="2500" b="1" dirty="0">
                <a:solidFill>
                  <a:schemeClr val="tx1"/>
                </a:solidFill>
                <a:latin typeface="Arial" panose="020B0604020202020204" pitchFamily="34" charset="0"/>
                <a:cs typeface="Arial" panose="020B0604020202020204" pitchFamily="34" charset="0"/>
              </a:rPr>
              <a:t> and children. </a:t>
            </a:r>
            <a:endParaRPr lang="en-US" sz="2500" b="1" strike="sngStrike" dirty="0">
              <a:solidFill>
                <a:schemeClr val="tx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52DFEB4-E330-FD44-28E2-B8487B01486E}"/>
              </a:ext>
            </a:extLst>
          </p:cNvPr>
          <p:cNvSpPr>
            <a:spLocks noGrp="1"/>
          </p:cNvSpPr>
          <p:nvPr>
            <p:ph type="sldNum" sz="quarter" idx="12"/>
          </p:nvPr>
        </p:nvSpPr>
        <p:spPr/>
        <p:txBody>
          <a:bodyPr/>
          <a:lstStyle/>
          <a:p>
            <a:fld id="{3A98EE3D-8CD1-4C3F-BD1C-C98C9596463C}" type="slidenum">
              <a:rPr lang="en-US" smtClean="0"/>
              <a:pPr/>
              <a:t>7</a:t>
            </a:fld>
            <a:endParaRPr lang="en-US" dirty="0"/>
          </a:p>
        </p:txBody>
      </p:sp>
    </p:spTree>
    <p:extLst>
      <p:ext uri="{BB962C8B-B14F-4D97-AF65-F5344CB8AC3E}">
        <p14:creationId xmlns:p14="http://schemas.microsoft.com/office/powerpoint/2010/main" val="4208237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C931BC7-2635-F7F1-8DE2-C140A648AE12}"/>
              </a:ext>
            </a:extLst>
          </p:cNvPr>
          <p:cNvSpPr>
            <a:spLocks noGrp="1"/>
          </p:cNvSpPr>
          <p:nvPr>
            <p:ph idx="1"/>
          </p:nvPr>
        </p:nvSpPr>
        <p:spPr>
          <a:xfrm>
            <a:off x="488058" y="1623640"/>
            <a:ext cx="11449941" cy="4529236"/>
          </a:xfrm>
        </p:spPr>
        <p:txBody>
          <a:bodyPr>
            <a:noAutofit/>
          </a:bodyPr>
          <a:lstStyle/>
          <a:p>
            <a:pPr marL="305435" indent="-305435"/>
            <a:r>
              <a:rPr lang="en-US" sz="1400" dirty="0">
                <a:solidFill>
                  <a:schemeClr val="tx1"/>
                </a:solidFill>
                <a:latin typeface="Arial" panose="020B0604020202020204" pitchFamily="34" charset="0"/>
                <a:ea typeface="Verdana"/>
                <a:cs typeface="Arial" panose="020B0604020202020204" pitchFamily="34" charset="0"/>
              </a:rPr>
              <a:t>Citrus recently implemented a 16 bed SRT for children. It is the first in Florida and has limited data due to opening this year.</a:t>
            </a:r>
          </a:p>
          <a:p>
            <a:pPr marL="305435" indent="-305435"/>
            <a:r>
              <a:rPr lang="en-US" sz="1400" dirty="0">
                <a:solidFill>
                  <a:schemeClr val="tx1"/>
                </a:solidFill>
                <a:latin typeface="Arial" panose="020B0604020202020204" pitchFamily="34" charset="0"/>
                <a:ea typeface="Verdana"/>
                <a:cs typeface="Arial" panose="020B0604020202020204" pitchFamily="34" charset="0"/>
              </a:rPr>
              <a:t>It has the potential to provide children longer stabilization times to prevent subsequent readmissions.</a:t>
            </a:r>
          </a:p>
          <a:p>
            <a:pPr marL="305435" indent="-305435"/>
            <a:r>
              <a:rPr lang="en-US" sz="1400" dirty="0">
                <a:solidFill>
                  <a:schemeClr val="tx1"/>
                </a:solidFill>
                <a:latin typeface="Arial" panose="020B0604020202020204" pitchFamily="34" charset="0"/>
                <a:cs typeface="Arial" panose="020B0604020202020204" pitchFamily="34" charset="0"/>
              </a:rPr>
              <a:t>Some important details to point out:</a:t>
            </a:r>
          </a:p>
          <a:p>
            <a:pPr marL="629920" lvl="1" indent="-305435">
              <a:lnSpc>
                <a:spcPct val="170000"/>
              </a:lnSpc>
            </a:pPr>
            <a:r>
              <a:rPr lang="en-US" dirty="0">
                <a:solidFill>
                  <a:schemeClr val="tx1"/>
                </a:solidFill>
                <a:latin typeface="Arial" panose="020B0604020202020204" pitchFamily="34" charset="0"/>
                <a:ea typeface="Verdana"/>
                <a:cs typeface="Arial" panose="020B0604020202020204" pitchFamily="34" charset="0"/>
              </a:rPr>
              <a:t>An SRT is not a waiting room for SIPP.</a:t>
            </a:r>
          </a:p>
          <a:p>
            <a:pPr marL="629920" lvl="1" indent="-305435">
              <a:lnSpc>
                <a:spcPct val="170000"/>
              </a:lnSpc>
            </a:pPr>
            <a:r>
              <a:rPr lang="en-US" dirty="0">
                <a:solidFill>
                  <a:schemeClr val="tx1"/>
                </a:solidFill>
                <a:latin typeface="Arial" panose="020B0604020202020204" pitchFamily="34" charset="0"/>
                <a:ea typeface="Verdana"/>
                <a:cs typeface="Arial" panose="020B0604020202020204" pitchFamily="34" charset="0"/>
              </a:rPr>
              <a:t>A suitability assessment that recommends SIPP is not eligibility for admission to an SRT.</a:t>
            </a:r>
          </a:p>
          <a:p>
            <a:pPr marL="629920" lvl="1" indent="-305435">
              <a:lnSpc>
                <a:spcPct val="170000"/>
              </a:lnSpc>
            </a:pPr>
            <a:r>
              <a:rPr lang="en-US" dirty="0">
                <a:solidFill>
                  <a:schemeClr val="tx1"/>
                </a:solidFill>
                <a:latin typeface="Arial" panose="020B0604020202020204" pitchFamily="34" charset="0"/>
                <a:ea typeface="Verdana"/>
                <a:cs typeface="Arial" panose="020B0604020202020204" pitchFamily="34" charset="0"/>
              </a:rPr>
              <a:t>To be eligible for an SRT, the youth must be experiencing an acute crisis (meet Baker Act criteria) and be referred through a CCSU Baker Act court hearing.</a:t>
            </a:r>
          </a:p>
          <a:p>
            <a:pPr marL="629920" lvl="1" indent="-305435">
              <a:lnSpc>
                <a:spcPct val="170000"/>
              </a:lnSpc>
            </a:pPr>
            <a:r>
              <a:rPr lang="en-US" dirty="0">
                <a:solidFill>
                  <a:schemeClr val="tx1"/>
                </a:solidFill>
                <a:latin typeface="Arial" panose="020B0604020202020204" pitchFamily="34" charset="0"/>
                <a:ea typeface="Verdana"/>
                <a:cs typeface="Arial" panose="020B0604020202020204" pitchFamily="34" charset="0"/>
              </a:rPr>
              <a:t>The SRT treatment program is designed to address psychiatric, mental health issues through medication management and therapy. Once the acute crisis is resolved and the youth no longer meets Baker Act criteria, they may be ready for discharge by the psychiatric provider. The length of stay is typically 30 to 90 days depending on court order and psychiatric provider’s clinical opinion.</a:t>
            </a:r>
          </a:p>
          <a:p>
            <a:pPr marL="324485" lvl="1" indent="0">
              <a:buNone/>
            </a:pPr>
            <a:endParaRPr lang="en-US" dirty="0">
              <a:latin typeface="Arial" panose="020B0604020202020204" pitchFamily="34" charset="0"/>
              <a:cs typeface="Arial" panose="020B0604020202020204" pitchFamily="34" charset="0"/>
            </a:endParaRPr>
          </a:p>
          <a:p>
            <a:pPr marL="324485" lvl="1" indent="0">
              <a:buNone/>
            </a:pPr>
            <a:r>
              <a:rPr lang="en-US" sz="1100" i="1" dirty="0">
                <a:latin typeface="Arial" panose="020B0604020202020204" pitchFamily="34" charset="0"/>
                <a:ea typeface="Verdana"/>
                <a:cs typeface="Arial" panose="020B0604020202020204" pitchFamily="34" charset="0"/>
              </a:rPr>
              <a:t>(Info provided by Citrus Health Network)</a:t>
            </a:r>
          </a:p>
        </p:txBody>
      </p:sp>
      <p:sp>
        <p:nvSpPr>
          <p:cNvPr id="3" name="Title 2">
            <a:extLst>
              <a:ext uri="{FF2B5EF4-FFF2-40B4-BE49-F238E27FC236}">
                <a16:creationId xmlns:a16="http://schemas.microsoft.com/office/drawing/2014/main" id="{81D0D2A5-4468-F6CF-D273-9F2536C6C1A2}"/>
              </a:ext>
            </a:extLst>
          </p:cNvPr>
          <p:cNvSpPr>
            <a:spLocks noGrp="1"/>
          </p:cNvSpPr>
          <p:nvPr>
            <p:ph type="title"/>
          </p:nvPr>
        </p:nvSpPr>
        <p:spPr/>
        <p:txBody>
          <a:bodyPr>
            <a:normAutofit/>
          </a:bodyPr>
          <a:lstStyle/>
          <a:p>
            <a:r>
              <a:rPr lang="en-US" sz="2500" cap="none" dirty="0">
                <a:latin typeface="Arial" panose="020B0604020202020204" pitchFamily="34" charset="0"/>
                <a:cs typeface="Arial" panose="020B0604020202020204" pitchFamily="34" charset="0"/>
              </a:rPr>
              <a:t>3. Increase Short-term Residential Treatment (SRT) facility capacity for adults and </a:t>
            </a:r>
            <a:r>
              <a:rPr lang="en-US" sz="2500" i="1" cap="none" dirty="0">
                <a:latin typeface="Arial" panose="020B0604020202020204" pitchFamily="34" charset="0"/>
                <a:cs typeface="Arial" panose="020B0604020202020204" pitchFamily="34" charset="0"/>
              </a:rPr>
              <a:t>children</a:t>
            </a:r>
            <a:r>
              <a:rPr lang="en-US" sz="2500" cap="none" dirty="0">
                <a:latin typeface="Arial" panose="020B0604020202020204" pitchFamily="34" charset="0"/>
                <a:cs typeface="Arial" panose="020B0604020202020204" pitchFamily="34" charset="0"/>
              </a:rPr>
              <a:t>. </a:t>
            </a:r>
          </a:p>
        </p:txBody>
      </p:sp>
      <p:sp>
        <p:nvSpPr>
          <p:cNvPr id="4" name="Slide Number Placeholder 3">
            <a:extLst>
              <a:ext uri="{FF2B5EF4-FFF2-40B4-BE49-F238E27FC236}">
                <a16:creationId xmlns:a16="http://schemas.microsoft.com/office/drawing/2014/main" id="{CE9CC564-0E99-334A-0F77-311DFC27EC1D}"/>
              </a:ext>
            </a:extLst>
          </p:cNvPr>
          <p:cNvSpPr>
            <a:spLocks noGrp="1"/>
          </p:cNvSpPr>
          <p:nvPr>
            <p:ph type="sldNum" sz="quarter" idx="12"/>
          </p:nvPr>
        </p:nvSpPr>
        <p:spPr/>
        <p:txBody>
          <a:bodyPr/>
          <a:lstStyle/>
          <a:p>
            <a:fld id="{3A98EE3D-8CD1-4C3F-BD1C-C98C9596463C}" type="slidenum">
              <a:rPr lang="en-US" smtClean="0"/>
              <a:pPr/>
              <a:t>8</a:t>
            </a:fld>
            <a:endParaRPr lang="en-US" dirty="0"/>
          </a:p>
        </p:txBody>
      </p:sp>
    </p:spTree>
    <p:extLst>
      <p:ext uri="{BB962C8B-B14F-4D97-AF65-F5344CB8AC3E}">
        <p14:creationId xmlns:p14="http://schemas.microsoft.com/office/powerpoint/2010/main" val="2177354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7FD3AD-D436-1C87-6386-71D4A36A6923}"/>
              </a:ext>
            </a:extLst>
          </p:cNvPr>
          <p:cNvSpPr>
            <a:spLocks noGrp="1"/>
          </p:cNvSpPr>
          <p:nvPr>
            <p:ph idx="1"/>
          </p:nvPr>
        </p:nvSpPr>
        <p:spPr>
          <a:xfrm>
            <a:off x="556638" y="1667007"/>
            <a:ext cx="11029615" cy="4939469"/>
          </a:xfrm>
        </p:spPr>
        <p:txBody>
          <a:bodyPr>
            <a:normAutofit/>
          </a:bodyPr>
          <a:lstStyle/>
          <a:p>
            <a:pPr marL="305435" indent="-305435"/>
            <a:r>
              <a:rPr lang="en-US" sz="1400" dirty="0">
                <a:solidFill>
                  <a:schemeClr val="tx1"/>
                </a:solidFill>
                <a:latin typeface="Arial" panose="020B0604020202020204" pitchFamily="34" charset="0"/>
                <a:ea typeface="Verdana"/>
                <a:cs typeface="Arial" panose="020B0604020202020204" pitchFamily="34" charset="0"/>
              </a:rPr>
              <a:t>The American Psychiatric Association (APA) suggested that a long acting injectable (LAI) may be considered at inpatient discharge when future adherence is uncertain, and the risk of reduced adherence may be increased. (APA Practice Guideline 3</a:t>
            </a:r>
            <a:r>
              <a:rPr lang="en-US" sz="1400" baseline="30000" dirty="0">
                <a:solidFill>
                  <a:schemeClr val="tx1"/>
                </a:solidFill>
                <a:latin typeface="Arial" panose="020B0604020202020204" pitchFamily="34" charset="0"/>
                <a:ea typeface="Verdana"/>
                <a:cs typeface="Arial" panose="020B0604020202020204" pitchFamily="34" charset="0"/>
              </a:rPr>
              <a:t>rd</a:t>
            </a:r>
            <a:r>
              <a:rPr lang="en-US" sz="1400" dirty="0">
                <a:solidFill>
                  <a:schemeClr val="tx1"/>
                </a:solidFill>
                <a:latin typeface="Arial" panose="020B0604020202020204" pitchFamily="34" charset="0"/>
                <a:ea typeface="Verdana"/>
                <a:cs typeface="Arial" panose="020B0604020202020204" pitchFamily="34" charset="0"/>
              </a:rPr>
              <a:t> Edition, 2/3/2023)</a:t>
            </a:r>
          </a:p>
          <a:p>
            <a:pPr marL="305435" indent="-305435"/>
            <a:r>
              <a:rPr lang="en-US" sz="1400" dirty="0">
                <a:solidFill>
                  <a:schemeClr val="tx1"/>
                </a:solidFill>
                <a:latin typeface="Arial" panose="020B0604020202020204" pitchFamily="34" charset="0"/>
                <a:ea typeface="Verdana"/>
                <a:cs typeface="Arial" panose="020B0604020202020204" pitchFamily="34" charset="0"/>
              </a:rPr>
              <a:t>The workgroup recommends that State Treatment Facilities begin an LAI, when clinically appropriate, even if only in the month prior to discharge. </a:t>
            </a:r>
          </a:p>
          <a:p>
            <a:pPr marL="629435" lvl="1" indent="-305435"/>
            <a:r>
              <a:rPr lang="en-US" dirty="0">
                <a:solidFill>
                  <a:schemeClr val="tx1"/>
                </a:solidFill>
                <a:latin typeface="Arial" panose="020B0604020202020204" pitchFamily="34" charset="0"/>
                <a:ea typeface="Verdana"/>
                <a:cs typeface="Arial" panose="020B0604020202020204" pitchFamily="34" charset="0"/>
              </a:rPr>
              <a:t>Many LAI’s have free trial programs to assist with the cost to pay to begin the injection.</a:t>
            </a:r>
            <a:endParaRPr lang="en-US" dirty="0">
              <a:solidFill>
                <a:schemeClr val="tx1"/>
              </a:solidFill>
              <a:highlight>
                <a:srgbClr val="FFFF00"/>
              </a:highlight>
              <a:latin typeface="Arial" panose="020B0604020202020204" pitchFamily="34" charset="0"/>
              <a:ea typeface="Verdana"/>
              <a:cs typeface="Arial" panose="020B0604020202020204" pitchFamily="34" charset="0"/>
            </a:endParaRPr>
          </a:p>
          <a:p>
            <a:pPr marL="305435" indent="-305435"/>
            <a:r>
              <a:rPr lang="en-US" sz="1400" dirty="0">
                <a:solidFill>
                  <a:schemeClr val="tx1"/>
                </a:solidFill>
                <a:latin typeface="Arial" panose="020B0604020202020204" pitchFamily="34" charset="0"/>
                <a:ea typeface="Verdana"/>
                <a:cs typeface="Arial" panose="020B0604020202020204" pitchFamily="34" charset="0"/>
              </a:rPr>
              <a:t>A patient on an LAI is more likely to transition to their aftercare in a safe and more cooperative manner that can be continued on an outpatient basis. </a:t>
            </a:r>
          </a:p>
          <a:p>
            <a:pPr marL="305435" indent="-305435"/>
            <a:r>
              <a:rPr lang="en-US" sz="1400" dirty="0">
                <a:solidFill>
                  <a:schemeClr val="tx1"/>
                </a:solidFill>
                <a:latin typeface="Arial" panose="020B0604020202020204" pitchFamily="34" charset="0"/>
                <a:ea typeface="Verdana"/>
                <a:cs typeface="Arial" panose="020B0604020202020204" pitchFamily="34" charset="0"/>
              </a:rPr>
              <a:t>Statewide data was not available, but in the CFBHN region approximately 35% of State Treatment Facility discharges do not engage or have limited engagement with their discharge plan.</a:t>
            </a:r>
          </a:p>
          <a:p>
            <a:pPr marL="305435" indent="-305435"/>
            <a:r>
              <a:rPr lang="en-US" sz="1400" dirty="0">
                <a:solidFill>
                  <a:schemeClr val="tx1"/>
                </a:solidFill>
                <a:latin typeface="Arial" panose="020B0604020202020204" pitchFamily="34" charset="0"/>
                <a:ea typeface="Verdana"/>
                <a:cs typeface="Arial" panose="020B0604020202020204" pitchFamily="34" charset="0"/>
              </a:rPr>
              <a:t>The workgroup further recommends that an LAI is started as early as possible  as it may lead to stabilization much quicker. </a:t>
            </a:r>
          </a:p>
          <a:p>
            <a:pPr marL="629435" lvl="1" indent="-305435"/>
            <a:r>
              <a:rPr lang="en-US" dirty="0">
                <a:solidFill>
                  <a:schemeClr val="tx1"/>
                </a:solidFill>
                <a:latin typeface="Arial" panose="020B0604020202020204" pitchFamily="34" charset="0"/>
                <a:ea typeface="Verdana"/>
                <a:cs typeface="Arial" panose="020B0604020202020204" pitchFamily="34" charset="0"/>
              </a:rPr>
              <a:t>While an LAI can be expensive ($2000/per injection/per month), for some patients it might mean quicker stabilization and timelier discharge to the community. For example, a 4-month stay ($10,000/month) might be a 2-month stay if an LAI was started right away. While the cost might be $4,000, the additional two months would have been an additional $20,000. This presents much better care for the patient and additional patients could be served in that bed.</a:t>
            </a:r>
            <a:endParaRPr lang="en-US" dirty="0">
              <a:solidFill>
                <a:schemeClr val="tx1"/>
              </a:solidFill>
              <a:latin typeface="Arial" panose="020B0604020202020204" pitchFamily="34" charset="0"/>
              <a:cs typeface="Arial" panose="020B0604020202020204" pitchFamily="34" charset="0"/>
            </a:endParaRPr>
          </a:p>
          <a:p>
            <a:pPr marL="305435" indent="-305435"/>
            <a:endParaRPr lang="en-US" sz="1400" dirty="0">
              <a:latin typeface="Arial" panose="020B0604020202020204" pitchFamily="34" charset="0"/>
              <a:cs typeface="Arial" panose="020B0604020202020204" pitchFamily="34" charset="0"/>
            </a:endParaRPr>
          </a:p>
          <a:p>
            <a:pPr marL="0" indent="0">
              <a:buNone/>
            </a:pPr>
            <a:endParaRPr lang="en-US" sz="1400"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95B03B19-9EFA-6F7A-5D4C-9BE2BA1F67CB}"/>
              </a:ext>
            </a:extLst>
          </p:cNvPr>
          <p:cNvSpPr>
            <a:spLocks noGrp="1"/>
          </p:cNvSpPr>
          <p:nvPr>
            <p:ph type="title"/>
          </p:nvPr>
        </p:nvSpPr>
        <p:spPr>
          <a:xfrm>
            <a:off x="76201" y="544896"/>
            <a:ext cx="11424541" cy="1189554"/>
          </a:xfrm>
        </p:spPr>
        <p:txBody>
          <a:bodyPr>
            <a:normAutofit/>
          </a:bodyPr>
          <a:lstStyle/>
          <a:p>
            <a:pPr marL="324485" lvl="1"/>
            <a:r>
              <a:rPr lang="en-US" sz="2500" b="1" dirty="0">
                <a:solidFill>
                  <a:schemeClr val="tx1"/>
                </a:solidFill>
                <a:latin typeface="Arial" panose="020B0604020202020204" pitchFamily="34" charset="0"/>
                <a:ea typeface="Verdana"/>
                <a:cs typeface="Arial" panose="020B0604020202020204" pitchFamily="34" charset="0"/>
              </a:rPr>
              <a:t>4. Increase Use of Long Acting Injectables (LAIs) Prior to Discharge from State Mental Health Treatment Facilities.</a:t>
            </a:r>
          </a:p>
        </p:txBody>
      </p:sp>
      <p:sp>
        <p:nvSpPr>
          <p:cNvPr id="4" name="Slide Number Placeholder 3">
            <a:extLst>
              <a:ext uri="{FF2B5EF4-FFF2-40B4-BE49-F238E27FC236}">
                <a16:creationId xmlns:a16="http://schemas.microsoft.com/office/drawing/2014/main" id="{D18E28E0-FDD0-B05F-9C13-18EFFEFF3A63}"/>
              </a:ext>
            </a:extLst>
          </p:cNvPr>
          <p:cNvSpPr>
            <a:spLocks noGrp="1"/>
          </p:cNvSpPr>
          <p:nvPr>
            <p:ph type="sldNum" sz="quarter" idx="12"/>
          </p:nvPr>
        </p:nvSpPr>
        <p:spPr/>
        <p:txBody>
          <a:bodyPr/>
          <a:lstStyle/>
          <a:p>
            <a:fld id="{3A98EE3D-8CD1-4C3F-BD1C-C98C9596463C}" type="slidenum">
              <a:rPr lang="en-US" smtClean="0"/>
              <a:pPr/>
              <a:t>9</a:t>
            </a:fld>
            <a:endParaRPr lang="en-US" dirty="0"/>
          </a:p>
        </p:txBody>
      </p:sp>
    </p:spTree>
    <p:extLst>
      <p:ext uri="{BB962C8B-B14F-4D97-AF65-F5344CB8AC3E}">
        <p14:creationId xmlns:p14="http://schemas.microsoft.com/office/powerpoint/2010/main" val="88450459"/>
      </p:ext>
    </p:extLst>
  </p:cSld>
  <p:clrMapOvr>
    <a:masterClrMapping/>
  </p:clrMapOvr>
</p:sld>
</file>

<file path=ppt/theme/theme1.xml><?xml version="1.0" encoding="utf-8"?>
<a:theme xmlns:a="http://schemas.openxmlformats.org/drawingml/2006/main" name="Theme-DCF">
  <a:themeElements>
    <a:clrScheme name="Custom 4">
      <a:dk1>
        <a:sysClr val="windowText" lastClr="000000"/>
      </a:dk1>
      <a:lt1>
        <a:sysClr val="window" lastClr="FFFFFF"/>
      </a:lt1>
      <a:dk2>
        <a:srgbClr val="242852"/>
      </a:dk2>
      <a:lt2>
        <a:srgbClr val="ACCBF9"/>
      </a:lt2>
      <a:accent1>
        <a:srgbClr val="242852"/>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CF fonts theme">
      <a:majorFont>
        <a:latin typeface="Verdana"/>
        <a:ea typeface=""/>
        <a:cs typeface=""/>
      </a:majorFont>
      <a:minorFont>
        <a:latin typeface="Verdan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DCF" id="{0CC2E8E3-3D2F-4D8D-8F65-B598F8B4D10F}" vid="{AFC7F0CF-F8E5-4FB1-B8D9-55FDB44BAC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6954A4F4E817041BD8F71BECF4BEAD2" ma:contentTypeVersion="6" ma:contentTypeDescription="Create a new document." ma:contentTypeScope="" ma:versionID="f1cb91f5504f44241a6a8af9c533eb88">
  <xsd:schema xmlns:xsd="http://www.w3.org/2001/XMLSchema" xmlns:xs="http://www.w3.org/2001/XMLSchema" xmlns:p="http://schemas.microsoft.com/office/2006/metadata/properties" xmlns:ns2="7ae8b10a-42d8-47af-9f8d-8d0e571679d0" xmlns:ns3="6659bdea-6ad4-4766-af6d-e24da98035bf" targetNamespace="http://schemas.microsoft.com/office/2006/metadata/properties" ma:root="true" ma:fieldsID="6a580aa3cc29386f1e87021e62e03e70" ns2:_="" ns3:_="">
    <xsd:import namespace="7ae8b10a-42d8-47af-9f8d-8d0e571679d0"/>
    <xsd:import namespace="6659bdea-6ad4-4766-af6d-e24da98035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e8b10a-42d8-47af-9f8d-8d0e571679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59bdea-6ad4-4766-af6d-e24da98035b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6659bdea-6ad4-4766-af6d-e24da98035bf">
      <UserInfo>
        <DisplayName>Roaya Tyson</DisplayName>
        <AccountId>10</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3D8E91-0F83-4C7A-937C-4A693CF436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e8b10a-42d8-47af-9f8d-8d0e571679d0"/>
    <ds:schemaRef ds:uri="6659bdea-6ad4-4766-af6d-e24da98035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BD2D995-20F0-4C14-BF62-1248AB4B484D}">
  <ds:schemaRefs>
    <ds:schemaRef ds:uri="http://schemas.microsoft.com/office/2006/documentManagement/types"/>
    <ds:schemaRef ds:uri="http://purl.org/dc/elements/1.1/"/>
    <ds:schemaRef ds:uri="http://purl.org/dc/dcmitype/"/>
    <ds:schemaRef ds:uri="http://schemas.openxmlformats.org/package/2006/metadata/core-properties"/>
    <ds:schemaRef ds:uri="7ae8b10a-42d8-47af-9f8d-8d0e571679d0"/>
    <ds:schemaRef ds:uri="http://schemas.microsoft.com/office/infopath/2007/PartnerControls"/>
    <ds:schemaRef ds:uri="6659bdea-6ad4-4766-af6d-e24da98035bf"/>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BB3242A4-1E6A-4E02-809C-4A24066EC0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13751</TotalTime>
  <Words>1307</Words>
  <Application>Microsoft Office PowerPoint</Application>
  <PresentationFormat>Widescreen</PresentationFormat>
  <Paragraphs>77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Verdana</vt:lpstr>
      <vt:lpstr>Wingdings 2</vt:lpstr>
      <vt:lpstr>Theme-DCF</vt:lpstr>
      <vt:lpstr>Commission on mental health and substance use disorder  System of Care Subcommittee  Deep-end Services Workgroup</vt:lpstr>
      <vt:lpstr>Workgroup charge</vt:lpstr>
      <vt:lpstr>Key issues discussed</vt:lpstr>
      <vt:lpstr>Recommendations</vt:lpstr>
      <vt:lpstr>Develop new Care Coordination teams that use the Critical Time Intervention (CTI) model for individuals who meet the high utilization threshold.</vt:lpstr>
      <vt:lpstr>2. Increase the number of Florida Assertive Community Treatment (FACT) Teams and Forensic Multi-Disciplinary Teams (FMDT) statewide.</vt:lpstr>
      <vt:lpstr>3. Increase Short-term Residential Treatment (SRT) facility capacity for adults and children. </vt:lpstr>
      <vt:lpstr>3. Increase Short-term Residential Treatment (SRT) facility capacity for adults and children. </vt:lpstr>
      <vt:lpstr>4. Increase Use of Long Acting Injectables (LAIs) Prior to Discharge from State Mental Health Treatment Facilities.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Use Disorder - System of Care Subcommittee Deep-End Services Workgroup (July 24 2024)</dc:title>
  <dc:creator>Edwards, Joseph</dc:creator>
  <cp:lastModifiedBy>VanDyke, Misty N</cp:lastModifiedBy>
  <cp:revision>203</cp:revision>
  <dcterms:created xsi:type="dcterms:W3CDTF">2022-01-04T16:51:29Z</dcterms:created>
  <dcterms:modified xsi:type="dcterms:W3CDTF">2025-06-03T19:53:49Z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0x010100A6954A4F4E817041BD8F71BECF4BEAD2</vt:lpwstr>
  </property>
</Properties>
</file>