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autoCompressPictures="0">
  <p:sldMasterIdLst>
    <p:sldMasterId id="2147483670" r:id="rId4"/>
  </p:sldMasterIdLst>
  <p:notesMasterIdLst>
    <p:notesMasterId r:id="rId11"/>
  </p:notesMasterIdLst>
  <p:handoutMasterIdLst>
    <p:handoutMasterId r:id="rId12"/>
  </p:handoutMasterIdLst>
  <p:sldIdLst>
    <p:sldId id="297" r:id="rId5"/>
    <p:sldId id="298" r:id="rId6"/>
    <p:sldId id="289" r:id="rId7"/>
    <p:sldId id="299" r:id="rId8"/>
    <p:sldId id="290" r:id="rId9"/>
    <p:sldId id="300" r:id="rId1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4" autoAdjust="0"/>
    <p:restoredTop sz="94619" autoAdjust="0"/>
  </p:normalViewPr>
  <p:slideViewPr>
    <p:cSldViewPr snapToGrid="0">
      <p:cViewPr varScale="1">
        <p:scale>
          <a:sx n="66" d="100"/>
          <a:sy n="66" d="100"/>
        </p:scale>
        <p:origin x="62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E8902BA6-4325-4140-AD64-F1CA9F0A3D6A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4A978C9-89B9-4B35-9064-7876961BB460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2B94E95-7AA3-474D-9AE0-916CAF76FF44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A9FA60-6BD8-480F-98D4-A3DA4A23FA5D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ACA373F-FAE3-4E5A-B13B-7F645ECABD1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53FCD3-78A9-4552-9E0D-0E9A084527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0505713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A7CD909-ECD5-465C-82C8-FCE95B2BCE9B}" type="datetimeFigureOut">
              <a:rPr lang="en-US" smtClean="0"/>
              <a:t>5/28/2024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863E826-96F9-412E-99A9-86A7D24D1A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54410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58FF996E-61BD-47CB-85A4-D3C26661B80D}"/>
              </a:ext>
            </a:extLst>
          </p:cNvPr>
          <p:cNvSpPr/>
          <p:nvPr/>
        </p:nvSpPr>
        <p:spPr>
          <a:xfrm>
            <a:off x="3209925" y="0"/>
            <a:ext cx="8982075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EA1F06D-55B0-4F3F-BA8C-D17945BE6C14}"/>
              </a:ext>
            </a:extLst>
          </p:cNvPr>
          <p:cNvSpPr/>
          <p:nvPr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0" y="2621636"/>
            <a:ext cx="5496775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2D0517A-8116-47E3-A4A5-4BEA4FC18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F10993-B037-4440-8A27-81D473ED94D3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7" name="Footer Placeholder 6">
            <a:extLst>
              <a:ext uri="{FF2B5EF4-FFF2-40B4-BE49-F238E27FC236}">
                <a16:creationId xmlns:a16="http://schemas.microsoft.com/office/drawing/2014/main" id="{1B3AA27C-00F0-436D-B454-8EAB67454B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Slide Number Placeholder 10">
            <a:extLst>
              <a:ext uri="{FF2B5EF4-FFF2-40B4-BE49-F238E27FC236}">
                <a16:creationId xmlns:a16="http://schemas.microsoft.com/office/drawing/2014/main" id="{04EACB6F-CCA4-416F-BAC3-399D824F03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itle 13">
            <a:extLst>
              <a:ext uri="{FF2B5EF4-FFF2-40B4-BE49-F238E27FC236}">
                <a16:creationId xmlns:a16="http://schemas.microsoft.com/office/drawing/2014/main" id="{F9120191-8F61-4C4F-B1AC-9AB3611B35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998919" y="1197397"/>
            <a:ext cx="6593856" cy="1343034"/>
          </a:xfrm>
        </p:spPr>
        <p:txBody>
          <a:bodyPr anchor="t" anchorCtr="0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1FB1B7C3-E96A-4B26-9D56-FF994FB599FF}"/>
              </a:ext>
            </a:extLst>
          </p:cNvPr>
          <p:cNvSpPr/>
          <p:nvPr userDrawn="1"/>
        </p:nvSpPr>
        <p:spPr>
          <a:xfrm>
            <a:off x="1" y="1"/>
            <a:ext cx="28956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6748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340864"/>
            <a:ext cx="11029615" cy="3507486"/>
          </a:xfrm>
        </p:spPr>
        <p:txBody>
          <a:bodyPr anchor="t" anchorCtr="0"/>
          <a:lstStyle>
            <a:lvl1pPr>
              <a:defRPr lang="en-US" dirty="0">
                <a:latin typeface="Verdana" panose="020B0604030504040204" pitchFamily="34" charset="0"/>
                <a:ea typeface="Verdana" panose="020B0604030504040204" pitchFamily="34" charset="0"/>
              </a:defRPr>
            </a:lvl1pPr>
            <a:lvl2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2pPr>
            <a:lvl3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3pPr>
            <a:lvl4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4pPr>
            <a:lvl5pPr>
              <a:defRPr>
                <a:latin typeface="Verdana" panose="020B0604030504040204" pitchFamily="34" charset="0"/>
                <a:ea typeface="Verdana" panose="020B0604030504040204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itle 3">
            <a:extLst>
              <a:ext uri="{FF2B5EF4-FFF2-40B4-BE49-F238E27FC236}">
                <a16:creationId xmlns:a16="http://schemas.microsoft.com/office/drawing/2014/main" id="{B119947D-B087-4728-8F6C-D0A1F389868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5EC1682-4713-4868-B260-A163AA4A1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BF040F-001C-4673-BF3F-0BE1C9BF40D8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EC518E-16C7-41E6-AD28-C433D99E7B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17058F-9EEC-4259-A656-2163AD582F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449337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246035" y="2828444"/>
            <a:ext cx="6753057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1582016-5696-4A93-887F-BBB3B9002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0AC70-36BD-4A35-AC48-05BA734D1221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9" name="Footer Placeholder 8">
            <a:extLst>
              <a:ext uri="{FF2B5EF4-FFF2-40B4-BE49-F238E27FC236}">
                <a16:creationId xmlns:a16="http://schemas.microsoft.com/office/drawing/2014/main" id="{857CFCD5-1192-4E18-8A8F-29E153B44D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>
            <a:extLst>
              <a:ext uri="{FF2B5EF4-FFF2-40B4-BE49-F238E27FC236}">
                <a16:creationId xmlns:a16="http://schemas.microsoft.com/office/drawing/2014/main" id="{E39A109E-5018-4794-92B3-FD5E5BCD95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C2489CAD-4DBA-42C4-883B-349B93281BA8}"/>
              </a:ext>
            </a:extLst>
          </p:cNvPr>
          <p:cNvSpPr/>
          <p:nvPr userDrawn="1"/>
        </p:nvSpPr>
        <p:spPr>
          <a:xfrm>
            <a:off x="1" y="1"/>
            <a:ext cx="1952624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itle 1">
            <a:extLst>
              <a:ext uri="{FF2B5EF4-FFF2-40B4-BE49-F238E27FC236}">
                <a16:creationId xmlns:a16="http://schemas.microsoft.com/office/drawing/2014/main" id="{609057C4-AAE7-490E-AB00-D2943A20FE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634322" y="1568439"/>
            <a:ext cx="7976485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6217114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194767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6039" y="2228003"/>
            <a:ext cx="5194769" cy="3633047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13B724-03D5-4AC4-92F2-90F5BF3B8AE1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5456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 anchor="t" anchorCtr="0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1" y="2250891"/>
            <a:ext cx="5194769" cy="557784"/>
          </a:xfrm>
        </p:spPr>
        <p:txBody>
          <a:bodyPr anchor="ctr">
            <a:noAutofit/>
          </a:bodyPr>
          <a:lstStyle>
            <a:lvl1pPr marL="0" indent="0">
              <a:buNone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194766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6039" y="2250892"/>
            <a:ext cx="5194770" cy="553373"/>
          </a:xfrm>
        </p:spPr>
        <p:txBody>
          <a:bodyPr anchor="ctr">
            <a:noAutofit/>
          </a:bodyPr>
          <a:lstStyle>
            <a:lvl1pPr marL="0" marR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 sz="20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marR="0" lvl="0" indent="0" algn="l" defTabSz="4572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600"/>
              </a:spcAft>
              <a:buClr>
                <a:schemeClr val="accent1"/>
              </a:buClr>
              <a:buSzPct val="92000"/>
              <a:buFont typeface="Wingdings 2" panose="05020102010507070707" pitchFamily="18" charset="2"/>
              <a:buNone/>
              <a:tabLst/>
              <a:defRPr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6037" y="2926052"/>
            <a:ext cx="5194771" cy="2934999"/>
          </a:xfrm>
        </p:spPr>
        <p:txBody>
          <a:bodyPr anchor="t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78799D-4F11-4C23-9322-E97C9B2E3E2D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935871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 anchor="t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B45D04-FBE4-49CB-AA72-13B16528BC6B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9258430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A6C72D-A7DF-4267-B973-01A248C39D2F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08912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-1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959F5720-33C4-4F82-905F-8520628267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00928" y="1179829"/>
            <a:ext cx="6650991" cy="4658216"/>
          </a:xfrm>
        </p:spPr>
        <p:txBody>
          <a:bodyPr anchor="t" anchorCtr="0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D52ABF2-A144-4733-9C41-9F71D25E8116}"/>
              </a:ext>
            </a:extLst>
          </p:cNvPr>
          <p:cNvSpPr>
            <a:spLocks noChangeAspect="1"/>
          </p:cNvSpPr>
          <p:nvPr userDrawn="1"/>
        </p:nvSpPr>
        <p:spPr>
          <a:xfrm>
            <a:off x="447817" y="601200"/>
            <a:ext cx="3682723" cy="5815475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>
            <a:extLst>
              <a:ext uri="{FF2B5EF4-FFF2-40B4-BE49-F238E27FC236}">
                <a16:creationId xmlns:a16="http://schemas.microsoft.com/office/drawing/2014/main" id="{57AE0941-A3BC-4273-8CFC-35758DD9FE1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67857" y="933450"/>
            <a:ext cx="3031852" cy="1722419"/>
          </a:xfrm>
        </p:spPr>
        <p:txBody>
          <a:bodyPr anchor="t" anchorCtr="0">
            <a:normAutofit/>
          </a:bodyPr>
          <a:lstStyle>
            <a:lvl1pPr algn="l">
              <a:defRPr sz="2400" b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9" name="Text Placeholder 3">
            <a:extLst>
              <a:ext uri="{FF2B5EF4-FFF2-40B4-BE49-F238E27FC236}">
                <a16:creationId xmlns:a16="http://schemas.microsoft.com/office/drawing/2014/main" id="{386B1363-9C99-4D6B-B19F-1696ACCCD4C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67857" y="2836654"/>
            <a:ext cx="3031852" cy="3001392"/>
          </a:xfrm>
        </p:spPr>
        <p:txBody>
          <a:bodyPr anchor="t">
            <a:normAutofit/>
          </a:bodyPr>
          <a:lstStyle>
            <a:lvl1pPr marL="0" indent="0" algn="l">
              <a:buNone/>
              <a:defRPr sz="1600">
                <a:solidFill>
                  <a:srgbClr val="FFFFFF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11" name="Date Placeholder 10">
            <a:extLst>
              <a:ext uri="{FF2B5EF4-FFF2-40B4-BE49-F238E27FC236}">
                <a16:creationId xmlns:a16="http://schemas.microsoft.com/office/drawing/2014/main" id="{FF52A4DF-BE01-429D-BF75-4D8987242D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D0BD7A-E6C1-49E4-B644-7DEE137733B8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12" name="Footer Placeholder 11">
            <a:extLst>
              <a:ext uri="{FF2B5EF4-FFF2-40B4-BE49-F238E27FC236}">
                <a16:creationId xmlns:a16="http://schemas.microsoft.com/office/drawing/2014/main" id="{9F8A4E03-EE12-494D-8257-0589CD6E7A0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Slide Number Placeholder 12">
            <a:extLst>
              <a:ext uri="{FF2B5EF4-FFF2-40B4-BE49-F238E27FC236}">
                <a16:creationId xmlns:a16="http://schemas.microsoft.com/office/drawing/2014/main" id="{5B9DD57C-84A3-4E13-A3AB-862F600775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56339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641350"/>
            <a:ext cx="11290859" cy="3651249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998148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452FD0-FE13-4488-94FB-E9A0C55F1CA9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41115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2"/>
            <a:ext cx="11029616" cy="3652047"/>
          </a:xfrm>
          <a:prstGeom prst="rect">
            <a:avLst/>
          </a:prstGeom>
        </p:spPr>
        <p:txBody>
          <a:bodyPr vert="horz" lIns="91440" tIns="45720" rIns="91440" bIns="45720" rtlCol="0" anchor="t" anchorCtr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774994" y="6423914"/>
            <a:ext cx="16559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53D0BD7A-E6C1-49E4-B644-7DEE137733B8}" type="datetime1">
              <a:rPr lang="en-US" smtClean="0"/>
              <a:t>5/28/2024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758078" y="6423914"/>
            <a:ext cx="274914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05747" y="6423914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lumMod val="75000"/>
                    <a:lumOff val="25000"/>
                  </a:schemeClr>
                </a:solidFill>
                <a:latin typeface="Verdana" panose="020B0604030504040204" pitchFamily="34" charset="0"/>
                <a:ea typeface="Verdana" panose="020B0604030504040204" pitchFamily="34" charset="0"/>
              </a:defRPr>
            </a:lvl1pPr>
          </a:lstStyle>
          <a:p>
            <a:fld id="{3A98EE3D-8CD1-4C3F-BD1C-C98C9596463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12ADE88B-EB10-486B-9068-46D45F771682}"/>
              </a:ext>
            </a:extLst>
          </p:cNvPr>
          <p:cNvSpPr/>
          <p:nvPr/>
        </p:nvSpPr>
        <p:spPr>
          <a:xfrm>
            <a:off x="10536060" y="5202060"/>
            <a:ext cx="1655940" cy="1655940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2">
            <a:extLst>
              <a:ext uri="{FF2B5EF4-FFF2-40B4-BE49-F238E27FC236}">
                <a16:creationId xmlns:a16="http://schemas.microsoft.com/office/drawing/2014/main" id="{5619B0A6-9F70-46C5-8D3F-B7D572D8C29D}"/>
              </a:ext>
            </a:extLst>
          </p:cNvPr>
          <p:cNvSpPr/>
          <p:nvPr userDrawn="1"/>
        </p:nvSpPr>
        <p:spPr>
          <a:xfrm>
            <a:off x="9442850" y="4886325"/>
            <a:ext cx="2749149" cy="1971675"/>
          </a:xfrm>
          <a:custGeom>
            <a:avLst/>
            <a:gdLst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  <a:gd name="connsiteX4" fmla="*/ 0 w 1655940"/>
              <a:gd name="connsiteY4" fmla="*/ 0 h 1655940"/>
              <a:gd name="connsiteX0" fmla="*/ 0 w 1655940"/>
              <a:gd name="connsiteY0" fmla="*/ 1655940 h 1655940"/>
              <a:gd name="connsiteX1" fmla="*/ 1655940 w 1655940"/>
              <a:gd name="connsiteY1" fmla="*/ 0 h 1655940"/>
              <a:gd name="connsiteX2" fmla="*/ 1655940 w 1655940"/>
              <a:gd name="connsiteY2" fmla="*/ 1655940 h 1655940"/>
              <a:gd name="connsiteX3" fmla="*/ 0 w 1655940"/>
              <a:gd name="connsiteY3" fmla="*/ 1655940 h 165594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55940" h="1655940">
                <a:moveTo>
                  <a:pt x="0" y="1655940"/>
                </a:moveTo>
                <a:lnTo>
                  <a:pt x="1655940" y="0"/>
                </a:lnTo>
                <a:lnTo>
                  <a:pt x="1655940" y="1655940"/>
                </a:lnTo>
                <a:lnTo>
                  <a:pt x="0" y="1655940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413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  <p:sldLayoutId id="2147483674" r:id="rId4"/>
    <p:sldLayoutId id="2147483675" r:id="rId5"/>
    <p:sldLayoutId id="2147483676" r:id="rId6"/>
    <p:sldLayoutId id="2147483677" r:id="rId7"/>
    <p:sldLayoutId id="2147483680" r:id="rId8"/>
    <p:sldLayoutId id="2147483679" r:id="rId9"/>
  </p:sldLayoutIdLst>
  <p:hf hdr="0" ftr="0" dt="0"/>
  <p:txStyles>
    <p:titleStyle>
      <a:lvl1pPr algn="l" defTabSz="457200" rtl="0" eaLnBrk="1" latinLnBrk="0" hangingPunct="1">
        <a:lnSpc>
          <a:spcPct val="100000"/>
        </a:lnSpc>
        <a:spcBef>
          <a:spcPct val="0"/>
        </a:spcBef>
        <a:buNone/>
        <a:defRPr sz="2800" b="1" kern="1200" cap="all">
          <a:solidFill>
            <a:schemeClr val="tx1">
              <a:lumMod val="7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lnSpc>
          <a:spcPct val="110000"/>
        </a:lnSpc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7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3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92000"/>
        <a:buFont typeface="Wingdings 2" panose="05020102010507070707" pitchFamily="18" charset="2"/>
        <a:buChar char=""/>
        <a:defRPr sz="1100" kern="1200">
          <a:solidFill>
            <a:schemeClr val="tx1">
              <a:lumMod val="75000"/>
              <a:lumOff val="25000"/>
            </a:schemeClr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pos="3840" userDrawn="1">
          <p15:clr>
            <a:srgbClr val="F26B43"/>
          </p15:clr>
        </p15:guide>
        <p15:guide id="4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7CA465A8-FCD3-44F4-A929-E3E4D759FD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484180" y="1709775"/>
            <a:ext cx="8607972" cy="1343034"/>
          </a:xfrm>
        </p:spPr>
        <p:txBody>
          <a:bodyPr>
            <a:normAutofit fontScale="90000"/>
          </a:bodyPr>
          <a:lstStyle/>
          <a:p>
            <a:pPr algn="ctr"/>
            <a: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Commission on mental health and substance use disorder</a:t>
            </a: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br>
              <a:rPr 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en-US" cap="none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System of Care Subcommittee</a:t>
            </a:r>
            <a:br>
              <a:rPr lang="en-US" cap="none" dirty="0"/>
            </a:br>
            <a:br>
              <a:rPr lang="en-US" dirty="0"/>
            </a:br>
            <a:r>
              <a:rPr lang="en-US" sz="2200" b="0" i="1" dirty="0"/>
              <a:t>Skills Based training workgroup</a:t>
            </a:r>
            <a:endParaRPr lang="en-US" b="0" i="1" dirty="0"/>
          </a:p>
        </p:txBody>
      </p:sp>
    </p:spTree>
    <p:extLst>
      <p:ext uri="{BB962C8B-B14F-4D97-AF65-F5344CB8AC3E}">
        <p14:creationId xmlns:p14="http://schemas.microsoft.com/office/powerpoint/2010/main" val="3012246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Placeholder 9">
            <a:extLst>
              <a:ext uri="{FF2B5EF4-FFF2-40B4-BE49-F238E27FC236}">
                <a16:creationId xmlns:a16="http://schemas.microsoft.com/office/drawing/2014/main" id="{B31287F1-A54B-4155-81DD-FACF0697CA2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257973" y="1568531"/>
            <a:ext cx="9667728" cy="2223222"/>
          </a:xfrm>
        </p:spPr>
        <p:txBody>
          <a:bodyPr>
            <a:no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endParaRPr lang="en-US" sz="2400" b="1" i="0" u="none" strike="noStrike" cap="none" baseline="0" dirty="0">
              <a:solidFill>
                <a:schemeClr val="tx2"/>
              </a:solidFill>
              <a:latin typeface="+mj-lt"/>
            </a:endParaRP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400" b="0" i="0" u="none" strike="noStrike" cap="none" baseline="0" dirty="0">
                <a:solidFill>
                  <a:schemeClr val="tx2"/>
                </a:solidFill>
                <a:latin typeface="+mj-lt"/>
              </a:rPr>
              <a:t>Gather data that will allow the subcommittee to evaluate and make recommendations regarding skills-based training that teaches participants about mental health and substance use issues, including, but not limited to, mental health first aid models. </a:t>
            </a:r>
          </a:p>
          <a:p>
            <a:pPr marL="457200" indent="-457200" algn="l">
              <a:buFont typeface="Arial" panose="020B0604020202020204" pitchFamily="34" charset="0"/>
              <a:buChar char="•"/>
            </a:pPr>
            <a:endParaRPr lang="en-US" sz="2400" b="0" i="0" u="none" strike="noStrike" cap="none" baseline="0" dirty="0">
              <a:solidFill>
                <a:schemeClr val="tx2"/>
              </a:solidFill>
              <a:latin typeface="+mj-lt"/>
            </a:endParaRPr>
          </a:p>
          <a:p>
            <a:r>
              <a:rPr lang="en-US" sz="2400" b="0" i="0" u="none" strike="noStrike" cap="none" baseline="0" dirty="0">
                <a:solidFill>
                  <a:schemeClr val="tx2"/>
                </a:solidFill>
                <a:latin typeface="+mj-lt"/>
              </a:rPr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2400" b="1" cap="none" dirty="0">
              <a:solidFill>
                <a:schemeClr val="tx2"/>
              </a:solidFill>
              <a:highlight>
                <a:srgbClr val="FFFF00"/>
              </a:highlight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582FCB2-A54E-4CA7-8B46-F340559D12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ADA3681A-EFB9-4650-8224-C8CA5D4B85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21603" y="859074"/>
            <a:ext cx="7976485" cy="988332"/>
          </a:xfrm>
        </p:spPr>
        <p:txBody>
          <a:bodyPr/>
          <a:lstStyle/>
          <a:p>
            <a:r>
              <a:rPr lang="en-US" dirty="0"/>
              <a:t>Workgroup charge</a:t>
            </a:r>
          </a:p>
        </p:txBody>
      </p:sp>
    </p:spTree>
    <p:extLst>
      <p:ext uri="{BB962C8B-B14F-4D97-AF65-F5344CB8AC3E}">
        <p14:creationId xmlns:p14="http://schemas.microsoft.com/office/powerpoint/2010/main" val="2932153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Key issues discussed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136" y="1455837"/>
            <a:ext cx="11553693" cy="3507486"/>
          </a:xfrm>
        </p:spPr>
        <p:txBody>
          <a:bodyPr>
            <a:noAutofit/>
          </a:bodyPr>
          <a:lstStyle/>
          <a:p>
            <a:r>
              <a:rPr lang="en-US" sz="1600" dirty="0">
                <a:solidFill>
                  <a:schemeClr val="accent1"/>
                </a:solidFill>
              </a:rPr>
              <a:t>Workgroup met on April 24 and May 17</a:t>
            </a:r>
            <a:endParaRPr lang="en-US" sz="1600" strike="dblStrike" baseline="30000" dirty="0">
              <a:solidFill>
                <a:srgbClr val="FF0000"/>
              </a:solidFill>
            </a:endParaRPr>
          </a:p>
          <a:p>
            <a:r>
              <a:rPr lang="en-US" sz="1600" dirty="0">
                <a:solidFill>
                  <a:schemeClr val="tx2"/>
                </a:solidFill>
              </a:rPr>
              <a:t>Discussed potential focus areas for prevention and education including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Mental Health and Substance Use awareness and prevention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Anti Stigma campaigns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Staff training for organizations that interact with the public to provide social services and supports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Increase public awareness of 988</a:t>
            </a:r>
          </a:p>
          <a:p>
            <a:r>
              <a:rPr lang="en-US" sz="1600" dirty="0">
                <a:solidFill>
                  <a:schemeClr val="tx2"/>
                </a:solidFill>
              </a:rPr>
              <a:t>Discussed populations for a targeted approach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Veterans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Parents 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Elderly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First Responders</a:t>
            </a:r>
          </a:p>
          <a:p>
            <a:pPr lvl="1"/>
            <a:r>
              <a:rPr lang="en-US" sz="1600" dirty="0">
                <a:solidFill>
                  <a:schemeClr val="tx2"/>
                </a:solidFill>
              </a:rPr>
              <a:t>General Public </a:t>
            </a:r>
          </a:p>
          <a:p>
            <a:pPr marL="324000" lvl="1" indent="0">
              <a:buNone/>
            </a:pPr>
            <a:endParaRPr lang="en-US" sz="1600" dirty="0">
              <a:solidFill>
                <a:schemeClr val="accent1"/>
              </a:solidFill>
            </a:endParaRPr>
          </a:p>
          <a:p>
            <a:pPr marL="324000" lvl="1" indent="0">
              <a:buNone/>
            </a:pPr>
            <a:endParaRPr lang="en-US" sz="1600" dirty="0">
              <a:solidFill>
                <a:schemeClr val="accent1"/>
              </a:solidFill>
            </a:endParaRPr>
          </a:p>
          <a:p>
            <a:pPr lvl="1"/>
            <a:endParaRPr lang="en-US" sz="1600" dirty="0">
              <a:solidFill>
                <a:schemeClr val="accent1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1647920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4">
            <a:extLst>
              <a:ext uri="{FF2B5EF4-FFF2-40B4-BE49-F238E27FC236}">
                <a16:creationId xmlns:a16="http://schemas.microsoft.com/office/drawing/2014/main" id="{E07CD0AB-8048-488B-A1C2-D756369C78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reviewed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B6F70DE-6D0B-4F92-99FB-0635A18AFB2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051FFD8-9927-BAAD-BFEB-8953BFD5B99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81192" y="1675257"/>
            <a:ext cx="11029615" cy="3507486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Discussed abbreviated listing of existing trainings/educations</a:t>
            </a:r>
          </a:p>
          <a:p>
            <a:r>
              <a:rPr lang="en-US" sz="1800" dirty="0">
                <a:solidFill>
                  <a:schemeClr val="tx2"/>
                </a:solidFill>
              </a:rPr>
              <a:t>Discussed components essential to recommendations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Virtual and in-person;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Length of training (2 </a:t>
            </a:r>
            <a:r>
              <a:rPr lang="en-US" sz="1800" dirty="0" err="1">
                <a:solidFill>
                  <a:schemeClr val="tx2"/>
                </a:solidFill>
              </a:rPr>
              <a:t>hrs</a:t>
            </a:r>
            <a:r>
              <a:rPr lang="en-US" sz="1800" dirty="0">
                <a:solidFill>
                  <a:schemeClr val="tx2"/>
                </a:solidFill>
              </a:rPr>
              <a:t> to 2 days);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Use of Evidence Based Practice (EBP); 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Cost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Access/Availability (e.g., size of classes, location, and trainers available)</a:t>
            </a:r>
          </a:p>
          <a:p>
            <a:pPr lvl="1"/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pPr lvl="1"/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  <a:p>
            <a:endParaRPr lang="en-US" b="1" dirty="0">
              <a:solidFill>
                <a:schemeClr val="accent1"/>
              </a:solidFill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245079386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FF421D51-D10E-307F-EC9B-205C56D81F6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7188" y="1675257"/>
            <a:ext cx="11029615" cy="3507486"/>
          </a:xfrm>
        </p:spPr>
        <p:txBody>
          <a:bodyPr>
            <a:normAutofit/>
          </a:bodyPr>
          <a:lstStyle/>
          <a:p>
            <a:pPr lvl="1"/>
            <a:r>
              <a:rPr lang="en-US" sz="2000" dirty="0">
                <a:solidFill>
                  <a:schemeClr val="tx2"/>
                </a:solidFill>
              </a:rPr>
              <a:t>Development of recommendations are</a:t>
            </a:r>
            <a:r>
              <a:rPr lang="en-US" sz="2000" i="1" dirty="0">
                <a:solidFill>
                  <a:schemeClr val="tx2"/>
                </a:solidFill>
              </a:rPr>
              <a:t> </a:t>
            </a:r>
            <a:r>
              <a:rPr lang="en-US" sz="2000" dirty="0">
                <a:solidFill>
                  <a:schemeClr val="tx2"/>
                </a:solidFill>
              </a:rPr>
              <a:t>in process</a:t>
            </a:r>
          </a:p>
          <a:p>
            <a:pPr lvl="2"/>
            <a:r>
              <a:rPr lang="en-US" sz="2000" dirty="0">
                <a:solidFill>
                  <a:schemeClr val="tx2"/>
                </a:solidFill>
              </a:rPr>
              <a:t>Consideration of a road map of existing resources statewide</a:t>
            </a:r>
          </a:p>
          <a:p>
            <a:pPr lvl="2"/>
            <a:r>
              <a:rPr lang="en-US" sz="2000" dirty="0">
                <a:solidFill>
                  <a:schemeClr val="tx2"/>
                </a:solidFill>
              </a:rPr>
              <a:t>Consideration of increasing public awareness of 988</a:t>
            </a:r>
          </a:p>
        </p:txBody>
      </p:sp>
      <p:sp>
        <p:nvSpPr>
          <p:cNvPr id="10" name="Title 9">
            <a:extLst>
              <a:ext uri="{FF2B5EF4-FFF2-40B4-BE49-F238E27FC236}">
                <a16:creationId xmlns:a16="http://schemas.microsoft.com/office/drawing/2014/main" id="{01876DF9-D7B6-42C0-B634-1290DDCC8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Recommendation status</a:t>
            </a:r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63927227-6C25-413E-B7B6-9E5B49146B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026307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Title 20">
            <a:extLst>
              <a:ext uri="{FF2B5EF4-FFF2-40B4-BE49-F238E27FC236}">
                <a16:creationId xmlns:a16="http://schemas.microsoft.com/office/drawing/2014/main" id="{BA1F6780-C391-4897-A0C1-0198BE8D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steps</a:t>
            </a:r>
          </a:p>
        </p:txBody>
      </p:sp>
      <p:sp>
        <p:nvSpPr>
          <p:cNvPr id="20" name="Slide Number Placeholder 19">
            <a:extLst>
              <a:ext uri="{FF2B5EF4-FFF2-40B4-BE49-F238E27FC236}">
                <a16:creationId xmlns:a16="http://schemas.microsoft.com/office/drawing/2014/main" id="{1DFB1CBA-D748-46AB-884C-AD3FDB945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98EE3D-8CD1-4C3F-BD1C-C98C9596463C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726034-3E8F-2A65-51EC-64C81AA3FA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2576" y="1634796"/>
            <a:ext cx="11029615" cy="3748081"/>
          </a:xfrm>
        </p:spPr>
        <p:txBody>
          <a:bodyPr>
            <a:normAutofit/>
          </a:bodyPr>
          <a:lstStyle/>
          <a:p>
            <a:r>
              <a:rPr lang="en-US" sz="1800" dirty="0">
                <a:solidFill>
                  <a:schemeClr val="tx2"/>
                </a:solidFill>
              </a:rPr>
              <a:t>Next meeting is scheduled for Monday, June 10, 11a-12n.</a:t>
            </a:r>
          </a:p>
          <a:p>
            <a:r>
              <a:rPr lang="en-US" sz="1800" dirty="0">
                <a:solidFill>
                  <a:schemeClr val="tx2"/>
                </a:solidFill>
              </a:rPr>
              <a:t>Action items:</a:t>
            </a:r>
          </a:p>
          <a:p>
            <a:r>
              <a:rPr lang="en-US" sz="1800" dirty="0">
                <a:solidFill>
                  <a:schemeClr val="tx2"/>
                </a:solidFill>
              </a:rPr>
              <a:t>Finalize recommendations on Approaches to Resources, Training, and Costs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Develop a comprehensive list of existing training platforms and opportunities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Finalize recommendations for content areas and populations for training/education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Identify existing and potential resources to support the recommendations</a:t>
            </a:r>
          </a:p>
          <a:p>
            <a:pPr lvl="1"/>
            <a:r>
              <a:rPr lang="en-US" sz="1800" dirty="0">
                <a:solidFill>
                  <a:schemeClr val="tx2"/>
                </a:solidFill>
              </a:rPr>
              <a:t>Identify potential partners to provide the trainings recommended</a:t>
            </a:r>
          </a:p>
        </p:txBody>
      </p:sp>
    </p:spTree>
    <p:extLst>
      <p:ext uri="{BB962C8B-B14F-4D97-AF65-F5344CB8AC3E}">
        <p14:creationId xmlns:p14="http://schemas.microsoft.com/office/powerpoint/2010/main" val="2064641720"/>
      </p:ext>
    </p:extLst>
  </p:cSld>
  <p:clrMapOvr>
    <a:masterClrMapping/>
  </p:clrMapOvr>
</p:sld>
</file>

<file path=ppt/theme/theme1.xml><?xml version="1.0" encoding="utf-8"?>
<a:theme xmlns:a="http://schemas.openxmlformats.org/drawingml/2006/main" name="Theme-DCF">
  <a:themeElements>
    <a:clrScheme name="Custom 4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242852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DCF fonts theme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Theme-DCF" id="{0CC2E8E3-3D2F-4D8D-8F65-B598F8B4D10F}" vid="{AFC7F0CF-F8E5-4FB1-B8D9-55FDB44BAC8E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tatus xmlns="71af3243-3dd4-4a8d-8c0d-dd76da1f02a5">Not started</Status>
    <MediaServiceKeyPoints xmlns="71af3243-3dd4-4a8d-8c0d-dd76da1f02a5" xsi:nil="true"/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2" ma:contentTypeDescription="Create a new document." ma:contentTypeScope="" ma:versionID="a410dd7f93c95333ffa1b60ed6adedd1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a936d9baba76aa3866493feff160faab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  <xsd:element ref="ns2:Statu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  <xsd:element name="Status" ma:index="19" nillable="true" ma:displayName="Status" ma:default="Not started" ma:format="Dropdown" ma:internalName="Status">
      <xsd:simpleType>
        <xsd:restriction base="dms:Choice">
          <xsd:enumeration value="Not started"/>
          <xsd:enumeration value="In Progress"/>
          <xsd:enumeration value="Completed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FBD2D995-20F0-4C14-BF62-1248AB4B484D}">
  <ds:schemaRefs>
    <ds:schemaRef ds:uri="http://www.w3.org/XML/1998/namespace"/>
    <ds:schemaRef ds:uri="71af3243-3dd4-4a8d-8c0d-dd76da1f02a5"/>
    <ds:schemaRef ds:uri="http://schemas.microsoft.com/office/2006/documentManagement/types"/>
    <ds:schemaRef ds:uri="http://schemas.microsoft.com/office/infopath/2007/PartnerControls"/>
    <ds:schemaRef ds:uri="http://purl.org/dc/dcmitype/"/>
    <ds:schemaRef ds:uri="http://purl.org/dc/terms/"/>
    <ds:schemaRef ds:uri="http://schemas.openxmlformats.org/package/2006/metadata/core-properties"/>
    <ds:schemaRef ds:uri="16c05727-aa75-4e4a-9b5f-8a80a1165891"/>
    <ds:schemaRef ds:uri="http://schemas.microsoft.com/office/2006/metadata/properties"/>
    <ds:schemaRef ds:uri="http://purl.org/dc/elements/1.1/"/>
  </ds:schemaRefs>
</ds:datastoreItem>
</file>

<file path=customXml/itemProps2.xml><?xml version="1.0" encoding="utf-8"?>
<ds:datastoreItem xmlns:ds="http://schemas.openxmlformats.org/officeDocument/2006/customXml" ds:itemID="{965255AC-12AC-4323-AA35-9BAC798B66BD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B3242A4-1E6A-4E02-809C-4A24066EC01D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3208</TotalTime>
  <Words>277</Words>
  <Application>Microsoft Office PowerPoint</Application>
  <PresentationFormat>Widescreen</PresentationFormat>
  <Paragraphs>48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Verdana</vt:lpstr>
      <vt:lpstr>Wingdings 2</vt:lpstr>
      <vt:lpstr>Theme-DCF</vt:lpstr>
      <vt:lpstr>Commission on mental health and substance use disorder  System of Care Subcommittee  Skills Based training workgroup</vt:lpstr>
      <vt:lpstr>Workgroup charge</vt:lpstr>
      <vt:lpstr>Key issues discussed</vt:lpstr>
      <vt:lpstr>Data reviewed</vt:lpstr>
      <vt:lpstr>Recommendation status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Lorem Ipsum</dc:title>
  <dc:creator>Edwards, Joseph</dc:creator>
  <cp:lastModifiedBy>Regis, Amanda</cp:lastModifiedBy>
  <cp:revision>56</cp:revision>
  <dcterms:created xsi:type="dcterms:W3CDTF">2022-01-04T16:51:29Z</dcterms:created>
  <dcterms:modified xsi:type="dcterms:W3CDTF">2024-05-28T23:45:23Z</dcterms:modified>
</cp:coreProperties>
</file>