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0" r:id="rId4"/>
  </p:sldMasterIdLst>
  <p:notesMasterIdLst>
    <p:notesMasterId r:id="rId11"/>
  </p:notesMasterIdLst>
  <p:handoutMasterIdLst>
    <p:handoutMasterId r:id="rId12"/>
  </p:handoutMasterIdLst>
  <p:sldIdLst>
    <p:sldId id="297" r:id="rId5"/>
    <p:sldId id="298" r:id="rId6"/>
    <p:sldId id="289" r:id="rId7"/>
    <p:sldId id="299" r:id="rId8"/>
    <p:sldId id="290" r:id="rId9"/>
    <p:sldId id="300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4" autoAdjust="0"/>
    <p:restoredTop sz="94619" autoAdjust="0"/>
  </p:normalViewPr>
  <p:slideViewPr>
    <p:cSldViewPr snapToGrid="0">
      <p:cViewPr varScale="1">
        <p:scale>
          <a:sx n="121" d="100"/>
          <a:sy n="121" d="100"/>
        </p:scale>
        <p:origin x="461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8902BA6-4325-4140-AD64-F1CA9F0A3D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A978C9-89B9-4B35-9064-7876961BB46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B94E95-7AA3-474D-9AE0-916CAF76FF44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9FA60-6BD8-480F-98D4-A3DA4A23FA5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A373F-FAE3-4E5A-B13B-7F645ECABD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53FCD3-78A9-4552-9E0D-0E9A08452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505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CD909-ECD5-465C-82C8-FCE95B2BCE9B}" type="datetimeFigureOut">
              <a:rPr lang="en-US" smtClean="0"/>
              <a:t>6/5/2025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3E826-96F9-412E-99A9-86A7D24D1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5441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8FF996E-61BD-47CB-85A4-D3C26661B80D}"/>
              </a:ext>
            </a:extLst>
          </p:cNvPr>
          <p:cNvSpPr/>
          <p:nvPr/>
        </p:nvSpPr>
        <p:spPr>
          <a:xfrm>
            <a:off x="3209925" y="0"/>
            <a:ext cx="89820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A1F06D-55B0-4F3F-BA8C-D17945BE6C14}"/>
              </a:ext>
            </a:extLst>
          </p:cNvPr>
          <p:cNvSpPr/>
          <p:nvPr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2621636"/>
            <a:ext cx="5496775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D0517A-8116-47E3-A4A5-4BEA4FC18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10993-B037-4440-8A27-81D473ED94D3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B3AA27C-00F0-436D-B454-8EAB674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04EACB6F-CCA4-416F-BAC3-399D824F0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F9120191-8F61-4C4F-B1AC-9AB3611B3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8919" y="1197397"/>
            <a:ext cx="6593856" cy="1343034"/>
          </a:xfrm>
        </p:spPr>
        <p:txBody>
          <a:bodyPr anchor="t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B1B7C3-E96A-4B26-9D56-FF994FB599FF}"/>
              </a:ext>
            </a:extLst>
          </p:cNvPr>
          <p:cNvSpPr/>
          <p:nvPr userDrawn="1"/>
        </p:nvSpPr>
        <p:spPr>
          <a:xfrm>
            <a:off x="1" y="1"/>
            <a:ext cx="28956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4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507486"/>
          </a:xfrm>
        </p:spPr>
        <p:txBody>
          <a:bodyPr anchor="t" anchorCtr="0"/>
          <a:lstStyle>
            <a:lvl1pPr>
              <a:defRPr lang="en-US" dirty="0"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119947D-B087-4728-8F6C-D0A1F3898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1682-4713-4868-B260-A163AA4A1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040F-001C-4673-BF3F-0BE1C9BF40D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EC518E-16C7-41E6-AD28-C433D99E7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17058F-9EEC-4259-A656-2163AD582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93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46035" y="2828444"/>
            <a:ext cx="6753057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0AC70-36BD-4A35-AC48-05BA734D1221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2489CAD-4DBA-42C4-883B-349B93281BA8}"/>
              </a:ext>
            </a:extLst>
          </p:cNvPr>
          <p:cNvSpPr/>
          <p:nvPr userDrawn="1"/>
        </p:nvSpPr>
        <p:spPr>
          <a:xfrm>
            <a:off x="1" y="1"/>
            <a:ext cx="195262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609057C4-AAE7-490E-AB00-D2943A20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34322" y="1568439"/>
            <a:ext cx="7976485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21711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3B724-03D5-4AC4-92F2-90F5BF3B8AE1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456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 anchor="t" anchorCtr="0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8799D-4F11-4C23-9322-E97C9B2E3E2D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587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 anchor="t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45D04-FBE4-49CB-AA72-13B16528BC6B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584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C72D-A7DF-4267-B973-01A248C39D2F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891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59F5720-33C4-4F82-905F-8520628267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t" anchorCtr="0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52ABF2-A144-4733-9C41-9F71D25E8116}"/>
              </a:ext>
            </a:extLst>
          </p:cNvPr>
          <p:cNvSpPr>
            <a:spLocks noChangeAspect="1"/>
          </p:cNvSpPr>
          <p:nvPr userDrawn="1"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AE0941-A3BC-4273-8CFC-35758DD9F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t" anchorCtr="0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86B1363-9C99-4D6B-B19F-1696ACCCD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FF52A4DF-BE01-429D-BF75-4D8987242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0BD7A-E6C1-49E4-B644-7DEE137733B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F8A4E03-EE12-494D-8257-0589CD6E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B9DD57C-84A3-4E13-A3AB-862F60077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63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52FD0-FE13-4488-94FB-E9A0C55F1CA9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111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774994" y="6423914"/>
            <a:ext cx="16559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53D0BD7A-E6C1-49E4-B644-7DEE137733B8}" type="datetime1">
              <a:rPr lang="en-US" smtClean="0"/>
              <a:t>6/5/2025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758078" y="6423914"/>
            <a:ext cx="2749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5747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2ADE88B-EB10-486B-9068-46D45F771682}"/>
              </a:ext>
            </a:extLst>
          </p:cNvPr>
          <p:cNvSpPr/>
          <p:nvPr/>
        </p:nvSpPr>
        <p:spPr>
          <a:xfrm>
            <a:off x="10536060" y="5202060"/>
            <a:ext cx="1655940" cy="1655940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2">
            <a:extLst>
              <a:ext uri="{FF2B5EF4-FFF2-40B4-BE49-F238E27FC236}">
                <a16:creationId xmlns:a16="http://schemas.microsoft.com/office/drawing/2014/main" id="{5619B0A6-9F70-46C5-8D3F-B7D572D8C29D}"/>
              </a:ext>
            </a:extLst>
          </p:cNvPr>
          <p:cNvSpPr/>
          <p:nvPr userDrawn="1"/>
        </p:nvSpPr>
        <p:spPr>
          <a:xfrm>
            <a:off x="9442850" y="4886325"/>
            <a:ext cx="2749149" cy="1971675"/>
          </a:xfrm>
          <a:custGeom>
            <a:avLst/>
            <a:gdLst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  <a:gd name="connsiteX4" fmla="*/ 0 w 1655940"/>
              <a:gd name="connsiteY4" fmla="*/ 0 h 1655940"/>
              <a:gd name="connsiteX0" fmla="*/ 0 w 1655940"/>
              <a:gd name="connsiteY0" fmla="*/ 1655940 h 1655940"/>
              <a:gd name="connsiteX1" fmla="*/ 1655940 w 1655940"/>
              <a:gd name="connsiteY1" fmla="*/ 0 h 1655940"/>
              <a:gd name="connsiteX2" fmla="*/ 1655940 w 1655940"/>
              <a:gd name="connsiteY2" fmla="*/ 1655940 h 1655940"/>
              <a:gd name="connsiteX3" fmla="*/ 0 w 1655940"/>
              <a:gd name="connsiteY3" fmla="*/ 1655940 h 1655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55940" h="1655940">
                <a:moveTo>
                  <a:pt x="0" y="1655940"/>
                </a:moveTo>
                <a:lnTo>
                  <a:pt x="1655940" y="0"/>
                </a:lnTo>
                <a:lnTo>
                  <a:pt x="1655940" y="1655940"/>
                </a:lnTo>
                <a:lnTo>
                  <a:pt x="0" y="165594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413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80" r:id="rId8"/>
    <p:sldLayoutId id="2147483679" r:id="rId9"/>
  </p:sldLayoutIdLst>
  <p:hf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1" kern="1200" cap="all">
          <a:solidFill>
            <a:schemeClr val="tx1">
              <a:lumMod val="7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Verdana" panose="020B0604030504040204" pitchFamily="34" charset="0"/>
          <a:ea typeface="Verdana" panose="020B0604030504040204" pitchFamily="34" charset="0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384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CA465A8-FCD3-44F4-A929-E3E4D759F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4180" y="1709775"/>
            <a:ext cx="8607972" cy="134303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Commission on mental health and substance use disorder</a:t>
            </a: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System of Care Subcommittee</a:t>
            </a:r>
            <a:br>
              <a:rPr lang="en-US" cap="none" dirty="0"/>
            </a:br>
            <a:br>
              <a:rPr lang="en-US" dirty="0"/>
            </a:br>
            <a:r>
              <a:rPr lang="en-US" sz="2200" b="0" i="1" dirty="0"/>
              <a:t>Skills Based training workgroup</a:t>
            </a:r>
            <a:endParaRPr lang="en-US" b="0" i="1" dirty="0"/>
          </a:p>
        </p:txBody>
      </p:sp>
    </p:spTree>
    <p:extLst>
      <p:ext uri="{BB962C8B-B14F-4D97-AF65-F5344CB8AC3E}">
        <p14:creationId xmlns:p14="http://schemas.microsoft.com/office/powerpoint/2010/main" val="301224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31287F1-A54B-4155-81DD-FACF0697C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57973" y="1568531"/>
            <a:ext cx="9667728" cy="222322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US" sz="2400" b="1" i="0" u="none" strike="noStrike" cap="none" baseline="0" dirty="0">
              <a:solidFill>
                <a:schemeClr val="tx2"/>
              </a:solidFill>
              <a:latin typeface="+mj-lt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b="0" i="0" u="none" strike="noStrike" cap="none" baseline="0" dirty="0">
                <a:solidFill>
                  <a:schemeClr val="tx2"/>
                </a:solidFill>
                <a:latin typeface="+mj-lt"/>
              </a:rPr>
              <a:t>Gather data that will allow the subcommittee to evaluate and make recommendations regarding skills-based training that teaches participants about mental health and substance use issues, including, but not limited to, mental health first aid models.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400" b="0" i="0" u="none" strike="noStrike" cap="none" baseline="0" dirty="0">
              <a:solidFill>
                <a:schemeClr val="tx2"/>
              </a:solidFill>
              <a:latin typeface="+mj-lt"/>
            </a:endParaRPr>
          </a:p>
          <a:p>
            <a:r>
              <a:rPr lang="en-US" sz="2400" b="0" i="0" u="none" strike="noStrike" cap="none" baseline="0" dirty="0">
                <a:solidFill>
                  <a:schemeClr val="tx2"/>
                </a:solidFill>
                <a:latin typeface="+mj-lt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b="1" cap="none" dirty="0">
              <a:solidFill>
                <a:schemeClr val="tx2"/>
              </a:solidFill>
              <a:highlight>
                <a:srgbClr val="FFFF00"/>
              </a:highlight>
              <a:latin typeface="+mj-l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82FCB2-A54E-4CA7-8B46-F340559D1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ADA3681A-EFB9-4650-8224-C8CA5D4B85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1603" y="859074"/>
            <a:ext cx="7976485" cy="988332"/>
          </a:xfrm>
        </p:spPr>
        <p:txBody>
          <a:bodyPr/>
          <a:lstStyle/>
          <a:p>
            <a:r>
              <a:rPr lang="en-US" dirty="0"/>
              <a:t>Workgroup charge</a:t>
            </a:r>
          </a:p>
        </p:txBody>
      </p:sp>
    </p:spTree>
    <p:extLst>
      <p:ext uri="{BB962C8B-B14F-4D97-AF65-F5344CB8AC3E}">
        <p14:creationId xmlns:p14="http://schemas.microsoft.com/office/powerpoint/2010/main" val="2932153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issues discussed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36" y="1455837"/>
            <a:ext cx="11553693" cy="3507486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chemeClr val="accent1"/>
                </a:solidFill>
              </a:rPr>
              <a:t>Workgroup met on April 24 and May 17</a:t>
            </a:r>
            <a:endParaRPr lang="en-US" sz="1600" strike="dblStrike" baseline="30000" dirty="0">
              <a:solidFill>
                <a:srgbClr val="FF0000"/>
              </a:solidFill>
            </a:endParaRPr>
          </a:p>
          <a:p>
            <a:r>
              <a:rPr lang="en-US" sz="1600" dirty="0">
                <a:solidFill>
                  <a:schemeClr val="tx2"/>
                </a:solidFill>
              </a:rPr>
              <a:t>Discussed potential focus areas for prevention and education including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Mental Health and Substance Use awareness and prevention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Anti Stigma campaigns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Staff training for organizations that interact with the public to provide social services and supports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Increase public awareness of 988</a:t>
            </a:r>
          </a:p>
          <a:p>
            <a:r>
              <a:rPr lang="en-US" sz="1600" dirty="0">
                <a:solidFill>
                  <a:schemeClr val="tx2"/>
                </a:solidFill>
              </a:rPr>
              <a:t>Discussed populations for a targeted approach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Veterans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Parents 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Elderly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First Responders</a:t>
            </a:r>
          </a:p>
          <a:p>
            <a:pPr lvl="1"/>
            <a:r>
              <a:rPr lang="en-US" sz="1600" dirty="0">
                <a:solidFill>
                  <a:schemeClr val="tx2"/>
                </a:solidFill>
              </a:rPr>
              <a:t>General Public </a:t>
            </a:r>
          </a:p>
          <a:p>
            <a:pPr marL="324000" lvl="1" indent="0">
              <a:buNone/>
            </a:pPr>
            <a:endParaRPr lang="en-US" sz="1600" dirty="0">
              <a:solidFill>
                <a:schemeClr val="accent1"/>
              </a:solidFill>
            </a:endParaRPr>
          </a:p>
          <a:p>
            <a:pPr marL="324000" lvl="1" indent="0">
              <a:buNone/>
            </a:pPr>
            <a:endParaRPr lang="en-US" sz="1600" dirty="0">
              <a:solidFill>
                <a:schemeClr val="accent1"/>
              </a:solidFill>
            </a:endParaRPr>
          </a:p>
          <a:p>
            <a:pPr lvl="1"/>
            <a:endParaRPr lang="en-US" sz="16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16479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E07CD0AB-8048-488B-A1C2-D756369C7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reviewed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6F70DE-6D0B-4F92-99FB-0635A18AF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1FFD8-9927-BAAD-BFEB-8953BFD5B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675257"/>
            <a:ext cx="11029615" cy="3507486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Discussed abbreviated listing of existing trainings/educations</a:t>
            </a:r>
          </a:p>
          <a:p>
            <a:r>
              <a:rPr lang="en-US" sz="1800" dirty="0">
                <a:solidFill>
                  <a:schemeClr val="tx2"/>
                </a:solidFill>
              </a:rPr>
              <a:t>Discussed components essential to recommendations 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Virtual and in-person;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Length of training (2 </a:t>
            </a:r>
            <a:r>
              <a:rPr lang="en-US" sz="1800" dirty="0" err="1">
                <a:solidFill>
                  <a:schemeClr val="tx2"/>
                </a:solidFill>
              </a:rPr>
              <a:t>hrs</a:t>
            </a:r>
            <a:r>
              <a:rPr lang="en-US" sz="1800" dirty="0">
                <a:solidFill>
                  <a:schemeClr val="tx2"/>
                </a:solidFill>
              </a:rPr>
              <a:t> to 2 days); 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Use of Evidence Based Practice (EBP); 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Cost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Access/Availability (e.g., size of classes, location, and trainers available)</a:t>
            </a:r>
          </a:p>
          <a:p>
            <a:pPr lvl="1"/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pPr lvl="1"/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  <a:p>
            <a:endParaRPr lang="en-US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450793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F421D51-D10E-307F-EC9B-205C56D81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88" y="1675257"/>
            <a:ext cx="11029615" cy="3507486"/>
          </a:xfrm>
        </p:spPr>
        <p:txBody>
          <a:bodyPr>
            <a:normAutofit/>
          </a:bodyPr>
          <a:lstStyle/>
          <a:p>
            <a:pPr lvl="1"/>
            <a:r>
              <a:rPr lang="en-US" sz="2000" dirty="0">
                <a:solidFill>
                  <a:schemeClr val="tx2"/>
                </a:solidFill>
              </a:rPr>
              <a:t>Development of recommendations are</a:t>
            </a:r>
            <a:r>
              <a:rPr lang="en-US" sz="2000" i="1" dirty="0">
                <a:solidFill>
                  <a:schemeClr val="tx2"/>
                </a:solidFill>
              </a:rPr>
              <a:t> </a:t>
            </a:r>
            <a:r>
              <a:rPr lang="en-US" sz="2000" dirty="0">
                <a:solidFill>
                  <a:schemeClr val="tx2"/>
                </a:solidFill>
              </a:rPr>
              <a:t>in process</a:t>
            </a:r>
          </a:p>
          <a:p>
            <a:pPr lvl="2"/>
            <a:r>
              <a:rPr lang="en-US" sz="2000" dirty="0">
                <a:solidFill>
                  <a:schemeClr val="tx2"/>
                </a:solidFill>
              </a:rPr>
              <a:t>Consideration of a road map of existing resources statewide</a:t>
            </a:r>
          </a:p>
          <a:p>
            <a:pPr lvl="2"/>
            <a:r>
              <a:rPr lang="en-US" sz="2000" dirty="0">
                <a:solidFill>
                  <a:schemeClr val="tx2"/>
                </a:solidFill>
              </a:rPr>
              <a:t>Consideration of increasing public awareness of 988</a:t>
            </a: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01876DF9-D7B6-42C0-B634-1290DDCC8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 status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3927227-6C25-413E-B7B6-9E5B49146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263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>
            <a:extLst>
              <a:ext uri="{FF2B5EF4-FFF2-40B4-BE49-F238E27FC236}">
                <a16:creationId xmlns:a16="http://schemas.microsoft.com/office/drawing/2014/main" id="{BA1F6780-C391-4897-A0C1-0198BE8D2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DFB1CBA-D748-46AB-884C-AD3FDB945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26034-3E8F-2A65-51EC-64C81AA3F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576" y="1634796"/>
            <a:ext cx="11029615" cy="3748081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schemeClr val="tx2"/>
                </a:solidFill>
              </a:rPr>
              <a:t>Next meeting is scheduled for Monday, June 10, 11a-12n.</a:t>
            </a:r>
          </a:p>
          <a:p>
            <a:r>
              <a:rPr lang="en-US" sz="1800" dirty="0">
                <a:solidFill>
                  <a:schemeClr val="tx2"/>
                </a:solidFill>
              </a:rPr>
              <a:t>Action items:</a:t>
            </a:r>
          </a:p>
          <a:p>
            <a:r>
              <a:rPr lang="en-US" sz="1800" dirty="0">
                <a:solidFill>
                  <a:schemeClr val="tx2"/>
                </a:solidFill>
              </a:rPr>
              <a:t>Finalize recommendations on Approaches to Resources, Training, and Costs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Develop a comprehensive list of existing training platforms and opportunities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Finalize recommendations for content areas and populations for training/education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Identify existing and potential resources to support the recommendations</a:t>
            </a:r>
          </a:p>
          <a:p>
            <a:pPr lvl="1"/>
            <a:r>
              <a:rPr lang="en-US" sz="1800" dirty="0">
                <a:solidFill>
                  <a:schemeClr val="tx2"/>
                </a:solidFill>
              </a:rPr>
              <a:t>Identify potential partners to provide the trainings recommended</a:t>
            </a:r>
          </a:p>
        </p:txBody>
      </p:sp>
    </p:spTree>
    <p:extLst>
      <p:ext uri="{BB962C8B-B14F-4D97-AF65-F5344CB8AC3E}">
        <p14:creationId xmlns:p14="http://schemas.microsoft.com/office/powerpoint/2010/main" val="2064641720"/>
      </p:ext>
    </p:extLst>
  </p:cSld>
  <p:clrMapOvr>
    <a:masterClrMapping/>
  </p:clrMapOvr>
</p:sld>
</file>

<file path=ppt/theme/theme1.xml><?xml version="1.0" encoding="utf-8"?>
<a:theme xmlns:a="http://schemas.openxmlformats.org/drawingml/2006/main" name="Theme-DCF">
  <a:themeElements>
    <a:clrScheme name="Custom 4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242852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CF fonts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-DCF" id="{0CC2E8E3-3D2F-4D8D-8F65-B598F8B4D10F}" vid="{AFC7F0CF-F8E5-4FB1-B8D9-55FDB44BAC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410dd7f93c95333ffa1b60ed6adedd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a936d9baba76aa3866493feff160faab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BD2D995-20F0-4C14-BF62-1248AB4B484D}">
  <ds:schemaRefs>
    <ds:schemaRef ds:uri="http://schemas.microsoft.com/office/2006/documentManagement/types"/>
    <ds:schemaRef ds:uri="16c05727-aa75-4e4a-9b5f-8a80a1165891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71af3243-3dd4-4a8d-8c0d-dd76da1f02a5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5255AC-12AC-4323-AA35-9BAC798B66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3208</TotalTime>
  <Words>277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 2</vt:lpstr>
      <vt:lpstr>Theme-DCF</vt:lpstr>
      <vt:lpstr>Commission on mental health and substance use disorder  System of Care Subcommittee  Skills Based training workgroup</vt:lpstr>
      <vt:lpstr>Workgroup charge</vt:lpstr>
      <vt:lpstr>Key issues discussed</vt:lpstr>
      <vt:lpstr>Data reviewed</vt:lpstr>
      <vt:lpstr>Recommendation status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Commission on Mental Health and Substance Use Disorder - System of Care Subcommittee - Skills Based Training Workgroup (May 29 2024)</dc:title>
  <dc:creator>Edwards, Joseph</dc:creator>
  <cp:lastModifiedBy>VanDyke, Misty N</cp:lastModifiedBy>
  <cp:revision>57</cp:revision>
  <dcterms:created xsi:type="dcterms:W3CDTF">2022-01-04T16:51:29Z</dcterms:created>
  <dcterms:modified xsi:type="dcterms:W3CDTF">2025-06-05T17:17:01Z</dcterms:modified>
</cp:coreProperties>
</file>