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0" r:id="rId4"/>
  </p:sldMasterIdLst>
  <p:notesMasterIdLst>
    <p:notesMasterId r:id="rId11"/>
  </p:notesMasterIdLst>
  <p:handoutMasterIdLst>
    <p:handoutMasterId r:id="rId12"/>
  </p:handoutMasterIdLst>
  <p:sldIdLst>
    <p:sldId id="297" r:id="rId5"/>
    <p:sldId id="298" r:id="rId6"/>
    <p:sldId id="289" r:id="rId7"/>
    <p:sldId id="299" r:id="rId8"/>
    <p:sldId id="290" r:id="rId9"/>
    <p:sldId id="300"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4" autoAdjust="0"/>
    <p:restoredTop sz="94619" autoAdjust="0"/>
  </p:normalViewPr>
  <p:slideViewPr>
    <p:cSldViewPr snapToGrid="0">
      <p:cViewPr varScale="1">
        <p:scale>
          <a:sx n="121" d="100"/>
          <a:sy n="121" d="100"/>
        </p:scale>
        <p:origin x="461" y="9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8902BA6-4325-4140-AD64-F1CA9F0A3D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34A978C9-89B9-4B35-9064-7876961BB46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2B94E95-7AA3-474D-9AE0-916CAF76FF44}" type="datetimeFigureOut">
              <a:rPr lang="en-US" smtClean="0"/>
              <a:t>6/5/2025</a:t>
            </a:fld>
            <a:endParaRPr lang="en-US"/>
          </a:p>
        </p:txBody>
      </p:sp>
      <p:sp>
        <p:nvSpPr>
          <p:cNvPr id="4" name="Footer Placeholder 3">
            <a:extLst>
              <a:ext uri="{FF2B5EF4-FFF2-40B4-BE49-F238E27FC236}">
                <a16:creationId xmlns:a16="http://schemas.microsoft.com/office/drawing/2014/main" id="{0EA9FA60-6BD8-480F-98D4-A3DA4A23FA5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ACA373F-FAE3-4E5A-B13B-7F645ECABD1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853FCD3-78A9-4552-9E0D-0E9A084527B4}" type="slidenum">
              <a:rPr lang="en-US" smtClean="0"/>
              <a:t>‹#›</a:t>
            </a:fld>
            <a:endParaRPr lang="en-US"/>
          </a:p>
        </p:txBody>
      </p:sp>
    </p:spTree>
    <p:extLst>
      <p:ext uri="{BB962C8B-B14F-4D97-AF65-F5344CB8AC3E}">
        <p14:creationId xmlns:p14="http://schemas.microsoft.com/office/powerpoint/2010/main" val="10905057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CD909-ECD5-465C-82C8-FCE95B2BCE9B}" type="datetimeFigureOut">
              <a:rPr lang="en-US" smtClean="0"/>
              <a:t>6/5/2025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63E826-96F9-412E-99A9-86A7D24D1AC5}" type="slidenum">
              <a:rPr lang="en-US" smtClean="0"/>
              <a:t>‹#›</a:t>
            </a:fld>
            <a:endParaRPr lang="en-US"/>
          </a:p>
        </p:txBody>
      </p:sp>
    </p:spTree>
    <p:extLst>
      <p:ext uri="{BB962C8B-B14F-4D97-AF65-F5344CB8AC3E}">
        <p14:creationId xmlns:p14="http://schemas.microsoft.com/office/powerpoint/2010/main" val="264354410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58FF996E-61BD-47CB-85A4-D3C26661B80D}"/>
              </a:ext>
            </a:extLst>
          </p:cNvPr>
          <p:cNvSpPr/>
          <p:nvPr/>
        </p:nvSpPr>
        <p:spPr>
          <a:xfrm>
            <a:off x="3209925" y="0"/>
            <a:ext cx="898207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1EA1F06D-55B0-4F3F-BA8C-D17945BE6C14}"/>
              </a:ext>
            </a:extLst>
          </p:cNvPr>
          <p:cNvSpPr/>
          <p:nvPr/>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096000" y="2621636"/>
            <a:ext cx="5496775" cy="590321"/>
          </a:xfrm>
        </p:spPr>
        <p:txBody>
          <a:bodyPr anchor="t">
            <a:normAutofit/>
          </a:bodyPr>
          <a:lstStyle>
            <a:lvl1pPr marL="0" indent="0" algn="l">
              <a:buNone/>
              <a:defRPr sz="1600" cap="all">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4">
            <a:extLst>
              <a:ext uri="{FF2B5EF4-FFF2-40B4-BE49-F238E27FC236}">
                <a16:creationId xmlns:a16="http://schemas.microsoft.com/office/drawing/2014/main" id="{32D0517A-8116-47E3-A4A5-4BEA4FC18700}"/>
              </a:ext>
            </a:extLst>
          </p:cNvPr>
          <p:cNvSpPr>
            <a:spLocks noGrp="1"/>
          </p:cNvSpPr>
          <p:nvPr>
            <p:ph type="dt" sz="half" idx="10"/>
          </p:nvPr>
        </p:nvSpPr>
        <p:spPr/>
        <p:txBody>
          <a:bodyPr/>
          <a:lstStyle/>
          <a:p>
            <a:fld id="{52F10993-B037-4440-8A27-81D473ED94D3}" type="datetime1">
              <a:rPr lang="en-US" smtClean="0"/>
              <a:t>6/5/2025</a:t>
            </a:fld>
            <a:endParaRPr lang="en-US" dirty="0"/>
          </a:p>
        </p:txBody>
      </p:sp>
      <p:sp>
        <p:nvSpPr>
          <p:cNvPr id="7" name="Footer Placeholder 6">
            <a:extLst>
              <a:ext uri="{FF2B5EF4-FFF2-40B4-BE49-F238E27FC236}">
                <a16:creationId xmlns:a16="http://schemas.microsoft.com/office/drawing/2014/main" id="{1B3AA27C-00F0-436D-B454-8EAB67454B90}"/>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04EACB6F-CCA4-416F-BAC3-399D824F03C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
        <p:nvSpPr>
          <p:cNvPr id="14" name="Title 13">
            <a:extLst>
              <a:ext uri="{FF2B5EF4-FFF2-40B4-BE49-F238E27FC236}">
                <a16:creationId xmlns:a16="http://schemas.microsoft.com/office/drawing/2014/main" id="{F9120191-8F61-4C4F-B1AC-9AB3611B3525}"/>
              </a:ext>
            </a:extLst>
          </p:cNvPr>
          <p:cNvSpPr>
            <a:spLocks noGrp="1"/>
          </p:cNvSpPr>
          <p:nvPr>
            <p:ph type="title"/>
          </p:nvPr>
        </p:nvSpPr>
        <p:spPr>
          <a:xfrm>
            <a:off x="4998919" y="1197397"/>
            <a:ext cx="6593856" cy="1343034"/>
          </a:xfrm>
        </p:spPr>
        <p:txBody>
          <a:bodyPr anchor="t" anchorCtr="0"/>
          <a:lstStyle>
            <a:lvl1pPr>
              <a:defRPr>
                <a:solidFill>
                  <a:schemeClr val="bg1"/>
                </a:solidFill>
              </a:defRPr>
            </a:lvl1pPr>
          </a:lstStyle>
          <a:p>
            <a:r>
              <a:rPr lang="en-US" dirty="0"/>
              <a:t>Click to edit Master title style</a:t>
            </a:r>
          </a:p>
        </p:txBody>
      </p:sp>
      <p:sp>
        <p:nvSpPr>
          <p:cNvPr id="12" name="Rectangle 11">
            <a:extLst>
              <a:ext uri="{FF2B5EF4-FFF2-40B4-BE49-F238E27FC236}">
                <a16:creationId xmlns:a16="http://schemas.microsoft.com/office/drawing/2014/main" id="{1FB1B7C3-E96A-4B26-9D56-FF994FB599FF}"/>
              </a:ext>
            </a:extLst>
          </p:cNvPr>
          <p:cNvSpPr/>
          <p:nvPr userDrawn="1"/>
        </p:nvSpPr>
        <p:spPr>
          <a:xfrm>
            <a:off x="1" y="1"/>
            <a:ext cx="28956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656748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581192" y="2340864"/>
            <a:ext cx="11029615" cy="3507486"/>
          </a:xfrm>
        </p:spPr>
        <p:txBody>
          <a:bodyPr anchor="t" anchorCtr="0"/>
          <a:lstStyle>
            <a:lvl1pPr>
              <a:defRPr lang="en-US" dirty="0">
                <a:latin typeface="Verdana" panose="020B0604030504040204" pitchFamily="34" charset="0"/>
                <a:ea typeface="Verdana" panose="020B0604030504040204" pitchFamily="34" charset="0"/>
              </a:defRPr>
            </a:lvl1pPr>
            <a:lvl2pPr>
              <a:defRPr>
                <a:latin typeface="Verdana" panose="020B0604030504040204" pitchFamily="34" charset="0"/>
                <a:ea typeface="Verdana" panose="020B0604030504040204" pitchFamily="34" charset="0"/>
              </a:defRPr>
            </a:lvl2pPr>
            <a:lvl3pPr>
              <a:defRPr>
                <a:latin typeface="Verdana" panose="020B0604030504040204" pitchFamily="34" charset="0"/>
                <a:ea typeface="Verdana" panose="020B0604030504040204" pitchFamily="34" charset="0"/>
              </a:defRPr>
            </a:lvl3pPr>
            <a:lvl4pPr>
              <a:defRPr>
                <a:latin typeface="Verdana" panose="020B0604030504040204" pitchFamily="34" charset="0"/>
                <a:ea typeface="Verdana" panose="020B0604030504040204" pitchFamily="34" charset="0"/>
              </a:defRPr>
            </a:lvl4pPr>
            <a:lvl5pPr>
              <a:defRPr>
                <a:latin typeface="Verdana" panose="020B0604030504040204" pitchFamily="34" charset="0"/>
                <a:ea typeface="Verdana" panose="020B060403050404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a:extLst>
              <a:ext uri="{FF2B5EF4-FFF2-40B4-BE49-F238E27FC236}">
                <a16:creationId xmlns:a16="http://schemas.microsoft.com/office/drawing/2014/main" id="{B119947D-B087-4728-8F6C-D0A1F3898687}"/>
              </a:ext>
            </a:extLst>
          </p:cNvPr>
          <p:cNvSpPr>
            <a:spLocks noGrp="1"/>
          </p:cNvSpPr>
          <p:nvPr>
            <p:ph type="title"/>
          </p:nvPr>
        </p:nvSpPr>
        <p:spPr/>
        <p:txBody>
          <a:bodyPr anchor="t" anchorCtr="0"/>
          <a:lstStyle/>
          <a:p>
            <a:r>
              <a:rPr lang="en-US"/>
              <a:t>Click to edit Master title style</a:t>
            </a:r>
            <a:endParaRPr lang="en-US" dirty="0"/>
          </a:p>
        </p:txBody>
      </p:sp>
      <p:sp>
        <p:nvSpPr>
          <p:cNvPr id="5" name="Date Placeholder 4">
            <a:extLst>
              <a:ext uri="{FF2B5EF4-FFF2-40B4-BE49-F238E27FC236}">
                <a16:creationId xmlns:a16="http://schemas.microsoft.com/office/drawing/2014/main" id="{A5EC1682-4713-4868-B260-A163AA4A1EEA}"/>
              </a:ext>
            </a:extLst>
          </p:cNvPr>
          <p:cNvSpPr>
            <a:spLocks noGrp="1"/>
          </p:cNvSpPr>
          <p:nvPr>
            <p:ph type="dt" sz="half" idx="10"/>
          </p:nvPr>
        </p:nvSpPr>
        <p:spPr/>
        <p:txBody>
          <a:bodyPr/>
          <a:lstStyle/>
          <a:p>
            <a:fld id="{7ABF040F-001C-4673-BF3F-0BE1C9BF40D8}" type="datetime1">
              <a:rPr lang="en-US" smtClean="0"/>
              <a:t>6/5/2025</a:t>
            </a:fld>
            <a:endParaRPr lang="en-US" dirty="0"/>
          </a:p>
        </p:txBody>
      </p:sp>
      <p:sp>
        <p:nvSpPr>
          <p:cNvPr id="6" name="Footer Placeholder 5">
            <a:extLst>
              <a:ext uri="{FF2B5EF4-FFF2-40B4-BE49-F238E27FC236}">
                <a16:creationId xmlns:a16="http://schemas.microsoft.com/office/drawing/2014/main" id="{84EC518E-16C7-41E6-AD28-C433D99E7B8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A17058F-9EEC-4259-A656-2163AD582F39}"/>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944933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246035" y="2828444"/>
            <a:ext cx="6753057"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D2F0AC70-36BD-4A35-AC48-05BA734D1221}" type="datetime1">
              <a:rPr lang="en-US" smtClean="0"/>
              <a:t>6/5/2025</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
        <p:nvSpPr>
          <p:cNvPr id="15" name="Rectangle 14">
            <a:extLst>
              <a:ext uri="{FF2B5EF4-FFF2-40B4-BE49-F238E27FC236}">
                <a16:creationId xmlns:a16="http://schemas.microsoft.com/office/drawing/2014/main" id="{C2489CAD-4DBA-42C4-883B-349B93281BA8}"/>
              </a:ext>
            </a:extLst>
          </p:cNvPr>
          <p:cNvSpPr/>
          <p:nvPr userDrawn="1"/>
        </p:nvSpPr>
        <p:spPr>
          <a:xfrm>
            <a:off x="1" y="1"/>
            <a:ext cx="195262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
            <a:extLst>
              <a:ext uri="{FF2B5EF4-FFF2-40B4-BE49-F238E27FC236}">
                <a16:creationId xmlns:a16="http://schemas.microsoft.com/office/drawing/2014/main" id="{609057C4-AAE7-490E-AB00-D2943A20FEB2}"/>
              </a:ext>
            </a:extLst>
          </p:cNvPr>
          <p:cNvSpPr>
            <a:spLocks noGrp="1"/>
          </p:cNvSpPr>
          <p:nvPr>
            <p:ph type="title"/>
          </p:nvPr>
        </p:nvSpPr>
        <p:spPr>
          <a:xfrm>
            <a:off x="3634322" y="1568439"/>
            <a:ext cx="7976485" cy="988332"/>
          </a:xfrm>
        </p:spPr>
        <p:txBody>
          <a:bodyPr anchor="t" anchorCtr="0"/>
          <a:lstStyle/>
          <a:p>
            <a:r>
              <a:rPr lang="en-US" dirty="0"/>
              <a:t>Click to edit Master title style</a:t>
            </a:r>
          </a:p>
        </p:txBody>
      </p:sp>
    </p:spTree>
    <p:extLst>
      <p:ext uri="{BB962C8B-B14F-4D97-AF65-F5344CB8AC3E}">
        <p14:creationId xmlns:p14="http://schemas.microsoft.com/office/powerpoint/2010/main" val="16217114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4A13B724-03D5-4AC4-92F2-90F5BF3B8AE1}" type="datetime1">
              <a:rPr lang="en-US" smtClean="0"/>
              <a:t>6/5/2025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2454560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nchor="t" anchorCtr="0"/>
          <a:lstStyle/>
          <a:p>
            <a:r>
              <a:rPr lang="en-US" dirty="0"/>
              <a:t>Click to edit Master title style</a:t>
            </a:r>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7278799D-4F11-4C23-9322-E97C9B2E3E2D}" type="datetime1">
              <a:rPr lang="en-US" smtClean="0"/>
              <a:t>6/5/2025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893587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nchor="t" anchorCtr="0"/>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B45D04-FBE4-49CB-AA72-13B16528BC6B}" type="datetime1">
              <a:rPr lang="en-US" smtClean="0"/>
              <a:t>6/5/2025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789258430"/>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A6C72D-A7DF-4267-B973-01A248C39D2F}" type="datetime1">
              <a:rPr lang="en-US" smtClean="0"/>
              <a:t>6/5/2025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00891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1">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959F5720-33C4-4F82-905F-8520628267D3}"/>
              </a:ext>
            </a:extLst>
          </p:cNvPr>
          <p:cNvSpPr>
            <a:spLocks noGrp="1"/>
          </p:cNvSpPr>
          <p:nvPr>
            <p:ph idx="1"/>
          </p:nvPr>
        </p:nvSpPr>
        <p:spPr>
          <a:xfrm>
            <a:off x="4900928" y="1179829"/>
            <a:ext cx="6650991" cy="4658216"/>
          </a:xfrm>
        </p:spPr>
        <p:txBody>
          <a:bodyPr anchor="t" anchorCtr="0">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Rectangle 5">
            <a:extLst>
              <a:ext uri="{FF2B5EF4-FFF2-40B4-BE49-F238E27FC236}">
                <a16:creationId xmlns:a16="http://schemas.microsoft.com/office/drawing/2014/main" id="{5D52ABF2-A144-4733-9C41-9F71D25E8116}"/>
              </a:ext>
            </a:extLst>
          </p:cNvPr>
          <p:cNvSpPr>
            <a:spLocks noChangeAspect="1"/>
          </p:cNvSpPr>
          <p:nvPr userDrawn="1"/>
        </p:nvSpPr>
        <p:spPr>
          <a:xfrm>
            <a:off x="447817" y="601200"/>
            <a:ext cx="3682723" cy="58154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57AE0941-A3BC-4273-8CFC-35758DD9FE14}"/>
              </a:ext>
            </a:extLst>
          </p:cNvPr>
          <p:cNvSpPr>
            <a:spLocks noGrp="1"/>
          </p:cNvSpPr>
          <p:nvPr>
            <p:ph type="title"/>
          </p:nvPr>
        </p:nvSpPr>
        <p:spPr>
          <a:xfrm>
            <a:off x="767857" y="933450"/>
            <a:ext cx="3031852" cy="1722419"/>
          </a:xfrm>
        </p:spPr>
        <p:txBody>
          <a:bodyPr anchor="t" anchorCtr="0">
            <a:normAutofit/>
          </a:bodyPr>
          <a:lstStyle>
            <a:lvl1pPr algn="l">
              <a:defRPr sz="2400" b="0">
                <a:solidFill>
                  <a:srgbClr val="FFFFFF"/>
                </a:solidFill>
              </a:defRPr>
            </a:lvl1pPr>
          </a:lstStyle>
          <a:p>
            <a:r>
              <a:rPr lang="en-US" dirty="0"/>
              <a:t>Click to edit Master title style</a:t>
            </a:r>
          </a:p>
        </p:txBody>
      </p:sp>
      <p:sp>
        <p:nvSpPr>
          <p:cNvPr id="9" name="Text Placeholder 3">
            <a:extLst>
              <a:ext uri="{FF2B5EF4-FFF2-40B4-BE49-F238E27FC236}">
                <a16:creationId xmlns:a16="http://schemas.microsoft.com/office/drawing/2014/main" id="{386B1363-9C99-4D6B-B19F-1696ACCCD4C1}"/>
              </a:ext>
            </a:extLst>
          </p:cNvPr>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11" name="Date Placeholder 10">
            <a:extLst>
              <a:ext uri="{FF2B5EF4-FFF2-40B4-BE49-F238E27FC236}">
                <a16:creationId xmlns:a16="http://schemas.microsoft.com/office/drawing/2014/main" id="{FF52A4DF-BE01-429D-BF75-4D8987242DE9}"/>
              </a:ext>
            </a:extLst>
          </p:cNvPr>
          <p:cNvSpPr>
            <a:spLocks noGrp="1"/>
          </p:cNvSpPr>
          <p:nvPr>
            <p:ph type="dt" sz="half" idx="10"/>
          </p:nvPr>
        </p:nvSpPr>
        <p:spPr/>
        <p:txBody>
          <a:bodyPr/>
          <a:lstStyle/>
          <a:p>
            <a:fld id="{53D0BD7A-E6C1-49E4-B644-7DEE137733B8}" type="datetime1">
              <a:rPr lang="en-US" smtClean="0"/>
              <a:t>6/5/2025</a:t>
            </a:fld>
            <a:endParaRPr lang="en-US" dirty="0"/>
          </a:p>
        </p:txBody>
      </p:sp>
      <p:sp>
        <p:nvSpPr>
          <p:cNvPr id="12" name="Footer Placeholder 11">
            <a:extLst>
              <a:ext uri="{FF2B5EF4-FFF2-40B4-BE49-F238E27FC236}">
                <a16:creationId xmlns:a16="http://schemas.microsoft.com/office/drawing/2014/main" id="{9F8A4E03-EE12-494D-8257-0589CD6E7A0C}"/>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5B9DD57C-84A3-4E13-A3AB-862F600775BC}"/>
              </a:ext>
            </a:extLst>
          </p:cNvPr>
          <p:cNvSpPr>
            <a:spLocks noGrp="1"/>
          </p:cNvSpPr>
          <p:nvPr>
            <p:ph type="sldNum" sz="quarter" idx="12"/>
          </p:nvPr>
        </p:nvSpPr>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4045633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452FD0-FE13-4488-94FB-E9A0C55F1CA9}" type="datetime1">
              <a:rPr lang="en-US" smtClean="0"/>
              <a:t>6/5/2025</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364111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774994" y="6423914"/>
            <a:ext cx="1655940" cy="365125"/>
          </a:xfrm>
          <a:prstGeom prst="rect">
            <a:avLst/>
          </a:prstGeom>
        </p:spPr>
        <p:txBody>
          <a:bodyPr vert="horz" lIns="91440" tIns="45720" rIns="91440" bIns="45720" rtlCol="0" anchor="ctr"/>
          <a:lstStyle>
            <a:lvl1pPr algn="r">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53D0BD7A-E6C1-49E4-B644-7DEE137733B8}" type="datetime1">
              <a:rPr lang="en-US" smtClean="0"/>
              <a:t>6/5/2025</a:t>
            </a:fld>
            <a:endParaRPr lang="en-US" dirty="0"/>
          </a:p>
        </p:txBody>
      </p:sp>
      <p:sp>
        <p:nvSpPr>
          <p:cNvPr id="5" name="Footer Placeholder 4"/>
          <p:cNvSpPr>
            <a:spLocks noGrp="1"/>
          </p:cNvSpPr>
          <p:nvPr>
            <p:ph type="ftr" sz="quarter" idx="3"/>
          </p:nvPr>
        </p:nvSpPr>
        <p:spPr>
          <a:xfrm>
            <a:off x="4758078" y="6423914"/>
            <a:ext cx="2749149" cy="365125"/>
          </a:xfrm>
          <a:prstGeom prst="rect">
            <a:avLst/>
          </a:prstGeom>
        </p:spPr>
        <p:txBody>
          <a:bodyPr vert="horz" lIns="91440" tIns="45720" rIns="91440" bIns="45720" rtlCol="0" anchor="ctr"/>
          <a:lstStyle>
            <a:lvl1pPr algn="l">
              <a:defRPr sz="900" cap="all">
                <a:solidFill>
                  <a:schemeClr val="tx1">
                    <a:lumMod val="75000"/>
                    <a:lumOff val="25000"/>
                  </a:schemeClr>
                </a:solidFill>
                <a:latin typeface="Verdana" panose="020B0604030504040204" pitchFamily="34" charset="0"/>
                <a:ea typeface="Verdana" panose="020B0604030504040204" pitchFamily="34" charset="0"/>
              </a:defRPr>
            </a:lvl1pPr>
          </a:lstStyle>
          <a:p>
            <a:endParaRPr lang="en-US" dirty="0"/>
          </a:p>
        </p:txBody>
      </p:sp>
      <p:sp>
        <p:nvSpPr>
          <p:cNvPr id="6" name="Slide Number Placeholder 5"/>
          <p:cNvSpPr>
            <a:spLocks noGrp="1"/>
          </p:cNvSpPr>
          <p:nvPr>
            <p:ph type="sldNum" sz="quarter" idx="4"/>
          </p:nvPr>
        </p:nvSpPr>
        <p:spPr>
          <a:xfrm>
            <a:off x="605747" y="6423914"/>
            <a:ext cx="1052510" cy="365125"/>
          </a:xfrm>
          <a:prstGeom prst="rect">
            <a:avLst/>
          </a:prstGeom>
        </p:spPr>
        <p:txBody>
          <a:bodyPr vert="horz" lIns="91440" tIns="45720" rIns="91440" bIns="45720" rtlCol="0" anchor="ctr"/>
          <a:lstStyle>
            <a:lvl1pPr algn="l">
              <a:defRPr sz="900">
                <a:solidFill>
                  <a:schemeClr val="tx1">
                    <a:lumMod val="75000"/>
                    <a:lumOff val="25000"/>
                  </a:schemeClr>
                </a:solidFill>
                <a:latin typeface="Verdana" panose="020B0604030504040204" pitchFamily="34" charset="0"/>
                <a:ea typeface="Verdana" panose="020B0604030504040204" pitchFamily="34" charset="0"/>
              </a:defRPr>
            </a:lvl1pPr>
          </a:lstStyle>
          <a:p>
            <a:fld id="{3A98EE3D-8CD1-4C3F-BD1C-C98C9596463C}" type="slidenum">
              <a:rPr lang="en-US" smtClean="0"/>
              <a:pPr/>
              <a:t>‹#›</a:t>
            </a:fld>
            <a:endParaRPr lang="en-US" dirty="0"/>
          </a:p>
        </p:txBody>
      </p:sp>
      <p:sp>
        <p:nvSpPr>
          <p:cNvPr id="9" name="Rectangle 8"/>
          <p:cNvSpPr/>
          <p:nvPr/>
        </p:nvSpPr>
        <p:spPr>
          <a:xfrm>
            <a:off x="446534" y="457200"/>
            <a:ext cx="3703320" cy="94997"/>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12">
            <a:extLst>
              <a:ext uri="{FF2B5EF4-FFF2-40B4-BE49-F238E27FC236}">
                <a16:creationId xmlns:a16="http://schemas.microsoft.com/office/drawing/2014/main" id="{12ADE88B-EB10-486B-9068-46D45F771682}"/>
              </a:ext>
            </a:extLst>
          </p:cNvPr>
          <p:cNvSpPr/>
          <p:nvPr/>
        </p:nvSpPr>
        <p:spPr>
          <a:xfrm>
            <a:off x="10536060" y="5202060"/>
            <a:ext cx="1655940" cy="1655940"/>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2">
            <a:extLst>
              <a:ext uri="{FF2B5EF4-FFF2-40B4-BE49-F238E27FC236}">
                <a16:creationId xmlns:a16="http://schemas.microsoft.com/office/drawing/2014/main" id="{5619B0A6-9F70-46C5-8D3F-B7D572D8C29D}"/>
              </a:ext>
            </a:extLst>
          </p:cNvPr>
          <p:cNvSpPr/>
          <p:nvPr userDrawn="1"/>
        </p:nvSpPr>
        <p:spPr>
          <a:xfrm>
            <a:off x="9442850" y="4886325"/>
            <a:ext cx="2749149" cy="1971675"/>
          </a:xfrm>
          <a:custGeom>
            <a:avLst/>
            <a:gdLst>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0 h 1655940"/>
              <a:gd name="connsiteX1" fmla="*/ 1655940 w 1655940"/>
              <a:gd name="connsiteY1" fmla="*/ 0 h 1655940"/>
              <a:gd name="connsiteX2" fmla="*/ 1655940 w 1655940"/>
              <a:gd name="connsiteY2" fmla="*/ 1655940 h 1655940"/>
              <a:gd name="connsiteX3" fmla="*/ 0 w 1655940"/>
              <a:gd name="connsiteY3" fmla="*/ 1655940 h 1655940"/>
              <a:gd name="connsiteX4" fmla="*/ 0 w 1655940"/>
              <a:gd name="connsiteY4" fmla="*/ 0 h 1655940"/>
              <a:gd name="connsiteX0" fmla="*/ 0 w 1655940"/>
              <a:gd name="connsiteY0" fmla="*/ 1655940 h 1655940"/>
              <a:gd name="connsiteX1" fmla="*/ 1655940 w 1655940"/>
              <a:gd name="connsiteY1" fmla="*/ 0 h 1655940"/>
              <a:gd name="connsiteX2" fmla="*/ 1655940 w 1655940"/>
              <a:gd name="connsiteY2" fmla="*/ 1655940 h 1655940"/>
              <a:gd name="connsiteX3" fmla="*/ 0 w 1655940"/>
              <a:gd name="connsiteY3" fmla="*/ 1655940 h 1655940"/>
            </a:gdLst>
            <a:ahLst/>
            <a:cxnLst>
              <a:cxn ang="0">
                <a:pos x="connsiteX0" y="connsiteY0"/>
              </a:cxn>
              <a:cxn ang="0">
                <a:pos x="connsiteX1" y="connsiteY1"/>
              </a:cxn>
              <a:cxn ang="0">
                <a:pos x="connsiteX2" y="connsiteY2"/>
              </a:cxn>
              <a:cxn ang="0">
                <a:pos x="connsiteX3" y="connsiteY3"/>
              </a:cxn>
            </a:cxnLst>
            <a:rect l="l" t="t" r="r" b="b"/>
            <a:pathLst>
              <a:path w="1655940" h="1655940">
                <a:moveTo>
                  <a:pt x="0" y="1655940"/>
                </a:moveTo>
                <a:lnTo>
                  <a:pt x="1655940" y="0"/>
                </a:lnTo>
                <a:lnTo>
                  <a:pt x="1655940" y="1655940"/>
                </a:lnTo>
                <a:lnTo>
                  <a:pt x="0" y="165594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68413635"/>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80" r:id="rId8"/>
    <p:sldLayoutId id="2147483679" r:id="rId9"/>
  </p:sldLayoutIdLst>
  <p:hf hdr="0" ftr="0" dt="0"/>
  <p:txStyles>
    <p:titleStyle>
      <a:lvl1pPr algn="l" defTabSz="457200" rtl="0" eaLnBrk="1" latinLnBrk="0" hangingPunct="1">
        <a:lnSpc>
          <a:spcPct val="100000"/>
        </a:lnSpc>
        <a:spcBef>
          <a:spcPct val="0"/>
        </a:spcBef>
        <a:buNone/>
        <a:defRPr sz="2800" b="1" kern="1200" cap="all">
          <a:solidFill>
            <a:schemeClr val="tx1">
              <a:lumMod val="75000"/>
            </a:schemeClr>
          </a:solidFill>
          <a:latin typeface="Verdana" panose="020B0604030504040204" pitchFamily="34" charset="0"/>
          <a:ea typeface="Verdana" panose="020B0604030504040204" pitchFamily="34" charset="0"/>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Verdana" panose="020B0604030504040204" pitchFamily="34" charset="0"/>
          <a:ea typeface="Verdana" panose="020B0604030504040204" pitchFamily="34" charset="0"/>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Verdana" panose="020B0604030504040204" pitchFamily="34" charset="0"/>
          <a:ea typeface="Verdana" panose="020B0604030504040204" pitchFamily="34" charset="0"/>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Verdana" panose="020B0604030504040204" pitchFamily="34" charset="0"/>
          <a:ea typeface="Verdana" panose="020B0604030504040204" pitchFamily="34" charset="0"/>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100" kern="1200">
          <a:solidFill>
            <a:schemeClr val="tx1">
              <a:lumMod val="75000"/>
              <a:lumOff val="25000"/>
            </a:schemeClr>
          </a:solidFill>
          <a:latin typeface="Verdana" panose="020B0604030504040204" pitchFamily="34" charset="0"/>
          <a:ea typeface="Verdana" panose="020B0604030504040204" pitchFamily="34" charset="0"/>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pos="3840" userDrawn="1">
          <p15:clr>
            <a:srgbClr val="F26B43"/>
          </p15:clr>
        </p15:guide>
        <p15:guide id="4"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7CA465A8-FCD3-44F4-A929-E3E4D759FDB9}"/>
              </a:ext>
            </a:extLst>
          </p:cNvPr>
          <p:cNvSpPr>
            <a:spLocks noGrp="1"/>
          </p:cNvSpPr>
          <p:nvPr>
            <p:ph type="title"/>
          </p:nvPr>
        </p:nvSpPr>
        <p:spPr>
          <a:xfrm>
            <a:off x="3484180" y="1709775"/>
            <a:ext cx="8607972" cy="1343034"/>
          </a:xfrm>
        </p:spPr>
        <p:txBody>
          <a:bodyPr>
            <a:normAutofit fontScale="90000"/>
          </a:bodyPr>
          <a:lstStyle/>
          <a:p>
            <a:pPr algn="ctr"/>
            <a:r>
              <a:rPr lang="en-US" dirty="0">
                <a:effectLst>
                  <a:outerShdw blurRad="38100" dist="38100" dir="2700000" algn="tl">
                    <a:srgbClr val="000000">
                      <a:alpha val="43137"/>
                    </a:srgbClr>
                  </a:outerShdw>
                </a:effectLst>
              </a:rPr>
              <a:t>Commission on mental health and substance use disorder</a:t>
            </a:r>
            <a:br>
              <a:rPr lang="en-US" dirty="0">
                <a:effectLst>
                  <a:outerShdw blurRad="38100" dist="38100" dir="2700000" algn="tl">
                    <a:srgbClr val="000000">
                      <a:alpha val="43137"/>
                    </a:srgbClr>
                  </a:outerShdw>
                </a:effectLst>
              </a:rPr>
            </a:br>
            <a:br>
              <a:rPr lang="en-US" dirty="0">
                <a:effectLst>
                  <a:outerShdw blurRad="38100" dist="38100" dir="2700000" algn="tl">
                    <a:srgbClr val="000000">
                      <a:alpha val="43137"/>
                    </a:srgbClr>
                  </a:outerShdw>
                </a:effectLst>
              </a:rPr>
            </a:br>
            <a:r>
              <a:rPr lang="en-US" cap="none" dirty="0">
                <a:effectLst>
                  <a:outerShdw blurRad="38100" dist="38100" dir="2700000" algn="tl">
                    <a:srgbClr val="000000">
                      <a:alpha val="43137"/>
                    </a:srgbClr>
                  </a:outerShdw>
                </a:effectLst>
              </a:rPr>
              <a:t>System of Care Subcommittee</a:t>
            </a:r>
            <a:br>
              <a:rPr lang="en-US" cap="none" dirty="0"/>
            </a:br>
            <a:br>
              <a:rPr lang="en-US" dirty="0"/>
            </a:br>
            <a:r>
              <a:rPr lang="en-US" sz="2200" b="0" i="1" dirty="0"/>
              <a:t>Deep-end Services Workgroup</a:t>
            </a:r>
            <a:endParaRPr lang="en-US" b="0" i="1" dirty="0"/>
          </a:p>
        </p:txBody>
      </p:sp>
    </p:spTree>
    <p:extLst>
      <p:ext uri="{BB962C8B-B14F-4D97-AF65-F5344CB8AC3E}">
        <p14:creationId xmlns:p14="http://schemas.microsoft.com/office/powerpoint/2010/main" val="301224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B31287F1-A54B-4155-81DD-FACF0697CA28}"/>
              </a:ext>
            </a:extLst>
          </p:cNvPr>
          <p:cNvSpPr>
            <a:spLocks noGrp="1"/>
          </p:cNvSpPr>
          <p:nvPr>
            <p:ph type="body" idx="1"/>
          </p:nvPr>
        </p:nvSpPr>
        <p:spPr>
          <a:xfrm>
            <a:off x="2719471" y="2040168"/>
            <a:ext cx="8797239" cy="600556"/>
          </a:xfrm>
        </p:spPr>
        <p:txBody>
          <a:bodyPr>
            <a:noAutofit/>
          </a:bodyPr>
          <a:lstStyle/>
          <a:p>
            <a:pPr marL="285750" indent="-285750">
              <a:buFont typeface="Arial" panose="020B0604020202020204" pitchFamily="34" charset="0"/>
              <a:buChar char="•"/>
            </a:pPr>
            <a:r>
              <a:rPr lang="en-US" sz="2000" b="1" cap="none" dirty="0"/>
              <a:t>Collect and present data concerning the utilization of deep-end services such as residential and state mental health treatment facilities and including FACT Team capacity statewide. The data may be used to inform recommendations regarding these services which may then be suggested by the Subcommittee.</a:t>
            </a:r>
          </a:p>
        </p:txBody>
      </p:sp>
      <p:sp>
        <p:nvSpPr>
          <p:cNvPr id="4" name="Slide Number Placeholder 3">
            <a:extLst>
              <a:ext uri="{FF2B5EF4-FFF2-40B4-BE49-F238E27FC236}">
                <a16:creationId xmlns:a16="http://schemas.microsoft.com/office/drawing/2014/main" id="{F582FCB2-A54E-4CA7-8B46-F340559D126C}"/>
              </a:ext>
            </a:extLst>
          </p:cNvPr>
          <p:cNvSpPr>
            <a:spLocks noGrp="1"/>
          </p:cNvSpPr>
          <p:nvPr>
            <p:ph type="sldNum" sz="quarter" idx="12"/>
          </p:nvPr>
        </p:nvSpPr>
        <p:spPr/>
        <p:txBody>
          <a:bodyPr/>
          <a:lstStyle/>
          <a:p>
            <a:fld id="{3A98EE3D-8CD1-4C3F-BD1C-C98C9596463C}" type="slidenum">
              <a:rPr lang="en-US" smtClean="0"/>
              <a:pPr/>
              <a:t>2</a:t>
            </a:fld>
            <a:endParaRPr lang="en-US" dirty="0"/>
          </a:p>
        </p:txBody>
      </p:sp>
      <p:sp>
        <p:nvSpPr>
          <p:cNvPr id="9" name="Title 8">
            <a:extLst>
              <a:ext uri="{FF2B5EF4-FFF2-40B4-BE49-F238E27FC236}">
                <a16:creationId xmlns:a16="http://schemas.microsoft.com/office/drawing/2014/main" id="{ADA3681A-EFB9-4650-8224-C8CA5D4B853B}"/>
              </a:ext>
            </a:extLst>
          </p:cNvPr>
          <p:cNvSpPr>
            <a:spLocks noGrp="1"/>
          </p:cNvSpPr>
          <p:nvPr>
            <p:ph type="title"/>
          </p:nvPr>
        </p:nvSpPr>
        <p:spPr>
          <a:xfrm>
            <a:off x="2964287" y="945701"/>
            <a:ext cx="7976485" cy="988332"/>
          </a:xfrm>
        </p:spPr>
        <p:txBody>
          <a:bodyPr/>
          <a:lstStyle/>
          <a:p>
            <a:r>
              <a:rPr lang="en-US" dirty="0"/>
              <a:t>Workgroup charge</a:t>
            </a:r>
          </a:p>
        </p:txBody>
      </p:sp>
    </p:spTree>
    <p:extLst>
      <p:ext uri="{BB962C8B-B14F-4D97-AF65-F5344CB8AC3E}">
        <p14:creationId xmlns:p14="http://schemas.microsoft.com/office/powerpoint/2010/main" val="2932153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E07CD0AB-8048-488B-A1C2-D756369C78BA}"/>
              </a:ext>
            </a:extLst>
          </p:cNvPr>
          <p:cNvSpPr>
            <a:spLocks noGrp="1"/>
          </p:cNvSpPr>
          <p:nvPr>
            <p:ph type="title"/>
          </p:nvPr>
        </p:nvSpPr>
        <p:spPr/>
        <p:txBody>
          <a:bodyPr/>
          <a:lstStyle/>
          <a:p>
            <a:r>
              <a:rPr lang="en-US" dirty="0"/>
              <a:t>Key issues discussed</a:t>
            </a:r>
          </a:p>
        </p:txBody>
      </p:sp>
      <p:sp>
        <p:nvSpPr>
          <p:cNvPr id="5" name="Slide Number Placeholder 4">
            <a:extLst>
              <a:ext uri="{FF2B5EF4-FFF2-40B4-BE49-F238E27FC236}">
                <a16:creationId xmlns:a16="http://schemas.microsoft.com/office/drawing/2014/main" id="{DB6F70DE-6D0B-4F92-99FB-0635A18AFB2C}"/>
              </a:ext>
            </a:extLst>
          </p:cNvPr>
          <p:cNvSpPr>
            <a:spLocks noGrp="1"/>
          </p:cNvSpPr>
          <p:nvPr>
            <p:ph type="sldNum" sz="quarter" idx="12"/>
          </p:nvPr>
        </p:nvSpPr>
        <p:spPr/>
        <p:txBody>
          <a:bodyPr/>
          <a:lstStyle/>
          <a:p>
            <a:fld id="{3A98EE3D-8CD1-4C3F-BD1C-C98C9596463C}" type="slidenum">
              <a:rPr lang="en-US" smtClean="0"/>
              <a:pPr/>
              <a:t>3</a:t>
            </a:fld>
            <a:endParaRPr lang="en-US" dirty="0"/>
          </a:p>
        </p:txBody>
      </p:sp>
      <p:sp>
        <p:nvSpPr>
          <p:cNvPr id="3" name="Content Placeholder 2">
            <a:extLst>
              <a:ext uri="{FF2B5EF4-FFF2-40B4-BE49-F238E27FC236}">
                <a16:creationId xmlns:a16="http://schemas.microsoft.com/office/drawing/2014/main" id="{A051FFD8-9927-BAAD-BFEB-8953BFD5B99A}"/>
              </a:ext>
            </a:extLst>
          </p:cNvPr>
          <p:cNvSpPr>
            <a:spLocks noGrp="1"/>
          </p:cNvSpPr>
          <p:nvPr>
            <p:ph idx="1"/>
          </p:nvPr>
        </p:nvSpPr>
        <p:spPr>
          <a:xfrm>
            <a:off x="509079" y="1539078"/>
            <a:ext cx="11029615" cy="3507486"/>
          </a:xfrm>
        </p:spPr>
        <p:txBody>
          <a:bodyPr>
            <a:normAutofit/>
          </a:bodyPr>
          <a:lstStyle/>
          <a:p>
            <a:r>
              <a:rPr lang="en-US" b="1" dirty="0">
                <a:solidFill>
                  <a:schemeClr val="accent1"/>
                </a:solidFill>
              </a:rPr>
              <a:t>This workgroup’s key focus area has been a discussion of deep end services and current landscape.</a:t>
            </a:r>
          </a:p>
          <a:p>
            <a:pPr lvl="1"/>
            <a:r>
              <a:rPr lang="en-US" dirty="0">
                <a:solidFill>
                  <a:schemeClr val="accent1"/>
                </a:solidFill>
              </a:rPr>
              <a:t>How do increase access to care?</a:t>
            </a:r>
          </a:p>
          <a:p>
            <a:pPr lvl="1"/>
            <a:r>
              <a:rPr lang="en-US" dirty="0">
                <a:solidFill>
                  <a:schemeClr val="accent1"/>
                </a:solidFill>
              </a:rPr>
              <a:t>What are the barriers? </a:t>
            </a:r>
          </a:p>
          <a:p>
            <a:pPr lvl="2"/>
            <a:r>
              <a:rPr lang="en-US" dirty="0">
                <a:solidFill>
                  <a:schemeClr val="accent1"/>
                </a:solidFill>
              </a:rPr>
              <a:t>Housing, medication compliance, transportation, hospital discharge planning</a:t>
            </a:r>
          </a:p>
          <a:p>
            <a:pPr lvl="1"/>
            <a:r>
              <a:rPr lang="en-US" dirty="0">
                <a:solidFill>
                  <a:schemeClr val="accent1"/>
                </a:solidFill>
              </a:rPr>
              <a:t>What do we need to know? What do we need others to know?</a:t>
            </a:r>
          </a:p>
          <a:p>
            <a:pPr lvl="1"/>
            <a:r>
              <a:rPr lang="en-US" dirty="0">
                <a:solidFill>
                  <a:schemeClr val="accent1"/>
                </a:solidFill>
              </a:rPr>
              <a:t>What services and diversionary services do we have? What do we need?</a:t>
            </a:r>
          </a:p>
          <a:p>
            <a:pPr lvl="1"/>
            <a:r>
              <a:rPr lang="en-US" dirty="0">
                <a:solidFill>
                  <a:schemeClr val="accent1"/>
                </a:solidFill>
              </a:rPr>
              <a:t>What are follow up services for discharges? What do we need? What works?</a:t>
            </a:r>
          </a:p>
          <a:p>
            <a:pPr lvl="1"/>
            <a:r>
              <a:rPr lang="en-US" dirty="0">
                <a:solidFill>
                  <a:schemeClr val="accent1"/>
                </a:solidFill>
              </a:rPr>
              <a:t>What data supports our needs?</a:t>
            </a:r>
          </a:p>
        </p:txBody>
      </p:sp>
    </p:spTree>
    <p:extLst>
      <p:ext uri="{BB962C8B-B14F-4D97-AF65-F5344CB8AC3E}">
        <p14:creationId xmlns:p14="http://schemas.microsoft.com/office/powerpoint/2010/main" val="1164792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a:extLst>
              <a:ext uri="{FF2B5EF4-FFF2-40B4-BE49-F238E27FC236}">
                <a16:creationId xmlns:a16="http://schemas.microsoft.com/office/drawing/2014/main" id="{E07CD0AB-8048-488B-A1C2-D756369C78BA}"/>
              </a:ext>
            </a:extLst>
          </p:cNvPr>
          <p:cNvSpPr>
            <a:spLocks noGrp="1"/>
          </p:cNvSpPr>
          <p:nvPr>
            <p:ph type="title"/>
          </p:nvPr>
        </p:nvSpPr>
        <p:spPr/>
        <p:txBody>
          <a:bodyPr/>
          <a:lstStyle/>
          <a:p>
            <a:r>
              <a:rPr lang="en-US" dirty="0"/>
              <a:t>Data reviewed</a:t>
            </a:r>
          </a:p>
        </p:txBody>
      </p:sp>
      <p:sp>
        <p:nvSpPr>
          <p:cNvPr id="5" name="Slide Number Placeholder 4">
            <a:extLst>
              <a:ext uri="{FF2B5EF4-FFF2-40B4-BE49-F238E27FC236}">
                <a16:creationId xmlns:a16="http://schemas.microsoft.com/office/drawing/2014/main" id="{DB6F70DE-6D0B-4F92-99FB-0635A18AFB2C}"/>
              </a:ext>
            </a:extLst>
          </p:cNvPr>
          <p:cNvSpPr>
            <a:spLocks noGrp="1"/>
          </p:cNvSpPr>
          <p:nvPr>
            <p:ph type="sldNum" sz="quarter" idx="12"/>
          </p:nvPr>
        </p:nvSpPr>
        <p:spPr/>
        <p:txBody>
          <a:bodyPr/>
          <a:lstStyle/>
          <a:p>
            <a:fld id="{3A98EE3D-8CD1-4C3F-BD1C-C98C9596463C}" type="slidenum">
              <a:rPr lang="en-US" smtClean="0"/>
              <a:pPr/>
              <a:t>4</a:t>
            </a:fld>
            <a:endParaRPr lang="en-US" dirty="0"/>
          </a:p>
        </p:txBody>
      </p:sp>
      <p:sp>
        <p:nvSpPr>
          <p:cNvPr id="3" name="Content Placeholder 2">
            <a:extLst>
              <a:ext uri="{FF2B5EF4-FFF2-40B4-BE49-F238E27FC236}">
                <a16:creationId xmlns:a16="http://schemas.microsoft.com/office/drawing/2014/main" id="{A051FFD8-9927-BAAD-BFEB-8953BFD5B99A}"/>
              </a:ext>
            </a:extLst>
          </p:cNvPr>
          <p:cNvSpPr>
            <a:spLocks noGrp="1"/>
          </p:cNvSpPr>
          <p:nvPr>
            <p:ph idx="1"/>
          </p:nvPr>
        </p:nvSpPr>
        <p:spPr>
          <a:xfrm>
            <a:off x="509079" y="1455837"/>
            <a:ext cx="11029615" cy="3507486"/>
          </a:xfrm>
        </p:spPr>
        <p:txBody>
          <a:bodyPr>
            <a:normAutofit fontScale="92500" lnSpcReduction="20000"/>
          </a:bodyPr>
          <a:lstStyle/>
          <a:p>
            <a:r>
              <a:rPr lang="en-US" b="1" dirty="0">
                <a:solidFill>
                  <a:schemeClr val="accent1"/>
                </a:solidFill>
              </a:rPr>
              <a:t>Providers have discussed anecdotal data relevant to their own systems of care and experiences.</a:t>
            </a:r>
          </a:p>
          <a:p>
            <a:r>
              <a:rPr lang="en-US" dirty="0">
                <a:solidFill>
                  <a:schemeClr val="accent1"/>
                </a:solidFill>
              </a:rPr>
              <a:t>We have reviewed data of costs of state hospital, Forensic State hospital, FACT, and Short-Term Residential data per patient per year.</a:t>
            </a:r>
          </a:p>
          <a:p>
            <a:pPr lvl="1"/>
            <a:r>
              <a:rPr lang="en-US" b="1" dirty="0">
                <a:solidFill>
                  <a:schemeClr val="accent1"/>
                </a:solidFill>
              </a:rPr>
              <a:t>Average annual cost per patient on a FACT Team = $14,016.39 </a:t>
            </a:r>
            <a:r>
              <a:rPr lang="en-US" dirty="0">
                <a:solidFill>
                  <a:schemeClr val="accent1"/>
                </a:solidFill>
              </a:rPr>
              <a:t>(FY 2023-24 budgeted cost of $1,401,639 per team divided by 100 FACT participants)</a:t>
            </a:r>
          </a:p>
          <a:p>
            <a:pPr lvl="1"/>
            <a:r>
              <a:rPr lang="en-US" b="1" dirty="0">
                <a:solidFill>
                  <a:schemeClr val="accent1"/>
                </a:solidFill>
              </a:rPr>
              <a:t>Average annual cost per patient in a state hospital:</a:t>
            </a:r>
          </a:p>
          <a:p>
            <a:pPr marL="324000" lvl="1" indent="0">
              <a:buNone/>
            </a:pPr>
            <a:r>
              <a:rPr lang="en-US" b="1" dirty="0">
                <a:solidFill>
                  <a:schemeClr val="accent1"/>
                </a:solidFill>
              </a:rPr>
              <a:t>	o	South Florida State Hospital (civil) = $126,238.90 </a:t>
            </a:r>
            <a:r>
              <a:rPr lang="en-US" dirty="0">
                <a:solidFill>
                  <a:schemeClr val="accent1"/>
                </a:solidFill>
              </a:rPr>
              <a:t>(FY 2023-24 daily bed rate of $345.86 multiplied by     	           		365 days)</a:t>
            </a:r>
          </a:p>
          <a:p>
            <a:pPr marL="324000" lvl="1" indent="0">
              <a:buNone/>
            </a:pPr>
            <a:r>
              <a:rPr lang="en-US" b="1" dirty="0">
                <a:solidFill>
                  <a:schemeClr val="accent1"/>
                </a:solidFill>
              </a:rPr>
              <a:t>	o	Treasure Coast Forensic Treatment Center = $129,523.90 </a:t>
            </a:r>
            <a:r>
              <a:rPr lang="en-US" dirty="0">
                <a:solidFill>
                  <a:schemeClr val="accent1"/>
                </a:solidFill>
              </a:rPr>
              <a:t>(FY 2023-24 daily bed rate of $354.86 			        		multiplied by 365 days)</a:t>
            </a:r>
          </a:p>
          <a:p>
            <a:pPr lvl="1"/>
            <a:r>
              <a:rPr lang="en-US" b="1" dirty="0">
                <a:solidFill>
                  <a:schemeClr val="accent1"/>
                </a:solidFill>
              </a:rPr>
              <a:t>Average annual* cost per patient in Short- Term Residential Treatment (SRT): $117,165 </a:t>
            </a:r>
            <a:r>
              <a:rPr lang="en-US" dirty="0">
                <a:solidFill>
                  <a:schemeClr val="accent1"/>
                </a:solidFill>
              </a:rPr>
              <a:t>(FY 2022-23 avg. daily bed rate of $321 multiplied by 365 days)</a:t>
            </a:r>
          </a:p>
          <a:p>
            <a:pPr lvl="2"/>
            <a:r>
              <a:rPr lang="en-US" b="1" dirty="0">
                <a:solidFill>
                  <a:schemeClr val="accent1"/>
                </a:solidFill>
              </a:rPr>
              <a:t>*Important to note that average length of stay in a SRT is much shorter than a year.</a:t>
            </a:r>
          </a:p>
          <a:p>
            <a:pPr lvl="1"/>
            <a:endParaRPr lang="en-US" b="1" dirty="0">
              <a:solidFill>
                <a:schemeClr val="accent1"/>
              </a:solidFill>
              <a:highlight>
                <a:srgbClr val="FFFF00"/>
              </a:highlight>
            </a:endParaRPr>
          </a:p>
        </p:txBody>
      </p:sp>
    </p:spTree>
    <p:extLst>
      <p:ext uri="{BB962C8B-B14F-4D97-AF65-F5344CB8AC3E}">
        <p14:creationId xmlns:p14="http://schemas.microsoft.com/office/powerpoint/2010/main" val="2450793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F421D51-D10E-307F-EC9B-205C56D81F6C}"/>
              </a:ext>
            </a:extLst>
          </p:cNvPr>
          <p:cNvSpPr>
            <a:spLocks noGrp="1"/>
          </p:cNvSpPr>
          <p:nvPr>
            <p:ph idx="1"/>
          </p:nvPr>
        </p:nvSpPr>
        <p:spPr>
          <a:xfrm>
            <a:off x="605747" y="1675257"/>
            <a:ext cx="11029615" cy="3507486"/>
          </a:xfrm>
        </p:spPr>
        <p:txBody>
          <a:bodyPr>
            <a:normAutofit fontScale="77500" lnSpcReduction="20000"/>
          </a:bodyPr>
          <a:lstStyle/>
          <a:p>
            <a:r>
              <a:rPr lang="en-US" b="1" dirty="0">
                <a:solidFill>
                  <a:schemeClr val="accent1"/>
                </a:solidFill>
              </a:rPr>
              <a:t>A final recommendation is still a work in progress. We plan to make recommendations of Adult Diversions from Civil and Forensic State Hospital with a focus on early intervention to prevent state hospitalization.</a:t>
            </a:r>
          </a:p>
          <a:p>
            <a:r>
              <a:rPr lang="en-US" b="1" dirty="0">
                <a:solidFill>
                  <a:schemeClr val="accent1"/>
                </a:solidFill>
              </a:rPr>
              <a:t>Current recommendations and identified needs:</a:t>
            </a:r>
          </a:p>
          <a:p>
            <a:pPr lvl="1"/>
            <a:r>
              <a:rPr lang="en-US" dirty="0">
                <a:solidFill>
                  <a:schemeClr val="accent1"/>
                </a:solidFill>
              </a:rPr>
              <a:t>1</a:t>
            </a:r>
            <a:r>
              <a:rPr lang="en-US" baseline="30000" dirty="0">
                <a:solidFill>
                  <a:schemeClr val="accent1"/>
                </a:solidFill>
              </a:rPr>
              <a:t>st</a:t>
            </a:r>
            <a:r>
              <a:rPr lang="en-US" dirty="0">
                <a:solidFill>
                  <a:schemeClr val="accent1"/>
                </a:solidFill>
              </a:rPr>
              <a:t> Episode Psychosis expansion to focus funding to Providers with Children’s Crisis and Adult Crisis Stabilization for improved referrals.</a:t>
            </a:r>
          </a:p>
          <a:p>
            <a:pPr lvl="1"/>
            <a:r>
              <a:rPr lang="en-US" dirty="0">
                <a:solidFill>
                  <a:schemeClr val="accent1"/>
                </a:solidFill>
              </a:rPr>
              <a:t>Increased Level 2, 3, and 4 residential funding.</a:t>
            </a:r>
          </a:p>
          <a:p>
            <a:pPr lvl="1"/>
            <a:r>
              <a:rPr lang="en-US" dirty="0">
                <a:solidFill>
                  <a:schemeClr val="accent1"/>
                </a:solidFill>
              </a:rPr>
              <a:t>Care Coordination expansion.</a:t>
            </a:r>
          </a:p>
          <a:p>
            <a:pPr lvl="1"/>
            <a:r>
              <a:rPr lang="en-US" dirty="0" err="1">
                <a:solidFill>
                  <a:schemeClr val="accent1"/>
                </a:solidFill>
              </a:rPr>
              <a:t>FMDT</a:t>
            </a:r>
            <a:r>
              <a:rPr lang="en-US" dirty="0">
                <a:solidFill>
                  <a:schemeClr val="accent1"/>
                </a:solidFill>
              </a:rPr>
              <a:t> expansion.</a:t>
            </a:r>
          </a:p>
          <a:p>
            <a:pPr lvl="1"/>
            <a:r>
              <a:rPr lang="en-US" dirty="0">
                <a:solidFill>
                  <a:schemeClr val="accent1"/>
                </a:solidFill>
              </a:rPr>
              <a:t>FACT expansion.</a:t>
            </a:r>
          </a:p>
          <a:p>
            <a:pPr lvl="1"/>
            <a:r>
              <a:rPr lang="en-US" dirty="0">
                <a:solidFill>
                  <a:schemeClr val="accent1"/>
                </a:solidFill>
              </a:rPr>
              <a:t>SRT expansion. </a:t>
            </a:r>
          </a:p>
          <a:p>
            <a:pPr lvl="1"/>
            <a:r>
              <a:rPr lang="en-US" dirty="0">
                <a:solidFill>
                  <a:schemeClr val="accent1"/>
                </a:solidFill>
              </a:rPr>
              <a:t>Obtaining appropriate authorizations for needed length of stays.</a:t>
            </a:r>
          </a:p>
          <a:p>
            <a:pPr lvl="1"/>
            <a:r>
              <a:rPr lang="en-US" dirty="0">
                <a:solidFill>
                  <a:schemeClr val="accent1"/>
                </a:solidFill>
              </a:rPr>
              <a:t>Funding for security that larger, for-profit hospitals have. This may improve staffing recruitment.</a:t>
            </a:r>
          </a:p>
          <a:p>
            <a:pPr lvl="1"/>
            <a:r>
              <a:rPr lang="en-US" dirty="0">
                <a:solidFill>
                  <a:schemeClr val="accent1"/>
                </a:solidFill>
              </a:rPr>
              <a:t>Funding for training positions to decrease turnover and increase safety, improve routine discharge planning.  </a:t>
            </a:r>
          </a:p>
          <a:p>
            <a:pPr lvl="1"/>
            <a:r>
              <a:rPr lang="en-US" dirty="0">
                <a:solidFill>
                  <a:schemeClr val="accent1"/>
                </a:solidFill>
              </a:rPr>
              <a:t>Legislative language to allow for placement to SRT without BA criteria. (from jail/courts to SRT)</a:t>
            </a:r>
          </a:p>
          <a:p>
            <a:pPr lvl="1"/>
            <a:r>
              <a:rPr lang="en-US" dirty="0">
                <a:solidFill>
                  <a:schemeClr val="accent1"/>
                </a:solidFill>
              </a:rPr>
              <a:t>Use of new LAI’s at State hospital. Would reduce length of stay and improve transition to step downs.</a:t>
            </a:r>
          </a:p>
        </p:txBody>
      </p:sp>
      <p:sp>
        <p:nvSpPr>
          <p:cNvPr id="10" name="Title 9">
            <a:extLst>
              <a:ext uri="{FF2B5EF4-FFF2-40B4-BE49-F238E27FC236}">
                <a16:creationId xmlns:a16="http://schemas.microsoft.com/office/drawing/2014/main" id="{01876DF9-D7B6-42C0-B634-1290DDCC8B50}"/>
              </a:ext>
            </a:extLst>
          </p:cNvPr>
          <p:cNvSpPr>
            <a:spLocks noGrp="1"/>
          </p:cNvSpPr>
          <p:nvPr>
            <p:ph type="title"/>
          </p:nvPr>
        </p:nvSpPr>
        <p:spPr/>
        <p:txBody>
          <a:bodyPr/>
          <a:lstStyle/>
          <a:p>
            <a:r>
              <a:rPr lang="en-US" dirty="0"/>
              <a:t>Recommendation status</a:t>
            </a:r>
          </a:p>
        </p:txBody>
      </p:sp>
      <p:sp>
        <p:nvSpPr>
          <p:cNvPr id="3" name="Slide Number Placeholder 2">
            <a:extLst>
              <a:ext uri="{FF2B5EF4-FFF2-40B4-BE49-F238E27FC236}">
                <a16:creationId xmlns:a16="http://schemas.microsoft.com/office/drawing/2014/main" id="{63927227-6C25-413E-B7B6-9E5B49146B36}"/>
              </a:ext>
            </a:extLst>
          </p:cNvPr>
          <p:cNvSpPr>
            <a:spLocks noGrp="1"/>
          </p:cNvSpPr>
          <p:nvPr>
            <p:ph type="sldNum" sz="quarter" idx="12"/>
          </p:nvPr>
        </p:nvSpPr>
        <p:spPr/>
        <p:txBody>
          <a:bodyPr/>
          <a:lstStyle/>
          <a:p>
            <a:fld id="{3A98EE3D-8CD1-4C3F-BD1C-C98C9596463C}" type="slidenum">
              <a:rPr lang="en-US" smtClean="0"/>
              <a:t>5</a:t>
            </a:fld>
            <a:endParaRPr lang="en-US" dirty="0"/>
          </a:p>
        </p:txBody>
      </p:sp>
    </p:spTree>
    <p:extLst>
      <p:ext uri="{BB962C8B-B14F-4D97-AF65-F5344CB8AC3E}">
        <p14:creationId xmlns:p14="http://schemas.microsoft.com/office/powerpoint/2010/main" val="3760263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a:extLst>
              <a:ext uri="{FF2B5EF4-FFF2-40B4-BE49-F238E27FC236}">
                <a16:creationId xmlns:a16="http://schemas.microsoft.com/office/drawing/2014/main" id="{BA1F6780-C391-4897-A0C1-0198BE8D2E9A}"/>
              </a:ext>
            </a:extLst>
          </p:cNvPr>
          <p:cNvSpPr>
            <a:spLocks noGrp="1"/>
          </p:cNvSpPr>
          <p:nvPr>
            <p:ph type="title"/>
          </p:nvPr>
        </p:nvSpPr>
        <p:spPr/>
        <p:txBody>
          <a:bodyPr/>
          <a:lstStyle/>
          <a:p>
            <a:r>
              <a:rPr lang="en-US" dirty="0"/>
              <a:t>Next steps</a:t>
            </a:r>
          </a:p>
        </p:txBody>
      </p:sp>
      <p:sp>
        <p:nvSpPr>
          <p:cNvPr id="20" name="Slide Number Placeholder 19">
            <a:extLst>
              <a:ext uri="{FF2B5EF4-FFF2-40B4-BE49-F238E27FC236}">
                <a16:creationId xmlns:a16="http://schemas.microsoft.com/office/drawing/2014/main" id="{1DFB1CBA-D748-46AB-884C-AD3FDB945D71}"/>
              </a:ext>
            </a:extLst>
          </p:cNvPr>
          <p:cNvSpPr>
            <a:spLocks noGrp="1"/>
          </p:cNvSpPr>
          <p:nvPr>
            <p:ph type="sldNum" sz="quarter" idx="12"/>
          </p:nvPr>
        </p:nvSpPr>
        <p:spPr/>
        <p:txBody>
          <a:bodyPr/>
          <a:lstStyle/>
          <a:p>
            <a:fld id="{3A98EE3D-8CD1-4C3F-BD1C-C98C9596463C}" type="slidenum">
              <a:rPr lang="en-US" smtClean="0"/>
              <a:pPr/>
              <a:t>6</a:t>
            </a:fld>
            <a:endParaRPr lang="en-US" dirty="0"/>
          </a:p>
        </p:txBody>
      </p:sp>
      <p:sp>
        <p:nvSpPr>
          <p:cNvPr id="3" name="Content Placeholder 2">
            <a:extLst>
              <a:ext uri="{FF2B5EF4-FFF2-40B4-BE49-F238E27FC236}">
                <a16:creationId xmlns:a16="http://schemas.microsoft.com/office/drawing/2014/main" id="{23726034-3E8F-2A65-51EC-64C81AA3FAE1}"/>
              </a:ext>
            </a:extLst>
          </p:cNvPr>
          <p:cNvSpPr>
            <a:spLocks noGrp="1"/>
          </p:cNvSpPr>
          <p:nvPr>
            <p:ph idx="1"/>
          </p:nvPr>
        </p:nvSpPr>
        <p:spPr>
          <a:xfrm>
            <a:off x="479884" y="1488278"/>
            <a:ext cx="11029615" cy="3748081"/>
          </a:xfrm>
        </p:spPr>
        <p:txBody>
          <a:bodyPr>
            <a:normAutofit/>
          </a:bodyPr>
          <a:lstStyle/>
          <a:p>
            <a:r>
              <a:rPr lang="en-US" sz="2000" b="1" dirty="0">
                <a:solidFill>
                  <a:schemeClr val="accent1"/>
                </a:solidFill>
              </a:rPr>
              <a:t>We meet every other Wednesday at 10am. Next meeting is June 5.</a:t>
            </a:r>
            <a:br>
              <a:rPr lang="en-US" sz="2000" b="1" dirty="0">
                <a:solidFill>
                  <a:schemeClr val="accent1"/>
                </a:solidFill>
              </a:rPr>
            </a:br>
            <a:endParaRPr lang="en-US" sz="2000" b="1" dirty="0">
              <a:solidFill>
                <a:schemeClr val="accent1"/>
              </a:solidFill>
            </a:endParaRPr>
          </a:p>
          <a:p>
            <a:r>
              <a:rPr lang="en-US" sz="2000" b="1" dirty="0">
                <a:solidFill>
                  <a:schemeClr val="accent1"/>
                </a:solidFill>
              </a:rPr>
              <a:t>Some members are obtaining needed data. </a:t>
            </a:r>
          </a:p>
        </p:txBody>
      </p:sp>
    </p:spTree>
    <p:extLst>
      <p:ext uri="{BB962C8B-B14F-4D97-AF65-F5344CB8AC3E}">
        <p14:creationId xmlns:p14="http://schemas.microsoft.com/office/powerpoint/2010/main" val="2064641720"/>
      </p:ext>
    </p:extLst>
  </p:cSld>
  <p:clrMapOvr>
    <a:masterClrMapping/>
  </p:clrMapOvr>
</p:sld>
</file>

<file path=ppt/theme/theme1.xml><?xml version="1.0" encoding="utf-8"?>
<a:theme xmlns:a="http://schemas.openxmlformats.org/drawingml/2006/main" name="Theme-DCF">
  <a:themeElements>
    <a:clrScheme name="Custom 4">
      <a:dk1>
        <a:sysClr val="windowText" lastClr="000000"/>
      </a:dk1>
      <a:lt1>
        <a:sysClr val="window" lastClr="FFFFFF"/>
      </a:lt1>
      <a:dk2>
        <a:srgbClr val="242852"/>
      </a:dk2>
      <a:lt2>
        <a:srgbClr val="ACCBF9"/>
      </a:lt2>
      <a:accent1>
        <a:srgbClr val="242852"/>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DCF fonts theme">
      <a:majorFont>
        <a:latin typeface="Verdana"/>
        <a:ea typeface=""/>
        <a:cs typeface=""/>
      </a:majorFont>
      <a:minorFont>
        <a:latin typeface="Verdana"/>
        <a:ea typeface=""/>
        <a:cs typeface=""/>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Theme-DCF" id="{0CC2E8E3-3D2F-4D8D-8F65-B598F8B4D10F}" vid="{AFC7F0CF-F8E5-4FB1-B8D9-55FDB44BAC8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D2D995-20F0-4C14-BF62-1248AB4B484D}">
  <ds:schemaRefs>
    <ds:schemaRef ds:uri="http://schemas.microsoft.com/office/2006/documentManagement/types"/>
    <ds:schemaRef ds:uri="http://schemas.openxmlformats.org/package/2006/metadata/core-properties"/>
    <ds:schemaRef ds:uri="http://schemas.microsoft.com/office/2006/metadata/properties"/>
    <ds:schemaRef ds:uri="http://purl.org/dc/dcmitype/"/>
    <ds:schemaRef ds:uri="http://www.w3.org/XML/1998/namespace"/>
    <ds:schemaRef ds:uri="http://purl.org/dc/elements/1.1/"/>
    <ds:schemaRef ds:uri="http://purl.org/dc/terms/"/>
    <ds:schemaRef ds:uri="16c05727-aa75-4e4a-9b5f-8a80a1165891"/>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BB3242A4-1E6A-4E02-809C-4A24066EC01D}">
  <ds:schemaRefs>
    <ds:schemaRef ds:uri="http://schemas.microsoft.com/sharepoint/v3/contenttype/forms"/>
  </ds:schemaRefs>
</ds:datastoreItem>
</file>

<file path=customXml/itemProps3.xml><?xml version="1.0" encoding="utf-8"?>
<ds:datastoreItem xmlns:ds="http://schemas.openxmlformats.org/officeDocument/2006/customXml" ds:itemID="{965255AC-12AC-4323-AA35-9BAC798B66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3211</TotalTime>
  <Words>550</Words>
  <Application>Microsoft Office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Verdana</vt:lpstr>
      <vt:lpstr>Wingdings 2</vt:lpstr>
      <vt:lpstr>Theme-DCF</vt:lpstr>
      <vt:lpstr>Commission on mental health and substance use disorder  System of Care Subcommittee  Deep-end Services Workgroup</vt:lpstr>
      <vt:lpstr>Workgroup charge</vt:lpstr>
      <vt:lpstr>Key issues discussed</vt:lpstr>
      <vt:lpstr>Data reviewed</vt:lpstr>
      <vt:lpstr>Recommendation status</vt:lpstr>
      <vt:lpstr>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 on Mental Health and Substance Use Disorder - System of Care Subcommittee - Deep End Services Workgroup (May 29 2024)</dc:title>
  <dc:creator>Edwards, Joseph</dc:creator>
  <cp:lastModifiedBy>VanDyke, Misty N</cp:lastModifiedBy>
  <cp:revision>60</cp:revision>
  <dcterms:created xsi:type="dcterms:W3CDTF">2022-01-04T16:51:29Z</dcterms:created>
  <dcterms:modified xsi:type="dcterms:W3CDTF">2025-06-05T17:21:55Z</dcterms:modified>
</cp:coreProperties>
</file>