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678" r:id="rId1"/>
  </p:sldMasterIdLst>
  <p:notesMasterIdLst>
    <p:notesMasterId r:id="rId8"/>
  </p:notesMasterIdLst>
  <p:handoutMasterIdLst>
    <p:handoutMasterId r:id="rId9"/>
  </p:handoutMasterIdLst>
  <p:sldIdLst>
    <p:sldId id="256" r:id="rId2"/>
    <p:sldId id="469" r:id="rId3"/>
    <p:sldId id="470" r:id="rId4"/>
    <p:sldId id="483" r:id="rId5"/>
    <p:sldId id="482" r:id="rId6"/>
    <p:sldId id="467"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51452C-D96B-CFAE-C098-9EC77132AC70}" name="Trinity Schwab" initials="TS" userId="S::tschwab@cfchs.org::6c3f3575-5415-4c5c-b88a-24bb5e8e55d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80DBDB-0C2D-448C-9245-C50E019C7C67}" v="2" dt="2023-08-04T12:42:54.7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577" autoAdjust="0"/>
  </p:normalViewPr>
  <p:slideViewPr>
    <p:cSldViewPr>
      <p:cViewPr varScale="1">
        <p:scale>
          <a:sx n="121" d="100"/>
          <a:sy n="121" d="100"/>
        </p:scale>
        <p:origin x="1680" y="91"/>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84"/>
    </p:cViewPr>
  </p:sorterViewPr>
  <p:notesViewPr>
    <p:cSldViewPr>
      <p:cViewPr>
        <p:scale>
          <a:sx n="167" d="100"/>
          <a:sy n="167" d="100"/>
        </p:scale>
        <p:origin x="588" y="-26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45A89E6-323A-43C1-BD9F-7E0B160BEEE0}" type="datetimeFigureOut">
              <a:rPr lang="en-US" smtClean="0">
                <a:latin typeface="Arial" panose="020B0604020202020204" pitchFamily="34" charset="0"/>
              </a:rPr>
              <a:t>6/3/2025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602F674-FD84-438B-9EF8-E2A63BD07EE0}"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893688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Arial" panose="020B0604020202020204" pitchFamily="34" charset="0"/>
              </a:defRPr>
            </a:lvl1pPr>
          </a:lstStyle>
          <a:p>
            <a:fld id="{CA1A464D-9365-4422-B809-36ED415C4471}" type="datetimeFigureOut">
              <a:rPr lang="en-US" smtClean="0"/>
              <a:pPr/>
              <a:t>6/3/2025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panose="020B0604020202020204" pitchFamily="34" charset="0"/>
              </a:defRPr>
            </a:lvl1pPr>
          </a:lstStyle>
          <a:p>
            <a:fld id="{DA4B578A-CC48-474E-8188-53AC00A425C6}" type="slidenum">
              <a:rPr lang="en-US" smtClean="0"/>
              <a:pPr/>
              <a:t>‹#›</a:t>
            </a:fld>
            <a:endParaRPr lang="en-US" dirty="0"/>
          </a:p>
        </p:txBody>
      </p:sp>
    </p:spTree>
    <p:extLst>
      <p:ext uri="{BB962C8B-B14F-4D97-AF65-F5344CB8AC3E}">
        <p14:creationId xmlns:p14="http://schemas.microsoft.com/office/powerpoint/2010/main" val="1220476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4B578A-CC48-474E-8188-53AC00A425C6}" type="slidenum">
              <a:rPr lang="en-US" smtClean="0"/>
              <a:t>1</a:t>
            </a:fld>
            <a:endParaRPr lang="en-US" dirty="0"/>
          </a:p>
        </p:txBody>
      </p:sp>
    </p:spTree>
    <p:extLst>
      <p:ext uri="{BB962C8B-B14F-4D97-AF65-F5344CB8AC3E}">
        <p14:creationId xmlns:p14="http://schemas.microsoft.com/office/powerpoint/2010/main" val="1916499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189306066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6266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endParaRPr lang="en-US" dirty="0"/>
          </a:p>
        </p:txBody>
      </p:sp>
      <p:sp>
        <p:nvSpPr>
          <p:cNvPr id="5" name="Footer Placeholder 4"/>
          <p:cNvSpPr>
            <a:spLocks noGrp="1"/>
          </p:cNvSpPr>
          <p:nvPr>
            <p:ph type="ftr" sz="quarter" idx="11"/>
          </p:nvPr>
        </p:nvSpPr>
        <p:spPr>
          <a:xfrm>
            <a:off x="2832102" y="6422855"/>
            <a:ext cx="3209752" cy="365125"/>
          </a:xfrm>
        </p:spPr>
        <p:txBody>
          <a:bodyPr/>
          <a:lstStyle/>
          <a:p>
            <a:endParaRPr lang="en-US" dirty="0"/>
          </a:p>
        </p:txBody>
      </p:sp>
      <p:sp>
        <p:nvSpPr>
          <p:cNvPr id="6" name="Slide Number Placeholder 5"/>
          <p:cNvSpPr>
            <a:spLocks noGrp="1"/>
          </p:cNvSpPr>
          <p:nvPr>
            <p:ph type="sldNum" sz="quarter" idx="12"/>
          </p:nvPr>
        </p:nvSpPr>
        <p:spPr>
          <a:xfrm>
            <a:off x="6054787" y="6422855"/>
            <a:ext cx="659819" cy="365125"/>
          </a:xfrm>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43628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335012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DF27C92-F2BD-4ED8-94CF-53444FF271E0}" type="slidenum">
              <a:rPr lang="en-US" smtClean="0"/>
              <a:t>‹#›</a:t>
            </a:fld>
            <a:endParaRPr lang="en-US" dirty="0"/>
          </a:p>
        </p:txBody>
      </p:sp>
    </p:spTree>
    <p:extLst>
      <p:ext uri="{BB962C8B-B14F-4D97-AF65-F5344CB8AC3E}">
        <p14:creationId xmlns:p14="http://schemas.microsoft.com/office/powerpoint/2010/main" val="279333306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178335292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117120691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997622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2722165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919286" y="2187655"/>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1557" y="2438400"/>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262232913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3054428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latin typeface="Arial" panose="020B0604020202020204" pitchFamily="34" charset="0"/>
              </a:defRPr>
            </a:lvl1pPr>
          </a:lstStyle>
          <a:p>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latin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latin typeface="Arial" panose="020B0604020202020204" pitchFamily="34" charset="0"/>
              </a:defRPr>
            </a:lvl1pPr>
          </a:lstStyle>
          <a:p>
            <a:fld id="{ADF27C92-F2BD-4ED8-94CF-53444FF271E0}" type="slidenum">
              <a:rPr lang="en-US" smtClean="0"/>
              <a:pPr/>
              <a:t>‹#›</a:t>
            </a:fld>
            <a:endParaRPr lang="en-US" dirty="0"/>
          </a:p>
        </p:txBody>
      </p:sp>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125111" y="1553122"/>
            <a:ext cx="889498" cy="889498"/>
          </a:xfrm>
          <a:prstGeom prst="rect">
            <a:avLst/>
          </a:prstGeom>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315200" y="234310"/>
            <a:ext cx="1700805" cy="1403164"/>
          </a:xfrm>
          <a:prstGeom prst="rect">
            <a:avLst/>
          </a:prstGeom>
        </p:spPr>
      </p:pic>
    </p:spTree>
    <p:extLst>
      <p:ext uri="{BB962C8B-B14F-4D97-AF65-F5344CB8AC3E}">
        <p14:creationId xmlns:p14="http://schemas.microsoft.com/office/powerpoint/2010/main" val="3475212688"/>
      </p:ext>
    </p:extLst>
  </p:cSld>
  <p:clrMap bg1="dk1" tx1="lt1" bg2="dk2" tx2="lt2" accent1="accent1" accent2="accent2" accent3="accent3" accent4="accent4" accent5="accent5" accent6="accent6" hlink="hlink" folHlink="folHlink"/>
  <p:sldLayoutIdLst>
    <p:sldLayoutId id="2147484679" r:id="rId1"/>
    <p:sldLayoutId id="2147484680" r:id="rId2"/>
    <p:sldLayoutId id="2147484681" r:id="rId3"/>
    <p:sldLayoutId id="2147484682" r:id="rId4"/>
    <p:sldLayoutId id="2147484683" r:id="rId5"/>
    <p:sldLayoutId id="2147484684" r:id="rId6"/>
    <p:sldLayoutId id="2147484685" r:id="rId7"/>
    <p:sldLayoutId id="2147484686" r:id="rId8"/>
    <p:sldLayoutId id="2147484687" r:id="rId9"/>
    <p:sldLayoutId id="2147484688" r:id="rId10"/>
    <p:sldLayoutId id="2147484689" r:id="rId11"/>
  </p:sldLayoutIdLst>
  <p:hf hdr="0" ftr="0"/>
  <p:txStyles>
    <p:titleStyle>
      <a:lvl1pPr algn="l" defTabSz="914400" rtl="0" eaLnBrk="1" latinLnBrk="0" hangingPunct="1">
        <a:lnSpc>
          <a:spcPct val="85000"/>
        </a:lnSpc>
        <a:spcBef>
          <a:spcPct val="0"/>
        </a:spcBef>
        <a:buNone/>
        <a:defRPr sz="4000" kern="1200" cap="all" baseline="0">
          <a:solidFill>
            <a:schemeClr val="bg2"/>
          </a:solidFill>
          <a:latin typeface="Arial" panose="020B0604020202020204" pitchFamily="34" charset="0"/>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Arial" panose="020B060402020202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Arial" panose="020B060402020202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Arial" panose="020B060402020202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Arial" panose="020B060402020202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Arial" panose="020B060402020202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166365"/>
            <a:ext cx="9372600" cy="1739347"/>
          </a:xfrm>
        </p:spPr>
        <p:txBody>
          <a:bodyPr>
            <a:normAutofit/>
          </a:bodyPr>
          <a:lstStyle/>
          <a:p>
            <a:r>
              <a:rPr lang="en-US" dirty="0"/>
              <a:t>School mental health language</a:t>
            </a:r>
          </a:p>
        </p:txBody>
      </p:sp>
      <p:sp>
        <p:nvSpPr>
          <p:cNvPr id="4" name="Subtitle 3"/>
          <p:cNvSpPr>
            <a:spLocks noGrp="1"/>
          </p:cNvSpPr>
          <p:nvPr>
            <p:ph type="subTitle" idx="1"/>
          </p:nvPr>
        </p:nvSpPr>
        <p:spPr/>
        <p:txBody>
          <a:bodyPr/>
          <a:lstStyle/>
          <a:p>
            <a:r>
              <a:rPr lang="en-US" dirty="0"/>
              <a:t>Children and Youth Behavioral Health Subcommittee</a:t>
            </a:r>
          </a:p>
          <a:p>
            <a:r>
              <a:rPr lang="en-US" dirty="0"/>
              <a:t>August 9, 2023</a:t>
            </a:r>
          </a:p>
        </p:txBody>
      </p:sp>
    </p:spTree>
    <p:extLst>
      <p:ext uri="{BB962C8B-B14F-4D97-AF65-F5344CB8AC3E}">
        <p14:creationId xmlns:p14="http://schemas.microsoft.com/office/powerpoint/2010/main" val="760552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DC20EF6-6010-DDBB-23CB-795A19AF6D7D}"/>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0D75C573-66E5-25C1-1D91-1C7CC07052E2}"/>
              </a:ext>
            </a:extLst>
          </p:cNvPr>
          <p:cNvSpPr>
            <a:spLocks noGrp="1"/>
          </p:cNvSpPr>
          <p:nvPr>
            <p:ph type="sldNum" sz="quarter" idx="12"/>
          </p:nvPr>
        </p:nvSpPr>
        <p:spPr/>
        <p:txBody>
          <a:bodyPr/>
          <a:lstStyle/>
          <a:p>
            <a:fld id="{ADF27C92-F2BD-4ED8-94CF-53444FF271E0}" type="slidenum">
              <a:rPr lang="en-US" smtClean="0"/>
              <a:t>2</a:t>
            </a:fld>
            <a:endParaRPr lang="en-US" dirty="0"/>
          </a:p>
        </p:txBody>
      </p:sp>
      <p:sp>
        <p:nvSpPr>
          <p:cNvPr id="6" name="Title 6">
            <a:extLst>
              <a:ext uri="{FF2B5EF4-FFF2-40B4-BE49-F238E27FC236}">
                <a16:creationId xmlns:a16="http://schemas.microsoft.com/office/drawing/2014/main" id="{C85FFF4B-B7CB-22EC-8CD0-C897BE342667}"/>
              </a:ext>
            </a:extLst>
          </p:cNvPr>
          <p:cNvSpPr>
            <a:spLocks noGrp="1"/>
          </p:cNvSpPr>
          <p:nvPr>
            <p:ph type="title"/>
          </p:nvPr>
        </p:nvSpPr>
        <p:spPr>
          <a:xfrm>
            <a:off x="685800" y="284163"/>
            <a:ext cx="7772400" cy="1508125"/>
          </a:xfrm>
        </p:spPr>
        <p:txBody>
          <a:bodyPr>
            <a:normAutofit/>
          </a:bodyPr>
          <a:lstStyle/>
          <a:p>
            <a:r>
              <a:rPr lang="en-US" sz="3600" dirty="0"/>
              <a:t>Thank you</a:t>
            </a:r>
          </a:p>
        </p:txBody>
      </p:sp>
      <p:sp>
        <p:nvSpPr>
          <p:cNvPr id="7" name="Managing Entities manage, administer and ensure accountability and transparency of state and federal funds for substance misuse and mental health services within a network of over 300 providers">
            <a:extLst>
              <a:ext uri="{FF2B5EF4-FFF2-40B4-BE49-F238E27FC236}">
                <a16:creationId xmlns:a16="http://schemas.microsoft.com/office/drawing/2014/main" id="{AEB768E7-29B3-5311-E0DE-2F32735AD524}"/>
              </a:ext>
            </a:extLst>
          </p:cNvPr>
          <p:cNvSpPr txBox="1">
            <a:spLocks noGrp="1"/>
          </p:cNvSpPr>
          <p:nvPr>
            <p:ph idx="1"/>
          </p:nvPr>
        </p:nvSpPr>
        <p:spPr>
          <a:xfrm>
            <a:off x="3581400" y="2365918"/>
            <a:ext cx="4876800" cy="41426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434338" indent="-301624" defTabSz="868680">
              <a:lnSpc>
                <a:spcPct val="115000"/>
              </a:lnSpc>
              <a:buClr>
                <a:srgbClr val="001689"/>
              </a:buClr>
              <a:buSzPts val="2800"/>
              <a:buFont typeface="Arial"/>
              <a:buChar char="➢"/>
              <a:defRPr sz="2800">
                <a:solidFill>
                  <a:srgbClr val="001689"/>
                </a:solidFill>
              </a:defRPr>
            </a:lvl1pPr>
          </a:lstStyle>
          <a:p>
            <a:pPr marL="132714" indent="0">
              <a:buNone/>
            </a:pPr>
            <a:r>
              <a:rPr lang="en-US" sz="1800" b="1" dirty="0">
                <a:solidFill>
                  <a:schemeClr val="tx1"/>
                </a:solidFill>
              </a:rPr>
              <a:t>Florida Department of Education</a:t>
            </a:r>
          </a:p>
          <a:p>
            <a:pPr marL="132714" indent="0">
              <a:lnSpc>
                <a:spcPct val="100000"/>
              </a:lnSpc>
              <a:spcBef>
                <a:spcPts val="0"/>
              </a:spcBef>
              <a:spcAft>
                <a:spcPts val="0"/>
              </a:spcAft>
              <a:buNone/>
            </a:pPr>
            <a:r>
              <a:rPr lang="en-US" sz="1800" dirty="0">
                <a:solidFill>
                  <a:schemeClr val="tx1"/>
                </a:solidFill>
              </a:rPr>
              <a:t>Andrew </a:t>
            </a:r>
            <a:r>
              <a:rPr lang="en-US" sz="1800" dirty="0" err="1">
                <a:solidFill>
                  <a:schemeClr val="tx1"/>
                </a:solidFill>
              </a:rPr>
              <a:t>Weatherill</a:t>
            </a:r>
            <a:endParaRPr lang="en-US" sz="1800" dirty="0">
              <a:solidFill>
                <a:schemeClr val="tx1"/>
              </a:solidFill>
            </a:endParaRPr>
          </a:p>
          <a:p>
            <a:pPr marL="132714" indent="0">
              <a:lnSpc>
                <a:spcPct val="100000"/>
              </a:lnSpc>
              <a:spcBef>
                <a:spcPts val="0"/>
              </a:spcBef>
              <a:spcAft>
                <a:spcPts val="0"/>
              </a:spcAft>
              <a:buNone/>
            </a:pPr>
            <a:r>
              <a:rPr lang="en-US" sz="1800" dirty="0">
                <a:solidFill>
                  <a:schemeClr val="tx1"/>
                </a:solidFill>
              </a:rPr>
              <a:t>Anna Williams-Jones</a:t>
            </a:r>
          </a:p>
          <a:p>
            <a:pPr marL="132714" indent="0">
              <a:lnSpc>
                <a:spcPct val="100000"/>
              </a:lnSpc>
              <a:spcBef>
                <a:spcPts val="0"/>
              </a:spcBef>
              <a:spcAft>
                <a:spcPts val="0"/>
              </a:spcAft>
              <a:buNone/>
            </a:pPr>
            <a:r>
              <a:rPr lang="en-US" sz="1800" dirty="0">
                <a:solidFill>
                  <a:schemeClr val="tx1"/>
                </a:solidFill>
              </a:rPr>
              <a:t>Beverly Wilks</a:t>
            </a:r>
          </a:p>
          <a:p>
            <a:pPr marL="132714" indent="0">
              <a:lnSpc>
                <a:spcPct val="100000"/>
              </a:lnSpc>
              <a:spcBef>
                <a:spcPts val="0"/>
              </a:spcBef>
              <a:spcAft>
                <a:spcPts val="0"/>
              </a:spcAft>
              <a:buNone/>
            </a:pPr>
            <a:endParaRPr lang="en-US" sz="1800" dirty="0">
              <a:solidFill>
                <a:schemeClr val="tx1"/>
              </a:solidFill>
            </a:endParaRPr>
          </a:p>
          <a:p>
            <a:pPr marL="132714" indent="0">
              <a:lnSpc>
                <a:spcPct val="100000"/>
              </a:lnSpc>
              <a:spcBef>
                <a:spcPts val="0"/>
              </a:spcBef>
              <a:spcAft>
                <a:spcPts val="0"/>
              </a:spcAft>
              <a:buNone/>
            </a:pPr>
            <a:r>
              <a:rPr lang="en-US" sz="1800" b="1" dirty="0">
                <a:solidFill>
                  <a:schemeClr val="tx1"/>
                </a:solidFill>
              </a:rPr>
              <a:t>Florida Behavioral Health Managing Entity</a:t>
            </a:r>
          </a:p>
          <a:p>
            <a:pPr marL="132714" indent="0">
              <a:lnSpc>
                <a:spcPct val="100000"/>
              </a:lnSpc>
              <a:spcBef>
                <a:spcPts val="0"/>
              </a:spcBef>
              <a:spcAft>
                <a:spcPts val="0"/>
              </a:spcAft>
              <a:buNone/>
            </a:pPr>
            <a:r>
              <a:rPr lang="en-US" sz="1800" dirty="0">
                <a:solidFill>
                  <a:schemeClr val="tx1"/>
                </a:solidFill>
              </a:rPr>
              <a:t>Maria Bledsoe</a:t>
            </a:r>
          </a:p>
          <a:p>
            <a:pPr marL="132714" indent="0">
              <a:lnSpc>
                <a:spcPct val="100000"/>
              </a:lnSpc>
              <a:spcBef>
                <a:spcPts val="0"/>
              </a:spcBef>
              <a:spcAft>
                <a:spcPts val="0"/>
              </a:spcAft>
              <a:buNone/>
            </a:pPr>
            <a:r>
              <a:rPr lang="en-US" sz="1800" dirty="0">
                <a:solidFill>
                  <a:schemeClr val="tx1"/>
                </a:solidFill>
              </a:rPr>
              <a:t>Silvia Quintana</a:t>
            </a:r>
          </a:p>
          <a:p>
            <a:pPr marL="132714" indent="0">
              <a:lnSpc>
                <a:spcPct val="100000"/>
              </a:lnSpc>
              <a:spcBef>
                <a:spcPts val="0"/>
              </a:spcBef>
              <a:spcAft>
                <a:spcPts val="0"/>
              </a:spcAft>
              <a:buNone/>
            </a:pPr>
            <a:r>
              <a:rPr lang="en-US" sz="1800" dirty="0">
                <a:solidFill>
                  <a:schemeClr val="tx1"/>
                </a:solidFill>
              </a:rPr>
              <a:t>Alan Davidson</a:t>
            </a:r>
          </a:p>
          <a:p>
            <a:pPr marL="132714" indent="0">
              <a:lnSpc>
                <a:spcPct val="100000"/>
              </a:lnSpc>
              <a:spcBef>
                <a:spcPts val="0"/>
              </a:spcBef>
              <a:spcAft>
                <a:spcPts val="0"/>
              </a:spcAft>
              <a:buNone/>
            </a:pPr>
            <a:endParaRPr lang="en-US" sz="1800" dirty="0">
              <a:solidFill>
                <a:schemeClr val="tx1"/>
              </a:solidFill>
            </a:endParaRPr>
          </a:p>
          <a:p>
            <a:pPr marL="132714" indent="0">
              <a:lnSpc>
                <a:spcPct val="100000"/>
              </a:lnSpc>
              <a:spcBef>
                <a:spcPts val="0"/>
              </a:spcBef>
              <a:spcAft>
                <a:spcPts val="0"/>
              </a:spcAft>
              <a:buNone/>
            </a:pPr>
            <a:r>
              <a:rPr lang="en-US" sz="1800" b="1" dirty="0">
                <a:solidFill>
                  <a:schemeClr val="tx1"/>
                </a:solidFill>
              </a:rPr>
              <a:t>Florida Association of Managing Entity</a:t>
            </a:r>
          </a:p>
          <a:p>
            <a:pPr marL="132714" indent="0">
              <a:lnSpc>
                <a:spcPct val="100000"/>
              </a:lnSpc>
              <a:spcBef>
                <a:spcPts val="0"/>
              </a:spcBef>
              <a:spcAft>
                <a:spcPts val="0"/>
              </a:spcAft>
              <a:buNone/>
            </a:pPr>
            <a:r>
              <a:rPr lang="en-US" sz="1800" dirty="0">
                <a:solidFill>
                  <a:schemeClr val="tx1"/>
                </a:solidFill>
              </a:rPr>
              <a:t>Natalie Kelly</a:t>
            </a:r>
          </a:p>
          <a:p>
            <a:pPr marL="132714" indent="0">
              <a:lnSpc>
                <a:spcPct val="100000"/>
              </a:lnSpc>
              <a:spcBef>
                <a:spcPts val="0"/>
              </a:spcBef>
              <a:spcAft>
                <a:spcPts val="0"/>
              </a:spcAft>
              <a:buNone/>
            </a:pPr>
            <a:endParaRPr lang="en-US" sz="1600" dirty="0">
              <a:solidFill>
                <a:schemeClr val="tx1"/>
              </a:solidFill>
            </a:endParaRPr>
          </a:p>
          <a:p>
            <a:pPr marL="132714" indent="0">
              <a:buNone/>
            </a:pPr>
            <a:endParaRPr sz="1600" dirty="0">
              <a:solidFill>
                <a:srgbClr val="446DB5"/>
              </a:solidFill>
            </a:endParaRPr>
          </a:p>
        </p:txBody>
      </p:sp>
      <p:sp>
        <p:nvSpPr>
          <p:cNvPr id="8" name="What do Managing Entities Do?">
            <a:extLst>
              <a:ext uri="{FF2B5EF4-FFF2-40B4-BE49-F238E27FC236}">
                <a16:creationId xmlns:a16="http://schemas.microsoft.com/office/drawing/2014/main" id="{FC0BF110-CA8F-FE39-9D5C-A38D1FC345D8}"/>
              </a:ext>
            </a:extLst>
          </p:cNvPr>
          <p:cNvSpPr txBox="1">
            <a:spLocks/>
          </p:cNvSpPr>
          <p:nvPr/>
        </p:nvSpPr>
        <p:spPr>
          <a:xfrm>
            <a:off x="647690" y="2971800"/>
            <a:ext cx="2857510" cy="20052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a:lnSpc>
                <a:spcPct val="100000"/>
              </a:lnSpc>
              <a:spcBef>
                <a:spcPts val="0"/>
              </a:spcBef>
              <a:spcAft>
                <a:spcPts val="0"/>
              </a:spcAft>
              <a:buFont typeface="Wingdings" pitchFamily="2" charset="2"/>
              <a:buNone/>
              <a:defRPr sz="4000" b="1">
                <a:solidFill>
                  <a:srgbClr val="FFFFFF"/>
                </a:solidFill>
              </a:defRPr>
            </a:pPr>
            <a:r>
              <a:rPr lang="en-US" sz="2800" b="1" dirty="0">
                <a:latin typeface="Arial" panose="020B0604020202020204" pitchFamily="34" charset="0"/>
              </a:rPr>
              <a:t>Subcommittee Workgroup Members</a:t>
            </a:r>
          </a:p>
          <a:p>
            <a:pPr marL="0" indent="0" algn="ctr">
              <a:lnSpc>
                <a:spcPct val="115000"/>
              </a:lnSpc>
              <a:buFont typeface="Wingdings" pitchFamily="2" charset="2"/>
              <a:buNone/>
              <a:defRPr sz="4000" b="1">
                <a:solidFill>
                  <a:srgbClr val="FFFFFF"/>
                </a:solidFill>
              </a:defRPr>
            </a:pPr>
            <a:endParaRPr lang="en-US" sz="2800" b="1" dirty="0">
              <a:solidFill>
                <a:srgbClr val="446DB5"/>
              </a:solidFill>
              <a:latin typeface="Arial" panose="020B0604020202020204" pitchFamily="34" charset="0"/>
            </a:endParaRPr>
          </a:p>
        </p:txBody>
      </p:sp>
    </p:spTree>
    <p:extLst>
      <p:ext uri="{BB962C8B-B14F-4D97-AF65-F5344CB8AC3E}">
        <p14:creationId xmlns:p14="http://schemas.microsoft.com/office/powerpoint/2010/main" val="43774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05003-1310-5E50-C165-B685C7A7428A}"/>
              </a:ext>
            </a:extLst>
          </p:cNvPr>
          <p:cNvSpPr>
            <a:spLocks noGrp="1"/>
          </p:cNvSpPr>
          <p:nvPr>
            <p:ph type="title"/>
          </p:nvPr>
        </p:nvSpPr>
        <p:spPr>
          <a:xfrm>
            <a:off x="681557" y="284176"/>
            <a:ext cx="7775862" cy="1508760"/>
          </a:xfrm>
        </p:spPr>
        <p:txBody>
          <a:bodyPr/>
          <a:lstStyle/>
          <a:p>
            <a:r>
              <a:rPr lang="en-US" dirty="0"/>
              <a:t>School mental health </a:t>
            </a:r>
            <a:br>
              <a:rPr lang="en-US" dirty="0"/>
            </a:br>
            <a:r>
              <a:rPr lang="en-US" dirty="0"/>
              <a:t>proposed language</a:t>
            </a:r>
          </a:p>
        </p:txBody>
      </p:sp>
      <p:sp>
        <p:nvSpPr>
          <p:cNvPr id="4" name="Date Placeholder 3">
            <a:extLst>
              <a:ext uri="{FF2B5EF4-FFF2-40B4-BE49-F238E27FC236}">
                <a16:creationId xmlns:a16="http://schemas.microsoft.com/office/drawing/2014/main" id="{955C04DE-85AE-8462-0F97-497DA1572735}"/>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6C6CF8F9-278F-8AF0-BE76-41E18EEB75AC}"/>
              </a:ext>
            </a:extLst>
          </p:cNvPr>
          <p:cNvSpPr>
            <a:spLocks noGrp="1"/>
          </p:cNvSpPr>
          <p:nvPr>
            <p:ph type="sldNum" sz="quarter" idx="12"/>
          </p:nvPr>
        </p:nvSpPr>
        <p:spPr/>
        <p:txBody>
          <a:bodyPr/>
          <a:lstStyle/>
          <a:p>
            <a:fld id="{ADF27C92-F2BD-4ED8-94CF-53444FF271E0}" type="slidenum">
              <a:rPr lang="en-US" smtClean="0"/>
              <a:t>3</a:t>
            </a:fld>
            <a:endParaRPr lang="en-US" dirty="0"/>
          </a:p>
        </p:txBody>
      </p:sp>
      <p:sp>
        <p:nvSpPr>
          <p:cNvPr id="7" name="What do Managing Entities Do?">
            <a:extLst>
              <a:ext uri="{FF2B5EF4-FFF2-40B4-BE49-F238E27FC236}">
                <a16:creationId xmlns:a16="http://schemas.microsoft.com/office/drawing/2014/main" id="{C03B09E4-1153-7296-EF8F-2A43C45F5355}"/>
              </a:ext>
            </a:extLst>
          </p:cNvPr>
          <p:cNvSpPr txBox="1">
            <a:spLocks noGrp="1"/>
          </p:cNvSpPr>
          <p:nvPr>
            <p:ph idx="1"/>
          </p:nvPr>
        </p:nvSpPr>
        <p:spPr>
          <a:xfrm>
            <a:off x="304019" y="2313751"/>
            <a:ext cx="8153400" cy="40811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marR="0" indent="0" algn="just">
              <a:spcBef>
                <a:spcPts val="0"/>
              </a:spcBef>
              <a:spcAft>
                <a:spcPts val="0"/>
              </a:spcAft>
              <a:buNone/>
            </a:pPr>
            <a:r>
              <a:rPr lang="en-US" sz="1800" dirty="0">
                <a:effectLst/>
                <a:latin typeface="Arial" panose="020B0604020202020204" pitchFamily="34" charset="0"/>
                <a:ea typeface="Calibri" panose="020F0502020204030204" pitchFamily="34" charset="0"/>
              </a:rPr>
              <a:t>The School Districts should negotiate an agreement with their local Managing Entity (ME) to address children and youth mental health concerns.  This agreement would include a clearly defined scope of work and performance measures to meet school district reporting requirements for the mental health school programs; as well as the referral of children and youth with behavioral health concerns to the ME for care coordination and/or other behavioral health services.  In addition to the referral process, it would establish an online portal that allows real time communication, to ensure all parties are working together in the treatment, support and educational outcomes for the child/youth and their family.  This will assist in providing a method for a coordinated system of referral to the appropriate levels of care and funders for those children/youth. It would also establish a process for the School Districts to have access to data necessary to meet their mental health reporting requirements and the ability to track progress and outcomes from treatment.   As a result of this coordination of care, students will improve in their school performance, attendance, and reduced mental health incidences. </a:t>
            </a:r>
          </a:p>
        </p:txBody>
      </p:sp>
    </p:spTree>
    <p:extLst>
      <p:ext uri="{BB962C8B-B14F-4D97-AF65-F5344CB8AC3E}">
        <p14:creationId xmlns:p14="http://schemas.microsoft.com/office/powerpoint/2010/main" val="162245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90D25-21A4-5B2C-E957-142B3B1CDE3E}"/>
              </a:ext>
            </a:extLst>
          </p:cNvPr>
          <p:cNvSpPr>
            <a:spLocks noGrp="1"/>
          </p:cNvSpPr>
          <p:nvPr>
            <p:ph type="title"/>
          </p:nvPr>
        </p:nvSpPr>
        <p:spPr/>
        <p:txBody>
          <a:bodyPr/>
          <a:lstStyle/>
          <a:p>
            <a:r>
              <a:rPr lang="en-US" dirty="0"/>
              <a:t>School mental health Incentive language</a:t>
            </a:r>
          </a:p>
        </p:txBody>
      </p:sp>
      <p:sp>
        <p:nvSpPr>
          <p:cNvPr id="3" name="Content Placeholder 2">
            <a:extLst>
              <a:ext uri="{FF2B5EF4-FFF2-40B4-BE49-F238E27FC236}">
                <a16:creationId xmlns:a16="http://schemas.microsoft.com/office/drawing/2014/main" id="{6DAF9CC0-C2BA-4463-4084-8773C176746F}"/>
              </a:ext>
            </a:extLst>
          </p:cNvPr>
          <p:cNvSpPr>
            <a:spLocks noGrp="1"/>
          </p:cNvSpPr>
          <p:nvPr>
            <p:ph idx="1"/>
          </p:nvPr>
        </p:nvSpPr>
        <p:spPr>
          <a:xfrm>
            <a:off x="675913" y="2133600"/>
            <a:ext cx="7629887" cy="4206240"/>
          </a:xfrm>
        </p:spPr>
        <p:txBody>
          <a:bodyPr>
            <a:noAutofit/>
          </a:bodyPr>
          <a:lstStyle/>
          <a:p>
            <a:pPr marL="342900" marR="0" lvl="0" indent="-342900" algn="just">
              <a:spcBef>
                <a:spcPts val="0"/>
              </a:spcBef>
              <a:spcAft>
                <a:spcPts val="0"/>
              </a:spcAft>
              <a:buFont typeface="+mj-lt"/>
              <a:buAutoNum type="arabicPeriod"/>
            </a:pPr>
            <a:r>
              <a:rPr lang="en-US" sz="1800" dirty="0">
                <a:effectLst/>
                <a:ea typeface="Times New Roman" panose="02020603050405020304" pitchFamily="18" charset="0"/>
              </a:rPr>
              <a:t>Additional funds will be allocated to school districts that use a similar model like the Pasco/Hillsborough/Broward school mental health that contract with organizations and provide accountability back to the school district. This would ensure students and their families have 24/7 access to behavioral health services year-round, as needed. This additional funding could be utilized for training school personnel, children and parents and services.  Focus on Evidenced Based Practice (EBPs).    </a:t>
            </a:r>
          </a:p>
          <a:p>
            <a:pPr marL="342900" marR="0" lvl="0" indent="-342900" algn="just">
              <a:spcBef>
                <a:spcPts val="0"/>
              </a:spcBef>
              <a:spcAft>
                <a:spcPts val="0"/>
              </a:spcAft>
              <a:buFont typeface="+mj-lt"/>
              <a:buAutoNum type="arabicPeriod"/>
            </a:pPr>
            <a:endParaRPr lang="en-US" sz="1800" dirty="0">
              <a:ea typeface="Times New Roman" panose="02020603050405020304" pitchFamily="18" charset="0"/>
            </a:endParaRPr>
          </a:p>
          <a:p>
            <a:pPr marL="342900" marR="0" lvl="0" indent="-342900" algn="just">
              <a:spcBef>
                <a:spcPts val="0"/>
              </a:spcBef>
              <a:spcAft>
                <a:spcPts val="0"/>
              </a:spcAft>
              <a:buFont typeface="+mj-lt"/>
              <a:buAutoNum type="arabicPeriod"/>
            </a:pPr>
            <a:r>
              <a:rPr lang="en-US" sz="1800" dirty="0">
                <a:effectLst/>
                <a:ea typeface="Times New Roman" panose="02020603050405020304" pitchFamily="18" charset="0"/>
              </a:rPr>
              <a:t>Additional funds will be allocated to school districts whose program offers 24/7 access to mental and behavioral health services year-round, as needed.  This funding could be utilized for training for school personnel, children and parents.  Focus on Evidenced Based Practice (EBPs).    </a:t>
            </a:r>
          </a:p>
        </p:txBody>
      </p:sp>
      <p:sp>
        <p:nvSpPr>
          <p:cNvPr id="4" name="Date Placeholder 3">
            <a:extLst>
              <a:ext uri="{FF2B5EF4-FFF2-40B4-BE49-F238E27FC236}">
                <a16:creationId xmlns:a16="http://schemas.microsoft.com/office/drawing/2014/main" id="{35C48160-8152-7FEE-E7F8-C93CFC038C6F}"/>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CF4B9B60-9BE5-6A52-8DE7-C1FF82AA4A45}"/>
              </a:ext>
            </a:extLst>
          </p:cNvPr>
          <p:cNvSpPr>
            <a:spLocks noGrp="1"/>
          </p:cNvSpPr>
          <p:nvPr>
            <p:ph type="sldNum" sz="quarter" idx="12"/>
          </p:nvPr>
        </p:nvSpPr>
        <p:spPr/>
        <p:txBody>
          <a:bodyPr/>
          <a:lstStyle/>
          <a:p>
            <a:fld id="{ADF27C92-F2BD-4ED8-94CF-53444FF271E0}" type="slidenum">
              <a:rPr lang="en-US" smtClean="0"/>
              <a:t>4</a:t>
            </a:fld>
            <a:endParaRPr lang="en-US" dirty="0"/>
          </a:p>
        </p:txBody>
      </p:sp>
    </p:spTree>
    <p:extLst>
      <p:ext uri="{BB962C8B-B14F-4D97-AF65-F5344CB8AC3E}">
        <p14:creationId xmlns:p14="http://schemas.microsoft.com/office/powerpoint/2010/main" val="1538629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90D25-21A4-5B2C-E957-142B3B1CDE3E}"/>
              </a:ext>
            </a:extLst>
          </p:cNvPr>
          <p:cNvSpPr>
            <a:spLocks noGrp="1"/>
          </p:cNvSpPr>
          <p:nvPr>
            <p:ph type="title"/>
          </p:nvPr>
        </p:nvSpPr>
        <p:spPr>
          <a:xfrm>
            <a:off x="685800" y="304800"/>
            <a:ext cx="7772400" cy="1508760"/>
          </a:xfrm>
        </p:spPr>
        <p:txBody>
          <a:bodyPr/>
          <a:lstStyle/>
          <a:p>
            <a:r>
              <a:rPr lang="en-US" dirty="0"/>
              <a:t>School mental health Incentive language</a:t>
            </a:r>
          </a:p>
        </p:txBody>
      </p:sp>
      <p:sp>
        <p:nvSpPr>
          <p:cNvPr id="3" name="Content Placeholder 2">
            <a:extLst>
              <a:ext uri="{FF2B5EF4-FFF2-40B4-BE49-F238E27FC236}">
                <a16:creationId xmlns:a16="http://schemas.microsoft.com/office/drawing/2014/main" id="{6DAF9CC0-C2BA-4463-4084-8773C176746F}"/>
              </a:ext>
            </a:extLst>
          </p:cNvPr>
          <p:cNvSpPr>
            <a:spLocks noGrp="1"/>
          </p:cNvSpPr>
          <p:nvPr>
            <p:ph idx="1"/>
          </p:nvPr>
        </p:nvSpPr>
        <p:spPr>
          <a:xfrm>
            <a:off x="457200" y="2286000"/>
            <a:ext cx="7848600" cy="3581400"/>
          </a:xfrm>
        </p:spPr>
        <p:txBody>
          <a:bodyPr>
            <a:noAutofit/>
          </a:bodyPr>
          <a:lstStyle/>
          <a:p>
            <a:pPr marL="342900" marR="0" lvl="0" indent="-342900" algn="just">
              <a:spcBef>
                <a:spcPts val="0"/>
              </a:spcBef>
              <a:spcAft>
                <a:spcPts val="0"/>
              </a:spcAft>
              <a:buFont typeface="+mj-lt"/>
              <a:buAutoNum type="arabicPeriod" startAt="4"/>
            </a:pPr>
            <a:endParaRPr lang="en-US" sz="1800" dirty="0">
              <a:effectLst/>
              <a:ea typeface="Times New Roman" panose="02020603050405020304" pitchFamily="18" charset="0"/>
            </a:endParaRPr>
          </a:p>
          <a:p>
            <a:pPr marL="342900" marR="0" lvl="0" indent="-342900" algn="just">
              <a:spcBef>
                <a:spcPts val="0"/>
              </a:spcBef>
              <a:spcAft>
                <a:spcPts val="0"/>
              </a:spcAft>
              <a:buFont typeface="+mj-lt"/>
              <a:buAutoNum type="arabicPeriod" startAt="3"/>
            </a:pPr>
            <a:r>
              <a:rPr lang="en-US" sz="1800" dirty="0">
                <a:effectLst/>
                <a:ea typeface="Times New Roman" panose="02020603050405020304" pitchFamily="18" charset="0"/>
              </a:rPr>
              <a:t>Additional funds will be allocated to school districts that implement a Tiered approach of the school mental health program.</a:t>
            </a:r>
          </a:p>
          <a:p>
            <a:pPr marL="342900" marR="0" lvl="0" indent="-342900" algn="just">
              <a:spcBef>
                <a:spcPts val="0"/>
              </a:spcBef>
              <a:spcAft>
                <a:spcPts val="0"/>
              </a:spcAft>
              <a:buFont typeface="+mj-lt"/>
              <a:buAutoNum type="arabicPeriod" startAt="3"/>
            </a:pPr>
            <a:endParaRPr lang="en-US" sz="1800" dirty="0">
              <a:effectLst/>
              <a:ea typeface="Times New Roman" panose="02020603050405020304" pitchFamily="18" charset="0"/>
            </a:endParaRPr>
          </a:p>
          <a:p>
            <a:pPr marL="342900" marR="0" lvl="0" indent="-342900" algn="just">
              <a:spcBef>
                <a:spcPts val="0"/>
              </a:spcBef>
              <a:spcAft>
                <a:spcPts val="0"/>
              </a:spcAft>
              <a:buFont typeface="+mj-lt"/>
              <a:buAutoNum type="arabicPeriod" startAt="3"/>
            </a:pPr>
            <a:r>
              <a:rPr lang="en-US" sz="1800" dirty="0">
                <a:effectLst/>
                <a:ea typeface="Times New Roman" panose="02020603050405020304" pitchFamily="18" charset="0"/>
              </a:rPr>
              <a:t>The implementation of this type of model would allow for a more efficient use of funds as it would ensure all potential funding streams are utilized to support child/youth and their families.  This is due to the blended and braided funding between the MEs, Managed Care Plans, Private Insurance, etc..  This collaboration maximizes and ensures services are coordinated at the correct level of care via care coordination.</a:t>
            </a:r>
          </a:p>
          <a:p>
            <a:pPr marL="342900" marR="0" lvl="0" indent="-342900" algn="just">
              <a:spcBef>
                <a:spcPts val="0"/>
              </a:spcBef>
              <a:spcAft>
                <a:spcPts val="0"/>
              </a:spcAft>
              <a:buFont typeface="+mj-lt"/>
              <a:buAutoNum type="arabicPeriod" startAt="3"/>
            </a:pPr>
            <a:endParaRPr lang="en-US" sz="1800" dirty="0">
              <a:effectLst/>
              <a:ea typeface="Times New Roman" panose="02020603050405020304" pitchFamily="18" charset="0"/>
            </a:endParaRPr>
          </a:p>
          <a:p>
            <a:pPr marL="342900" marR="0" lvl="0" indent="-342900" algn="just">
              <a:spcBef>
                <a:spcPts val="0"/>
              </a:spcBef>
              <a:spcAft>
                <a:spcPts val="0"/>
              </a:spcAft>
              <a:buFont typeface="+mj-lt"/>
              <a:buAutoNum type="arabicPeriod" startAt="3"/>
            </a:pPr>
            <a:r>
              <a:rPr lang="en-US" sz="1800" dirty="0">
                <a:effectLst/>
                <a:ea typeface="Times New Roman" panose="02020603050405020304" pitchFamily="18" charset="0"/>
              </a:rPr>
              <a:t>The care coordination of services between the school districts and MEs ensure access and supports to behavioral health services.</a:t>
            </a:r>
          </a:p>
        </p:txBody>
      </p:sp>
      <p:sp>
        <p:nvSpPr>
          <p:cNvPr id="4" name="Date Placeholder 3">
            <a:extLst>
              <a:ext uri="{FF2B5EF4-FFF2-40B4-BE49-F238E27FC236}">
                <a16:creationId xmlns:a16="http://schemas.microsoft.com/office/drawing/2014/main" id="{35C48160-8152-7FEE-E7F8-C93CFC038C6F}"/>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CF4B9B60-9BE5-6A52-8DE7-C1FF82AA4A45}"/>
              </a:ext>
            </a:extLst>
          </p:cNvPr>
          <p:cNvSpPr>
            <a:spLocks noGrp="1"/>
          </p:cNvSpPr>
          <p:nvPr>
            <p:ph type="sldNum" sz="quarter" idx="12"/>
          </p:nvPr>
        </p:nvSpPr>
        <p:spPr/>
        <p:txBody>
          <a:bodyPr/>
          <a:lstStyle/>
          <a:p>
            <a:fld id="{ADF27C92-F2BD-4ED8-94CF-53444FF271E0}" type="slidenum">
              <a:rPr lang="en-US" smtClean="0"/>
              <a:t>5</a:t>
            </a:fld>
            <a:endParaRPr lang="en-US" dirty="0"/>
          </a:p>
        </p:txBody>
      </p:sp>
    </p:spTree>
    <p:extLst>
      <p:ext uri="{BB962C8B-B14F-4D97-AF65-F5344CB8AC3E}">
        <p14:creationId xmlns:p14="http://schemas.microsoft.com/office/powerpoint/2010/main" val="3135558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8BAEE-8B69-4DE5-B11F-E705EED8EFFE}"/>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1A01E729-D76A-4793-A351-7781278709B5}"/>
              </a:ext>
            </a:extLst>
          </p:cNvPr>
          <p:cNvSpPr>
            <a:spLocks noGrp="1"/>
          </p:cNvSpPr>
          <p:nvPr>
            <p:ph idx="1"/>
          </p:nvPr>
        </p:nvSpPr>
        <p:spPr/>
        <p:txBody>
          <a:bodyPr>
            <a:normAutofit/>
          </a:bodyPr>
          <a:lstStyle/>
          <a:p>
            <a:endParaRPr lang="en-US" dirty="0"/>
          </a:p>
          <a:p>
            <a:pPr marL="0" indent="0" algn="ctr">
              <a:lnSpc>
                <a:spcPct val="100000"/>
              </a:lnSpc>
              <a:spcBef>
                <a:spcPts val="0"/>
              </a:spcBef>
              <a:spcAft>
                <a:spcPts val="0"/>
              </a:spcAft>
              <a:buNone/>
            </a:pPr>
            <a:r>
              <a:rPr lang="en-US" sz="2400" b="1" dirty="0"/>
              <a:t>QUESTIONS and ANSWERS</a:t>
            </a:r>
          </a:p>
          <a:p>
            <a:pPr marL="0" indent="0" algn="ctr">
              <a:lnSpc>
                <a:spcPct val="100000"/>
              </a:lnSpc>
              <a:spcBef>
                <a:spcPts val="0"/>
              </a:spcBef>
              <a:spcAft>
                <a:spcPts val="0"/>
              </a:spcAft>
              <a:buNone/>
            </a:pPr>
            <a:endParaRPr lang="en-US" dirty="0"/>
          </a:p>
          <a:p>
            <a:endParaRPr lang="en-US" dirty="0"/>
          </a:p>
        </p:txBody>
      </p:sp>
      <p:sp>
        <p:nvSpPr>
          <p:cNvPr id="5" name="Slide Number Placeholder 4">
            <a:extLst>
              <a:ext uri="{FF2B5EF4-FFF2-40B4-BE49-F238E27FC236}">
                <a16:creationId xmlns:a16="http://schemas.microsoft.com/office/drawing/2014/main" id="{A2104313-DAF1-4081-9DBC-D42A56AA183E}"/>
              </a:ext>
            </a:extLst>
          </p:cNvPr>
          <p:cNvSpPr>
            <a:spLocks noGrp="1"/>
          </p:cNvSpPr>
          <p:nvPr>
            <p:ph type="sldNum" sz="quarter" idx="12"/>
          </p:nvPr>
        </p:nvSpPr>
        <p:spPr/>
        <p:txBody>
          <a:bodyPr/>
          <a:lstStyle/>
          <a:p>
            <a:fld id="{ADF27C92-F2BD-4ED8-94CF-53444FF271E0}" type="slidenum">
              <a:rPr lang="en-US" smtClean="0"/>
              <a:t>6</a:t>
            </a:fld>
            <a:endParaRPr lang="en-US" dirty="0"/>
          </a:p>
        </p:txBody>
      </p:sp>
      <p:pic>
        <p:nvPicPr>
          <p:cNvPr id="1026" name="Picture 2" descr="Question &amp; Answer - One Who WakesOne Who Wakes">
            <a:extLst>
              <a:ext uri="{FF2B5EF4-FFF2-40B4-BE49-F238E27FC236}">
                <a16:creationId xmlns:a16="http://schemas.microsoft.com/office/drawing/2014/main" id="{8DBE2EF9-80BD-1CC1-BCA1-5EDF01B51965}"/>
              </a:ext>
            </a:extLst>
          </p:cNvPr>
          <p:cNvPicPr>
            <a:picLocks noChangeAspect="1" noChangeArrowheads="1"/>
          </p:cNvPicPr>
          <p:nvPr/>
        </p:nvPicPr>
        <p:blipFill>
          <a:blip r:embed="rId2" cstate="print">
            <a:alphaModFix/>
            <a:extLst>
              <a:ext uri="{28A0092B-C50C-407E-A947-70E740481C1C}">
                <a14:useLocalDpi xmlns:a14="http://schemas.microsoft.com/office/drawing/2010/main" val="0"/>
              </a:ext>
            </a:extLst>
          </a:blip>
          <a:srcRect/>
          <a:stretch>
            <a:fillRect/>
          </a:stretch>
        </p:blipFill>
        <p:spPr bwMode="auto">
          <a:xfrm>
            <a:off x="1190940" y="2388468"/>
            <a:ext cx="6760558" cy="393192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7695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3862</TotalTime>
  <Words>538</Words>
  <Application>Microsoft Office PowerPoint</Application>
  <PresentationFormat>On-screen Show (4:3)</PresentationFormat>
  <Paragraphs>43</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Times New Roman</vt:lpstr>
      <vt:lpstr>Wingdings</vt:lpstr>
      <vt:lpstr>Banded</vt:lpstr>
      <vt:lpstr>School mental health language</vt:lpstr>
      <vt:lpstr>Thank you</vt:lpstr>
      <vt:lpstr>School mental health  proposed language</vt:lpstr>
      <vt:lpstr>School mental health Incentive language</vt:lpstr>
      <vt:lpstr>School mental health Incentive language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School Mental Health Language (August 9 2023)</dc:title>
  <dc:creator>Ken Peach</dc:creator>
  <cp:lastModifiedBy>VanDyke, Misty N</cp:lastModifiedBy>
  <cp:revision>75</cp:revision>
  <dcterms:created xsi:type="dcterms:W3CDTF">2019-10-04T11:54:32Z</dcterms:created>
  <dcterms:modified xsi:type="dcterms:W3CDTF">2025-06-03T13:01:14Z</dcterms:modified>
</cp:coreProperties>
</file>