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64" r:id="rId2"/>
    <p:sldId id="280" r:id="rId3"/>
    <p:sldId id="281" r:id="rId4"/>
    <p:sldId id="273" r:id="rId5"/>
    <p:sldId id="276" r:id="rId6"/>
    <p:sldId id="282" r:id="rId7"/>
    <p:sldId id="279" r:id="rId8"/>
    <p:sldId id="283" r:id="rId9"/>
    <p:sldId id="272" r:id="rId10"/>
    <p:sldId id="275" r:id="rId11"/>
    <p:sldId id="284" r:id="rId12"/>
    <p:sldId id="285" r:id="rId13"/>
    <p:sldId id="277" r:id="rId14"/>
    <p:sldId id="278" r:id="rId15"/>
    <p:sldId id="287" r:id="rId16"/>
    <p:sldId id="286" r:id="rId1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47"/>
    <a:srgbClr val="ECEAD1"/>
    <a:srgbClr val="CFC493"/>
    <a:srgbClr val="466069"/>
    <a:srgbClr val="7E96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3"/>
    <p:restoredTop sz="94674"/>
  </p:normalViewPr>
  <p:slideViewPr>
    <p:cSldViewPr snapToGrid="0" snapToObjects="1">
      <p:cViewPr varScale="1">
        <p:scale>
          <a:sx n="152" d="100"/>
          <a:sy n="152" d="100"/>
        </p:scale>
        <p:origin x="936" y="10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50F0B3-0513-4F4E-8B26-1EB14FFAFD3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F86C936-C48A-4B55-9F3D-30BC72EBDA7B}">
      <dgm:prSet/>
      <dgm:spPr/>
      <dgm:t>
        <a:bodyPr/>
        <a:lstStyle/>
        <a:p>
          <a:r>
            <a:rPr lang="en-US" dirty="0"/>
            <a:t>Applied Behavior Analysis     30% </a:t>
          </a:r>
        </a:p>
      </dgm:t>
    </dgm:pt>
    <dgm:pt modelId="{FFC912BA-C74E-40B9-8366-2BCCCD2244AC}" type="parTrans" cxnId="{4E8C3CEC-23CD-49F9-B4C5-344217234A35}">
      <dgm:prSet/>
      <dgm:spPr/>
      <dgm:t>
        <a:bodyPr/>
        <a:lstStyle/>
        <a:p>
          <a:endParaRPr lang="en-US"/>
        </a:p>
      </dgm:t>
    </dgm:pt>
    <dgm:pt modelId="{15B60F69-BCAD-4471-B5F2-8C195869D68F}" type="sibTrans" cxnId="{4E8C3CEC-23CD-49F9-B4C5-344217234A35}">
      <dgm:prSet/>
      <dgm:spPr/>
      <dgm:t>
        <a:bodyPr/>
        <a:lstStyle/>
        <a:p>
          <a:endParaRPr lang="en-US"/>
        </a:p>
      </dgm:t>
    </dgm:pt>
    <dgm:pt modelId="{653FF0B6-8DA3-4B4D-9473-1ECB3B45EB28}">
      <dgm:prSet/>
      <dgm:spPr/>
      <dgm:t>
        <a:bodyPr/>
        <a:lstStyle/>
        <a:p>
          <a:r>
            <a:rPr lang="en-US" dirty="0"/>
            <a:t>Children’s Behavioral Healthcare 45%</a:t>
          </a:r>
        </a:p>
      </dgm:t>
    </dgm:pt>
    <dgm:pt modelId="{E7DB6836-DA5D-4171-8A24-A597BA2161D5}" type="parTrans" cxnId="{ABF2235A-DCBF-4CBD-BFDE-F6F98A28E4A3}">
      <dgm:prSet/>
      <dgm:spPr/>
      <dgm:t>
        <a:bodyPr/>
        <a:lstStyle/>
        <a:p>
          <a:endParaRPr lang="en-US"/>
        </a:p>
      </dgm:t>
    </dgm:pt>
    <dgm:pt modelId="{B56E7488-9DFB-4561-8F93-29E89CFF3571}" type="sibTrans" cxnId="{ABF2235A-DCBF-4CBD-BFDE-F6F98A28E4A3}">
      <dgm:prSet/>
      <dgm:spPr/>
      <dgm:t>
        <a:bodyPr/>
        <a:lstStyle/>
        <a:p>
          <a:endParaRPr lang="en-US"/>
        </a:p>
      </dgm:t>
    </dgm:pt>
    <dgm:pt modelId="{6EF2A8EB-B72B-4B74-BCAE-5E3FDF7C075B}">
      <dgm:prSet/>
      <dgm:spPr/>
      <dgm:t>
        <a:bodyPr/>
        <a:lstStyle/>
        <a:p>
          <a:r>
            <a:rPr lang="en-US" dirty="0"/>
            <a:t>BHC Across the Life Span     25% </a:t>
          </a:r>
        </a:p>
      </dgm:t>
    </dgm:pt>
    <dgm:pt modelId="{4D5CF98D-8047-40AC-BEF1-D3D56A5B9832}" type="parTrans" cxnId="{6514F2C3-D0DF-4502-8E28-A84AD85F21F8}">
      <dgm:prSet/>
      <dgm:spPr/>
      <dgm:t>
        <a:bodyPr/>
        <a:lstStyle/>
        <a:p>
          <a:endParaRPr lang="en-US"/>
        </a:p>
      </dgm:t>
    </dgm:pt>
    <dgm:pt modelId="{60B65A12-4A08-483D-823A-3FB01D7467B6}" type="sibTrans" cxnId="{6514F2C3-D0DF-4502-8E28-A84AD85F21F8}">
      <dgm:prSet/>
      <dgm:spPr/>
      <dgm:t>
        <a:bodyPr/>
        <a:lstStyle/>
        <a:p>
          <a:endParaRPr lang="en-US"/>
        </a:p>
      </dgm:t>
    </dgm:pt>
    <dgm:pt modelId="{C9856F8B-87F3-451E-94DD-5987A85AFC29}" type="pres">
      <dgm:prSet presAssocID="{A750F0B3-0513-4F4E-8B26-1EB14FFAFD3F}" presName="hierChild1" presStyleCnt="0">
        <dgm:presLayoutVars>
          <dgm:chPref val="1"/>
          <dgm:dir/>
          <dgm:animOne val="branch"/>
          <dgm:animLvl val="lvl"/>
          <dgm:resizeHandles/>
        </dgm:presLayoutVars>
      </dgm:prSet>
      <dgm:spPr/>
    </dgm:pt>
    <dgm:pt modelId="{83E42F5F-BC51-432E-B887-FD3C8A5D52B8}" type="pres">
      <dgm:prSet presAssocID="{2F86C936-C48A-4B55-9F3D-30BC72EBDA7B}" presName="hierRoot1" presStyleCnt="0"/>
      <dgm:spPr/>
    </dgm:pt>
    <dgm:pt modelId="{0BA6BD6B-5C91-470E-88B1-B3CFA3C88C92}" type="pres">
      <dgm:prSet presAssocID="{2F86C936-C48A-4B55-9F3D-30BC72EBDA7B}" presName="composite" presStyleCnt="0"/>
      <dgm:spPr/>
    </dgm:pt>
    <dgm:pt modelId="{0AE7756A-9ACD-47CE-A8B6-97F7F12288D9}" type="pres">
      <dgm:prSet presAssocID="{2F86C936-C48A-4B55-9F3D-30BC72EBDA7B}" presName="background" presStyleLbl="node0" presStyleIdx="0" presStyleCnt="3"/>
      <dgm:spPr/>
    </dgm:pt>
    <dgm:pt modelId="{5D734A8D-C915-44C8-9A88-5C9A120ABDD0}" type="pres">
      <dgm:prSet presAssocID="{2F86C936-C48A-4B55-9F3D-30BC72EBDA7B}" presName="text" presStyleLbl="fgAcc0" presStyleIdx="0" presStyleCnt="3">
        <dgm:presLayoutVars>
          <dgm:chPref val="3"/>
        </dgm:presLayoutVars>
      </dgm:prSet>
      <dgm:spPr/>
    </dgm:pt>
    <dgm:pt modelId="{69414730-0C3C-49B9-BFBF-C07FE9D6DFC2}" type="pres">
      <dgm:prSet presAssocID="{2F86C936-C48A-4B55-9F3D-30BC72EBDA7B}" presName="hierChild2" presStyleCnt="0"/>
      <dgm:spPr/>
    </dgm:pt>
    <dgm:pt modelId="{85B0A45B-00BE-4ADC-8133-6C49F46E68EC}" type="pres">
      <dgm:prSet presAssocID="{653FF0B6-8DA3-4B4D-9473-1ECB3B45EB28}" presName="hierRoot1" presStyleCnt="0"/>
      <dgm:spPr/>
    </dgm:pt>
    <dgm:pt modelId="{2B94A4B1-7700-4E92-9C47-E733EEADE924}" type="pres">
      <dgm:prSet presAssocID="{653FF0B6-8DA3-4B4D-9473-1ECB3B45EB28}" presName="composite" presStyleCnt="0"/>
      <dgm:spPr/>
    </dgm:pt>
    <dgm:pt modelId="{D6302995-864F-4A79-89B6-C6F3D4506D39}" type="pres">
      <dgm:prSet presAssocID="{653FF0B6-8DA3-4B4D-9473-1ECB3B45EB28}" presName="background" presStyleLbl="node0" presStyleIdx="1" presStyleCnt="3"/>
      <dgm:spPr/>
    </dgm:pt>
    <dgm:pt modelId="{D36818D9-7D9C-480F-9FA9-1401F1A649F2}" type="pres">
      <dgm:prSet presAssocID="{653FF0B6-8DA3-4B4D-9473-1ECB3B45EB28}" presName="text" presStyleLbl="fgAcc0" presStyleIdx="1" presStyleCnt="3">
        <dgm:presLayoutVars>
          <dgm:chPref val="3"/>
        </dgm:presLayoutVars>
      </dgm:prSet>
      <dgm:spPr/>
    </dgm:pt>
    <dgm:pt modelId="{7156CB01-96FF-49F4-8970-861FB66BAECA}" type="pres">
      <dgm:prSet presAssocID="{653FF0B6-8DA3-4B4D-9473-1ECB3B45EB28}" presName="hierChild2" presStyleCnt="0"/>
      <dgm:spPr/>
    </dgm:pt>
    <dgm:pt modelId="{EF061F3C-5432-49C1-813B-E31D22A5B3BC}" type="pres">
      <dgm:prSet presAssocID="{6EF2A8EB-B72B-4B74-BCAE-5E3FDF7C075B}" presName="hierRoot1" presStyleCnt="0"/>
      <dgm:spPr/>
    </dgm:pt>
    <dgm:pt modelId="{A8665671-9655-45C3-A714-3541A16E3D35}" type="pres">
      <dgm:prSet presAssocID="{6EF2A8EB-B72B-4B74-BCAE-5E3FDF7C075B}" presName="composite" presStyleCnt="0"/>
      <dgm:spPr/>
    </dgm:pt>
    <dgm:pt modelId="{BD5514A2-0182-484E-B6B3-E9ADD561B9A7}" type="pres">
      <dgm:prSet presAssocID="{6EF2A8EB-B72B-4B74-BCAE-5E3FDF7C075B}" presName="background" presStyleLbl="node0" presStyleIdx="2" presStyleCnt="3"/>
      <dgm:spPr/>
    </dgm:pt>
    <dgm:pt modelId="{CEA0811A-024D-44CD-BB60-78AB257511F3}" type="pres">
      <dgm:prSet presAssocID="{6EF2A8EB-B72B-4B74-BCAE-5E3FDF7C075B}" presName="text" presStyleLbl="fgAcc0" presStyleIdx="2" presStyleCnt="3">
        <dgm:presLayoutVars>
          <dgm:chPref val="3"/>
        </dgm:presLayoutVars>
      </dgm:prSet>
      <dgm:spPr/>
    </dgm:pt>
    <dgm:pt modelId="{B5D08A0B-2072-4D69-B3EA-1ACD05E66BB9}" type="pres">
      <dgm:prSet presAssocID="{6EF2A8EB-B72B-4B74-BCAE-5E3FDF7C075B}" presName="hierChild2" presStyleCnt="0"/>
      <dgm:spPr/>
    </dgm:pt>
  </dgm:ptLst>
  <dgm:cxnLst>
    <dgm:cxn modelId="{ABF2235A-DCBF-4CBD-BFDE-F6F98A28E4A3}" srcId="{A750F0B3-0513-4F4E-8B26-1EB14FFAFD3F}" destId="{653FF0B6-8DA3-4B4D-9473-1ECB3B45EB28}" srcOrd="1" destOrd="0" parTransId="{E7DB6836-DA5D-4171-8A24-A597BA2161D5}" sibTransId="{B56E7488-9DFB-4561-8F93-29E89CFF3571}"/>
    <dgm:cxn modelId="{EA593B93-BBC2-4161-B2F0-17F1EA3CBB3B}" type="presOf" srcId="{653FF0B6-8DA3-4B4D-9473-1ECB3B45EB28}" destId="{D36818D9-7D9C-480F-9FA9-1401F1A649F2}" srcOrd="0" destOrd="0" presId="urn:microsoft.com/office/officeart/2005/8/layout/hierarchy1"/>
    <dgm:cxn modelId="{D13816B7-C9C8-4258-9524-747D77820128}" type="presOf" srcId="{A750F0B3-0513-4F4E-8B26-1EB14FFAFD3F}" destId="{C9856F8B-87F3-451E-94DD-5987A85AFC29}" srcOrd="0" destOrd="0" presId="urn:microsoft.com/office/officeart/2005/8/layout/hierarchy1"/>
    <dgm:cxn modelId="{14A724C2-B784-450F-B44F-210119C8F3B6}" type="presOf" srcId="{6EF2A8EB-B72B-4B74-BCAE-5E3FDF7C075B}" destId="{CEA0811A-024D-44CD-BB60-78AB257511F3}" srcOrd="0" destOrd="0" presId="urn:microsoft.com/office/officeart/2005/8/layout/hierarchy1"/>
    <dgm:cxn modelId="{6514F2C3-D0DF-4502-8E28-A84AD85F21F8}" srcId="{A750F0B3-0513-4F4E-8B26-1EB14FFAFD3F}" destId="{6EF2A8EB-B72B-4B74-BCAE-5E3FDF7C075B}" srcOrd="2" destOrd="0" parTransId="{4D5CF98D-8047-40AC-BEF1-D3D56A5B9832}" sibTransId="{60B65A12-4A08-483D-823A-3FB01D7467B6}"/>
    <dgm:cxn modelId="{DB770DDE-F445-4338-B7EC-67FB2CAE200F}" type="presOf" srcId="{2F86C936-C48A-4B55-9F3D-30BC72EBDA7B}" destId="{5D734A8D-C915-44C8-9A88-5C9A120ABDD0}" srcOrd="0" destOrd="0" presId="urn:microsoft.com/office/officeart/2005/8/layout/hierarchy1"/>
    <dgm:cxn modelId="{4E8C3CEC-23CD-49F9-B4C5-344217234A35}" srcId="{A750F0B3-0513-4F4E-8B26-1EB14FFAFD3F}" destId="{2F86C936-C48A-4B55-9F3D-30BC72EBDA7B}" srcOrd="0" destOrd="0" parTransId="{FFC912BA-C74E-40B9-8366-2BCCCD2244AC}" sibTransId="{15B60F69-BCAD-4471-B5F2-8C195869D68F}"/>
    <dgm:cxn modelId="{7D8A9110-06F1-4BD7-9936-036D9F3BBDB7}" type="presParOf" srcId="{C9856F8B-87F3-451E-94DD-5987A85AFC29}" destId="{83E42F5F-BC51-432E-B887-FD3C8A5D52B8}" srcOrd="0" destOrd="0" presId="urn:microsoft.com/office/officeart/2005/8/layout/hierarchy1"/>
    <dgm:cxn modelId="{7A557CCC-5FCF-4215-88CB-13EE8641A184}" type="presParOf" srcId="{83E42F5F-BC51-432E-B887-FD3C8A5D52B8}" destId="{0BA6BD6B-5C91-470E-88B1-B3CFA3C88C92}" srcOrd="0" destOrd="0" presId="urn:microsoft.com/office/officeart/2005/8/layout/hierarchy1"/>
    <dgm:cxn modelId="{19F0E19D-3013-40A1-BD59-5670B9227CB6}" type="presParOf" srcId="{0BA6BD6B-5C91-470E-88B1-B3CFA3C88C92}" destId="{0AE7756A-9ACD-47CE-A8B6-97F7F12288D9}" srcOrd="0" destOrd="0" presId="urn:microsoft.com/office/officeart/2005/8/layout/hierarchy1"/>
    <dgm:cxn modelId="{0E3D75C5-C21A-43E0-9B39-708185D2828F}" type="presParOf" srcId="{0BA6BD6B-5C91-470E-88B1-B3CFA3C88C92}" destId="{5D734A8D-C915-44C8-9A88-5C9A120ABDD0}" srcOrd="1" destOrd="0" presId="urn:microsoft.com/office/officeart/2005/8/layout/hierarchy1"/>
    <dgm:cxn modelId="{5032D017-5EE4-4856-BF16-9D20830283DC}" type="presParOf" srcId="{83E42F5F-BC51-432E-B887-FD3C8A5D52B8}" destId="{69414730-0C3C-49B9-BFBF-C07FE9D6DFC2}" srcOrd="1" destOrd="0" presId="urn:microsoft.com/office/officeart/2005/8/layout/hierarchy1"/>
    <dgm:cxn modelId="{010ABFDB-216B-4BEA-B13E-BD810CC061BA}" type="presParOf" srcId="{C9856F8B-87F3-451E-94DD-5987A85AFC29}" destId="{85B0A45B-00BE-4ADC-8133-6C49F46E68EC}" srcOrd="1" destOrd="0" presId="urn:microsoft.com/office/officeart/2005/8/layout/hierarchy1"/>
    <dgm:cxn modelId="{9A185B4A-98A8-42AC-9E17-88606E319F23}" type="presParOf" srcId="{85B0A45B-00BE-4ADC-8133-6C49F46E68EC}" destId="{2B94A4B1-7700-4E92-9C47-E733EEADE924}" srcOrd="0" destOrd="0" presId="urn:microsoft.com/office/officeart/2005/8/layout/hierarchy1"/>
    <dgm:cxn modelId="{D1777FC7-6175-4D09-BEB8-CD6C89BF94B8}" type="presParOf" srcId="{2B94A4B1-7700-4E92-9C47-E733EEADE924}" destId="{D6302995-864F-4A79-89B6-C6F3D4506D39}" srcOrd="0" destOrd="0" presId="urn:microsoft.com/office/officeart/2005/8/layout/hierarchy1"/>
    <dgm:cxn modelId="{BD0EDC20-7996-4A6B-A706-16041872493A}" type="presParOf" srcId="{2B94A4B1-7700-4E92-9C47-E733EEADE924}" destId="{D36818D9-7D9C-480F-9FA9-1401F1A649F2}" srcOrd="1" destOrd="0" presId="urn:microsoft.com/office/officeart/2005/8/layout/hierarchy1"/>
    <dgm:cxn modelId="{C3CE2760-A30A-46E4-B7FC-E94988092EA9}" type="presParOf" srcId="{85B0A45B-00BE-4ADC-8133-6C49F46E68EC}" destId="{7156CB01-96FF-49F4-8970-861FB66BAECA}" srcOrd="1" destOrd="0" presId="urn:microsoft.com/office/officeart/2005/8/layout/hierarchy1"/>
    <dgm:cxn modelId="{C102C121-AA87-432E-ABE5-72FE11324934}" type="presParOf" srcId="{C9856F8B-87F3-451E-94DD-5987A85AFC29}" destId="{EF061F3C-5432-49C1-813B-E31D22A5B3BC}" srcOrd="2" destOrd="0" presId="urn:microsoft.com/office/officeart/2005/8/layout/hierarchy1"/>
    <dgm:cxn modelId="{E1E5EFFD-88DE-4087-8C16-48F5F6836AF0}" type="presParOf" srcId="{EF061F3C-5432-49C1-813B-E31D22A5B3BC}" destId="{A8665671-9655-45C3-A714-3541A16E3D35}" srcOrd="0" destOrd="0" presId="urn:microsoft.com/office/officeart/2005/8/layout/hierarchy1"/>
    <dgm:cxn modelId="{6DB7221E-0FC6-45A0-89CC-7A64A9A1A2DD}" type="presParOf" srcId="{A8665671-9655-45C3-A714-3541A16E3D35}" destId="{BD5514A2-0182-484E-B6B3-E9ADD561B9A7}" srcOrd="0" destOrd="0" presId="urn:microsoft.com/office/officeart/2005/8/layout/hierarchy1"/>
    <dgm:cxn modelId="{D7F2918E-A482-4B85-92C4-A201BF8C0A29}" type="presParOf" srcId="{A8665671-9655-45C3-A714-3541A16E3D35}" destId="{CEA0811A-024D-44CD-BB60-78AB257511F3}" srcOrd="1" destOrd="0" presId="urn:microsoft.com/office/officeart/2005/8/layout/hierarchy1"/>
    <dgm:cxn modelId="{BD4C6915-A6D8-4E3A-AD88-C75440496183}" type="presParOf" srcId="{EF061F3C-5432-49C1-813B-E31D22A5B3BC}" destId="{B5D08A0B-2072-4D69-B3EA-1ACD05E66BB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816E4D-EED6-4029-BD53-35BA7CD944D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55B0A67-851D-4F6A-9DD4-E371D5F3304D}">
      <dgm:prSet/>
      <dgm:spPr/>
      <dgm:t>
        <a:bodyPr/>
        <a:lstStyle/>
        <a:p>
          <a:r>
            <a:rPr lang="en-US" dirty="0">
              <a:solidFill>
                <a:schemeClr val="tx1"/>
              </a:solidFill>
            </a:rPr>
            <a:t>Strategic Partnerships </a:t>
          </a:r>
        </a:p>
      </dgm:t>
    </dgm:pt>
    <dgm:pt modelId="{F87A8B8A-87C8-4DE9-87DE-B132020830C0}" type="parTrans" cxnId="{125938AC-46A5-4640-9119-D2E36239DD46}">
      <dgm:prSet/>
      <dgm:spPr/>
      <dgm:t>
        <a:bodyPr/>
        <a:lstStyle/>
        <a:p>
          <a:endParaRPr lang="en-US"/>
        </a:p>
      </dgm:t>
    </dgm:pt>
    <dgm:pt modelId="{27F7990F-8A26-46C2-B3B5-986521FC053A}" type="sibTrans" cxnId="{125938AC-46A5-4640-9119-D2E36239DD46}">
      <dgm:prSet/>
      <dgm:spPr/>
      <dgm:t>
        <a:bodyPr/>
        <a:lstStyle/>
        <a:p>
          <a:endParaRPr lang="en-US"/>
        </a:p>
      </dgm:t>
    </dgm:pt>
    <dgm:pt modelId="{F3CEC139-F98F-4AEB-B750-AB8631BB32A4}">
      <dgm:prSet/>
      <dgm:spPr/>
      <dgm:t>
        <a:bodyPr/>
        <a:lstStyle/>
        <a:p>
          <a:r>
            <a:rPr lang="en-US" dirty="0">
              <a:solidFill>
                <a:schemeClr val="tx1"/>
              </a:solidFill>
            </a:rPr>
            <a:t>Workforce development roadmap </a:t>
          </a:r>
        </a:p>
      </dgm:t>
    </dgm:pt>
    <dgm:pt modelId="{27B65263-56FD-4D57-A9A1-31A58A496529}" type="parTrans" cxnId="{3CABC8E3-A708-4C74-AB5D-98D9BA612419}">
      <dgm:prSet/>
      <dgm:spPr/>
      <dgm:t>
        <a:bodyPr/>
        <a:lstStyle/>
        <a:p>
          <a:endParaRPr lang="en-US"/>
        </a:p>
      </dgm:t>
    </dgm:pt>
    <dgm:pt modelId="{BC9CE1E4-D382-4F7E-9ACA-6EAF8EEA1817}" type="sibTrans" cxnId="{3CABC8E3-A708-4C74-AB5D-98D9BA612419}">
      <dgm:prSet/>
      <dgm:spPr/>
      <dgm:t>
        <a:bodyPr/>
        <a:lstStyle/>
        <a:p>
          <a:endParaRPr lang="en-US"/>
        </a:p>
      </dgm:t>
    </dgm:pt>
    <dgm:pt modelId="{ECFFBF50-91D9-4891-888D-B5248474FBC8}">
      <dgm:prSet/>
      <dgm:spPr/>
      <dgm:t>
        <a:bodyPr/>
        <a:lstStyle/>
        <a:p>
          <a:r>
            <a:rPr lang="en-US" dirty="0">
              <a:solidFill>
                <a:schemeClr val="tx1"/>
              </a:solidFill>
            </a:rPr>
            <a:t>Targeted Skill development </a:t>
          </a:r>
        </a:p>
      </dgm:t>
    </dgm:pt>
    <dgm:pt modelId="{655D6604-670A-438F-BD63-E84CAAD2CFA7}" type="parTrans" cxnId="{305064CF-2A57-40B7-AEE8-E8BD80397941}">
      <dgm:prSet/>
      <dgm:spPr/>
      <dgm:t>
        <a:bodyPr/>
        <a:lstStyle/>
        <a:p>
          <a:endParaRPr lang="en-US"/>
        </a:p>
      </dgm:t>
    </dgm:pt>
    <dgm:pt modelId="{D9E56CD6-7D43-4A45-9D7F-72ED305FFE96}" type="sibTrans" cxnId="{305064CF-2A57-40B7-AEE8-E8BD80397941}">
      <dgm:prSet/>
      <dgm:spPr/>
      <dgm:t>
        <a:bodyPr/>
        <a:lstStyle/>
        <a:p>
          <a:endParaRPr lang="en-US"/>
        </a:p>
      </dgm:t>
    </dgm:pt>
    <dgm:pt modelId="{F9A1B2C8-2D51-491E-A31D-9EF288013642}">
      <dgm:prSet/>
      <dgm:spPr/>
      <dgm:t>
        <a:bodyPr/>
        <a:lstStyle/>
        <a:p>
          <a:r>
            <a:rPr lang="en-US" dirty="0">
              <a:solidFill>
                <a:schemeClr val="tx1"/>
              </a:solidFill>
            </a:rPr>
            <a:t>Accelerated </a:t>
          </a:r>
        </a:p>
        <a:p>
          <a:r>
            <a:rPr lang="en-US" dirty="0">
              <a:solidFill>
                <a:schemeClr val="tx1"/>
              </a:solidFill>
            </a:rPr>
            <a:t>B.S to M.S. </a:t>
          </a:r>
        </a:p>
        <a:p>
          <a:r>
            <a:rPr lang="en-US" dirty="0">
              <a:solidFill>
                <a:schemeClr val="tx1"/>
              </a:solidFill>
            </a:rPr>
            <a:t> Clinical Rehabilitation and Mental Health Counseling </a:t>
          </a:r>
        </a:p>
      </dgm:t>
    </dgm:pt>
    <dgm:pt modelId="{C473C2C6-7DF1-4A5F-87D0-4E2C6E0AEB53}" type="parTrans" cxnId="{CC11BEED-EE23-46BD-A913-D30875F03055}">
      <dgm:prSet/>
      <dgm:spPr/>
      <dgm:t>
        <a:bodyPr/>
        <a:lstStyle/>
        <a:p>
          <a:endParaRPr lang="en-US"/>
        </a:p>
      </dgm:t>
    </dgm:pt>
    <dgm:pt modelId="{84A157A3-9F05-4AE6-BFDC-1B79776C3650}" type="sibTrans" cxnId="{CC11BEED-EE23-46BD-A913-D30875F03055}">
      <dgm:prSet/>
      <dgm:spPr/>
      <dgm:t>
        <a:bodyPr/>
        <a:lstStyle/>
        <a:p>
          <a:endParaRPr lang="en-US"/>
        </a:p>
      </dgm:t>
    </dgm:pt>
    <dgm:pt modelId="{F539CD9A-0965-4D14-8640-4483FD72790C}">
      <dgm:prSet/>
      <dgm:spPr/>
      <dgm:t>
        <a:bodyPr/>
        <a:lstStyle/>
        <a:p>
          <a:r>
            <a:rPr lang="en-US" dirty="0">
              <a:solidFill>
                <a:schemeClr val="tx1"/>
              </a:solidFill>
            </a:rPr>
            <a:t>Behavioral Healthcare Direct Service Professionals Association</a:t>
          </a:r>
        </a:p>
      </dgm:t>
    </dgm:pt>
    <dgm:pt modelId="{66120853-2C50-4A1C-9A4E-48E92114973A}" type="parTrans" cxnId="{21D4AE59-4320-4FC4-922F-A914246BD427}">
      <dgm:prSet/>
      <dgm:spPr/>
      <dgm:t>
        <a:bodyPr/>
        <a:lstStyle/>
        <a:p>
          <a:endParaRPr lang="en-US"/>
        </a:p>
      </dgm:t>
    </dgm:pt>
    <dgm:pt modelId="{BDE4E8AC-31A1-4383-A29A-C7A4E6C9A49A}" type="sibTrans" cxnId="{21D4AE59-4320-4FC4-922F-A914246BD427}">
      <dgm:prSet/>
      <dgm:spPr/>
      <dgm:t>
        <a:bodyPr/>
        <a:lstStyle/>
        <a:p>
          <a:endParaRPr lang="en-US"/>
        </a:p>
      </dgm:t>
    </dgm:pt>
    <dgm:pt modelId="{7E70244B-3CAF-40D6-A609-5378295359DB}">
      <dgm:prSet/>
      <dgm:spPr/>
      <dgm:t>
        <a:bodyPr/>
        <a:lstStyle/>
        <a:p>
          <a:r>
            <a:rPr lang="en-US" dirty="0">
              <a:solidFill>
                <a:schemeClr val="tx1"/>
              </a:solidFill>
            </a:rPr>
            <a:t>Career recruitment &amp; informational events that include students from various disciplines  of Behavioral Healthcare</a:t>
          </a:r>
        </a:p>
      </dgm:t>
    </dgm:pt>
    <dgm:pt modelId="{4DD85259-B58A-4F81-BBCF-1567F31FD6AA}" type="parTrans" cxnId="{B805BFE8-0B07-41CA-95D4-303FAC90C6DD}">
      <dgm:prSet/>
      <dgm:spPr/>
      <dgm:t>
        <a:bodyPr/>
        <a:lstStyle/>
        <a:p>
          <a:endParaRPr lang="en-US"/>
        </a:p>
      </dgm:t>
    </dgm:pt>
    <dgm:pt modelId="{4B269438-E5F1-4CD2-A0F4-89C204B0AA0C}" type="sibTrans" cxnId="{B805BFE8-0B07-41CA-95D4-303FAC90C6DD}">
      <dgm:prSet/>
      <dgm:spPr/>
      <dgm:t>
        <a:bodyPr/>
        <a:lstStyle/>
        <a:p>
          <a:endParaRPr lang="en-US"/>
        </a:p>
      </dgm:t>
    </dgm:pt>
    <dgm:pt modelId="{78811F93-2581-43F2-AD38-94147531F765}">
      <dgm:prSet/>
      <dgm:spPr/>
      <dgm:t>
        <a:bodyPr/>
        <a:lstStyle/>
        <a:p>
          <a:r>
            <a:rPr lang="en-US" dirty="0">
              <a:solidFill>
                <a:schemeClr val="tx1"/>
              </a:solidFill>
            </a:rPr>
            <a:t>Child Life Specialist concentration </a:t>
          </a:r>
        </a:p>
      </dgm:t>
    </dgm:pt>
    <dgm:pt modelId="{697B6178-7E17-4785-BA25-9A3BE2995917}" type="parTrans" cxnId="{155B0BCA-D3E8-451F-81BC-14FABF01B227}">
      <dgm:prSet/>
      <dgm:spPr/>
      <dgm:t>
        <a:bodyPr/>
        <a:lstStyle/>
        <a:p>
          <a:endParaRPr lang="en-US"/>
        </a:p>
      </dgm:t>
    </dgm:pt>
    <dgm:pt modelId="{9830E3FA-E716-4D5B-82F2-8295E5A6DCEB}" type="sibTrans" cxnId="{155B0BCA-D3E8-451F-81BC-14FABF01B227}">
      <dgm:prSet/>
      <dgm:spPr/>
      <dgm:t>
        <a:bodyPr/>
        <a:lstStyle/>
        <a:p>
          <a:endParaRPr lang="en-US"/>
        </a:p>
      </dgm:t>
    </dgm:pt>
    <dgm:pt modelId="{A936D1FB-9B8B-479D-B0D8-2706B20445EC}" type="pres">
      <dgm:prSet presAssocID="{4D816E4D-EED6-4029-BD53-35BA7CD944D7}" presName="diagram" presStyleCnt="0">
        <dgm:presLayoutVars>
          <dgm:dir/>
          <dgm:resizeHandles val="exact"/>
        </dgm:presLayoutVars>
      </dgm:prSet>
      <dgm:spPr/>
    </dgm:pt>
    <dgm:pt modelId="{23BFDEFC-7C29-4C8E-8E7C-8960297F20CB}" type="pres">
      <dgm:prSet presAssocID="{B55B0A67-851D-4F6A-9DD4-E371D5F3304D}" presName="node" presStyleLbl="node1" presStyleIdx="0" presStyleCnt="7">
        <dgm:presLayoutVars>
          <dgm:bulletEnabled val="1"/>
        </dgm:presLayoutVars>
      </dgm:prSet>
      <dgm:spPr/>
    </dgm:pt>
    <dgm:pt modelId="{BB44E5EB-FB18-44EA-A233-D116B8E76B66}" type="pres">
      <dgm:prSet presAssocID="{27F7990F-8A26-46C2-B3B5-986521FC053A}" presName="sibTrans" presStyleCnt="0"/>
      <dgm:spPr/>
    </dgm:pt>
    <dgm:pt modelId="{C593534F-6054-4159-A937-E44A0293BC9F}" type="pres">
      <dgm:prSet presAssocID="{F3CEC139-F98F-4AEB-B750-AB8631BB32A4}" presName="node" presStyleLbl="node1" presStyleIdx="1" presStyleCnt="7">
        <dgm:presLayoutVars>
          <dgm:bulletEnabled val="1"/>
        </dgm:presLayoutVars>
      </dgm:prSet>
      <dgm:spPr/>
    </dgm:pt>
    <dgm:pt modelId="{70A0A380-0D8B-42F0-A127-84DBB83BBAF7}" type="pres">
      <dgm:prSet presAssocID="{BC9CE1E4-D382-4F7E-9ACA-6EAF8EEA1817}" presName="sibTrans" presStyleCnt="0"/>
      <dgm:spPr/>
    </dgm:pt>
    <dgm:pt modelId="{18E0812A-5DBB-4EA5-A981-84B20851F39C}" type="pres">
      <dgm:prSet presAssocID="{ECFFBF50-91D9-4891-888D-B5248474FBC8}" presName="node" presStyleLbl="node1" presStyleIdx="2" presStyleCnt="7">
        <dgm:presLayoutVars>
          <dgm:bulletEnabled val="1"/>
        </dgm:presLayoutVars>
      </dgm:prSet>
      <dgm:spPr/>
    </dgm:pt>
    <dgm:pt modelId="{93AC1B72-3D8D-40C8-85D4-ADD7C7CD4B9B}" type="pres">
      <dgm:prSet presAssocID="{D9E56CD6-7D43-4A45-9D7F-72ED305FFE96}" presName="sibTrans" presStyleCnt="0"/>
      <dgm:spPr/>
    </dgm:pt>
    <dgm:pt modelId="{578A1AE0-3C54-44E9-A621-DE75F79E61CB}" type="pres">
      <dgm:prSet presAssocID="{F9A1B2C8-2D51-491E-A31D-9EF288013642}" presName="node" presStyleLbl="node1" presStyleIdx="3" presStyleCnt="7">
        <dgm:presLayoutVars>
          <dgm:bulletEnabled val="1"/>
        </dgm:presLayoutVars>
      </dgm:prSet>
      <dgm:spPr/>
    </dgm:pt>
    <dgm:pt modelId="{C2216D2D-880C-491E-9735-087F5C9B224E}" type="pres">
      <dgm:prSet presAssocID="{84A157A3-9F05-4AE6-BFDC-1B79776C3650}" presName="sibTrans" presStyleCnt="0"/>
      <dgm:spPr/>
    </dgm:pt>
    <dgm:pt modelId="{E27E7CBC-DFB3-4169-8E34-2E99BD3C73B5}" type="pres">
      <dgm:prSet presAssocID="{F539CD9A-0965-4D14-8640-4483FD72790C}" presName="node" presStyleLbl="node1" presStyleIdx="4" presStyleCnt="7" custLinFactNeighborX="-734" custLinFactNeighborY="1223">
        <dgm:presLayoutVars>
          <dgm:bulletEnabled val="1"/>
        </dgm:presLayoutVars>
      </dgm:prSet>
      <dgm:spPr/>
    </dgm:pt>
    <dgm:pt modelId="{75863656-0956-4691-B068-7A552EE65D2F}" type="pres">
      <dgm:prSet presAssocID="{BDE4E8AC-31A1-4383-A29A-C7A4E6C9A49A}" presName="sibTrans" presStyleCnt="0"/>
      <dgm:spPr/>
    </dgm:pt>
    <dgm:pt modelId="{8FB5EEEA-4AAE-45AB-B007-83453008A3A2}" type="pres">
      <dgm:prSet presAssocID="{7E70244B-3CAF-40D6-A609-5378295359DB}" presName="node" presStyleLbl="node1" presStyleIdx="5" presStyleCnt="7">
        <dgm:presLayoutVars>
          <dgm:bulletEnabled val="1"/>
        </dgm:presLayoutVars>
      </dgm:prSet>
      <dgm:spPr/>
    </dgm:pt>
    <dgm:pt modelId="{0C3C81A9-DB08-4EE2-93E4-CEC17EE1C74A}" type="pres">
      <dgm:prSet presAssocID="{4B269438-E5F1-4CD2-A0F4-89C204B0AA0C}" presName="sibTrans" presStyleCnt="0"/>
      <dgm:spPr/>
    </dgm:pt>
    <dgm:pt modelId="{DDDC0435-AF66-43D2-B914-62B9A18CA795}" type="pres">
      <dgm:prSet presAssocID="{78811F93-2581-43F2-AD38-94147531F765}" presName="node" presStyleLbl="node1" presStyleIdx="6" presStyleCnt="7" custLinFactNeighborX="-1100" custLinFactNeighborY="-1223">
        <dgm:presLayoutVars>
          <dgm:bulletEnabled val="1"/>
        </dgm:presLayoutVars>
      </dgm:prSet>
      <dgm:spPr/>
    </dgm:pt>
  </dgm:ptLst>
  <dgm:cxnLst>
    <dgm:cxn modelId="{A1DE5827-D7F3-42B4-B41F-69AE53C53A28}" type="presOf" srcId="{B55B0A67-851D-4F6A-9DD4-E371D5F3304D}" destId="{23BFDEFC-7C29-4C8E-8E7C-8960297F20CB}" srcOrd="0" destOrd="0" presId="urn:microsoft.com/office/officeart/2005/8/layout/default"/>
    <dgm:cxn modelId="{F9D9984A-DAE2-414C-B3CB-7C94A79E3002}" type="presOf" srcId="{4D816E4D-EED6-4029-BD53-35BA7CD944D7}" destId="{A936D1FB-9B8B-479D-B0D8-2706B20445EC}" srcOrd="0" destOrd="0" presId="urn:microsoft.com/office/officeart/2005/8/layout/default"/>
    <dgm:cxn modelId="{AD3DB872-A822-4BB7-B4E8-23BE1515F4D5}" type="presOf" srcId="{F9A1B2C8-2D51-491E-A31D-9EF288013642}" destId="{578A1AE0-3C54-44E9-A621-DE75F79E61CB}" srcOrd="0" destOrd="0" presId="urn:microsoft.com/office/officeart/2005/8/layout/default"/>
    <dgm:cxn modelId="{21D4AE59-4320-4FC4-922F-A914246BD427}" srcId="{4D816E4D-EED6-4029-BD53-35BA7CD944D7}" destId="{F539CD9A-0965-4D14-8640-4483FD72790C}" srcOrd="4" destOrd="0" parTransId="{66120853-2C50-4A1C-9A4E-48E92114973A}" sibTransId="{BDE4E8AC-31A1-4383-A29A-C7A4E6C9A49A}"/>
    <dgm:cxn modelId="{8D349983-DB5D-418D-9A58-91F17848FEF9}" type="presOf" srcId="{F3CEC139-F98F-4AEB-B750-AB8631BB32A4}" destId="{C593534F-6054-4159-A937-E44A0293BC9F}" srcOrd="0" destOrd="0" presId="urn:microsoft.com/office/officeart/2005/8/layout/default"/>
    <dgm:cxn modelId="{0895CA93-BA89-4916-9405-56AEDCE9A342}" type="presOf" srcId="{7E70244B-3CAF-40D6-A609-5378295359DB}" destId="{8FB5EEEA-4AAE-45AB-B007-83453008A3A2}" srcOrd="0" destOrd="0" presId="urn:microsoft.com/office/officeart/2005/8/layout/default"/>
    <dgm:cxn modelId="{C64C97A8-9E49-469C-8FAF-1C028D1247CA}" type="presOf" srcId="{ECFFBF50-91D9-4891-888D-B5248474FBC8}" destId="{18E0812A-5DBB-4EA5-A981-84B20851F39C}" srcOrd="0" destOrd="0" presId="urn:microsoft.com/office/officeart/2005/8/layout/default"/>
    <dgm:cxn modelId="{125938AC-46A5-4640-9119-D2E36239DD46}" srcId="{4D816E4D-EED6-4029-BD53-35BA7CD944D7}" destId="{B55B0A67-851D-4F6A-9DD4-E371D5F3304D}" srcOrd="0" destOrd="0" parTransId="{F87A8B8A-87C8-4DE9-87DE-B132020830C0}" sibTransId="{27F7990F-8A26-46C2-B3B5-986521FC053A}"/>
    <dgm:cxn modelId="{8A5FC2B6-0E44-4E90-81A6-97DB172A4AC7}" type="presOf" srcId="{78811F93-2581-43F2-AD38-94147531F765}" destId="{DDDC0435-AF66-43D2-B914-62B9A18CA795}" srcOrd="0" destOrd="0" presId="urn:microsoft.com/office/officeart/2005/8/layout/default"/>
    <dgm:cxn modelId="{155B0BCA-D3E8-451F-81BC-14FABF01B227}" srcId="{4D816E4D-EED6-4029-BD53-35BA7CD944D7}" destId="{78811F93-2581-43F2-AD38-94147531F765}" srcOrd="6" destOrd="0" parTransId="{697B6178-7E17-4785-BA25-9A3BE2995917}" sibTransId="{9830E3FA-E716-4D5B-82F2-8295E5A6DCEB}"/>
    <dgm:cxn modelId="{305064CF-2A57-40B7-AEE8-E8BD80397941}" srcId="{4D816E4D-EED6-4029-BD53-35BA7CD944D7}" destId="{ECFFBF50-91D9-4891-888D-B5248474FBC8}" srcOrd="2" destOrd="0" parTransId="{655D6604-670A-438F-BD63-E84CAAD2CFA7}" sibTransId="{D9E56CD6-7D43-4A45-9D7F-72ED305FFE96}"/>
    <dgm:cxn modelId="{3CABC8E3-A708-4C74-AB5D-98D9BA612419}" srcId="{4D816E4D-EED6-4029-BD53-35BA7CD944D7}" destId="{F3CEC139-F98F-4AEB-B750-AB8631BB32A4}" srcOrd="1" destOrd="0" parTransId="{27B65263-56FD-4D57-A9A1-31A58A496529}" sibTransId="{BC9CE1E4-D382-4F7E-9ACA-6EAF8EEA1817}"/>
    <dgm:cxn modelId="{B805BFE8-0B07-41CA-95D4-303FAC90C6DD}" srcId="{4D816E4D-EED6-4029-BD53-35BA7CD944D7}" destId="{7E70244B-3CAF-40D6-A609-5378295359DB}" srcOrd="5" destOrd="0" parTransId="{4DD85259-B58A-4F81-BBCF-1567F31FD6AA}" sibTransId="{4B269438-E5F1-4CD2-A0F4-89C204B0AA0C}"/>
    <dgm:cxn modelId="{CC11BEED-EE23-46BD-A913-D30875F03055}" srcId="{4D816E4D-EED6-4029-BD53-35BA7CD944D7}" destId="{F9A1B2C8-2D51-491E-A31D-9EF288013642}" srcOrd="3" destOrd="0" parTransId="{C473C2C6-7DF1-4A5F-87D0-4E2C6E0AEB53}" sibTransId="{84A157A3-9F05-4AE6-BFDC-1B79776C3650}"/>
    <dgm:cxn modelId="{43E68DF1-67B1-4A2C-BBD3-07D6CD50CBCC}" type="presOf" srcId="{F539CD9A-0965-4D14-8640-4483FD72790C}" destId="{E27E7CBC-DFB3-4169-8E34-2E99BD3C73B5}" srcOrd="0" destOrd="0" presId="urn:microsoft.com/office/officeart/2005/8/layout/default"/>
    <dgm:cxn modelId="{52B7F2DE-623D-4DE7-A34C-E8964FBC4F04}" type="presParOf" srcId="{A936D1FB-9B8B-479D-B0D8-2706B20445EC}" destId="{23BFDEFC-7C29-4C8E-8E7C-8960297F20CB}" srcOrd="0" destOrd="0" presId="urn:microsoft.com/office/officeart/2005/8/layout/default"/>
    <dgm:cxn modelId="{7724F272-2CAA-4CC7-B7CC-E85535DE8A70}" type="presParOf" srcId="{A936D1FB-9B8B-479D-B0D8-2706B20445EC}" destId="{BB44E5EB-FB18-44EA-A233-D116B8E76B66}" srcOrd="1" destOrd="0" presId="urn:microsoft.com/office/officeart/2005/8/layout/default"/>
    <dgm:cxn modelId="{2F4E3891-F4F2-40C1-A493-D008A31BAF4A}" type="presParOf" srcId="{A936D1FB-9B8B-479D-B0D8-2706B20445EC}" destId="{C593534F-6054-4159-A937-E44A0293BC9F}" srcOrd="2" destOrd="0" presId="urn:microsoft.com/office/officeart/2005/8/layout/default"/>
    <dgm:cxn modelId="{908C8FF4-FCB9-4CA4-97CD-632BEACE9909}" type="presParOf" srcId="{A936D1FB-9B8B-479D-B0D8-2706B20445EC}" destId="{70A0A380-0D8B-42F0-A127-84DBB83BBAF7}" srcOrd="3" destOrd="0" presId="urn:microsoft.com/office/officeart/2005/8/layout/default"/>
    <dgm:cxn modelId="{724B3D52-3DE8-4870-AD7C-58AACCFAD758}" type="presParOf" srcId="{A936D1FB-9B8B-479D-B0D8-2706B20445EC}" destId="{18E0812A-5DBB-4EA5-A981-84B20851F39C}" srcOrd="4" destOrd="0" presId="urn:microsoft.com/office/officeart/2005/8/layout/default"/>
    <dgm:cxn modelId="{7F469F93-03AA-4AAE-98D8-5D85246D48C9}" type="presParOf" srcId="{A936D1FB-9B8B-479D-B0D8-2706B20445EC}" destId="{93AC1B72-3D8D-40C8-85D4-ADD7C7CD4B9B}" srcOrd="5" destOrd="0" presId="urn:microsoft.com/office/officeart/2005/8/layout/default"/>
    <dgm:cxn modelId="{467F9018-72F4-4075-90C9-6F23D2CF49AA}" type="presParOf" srcId="{A936D1FB-9B8B-479D-B0D8-2706B20445EC}" destId="{578A1AE0-3C54-44E9-A621-DE75F79E61CB}" srcOrd="6" destOrd="0" presId="urn:microsoft.com/office/officeart/2005/8/layout/default"/>
    <dgm:cxn modelId="{B59E760E-9F72-4BA0-8963-A2DC3C613248}" type="presParOf" srcId="{A936D1FB-9B8B-479D-B0D8-2706B20445EC}" destId="{C2216D2D-880C-491E-9735-087F5C9B224E}" srcOrd="7" destOrd="0" presId="urn:microsoft.com/office/officeart/2005/8/layout/default"/>
    <dgm:cxn modelId="{82E7F705-EB3E-4405-84BD-AFB6027AD07F}" type="presParOf" srcId="{A936D1FB-9B8B-479D-B0D8-2706B20445EC}" destId="{E27E7CBC-DFB3-4169-8E34-2E99BD3C73B5}" srcOrd="8" destOrd="0" presId="urn:microsoft.com/office/officeart/2005/8/layout/default"/>
    <dgm:cxn modelId="{615EC661-804B-45DB-A511-2963BCEA7489}" type="presParOf" srcId="{A936D1FB-9B8B-479D-B0D8-2706B20445EC}" destId="{75863656-0956-4691-B068-7A552EE65D2F}" srcOrd="9" destOrd="0" presId="urn:microsoft.com/office/officeart/2005/8/layout/default"/>
    <dgm:cxn modelId="{5E7DC258-9B49-4027-A2BA-15324EFABB12}" type="presParOf" srcId="{A936D1FB-9B8B-479D-B0D8-2706B20445EC}" destId="{8FB5EEEA-4AAE-45AB-B007-83453008A3A2}" srcOrd="10" destOrd="0" presId="urn:microsoft.com/office/officeart/2005/8/layout/default"/>
    <dgm:cxn modelId="{A9335048-51B1-43A9-A64D-5DA67ACFDCCE}" type="presParOf" srcId="{A936D1FB-9B8B-479D-B0D8-2706B20445EC}" destId="{0C3C81A9-DB08-4EE2-93E4-CEC17EE1C74A}" srcOrd="11" destOrd="0" presId="urn:microsoft.com/office/officeart/2005/8/layout/default"/>
    <dgm:cxn modelId="{F83DE5ED-8026-482C-B9AC-E0CBA109159E}" type="presParOf" srcId="{A936D1FB-9B8B-479D-B0D8-2706B20445EC}" destId="{DDDC0435-AF66-43D2-B914-62B9A18CA79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53F151-74D6-470A-9376-37DC3A3D0CD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D33BB1A-A970-46E8-9F38-A5DCF1E17326}">
      <dgm:prSet/>
      <dgm:spPr/>
      <dgm:t>
        <a:bodyPr/>
        <a:lstStyle/>
        <a:p>
          <a:r>
            <a:rPr lang="en-US" dirty="0">
              <a:solidFill>
                <a:schemeClr val="tx1"/>
              </a:solidFill>
            </a:rPr>
            <a:t>Creating a Center for Behavioral Healthcare Workforce Development </a:t>
          </a:r>
        </a:p>
      </dgm:t>
    </dgm:pt>
    <dgm:pt modelId="{C00A105C-C7BC-43F5-BAF0-00C33CB38127}" type="parTrans" cxnId="{D6636101-3F55-4FA9-85C2-F6F8ED4261EB}">
      <dgm:prSet/>
      <dgm:spPr/>
      <dgm:t>
        <a:bodyPr/>
        <a:lstStyle/>
        <a:p>
          <a:endParaRPr lang="en-US"/>
        </a:p>
      </dgm:t>
    </dgm:pt>
    <dgm:pt modelId="{428CE00F-D962-4E76-A687-1A73E943C9A5}" type="sibTrans" cxnId="{D6636101-3F55-4FA9-85C2-F6F8ED4261EB}">
      <dgm:prSet/>
      <dgm:spPr/>
      <dgm:t>
        <a:bodyPr/>
        <a:lstStyle/>
        <a:p>
          <a:endParaRPr lang="en-US"/>
        </a:p>
      </dgm:t>
    </dgm:pt>
    <dgm:pt modelId="{29343D20-7BAA-4844-A539-65A3DC2299C9}">
      <dgm:prSet/>
      <dgm:spPr/>
      <dgm:t>
        <a:bodyPr/>
        <a:lstStyle/>
        <a:p>
          <a:r>
            <a:rPr lang="en-US" dirty="0">
              <a:solidFill>
                <a:schemeClr val="tx1"/>
              </a:solidFill>
            </a:rPr>
            <a:t>Certification BHC Bachelor Level – Mobile Crisis Responder, Crisis line responder Intake, Certified Children’s Behavioral Health Referral and Support Specialist </a:t>
          </a:r>
        </a:p>
      </dgm:t>
    </dgm:pt>
    <dgm:pt modelId="{9E511D14-C8A5-476D-A6D4-79A901ABF04E}" type="parTrans" cxnId="{7F2CEA9D-89D4-497A-A94A-81B4087B169F}">
      <dgm:prSet/>
      <dgm:spPr/>
      <dgm:t>
        <a:bodyPr/>
        <a:lstStyle/>
        <a:p>
          <a:endParaRPr lang="en-US"/>
        </a:p>
      </dgm:t>
    </dgm:pt>
    <dgm:pt modelId="{7F6F2048-13A4-47EB-B4CF-B190E41C7A1E}" type="sibTrans" cxnId="{7F2CEA9D-89D4-497A-A94A-81B4087B169F}">
      <dgm:prSet/>
      <dgm:spPr/>
      <dgm:t>
        <a:bodyPr/>
        <a:lstStyle/>
        <a:p>
          <a:endParaRPr lang="en-US"/>
        </a:p>
      </dgm:t>
    </dgm:pt>
    <dgm:pt modelId="{7B1A0028-B19F-4258-A1CA-6BD3667237DB}">
      <dgm:prSet/>
      <dgm:spPr/>
      <dgm:t>
        <a:bodyPr/>
        <a:lstStyle/>
        <a:p>
          <a:r>
            <a:rPr lang="en-US" dirty="0">
              <a:solidFill>
                <a:schemeClr val="tx1"/>
              </a:solidFill>
            </a:rPr>
            <a:t>Clinical Rehabilitation and Mental Health Counseling -  Children’s Concentration</a:t>
          </a:r>
        </a:p>
      </dgm:t>
    </dgm:pt>
    <dgm:pt modelId="{3319068E-DD80-47FA-A41B-DB651C262A5F}" type="parTrans" cxnId="{A5E91618-669E-40AE-840F-51921C6A609A}">
      <dgm:prSet/>
      <dgm:spPr/>
      <dgm:t>
        <a:bodyPr/>
        <a:lstStyle/>
        <a:p>
          <a:endParaRPr lang="en-US"/>
        </a:p>
      </dgm:t>
    </dgm:pt>
    <dgm:pt modelId="{6557BBB0-DF55-48C4-BBFC-7CF1141C9CF4}" type="sibTrans" cxnId="{A5E91618-669E-40AE-840F-51921C6A609A}">
      <dgm:prSet/>
      <dgm:spPr/>
      <dgm:t>
        <a:bodyPr/>
        <a:lstStyle/>
        <a:p>
          <a:endParaRPr lang="en-US"/>
        </a:p>
      </dgm:t>
    </dgm:pt>
    <dgm:pt modelId="{4E4AB62C-FF02-449F-BCDA-5EEE5C2958B5}">
      <dgm:prSet/>
      <dgm:spPr/>
      <dgm:t>
        <a:bodyPr/>
        <a:lstStyle/>
        <a:p>
          <a:r>
            <a:rPr lang="en-US" dirty="0">
              <a:solidFill>
                <a:schemeClr val="tx1"/>
              </a:solidFill>
            </a:rPr>
            <a:t>Accelerated B.S. to M.S. School Counseling </a:t>
          </a:r>
        </a:p>
      </dgm:t>
    </dgm:pt>
    <dgm:pt modelId="{904D06CB-B7FF-498E-8D3B-83A1C10F53FC}" type="parTrans" cxnId="{29390F90-2C3E-47D5-9A5A-19ECA680F75B}">
      <dgm:prSet/>
      <dgm:spPr/>
      <dgm:t>
        <a:bodyPr/>
        <a:lstStyle/>
        <a:p>
          <a:endParaRPr lang="en-US"/>
        </a:p>
      </dgm:t>
    </dgm:pt>
    <dgm:pt modelId="{70105A6F-03C2-4755-B7E0-A713A7867D39}" type="sibTrans" cxnId="{29390F90-2C3E-47D5-9A5A-19ECA680F75B}">
      <dgm:prSet/>
      <dgm:spPr/>
      <dgm:t>
        <a:bodyPr/>
        <a:lstStyle/>
        <a:p>
          <a:endParaRPr lang="en-US"/>
        </a:p>
      </dgm:t>
    </dgm:pt>
    <dgm:pt modelId="{5192DF45-3B2D-4E8F-9874-139E27F7C611}">
      <dgm:prSet/>
      <dgm:spPr/>
      <dgm:t>
        <a:bodyPr/>
        <a:lstStyle/>
        <a:p>
          <a:r>
            <a:rPr lang="en-US" dirty="0">
              <a:solidFill>
                <a:schemeClr val="tx1"/>
              </a:solidFill>
            </a:rPr>
            <a:t>Accelerated B.S. to Ed.S School Psychology </a:t>
          </a:r>
        </a:p>
      </dgm:t>
    </dgm:pt>
    <dgm:pt modelId="{DB079EA3-F6B2-4851-9137-BDB40E937474}" type="parTrans" cxnId="{D6F9BBFD-6EC0-49C0-B8F8-FFE2EE31E223}">
      <dgm:prSet/>
      <dgm:spPr/>
      <dgm:t>
        <a:bodyPr/>
        <a:lstStyle/>
        <a:p>
          <a:endParaRPr lang="en-US"/>
        </a:p>
      </dgm:t>
    </dgm:pt>
    <dgm:pt modelId="{040A538B-1ABB-4AFB-8F65-83881ACB0451}" type="sibTrans" cxnId="{D6F9BBFD-6EC0-49C0-B8F8-FFE2EE31E223}">
      <dgm:prSet/>
      <dgm:spPr/>
      <dgm:t>
        <a:bodyPr/>
        <a:lstStyle/>
        <a:p>
          <a:endParaRPr lang="en-US"/>
        </a:p>
      </dgm:t>
    </dgm:pt>
    <dgm:pt modelId="{FDBBC478-2F37-469D-AA9C-07A9B74BBED7}">
      <dgm:prSet/>
      <dgm:spPr/>
      <dgm:t>
        <a:bodyPr/>
        <a:lstStyle/>
        <a:p>
          <a:r>
            <a:rPr lang="en-US" dirty="0">
              <a:solidFill>
                <a:schemeClr val="tx1"/>
              </a:solidFill>
            </a:rPr>
            <a:t>Behavioral Healthcare Administration, M.S. </a:t>
          </a:r>
        </a:p>
      </dgm:t>
    </dgm:pt>
    <dgm:pt modelId="{C9A64B50-0F47-4BEB-97E1-A60201A9505E}" type="parTrans" cxnId="{8020A364-7177-468C-A3DB-E6ADB3986620}">
      <dgm:prSet/>
      <dgm:spPr/>
      <dgm:t>
        <a:bodyPr/>
        <a:lstStyle/>
        <a:p>
          <a:endParaRPr lang="en-US"/>
        </a:p>
      </dgm:t>
    </dgm:pt>
    <dgm:pt modelId="{67AB3DA5-D5AD-4BB7-B966-B5804D3A497A}" type="sibTrans" cxnId="{8020A364-7177-468C-A3DB-E6ADB3986620}">
      <dgm:prSet/>
      <dgm:spPr/>
      <dgm:t>
        <a:bodyPr/>
        <a:lstStyle/>
        <a:p>
          <a:endParaRPr lang="en-US"/>
        </a:p>
      </dgm:t>
    </dgm:pt>
    <dgm:pt modelId="{AA690C2A-9C6F-4DAA-ACF7-E9E2B85FE4FF}">
      <dgm:prSet/>
      <dgm:spPr/>
      <dgm:t>
        <a:bodyPr/>
        <a:lstStyle/>
        <a:p>
          <a:r>
            <a:rPr lang="en-US" dirty="0">
              <a:solidFill>
                <a:schemeClr val="tx1"/>
              </a:solidFill>
            </a:rPr>
            <a:t>A.A. to B.S. in Behavioral Healthcare </a:t>
          </a:r>
        </a:p>
      </dgm:t>
    </dgm:pt>
    <dgm:pt modelId="{84F9F04F-B09C-4524-804E-261016487DBC}" type="parTrans" cxnId="{C2ECEEA4-7E81-4C24-954C-14BE5A4A2EE2}">
      <dgm:prSet/>
      <dgm:spPr/>
      <dgm:t>
        <a:bodyPr/>
        <a:lstStyle/>
        <a:p>
          <a:endParaRPr lang="en-US"/>
        </a:p>
      </dgm:t>
    </dgm:pt>
    <dgm:pt modelId="{8C10C640-0E97-4B20-A14E-4DD22E261DE6}" type="sibTrans" cxnId="{C2ECEEA4-7E81-4C24-954C-14BE5A4A2EE2}">
      <dgm:prSet/>
      <dgm:spPr/>
      <dgm:t>
        <a:bodyPr/>
        <a:lstStyle/>
        <a:p>
          <a:endParaRPr lang="en-US"/>
        </a:p>
      </dgm:t>
    </dgm:pt>
    <dgm:pt modelId="{F9610DDF-67EC-4F29-AD3E-6AFF7ADAC819}" type="pres">
      <dgm:prSet presAssocID="{BE53F151-74D6-470A-9376-37DC3A3D0CDC}" presName="diagram" presStyleCnt="0">
        <dgm:presLayoutVars>
          <dgm:dir/>
          <dgm:resizeHandles val="exact"/>
        </dgm:presLayoutVars>
      </dgm:prSet>
      <dgm:spPr/>
    </dgm:pt>
    <dgm:pt modelId="{38375E8C-DD0C-4381-96AA-A3A57722E06E}" type="pres">
      <dgm:prSet presAssocID="{5D33BB1A-A970-46E8-9F38-A5DCF1E17326}" presName="node" presStyleLbl="node1" presStyleIdx="0" presStyleCnt="7" custLinFactNeighborX="-126" custLinFactNeighborY="-611">
        <dgm:presLayoutVars>
          <dgm:bulletEnabled val="1"/>
        </dgm:presLayoutVars>
      </dgm:prSet>
      <dgm:spPr/>
    </dgm:pt>
    <dgm:pt modelId="{AADC0668-6BE3-45AA-904F-9BFA8BC64C0A}" type="pres">
      <dgm:prSet presAssocID="{428CE00F-D962-4E76-A687-1A73E943C9A5}" presName="sibTrans" presStyleCnt="0"/>
      <dgm:spPr/>
    </dgm:pt>
    <dgm:pt modelId="{A4992086-731E-41F0-BAA8-66856464D198}" type="pres">
      <dgm:prSet presAssocID="{29343D20-7BAA-4844-A539-65A3DC2299C9}" presName="node" presStyleLbl="node1" presStyleIdx="1" presStyleCnt="7">
        <dgm:presLayoutVars>
          <dgm:bulletEnabled val="1"/>
        </dgm:presLayoutVars>
      </dgm:prSet>
      <dgm:spPr/>
    </dgm:pt>
    <dgm:pt modelId="{FA76F415-C5FB-4AB1-A993-F70B516E19F4}" type="pres">
      <dgm:prSet presAssocID="{7F6F2048-13A4-47EB-B4CF-B190E41C7A1E}" presName="sibTrans" presStyleCnt="0"/>
      <dgm:spPr/>
    </dgm:pt>
    <dgm:pt modelId="{306D315F-8DFD-4E3F-BF45-75F457CBA4A4}" type="pres">
      <dgm:prSet presAssocID="{7B1A0028-B19F-4258-A1CA-6BD3667237DB}" presName="node" presStyleLbl="node1" presStyleIdx="2" presStyleCnt="7">
        <dgm:presLayoutVars>
          <dgm:bulletEnabled val="1"/>
        </dgm:presLayoutVars>
      </dgm:prSet>
      <dgm:spPr/>
    </dgm:pt>
    <dgm:pt modelId="{EC20FC27-8BE1-4DEB-8CC4-62FEDCE3C9FA}" type="pres">
      <dgm:prSet presAssocID="{6557BBB0-DF55-48C4-BBFC-7CF1141C9CF4}" presName="sibTrans" presStyleCnt="0"/>
      <dgm:spPr/>
    </dgm:pt>
    <dgm:pt modelId="{CAAD2AD6-E1F8-4E3E-A0ED-77B57282F26F}" type="pres">
      <dgm:prSet presAssocID="{4E4AB62C-FF02-449F-BCDA-5EEE5C2958B5}" presName="node" presStyleLbl="node1" presStyleIdx="3" presStyleCnt="7" custLinFactNeighborX="126" custLinFactNeighborY="1223">
        <dgm:presLayoutVars>
          <dgm:bulletEnabled val="1"/>
        </dgm:presLayoutVars>
      </dgm:prSet>
      <dgm:spPr/>
    </dgm:pt>
    <dgm:pt modelId="{333A281B-30AC-4BDB-AA83-60451B1DD0AB}" type="pres">
      <dgm:prSet presAssocID="{70105A6F-03C2-4755-B7E0-A713A7867D39}" presName="sibTrans" presStyleCnt="0"/>
      <dgm:spPr/>
    </dgm:pt>
    <dgm:pt modelId="{0822E1C5-8C2B-4DB3-99E4-58D3AAF0F008}" type="pres">
      <dgm:prSet presAssocID="{5192DF45-3B2D-4E8F-9874-139E27F7C611}" presName="node" presStyleLbl="node1" presStyleIdx="4" presStyleCnt="7">
        <dgm:presLayoutVars>
          <dgm:bulletEnabled val="1"/>
        </dgm:presLayoutVars>
      </dgm:prSet>
      <dgm:spPr/>
    </dgm:pt>
    <dgm:pt modelId="{525189F3-0352-4D85-8FD9-C73DDD575282}" type="pres">
      <dgm:prSet presAssocID="{040A538B-1ABB-4AFB-8F65-83881ACB0451}" presName="sibTrans" presStyleCnt="0"/>
      <dgm:spPr/>
    </dgm:pt>
    <dgm:pt modelId="{750A51A5-426B-4227-A275-0F9C33942550}" type="pres">
      <dgm:prSet presAssocID="{FDBBC478-2F37-469D-AA9C-07A9B74BBED7}" presName="node" presStyleLbl="node1" presStyleIdx="5" presStyleCnt="7">
        <dgm:presLayoutVars>
          <dgm:bulletEnabled val="1"/>
        </dgm:presLayoutVars>
      </dgm:prSet>
      <dgm:spPr/>
    </dgm:pt>
    <dgm:pt modelId="{51C711C0-5292-4080-B162-6B9DEC3E008F}" type="pres">
      <dgm:prSet presAssocID="{67AB3DA5-D5AD-4BB7-B966-B5804D3A497A}" presName="sibTrans" presStyleCnt="0"/>
      <dgm:spPr/>
    </dgm:pt>
    <dgm:pt modelId="{442185F5-601A-42C6-9C57-655491119036}" type="pres">
      <dgm:prSet presAssocID="{AA690C2A-9C6F-4DAA-ACF7-E9E2B85FE4FF}" presName="node" presStyleLbl="node1" presStyleIdx="6" presStyleCnt="7">
        <dgm:presLayoutVars>
          <dgm:bulletEnabled val="1"/>
        </dgm:presLayoutVars>
      </dgm:prSet>
      <dgm:spPr/>
    </dgm:pt>
  </dgm:ptLst>
  <dgm:cxnLst>
    <dgm:cxn modelId="{D6636101-3F55-4FA9-85C2-F6F8ED4261EB}" srcId="{BE53F151-74D6-470A-9376-37DC3A3D0CDC}" destId="{5D33BB1A-A970-46E8-9F38-A5DCF1E17326}" srcOrd="0" destOrd="0" parTransId="{C00A105C-C7BC-43F5-BAF0-00C33CB38127}" sibTransId="{428CE00F-D962-4E76-A687-1A73E943C9A5}"/>
    <dgm:cxn modelId="{A5E91618-669E-40AE-840F-51921C6A609A}" srcId="{BE53F151-74D6-470A-9376-37DC3A3D0CDC}" destId="{7B1A0028-B19F-4258-A1CA-6BD3667237DB}" srcOrd="2" destOrd="0" parTransId="{3319068E-DD80-47FA-A41B-DB651C262A5F}" sibTransId="{6557BBB0-DF55-48C4-BBFC-7CF1141C9CF4}"/>
    <dgm:cxn modelId="{8D6E702B-E426-4BC5-9492-5E69B228EB73}" type="presOf" srcId="{4E4AB62C-FF02-449F-BCDA-5EEE5C2958B5}" destId="{CAAD2AD6-E1F8-4E3E-A0ED-77B57282F26F}" srcOrd="0" destOrd="0" presId="urn:microsoft.com/office/officeart/2005/8/layout/default"/>
    <dgm:cxn modelId="{DC2D7160-AA45-44E2-A60E-F775984AE04F}" type="presOf" srcId="{29343D20-7BAA-4844-A539-65A3DC2299C9}" destId="{A4992086-731E-41F0-BAA8-66856464D198}" srcOrd="0" destOrd="0" presId="urn:microsoft.com/office/officeart/2005/8/layout/default"/>
    <dgm:cxn modelId="{8020A364-7177-468C-A3DB-E6ADB3986620}" srcId="{BE53F151-74D6-470A-9376-37DC3A3D0CDC}" destId="{FDBBC478-2F37-469D-AA9C-07A9B74BBED7}" srcOrd="5" destOrd="0" parTransId="{C9A64B50-0F47-4BEB-97E1-A60201A9505E}" sibTransId="{67AB3DA5-D5AD-4BB7-B966-B5804D3A497A}"/>
    <dgm:cxn modelId="{BB90814F-A495-46D9-B886-C265EE20004C}" type="presOf" srcId="{FDBBC478-2F37-469D-AA9C-07A9B74BBED7}" destId="{750A51A5-426B-4227-A275-0F9C33942550}" srcOrd="0" destOrd="0" presId="urn:microsoft.com/office/officeart/2005/8/layout/default"/>
    <dgm:cxn modelId="{6A808359-B866-4307-9210-F320E825C86B}" type="presOf" srcId="{5D33BB1A-A970-46E8-9F38-A5DCF1E17326}" destId="{38375E8C-DD0C-4381-96AA-A3A57722E06E}" srcOrd="0" destOrd="0" presId="urn:microsoft.com/office/officeart/2005/8/layout/default"/>
    <dgm:cxn modelId="{29390F90-2C3E-47D5-9A5A-19ECA680F75B}" srcId="{BE53F151-74D6-470A-9376-37DC3A3D0CDC}" destId="{4E4AB62C-FF02-449F-BCDA-5EEE5C2958B5}" srcOrd="3" destOrd="0" parTransId="{904D06CB-B7FF-498E-8D3B-83A1C10F53FC}" sibTransId="{70105A6F-03C2-4755-B7E0-A713A7867D39}"/>
    <dgm:cxn modelId="{531C1D95-4478-4540-96C3-F70B4D13FC55}" type="presOf" srcId="{7B1A0028-B19F-4258-A1CA-6BD3667237DB}" destId="{306D315F-8DFD-4E3F-BF45-75F457CBA4A4}" srcOrd="0" destOrd="0" presId="urn:microsoft.com/office/officeart/2005/8/layout/default"/>
    <dgm:cxn modelId="{7F2CEA9D-89D4-497A-A94A-81B4087B169F}" srcId="{BE53F151-74D6-470A-9376-37DC3A3D0CDC}" destId="{29343D20-7BAA-4844-A539-65A3DC2299C9}" srcOrd="1" destOrd="0" parTransId="{9E511D14-C8A5-476D-A6D4-79A901ABF04E}" sibTransId="{7F6F2048-13A4-47EB-B4CF-B190E41C7A1E}"/>
    <dgm:cxn modelId="{C2ECEEA4-7E81-4C24-954C-14BE5A4A2EE2}" srcId="{BE53F151-74D6-470A-9376-37DC3A3D0CDC}" destId="{AA690C2A-9C6F-4DAA-ACF7-E9E2B85FE4FF}" srcOrd="6" destOrd="0" parTransId="{84F9F04F-B09C-4524-804E-261016487DBC}" sibTransId="{8C10C640-0E97-4B20-A14E-4DD22E261DE6}"/>
    <dgm:cxn modelId="{865029AC-A86E-4B29-A8F6-104E42EF386C}" type="presOf" srcId="{BE53F151-74D6-470A-9376-37DC3A3D0CDC}" destId="{F9610DDF-67EC-4F29-AD3E-6AFF7ADAC819}" srcOrd="0" destOrd="0" presId="urn:microsoft.com/office/officeart/2005/8/layout/default"/>
    <dgm:cxn modelId="{746167E0-C03E-43CF-BD89-B604A1DB853C}" type="presOf" srcId="{AA690C2A-9C6F-4DAA-ACF7-E9E2B85FE4FF}" destId="{442185F5-601A-42C6-9C57-655491119036}" srcOrd="0" destOrd="0" presId="urn:microsoft.com/office/officeart/2005/8/layout/default"/>
    <dgm:cxn modelId="{468D6BEC-3D02-4F88-A864-6E087064846B}" type="presOf" srcId="{5192DF45-3B2D-4E8F-9874-139E27F7C611}" destId="{0822E1C5-8C2B-4DB3-99E4-58D3AAF0F008}" srcOrd="0" destOrd="0" presId="urn:microsoft.com/office/officeart/2005/8/layout/default"/>
    <dgm:cxn modelId="{D6F9BBFD-6EC0-49C0-B8F8-FFE2EE31E223}" srcId="{BE53F151-74D6-470A-9376-37DC3A3D0CDC}" destId="{5192DF45-3B2D-4E8F-9874-139E27F7C611}" srcOrd="4" destOrd="0" parTransId="{DB079EA3-F6B2-4851-9137-BDB40E937474}" sibTransId="{040A538B-1ABB-4AFB-8F65-83881ACB0451}"/>
    <dgm:cxn modelId="{E762DC58-B1CC-4A4C-AC60-3ACD0C86F76E}" type="presParOf" srcId="{F9610DDF-67EC-4F29-AD3E-6AFF7ADAC819}" destId="{38375E8C-DD0C-4381-96AA-A3A57722E06E}" srcOrd="0" destOrd="0" presId="urn:microsoft.com/office/officeart/2005/8/layout/default"/>
    <dgm:cxn modelId="{144A82B1-A898-444C-BEA7-63EF60971AB4}" type="presParOf" srcId="{F9610DDF-67EC-4F29-AD3E-6AFF7ADAC819}" destId="{AADC0668-6BE3-45AA-904F-9BFA8BC64C0A}" srcOrd="1" destOrd="0" presId="urn:microsoft.com/office/officeart/2005/8/layout/default"/>
    <dgm:cxn modelId="{D7CE61F5-7ECF-4AFF-8695-D282A22309C4}" type="presParOf" srcId="{F9610DDF-67EC-4F29-AD3E-6AFF7ADAC819}" destId="{A4992086-731E-41F0-BAA8-66856464D198}" srcOrd="2" destOrd="0" presId="urn:microsoft.com/office/officeart/2005/8/layout/default"/>
    <dgm:cxn modelId="{3F6D0ED3-BC02-4397-B39A-A521F883A656}" type="presParOf" srcId="{F9610DDF-67EC-4F29-AD3E-6AFF7ADAC819}" destId="{FA76F415-C5FB-4AB1-A993-F70B516E19F4}" srcOrd="3" destOrd="0" presId="urn:microsoft.com/office/officeart/2005/8/layout/default"/>
    <dgm:cxn modelId="{FCEBB624-D158-4DAB-BF4B-FD70DC9731A0}" type="presParOf" srcId="{F9610DDF-67EC-4F29-AD3E-6AFF7ADAC819}" destId="{306D315F-8DFD-4E3F-BF45-75F457CBA4A4}" srcOrd="4" destOrd="0" presId="urn:microsoft.com/office/officeart/2005/8/layout/default"/>
    <dgm:cxn modelId="{D286A5FB-2B52-45F8-9FF4-AC7122FC0DE5}" type="presParOf" srcId="{F9610DDF-67EC-4F29-AD3E-6AFF7ADAC819}" destId="{EC20FC27-8BE1-4DEB-8CC4-62FEDCE3C9FA}" srcOrd="5" destOrd="0" presId="urn:microsoft.com/office/officeart/2005/8/layout/default"/>
    <dgm:cxn modelId="{C4B90445-64F0-4FE5-B455-58524539BE05}" type="presParOf" srcId="{F9610DDF-67EC-4F29-AD3E-6AFF7ADAC819}" destId="{CAAD2AD6-E1F8-4E3E-A0ED-77B57282F26F}" srcOrd="6" destOrd="0" presId="urn:microsoft.com/office/officeart/2005/8/layout/default"/>
    <dgm:cxn modelId="{88989624-82BF-4CAE-9FDE-61DEA6C27EE2}" type="presParOf" srcId="{F9610DDF-67EC-4F29-AD3E-6AFF7ADAC819}" destId="{333A281B-30AC-4BDB-AA83-60451B1DD0AB}" srcOrd="7" destOrd="0" presId="urn:microsoft.com/office/officeart/2005/8/layout/default"/>
    <dgm:cxn modelId="{5706317E-AF85-46A5-9943-7B98DA7FD416}" type="presParOf" srcId="{F9610DDF-67EC-4F29-AD3E-6AFF7ADAC819}" destId="{0822E1C5-8C2B-4DB3-99E4-58D3AAF0F008}" srcOrd="8" destOrd="0" presId="urn:microsoft.com/office/officeart/2005/8/layout/default"/>
    <dgm:cxn modelId="{638951BD-1DBE-4A0B-B9AA-DA58DC6A5BD8}" type="presParOf" srcId="{F9610DDF-67EC-4F29-AD3E-6AFF7ADAC819}" destId="{525189F3-0352-4D85-8FD9-C73DDD575282}" srcOrd="9" destOrd="0" presId="urn:microsoft.com/office/officeart/2005/8/layout/default"/>
    <dgm:cxn modelId="{743FFBB1-1150-43FB-8675-990D5FC82C9A}" type="presParOf" srcId="{F9610DDF-67EC-4F29-AD3E-6AFF7ADAC819}" destId="{750A51A5-426B-4227-A275-0F9C33942550}" srcOrd="10" destOrd="0" presId="urn:microsoft.com/office/officeart/2005/8/layout/default"/>
    <dgm:cxn modelId="{5003B971-AB7E-45F0-AB56-F7E8E946C205}" type="presParOf" srcId="{F9610DDF-67EC-4F29-AD3E-6AFF7ADAC819}" destId="{51C711C0-5292-4080-B162-6B9DEC3E008F}" srcOrd="11" destOrd="0" presId="urn:microsoft.com/office/officeart/2005/8/layout/default"/>
    <dgm:cxn modelId="{A150A7C3-D0EE-42FD-8179-ED056E7F6BDC}" type="presParOf" srcId="{F9610DDF-67EC-4F29-AD3E-6AFF7ADAC819}" destId="{442185F5-601A-42C6-9C57-655491119036}"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7756A-9ACD-47CE-A8B6-97F7F12288D9}">
      <dsp:nvSpPr>
        <dsp:cNvPr id="0" name=""/>
        <dsp:cNvSpPr/>
      </dsp:nvSpPr>
      <dsp:spPr>
        <a:xfrm>
          <a:off x="0" y="810426"/>
          <a:ext cx="2218134" cy="1408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34A8D-C915-44C8-9A88-5C9A120ABDD0}">
      <dsp:nvSpPr>
        <dsp:cNvPr id="0" name=""/>
        <dsp:cNvSpPr/>
      </dsp:nvSpPr>
      <dsp:spPr>
        <a:xfrm>
          <a:off x="246459" y="1044562"/>
          <a:ext cx="2218134" cy="1408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Applied Behavior Analysis     30% </a:t>
          </a:r>
        </a:p>
      </dsp:txBody>
      <dsp:txXfrm>
        <a:off x="287713" y="1085816"/>
        <a:ext cx="2135626" cy="1326007"/>
      </dsp:txXfrm>
    </dsp:sp>
    <dsp:sp modelId="{D6302995-864F-4A79-89B6-C6F3D4506D39}">
      <dsp:nvSpPr>
        <dsp:cNvPr id="0" name=""/>
        <dsp:cNvSpPr/>
      </dsp:nvSpPr>
      <dsp:spPr>
        <a:xfrm>
          <a:off x="2711053" y="810426"/>
          <a:ext cx="2218134" cy="1408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6818D9-7D9C-480F-9FA9-1401F1A649F2}">
      <dsp:nvSpPr>
        <dsp:cNvPr id="0" name=""/>
        <dsp:cNvSpPr/>
      </dsp:nvSpPr>
      <dsp:spPr>
        <a:xfrm>
          <a:off x="2957512" y="1044562"/>
          <a:ext cx="2218134" cy="1408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Children’s Behavioral Healthcare 45%</a:t>
          </a:r>
        </a:p>
      </dsp:txBody>
      <dsp:txXfrm>
        <a:off x="2998766" y="1085816"/>
        <a:ext cx="2135626" cy="1326007"/>
      </dsp:txXfrm>
    </dsp:sp>
    <dsp:sp modelId="{BD5514A2-0182-484E-B6B3-E9ADD561B9A7}">
      <dsp:nvSpPr>
        <dsp:cNvPr id="0" name=""/>
        <dsp:cNvSpPr/>
      </dsp:nvSpPr>
      <dsp:spPr>
        <a:xfrm>
          <a:off x="5422106" y="810426"/>
          <a:ext cx="2218134" cy="1408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0811A-024D-44CD-BB60-78AB257511F3}">
      <dsp:nvSpPr>
        <dsp:cNvPr id="0" name=""/>
        <dsp:cNvSpPr/>
      </dsp:nvSpPr>
      <dsp:spPr>
        <a:xfrm>
          <a:off x="5668565" y="1044562"/>
          <a:ext cx="2218134" cy="1408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BHC Across the Life Span     25% </a:t>
          </a:r>
        </a:p>
      </dsp:txBody>
      <dsp:txXfrm>
        <a:off x="5709819" y="1085816"/>
        <a:ext cx="2135626" cy="1326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FDEFC-7C29-4C8E-8E7C-8960297F20CB}">
      <dsp:nvSpPr>
        <dsp:cNvPr id="0" name=""/>
        <dsp:cNvSpPr/>
      </dsp:nvSpPr>
      <dsp:spPr>
        <a:xfrm>
          <a:off x="2310" y="440274"/>
          <a:ext cx="1833041" cy="109982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Strategic Partnerships </a:t>
          </a:r>
        </a:p>
      </dsp:txBody>
      <dsp:txXfrm>
        <a:off x="2310" y="440274"/>
        <a:ext cx="1833041" cy="1099824"/>
      </dsp:txXfrm>
    </dsp:sp>
    <dsp:sp modelId="{C593534F-6054-4159-A937-E44A0293BC9F}">
      <dsp:nvSpPr>
        <dsp:cNvPr id="0" name=""/>
        <dsp:cNvSpPr/>
      </dsp:nvSpPr>
      <dsp:spPr>
        <a:xfrm>
          <a:off x="2018656" y="440274"/>
          <a:ext cx="1833041" cy="1099824"/>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Workforce development roadmap </a:t>
          </a:r>
        </a:p>
      </dsp:txBody>
      <dsp:txXfrm>
        <a:off x="2018656" y="440274"/>
        <a:ext cx="1833041" cy="1099824"/>
      </dsp:txXfrm>
    </dsp:sp>
    <dsp:sp modelId="{18E0812A-5DBB-4EA5-A981-84B20851F39C}">
      <dsp:nvSpPr>
        <dsp:cNvPr id="0" name=""/>
        <dsp:cNvSpPr/>
      </dsp:nvSpPr>
      <dsp:spPr>
        <a:xfrm>
          <a:off x="4035002" y="440274"/>
          <a:ext cx="1833041" cy="1099824"/>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Targeted Skill development </a:t>
          </a:r>
        </a:p>
      </dsp:txBody>
      <dsp:txXfrm>
        <a:off x="4035002" y="440274"/>
        <a:ext cx="1833041" cy="1099824"/>
      </dsp:txXfrm>
    </dsp:sp>
    <dsp:sp modelId="{578A1AE0-3C54-44E9-A621-DE75F79E61CB}">
      <dsp:nvSpPr>
        <dsp:cNvPr id="0" name=""/>
        <dsp:cNvSpPr/>
      </dsp:nvSpPr>
      <dsp:spPr>
        <a:xfrm>
          <a:off x="6051347" y="440274"/>
          <a:ext cx="1833041" cy="1099824"/>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Accelerated </a:t>
          </a:r>
        </a:p>
        <a:p>
          <a:pPr marL="0" lvl="0" indent="0" algn="ctr" defTabSz="533400">
            <a:lnSpc>
              <a:spcPct val="90000"/>
            </a:lnSpc>
            <a:spcBef>
              <a:spcPct val="0"/>
            </a:spcBef>
            <a:spcAft>
              <a:spcPct val="35000"/>
            </a:spcAft>
            <a:buNone/>
          </a:pPr>
          <a:r>
            <a:rPr lang="en-US" sz="1200" kern="1200" dirty="0">
              <a:solidFill>
                <a:schemeClr val="tx1"/>
              </a:solidFill>
            </a:rPr>
            <a:t>B.S to M.S. </a:t>
          </a:r>
        </a:p>
        <a:p>
          <a:pPr marL="0" lvl="0" indent="0" algn="ctr" defTabSz="533400">
            <a:lnSpc>
              <a:spcPct val="90000"/>
            </a:lnSpc>
            <a:spcBef>
              <a:spcPct val="0"/>
            </a:spcBef>
            <a:spcAft>
              <a:spcPct val="35000"/>
            </a:spcAft>
            <a:buNone/>
          </a:pPr>
          <a:r>
            <a:rPr lang="en-US" sz="1200" kern="1200" dirty="0">
              <a:solidFill>
                <a:schemeClr val="tx1"/>
              </a:solidFill>
            </a:rPr>
            <a:t> Clinical Rehabilitation and Mental Health Counseling </a:t>
          </a:r>
        </a:p>
      </dsp:txBody>
      <dsp:txXfrm>
        <a:off x="6051347" y="440274"/>
        <a:ext cx="1833041" cy="1099824"/>
      </dsp:txXfrm>
    </dsp:sp>
    <dsp:sp modelId="{E27E7CBC-DFB3-4169-8E34-2E99BD3C73B5}">
      <dsp:nvSpPr>
        <dsp:cNvPr id="0" name=""/>
        <dsp:cNvSpPr/>
      </dsp:nvSpPr>
      <dsp:spPr>
        <a:xfrm>
          <a:off x="997028" y="1736854"/>
          <a:ext cx="1833041" cy="1099824"/>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Behavioral Healthcare Direct Service Professionals Association</a:t>
          </a:r>
        </a:p>
      </dsp:txBody>
      <dsp:txXfrm>
        <a:off x="997028" y="1736854"/>
        <a:ext cx="1833041" cy="1099824"/>
      </dsp:txXfrm>
    </dsp:sp>
    <dsp:sp modelId="{8FB5EEEA-4AAE-45AB-B007-83453008A3A2}">
      <dsp:nvSpPr>
        <dsp:cNvPr id="0" name=""/>
        <dsp:cNvSpPr/>
      </dsp:nvSpPr>
      <dsp:spPr>
        <a:xfrm>
          <a:off x="3026829" y="1723404"/>
          <a:ext cx="1833041" cy="1099824"/>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Career recruitment &amp; informational events that include students from various disciplines  of Behavioral Healthcare</a:t>
          </a:r>
        </a:p>
      </dsp:txBody>
      <dsp:txXfrm>
        <a:off x="3026829" y="1723404"/>
        <a:ext cx="1833041" cy="1099824"/>
      </dsp:txXfrm>
    </dsp:sp>
    <dsp:sp modelId="{DDDC0435-AF66-43D2-B914-62B9A18CA795}">
      <dsp:nvSpPr>
        <dsp:cNvPr id="0" name=""/>
        <dsp:cNvSpPr/>
      </dsp:nvSpPr>
      <dsp:spPr>
        <a:xfrm>
          <a:off x="5023011" y="1709953"/>
          <a:ext cx="1833041" cy="109982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Child Life Specialist concentration </a:t>
          </a:r>
        </a:p>
      </dsp:txBody>
      <dsp:txXfrm>
        <a:off x="5023011" y="1709953"/>
        <a:ext cx="1833041" cy="1099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75E8C-DD0C-4381-96AA-A3A57722E06E}">
      <dsp:nvSpPr>
        <dsp:cNvPr id="0" name=""/>
        <dsp:cNvSpPr/>
      </dsp:nvSpPr>
      <dsp:spPr>
        <a:xfrm>
          <a:off x="0" y="433555"/>
          <a:ext cx="1833041" cy="109982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Creating a Center for Behavioral Healthcare Workforce Development </a:t>
          </a:r>
        </a:p>
      </dsp:txBody>
      <dsp:txXfrm>
        <a:off x="0" y="433555"/>
        <a:ext cx="1833041" cy="1099824"/>
      </dsp:txXfrm>
    </dsp:sp>
    <dsp:sp modelId="{A4992086-731E-41F0-BAA8-66856464D198}">
      <dsp:nvSpPr>
        <dsp:cNvPr id="0" name=""/>
        <dsp:cNvSpPr/>
      </dsp:nvSpPr>
      <dsp:spPr>
        <a:xfrm>
          <a:off x="2018656" y="440274"/>
          <a:ext cx="1833041" cy="1099824"/>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Certification BHC Bachelor Level – Mobile Crisis Responder, Crisis line responder Intake, Certified Children’s Behavioral Health Referral and Support Specialist </a:t>
          </a:r>
        </a:p>
      </dsp:txBody>
      <dsp:txXfrm>
        <a:off x="2018656" y="440274"/>
        <a:ext cx="1833041" cy="1099824"/>
      </dsp:txXfrm>
    </dsp:sp>
    <dsp:sp modelId="{306D315F-8DFD-4E3F-BF45-75F457CBA4A4}">
      <dsp:nvSpPr>
        <dsp:cNvPr id="0" name=""/>
        <dsp:cNvSpPr/>
      </dsp:nvSpPr>
      <dsp:spPr>
        <a:xfrm>
          <a:off x="4035002" y="440274"/>
          <a:ext cx="1833041" cy="1099824"/>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Clinical Rehabilitation and Mental Health Counseling -  Children’s Concentration</a:t>
          </a:r>
        </a:p>
      </dsp:txBody>
      <dsp:txXfrm>
        <a:off x="4035002" y="440274"/>
        <a:ext cx="1833041" cy="1099824"/>
      </dsp:txXfrm>
    </dsp:sp>
    <dsp:sp modelId="{CAAD2AD6-E1F8-4E3E-A0ED-77B57282F26F}">
      <dsp:nvSpPr>
        <dsp:cNvPr id="0" name=""/>
        <dsp:cNvSpPr/>
      </dsp:nvSpPr>
      <dsp:spPr>
        <a:xfrm>
          <a:off x="6053657" y="453725"/>
          <a:ext cx="1833041" cy="1099824"/>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Accelerated B.S. to M.S. School Counseling </a:t>
          </a:r>
        </a:p>
      </dsp:txBody>
      <dsp:txXfrm>
        <a:off x="6053657" y="453725"/>
        <a:ext cx="1833041" cy="1099824"/>
      </dsp:txXfrm>
    </dsp:sp>
    <dsp:sp modelId="{0822E1C5-8C2B-4DB3-99E4-58D3AAF0F008}">
      <dsp:nvSpPr>
        <dsp:cNvPr id="0" name=""/>
        <dsp:cNvSpPr/>
      </dsp:nvSpPr>
      <dsp:spPr>
        <a:xfrm>
          <a:off x="1010483" y="1723404"/>
          <a:ext cx="1833041" cy="1099824"/>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Accelerated B.S. to Ed.S School Psychology </a:t>
          </a:r>
        </a:p>
      </dsp:txBody>
      <dsp:txXfrm>
        <a:off x="1010483" y="1723404"/>
        <a:ext cx="1833041" cy="1099824"/>
      </dsp:txXfrm>
    </dsp:sp>
    <dsp:sp modelId="{750A51A5-426B-4227-A275-0F9C33942550}">
      <dsp:nvSpPr>
        <dsp:cNvPr id="0" name=""/>
        <dsp:cNvSpPr/>
      </dsp:nvSpPr>
      <dsp:spPr>
        <a:xfrm>
          <a:off x="3026829" y="1723404"/>
          <a:ext cx="1833041" cy="1099824"/>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Behavioral Healthcare Administration, M.S. </a:t>
          </a:r>
        </a:p>
      </dsp:txBody>
      <dsp:txXfrm>
        <a:off x="3026829" y="1723404"/>
        <a:ext cx="1833041" cy="1099824"/>
      </dsp:txXfrm>
    </dsp:sp>
    <dsp:sp modelId="{442185F5-601A-42C6-9C57-655491119036}">
      <dsp:nvSpPr>
        <dsp:cNvPr id="0" name=""/>
        <dsp:cNvSpPr/>
      </dsp:nvSpPr>
      <dsp:spPr>
        <a:xfrm>
          <a:off x="5043174" y="1723404"/>
          <a:ext cx="1833041" cy="109982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A.A. to B.S. in Behavioral Healthcare </a:t>
          </a:r>
        </a:p>
      </dsp:txBody>
      <dsp:txXfrm>
        <a:off x="5043174" y="1723404"/>
        <a:ext cx="1833041" cy="10998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D8F53-BC3B-4356-A2B1-5E22EDFCECE8}" type="datetimeFigureOut">
              <a:rPr lang="en-US" smtClean="0"/>
              <a:t>6/3/2025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0F619-E9C3-4F7D-9ACC-F737C397F054}" type="slidenum">
              <a:rPr lang="en-US" smtClean="0"/>
              <a:t>‹#›</a:t>
            </a:fld>
            <a:endParaRPr lang="en-US"/>
          </a:p>
        </p:txBody>
      </p:sp>
    </p:spTree>
    <p:extLst>
      <p:ext uri="{BB962C8B-B14F-4D97-AF65-F5344CB8AC3E}">
        <p14:creationId xmlns:p14="http://schemas.microsoft.com/office/powerpoint/2010/main" val="3945903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gaps- professional association, professional development, skills and training prior to entry into the work force  </a:t>
            </a:r>
          </a:p>
        </p:txBody>
      </p:sp>
      <p:sp>
        <p:nvSpPr>
          <p:cNvPr id="4" name="Slide Number Placeholder 3"/>
          <p:cNvSpPr>
            <a:spLocks noGrp="1"/>
          </p:cNvSpPr>
          <p:nvPr>
            <p:ph type="sldNum" sz="quarter" idx="5"/>
          </p:nvPr>
        </p:nvSpPr>
        <p:spPr/>
        <p:txBody>
          <a:bodyPr/>
          <a:lstStyle/>
          <a:p>
            <a:fld id="{5E10F619-E9C3-4F7D-9ACC-F737C397F054}" type="slidenum">
              <a:rPr lang="en-US" smtClean="0"/>
              <a:t>12</a:t>
            </a:fld>
            <a:endParaRPr lang="en-US"/>
          </a:p>
        </p:txBody>
      </p:sp>
    </p:spTree>
    <p:extLst>
      <p:ext uri="{BB962C8B-B14F-4D97-AF65-F5344CB8AC3E}">
        <p14:creationId xmlns:p14="http://schemas.microsoft.com/office/powerpoint/2010/main" val="68041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623888" y="470006"/>
            <a:ext cx="7886700" cy="1512038"/>
          </a:xfrm>
        </p:spPr>
        <p:txBody>
          <a:bodyPr anchor="b"/>
          <a:lstStyle>
            <a:lvl1pPr>
              <a:defRPr sz="4500">
                <a:solidFill>
                  <a:schemeClr val="bg1"/>
                </a:solidFill>
              </a:defRPr>
            </a:lvl1pPr>
          </a:lstStyle>
          <a:p>
            <a:r>
              <a:rPr lang="en-US" dirty="0"/>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623888" y="2002285"/>
            <a:ext cx="7886700" cy="562570"/>
          </a:xfrm>
        </p:spPr>
        <p:txBody>
          <a:bodyPr>
            <a:normAutofit/>
          </a:bodyPr>
          <a:lstStyle>
            <a:lvl1pPr marL="0" indent="0">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623888" y="4409631"/>
            <a:ext cx="7886700" cy="297332"/>
          </a:xfrm>
        </p:spPr>
        <p:txBody>
          <a:bodyPr>
            <a:normAutofit/>
          </a:bodyPr>
          <a:lstStyle>
            <a:lvl1pPr marL="0" indent="0">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319696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ection Header-Green">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66376429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ection Header-Gray">
    <p:bg>
      <p:bgPr>
        <a:solidFill>
          <a:srgbClr val="7E96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299048358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Phot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B7135-3D78-0E4B-9C26-9E7303734618}"/>
              </a:ext>
            </a:extLst>
          </p:cNvPr>
          <p:cNvSpPr/>
          <p:nvPr userDrawn="1"/>
        </p:nvSpPr>
        <p:spPr>
          <a:xfrm>
            <a:off x="182880" y="219456"/>
            <a:ext cx="8750808" cy="4754880"/>
          </a:xfrm>
          <a:prstGeom prst="rect">
            <a:avLst/>
          </a:prstGeom>
          <a:solidFill>
            <a:srgbClr val="0067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itle 1">
            <a:extLst>
              <a:ext uri="{FF2B5EF4-FFF2-40B4-BE49-F238E27FC236}">
                <a16:creationId xmlns:a16="http://schemas.microsoft.com/office/drawing/2014/main" id="{252DF257-01E2-CC4F-84E8-92951174BDE6}"/>
              </a:ext>
            </a:extLst>
          </p:cNvPr>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548156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Photo-2">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3"/>
            <a:ext cx="3145064" cy="2734967"/>
          </a:xfrm>
        </p:spPr>
        <p:txBody>
          <a:bodyPr anchor="t"/>
          <a:lstStyle>
            <a:lvl1pPr algn="l">
              <a:defRPr>
                <a:solidFill>
                  <a:schemeClr val="bg1"/>
                </a:solidFill>
              </a:defRPr>
            </a:lvl1pPr>
          </a:lstStyle>
          <a:p>
            <a:r>
              <a:rPr lang="en-US" dirty="0"/>
              <a:t>Simple Break Section</a:t>
            </a:r>
          </a:p>
        </p:txBody>
      </p:sp>
      <p:sp>
        <p:nvSpPr>
          <p:cNvPr id="7" name="Picture Placeholder 2">
            <a:extLst>
              <a:ext uri="{FF2B5EF4-FFF2-40B4-BE49-F238E27FC236}">
                <a16:creationId xmlns:a16="http://schemas.microsoft.com/office/drawing/2014/main" id="{5D0E8F77-71F3-F946-9D23-CC819E7051D6}"/>
              </a:ext>
            </a:extLst>
          </p:cNvPr>
          <p:cNvSpPr>
            <a:spLocks noGrp="1" noChangeAspect="1"/>
          </p:cNvSpPr>
          <p:nvPr>
            <p:ph type="pic" idx="1"/>
          </p:nvPr>
        </p:nvSpPr>
        <p:spPr>
          <a:xfrm>
            <a:off x="4572000" y="0"/>
            <a:ext cx="4572000" cy="51435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8308837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7"/>
            <a:ext cx="3887391" cy="520438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1" y="342900"/>
            <a:ext cx="2949178" cy="1200150"/>
          </a:xfrm>
        </p:spPr>
        <p:txBody>
          <a:bodyPr anchor="b"/>
          <a:lstStyle>
            <a:lvl1pPr>
              <a:defRPr sz="2400">
                <a:solidFill>
                  <a:schemeClr val="bg1"/>
                </a:solidFill>
              </a:defRPr>
            </a:lvl1pPr>
          </a:lstStyle>
          <a:p>
            <a:r>
              <a:rPr lang="en-US" dirty="0"/>
              <a:t>Header Goes Here</a:t>
            </a:r>
          </a:p>
        </p:txBody>
      </p:sp>
      <p:sp>
        <p:nvSpPr>
          <p:cNvPr id="3" name="Content Placeholder 2"/>
          <p:cNvSpPr>
            <a:spLocks noGrp="1"/>
          </p:cNvSpPr>
          <p:nvPr>
            <p:ph idx="1"/>
          </p:nvPr>
        </p:nvSpPr>
        <p:spPr>
          <a:xfrm>
            <a:off x="4144709" y="740569"/>
            <a:ext cx="4371831" cy="3655219"/>
          </a:xfrm>
        </p:spPr>
        <p:txBody>
          <a:bodyPr/>
          <a:lstStyle>
            <a:lvl1pPr>
              <a:defRPr sz="2400">
                <a:solidFill>
                  <a:srgbClr val="006747"/>
                </a:solidFill>
              </a:defRPr>
            </a:lvl1pPr>
            <a:lvl2pPr>
              <a:defRPr sz="2100">
                <a:solidFill>
                  <a:srgbClr val="006747"/>
                </a:solidFill>
              </a:defRPr>
            </a:lvl2pPr>
            <a:lvl3pPr>
              <a:defRPr sz="1800">
                <a:solidFill>
                  <a:srgbClr val="006747"/>
                </a:solidFill>
              </a:defRPr>
            </a:lvl3pPr>
            <a:lvl4pPr>
              <a:defRPr sz="1500">
                <a:solidFill>
                  <a:srgbClr val="006747"/>
                </a:solidFill>
              </a:defRPr>
            </a:lvl4pPr>
            <a:lvl5pPr>
              <a:defRPr sz="1500">
                <a:solidFill>
                  <a:srgbClr val="006747"/>
                </a:solidFill>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896207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6"/>
            <a:ext cx="9144000" cy="219159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0" y="342900"/>
            <a:ext cx="3099679" cy="1200150"/>
          </a:xfrm>
        </p:spPr>
        <p:txBody>
          <a:bodyPr anchor="b"/>
          <a:lstStyle>
            <a:lvl1pPr>
              <a:defRPr sz="2400">
                <a:solidFill>
                  <a:schemeClr val="bg1"/>
                </a:solidFill>
              </a:defRPr>
            </a:lvl1pPr>
          </a:lstStyle>
          <a:p>
            <a:r>
              <a:rPr lang="en-US" dirty="0"/>
              <a:t>Header Goes Here</a:t>
            </a:r>
          </a:p>
        </p:txBody>
      </p:sp>
      <p:sp>
        <p:nvSpPr>
          <p:cNvPr id="4" name="Text Placeholder 3"/>
          <p:cNvSpPr>
            <a:spLocks noGrp="1"/>
          </p:cNvSpPr>
          <p:nvPr>
            <p:ph type="body" sz="half" idx="2"/>
          </p:nvPr>
        </p:nvSpPr>
        <p:spPr>
          <a:xfrm>
            <a:off x="629841" y="2383604"/>
            <a:ext cx="4034626" cy="2208944"/>
          </a:xfrm>
        </p:spPr>
        <p:txBody>
          <a:bodyPr>
            <a:normAutofit/>
          </a:bodyPr>
          <a:lstStyle>
            <a:lvl1pPr marL="0" indent="0">
              <a:buNone/>
              <a:defRPr sz="18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9" name="Picture Placeholder 5">
            <a:extLst>
              <a:ext uri="{FF2B5EF4-FFF2-40B4-BE49-F238E27FC236}">
                <a16:creationId xmlns:a16="http://schemas.microsoft.com/office/drawing/2014/main" id="{C83AE0ED-DAFE-6347-ACD6-B8BA2CC2DB67}"/>
              </a:ext>
            </a:extLst>
          </p:cNvPr>
          <p:cNvSpPr>
            <a:spLocks noGrp="1"/>
          </p:cNvSpPr>
          <p:nvPr>
            <p:ph type="pic" sz="quarter" idx="13"/>
          </p:nvPr>
        </p:nvSpPr>
        <p:spPr>
          <a:xfrm>
            <a:off x="5033963" y="-33338"/>
            <a:ext cx="3606800" cy="3732213"/>
          </a:xfrm>
        </p:spPr>
        <p:txBody>
          <a:bodyPr/>
          <a:lstStyle/>
          <a:p>
            <a:endParaRPr lang="en-US"/>
          </a:p>
        </p:txBody>
      </p:sp>
      <p:sp>
        <p:nvSpPr>
          <p:cNvPr id="10" name="Text Placeholder 3">
            <a:extLst>
              <a:ext uri="{FF2B5EF4-FFF2-40B4-BE49-F238E27FC236}">
                <a16:creationId xmlns:a16="http://schemas.microsoft.com/office/drawing/2014/main" id="{B51888F3-4D41-1847-B79F-091A153FEBA7}"/>
              </a:ext>
            </a:extLst>
          </p:cNvPr>
          <p:cNvSpPr>
            <a:spLocks noGrp="1"/>
          </p:cNvSpPr>
          <p:nvPr>
            <p:ph type="body" sz="half" idx="14"/>
          </p:nvPr>
        </p:nvSpPr>
        <p:spPr>
          <a:xfrm>
            <a:off x="5033963" y="3871644"/>
            <a:ext cx="3606800" cy="453776"/>
          </a:xfrm>
        </p:spPr>
        <p:txBody>
          <a:bodyPr/>
          <a:lstStyle>
            <a:lvl1pPr marL="0" indent="0" algn="ctr">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Tree>
    <p:extLst>
      <p:ext uri="{BB962C8B-B14F-4D97-AF65-F5344CB8AC3E}">
        <p14:creationId xmlns:p14="http://schemas.microsoft.com/office/powerpoint/2010/main" val="1037602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solidFill>
                  <a:srgbClr val="006747"/>
                </a:solidFill>
              </a:defRPr>
            </a:lvl1pPr>
          </a:lstStyle>
          <a:p>
            <a:r>
              <a:rPr lang="en-US" dirty="0"/>
              <a:t>Header Goes Here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89BF4C2C-1ED6-0F47-810A-EE823A1E98D4}"/>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57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log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6172" y="740569"/>
            <a:ext cx="2949178" cy="802480"/>
          </a:xfrm>
        </p:spPr>
        <p:txBody>
          <a:bodyPr anchor="b"/>
          <a:lstStyle>
            <a:lvl1pPr>
              <a:defRPr sz="2400">
                <a:solidFill>
                  <a:srgbClr val="006747"/>
                </a:solidFill>
              </a:defRPr>
            </a:lvl1pPr>
          </a:lstStyle>
          <a:p>
            <a:r>
              <a:rPr lang="en-US" dirty="0"/>
              <a:t>Header Goes Here</a:t>
            </a:r>
          </a:p>
        </p:txBody>
      </p:sp>
      <p:sp>
        <p:nvSpPr>
          <p:cNvPr id="4" name="Text Placeholder 3"/>
          <p:cNvSpPr>
            <a:spLocks noGrp="1"/>
          </p:cNvSpPr>
          <p:nvPr>
            <p:ph type="body" sz="half" idx="2"/>
          </p:nvPr>
        </p:nvSpPr>
        <p:spPr>
          <a:xfrm>
            <a:off x="5566172"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11" name="Chart Placeholder 5">
            <a:extLst>
              <a:ext uri="{FF2B5EF4-FFF2-40B4-BE49-F238E27FC236}">
                <a16:creationId xmlns:a16="http://schemas.microsoft.com/office/drawing/2014/main" id="{88B55E94-566B-064E-82B6-C977F84F7C65}"/>
              </a:ext>
            </a:extLst>
          </p:cNvPr>
          <p:cNvSpPr>
            <a:spLocks noGrp="1"/>
          </p:cNvSpPr>
          <p:nvPr>
            <p:ph type="chart" sz="quarter" idx="14"/>
          </p:nvPr>
        </p:nvSpPr>
        <p:spPr>
          <a:xfrm>
            <a:off x="660663" y="740569"/>
            <a:ext cx="4627562" cy="3654425"/>
          </a:xfrm>
        </p:spPr>
        <p:txBody>
          <a:bodyPr/>
          <a:lstStyle/>
          <a:p>
            <a:endParaRPr lang="en-US" dirty="0"/>
          </a:p>
        </p:txBody>
      </p:sp>
    </p:spTree>
    <p:extLst>
      <p:ext uri="{BB962C8B-B14F-4D97-AF65-F5344CB8AC3E}">
        <p14:creationId xmlns:p14="http://schemas.microsoft.com/office/powerpoint/2010/main" val="4141946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109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ED12-1E52-6C4E-9F94-C31ED28A5BD2}"/>
              </a:ext>
            </a:extLst>
          </p:cNvPr>
          <p:cNvSpPr>
            <a:spLocks noGrp="1"/>
          </p:cNvSpPr>
          <p:nvPr>
            <p:ph type="title" hasCustomPrompt="1"/>
          </p:nvPr>
        </p:nvSpPr>
        <p:spPr>
          <a:xfrm>
            <a:off x="623888" y="467360"/>
            <a:ext cx="7886700" cy="1087964"/>
          </a:xfrm>
        </p:spPr>
        <p:txBody>
          <a:bodyPr anchor="b"/>
          <a:lstStyle>
            <a:lvl1pPr algn="r">
              <a:defRPr sz="4500">
                <a:solidFill>
                  <a:schemeClr val="bg1"/>
                </a:solidFill>
              </a:defRPr>
            </a:lvl1pPr>
          </a:lstStyle>
          <a:p>
            <a:r>
              <a:rPr lang="en-US" dirty="0"/>
              <a:t>Title Goes Here</a:t>
            </a:r>
          </a:p>
        </p:txBody>
      </p:sp>
      <p:sp>
        <p:nvSpPr>
          <p:cNvPr id="3" name="Text Placeholder 2">
            <a:extLst>
              <a:ext uri="{FF2B5EF4-FFF2-40B4-BE49-F238E27FC236}">
                <a16:creationId xmlns:a16="http://schemas.microsoft.com/office/drawing/2014/main" id="{8ADF4F18-B776-DD4E-AAD8-649F4A38F1E6}"/>
              </a:ext>
            </a:extLst>
          </p:cNvPr>
          <p:cNvSpPr>
            <a:spLocks noGrp="1"/>
          </p:cNvSpPr>
          <p:nvPr>
            <p:ph type="body" idx="1" hasCustomPrompt="1"/>
          </p:nvPr>
        </p:nvSpPr>
        <p:spPr>
          <a:xfrm>
            <a:off x="623888" y="1575565"/>
            <a:ext cx="7886700" cy="562570"/>
          </a:xfrm>
        </p:spPr>
        <p:txBody>
          <a:bodyPr>
            <a:normAutofit/>
          </a:bodyPr>
          <a:lstStyle>
            <a:lvl1pPr marL="0" indent="0" algn="r">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4" name="Text Placeholder 2">
            <a:extLst>
              <a:ext uri="{FF2B5EF4-FFF2-40B4-BE49-F238E27FC236}">
                <a16:creationId xmlns:a16="http://schemas.microsoft.com/office/drawing/2014/main" id="{8C5BBF53-4D71-3C4A-B4D0-13621C769C28}"/>
              </a:ext>
            </a:extLst>
          </p:cNvPr>
          <p:cNvSpPr>
            <a:spLocks noGrp="1"/>
          </p:cNvSpPr>
          <p:nvPr>
            <p:ph type="body" idx="11" hasCustomPrompt="1"/>
          </p:nvPr>
        </p:nvSpPr>
        <p:spPr>
          <a:xfrm>
            <a:off x="623888" y="2296351"/>
            <a:ext cx="7886700" cy="297332"/>
          </a:xfrm>
        </p:spPr>
        <p:txBody>
          <a:bodyPr>
            <a:normAutofit/>
          </a:bodyPr>
          <a:lstStyle>
            <a:lvl1pPr marL="0" indent="0" algn="r">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43853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Logo-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75352"/>
            <a:ext cx="7886700" cy="692663"/>
          </a:xfrm>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50415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Logo-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Tree>
    <p:extLst>
      <p:ext uri="{BB962C8B-B14F-4D97-AF65-F5344CB8AC3E}">
        <p14:creationId xmlns:p14="http://schemas.microsoft.com/office/powerpoint/2010/main" val="275374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18015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93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994172"/>
          </a:xfrm>
        </p:spPr>
        <p:txBody>
          <a:bodyPr/>
          <a:lstStyle>
            <a:lvl1pPr>
              <a:defRPr>
                <a:solidFill>
                  <a:srgbClr val="006747"/>
                </a:solidFill>
              </a:defRPr>
            </a:lvl1pPr>
          </a:lstStyle>
          <a:p>
            <a:r>
              <a:rPr lang="en-US" dirty="0"/>
              <a:t>Header Goes Here</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1" y="0"/>
            <a:ext cx="179462" cy="514350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7" name="Content Placeholder 3">
            <a:extLst>
              <a:ext uri="{FF2B5EF4-FFF2-40B4-BE49-F238E27FC236}">
                <a16:creationId xmlns:a16="http://schemas.microsoft.com/office/drawing/2014/main" id="{5BB23591-16BE-954D-B59B-91BFDA6632C9}"/>
              </a:ext>
            </a:extLst>
          </p:cNvPr>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4">
            <a:extLst>
              <a:ext uri="{FF2B5EF4-FFF2-40B4-BE49-F238E27FC236}">
                <a16:creationId xmlns:a16="http://schemas.microsoft.com/office/drawing/2014/main" id="{BE2CF947-D569-5840-90FE-2AE8871A80C0}"/>
              </a:ext>
            </a:extLst>
          </p:cNvPr>
          <p:cNvSpPr>
            <a:spLocks noGrp="1"/>
          </p:cNvSpPr>
          <p:nvPr>
            <p:ph type="pic" sz="quarter" idx="13"/>
          </p:nvPr>
        </p:nvSpPr>
        <p:spPr>
          <a:xfrm>
            <a:off x="628650" y="1369219"/>
            <a:ext cx="3874984" cy="3263504"/>
          </a:xfrm>
        </p:spPr>
        <p:txBody>
          <a:bodyPr/>
          <a:lstStyle/>
          <a:p>
            <a:endParaRPr lang="en-US"/>
          </a:p>
        </p:txBody>
      </p:sp>
    </p:spTree>
    <p:extLst>
      <p:ext uri="{BB962C8B-B14F-4D97-AF65-F5344CB8AC3E}">
        <p14:creationId xmlns:p14="http://schemas.microsoft.com/office/powerpoint/2010/main" val="18381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3">
    <p:bg>
      <p:bgPr>
        <a:solidFill>
          <a:srgbClr val="ECEA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48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73844"/>
            <a:ext cx="7886700" cy="994172"/>
          </a:xfrm>
        </p:spPr>
        <p:txBody>
          <a:bodyPr/>
          <a:lstStyle>
            <a:lvl1pPr>
              <a:defRPr>
                <a:solidFill>
                  <a:srgbClr val="006747"/>
                </a:solidFill>
              </a:defRPr>
            </a:lvl1pPr>
          </a:lstStyle>
          <a:p>
            <a:r>
              <a:rPr lang="en-US" dirty="0"/>
              <a:t>Header Goes Here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4" name="Content Placeholder 3"/>
          <p:cNvSpPr>
            <a:spLocks noGrp="1"/>
          </p:cNvSpPr>
          <p:nvPr>
            <p:ph sz="half" idx="2"/>
          </p:nvPr>
        </p:nvSpPr>
        <p:spPr>
          <a:xfrm>
            <a:off x="629842" y="1878806"/>
            <a:ext cx="3868340"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6" name="Content Placeholder 5"/>
          <p:cNvSpPr>
            <a:spLocks noGrp="1"/>
          </p:cNvSpPr>
          <p:nvPr>
            <p:ph sz="quarter" idx="4"/>
          </p:nvPr>
        </p:nvSpPr>
        <p:spPr>
          <a:xfrm>
            <a:off x="4629150" y="1878806"/>
            <a:ext cx="3887391"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0F5EC011-0DA0-DB45-996E-85C7F379AB45}" type="slidenum">
              <a:rPr lang="en-US" smtClean="0"/>
              <a:t>‹#›</a:t>
            </a:fld>
            <a:endParaRPr lang="en-US" dirty="0"/>
          </a:p>
        </p:txBody>
      </p:sp>
      <p:sp>
        <p:nvSpPr>
          <p:cNvPr id="10" name="Rectangle 9">
            <a:extLst>
              <a:ext uri="{FF2B5EF4-FFF2-40B4-BE49-F238E27FC236}">
                <a16:creationId xmlns:a16="http://schemas.microsoft.com/office/drawing/2014/main" id="{DEE8CF8B-D494-CC47-8E2D-52DC8E8EF28F}"/>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91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930E96-9F1D-4749-BDBF-344ADF8F90F9}" type="datetimeFigureOut">
              <a:rPr lang="en-US" smtClean="0"/>
              <a:t>6/3/2025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EC011-0DA0-DB45-996E-85C7F379AB45}" type="slidenum">
              <a:rPr lang="en-US" smtClean="0"/>
              <a:t>‹#›</a:t>
            </a:fld>
            <a:endParaRPr lang="en-US"/>
          </a:p>
        </p:txBody>
      </p:sp>
    </p:spTree>
    <p:extLst>
      <p:ext uri="{BB962C8B-B14F-4D97-AF65-F5344CB8AC3E}">
        <p14:creationId xmlns:p14="http://schemas.microsoft.com/office/powerpoint/2010/main" val="1848561185"/>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76" r:id="rId4"/>
    <p:sldLayoutId id="2147483662" r:id="rId5"/>
    <p:sldLayoutId id="2147483664" r:id="rId6"/>
    <p:sldLayoutId id="2147483672" r:id="rId7"/>
    <p:sldLayoutId id="2147483675" r:id="rId8"/>
    <p:sldLayoutId id="2147483665" r:id="rId9"/>
    <p:sldLayoutId id="2147483666" r:id="rId10"/>
    <p:sldLayoutId id="2147483671" r:id="rId11"/>
    <p:sldLayoutId id="2147483667" r:id="rId12"/>
    <p:sldLayoutId id="2147483670" r:id="rId13"/>
    <p:sldLayoutId id="2147483668" r:id="rId14"/>
    <p:sldLayoutId id="2147483673" r:id="rId15"/>
    <p:sldLayoutId id="2147483669" r:id="rId16"/>
    <p:sldLayoutId id="2147483678" r:id="rId17"/>
    <p:sldLayoutId id="2147483674" r:id="rId18"/>
    <p:sldLayoutId id="2147483680" r:id="rId19"/>
  </p:sldLayoutIdLst>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hyperlink" Target="https://www.usf.edu/cbcs/fmhi/index.aspx" TargetMode="External"/><Relationship Id="rId3" Type="http://schemas.openxmlformats.org/officeDocument/2006/relationships/hyperlink" Target="https://www.usf.edu/cbcs/csd/index.aspx" TargetMode="External"/><Relationship Id="rId7" Type="http://schemas.openxmlformats.org/officeDocument/2006/relationships/hyperlink" Target="https://www.usf.edu/cbcs/social-work/index.aspx" TargetMode="External"/><Relationship Id="rId2" Type="http://schemas.openxmlformats.org/officeDocument/2006/relationships/hyperlink" Target="https://www.usf.edu/cbcs/cfs/index.aspx" TargetMode="External"/><Relationship Id="rId1" Type="http://schemas.openxmlformats.org/officeDocument/2006/relationships/slideLayout" Target="../slideLayouts/slideLayout3.xml"/><Relationship Id="rId6" Type="http://schemas.openxmlformats.org/officeDocument/2006/relationships/hyperlink" Target="https://www.usf.edu/cbcs/aging-studies/index.aspx" TargetMode="External"/><Relationship Id="rId5" Type="http://schemas.openxmlformats.org/officeDocument/2006/relationships/hyperlink" Target="https://www.usf.edu/cbcs/mhlp/index.aspx" TargetMode="External"/><Relationship Id="rId4" Type="http://schemas.openxmlformats.org/officeDocument/2006/relationships/hyperlink" Target="https://www.usf.edu/cbcs/criminology/index.aspx"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usf.edu/cbcs/mhlp/centers/index.asp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6DCE-5506-AE49-9AA5-4EB0B2528574}"/>
              </a:ext>
            </a:extLst>
          </p:cNvPr>
          <p:cNvSpPr>
            <a:spLocks noGrp="1"/>
          </p:cNvSpPr>
          <p:nvPr>
            <p:ph type="title"/>
          </p:nvPr>
        </p:nvSpPr>
        <p:spPr>
          <a:xfrm>
            <a:off x="870697" y="207935"/>
            <a:ext cx="7402606" cy="2938675"/>
          </a:xfrm>
        </p:spPr>
        <p:txBody>
          <a:bodyPr>
            <a:normAutofit/>
          </a:bodyPr>
          <a:lstStyle/>
          <a:p>
            <a:pPr algn="ctr"/>
            <a:r>
              <a:rPr lang="en-US" dirty="0"/>
              <a:t>Reimagining the Behavioral Healthcare Workforce </a:t>
            </a:r>
          </a:p>
        </p:txBody>
      </p:sp>
      <p:sp>
        <p:nvSpPr>
          <p:cNvPr id="4" name="Text Placeholder 3">
            <a:extLst>
              <a:ext uri="{FF2B5EF4-FFF2-40B4-BE49-F238E27FC236}">
                <a16:creationId xmlns:a16="http://schemas.microsoft.com/office/drawing/2014/main" id="{1CA854F3-E1E6-B445-9497-094416CE94BE}"/>
              </a:ext>
            </a:extLst>
          </p:cNvPr>
          <p:cNvSpPr>
            <a:spLocks noGrp="1"/>
          </p:cNvSpPr>
          <p:nvPr>
            <p:ph type="body" idx="11"/>
          </p:nvPr>
        </p:nvSpPr>
        <p:spPr>
          <a:xfrm>
            <a:off x="711294" y="3745006"/>
            <a:ext cx="7799294" cy="961957"/>
          </a:xfrm>
        </p:spPr>
        <p:txBody>
          <a:bodyPr>
            <a:normAutofit fontScale="92500" lnSpcReduction="20000"/>
          </a:bodyPr>
          <a:lstStyle/>
          <a:p>
            <a:pPr>
              <a:lnSpc>
                <a:spcPct val="100000"/>
              </a:lnSpc>
              <a:spcBef>
                <a:spcPts val="0"/>
              </a:spcBef>
            </a:pPr>
            <a:r>
              <a:rPr lang="en-US" dirty="0"/>
              <a:t>Nickie Zenn, Ed.S., NCSP</a:t>
            </a:r>
          </a:p>
          <a:p>
            <a:pPr>
              <a:lnSpc>
                <a:spcPct val="100000"/>
              </a:lnSpc>
              <a:spcBef>
                <a:spcPts val="0"/>
              </a:spcBef>
            </a:pPr>
            <a:r>
              <a:rPr lang="en-US" dirty="0"/>
              <a:t>Licensed School Psychologist </a:t>
            </a:r>
          </a:p>
          <a:p>
            <a:pPr>
              <a:lnSpc>
                <a:spcPct val="100000"/>
              </a:lnSpc>
              <a:spcBef>
                <a:spcPts val="0"/>
              </a:spcBef>
            </a:pPr>
            <a:r>
              <a:rPr lang="en-US" dirty="0"/>
              <a:t>Academic Programs Director</a:t>
            </a:r>
          </a:p>
          <a:p>
            <a:pPr>
              <a:lnSpc>
                <a:spcPct val="100000"/>
              </a:lnSpc>
              <a:spcBef>
                <a:spcPts val="0"/>
              </a:spcBef>
            </a:pPr>
            <a:r>
              <a:rPr lang="en-US" dirty="0"/>
              <a:t>Associate Professor of Instruction   </a:t>
            </a:r>
          </a:p>
          <a:p>
            <a:pPr>
              <a:lnSpc>
                <a:spcPct val="100000"/>
              </a:lnSpc>
              <a:spcBef>
                <a:spcPts val="0"/>
              </a:spcBef>
            </a:pPr>
            <a:r>
              <a:rPr lang="en-US" dirty="0"/>
              <a:t>Dept. of Mental Health Law and Policy </a:t>
            </a:r>
          </a:p>
        </p:txBody>
      </p:sp>
    </p:spTree>
    <p:extLst>
      <p:ext uri="{BB962C8B-B14F-4D97-AF65-F5344CB8AC3E}">
        <p14:creationId xmlns:p14="http://schemas.microsoft.com/office/powerpoint/2010/main" val="107824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FC4958-3304-48D7-A2E5-8719FD170C6E}"/>
              </a:ext>
            </a:extLst>
          </p:cNvPr>
          <p:cNvSpPr>
            <a:spLocks noGrp="1"/>
          </p:cNvSpPr>
          <p:nvPr>
            <p:ph type="title"/>
          </p:nvPr>
        </p:nvSpPr>
        <p:spPr>
          <a:xfrm>
            <a:off x="504265" y="555182"/>
            <a:ext cx="8468285" cy="1717476"/>
          </a:xfrm>
        </p:spPr>
        <p:txBody>
          <a:bodyPr>
            <a:normAutofit/>
          </a:bodyPr>
          <a:lstStyle/>
          <a:p>
            <a:r>
              <a:rPr lang="en-US" dirty="0"/>
              <a:t>Enrollment continues to increase </a:t>
            </a:r>
            <a:br>
              <a:rPr lang="en-US" dirty="0"/>
            </a:br>
            <a:r>
              <a:rPr lang="en-US" dirty="0"/>
              <a:t>Students are not finding their way to Behavioral Healthcare positions.  </a:t>
            </a:r>
          </a:p>
        </p:txBody>
      </p:sp>
      <p:pic>
        <p:nvPicPr>
          <p:cNvPr id="6" name="Content Placeholder 5">
            <a:extLst>
              <a:ext uri="{FF2B5EF4-FFF2-40B4-BE49-F238E27FC236}">
                <a16:creationId xmlns:a16="http://schemas.microsoft.com/office/drawing/2014/main" id="{51EC1B9F-3A33-4FBF-843C-C27EA0741195}"/>
              </a:ext>
            </a:extLst>
          </p:cNvPr>
          <p:cNvPicPr>
            <a:picLocks noGrp="1" noChangeAspect="1"/>
          </p:cNvPicPr>
          <p:nvPr>
            <p:ph idx="1"/>
          </p:nvPr>
        </p:nvPicPr>
        <p:blipFill rotWithShape="1">
          <a:blip r:embed="rId2"/>
          <a:srcRect r="21259"/>
          <a:stretch/>
        </p:blipFill>
        <p:spPr>
          <a:xfrm>
            <a:off x="2608731" y="2272658"/>
            <a:ext cx="3381935" cy="2492960"/>
          </a:xfrm>
          <a:prstGeom prst="rect">
            <a:avLst/>
          </a:prstGeom>
        </p:spPr>
      </p:pic>
    </p:spTree>
    <p:extLst>
      <p:ext uri="{BB962C8B-B14F-4D97-AF65-F5344CB8AC3E}">
        <p14:creationId xmlns:p14="http://schemas.microsoft.com/office/powerpoint/2010/main" val="355750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691E-0AEA-250E-C7E6-3E3BA30D87D0}"/>
              </a:ext>
            </a:extLst>
          </p:cNvPr>
          <p:cNvSpPr>
            <a:spLocks noGrp="1"/>
          </p:cNvSpPr>
          <p:nvPr>
            <p:ph type="title"/>
          </p:nvPr>
        </p:nvSpPr>
        <p:spPr/>
        <p:txBody>
          <a:bodyPr>
            <a:normAutofit fontScale="90000"/>
          </a:bodyPr>
          <a:lstStyle/>
          <a:p>
            <a:pPr algn="ctr"/>
            <a:r>
              <a:rPr lang="en-US" sz="2700" dirty="0"/>
              <a:t>Reimagine the Behavioral Healthcare  Workforce </a:t>
            </a:r>
            <a:r>
              <a:rPr lang="en-US" sz="2700" dirty="0" err="1"/>
              <a:t>Workforce</a:t>
            </a:r>
            <a:r>
              <a:rPr lang="en-US" sz="2700" dirty="0"/>
              <a:t> Challenges </a:t>
            </a:r>
          </a:p>
        </p:txBody>
      </p:sp>
      <p:sp>
        <p:nvSpPr>
          <p:cNvPr id="3" name="Content Placeholder 2">
            <a:extLst>
              <a:ext uri="{FF2B5EF4-FFF2-40B4-BE49-F238E27FC236}">
                <a16:creationId xmlns:a16="http://schemas.microsoft.com/office/drawing/2014/main" id="{31CC91FD-4162-BBF1-A7AC-F1DF19E6DE51}"/>
              </a:ext>
            </a:extLst>
          </p:cNvPr>
          <p:cNvSpPr>
            <a:spLocks noGrp="1"/>
          </p:cNvSpPr>
          <p:nvPr>
            <p:ph idx="1"/>
          </p:nvPr>
        </p:nvSpPr>
        <p:spPr/>
        <p:txBody>
          <a:bodyPr/>
          <a:lstStyle/>
          <a:p>
            <a:pPr marL="0" indent="0">
              <a:buNone/>
            </a:pPr>
            <a:r>
              <a:rPr lang="en-US"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Healthcare reform and focus on behavioral health wellness  </a:t>
            </a:r>
          </a:p>
          <a:p>
            <a:pPr lvl="1"/>
            <a:r>
              <a:rPr lang="en-US"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Increased access to behavioral health care</a:t>
            </a:r>
          </a:p>
          <a:p>
            <a:pPr lvl="1"/>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H</a:t>
            </a:r>
            <a:r>
              <a:rPr lang="en-US"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ospitals and health care provider expansion in the area </a:t>
            </a:r>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of </a:t>
            </a:r>
            <a:r>
              <a:rPr lang="en-US"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mental health and substance use services</a:t>
            </a:r>
          </a:p>
          <a:p>
            <a:pPr lvl="1"/>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N</a:t>
            </a:r>
            <a:r>
              <a:rPr lang="en-US"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ational economy and low unemployment rates create opportunities for behavioral health professionals in other sectors. </a:t>
            </a:r>
          </a:p>
          <a:p>
            <a:pPr lvl="1"/>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High </a:t>
            </a:r>
            <a:r>
              <a:rPr lang="en-US"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turnover rates for entry level direct care positions. </a:t>
            </a:r>
          </a:p>
          <a:p>
            <a:pPr lvl="1"/>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Licensed Mental Health Practitioners unable to meet the increased demands</a:t>
            </a:r>
          </a:p>
          <a:p>
            <a:pPr lvl="1"/>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University graduate training programs  </a:t>
            </a:r>
          </a:p>
          <a:p>
            <a:pPr lvl="1"/>
            <a:r>
              <a:rPr lang="en-US" kern="100" dirty="0">
                <a:solidFill>
                  <a:schemeClr val="tx1"/>
                </a:solidFill>
                <a:latin typeface="Calibri" panose="020F0502020204030204" pitchFamily="34" charset="0"/>
                <a:cs typeface="Times New Roman" panose="02020603050405020304" pitchFamily="18" charset="0"/>
              </a:rPr>
              <a:t>Employer recruitment of students of Behavioral Healthcare </a:t>
            </a:r>
            <a:endParaRPr lang="en-US" dirty="0"/>
          </a:p>
        </p:txBody>
      </p:sp>
    </p:spTree>
    <p:extLst>
      <p:ext uri="{BB962C8B-B14F-4D97-AF65-F5344CB8AC3E}">
        <p14:creationId xmlns:p14="http://schemas.microsoft.com/office/powerpoint/2010/main" val="262464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87E76-EABF-4244-6E44-E3B2D00F6821}"/>
              </a:ext>
            </a:extLst>
          </p:cNvPr>
          <p:cNvSpPr>
            <a:spLocks noGrp="1"/>
          </p:cNvSpPr>
          <p:nvPr>
            <p:ph type="title"/>
          </p:nvPr>
        </p:nvSpPr>
        <p:spPr>
          <a:xfrm>
            <a:off x="551329" y="273844"/>
            <a:ext cx="7752229" cy="994172"/>
          </a:xfrm>
        </p:spPr>
        <p:txBody>
          <a:bodyPr>
            <a:normAutofit fontScale="90000"/>
          </a:bodyPr>
          <a:lstStyle/>
          <a:p>
            <a:pPr algn="ctr"/>
            <a:r>
              <a:rPr lang="en-US" sz="2700" dirty="0"/>
              <a:t>Reimagine the Behavioral Healthcare  Workforce </a:t>
            </a:r>
            <a:br>
              <a:rPr lang="en-US" sz="2700" dirty="0"/>
            </a:br>
            <a:r>
              <a:rPr lang="en-US" sz="2700" dirty="0"/>
              <a:t>Certification </a:t>
            </a:r>
            <a:br>
              <a:rPr lang="en-US" sz="2400" dirty="0"/>
            </a:br>
            <a:endParaRPr lang="en-US" sz="2400" dirty="0"/>
          </a:p>
        </p:txBody>
      </p:sp>
      <p:sp>
        <p:nvSpPr>
          <p:cNvPr id="3" name="Content Placeholder 2">
            <a:extLst>
              <a:ext uri="{FF2B5EF4-FFF2-40B4-BE49-F238E27FC236}">
                <a16:creationId xmlns:a16="http://schemas.microsoft.com/office/drawing/2014/main" id="{0D465650-75C9-BBCA-AC04-90C568B0A5B9}"/>
              </a:ext>
            </a:extLst>
          </p:cNvPr>
          <p:cNvSpPr>
            <a:spLocks noGrp="1"/>
          </p:cNvSpPr>
          <p:nvPr>
            <p:ph sz="half" idx="1"/>
          </p:nvPr>
        </p:nvSpPr>
        <p:spPr>
          <a:xfrm>
            <a:off x="685800" y="1754840"/>
            <a:ext cx="3829050" cy="2494431"/>
          </a:xfrm>
        </p:spPr>
        <p:txBody>
          <a:bodyPr>
            <a:normAutofit/>
          </a:bodyPr>
          <a:lstStyle/>
          <a:p>
            <a:r>
              <a:rPr lang="en-US" dirty="0">
                <a:solidFill>
                  <a:schemeClr val="tx1"/>
                </a:solidFill>
              </a:rPr>
              <a:t>High School Diploma: </a:t>
            </a:r>
          </a:p>
          <a:p>
            <a:pPr marL="342900" lvl="1" indent="0">
              <a:buNone/>
            </a:pPr>
            <a:r>
              <a:rPr lang="en-US" sz="1600" dirty="0">
                <a:solidFill>
                  <a:schemeClr val="tx1"/>
                </a:solidFill>
              </a:rPr>
              <a:t>Certified Recovery Peer Specialists  </a:t>
            </a:r>
          </a:p>
          <a:p>
            <a:pPr marL="342900" lvl="1" indent="0">
              <a:buNone/>
            </a:pPr>
            <a:r>
              <a:rPr lang="en-US" sz="1600" dirty="0">
                <a:solidFill>
                  <a:schemeClr val="tx1"/>
                </a:solidFill>
              </a:rPr>
              <a:t>Certified Behavioral Health Technician</a:t>
            </a:r>
          </a:p>
          <a:p>
            <a:pPr marL="342900" lvl="1" indent="0">
              <a:buNone/>
            </a:pPr>
            <a:r>
              <a:rPr lang="en-US" sz="1600" b="0" i="0" dirty="0">
                <a:solidFill>
                  <a:schemeClr val="tx1"/>
                </a:solidFill>
                <a:effectLst/>
                <a:latin typeface="odile"/>
              </a:rPr>
              <a:t>Certified Prevention Specialist</a:t>
            </a:r>
          </a:p>
          <a:p>
            <a:pPr marL="342900" lvl="1" indent="0">
              <a:buNone/>
            </a:pPr>
            <a:r>
              <a:rPr lang="en-US" sz="1600" b="0" i="0" dirty="0">
                <a:solidFill>
                  <a:schemeClr val="tx1"/>
                </a:solidFill>
                <a:effectLst/>
                <a:latin typeface="odile"/>
              </a:rPr>
              <a:t>Certified Recovery Support Specialist</a:t>
            </a:r>
          </a:p>
          <a:p>
            <a:pPr marL="342900" lvl="1" indent="0">
              <a:buNone/>
            </a:pPr>
            <a:r>
              <a:rPr lang="en-US" sz="1600" b="0" i="0" dirty="0">
                <a:solidFill>
                  <a:srgbClr val="333333"/>
                </a:solidFill>
                <a:effectLst/>
                <a:latin typeface="odile"/>
              </a:rPr>
              <a:t>Certified Recovery Residence Administrator</a:t>
            </a:r>
          </a:p>
          <a:p>
            <a:pPr marL="342900" lvl="1" indent="0">
              <a:buNone/>
            </a:pPr>
            <a:r>
              <a:rPr lang="en-US" sz="1600" b="0" i="0" dirty="0">
                <a:solidFill>
                  <a:srgbClr val="333333"/>
                </a:solidFill>
                <a:effectLst/>
                <a:latin typeface="odile"/>
              </a:rPr>
              <a:t>Certified Tobacco Treatment Specialist</a:t>
            </a:r>
            <a:endParaRPr lang="en-US" dirty="0">
              <a:solidFill>
                <a:schemeClr val="tx1"/>
              </a:solidFill>
            </a:endParaRPr>
          </a:p>
          <a:p>
            <a:pPr marL="0" indent="0">
              <a:buNone/>
            </a:pPr>
            <a:endParaRPr lang="en-US" sz="1600" dirty="0">
              <a:solidFill>
                <a:schemeClr val="tx1"/>
              </a:solidFill>
            </a:endParaRPr>
          </a:p>
        </p:txBody>
      </p:sp>
      <p:sp>
        <p:nvSpPr>
          <p:cNvPr id="5" name="Content Placeholder 4">
            <a:extLst>
              <a:ext uri="{FF2B5EF4-FFF2-40B4-BE49-F238E27FC236}">
                <a16:creationId xmlns:a16="http://schemas.microsoft.com/office/drawing/2014/main" id="{2B3DB0AC-79F2-C59A-5E95-55E95E8BDBE4}"/>
              </a:ext>
            </a:extLst>
          </p:cNvPr>
          <p:cNvSpPr>
            <a:spLocks noGrp="1"/>
          </p:cNvSpPr>
          <p:nvPr>
            <p:ph sz="half" idx="2"/>
          </p:nvPr>
        </p:nvSpPr>
        <p:spPr>
          <a:xfrm>
            <a:off x="4629152" y="1754840"/>
            <a:ext cx="3829048" cy="2225489"/>
          </a:xfrm>
        </p:spPr>
        <p:txBody>
          <a:bodyPr/>
          <a:lstStyle/>
          <a:p>
            <a:pPr marL="0" indent="0">
              <a:buNone/>
            </a:pPr>
            <a:r>
              <a:rPr lang="en-US" dirty="0">
                <a:solidFill>
                  <a:schemeClr val="tx1"/>
                </a:solidFill>
              </a:rPr>
              <a:t>Bachelor’s Degree: </a:t>
            </a:r>
          </a:p>
          <a:p>
            <a:pPr marL="342900" lvl="1" indent="0">
              <a:buNone/>
            </a:pPr>
            <a:r>
              <a:rPr lang="en-US" sz="1600" b="0" i="0" dirty="0">
                <a:solidFill>
                  <a:schemeClr val="tx1"/>
                </a:solidFill>
                <a:effectLst/>
                <a:latin typeface="odile"/>
              </a:rPr>
              <a:t>Certified Addiction Professional</a:t>
            </a:r>
          </a:p>
          <a:p>
            <a:pPr marL="342900" lvl="1" indent="0">
              <a:buNone/>
            </a:pPr>
            <a:r>
              <a:rPr lang="en-US" sz="1600" dirty="0">
                <a:solidFill>
                  <a:schemeClr val="tx1"/>
                </a:solidFill>
              </a:rPr>
              <a:t>Certified Behavioral Health Case Manager</a:t>
            </a:r>
          </a:p>
          <a:p>
            <a:pPr marL="342900" lvl="1" indent="0">
              <a:buNone/>
            </a:pPr>
            <a:r>
              <a:rPr lang="en-US" sz="1600" dirty="0">
                <a:solidFill>
                  <a:schemeClr val="tx1"/>
                </a:solidFill>
              </a:rPr>
              <a:t>Certified Behavioral Health Case Manager Supervisor</a:t>
            </a:r>
          </a:p>
          <a:p>
            <a:pPr marL="342900" lvl="1" indent="0">
              <a:buNone/>
            </a:pPr>
            <a:r>
              <a:rPr lang="en-US" sz="1600" dirty="0">
                <a:solidFill>
                  <a:schemeClr val="tx1"/>
                </a:solidFill>
              </a:rPr>
              <a:t>Certified Prevention Professional </a:t>
            </a:r>
          </a:p>
          <a:p>
            <a:pPr marL="342900" lvl="1" indent="0">
              <a:buNone/>
            </a:pPr>
            <a:r>
              <a:rPr lang="en-US" sz="1600" dirty="0">
                <a:solidFill>
                  <a:schemeClr val="tx1"/>
                </a:solidFill>
              </a:rPr>
              <a:t>Certified Mental Health Professional</a:t>
            </a:r>
            <a:endParaRPr lang="en-US" dirty="0"/>
          </a:p>
        </p:txBody>
      </p:sp>
      <p:sp>
        <p:nvSpPr>
          <p:cNvPr id="6" name="TextBox 5">
            <a:extLst>
              <a:ext uri="{FF2B5EF4-FFF2-40B4-BE49-F238E27FC236}">
                <a16:creationId xmlns:a16="http://schemas.microsoft.com/office/drawing/2014/main" id="{3E1D74E1-7806-CA36-13E0-7D33DD475B8B}"/>
              </a:ext>
            </a:extLst>
          </p:cNvPr>
          <p:cNvSpPr txBox="1"/>
          <p:nvPr/>
        </p:nvSpPr>
        <p:spPr>
          <a:xfrm>
            <a:off x="766482" y="1163171"/>
            <a:ext cx="6810936" cy="400110"/>
          </a:xfrm>
          <a:prstGeom prst="rect">
            <a:avLst/>
          </a:prstGeom>
          <a:noFill/>
        </p:spPr>
        <p:txBody>
          <a:bodyPr wrap="square" rtlCol="0">
            <a:spAutoFit/>
          </a:bodyPr>
          <a:lstStyle/>
          <a:p>
            <a:pPr marL="0" indent="0">
              <a:buNone/>
            </a:pPr>
            <a:r>
              <a:rPr lang="en-US" sz="2000" b="1" dirty="0">
                <a:solidFill>
                  <a:schemeClr val="tx1"/>
                </a:solidFill>
              </a:rPr>
              <a:t>The Florida Certification Board </a:t>
            </a:r>
          </a:p>
        </p:txBody>
      </p:sp>
    </p:spTree>
    <p:extLst>
      <p:ext uri="{BB962C8B-B14F-4D97-AF65-F5344CB8AC3E}">
        <p14:creationId xmlns:p14="http://schemas.microsoft.com/office/powerpoint/2010/main" val="261081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DB6D-D825-45AA-A735-FA638642204B}"/>
              </a:ext>
            </a:extLst>
          </p:cNvPr>
          <p:cNvSpPr>
            <a:spLocks noGrp="1"/>
          </p:cNvSpPr>
          <p:nvPr>
            <p:ph type="title"/>
          </p:nvPr>
        </p:nvSpPr>
        <p:spPr/>
        <p:txBody>
          <a:bodyPr/>
          <a:lstStyle/>
          <a:p>
            <a:r>
              <a:rPr lang="en-US"/>
              <a:t>MHLP BHC Short-Term Goals </a:t>
            </a:r>
            <a:endParaRPr lang="en-US" dirty="0"/>
          </a:p>
        </p:txBody>
      </p:sp>
      <p:graphicFrame>
        <p:nvGraphicFramePr>
          <p:cNvPr id="35" name="Content Placeholder 2">
            <a:extLst>
              <a:ext uri="{FF2B5EF4-FFF2-40B4-BE49-F238E27FC236}">
                <a16:creationId xmlns:a16="http://schemas.microsoft.com/office/drawing/2014/main" id="{2C005A9F-F6B3-291C-7CAE-E402A4BB21FE}"/>
              </a:ext>
            </a:extLst>
          </p:cNvPr>
          <p:cNvGraphicFramePr>
            <a:graphicFrameLocks noGrp="1"/>
          </p:cNvGraphicFramePr>
          <p:nvPr>
            <p:ph idx="1"/>
            <p:extLst>
              <p:ext uri="{D42A27DB-BD31-4B8C-83A1-F6EECF244321}">
                <p14:modId xmlns:p14="http://schemas.microsoft.com/office/powerpoint/2010/main" val="4137787527"/>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3445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B241-0907-4E7D-ABEC-E9C2576C8909}"/>
              </a:ext>
            </a:extLst>
          </p:cNvPr>
          <p:cNvSpPr>
            <a:spLocks noGrp="1"/>
          </p:cNvSpPr>
          <p:nvPr>
            <p:ph type="title"/>
          </p:nvPr>
        </p:nvSpPr>
        <p:spPr/>
        <p:txBody>
          <a:bodyPr/>
          <a:lstStyle/>
          <a:p>
            <a:r>
              <a:rPr lang="en-US" dirty="0"/>
              <a:t>MHLP BHC Long-Term Goals </a:t>
            </a:r>
          </a:p>
        </p:txBody>
      </p:sp>
      <p:graphicFrame>
        <p:nvGraphicFramePr>
          <p:cNvPr id="5" name="Content Placeholder 2">
            <a:extLst>
              <a:ext uri="{FF2B5EF4-FFF2-40B4-BE49-F238E27FC236}">
                <a16:creationId xmlns:a16="http://schemas.microsoft.com/office/drawing/2014/main" id="{04B24C60-BFE4-8E12-D3D8-FAEC7CBC2833}"/>
              </a:ext>
            </a:extLst>
          </p:cNvPr>
          <p:cNvGraphicFramePr>
            <a:graphicFrameLocks noGrp="1"/>
          </p:cNvGraphicFramePr>
          <p:nvPr>
            <p:ph idx="1"/>
            <p:extLst>
              <p:ext uri="{D42A27DB-BD31-4B8C-83A1-F6EECF244321}">
                <p14:modId xmlns:p14="http://schemas.microsoft.com/office/powerpoint/2010/main" val="3032669922"/>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8355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1FFCDE7-D50F-A93C-243E-327C8604CE95}"/>
              </a:ext>
            </a:extLst>
          </p:cNvPr>
          <p:cNvSpPr txBox="1"/>
          <p:nvPr/>
        </p:nvSpPr>
        <p:spPr>
          <a:xfrm>
            <a:off x="628650" y="338535"/>
            <a:ext cx="7884414" cy="304990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8000" kern="1200" dirty="0">
                <a:solidFill>
                  <a:schemeClr val="tx1"/>
                </a:solidFill>
                <a:latin typeface="+mj-lt"/>
                <a:ea typeface="+mj-ea"/>
                <a:cs typeface="+mj-cs"/>
              </a:rPr>
              <a:t>Thank You!  </a:t>
            </a:r>
          </a:p>
        </p:txBody>
      </p:sp>
      <p:sp>
        <p:nvSpPr>
          <p:cNvPr id="26"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3538946"/>
            <a:ext cx="4057650" cy="13716"/>
          </a:xfrm>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 name="connsiteX0" fmla="*/ 0 w 4057650"/>
              <a:gd name="connsiteY0" fmla="*/ 0 h 13716"/>
              <a:gd name="connsiteX1" fmla="*/ 635698 w 4057650"/>
              <a:gd name="connsiteY1" fmla="*/ 0 h 13716"/>
              <a:gd name="connsiteX2" fmla="*/ 1190244 w 4057650"/>
              <a:gd name="connsiteY2" fmla="*/ 0 h 13716"/>
              <a:gd name="connsiteX3" fmla="*/ 1947672 w 4057650"/>
              <a:gd name="connsiteY3" fmla="*/ 0 h 13716"/>
              <a:gd name="connsiteX4" fmla="*/ 2583370 w 4057650"/>
              <a:gd name="connsiteY4" fmla="*/ 0 h 13716"/>
              <a:gd name="connsiteX5" fmla="*/ 3219069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150555 w 4057650"/>
              <a:gd name="connsiteY10" fmla="*/ 13716 h 13716"/>
              <a:gd name="connsiteX11" fmla="*/ 1474280 w 4057650"/>
              <a:gd name="connsiteY11" fmla="*/ 13716 h 13716"/>
              <a:gd name="connsiteX12" fmla="*/ 838581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67148" y="-8908"/>
                  <a:pt x="517612" y="4501"/>
                  <a:pt x="757428" y="0"/>
                </a:cubicBezTo>
                <a:cubicBezTo>
                  <a:pt x="1032602" y="-7253"/>
                  <a:pt x="1110097" y="-4084"/>
                  <a:pt x="1474279" y="0"/>
                </a:cubicBezTo>
                <a:cubicBezTo>
                  <a:pt x="1838373" y="-7421"/>
                  <a:pt x="1905070" y="-3632"/>
                  <a:pt x="2191131" y="0"/>
                </a:cubicBezTo>
                <a:cubicBezTo>
                  <a:pt x="2479083" y="8044"/>
                  <a:pt x="2590278" y="-15025"/>
                  <a:pt x="2745676" y="0"/>
                </a:cubicBezTo>
                <a:cubicBezTo>
                  <a:pt x="2939709" y="9877"/>
                  <a:pt x="3136017" y="-24028"/>
                  <a:pt x="3340798" y="0"/>
                </a:cubicBezTo>
                <a:cubicBezTo>
                  <a:pt x="3577524" y="19058"/>
                  <a:pt x="3755433" y="-7221"/>
                  <a:pt x="4057650" y="0"/>
                </a:cubicBezTo>
                <a:cubicBezTo>
                  <a:pt x="4057445" y="4501"/>
                  <a:pt x="4058270" y="7438"/>
                  <a:pt x="4057650" y="13716"/>
                </a:cubicBezTo>
                <a:cubicBezTo>
                  <a:pt x="3746991" y="46900"/>
                  <a:pt x="3642040" y="-13712"/>
                  <a:pt x="3381375" y="13716"/>
                </a:cubicBezTo>
                <a:cubicBezTo>
                  <a:pt x="3142532" y="64771"/>
                  <a:pt x="2955382" y="-7162"/>
                  <a:pt x="2826830" y="13716"/>
                </a:cubicBezTo>
                <a:cubicBezTo>
                  <a:pt x="2734164" y="26064"/>
                  <a:pt x="2422331" y="12987"/>
                  <a:pt x="2272284" y="13716"/>
                </a:cubicBezTo>
                <a:cubicBezTo>
                  <a:pt x="2111408" y="20158"/>
                  <a:pt x="1888168" y="21489"/>
                  <a:pt x="1555432" y="13716"/>
                </a:cubicBezTo>
                <a:cubicBezTo>
                  <a:pt x="1389125" y="3117"/>
                  <a:pt x="1177551" y="39730"/>
                  <a:pt x="960310" y="13716"/>
                </a:cubicBezTo>
                <a:cubicBezTo>
                  <a:pt x="875922" y="-39900"/>
                  <a:pt x="323458" y="10262"/>
                  <a:pt x="0" y="13716"/>
                </a:cubicBezTo>
                <a:cubicBezTo>
                  <a:pt x="-331" y="11187"/>
                  <a:pt x="993" y="6491"/>
                  <a:pt x="0" y="0"/>
                </a:cubicBezTo>
                <a:close/>
              </a:path>
              <a:path w="4057650" h="13716" stroke="0" extrusionOk="0">
                <a:moveTo>
                  <a:pt x="0" y="0"/>
                </a:moveTo>
                <a:cubicBezTo>
                  <a:pt x="242151" y="36334"/>
                  <a:pt x="500401" y="29139"/>
                  <a:pt x="635698" y="0"/>
                </a:cubicBezTo>
                <a:cubicBezTo>
                  <a:pt x="783144" y="-32004"/>
                  <a:pt x="950843" y="-4485"/>
                  <a:pt x="1190244" y="0"/>
                </a:cubicBezTo>
                <a:cubicBezTo>
                  <a:pt x="1493739" y="37672"/>
                  <a:pt x="1683931" y="-5135"/>
                  <a:pt x="1947672" y="0"/>
                </a:cubicBezTo>
                <a:cubicBezTo>
                  <a:pt x="2231467" y="29157"/>
                  <a:pt x="2283780" y="-18583"/>
                  <a:pt x="2583370" y="0"/>
                </a:cubicBezTo>
                <a:cubicBezTo>
                  <a:pt x="2879743" y="13186"/>
                  <a:pt x="3001896" y="40538"/>
                  <a:pt x="3219069" y="0"/>
                </a:cubicBezTo>
                <a:cubicBezTo>
                  <a:pt x="3480307" y="-5034"/>
                  <a:pt x="3756341" y="17550"/>
                  <a:pt x="4057650" y="0"/>
                </a:cubicBezTo>
                <a:cubicBezTo>
                  <a:pt x="4056913" y="2900"/>
                  <a:pt x="4056504" y="10718"/>
                  <a:pt x="4057650" y="13716"/>
                </a:cubicBezTo>
                <a:cubicBezTo>
                  <a:pt x="3866391" y="10757"/>
                  <a:pt x="3683092" y="22641"/>
                  <a:pt x="3381375" y="13716"/>
                </a:cubicBezTo>
                <a:cubicBezTo>
                  <a:pt x="3077442" y="-36111"/>
                  <a:pt x="2959293" y="-9904"/>
                  <a:pt x="2826830" y="13716"/>
                </a:cubicBezTo>
                <a:cubicBezTo>
                  <a:pt x="2745586" y="48996"/>
                  <a:pt x="2366651" y="54820"/>
                  <a:pt x="2150555" y="13716"/>
                </a:cubicBezTo>
                <a:cubicBezTo>
                  <a:pt x="1889766" y="-21926"/>
                  <a:pt x="1744011" y="-27260"/>
                  <a:pt x="1474280" y="13716"/>
                </a:cubicBezTo>
                <a:cubicBezTo>
                  <a:pt x="1211536" y="18423"/>
                  <a:pt x="970196" y="30950"/>
                  <a:pt x="838581" y="13716"/>
                </a:cubicBezTo>
                <a:cubicBezTo>
                  <a:pt x="683899" y="-9022"/>
                  <a:pt x="224248" y="-47016"/>
                  <a:pt x="0" y="13716"/>
                </a:cubicBezTo>
                <a:cubicBezTo>
                  <a:pt x="324" y="6999"/>
                  <a:pt x="221" y="2972"/>
                  <a:pt x="0" y="0"/>
                </a:cubicBezTo>
                <a:close/>
              </a:path>
              <a:path w="4057650" h="13716" fill="none" stroke="0" extrusionOk="0">
                <a:moveTo>
                  <a:pt x="0" y="0"/>
                </a:moveTo>
                <a:cubicBezTo>
                  <a:pt x="358409" y="-4652"/>
                  <a:pt x="486702" y="12101"/>
                  <a:pt x="757428" y="0"/>
                </a:cubicBezTo>
                <a:cubicBezTo>
                  <a:pt x="1022678" y="-8760"/>
                  <a:pt x="1108573" y="-4098"/>
                  <a:pt x="1474279" y="0"/>
                </a:cubicBezTo>
                <a:cubicBezTo>
                  <a:pt x="1819257" y="16644"/>
                  <a:pt x="1919656" y="-4532"/>
                  <a:pt x="2191131" y="0"/>
                </a:cubicBezTo>
                <a:cubicBezTo>
                  <a:pt x="2458468" y="10266"/>
                  <a:pt x="2618941" y="-8527"/>
                  <a:pt x="2745676" y="0"/>
                </a:cubicBezTo>
                <a:cubicBezTo>
                  <a:pt x="2931643" y="26136"/>
                  <a:pt x="3158142" y="-56944"/>
                  <a:pt x="3340798" y="0"/>
                </a:cubicBezTo>
                <a:cubicBezTo>
                  <a:pt x="3532039" y="10299"/>
                  <a:pt x="3748090" y="-3814"/>
                  <a:pt x="4057650" y="0"/>
                </a:cubicBezTo>
                <a:cubicBezTo>
                  <a:pt x="4057333" y="4276"/>
                  <a:pt x="4057768" y="7437"/>
                  <a:pt x="4057650" y="13716"/>
                </a:cubicBezTo>
                <a:cubicBezTo>
                  <a:pt x="3759943" y="44812"/>
                  <a:pt x="3655385" y="-12313"/>
                  <a:pt x="3381375" y="13716"/>
                </a:cubicBezTo>
                <a:cubicBezTo>
                  <a:pt x="3117080" y="43667"/>
                  <a:pt x="2965830" y="11179"/>
                  <a:pt x="2826830" y="13716"/>
                </a:cubicBezTo>
                <a:cubicBezTo>
                  <a:pt x="2719180" y="50001"/>
                  <a:pt x="2405341" y="23637"/>
                  <a:pt x="2272284" y="13716"/>
                </a:cubicBezTo>
                <a:cubicBezTo>
                  <a:pt x="2146521" y="37825"/>
                  <a:pt x="1920511" y="43731"/>
                  <a:pt x="1555432" y="13716"/>
                </a:cubicBezTo>
                <a:cubicBezTo>
                  <a:pt x="1341297" y="-14932"/>
                  <a:pt x="1185337" y="6286"/>
                  <a:pt x="960310" y="13716"/>
                </a:cubicBezTo>
                <a:cubicBezTo>
                  <a:pt x="797841" y="-31644"/>
                  <a:pt x="348704" y="-84402"/>
                  <a:pt x="0" y="13716"/>
                </a:cubicBezTo>
                <a:cubicBezTo>
                  <a:pt x="-929" y="10136"/>
                  <a:pt x="7" y="679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134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29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91A73-5174-F508-20CF-F1B8ADA0F8FB}"/>
              </a:ext>
            </a:extLst>
          </p:cNvPr>
          <p:cNvSpPr>
            <a:spLocks noGrp="1"/>
          </p:cNvSpPr>
          <p:nvPr>
            <p:ph type="title"/>
          </p:nvPr>
        </p:nvSpPr>
        <p:spPr/>
        <p:txBody>
          <a:bodyPr>
            <a:normAutofit fontScale="90000"/>
          </a:bodyPr>
          <a:lstStyle/>
          <a:p>
            <a:r>
              <a:rPr lang="en-US" sz="2400" dirty="0"/>
              <a:t>College of Behavioral and Community Sciences (CBCS)</a:t>
            </a:r>
          </a:p>
        </p:txBody>
      </p:sp>
      <p:sp>
        <p:nvSpPr>
          <p:cNvPr id="3" name="Content Placeholder 2">
            <a:extLst>
              <a:ext uri="{FF2B5EF4-FFF2-40B4-BE49-F238E27FC236}">
                <a16:creationId xmlns:a16="http://schemas.microsoft.com/office/drawing/2014/main" id="{6F6968C6-05EE-9FB4-F781-89246E7CFEBE}"/>
              </a:ext>
            </a:extLst>
          </p:cNvPr>
          <p:cNvSpPr>
            <a:spLocks noGrp="1"/>
          </p:cNvSpPr>
          <p:nvPr>
            <p:ph idx="1"/>
          </p:nvPr>
        </p:nvSpPr>
        <p:spPr/>
        <p:txBody>
          <a:bodyPr>
            <a:normAutofit/>
          </a:bodyPr>
          <a:lstStyle/>
          <a:p>
            <a:pPr marL="0" indent="0">
              <a:buNone/>
            </a:pPr>
            <a:r>
              <a:rPr lang="en-US" b="0" i="0" dirty="0">
                <a:solidFill>
                  <a:srgbClr val="000000"/>
                </a:solidFill>
                <a:effectLst/>
                <a:latin typeface="+mn-lt"/>
              </a:rPr>
              <a:t> </a:t>
            </a:r>
            <a:r>
              <a:rPr lang="en-US" b="1" dirty="0">
                <a:solidFill>
                  <a:srgbClr val="000000"/>
                </a:solidFill>
                <a:latin typeface="+mn-lt"/>
              </a:rPr>
              <a:t>Department and Schools  </a:t>
            </a:r>
          </a:p>
          <a:p>
            <a:pPr lvl="1" fontAlgn="base"/>
            <a:r>
              <a:rPr lang="en-US" sz="1400" b="1" i="0" u="none" strike="noStrike" dirty="0">
                <a:solidFill>
                  <a:srgbClr val="006747"/>
                </a:solidFill>
                <a:effectLst/>
                <a:latin typeface="+mn-lt"/>
                <a:hlinkClick r:id="rId2">
                  <a:extLst>
                    <a:ext uri="{A12FA001-AC4F-418D-AE19-62706E023703}">
                      <ahyp:hlinkClr xmlns:ahyp="http://schemas.microsoft.com/office/drawing/2018/hyperlinkcolor" val="tx"/>
                    </a:ext>
                  </a:extLst>
                </a:hlinkClick>
              </a:rPr>
              <a:t>Child &amp; Family Studies</a:t>
            </a:r>
            <a:endParaRPr lang="en-US" sz="1400" b="0" i="0" dirty="0">
              <a:solidFill>
                <a:srgbClr val="006747"/>
              </a:solidFill>
              <a:effectLst/>
              <a:latin typeface="+mn-lt"/>
            </a:endParaRPr>
          </a:p>
          <a:p>
            <a:pPr lvl="1" fontAlgn="base"/>
            <a:r>
              <a:rPr lang="en-US" sz="1400" b="1" i="0" u="none" strike="noStrike" dirty="0">
                <a:solidFill>
                  <a:srgbClr val="006747"/>
                </a:solidFill>
                <a:effectLst/>
                <a:latin typeface="+mn-lt"/>
                <a:hlinkClick r:id="rId3">
                  <a:extLst>
                    <a:ext uri="{A12FA001-AC4F-418D-AE19-62706E023703}">
                      <ahyp:hlinkClr xmlns:ahyp="http://schemas.microsoft.com/office/drawing/2018/hyperlinkcolor" val="tx"/>
                    </a:ext>
                  </a:extLst>
                </a:hlinkClick>
              </a:rPr>
              <a:t>Communication Sciences &amp; Disorders</a:t>
            </a:r>
            <a:endParaRPr lang="en-US" sz="1400" b="0" i="0" dirty="0">
              <a:solidFill>
                <a:srgbClr val="006747"/>
              </a:solidFill>
              <a:effectLst/>
              <a:latin typeface="+mn-lt"/>
            </a:endParaRPr>
          </a:p>
          <a:p>
            <a:pPr lvl="1" fontAlgn="base"/>
            <a:r>
              <a:rPr lang="en-US" sz="1400" b="1" i="0" u="none" strike="noStrike" dirty="0">
                <a:solidFill>
                  <a:srgbClr val="006747"/>
                </a:solidFill>
                <a:effectLst/>
                <a:latin typeface="+mn-lt"/>
                <a:hlinkClick r:id="rId4">
                  <a:extLst>
                    <a:ext uri="{A12FA001-AC4F-418D-AE19-62706E023703}">
                      <ahyp:hlinkClr xmlns:ahyp="http://schemas.microsoft.com/office/drawing/2018/hyperlinkcolor" val="tx"/>
                    </a:ext>
                  </a:extLst>
                </a:hlinkClick>
              </a:rPr>
              <a:t>Criminology</a:t>
            </a:r>
            <a:endParaRPr lang="en-US" sz="1400" b="0" i="0" dirty="0">
              <a:solidFill>
                <a:srgbClr val="006747"/>
              </a:solidFill>
              <a:effectLst/>
              <a:latin typeface="+mn-lt"/>
            </a:endParaRPr>
          </a:p>
          <a:p>
            <a:pPr lvl="1" fontAlgn="base"/>
            <a:r>
              <a:rPr lang="en-US" sz="1400" b="1" i="0" u="none" strike="noStrike" dirty="0">
                <a:solidFill>
                  <a:srgbClr val="006747"/>
                </a:solidFill>
                <a:effectLst/>
                <a:latin typeface="+mn-lt"/>
                <a:hlinkClick r:id="rId5">
                  <a:extLst>
                    <a:ext uri="{A12FA001-AC4F-418D-AE19-62706E023703}">
                      <ahyp:hlinkClr xmlns:ahyp="http://schemas.microsoft.com/office/drawing/2018/hyperlinkcolor" val="tx"/>
                    </a:ext>
                  </a:extLst>
                </a:hlinkClick>
              </a:rPr>
              <a:t>Mental Health Law &amp; Policy</a:t>
            </a:r>
            <a:endParaRPr lang="en-US" sz="1400" b="0" i="0" dirty="0">
              <a:solidFill>
                <a:srgbClr val="006747"/>
              </a:solidFill>
              <a:effectLst/>
              <a:latin typeface="+mn-lt"/>
            </a:endParaRPr>
          </a:p>
          <a:p>
            <a:pPr lvl="1" fontAlgn="base"/>
            <a:r>
              <a:rPr lang="en-US" sz="1400" b="1" i="0" u="none" strike="noStrike" dirty="0">
                <a:solidFill>
                  <a:srgbClr val="006747"/>
                </a:solidFill>
                <a:effectLst/>
                <a:latin typeface="+mn-lt"/>
                <a:hlinkClick r:id="rId6">
                  <a:extLst>
                    <a:ext uri="{A12FA001-AC4F-418D-AE19-62706E023703}">
                      <ahyp:hlinkClr xmlns:ahyp="http://schemas.microsoft.com/office/drawing/2018/hyperlinkcolor" val="tx"/>
                    </a:ext>
                  </a:extLst>
                </a:hlinkClick>
              </a:rPr>
              <a:t>School of Aging Studies</a:t>
            </a:r>
            <a:endParaRPr lang="en-US" sz="1400" b="0" i="0" dirty="0">
              <a:solidFill>
                <a:srgbClr val="006747"/>
              </a:solidFill>
              <a:effectLst/>
              <a:latin typeface="+mn-lt"/>
            </a:endParaRPr>
          </a:p>
          <a:p>
            <a:pPr lvl="1" fontAlgn="base"/>
            <a:r>
              <a:rPr lang="en-US" sz="1400" b="1" i="0" u="none" strike="noStrike" dirty="0">
                <a:solidFill>
                  <a:srgbClr val="006747"/>
                </a:solidFill>
                <a:effectLst/>
                <a:latin typeface="+mn-lt"/>
                <a:hlinkClick r:id="rId7">
                  <a:extLst>
                    <a:ext uri="{A12FA001-AC4F-418D-AE19-62706E023703}">
                      <ahyp:hlinkClr xmlns:ahyp="http://schemas.microsoft.com/office/drawing/2018/hyperlinkcolor" val="tx"/>
                    </a:ext>
                  </a:extLst>
                </a:hlinkClick>
              </a:rPr>
              <a:t>School of Social Work</a:t>
            </a:r>
            <a:endParaRPr lang="en-US" sz="1400" b="0" i="0" dirty="0">
              <a:solidFill>
                <a:srgbClr val="006747"/>
              </a:solidFill>
              <a:effectLst/>
              <a:latin typeface="+mn-lt"/>
            </a:endParaRPr>
          </a:p>
          <a:p>
            <a:pPr lvl="1" fontAlgn="base"/>
            <a:r>
              <a:rPr lang="en-US" sz="1400" b="1" i="0" u="none" strike="noStrike" dirty="0">
                <a:solidFill>
                  <a:srgbClr val="006747"/>
                </a:solidFill>
                <a:effectLst/>
                <a:latin typeface="+mn-lt"/>
                <a:hlinkClick r:id="rId8">
                  <a:extLst>
                    <a:ext uri="{A12FA001-AC4F-418D-AE19-62706E023703}">
                      <ahyp:hlinkClr xmlns:ahyp="http://schemas.microsoft.com/office/drawing/2018/hyperlinkcolor" val="tx"/>
                    </a:ext>
                  </a:extLst>
                </a:hlinkClick>
              </a:rPr>
              <a:t>Louis de la Parte Florida Mental Health Institute (FMHI)</a:t>
            </a:r>
            <a:endParaRPr lang="en-US" sz="1400" b="0" i="0" dirty="0">
              <a:solidFill>
                <a:srgbClr val="006747"/>
              </a:solidFill>
              <a:effectLst/>
              <a:latin typeface="+mn-lt"/>
            </a:endParaRPr>
          </a:p>
          <a:p>
            <a:pPr marL="0" indent="0">
              <a:buNone/>
            </a:pPr>
            <a:endParaRPr lang="en-US" dirty="0">
              <a:solidFill>
                <a:srgbClr val="000000"/>
              </a:solidFill>
              <a:latin typeface="+mn-lt"/>
            </a:endParaRPr>
          </a:p>
        </p:txBody>
      </p:sp>
    </p:spTree>
    <p:extLst>
      <p:ext uri="{BB962C8B-B14F-4D97-AF65-F5344CB8AC3E}">
        <p14:creationId xmlns:p14="http://schemas.microsoft.com/office/powerpoint/2010/main" val="337542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C8458-AAC2-FD7E-4D0B-D0415CE27FB9}"/>
              </a:ext>
            </a:extLst>
          </p:cNvPr>
          <p:cNvSpPr>
            <a:spLocks noGrp="1"/>
          </p:cNvSpPr>
          <p:nvPr>
            <p:ph type="title"/>
          </p:nvPr>
        </p:nvSpPr>
        <p:spPr/>
        <p:txBody>
          <a:bodyPr>
            <a:normAutofit fontScale="90000"/>
          </a:bodyPr>
          <a:lstStyle/>
          <a:p>
            <a:r>
              <a:rPr lang="en-US" sz="2400" b="1" i="0" cap="all" dirty="0">
                <a:solidFill>
                  <a:srgbClr val="006747"/>
                </a:solidFill>
                <a:effectLst/>
                <a:latin typeface="+mn-lt"/>
              </a:rPr>
              <a:t>DEPARTMENT OF MENTAL HEALTH LAW AND POLICY</a:t>
            </a:r>
            <a:br>
              <a:rPr lang="en-US" b="1" i="0" cap="all" dirty="0">
                <a:solidFill>
                  <a:srgbClr val="006747"/>
                </a:solidFill>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0A46F6F0-44F5-726D-E736-0C650C1F5A18}"/>
              </a:ext>
            </a:extLst>
          </p:cNvPr>
          <p:cNvSpPr>
            <a:spLocks noGrp="1"/>
          </p:cNvSpPr>
          <p:nvPr>
            <p:ph idx="1"/>
          </p:nvPr>
        </p:nvSpPr>
        <p:spPr>
          <a:xfrm>
            <a:off x="463924" y="1109382"/>
            <a:ext cx="8051426" cy="3523341"/>
          </a:xfrm>
        </p:spPr>
        <p:txBody>
          <a:bodyPr>
            <a:normAutofit/>
          </a:bodyPr>
          <a:lstStyle/>
          <a:p>
            <a:pPr marL="0" indent="0">
              <a:buNone/>
            </a:pPr>
            <a:r>
              <a:rPr lang="en-US" b="1" dirty="0">
                <a:solidFill>
                  <a:srgbClr val="006747"/>
                </a:solidFill>
                <a:hlinkClick r:id="rId2">
                  <a:extLst>
                    <a:ext uri="{A12FA001-AC4F-418D-AE19-62706E023703}">
                      <ahyp:hlinkClr xmlns:ahyp="http://schemas.microsoft.com/office/drawing/2018/hyperlinkcolor" val="tx"/>
                    </a:ext>
                  </a:extLst>
                </a:hlinkClick>
              </a:rPr>
              <a:t>Centers </a:t>
            </a:r>
            <a:endParaRPr lang="en-US" b="1" dirty="0">
              <a:solidFill>
                <a:srgbClr val="006747"/>
              </a:solidFill>
            </a:endParaRPr>
          </a:p>
          <a:p>
            <a:pPr lvl="1"/>
            <a:r>
              <a:rPr lang="en-US" sz="1400" dirty="0">
                <a:solidFill>
                  <a:schemeClr val="tx1"/>
                </a:solidFill>
                <a:latin typeface="+mn-lt"/>
              </a:rPr>
              <a:t>Baker Act Reporting Center </a:t>
            </a:r>
          </a:p>
          <a:p>
            <a:pPr lvl="1"/>
            <a:r>
              <a:rPr lang="en-US" sz="1400" dirty="0">
                <a:solidFill>
                  <a:schemeClr val="tx1"/>
                </a:solidFill>
                <a:latin typeface="+mn-lt"/>
              </a:rPr>
              <a:t>Florida Center for Behavioral Health Improvements and Solutions - The Florida Behavioral Health Collaborative Pediatric Hotline – connecting child and adolescent psychiatrists and pediatric primary care providers. </a:t>
            </a:r>
          </a:p>
          <a:p>
            <a:pPr lvl="1"/>
            <a:r>
              <a:rPr lang="en-US" sz="1400" dirty="0">
                <a:solidFill>
                  <a:schemeClr val="tx1"/>
                </a:solidFill>
                <a:latin typeface="+mn-lt"/>
              </a:rPr>
              <a:t>Johnson Laboratory – The Substance Misuse and Addictions Research Traineeship (SMART)and The Adolescent Cognitive Brain Development Study's Scientific Training in Addiction Research Techniques. (START)</a:t>
            </a:r>
          </a:p>
          <a:p>
            <a:pPr lvl="1"/>
            <a:r>
              <a:rPr lang="en-US" sz="1400" dirty="0">
                <a:solidFill>
                  <a:schemeClr val="tx1"/>
                </a:solidFill>
                <a:latin typeface="+mn-lt"/>
              </a:rPr>
              <a:t>MYPATH Collaborative – A </a:t>
            </a:r>
            <a:r>
              <a:rPr lang="en-US" sz="1400" b="0" i="0" dirty="0">
                <a:solidFill>
                  <a:schemeClr val="tx1"/>
                </a:solidFill>
                <a:effectLst/>
                <a:latin typeface="+mn-lt"/>
              </a:rPr>
              <a:t>patient-centered Partnership Addressing Trauma and Healing.  </a:t>
            </a:r>
          </a:p>
          <a:p>
            <a:pPr lvl="1"/>
            <a:r>
              <a:rPr lang="en-US" sz="1400" dirty="0">
                <a:solidFill>
                  <a:schemeClr val="tx1"/>
                </a:solidFill>
                <a:latin typeface="+mn-lt"/>
              </a:rPr>
              <a:t>Policy and Services Research Data Center (PSRDC) Criminal Justice, Mental Health, and Substance Abuse Technical Assistance Center </a:t>
            </a:r>
          </a:p>
          <a:p>
            <a:pPr lvl="1"/>
            <a:r>
              <a:rPr lang="en-US" sz="1400" dirty="0">
                <a:solidFill>
                  <a:schemeClr val="tx1"/>
                </a:solidFill>
                <a:latin typeface="+mn-lt"/>
              </a:rPr>
              <a:t>Stigma Action Research (STAR) Lab</a:t>
            </a:r>
          </a:p>
          <a:p>
            <a:pPr lvl="1"/>
            <a:r>
              <a:rPr lang="en-US" sz="1400" dirty="0">
                <a:solidFill>
                  <a:schemeClr val="tx1"/>
                </a:solidFill>
                <a:latin typeface="+mn-lt"/>
              </a:rPr>
              <a:t>Voices of Behavioral Health (VBH) Lab  </a:t>
            </a:r>
          </a:p>
          <a:p>
            <a:pPr lvl="1"/>
            <a:endParaRPr lang="en-US" sz="1400" dirty="0">
              <a:solidFill>
                <a:schemeClr val="tx1"/>
              </a:solidFill>
              <a:latin typeface="+mn-lt"/>
            </a:endParaRPr>
          </a:p>
          <a:p>
            <a:pPr lvl="1"/>
            <a:endParaRPr lang="en-US" sz="1400" dirty="0">
              <a:solidFill>
                <a:schemeClr val="tx1"/>
              </a:solidFill>
              <a:latin typeface="+mn-lt"/>
            </a:endParaRPr>
          </a:p>
        </p:txBody>
      </p:sp>
    </p:spTree>
    <p:extLst>
      <p:ext uri="{BB962C8B-B14F-4D97-AF65-F5344CB8AC3E}">
        <p14:creationId xmlns:p14="http://schemas.microsoft.com/office/powerpoint/2010/main" val="340838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B31D-9DAC-4726-99D7-A8C7EED5E2C7}"/>
              </a:ext>
            </a:extLst>
          </p:cNvPr>
          <p:cNvSpPr>
            <a:spLocks noGrp="1"/>
          </p:cNvSpPr>
          <p:nvPr>
            <p:ph type="title"/>
          </p:nvPr>
        </p:nvSpPr>
        <p:spPr/>
        <p:txBody>
          <a:bodyPr>
            <a:normAutofit/>
          </a:bodyPr>
          <a:lstStyle/>
          <a:p>
            <a:r>
              <a:rPr lang="en-US" sz="2400" dirty="0">
                <a:effectLst/>
                <a:latin typeface="+mj-lt"/>
                <a:ea typeface="Verdana" panose="020B0604030504040204" pitchFamily="34" charset="0"/>
              </a:rPr>
              <a:t>Bachelor of Science in Behavioral Healthcare</a:t>
            </a:r>
            <a:endParaRPr lang="en-US" sz="2400" dirty="0">
              <a:latin typeface="+mj-lt"/>
              <a:ea typeface="Verdana" panose="020B0604030504040204" pitchFamily="34" charset="0"/>
            </a:endParaRPr>
          </a:p>
        </p:txBody>
      </p:sp>
      <p:sp>
        <p:nvSpPr>
          <p:cNvPr id="3" name="Content Placeholder 2">
            <a:extLst>
              <a:ext uri="{FF2B5EF4-FFF2-40B4-BE49-F238E27FC236}">
                <a16:creationId xmlns:a16="http://schemas.microsoft.com/office/drawing/2014/main" id="{883359CD-9C9B-4786-B09C-E97D98BB7BE5}"/>
              </a:ext>
            </a:extLst>
          </p:cNvPr>
          <p:cNvSpPr>
            <a:spLocks noGrp="1"/>
          </p:cNvSpPr>
          <p:nvPr>
            <p:ph idx="1"/>
          </p:nvPr>
        </p:nvSpPr>
        <p:spPr>
          <a:xfrm>
            <a:off x="628650" y="1268015"/>
            <a:ext cx="7886700" cy="3263504"/>
          </a:xfrm>
        </p:spPr>
        <p:txBody>
          <a:bodyPr>
            <a:normAutofit/>
          </a:bodyPr>
          <a:lstStyle/>
          <a:p>
            <a:pPr marL="0" indent="0">
              <a:buNone/>
            </a:pPr>
            <a:r>
              <a:rPr lang="en-US" b="1" dirty="0">
                <a:solidFill>
                  <a:schemeClr val="tx1"/>
                </a:solidFill>
              </a:rPr>
              <a:t>Concentrations: </a:t>
            </a:r>
          </a:p>
          <a:p>
            <a:pPr marL="342900" lvl="1" indent="0">
              <a:buNone/>
            </a:pPr>
            <a:r>
              <a:rPr lang="en-US" dirty="0">
                <a:solidFill>
                  <a:schemeClr val="tx1"/>
                </a:solidFill>
              </a:rPr>
              <a:t>Applied Behavior Analysis</a:t>
            </a:r>
          </a:p>
          <a:p>
            <a:pPr marL="342900" lvl="1" indent="0">
              <a:buNone/>
            </a:pPr>
            <a:r>
              <a:rPr lang="en-US" dirty="0">
                <a:solidFill>
                  <a:schemeClr val="tx1"/>
                </a:solidFill>
              </a:rPr>
              <a:t>Children’s Behavioral Healthcare</a:t>
            </a:r>
          </a:p>
          <a:p>
            <a:pPr marL="342900" lvl="1" indent="0">
              <a:buNone/>
            </a:pPr>
            <a:r>
              <a:rPr lang="en-US" dirty="0">
                <a:solidFill>
                  <a:schemeClr val="tx1"/>
                </a:solidFill>
              </a:rPr>
              <a:t>Behavioral Healthcare Across the Life Span </a:t>
            </a:r>
          </a:p>
          <a:p>
            <a:pPr marL="342900" lvl="1" indent="0">
              <a:lnSpc>
                <a:spcPct val="100000"/>
              </a:lnSpc>
              <a:spcBef>
                <a:spcPts val="0"/>
              </a:spcBef>
              <a:buNone/>
            </a:pPr>
            <a:r>
              <a:rPr lang="en-US" sz="1000" dirty="0">
                <a:solidFill>
                  <a:schemeClr val="tx1"/>
                </a:solidFill>
              </a:rPr>
              <a:t>*Students are required to complete 120-hour field placement at an agency/behavioral healthcare for a semester  (8-10 hours a week during the Fall &amp; Spring semesters and 12-15 hours a week during the Summer semester.)</a:t>
            </a:r>
          </a:p>
          <a:p>
            <a:pPr marL="0" indent="0">
              <a:buNone/>
            </a:pPr>
            <a:r>
              <a:rPr lang="en-US" b="1" dirty="0">
                <a:solidFill>
                  <a:schemeClr val="tx1"/>
                </a:solidFill>
              </a:rPr>
              <a:t>Minors: </a:t>
            </a:r>
          </a:p>
          <a:p>
            <a:pPr marL="342900" lvl="1" indent="0">
              <a:buNone/>
            </a:pPr>
            <a:r>
              <a:rPr lang="en-US" dirty="0">
                <a:solidFill>
                  <a:schemeClr val="tx1"/>
                </a:solidFill>
              </a:rPr>
              <a:t>Behavioral Healthcare </a:t>
            </a:r>
          </a:p>
          <a:p>
            <a:pPr marL="342900" lvl="1" indent="0">
              <a:buNone/>
            </a:pPr>
            <a:r>
              <a:rPr lang="en-US" dirty="0">
                <a:solidFill>
                  <a:schemeClr val="tx1"/>
                </a:solidFill>
              </a:rPr>
              <a:t>Children’s Behavioral Healthcare</a:t>
            </a:r>
          </a:p>
          <a:p>
            <a:pPr marL="342900" lvl="1" indent="0">
              <a:buNone/>
            </a:pPr>
            <a:r>
              <a:rPr lang="en-US" dirty="0">
                <a:solidFill>
                  <a:schemeClr val="tx1"/>
                </a:solidFill>
              </a:rPr>
              <a:t>Forensic Behavioral Health </a:t>
            </a:r>
          </a:p>
          <a:p>
            <a:pPr marL="342900" lvl="1" indent="0">
              <a:buNone/>
            </a:pPr>
            <a:endParaRPr lang="en-US" dirty="0">
              <a:solidFill>
                <a:schemeClr val="tx1"/>
              </a:solidFill>
            </a:endParaRPr>
          </a:p>
          <a:p>
            <a:pPr marL="342900" lvl="1" indent="0">
              <a:buNone/>
            </a:pPr>
            <a:endParaRPr lang="en-US" dirty="0">
              <a:solidFill>
                <a:schemeClr val="tx1"/>
              </a:solidFill>
            </a:endParaRPr>
          </a:p>
        </p:txBody>
      </p:sp>
    </p:spTree>
    <p:extLst>
      <p:ext uri="{BB962C8B-B14F-4D97-AF65-F5344CB8AC3E}">
        <p14:creationId xmlns:p14="http://schemas.microsoft.com/office/powerpoint/2010/main" val="228697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8D9E-6592-4E97-975F-E2FEA3A10AFA}"/>
              </a:ext>
            </a:extLst>
          </p:cNvPr>
          <p:cNvSpPr>
            <a:spLocks noGrp="1"/>
          </p:cNvSpPr>
          <p:nvPr>
            <p:ph type="title"/>
          </p:nvPr>
        </p:nvSpPr>
        <p:spPr/>
        <p:txBody>
          <a:bodyPr/>
          <a:lstStyle/>
          <a:p>
            <a:r>
              <a:rPr lang="en-US"/>
              <a:t>Concentration enrollment percentages </a:t>
            </a:r>
            <a:endParaRPr lang="en-US" dirty="0"/>
          </a:p>
        </p:txBody>
      </p:sp>
      <p:graphicFrame>
        <p:nvGraphicFramePr>
          <p:cNvPr id="22" name="Content Placeholder 2">
            <a:extLst>
              <a:ext uri="{FF2B5EF4-FFF2-40B4-BE49-F238E27FC236}">
                <a16:creationId xmlns:a16="http://schemas.microsoft.com/office/drawing/2014/main" id="{4B6380D8-FDB9-CB16-0DA1-6C7BB04B3186}"/>
              </a:ext>
            </a:extLst>
          </p:cNvPr>
          <p:cNvGraphicFramePr>
            <a:graphicFrameLocks noGrp="1"/>
          </p:cNvGraphicFramePr>
          <p:nvPr>
            <p:ph idx="1"/>
            <p:extLst>
              <p:ext uri="{D42A27DB-BD31-4B8C-83A1-F6EECF244321}">
                <p14:modId xmlns:p14="http://schemas.microsoft.com/office/powerpoint/2010/main" val="2141417541"/>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0826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24DF-F795-CC80-3E5C-52763567B90E}"/>
              </a:ext>
            </a:extLst>
          </p:cNvPr>
          <p:cNvSpPr>
            <a:spLocks noGrp="1"/>
          </p:cNvSpPr>
          <p:nvPr>
            <p:ph type="title"/>
          </p:nvPr>
        </p:nvSpPr>
        <p:spPr>
          <a:xfrm>
            <a:off x="5117907" y="280379"/>
            <a:ext cx="3582339" cy="1212152"/>
          </a:xfrm>
        </p:spPr>
        <p:txBody>
          <a:bodyPr anchor="b">
            <a:normAutofit/>
          </a:bodyPr>
          <a:lstStyle/>
          <a:p>
            <a:pPr algn="ctr"/>
            <a:r>
              <a:rPr lang="en-US" sz="2400" dirty="0"/>
              <a:t>USF Undergraduate Behavioral Healthcare Scholars </a:t>
            </a:r>
          </a:p>
        </p:txBody>
      </p:sp>
      <p:pic>
        <p:nvPicPr>
          <p:cNvPr id="19" name="Picture 4" descr="Glasses on top of a book">
            <a:extLst>
              <a:ext uri="{FF2B5EF4-FFF2-40B4-BE49-F238E27FC236}">
                <a16:creationId xmlns:a16="http://schemas.microsoft.com/office/drawing/2014/main" id="{F6E84BA1-BF6D-C005-2717-A736A6822B5D}"/>
              </a:ext>
            </a:extLst>
          </p:cNvPr>
          <p:cNvPicPr>
            <a:picLocks noChangeAspect="1"/>
          </p:cNvPicPr>
          <p:nvPr/>
        </p:nvPicPr>
        <p:blipFill rotWithShape="1">
          <a:blip r:embed="rId2"/>
          <a:srcRect l="8236" r="32875" b="-2"/>
          <a:stretch/>
        </p:blipFill>
        <p:spPr>
          <a:xfrm>
            <a:off x="20" y="10"/>
            <a:ext cx="4571980" cy="5143490"/>
          </a:xfrm>
          <a:prstGeom prst="rect">
            <a:avLst/>
          </a:prstGeom>
        </p:spPr>
      </p:pic>
      <p:grpSp>
        <p:nvGrpSpPr>
          <p:cNvPr id="50" name="Group 26">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2521" cy="5143500"/>
            <a:chOff x="12068638" y="0"/>
            <a:chExt cx="123362" cy="6858000"/>
          </a:xfrm>
        </p:grpSpPr>
        <p:sp>
          <p:nvSpPr>
            <p:cNvPr id="28" name="Rectangle 27">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8">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Content Placeholder 2">
            <a:extLst>
              <a:ext uri="{FF2B5EF4-FFF2-40B4-BE49-F238E27FC236}">
                <a16:creationId xmlns:a16="http://schemas.microsoft.com/office/drawing/2014/main" id="{4EB28F55-7404-9535-C870-7DF6A548255F}"/>
              </a:ext>
            </a:extLst>
          </p:cNvPr>
          <p:cNvSpPr>
            <a:spLocks noGrp="1"/>
          </p:cNvSpPr>
          <p:nvPr>
            <p:ph idx="1"/>
          </p:nvPr>
        </p:nvSpPr>
        <p:spPr>
          <a:xfrm>
            <a:off x="5224643" y="1624442"/>
            <a:ext cx="3368865" cy="2585874"/>
          </a:xfrm>
        </p:spPr>
        <p:txBody>
          <a:bodyPr anchor="t">
            <a:noAutofit/>
          </a:bodyPr>
          <a:lstStyle/>
          <a:p>
            <a:pPr marL="0" indent="0">
              <a:buNone/>
            </a:pPr>
            <a:r>
              <a:rPr lang="en-US" sz="1400" dirty="0">
                <a:solidFill>
                  <a:schemeClr val="tx1"/>
                </a:solidFill>
              </a:rPr>
              <a:t>Undergraduate Scholars discipline fields: </a:t>
            </a:r>
          </a:p>
          <a:p>
            <a:pPr marL="342900" lvl="1" indent="0">
              <a:buNone/>
            </a:pPr>
            <a:r>
              <a:rPr lang="en-US" sz="1400" dirty="0">
                <a:solidFill>
                  <a:schemeClr val="tx1"/>
                </a:solidFill>
              </a:rPr>
              <a:t>Psychology	Nursing 	          </a:t>
            </a:r>
          </a:p>
          <a:p>
            <a:pPr marL="342900" lvl="1" indent="0">
              <a:buNone/>
            </a:pPr>
            <a:r>
              <a:rPr lang="en-US" sz="1400" dirty="0">
                <a:solidFill>
                  <a:schemeClr val="tx1"/>
                </a:solidFill>
              </a:rPr>
              <a:t>Social Work 	Health Sciences </a:t>
            </a:r>
          </a:p>
          <a:p>
            <a:pPr marL="342900" lvl="1" indent="0">
              <a:buNone/>
            </a:pPr>
            <a:r>
              <a:rPr lang="en-US" sz="1400" dirty="0">
                <a:solidFill>
                  <a:schemeClr val="tx1"/>
                </a:solidFill>
              </a:rPr>
              <a:t>Gerontology	Public Health </a:t>
            </a:r>
          </a:p>
          <a:p>
            <a:pPr marL="342900" lvl="1" indent="0">
              <a:buNone/>
            </a:pPr>
            <a:r>
              <a:rPr lang="en-US" sz="1400" dirty="0">
                <a:solidFill>
                  <a:schemeClr val="tx1"/>
                </a:solidFill>
              </a:rPr>
              <a:t>Sociology 	Biomedical Sciences</a:t>
            </a:r>
          </a:p>
          <a:p>
            <a:pPr marL="342900" lvl="1" indent="0">
              <a:buNone/>
            </a:pPr>
            <a:endParaRPr lang="en-US" sz="1400" dirty="0">
              <a:solidFill>
                <a:schemeClr val="tx1"/>
              </a:solidFill>
            </a:endParaRPr>
          </a:p>
          <a:p>
            <a:pPr marL="0" indent="0">
              <a:lnSpc>
                <a:spcPct val="100000"/>
              </a:lnSpc>
              <a:buNone/>
            </a:pPr>
            <a:r>
              <a:rPr lang="en-US" sz="1400" dirty="0">
                <a:solidFill>
                  <a:schemeClr val="tx1"/>
                </a:solidFill>
              </a:rPr>
              <a:t>Majors with a concentration in Behavioral Healthcare: </a:t>
            </a:r>
          </a:p>
          <a:p>
            <a:pPr marL="342900" lvl="1" indent="0">
              <a:lnSpc>
                <a:spcPct val="100000"/>
              </a:lnSpc>
              <a:buNone/>
            </a:pPr>
            <a:r>
              <a:rPr lang="en-US" sz="1400" dirty="0">
                <a:solidFill>
                  <a:schemeClr val="tx1"/>
                </a:solidFill>
              </a:rPr>
              <a:t>Interdisciplinary Social Sciences</a:t>
            </a:r>
          </a:p>
          <a:p>
            <a:pPr marL="342900" lvl="1" indent="0">
              <a:lnSpc>
                <a:spcPct val="100000"/>
              </a:lnSpc>
              <a:buNone/>
            </a:pPr>
            <a:r>
              <a:rPr lang="en-US" sz="1400" dirty="0">
                <a:solidFill>
                  <a:schemeClr val="tx1"/>
                </a:solidFill>
              </a:rPr>
              <a:t>General Studies </a:t>
            </a:r>
          </a:p>
          <a:p>
            <a:pPr marL="342900" lvl="1" indent="0">
              <a:lnSpc>
                <a:spcPct val="100000"/>
              </a:lnSpc>
              <a:buNone/>
            </a:pPr>
            <a:r>
              <a:rPr lang="en-US" sz="1400" dirty="0">
                <a:solidFill>
                  <a:schemeClr val="tx1"/>
                </a:solidFill>
              </a:rPr>
              <a:t>Applied Sciences</a:t>
            </a:r>
          </a:p>
          <a:p>
            <a:pPr marL="342900" lvl="1" indent="0">
              <a:lnSpc>
                <a:spcPct val="100000"/>
              </a:lnSpc>
              <a:buNone/>
            </a:pPr>
            <a:r>
              <a:rPr lang="en-US" sz="1400" dirty="0">
                <a:solidFill>
                  <a:schemeClr val="tx1"/>
                </a:solidFill>
              </a:rPr>
              <a:t>Health Sciences</a:t>
            </a:r>
          </a:p>
        </p:txBody>
      </p:sp>
    </p:spTree>
    <p:extLst>
      <p:ext uri="{BB962C8B-B14F-4D97-AF65-F5344CB8AC3E}">
        <p14:creationId xmlns:p14="http://schemas.microsoft.com/office/powerpoint/2010/main" val="3345850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17144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59B0F6-4288-4E14-9F7F-AC54FCE15CB8}"/>
              </a:ext>
            </a:extLst>
          </p:cNvPr>
          <p:cNvSpPr>
            <a:spLocks noGrp="1"/>
          </p:cNvSpPr>
          <p:nvPr>
            <p:ph type="title"/>
          </p:nvPr>
        </p:nvSpPr>
        <p:spPr>
          <a:xfrm>
            <a:off x="571352" y="262647"/>
            <a:ext cx="3485178" cy="1218390"/>
          </a:xfrm>
        </p:spPr>
        <p:txBody>
          <a:bodyPr anchor="ctr">
            <a:normAutofit fontScale="90000"/>
          </a:bodyPr>
          <a:lstStyle/>
          <a:p>
            <a:r>
              <a:rPr lang="en-US" sz="2600" dirty="0"/>
              <a:t>Topics Our Behavioral Healthcare Students Study </a:t>
            </a:r>
          </a:p>
        </p:txBody>
      </p:sp>
      <p:sp>
        <p:nvSpPr>
          <p:cNvPr id="3" name="Content Placeholder 2">
            <a:extLst>
              <a:ext uri="{FF2B5EF4-FFF2-40B4-BE49-F238E27FC236}">
                <a16:creationId xmlns:a16="http://schemas.microsoft.com/office/drawing/2014/main" id="{7EF45890-F94B-4F6B-BF51-675958391EB2}"/>
              </a:ext>
            </a:extLst>
          </p:cNvPr>
          <p:cNvSpPr>
            <a:spLocks noGrp="1"/>
          </p:cNvSpPr>
          <p:nvPr>
            <p:ph idx="1"/>
          </p:nvPr>
        </p:nvSpPr>
        <p:spPr>
          <a:xfrm>
            <a:off x="187385" y="2091018"/>
            <a:ext cx="4379495" cy="2501432"/>
          </a:xfrm>
        </p:spPr>
        <p:txBody>
          <a:bodyPr anchor="ctr">
            <a:noAutofit/>
          </a:bodyPr>
          <a:lstStyle/>
          <a:p>
            <a:pPr marL="0" indent="0">
              <a:buNone/>
            </a:pPr>
            <a:r>
              <a:rPr lang="en-US" sz="1400" dirty="0">
                <a:solidFill>
                  <a:schemeClr val="tx1"/>
                </a:solidFill>
              </a:rPr>
              <a:t>Mental Illness, Addictions, Recovery, Resiliency,  Behavioral Health Systems Delivery, System of Care, Managing Entities, CAT, FIT, SIPP, Wraparound, Child Welfare, Trauma-Informed Practices, Evidence-Based Practices, Motivational Interviewing, Intake Assessment and Screening, Smart Goals, Ethical Reasoning, Cultural Competency, Case Management, Child Development, School-Based Mental Health, Community Based Mental Health, Substance Use and Effective Treatments, Involuntary Examination, Older Adult Services, Applied Behavior Analysis, Research Methods, Co-Occurring Disorders, Drug Abuse Prevention and Treatment, Adult Psychopathology, Behavioral Health and the Family, Recovery Oriented Mental Health Services</a:t>
            </a:r>
          </a:p>
        </p:txBody>
      </p:sp>
      <p:pic>
        <p:nvPicPr>
          <p:cNvPr id="5" name="Picture 4" descr="A person reading a book with a cat on the person's lap">
            <a:extLst>
              <a:ext uri="{FF2B5EF4-FFF2-40B4-BE49-F238E27FC236}">
                <a16:creationId xmlns:a16="http://schemas.microsoft.com/office/drawing/2014/main" id="{E743A481-E016-37A3-32F9-46C77456A798}"/>
              </a:ext>
            </a:extLst>
          </p:cNvPr>
          <p:cNvPicPr>
            <a:picLocks noChangeAspect="1"/>
          </p:cNvPicPr>
          <p:nvPr/>
        </p:nvPicPr>
        <p:blipFill rotWithShape="1">
          <a:blip r:embed="rId2"/>
          <a:srcRect l="10600" r="30000"/>
          <a:stretch/>
        </p:blipFill>
        <p:spPr>
          <a:xfrm>
            <a:off x="4572000" y="10"/>
            <a:ext cx="4577118" cy="5143490"/>
          </a:xfrm>
          <a:prstGeom prst="rect">
            <a:avLst/>
          </a:prstGeom>
        </p:spPr>
      </p:pic>
    </p:spTree>
    <p:extLst>
      <p:ext uri="{BB962C8B-B14F-4D97-AF65-F5344CB8AC3E}">
        <p14:creationId xmlns:p14="http://schemas.microsoft.com/office/powerpoint/2010/main" val="2948144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20C6-6942-57C1-6765-35002EC6130C}"/>
              </a:ext>
            </a:extLst>
          </p:cNvPr>
          <p:cNvSpPr>
            <a:spLocks noGrp="1"/>
          </p:cNvSpPr>
          <p:nvPr>
            <p:ph type="title"/>
          </p:nvPr>
        </p:nvSpPr>
        <p:spPr/>
        <p:txBody>
          <a:bodyPr/>
          <a:lstStyle/>
          <a:p>
            <a:r>
              <a:rPr lang="en-US" dirty="0"/>
              <a:t>Children’s Behavioral Healthcare courses </a:t>
            </a:r>
          </a:p>
        </p:txBody>
      </p:sp>
      <p:sp>
        <p:nvSpPr>
          <p:cNvPr id="3" name="Content Placeholder 2">
            <a:extLst>
              <a:ext uri="{FF2B5EF4-FFF2-40B4-BE49-F238E27FC236}">
                <a16:creationId xmlns:a16="http://schemas.microsoft.com/office/drawing/2014/main" id="{DF945B10-886E-9366-2C8A-469F6C7D820C}"/>
              </a:ext>
            </a:extLst>
          </p:cNvPr>
          <p:cNvSpPr>
            <a:spLocks noGrp="1"/>
          </p:cNvSpPr>
          <p:nvPr>
            <p:ph idx="1"/>
          </p:nvPr>
        </p:nvSpPr>
        <p:spPr/>
        <p:txBody>
          <a:bodyPr>
            <a:normAutofit fontScale="55000" lnSpcReduction="20000"/>
          </a:bodyPr>
          <a:lstStyle/>
          <a:p>
            <a:pPr marL="0" marR="0" indent="0">
              <a:lnSpc>
                <a:spcPct val="120000"/>
              </a:lnSpc>
              <a:spcBef>
                <a:spcPts val="0"/>
              </a:spcBef>
              <a:buNone/>
            </a:pP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MHS 2031- Mental Health and Addictive Disorders – </a:t>
            </a:r>
          </a:p>
          <a:p>
            <a:pPr marL="0" marR="0" indent="0">
              <a:lnSpc>
                <a:spcPct val="120000"/>
              </a:lnSpc>
              <a:spcBef>
                <a:spcPts val="0"/>
              </a:spcBef>
              <a:buNone/>
            </a:pP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Psychological First Aid and Active Listening Skills </a:t>
            </a:r>
          </a:p>
          <a:p>
            <a:pPr marL="0" marR="0" indent="0">
              <a:lnSpc>
                <a:spcPct val="120000"/>
              </a:lnSpc>
              <a:spcBef>
                <a:spcPts val="0"/>
              </a:spcBef>
              <a:buNone/>
            </a:pP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Approximately 750 students are certified each year  </a:t>
            </a:r>
          </a:p>
          <a:p>
            <a:pPr marL="0" marR="0" indent="0">
              <a:lnSpc>
                <a:spcPct val="120000"/>
              </a:lnSpc>
              <a:spcBef>
                <a:spcPts val="0"/>
              </a:spcBef>
              <a:buNone/>
            </a:pP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MHS 4490 – Children’s Behavioral Healthcare – Behavioral Healthcare systems delivery  </a:t>
            </a:r>
          </a:p>
          <a:p>
            <a:pPr marL="0" marR="0" indent="0">
              <a:lnSpc>
                <a:spcPct val="120000"/>
              </a:lnSpc>
              <a:spcBef>
                <a:spcPts val="0"/>
              </a:spcBef>
              <a:buNone/>
            </a:pP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Systems of Care - Wraparound </a:t>
            </a:r>
          </a:p>
          <a:p>
            <a:pPr marL="0" marR="0" indent="0">
              <a:lnSpc>
                <a:spcPct val="120000"/>
              </a:lnSpc>
              <a:spcBef>
                <a:spcPts val="0"/>
              </a:spcBef>
              <a:buNone/>
            </a:pP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Trauma-Informed Care and Trauma-Informed Systems  </a:t>
            </a:r>
          </a:p>
          <a:p>
            <a:pPr marL="0" marR="0" indent="0">
              <a:lnSpc>
                <a:spcPct val="120000"/>
              </a:lnSpc>
              <a:spcBef>
                <a:spcPts val="0"/>
              </a:spcBef>
              <a:buNone/>
            </a:pP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Florida – Behavioral healthcare systems delivery – </a:t>
            </a:r>
          </a:p>
          <a:p>
            <a:pPr marL="0" marR="0" indent="0">
              <a:lnSpc>
                <a:spcPct val="120000"/>
              </a:lnSpc>
              <a:spcBef>
                <a:spcPts val="0"/>
              </a:spcBef>
              <a:buNone/>
            </a:pP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ME’s, SIPP, CAT, MRTs, FIT, Baker Act, Child Welfare, </a:t>
            </a:r>
          </a:p>
          <a:p>
            <a:pPr marL="0" marR="0" indent="0">
              <a:lnSpc>
                <a:spcPct val="120000"/>
              </a:lnSpc>
              <a:spcBef>
                <a:spcPts val="0"/>
              </a:spcBef>
              <a:buNone/>
            </a:pP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DJJ, DOE, DCF, IDEA, Developmental Disabilities, MTSS,	       </a:t>
            </a:r>
          </a:p>
          <a:p>
            <a:pPr marL="0" marR="0" indent="0">
              <a:lnSpc>
                <a:spcPct val="120000"/>
              </a:lnSpc>
              <a:spcBef>
                <a:spcPts val="0"/>
              </a:spcBef>
              <a:buNone/>
            </a:pP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MHS 4074 – Child Development and Trauma </a:t>
            </a:r>
          </a:p>
          <a:p>
            <a:pPr marL="0" marR="0" indent="0">
              <a:lnSpc>
                <a:spcPct val="120000"/>
              </a:lnSpc>
              <a:spcBef>
                <a:spcPts val="0"/>
              </a:spcBef>
              <a:buNone/>
            </a:pPr>
            <a:endPar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buNone/>
            </a:pP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MHS 4931 Behavioral Healthcare Crisis Intervention series   -</a:t>
            </a:r>
          </a:p>
          <a:p>
            <a:pPr marL="0" marR="0" indent="0">
              <a:lnSpc>
                <a:spcPct val="120000"/>
              </a:lnSpc>
              <a:spcBef>
                <a:spcPts val="0"/>
              </a:spcBef>
              <a:buNone/>
            </a:pPr>
            <a:r>
              <a:rPr lang="en-US" sz="29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Developed with Tampa Bay Crisis to </a:t>
            </a: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address workforce and agency gaps  </a:t>
            </a:r>
          </a:p>
          <a:p>
            <a:endParaRPr lang="en-US" dirty="0"/>
          </a:p>
        </p:txBody>
      </p:sp>
    </p:spTree>
    <p:extLst>
      <p:ext uri="{BB962C8B-B14F-4D97-AF65-F5344CB8AC3E}">
        <p14:creationId xmlns:p14="http://schemas.microsoft.com/office/powerpoint/2010/main" val="4178491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A80E22-D1C1-4347-AA44-75E91B4A11BE}"/>
              </a:ext>
            </a:extLst>
          </p:cNvPr>
          <p:cNvSpPr>
            <a:spLocks noGrp="1"/>
          </p:cNvSpPr>
          <p:nvPr>
            <p:ph type="title"/>
          </p:nvPr>
        </p:nvSpPr>
        <p:spPr>
          <a:xfrm>
            <a:off x="4401417" y="853527"/>
            <a:ext cx="4083287" cy="1051852"/>
          </a:xfrm>
        </p:spPr>
        <p:txBody>
          <a:bodyPr anchor="t">
            <a:normAutofit/>
          </a:bodyPr>
          <a:lstStyle/>
          <a:p>
            <a:r>
              <a:rPr lang="en-US" sz="2000" dirty="0"/>
              <a:t>April 2021 </a:t>
            </a:r>
            <a:br>
              <a:rPr lang="en-US" sz="2000" dirty="0"/>
            </a:br>
            <a:r>
              <a:rPr lang="en-US" sz="2000" dirty="0"/>
              <a:t>BHC Seven Year Review </a:t>
            </a:r>
            <a:br>
              <a:rPr lang="en-US" sz="2000" dirty="0"/>
            </a:br>
            <a:r>
              <a:rPr lang="en-US" sz="2000" dirty="0"/>
              <a:t>External Reviewer Comments   </a:t>
            </a:r>
          </a:p>
        </p:txBody>
      </p:sp>
      <p:pic>
        <p:nvPicPr>
          <p:cNvPr id="6" name="Picture 5" descr="Abstract blurred public library with bookshelves">
            <a:extLst>
              <a:ext uri="{FF2B5EF4-FFF2-40B4-BE49-F238E27FC236}">
                <a16:creationId xmlns:a16="http://schemas.microsoft.com/office/drawing/2014/main" id="{F8DA4061-02B3-366F-F24C-F4C0176DBC5D}"/>
              </a:ext>
            </a:extLst>
          </p:cNvPr>
          <p:cNvPicPr>
            <a:picLocks noChangeAspect="1"/>
          </p:cNvPicPr>
          <p:nvPr/>
        </p:nvPicPr>
        <p:blipFill rotWithShape="1">
          <a:blip r:embed="rId2"/>
          <a:srcRect l="13765" r="36098"/>
          <a:stretch/>
        </p:blipFill>
        <p:spPr>
          <a:xfrm>
            <a:off x="20" y="10"/>
            <a:ext cx="3863363" cy="5143490"/>
          </a:xfrm>
          <a:prstGeom prst="rect">
            <a:avLst/>
          </a:prstGeom>
        </p:spPr>
      </p:pic>
      <p:cxnSp>
        <p:nvCxnSpPr>
          <p:cNvPr id="40" name="Straight Connector 3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653359"/>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B5E8135-E948-469B-AD5F-20AB37CFCDAA}"/>
              </a:ext>
            </a:extLst>
          </p:cNvPr>
          <p:cNvSpPr>
            <a:spLocks noGrp="1"/>
          </p:cNvSpPr>
          <p:nvPr>
            <p:ph idx="1"/>
          </p:nvPr>
        </p:nvSpPr>
        <p:spPr>
          <a:xfrm>
            <a:off x="4401417" y="1913382"/>
            <a:ext cx="4083287" cy="2693405"/>
          </a:xfrm>
        </p:spPr>
        <p:txBody>
          <a:bodyPr>
            <a:normAutofit/>
          </a:bodyPr>
          <a:lstStyle/>
          <a:p>
            <a:pPr marL="0" indent="0">
              <a:buNone/>
            </a:pPr>
            <a:r>
              <a:rPr lang="en-US" sz="1300" b="0" i="0" u="none" strike="noStrike" baseline="0" dirty="0">
                <a:latin typeface="+mn-lt"/>
              </a:rPr>
              <a:t>“This program is unique – there are few if any programs similar to it. The national footprint of the program could be strengthened. I would strongly encourage the department to take a proactive role in advertising the department offerings not only locally and within Florida, but also nationally. There is significant and growing need to train young people to enter the behavioral health care workforce.”   </a:t>
            </a:r>
          </a:p>
          <a:p>
            <a:pPr marL="0" indent="0">
              <a:spcBef>
                <a:spcPts val="0"/>
              </a:spcBef>
              <a:buNone/>
            </a:pPr>
            <a:endParaRPr lang="en-US" sz="1300" dirty="0">
              <a:latin typeface="+mn-lt"/>
            </a:endParaRPr>
          </a:p>
          <a:p>
            <a:pPr marL="0" indent="0">
              <a:spcBef>
                <a:spcPts val="0"/>
              </a:spcBef>
              <a:buNone/>
            </a:pPr>
            <a:endParaRPr lang="en-US" sz="1300" dirty="0"/>
          </a:p>
          <a:p>
            <a:pPr marL="0" indent="0">
              <a:spcBef>
                <a:spcPts val="0"/>
              </a:spcBef>
              <a:buNone/>
            </a:pPr>
            <a:r>
              <a:rPr lang="en-US" sz="1300" dirty="0"/>
              <a:t>Amelia </a:t>
            </a:r>
            <a:r>
              <a:rPr lang="en-US" sz="1300" dirty="0" err="1"/>
              <a:t>Arria</a:t>
            </a:r>
            <a:r>
              <a:rPr lang="en-US" sz="1300" dirty="0"/>
              <a:t>, Ph.D. </a:t>
            </a:r>
          </a:p>
          <a:p>
            <a:pPr marL="0" indent="0">
              <a:spcBef>
                <a:spcPts val="0"/>
              </a:spcBef>
              <a:buNone/>
            </a:pPr>
            <a:r>
              <a:rPr lang="en-US" sz="1300" dirty="0"/>
              <a:t>Dept. of Behavioral and Community Health </a:t>
            </a:r>
          </a:p>
          <a:p>
            <a:pPr marL="0" indent="0">
              <a:spcBef>
                <a:spcPts val="0"/>
              </a:spcBef>
              <a:buNone/>
            </a:pPr>
            <a:r>
              <a:rPr lang="en-US" sz="1300" dirty="0"/>
              <a:t>University of Maryland School of Public Health </a:t>
            </a:r>
          </a:p>
          <a:p>
            <a:pPr marL="0" indent="0">
              <a:buNone/>
            </a:pPr>
            <a:endParaRPr lang="en-US" sz="1300" dirty="0">
              <a:latin typeface="Times New Roman" panose="02020603050405020304" pitchFamily="18" charset="0"/>
            </a:endParaRPr>
          </a:p>
          <a:p>
            <a:pPr marL="0" indent="0">
              <a:buNone/>
            </a:pPr>
            <a:endParaRPr lang="en-US" sz="1300" dirty="0"/>
          </a:p>
        </p:txBody>
      </p:sp>
    </p:spTree>
    <p:extLst>
      <p:ext uri="{BB962C8B-B14F-4D97-AF65-F5344CB8AC3E}">
        <p14:creationId xmlns:p14="http://schemas.microsoft.com/office/powerpoint/2010/main" val="7958098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3306</TotalTime>
  <Words>997</Words>
  <Application>Microsoft Office PowerPoint</Application>
  <PresentationFormat>On-screen Show (16:9)</PresentationFormat>
  <Paragraphs>119</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odile</vt:lpstr>
      <vt:lpstr>Open Sans</vt:lpstr>
      <vt:lpstr>Times New Roman</vt:lpstr>
      <vt:lpstr>Office Theme</vt:lpstr>
      <vt:lpstr>Reimagining the Behavioral Healthcare Workforce </vt:lpstr>
      <vt:lpstr>College of Behavioral and Community Sciences (CBCS)</vt:lpstr>
      <vt:lpstr>DEPARTMENT OF MENTAL HEALTH LAW AND POLICY </vt:lpstr>
      <vt:lpstr>Bachelor of Science in Behavioral Healthcare</vt:lpstr>
      <vt:lpstr>Concentration enrollment percentages </vt:lpstr>
      <vt:lpstr>USF Undergraduate Behavioral Healthcare Scholars </vt:lpstr>
      <vt:lpstr>Topics Our Behavioral Healthcare Students Study </vt:lpstr>
      <vt:lpstr>Children’s Behavioral Healthcare courses </vt:lpstr>
      <vt:lpstr>April 2021  BHC Seven Year Review  External Reviewer Comments   </vt:lpstr>
      <vt:lpstr>Enrollment continues to increase  Students are not finding their way to Behavioral Healthcare positions.  </vt:lpstr>
      <vt:lpstr>Reimagine the Behavioral Healthcare  Workforce Workforce Challenges </vt:lpstr>
      <vt:lpstr>Reimagine the Behavioral Healthcare  Workforce  Certification  </vt:lpstr>
      <vt:lpstr>MHLP BHC Short-Term Goals </vt:lpstr>
      <vt:lpstr>MHLP BHC Long-Term Goals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Mental Health and Substance Abuse - Reimagining the Behavioral Healthcare Workforce (August 9 2023)</dc:title>
  <dc:creator>Nickie Zenn</dc:creator>
  <cp:lastModifiedBy>VanDyke, Misty N</cp:lastModifiedBy>
  <cp:revision>38</cp:revision>
  <dcterms:created xsi:type="dcterms:W3CDTF">2019-11-06T18:18:56Z</dcterms:created>
  <dcterms:modified xsi:type="dcterms:W3CDTF">2025-06-03T13:00:25Z</dcterms:modified>
</cp:coreProperties>
</file>