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5" r:id="rId3"/>
    <p:sldId id="256" r:id="rId4"/>
    <p:sldId id="261" r:id="rId5"/>
    <p:sldId id="262" r:id="rId6"/>
    <p:sldId id="264" r:id="rId7"/>
    <p:sldId id="267" r:id="rId8"/>
    <p:sldId id="258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6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CSU%20High%20Utilizer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3HFSVIP01\schmidtc\Fiscal%20Year%202023-24\Msc%20Ad%20Hoc\MH%20and%20SA%20Expenditures%202017-18%20to%202020-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bg1"/>
                </a:solidFill>
              </a:rPr>
              <a:t>Mental Health Expenditures by Fiscal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Sheet1!$C$6</c:f>
              <c:strCache>
                <c:ptCount val="1"/>
                <c:pt idx="0">
                  <c:v>Children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Sheet1!$B$7:$B$11</c:f>
              <c:strCache>
                <c:ptCount val="5"/>
                <c:pt idx="0">
                  <c:v>FY2017-18</c:v>
                </c:pt>
                <c:pt idx="1">
                  <c:v>FY2018-19</c:v>
                </c:pt>
                <c:pt idx="2">
                  <c:v>FY2019-20</c:v>
                </c:pt>
                <c:pt idx="3">
                  <c:v>FY2020-21</c:v>
                </c:pt>
                <c:pt idx="4">
                  <c:v>FY2021-22</c:v>
                </c:pt>
              </c:strCache>
            </c:strRef>
          </c:cat>
          <c:val>
            <c:numRef>
              <c:f>Sheet1!$C$7:$C$11</c:f>
              <c:numCache>
                <c:formatCode>"$"#,##0</c:formatCode>
                <c:ptCount val="5"/>
                <c:pt idx="0">
                  <c:v>1364272180</c:v>
                </c:pt>
                <c:pt idx="1">
                  <c:v>1463256764</c:v>
                </c:pt>
                <c:pt idx="2">
                  <c:v>1451582425</c:v>
                </c:pt>
                <c:pt idx="3">
                  <c:v>1920071017</c:v>
                </c:pt>
                <c:pt idx="4">
                  <c:v>2214498816.6999998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38-43F0-AD15-A54A3DD48CFF}"/>
            </c:ext>
          </c:extLst>
        </c:ser>
        <c:ser>
          <c:idx val="1"/>
          <c:order val="1"/>
          <c:tx>
            <c:strRef>
              <c:f>Sheet1!$D$6</c:f>
              <c:strCache>
                <c:ptCount val="1"/>
                <c:pt idx="0">
                  <c:v>Adults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Sheet1!$B$7:$B$11</c:f>
              <c:strCache>
                <c:ptCount val="5"/>
                <c:pt idx="0">
                  <c:v>FY2017-18</c:v>
                </c:pt>
                <c:pt idx="1">
                  <c:v>FY2018-19</c:v>
                </c:pt>
                <c:pt idx="2">
                  <c:v>FY2019-20</c:v>
                </c:pt>
                <c:pt idx="3">
                  <c:v>FY2020-21</c:v>
                </c:pt>
                <c:pt idx="4">
                  <c:v>FY2021-22</c:v>
                </c:pt>
              </c:strCache>
            </c:strRef>
          </c:cat>
          <c:val>
            <c:numRef>
              <c:f>Sheet1!$D$7:$D$11</c:f>
              <c:numCache>
                <c:formatCode>"$"#,##0</c:formatCode>
                <c:ptCount val="5"/>
                <c:pt idx="0">
                  <c:v>1232304513</c:v>
                </c:pt>
                <c:pt idx="1">
                  <c:v>1332179845</c:v>
                </c:pt>
                <c:pt idx="2">
                  <c:v>1486732837</c:v>
                </c:pt>
                <c:pt idx="3">
                  <c:v>2071433987</c:v>
                </c:pt>
                <c:pt idx="4">
                  <c:v>1416889189.7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38-43F0-AD15-A54A3DD48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1211583"/>
        <c:axId val="552969263"/>
      </c:barChart>
      <c:catAx>
        <c:axId val="271211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969263"/>
        <c:crosses val="autoZero"/>
        <c:auto val="1"/>
        <c:lblAlgn val="ctr"/>
        <c:lblOffset val="100"/>
        <c:noMultiLvlLbl val="0"/>
      </c:catAx>
      <c:valAx>
        <c:axId val="5529692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1211583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9.341634546267916E-3"/>
                <c:y val="0.44679066700812442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bg1">
            <a:lumMod val="65000"/>
          </a:schemeClr>
        </a:gs>
        <a:gs pos="100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031461312663025E-2"/>
          <c:y val="0.19440716217291021"/>
          <c:w val="0.89651786371329756"/>
          <c:h val="0.7096633783703173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Distinct Claims</c:v>
                </c:pt>
              </c:strCache>
            </c:strRef>
          </c:tx>
          <c:explosion val="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3E2-415F-8F50-D3F61B1805C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3E2-415F-8F50-D3F61B1805C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3E2-415F-8F50-D3F61B1805C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3E2-415F-8F50-D3F61B1805C5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3E2-415F-8F50-D3F61B1805C5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63E2-415F-8F50-D3F61B1805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Other Services with an SUD Primary Dx</c:v>
                </c:pt>
                <c:pt idx="1">
                  <c:v>SUD Inpatient Hospital</c:v>
                </c:pt>
                <c:pt idx="2">
                  <c:v>SUD MAT Pharmacy</c:v>
                </c:pt>
                <c:pt idx="3">
                  <c:v>SUD Outpatient Hospital</c:v>
                </c:pt>
                <c:pt idx="4">
                  <c:v>SUD Treatment Services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46981</c:v>
                </c:pt>
                <c:pt idx="1">
                  <c:v>922</c:v>
                </c:pt>
                <c:pt idx="2">
                  <c:v>1799</c:v>
                </c:pt>
                <c:pt idx="3">
                  <c:v>3431</c:v>
                </c:pt>
                <c:pt idx="4">
                  <c:v>5718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68-4BFD-9B28-EC97CF61B69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5745067497403942E-2"/>
          <c:y val="0.18398459247991727"/>
          <c:w val="0.87175493250259595"/>
          <c:h val="0.7305750044738724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1EB-47FE-89FE-8B93D661599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1EB-47FE-89FE-8B93D661599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11EB-47FE-89FE-8B93D661599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11EB-47FE-89FE-8B93D661599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11EB-47FE-89FE-8B93D66159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Other Services with an SUD Primary Dx</c:v>
                </c:pt>
                <c:pt idx="1">
                  <c:v>SUD Inpatient Hospital</c:v>
                </c:pt>
                <c:pt idx="2">
                  <c:v>SUD MAT Pharmacy</c:v>
                </c:pt>
                <c:pt idx="3">
                  <c:v>SUD Outpatient Hospital</c:v>
                </c:pt>
                <c:pt idx="4">
                  <c:v>SUD Treatment Services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"-"_);_(@_)</c:formatCode>
                <c:ptCount val="5"/>
                <c:pt idx="0">
                  <c:v>2644471.79</c:v>
                </c:pt>
                <c:pt idx="1">
                  <c:v>4117552.57</c:v>
                </c:pt>
                <c:pt idx="2">
                  <c:v>97921.51</c:v>
                </c:pt>
                <c:pt idx="3">
                  <c:v>1707428.05</c:v>
                </c:pt>
                <c:pt idx="4">
                  <c:v>325729.48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85-47AC-96DE-BA4B124C520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Sheet1!$M$4</c:f>
              <c:strCache>
                <c:ptCount val="1"/>
                <c:pt idx="0">
                  <c:v>Percent Female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Sheet1!$L$5:$L$10</c:f>
              <c:strCache>
                <c:ptCount val="6"/>
                <c:pt idx="0">
                  <c:v>2020-1</c:v>
                </c:pt>
                <c:pt idx="1">
                  <c:v>2020-2</c:v>
                </c:pt>
                <c:pt idx="2">
                  <c:v>2021-1</c:v>
                </c:pt>
                <c:pt idx="3">
                  <c:v>2021-2</c:v>
                </c:pt>
                <c:pt idx="4">
                  <c:v>2022-1</c:v>
                </c:pt>
                <c:pt idx="5">
                  <c:v>2022-2</c:v>
                </c:pt>
              </c:strCache>
            </c:strRef>
          </c:cat>
          <c:val>
            <c:numRef>
              <c:f>Sheet1!$M$5:$M$10</c:f>
              <c:numCache>
                <c:formatCode>General</c:formatCode>
                <c:ptCount val="6"/>
                <c:pt idx="0">
                  <c:v>48</c:v>
                </c:pt>
                <c:pt idx="1">
                  <c:v>55.000000000000007</c:v>
                </c:pt>
                <c:pt idx="2">
                  <c:v>57.999999999999993</c:v>
                </c:pt>
                <c:pt idx="3">
                  <c:v>59</c:v>
                </c:pt>
                <c:pt idx="4">
                  <c:v>56.999999999999993</c:v>
                </c:pt>
                <c:pt idx="5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58-4FB1-A53A-4A60C643B270}"/>
            </c:ext>
          </c:extLst>
        </c:ser>
        <c:ser>
          <c:idx val="1"/>
          <c:order val="1"/>
          <c:tx>
            <c:strRef>
              <c:f>Sheet1!$N$4</c:f>
              <c:strCache>
                <c:ptCount val="1"/>
                <c:pt idx="0">
                  <c:v>Percent 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Sheet1!$L$5:$L$10</c:f>
              <c:strCache>
                <c:ptCount val="6"/>
                <c:pt idx="0">
                  <c:v>2020-1</c:v>
                </c:pt>
                <c:pt idx="1">
                  <c:v>2020-2</c:v>
                </c:pt>
                <c:pt idx="2">
                  <c:v>2021-1</c:v>
                </c:pt>
                <c:pt idx="3">
                  <c:v>2021-2</c:v>
                </c:pt>
                <c:pt idx="4">
                  <c:v>2022-1</c:v>
                </c:pt>
                <c:pt idx="5">
                  <c:v>2022-2</c:v>
                </c:pt>
              </c:strCache>
            </c:strRef>
          </c:cat>
          <c:val>
            <c:numRef>
              <c:f>Sheet1!$N$5:$N$10</c:f>
              <c:numCache>
                <c:formatCode>General</c:formatCode>
                <c:ptCount val="6"/>
                <c:pt idx="0">
                  <c:v>52</c:v>
                </c:pt>
                <c:pt idx="1">
                  <c:v>45</c:v>
                </c:pt>
                <c:pt idx="2">
                  <c:v>42</c:v>
                </c:pt>
                <c:pt idx="3">
                  <c:v>41</c:v>
                </c:pt>
                <c:pt idx="4">
                  <c:v>43</c:v>
                </c:pt>
                <c:pt idx="5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58-4FB1-A53A-4A60C643B270}"/>
            </c:ext>
          </c:extLst>
        </c:ser>
        <c:ser>
          <c:idx val="2"/>
          <c:order val="2"/>
          <c:tx>
            <c:strRef>
              <c:f>Sheet1!$O$4</c:f>
              <c:strCache>
                <c:ptCount val="1"/>
                <c:pt idx="0">
                  <c:v>Mean 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Sheet1!$L$5:$L$10</c:f>
              <c:strCache>
                <c:ptCount val="6"/>
                <c:pt idx="0">
                  <c:v>2020-1</c:v>
                </c:pt>
                <c:pt idx="1">
                  <c:v>2020-2</c:v>
                </c:pt>
                <c:pt idx="2">
                  <c:v>2021-1</c:v>
                </c:pt>
                <c:pt idx="3">
                  <c:v>2021-2</c:v>
                </c:pt>
                <c:pt idx="4">
                  <c:v>2022-1</c:v>
                </c:pt>
                <c:pt idx="5">
                  <c:v>2022-2</c:v>
                </c:pt>
              </c:strCache>
            </c:strRef>
          </c:cat>
          <c:val>
            <c:numRef>
              <c:f>Sheet1!$O$5:$O$10</c:f>
              <c:numCache>
                <c:formatCode>General</c:formatCode>
                <c:ptCount val="6"/>
                <c:pt idx="0">
                  <c:v>13.8</c:v>
                </c:pt>
                <c:pt idx="1">
                  <c:v>14.5</c:v>
                </c:pt>
                <c:pt idx="2">
                  <c:v>14.5</c:v>
                </c:pt>
                <c:pt idx="3">
                  <c:v>14.3</c:v>
                </c:pt>
                <c:pt idx="4">
                  <c:v>14.1</c:v>
                </c:pt>
                <c:pt idx="5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58-4FB1-A53A-4A60C643B270}"/>
            </c:ext>
          </c:extLst>
        </c:ser>
        <c:ser>
          <c:idx val="3"/>
          <c:order val="3"/>
          <c:tx>
            <c:strRef>
              <c:f>Sheet1!$P$4</c:f>
              <c:strCache>
                <c:ptCount val="1"/>
                <c:pt idx="0">
                  <c:v>Mean Number of Admissions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Sheet1!$L$5:$L$10</c:f>
              <c:strCache>
                <c:ptCount val="6"/>
                <c:pt idx="0">
                  <c:v>2020-1</c:v>
                </c:pt>
                <c:pt idx="1">
                  <c:v>2020-2</c:v>
                </c:pt>
                <c:pt idx="2">
                  <c:v>2021-1</c:v>
                </c:pt>
                <c:pt idx="3">
                  <c:v>2021-2</c:v>
                </c:pt>
                <c:pt idx="4">
                  <c:v>2022-1</c:v>
                </c:pt>
                <c:pt idx="5">
                  <c:v>2022-2</c:v>
                </c:pt>
              </c:strCache>
            </c:strRef>
          </c:cat>
          <c:val>
            <c:numRef>
              <c:f>Sheet1!$P$5:$P$10</c:f>
              <c:numCache>
                <c:formatCode>General</c:formatCode>
                <c:ptCount val="6"/>
                <c:pt idx="0">
                  <c:v>5.8</c:v>
                </c:pt>
                <c:pt idx="1">
                  <c:v>5.6</c:v>
                </c:pt>
                <c:pt idx="2">
                  <c:v>5.0999999999999996</c:v>
                </c:pt>
                <c:pt idx="3">
                  <c:v>5.6</c:v>
                </c:pt>
                <c:pt idx="4">
                  <c:v>5.2</c:v>
                </c:pt>
                <c:pt idx="5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58-4FB1-A53A-4A60C643B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9367359"/>
        <c:axId val="280236783"/>
      </c:barChart>
      <c:catAx>
        <c:axId val="279367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236783"/>
        <c:crosses val="autoZero"/>
        <c:auto val="1"/>
        <c:lblAlgn val="ctr"/>
        <c:lblOffset val="100"/>
        <c:noMultiLvlLbl val="0"/>
      </c:catAx>
      <c:valAx>
        <c:axId val="280236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9367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bg1"/>
                </a:solidFill>
              </a:rPr>
              <a:t>Child Substance Abuse Expenditures by Fiscal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8417763836431"/>
          <c:y val="0.1048543932008499"/>
          <c:w val="0.84674032107775143"/>
          <c:h val="0.809228638086905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Sheet1!$H$6</c:f>
              <c:strCache>
                <c:ptCount val="1"/>
                <c:pt idx="0">
                  <c:v>Children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Sheet1!$G$7:$G$11</c:f>
              <c:strCache>
                <c:ptCount val="5"/>
                <c:pt idx="0">
                  <c:v>FY2017-18</c:v>
                </c:pt>
                <c:pt idx="1">
                  <c:v>FY2018-19</c:v>
                </c:pt>
                <c:pt idx="2">
                  <c:v>FY2019-20</c:v>
                </c:pt>
                <c:pt idx="3">
                  <c:v>FY2020-21</c:v>
                </c:pt>
                <c:pt idx="4">
                  <c:v>FY2021-22</c:v>
                </c:pt>
              </c:strCache>
            </c:strRef>
          </c:cat>
          <c:val>
            <c:numRef>
              <c:f>Sheet1!$H$7:$H$11</c:f>
              <c:numCache>
                <c:formatCode>"$"#,##0</c:formatCode>
                <c:ptCount val="5"/>
                <c:pt idx="0">
                  <c:v>5613995</c:v>
                </c:pt>
                <c:pt idx="1">
                  <c:v>6388987</c:v>
                </c:pt>
                <c:pt idx="2">
                  <c:v>7523861</c:v>
                </c:pt>
                <c:pt idx="3">
                  <c:v>10033706</c:v>
                </c:pt>
                <c:pt idx="4">
                  <c:v>8893103.4000000004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8D20-40A3-8281-3E70C1BE5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0"/>
        <c:overlap val="-49"/>
        <c:axId val="551052671"/>
        <c:axId val="552980783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Sheet1!$I$6</c15:sqref>
                        </c15:formulaRef>
                      </c:ext>
                    </c:extLst>
                    <c:strCache>
                      <c:ptCount val="1"/>
                      <c:pt idx="0">
                        <c:v>Adults</c:v>
                      </c:pt>
                    </c:strCache>
                  </c:strRef>
                </c:tx>
                <c:spPr>
                  <a:solidFill>
                    <a:srgbClr val="C00000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Sheet1!$G$7:$G$11</c15:sqref>
                        </c15:formulaRef>
                      </c:ext>
                    </c:extLst>
                    <c:strCache>
                      <c:ptCount val="5"/>
                      <c:pt idx="0">
                        <c:v>FY2017-18</c:v>
                      </c:pt>
                      <c:pt idx="1">
                        <c:v>FY2018-19</c:v>
                      </c:pt>
                      <c:pt idx="2">
                        <c:v>FY2019-20</c:v>
                      </c:pt>
                      <c:pt idx="3">
                        <c:v>FY2020-21</c:v>
                      </c:pt>
                      <c:pt idx="4">
                        <c:v>FY2021-22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Sheet1!$I$7:$I$11</c15:sqref>
                        </c15:formulaRef>
                      </c:ext>
                    </c:extLst>
                    <c:numCache>
                      <c:formatCode>"$"#,##0</c:formatCode>
                      <c:ptCount val="5"/>
                      <c:pt idx="0">
                        <c:v>66507350</c:v>
                      </c:pt>
                      <c:pt idx="1">
                        <c:v>70121869</c:v>
                      </c:pt>
                      <c:pt idx="2">
                        <c:v>74165547</c:v>
                      </c:pt>
                      <c:pt idx="3">
                        <c:v>100909098</c:v>
                      </c:pt>
                      <c:pt idx="4">
                        <c:v>110902729.64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D20-40A3-8281-3E70C1BE5E5E}"/>
                  </c:ext>
                </c:extLst>
              </c15:ser>
            </c15:filteredBarSeries>
          </c:ext>
        </c:extLst>
      </c:barChart>
      <c:catAx>
        <c:axId val="551052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980783"/>
        <c:crosses val="autoZero"/>
        <c:auto val="1"/>
        <c:lblAlgn val="ctr"/>
        <c:lblOffset val="100"/>
        <c:noMultiLvlLbl val="0"/>
      </c:catAx>
      <c:valAx>
        <c:axId val="552980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052671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8687984123935727E-2"/>
                <c:y val="0.45705474315710537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32000">
          <a:schemeClr val="bg1">
            <a:lumMod val="65000"/>
          </a:schemeClr>
        </a:gs>
        <a:gs pos="89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chemeClr val="bg1"/>
                </a:solidFill>
              </a:rPr>
              <a:t>Adult Substance Abuse Expenditures by Fiscal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895759981221862"/>
          <c:y val="0.1048543932008499"/>
          <c:w val="0.82620048510196387"/>
          <c:h val="0.8092286380869058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Sheet1!$I$6</c:f>
              <c:strCache>
                <c:ptCount val="1"/>
                <c:pt idx="0">
                  <c:v>Adults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Sheet1!$G$7:$G$11</c:f>
              <c:strCache>
                <c:ptCount val="5"/>
                <c:pt idx="0">
                  <c:v>FY2017-18</c:v>
                </c:pt>
                <c:pt idx="1">
                  <c:v>FY2018-19</c:v>
                </c:pt>
                <c:pt idx="2">
                  <c:v>FY2019-20</c:v>
                </c:pt>
                <c:pt idx="3">
                  <c:v>FY2020-21</c:v>
                </c:pt>
                <c:pt idx="4">
                  <c:v>FY2021-22</c:v>
                </c:pt>
              </c:strCache>
            </c:strRef>
          </c:cat>
          <c:val>
            <c:numRef>
              <c:f>Sheet1!$I$7:$I$11</c:f>
              <c:numCache>
                <c:formatCode>"$"#,##0</c:formatCode>
                <c:ptCount val="5"/>
                <c:pt idx="0">
                  <c:v>66507350</c:v>
                </c:pt>
                <c:pt idx="1">
                  <c:v>70121869</c:v>
                </c:pt>
                <c:pt idx="2">
                  <c:v>74165547</c:v>
                </c:pt>
                <c:pt idx="3">
                  <c:v>100909098</c:v>
                </c:pt>
                <c:pt idx="4">
                  <c:v>110902729.64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00-422D-8D1D-E914F220A8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0"/>
        <c:overlap val="-49"/>
        <c:axId val="551052671"/>
        <c:axId val="552980783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Sheet1!$H$6</c15:sqref>
                        </c15:formulaRef>
                      </c:ext>
                    </c:extLst>
                    <c:strCache>
                      <c:ptCount val="1"/>
                      <c:pt idx="0">
                        <c:v>Children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numFmt formatCode="#,##0.0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Sheet1!$G$7:$G$11</c15:sqref>
                        </c15:formulaRef>
                      </c:ext>
                    </c:extLst>
                    <c:strCache>
                      <c:ptCount val="5"/>
                      <c:pt idx="0">
                        <c:v>FY2017-18</c:v>
                      </c:pt>
                      <c:pt idx="1">
                        <c:v>FY2018-19</c:v>
                      </c:pt>
                      <c:pt idx="2">
                        <c:v>FY2019-20</c:v>
                      </c:pt>
                      <c:pt idx="3">
                        <c:v>FY2020-21</c:v>
                      </c:pt>
                      <c:pt idx="4">
                        <c:v>FY2021-22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Sheet1!$H$7:$H$11</c15:sqref>
                        </c15:formulaRef>
                      </c:ext>
                    </c:extLst>
                    <c:numCache>
                      <c:formatCode>"$"#,##0</c:formatCode>
                      <c:ptCount val="5"/>
                      <c:pt idx="0">
                        <c:v>5613995</c:v>
                      </c:pt>
                      <c:pt idx="1">
                        <c:v>6388987</c:v>
                      </c:pt>
                      <c:pt idx="2">
                        <c:v>7523861</c:v>
                      </c:pt>
                      <c:pt idx="3">
                        <c:v>10033706</c:v>
                      </c:pt>
                      <c:pt idx="4">
                        <c:v>8893103.4000000004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2A00-422D-8D1D-E914F220A86A}"/>
                  </c:ext>
                </c:extLst>
              </c15:ser>
            </c15:filteredBarSeries>
          </c:ext>
        </c:extLst>
      </c:barChart>
      <c:catAx>
        <c:axId val="551052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2980783"/>
        <c:crosses val="autoZero"/>
        <c:auto val="1"/>
        <c:lblAlgn val="ctr"/>
        <c:lblOffset val="100"/>
        <c:noMultiLvlLbl val="0"/>
      </c:catAx>
      <c:valAx>
        <c:axId val="552980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052671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1.4171272290150725E-2"/>
                <c:y val="0.45705474315710537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32000">
          <a:schemeClr val="bg1">
            <a:lumMod val="65000"/>
          </a:schemeClr>
        </a:gs>
        <a:gs pos="89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  <a:tileRect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227976925258772"/>
          <c:y val="4.24382716049382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564687975646877E-2"/>
          <c:y val="0.16996391076115486"/>
          <c:w val="0.92706747843734161"/>
          <c:h val="0.65434650529794891"/>
        </c:manualLayout>
      </c:layout>
      <c:pie3DChart>
        <c:varyColors val="1"/>
        <c:ser>
          <c:idx val="0"/>
          <c:order val="0"/>
          <c:tx>
            <c:strRef>
              <c:f>'MH Pie'!$C$4</c:f>
              <c:strCache>
                <c:ptCount val="1"/>
                <c:pt idx="0">
                  <c:v>Distinct Claims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F61-4ADD-B0F3-DFE3F42FE3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F61-4ADD-B0F3-DFE3F42FE3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BF61-4ADD-B0F3-DFE3F42FE3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F61-4ADD-B0F3-DFE3F42FE34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BF61-4ADD-B0F3-DFE3F42FE34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BF61-4ADD-B0F3-DFE3F42FE34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BF61-4ADD-B0F3-DFE3F42FE3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'MH Pie'!$B$5:$B$11</c:f>
              <c:strCache>
                <c:ptCount val="7"/>
                <c:pt idx="0">
                  <c:v>MH Treatment Services</c:v>
                </c:pt>
                <c:pt idx="1">
                  <c:v>Pharmacy</c:v>
                </c:pt>
                <c:pt idx="2">
                  <c:v>Other Services with a BH Primary Dx</c:v>
                </c:pt>
                <c:pt idx="3">
                  <c:v>Long Term Care Services with a BH Primary Dx</c:v>
                </c:pt>
                <c:pt idx="4">
                  <c:v>MH Outpatient Hospital</c:v>
                </c:pt>
                <c:pt idx="5">
                  <c:v>MH Inpatient Hospital</c:v>
                </c:pt>
                <c:pt idx="6">
                  <c:v>Grand Total</c:v>
                </c:pt>
              </c:strCache>
            </c:strRef>
          </c:cat>
          <c:val>
            <c:numRef>
              <c:f>'MH Pie'!$C$5:$C$11</c:f>
              <c:numCache>
                <c:formatCode>#,##0</c:formatCode>
                <c:ptCount val="7"/>
                <c:pt idx="0">
                  <c:v>2360898</c:v>
                </c:pt>
                <c:pt idx="1">
                  <c:v>2244126</c:v>
                </c:pt>
                <c:pt idx="2">
                  <c:v>1829288</c:v>
                </c:pt>
                <c:pt idx="3">
                  <c:v>74187</c:v>
                </c:pt>
                <c:pt idx="4">
                  <c:v>73381</c:v>
                </c:pt>
                <c:pt idx="5">
                  <c:v>44986</c:v>
                </c:pt>
                <c:pt idx="6">
                  <c:v>6612444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F61-4ADD-B0F3-DFE3F42FE3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bg1">
            <a:lumMod val="65000"/>
          </a:schemeClr>
        </a:gs>
        <a:gs pos="100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100" b="1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9922222222222222"/>
          <c:y val="4.09731058877869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4448249619482495E-2"/>
          <c:y val="0.1271097623213765"/>
          <c:w val="0.92890664637239984"/>
          <c:h val="0.7979795494313211"/>
        </c:manualLayout>
      </c:layout>
      <c:pie3DChart>
        <c:varyColors val="1"/>
        <c:ser>
          <c:idx val="1"/>
          <c:order val="1"/>
          <c:tx>
            <c:strRef>
              <c:f>'MH Pie'!$D$4</c:f>
              <c:strCache>
                <c:ptCount val="1"/>
                <c:pt idx="0">
                  <c:v> Total Expenditures 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740D-44B9-92B1-C35FABCC545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740D-44B9-92B1-C35FABCC545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740D-44B9-92B1-C35FABCC545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740D-44B9-92B1-C35FABCC545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740D-44B9-92B1-C35FABCC545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740D-44B9-92B1-C35FABCC545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740D-44B9-92B1-C35FABCC54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'MH Pie'!$B$5:$B$11</c:f>
              <c:strCache>
                <c:ptCount val="7"/>
                <c:pt idx="0">
                  <c:v>MH Treatment Services</c:v>
                </c:pt>
                <c:pt idx="1">
                  <c:v>Pharmacy</c:v>
                </c:pt>
                <c:pt idx="2">
                  <c:v>Other Services with a BH Primary Dx</c:v>
                </c:pt>
                <c:pt idx="3">
                  <c:v>Long Term Care Services with a BH Primary Dx</c:v>
                </c:pt>
                <c:pt idx="4">
                  <c:v>MH Outpatient Hospital</c:v>
                </c:pt>
                <c:pt idx="5">
                  <c:v>MH Inpatient Hospital</c:v>
                </c:pt>
                <c:pt idx="6">
                  <c:v>Grand Total</c:v>
                </c:pt>
              </c:strCache>
            </c:strRef>
          </c:cat>
          <c:val>
            <c:numRef>
              <c:f>'MH Pie'!$D$5:$D$11</c:f>
              <c:numCache>
                <c:formatCode>"$"#,##0</c:formatCode>
                <c:ptCount val="7"/>
                <c:pt idx="0">
                  <c:v>286817017.55000001</c:v>
                </c:pt>
                <c:pt idx="1">
                  <c:v>230342989.63</c:v>
                </c:pt>
                <c:pt idx="2">
                  <c:v>292860213.81999999</c:v>
                </c:pt>
                <c:pt idx="3">
                  <c:v>457350854.32999998</c:v>
                </c:pt>
                <c:pt idx="4">
                  <c:v>13637730.720000001</c:v>
                </c:pt>
                <c:pt idx="5">
                  <c:v>135880383.66</c:v>
                </c:pt>
                <c:pt idx="6">
                  <c:v>1416889189.7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40D-44B9-92B1-C35FABCC54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'MH Pie'!$C$4</c15:sqref>
                        </c15:formulaRef>
                      </c:ext>
                    </c:extLst>
                    <c:strCache>
                      <c:ptCount val="1"/>
                      <c:pt idx="0">
                        <c:v>Distinct Claims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740D-44B9-92B1-C35FABCC545F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740D-44B9-92B1-C35FABCC545F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740D-44B9-92B1-C35FABCC545F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740D-44B9-92B1-C35FABCC545F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740D-44B9-92B1-C35FABCC545F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A-740D-44B9-92B1-C35FABCC545F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</a:schemeClr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C-740D-44B9-92B1-C35FABCC545F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'MH Pie'!$B$5:$B$11</c15:sqref>
                        </c15:formulaRef>
                      </c:ext>
                    </c:extLst>
                    <c:strCache>
                      <c:ptCount val="7"/>
                      <c:pt idx="0">
                        <c:v>MH Treatment Services</c:v>
                      </c:pt>
                      <c:pt idx="1">
                        <c:v>Pharmacy</c:v>
                      </c:pt>
                      <c:pt idx="2">
                        <c:v>Other Services with a BH Primary Dx</c:v>
                      </c:pt>
                      <c:pt idx="3">
                        <c:v>Long Term Care Services with a BH Primary Dx</c:v>
                      </c:pt>
                      <c:pt idx="4">
                        <c:v>MH Outpatient Hospital</c:v>
                      </c:pt>
                      <c:pt idx="5">
                        <c:v>MH Inpatient Hospital</c:v>
                      </c:pt>
                      <c:pt idx="6">
                        <c:v>Grand Total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'MH Pie'!$C$5:$C$11</c15:sqref>
                        </c15:formulaRef>
                      </c:ext>
                    </c:extLst>
                    <c:numCache>
                      <c:formatCode>#,##0</c:formatCode>
                      <c:ptCount val="7"/>
                      <c:pt idx="0">
                        <c:v>2360898</c:v>
                      </c:pt>
                      <c:pt idx="1">
                        <c:v>2244126</c:v>
                      </c:pt>
                      <c:pt idx="2">
                        <c:v>1829288</c:v>
                      </c:pt>
                      <c:pt idx="3">
                        <c:v>74187</c:v>
                      </c:pt>
                      <c:pt idx="4">
                        <c:v>73381</c:v>
                      </c:pt>
                      <c:pt idx="5">
                        <c:v>44986</c:v>
                      </c:pt>
                      <c:pt idx="6">
                        <c:v>6612444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D-740D-44B9-92B1-C35FABCC545F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bg1">
            <a:lumMod val="65000"/>
          </a:schemeClr>
        </a:gs>
        <a:gs pos="100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4849061390157288"/>
          <c:y val="4.629629629629629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5670979198376458E-2"/>
          <c:y val="0.13482581170409255"/>
          <c:w val="0.89085489599188228"/>
          <c:h val="0.76711535190045688"/>
        </c:manualLayout>
      </c:layout>
      <c:pie3DChart>
        <c:varyColors val="1"/>
        <c:ser>
          <c:idx val="0"/>
          <c:order val="0"/>
          <c:tx>
            <c:strRef>
              <c:f>Sheet3!$D$4</c:f>
              <c:strCache>
                <c:ptCount val="1"/>
                <c:pt idx="0">
                  <c:v>Distinct Claims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B0B7-4BBF-856A-3A4053AA99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B0B7-4BBF-856A-3A4053AA99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B0B7-4BBF-856A-3A4053AA99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B0B7-4BBF-856A-3A4053AA99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B0B7-4BBF-856A-3A4053AA99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B0B7-4BBF-856A-3A4053AA99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Sheet3!$C$5:$C$10</c:f>
              <c:strCache>
                <c:ptCount val="6"/>
                <c:pt idx="0">
                  <c:v>Other Services with an SUD Primary Dx</c:v>
                </c:pt>
                <c:pt idx="1">
                  <c:v>SUD Treatment Services</c:v>
                </c:pt>
                <c:pt idx="2">
                  <c:v>SUD MAT Pharmacy</c:v>
                </c:pt>
                <c:pt idx="3">
                  <c:v>SUD Outpatient Hospital</c:v>
                </c:pt>
                <c:pt idx="4">
                  <c:v>SUD Inpatient Hospital</c:v>
                </c:pt>
                <c:pt idx="5">
                  <c:v>Grand Total</c:v>
                </c:pt>
              </c:strCache>
            </c:strRef>
          </c:cat>
          <c:val>
            <c:numRef>
              <c:f>Sheet3!$D$5:$D$10</c:f>
              <c:numCache>
                <c:formatCode>#,##0</c:formatCode>
                <c:ptCount val="6"/>
                <c:pt idx="0">
                  <c:v>551269</c:v>
                </c:pt>
                <c:pt idx="1">
                  <c:v>413993</c:v>
                </c:pt>
                <c:pt idx="2">
                  <c:v>76686</c:v>
                </c:pt>
                <c:pt idx="3">
                  <c:v>20572</c:v>
                </c:pt>
                <c:pt idx="4">
                  <c:v>11234</c:v>
                </c:pt>
                <c:pt idx="5">
                  <c:v>1052453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0B7-4BBF-856A-3A4053AA99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Sheet3!$E$4</c15:sqref>
                        </c15:formulaRef>
                      </c:ext>
                    </c:extLst>
                    <c:strCache>
                      <c:ptCount val="1"/>
                      <c:pt idx="0">
                        <c:v> Total Expenditures 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E-B0B7-4BBF-856A-3A4053AA99FA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B0B7-4BBF-856A-3A4053AA99FA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B0B7-4BBF-856A-3A4053AA99FA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B0B7-4BBF-856A-3A4053AA99FA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B0B7-4BBF-856A-3A4053AA99FA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25400">
                      <a:solidFill>
                        <a:schemeClr val="lt1"/>
                      </a:solidFill>
                    </a:ln>
                    <a:effectLst/>
                    <a:sp3d contourW="25400">
                      <a:contourClr>
                        <a:schemeClr val="lt1"/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B0B7-4BBF-856A-3A4053AA99FA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Sheet3!$C$5:$C$10</c15:sqref>
                        </c15:formulaRef>
                      </c:ext>
                    </c:extLst>
                    <c:strCache>
                      <c:ptCount val="6"/>
                      <c:pt idx="0">
                        <c:v>Other Services with an SUD Primary Dx</c:v>
                      </c:pt>
                      <c:pt idx="1">
                        <c:v>SUD Treatment Services</c:v>
                      </c:pt>
                      <c:pt idx="2">
                        <c:v>SUD MAT Pharmacy</c:v>
                      </c:pt>
                      <c:pt idx="3">
                        <c:v>SUD Outpatient Hospital</c:v>
                      </c:pt>
                      <c:pt idx="4">
                        <c:v>SUD Inpatient Hospital</c:v>
                      </c:pt>
                      <c:pt idx="5">
                        <c:v>Grand Total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Sheet3!$E$5:$E$10</c15:sqref>
                        </c15:formulaRef>
                      </c:ext>
                    </c:extLst>
                    <c:numCache>
                      <c:formatCode>"$"#,##0</c:formatCode>
                      <c:ptCount val="6"/>
                      <c:pt idx="0">
                        <c:v>24219223.32</c:v>
                      </c:pt>
                      <c:pt idx="1">
                        <c:v>27967875.309999999</c:v>
                      </c:pt>
                      <c:pt idx="2">
                        <c:v>16901196.199999999</c:v>
                      </c:pt>
                      <c:pt idx="3">
                        <c:v>7597706.2800000003</c:v>
                      </c:pt>
                      <c:pt idx="4">
                        <c:v>34216728.530000001</c:v>
                      </c:pt>
                      <c:pt idx="5">
                        <c:v>110902729.64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B0B7-4BBF-856A-3A4053AA99FA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bg1">
            <a:lumMod val="65000"/>
          </a:schemeClr>
        </a:gs>
        <a:gs pos="100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b="1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1360984271943176"/>
          <c:y val="3.85802469135802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5670979198376458E-2"/>
          <c:y val="0.13482581170409255"/>
          <c:w val="0.89085489599188228"/>
          <c:h val="0.76711535190045688"/>
        </c:manualLayout>
      </c:layout>
      <c:pie3DChart>
        <c:varyColors val="1"/>
        <c:ser>
          <c:idx val="1"/>
          <c:order val="1"/>
          <c:tx>
            <c:strRef>
              <c:f>Sheet3!$E$4</c:f>
              <c:strCache>
                <c:ptCount val="1"/>
                <c:pt idx="0">
                  <c:v> Total Expenditures 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3607-489F-BEDF-9913A2C6C0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3607-489F-BEDF-9913A2C6C0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3607-489F-BEDF-9913A2C6C0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3607-489F-BEDF-9913A2C6C0E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3607-489F-BEDF-9913A2C6C0E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3607-489F-BEDF-9913A2C6C0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Sheet3!$C$5:$C$10</c:f>
              <c:strCache>
                <c:ptCount val="6"/>
                <c:pt idx="0">
                  <c:v>Other Services with an SUD Primary Dx</c:v>
                </c:pt>
                <c:pt idx="1">
                  <c:v>SUD Treatment Services</c:v>
                </c:pt>
                <c:pt idx="2">
                  <c:v>SUD MAT Pharmacy</c:v>
                </c:pt>
                <c:pt idx="3">
                  <c:v>SUD Outpatient Hospital</c:v>
                </c:pt>
                <c:pt idx="4">
                  <c:v>SUD Inpatient Hospital</c:v>
                </c:pt>
                <c:pt idx="5">
                  <c:v>Grand Total</c:v>
                </c:pt>
              </c:strCache>
            </c:strRef>
          </c:cat>
          <c:val>
            <c:numRef>
              <c:f>Sheet3!$E$5:$E$10</c:f>
              <c:numCache>
                <c:formatCode>"$"#,##0</c:formatCode>
                <c:ptCount val="6"/>
                <c:pt idx="0">
                  <c:v>24219223.32</c:v>
                </c:pt>
                <c:pt idx="1">
                  <c:v>27967875.309999999</c:v>
                </c:pt>
                <c:pt idx="2">
                  <c:v>16901196.199999999</c:v>
                </c:pt>
                <c:pt idx="3">
                  <c:v>7597706.2800000003</c:v>
                </c:pt>
                <c:pt idx="4">
                  <c:v>34216728.530000001</c:v>
                </c:pt>
                <c:pt idx="5">
                  <c:v>110902729.64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607-489F-BEDF-9913A2C6C0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Sheet3!$D$4</c15:sqref>
                        </c15:formulaRef>
                      </c:ext>
                    </c:extLst>
                    <c:strCache>
                      <c:ptCount val="1"/>
                      <c:pt idx="0">
                        <c:v>Distinct Claims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 w="25400">
                      <a:noFill/>
                    </a:ln>
                    <a:effectLst/>
                    <a:sp3d/>
                  </c:spPr>
                  <c:extLst>
                    <c:ext xmlns:c16="http://schemas.microsoft.com/office/drawing/2014/chart" uri="{C3380CC4-5D6E-409C-BE32-E72D297353CC}">
                      <c16:uniqueId val="{0000000E-3607-489F-BEDF-9913A2C6C0ED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25400">
                      <a:noFill/>
                    </a:ln>
                    <a:effectLst/>
                    <a:sp3d/>
                  </c:spPr>
                  <c:extLst>
                    <c:ext xmlns:c16="http://schemas.microsoft.com/office/drawing/2014/chart" uri="{C3380CC4-5D6E-409C-BE32-E72D297353CC}">
                      <c16:uniqueId val="{00000010-3607-489F-BEDF-9913A2C6C0ED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 w="25400">
                      <a:noFill/>
                    </a:ln>
                    <a:effectLst/>
                    <a:sp3d/>
                  </c:spPr>
                  <c:extLst>
                    <c:ext xmlns:c16="http://schemas.microsoft.com/office/drawing/2014/chart" uri="{C3380CC4-5D6E-409C-BE32-E72D297353CC}">
                      <c16:uniqueId val="{00000012-3607-489F-BEDF-9913A2C6C0ED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 w="25400">
                      <a:noFill/>
                    </a:ln>
                    <a:effectLst/>
                    <a:sp3d/>
                  </c:spPr>
                  <c:extLst>
                    <c:ext xmlns:c16="http://schemas.microsoft.com/office/drawing/2014/chart" uri="{C3380CC4-5D6E-409C-BE32-E72D297353CC}">
                      <c16:uniqueId val="{00000014-3607-489F-BEDF-9913A2C6C0ED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 w="25400">
                      <a:noFill/>
                    </a:ln>
                    <a:effectLst/>
                    <a:sp3d/>
                  </c:spPr>
                  <c:extLst>
                    <c:ext xmlns:c16="http://schemas.microsoft.com/office/drawing/2014/chart" uri="{C3380CC4-5D6E-409C-BE32-E72D297353CC}">
                      <c16:uniqueId val="{00000016-3607-489F-BEDF-9913A2C6C0ED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 w="25400">
                      <a:noFill/>
                    </a:ln>
                    <a:effectLst/>
                    <a:sp3d/>
                  </c:spPr>
                  <c:extLst>
                    <c:ext xmlns:c16="http://schemas.microsoft.com/office/drawing/2014/chart" uri="{C3380CC4-5D6E-409C-BE32-E72D297353CC}">
                      <c16:uniqueId val="{00000018-3607-489F-BEDF-9913A2C6C0ED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0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 cap="flat" cmpd="sng" algn="ctr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  <a:round/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Sheet3!$C$5:$C$10</c15:sqref>
                        </c15:formulaRef>
                      </c:ext>
                    </c:extLst>
                    <c:strCache>
                      <c:ptCount val="6"/>
                      <c:pt idx="0">
                        <c:v>Other Services with an SUD Primary Dx</c:v>
                      </c:pt>
                      <c:pt idx="1">
                        <c:v>SUD Treatment Services</c:v>
                      </c:pt>
                      <c:pt idx="2">
                        <c:v>SUD MAT Pharmacy</c:v>
                      </c:pt>
                      <c:pt idx="3">
                        <c:v>SUD Outpatient Hospital</c:v>
                      </c:pt>
                      <c:pt idx="4">
                        <c:v>SUD Inpatient Hospital</c:v>
                      </c:pt>
                      <c:pt idx="5">
                        <c:v>Grand Total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Sheet3!$D$5:$D$10</c15:sqref>
                        </c15:formulaRef>
                      </c:ext>
                    </c:extLst>
                    <c:numCache>
                      <c:formatCode>#,##0</c:formatCode>
                      <c:ptCount val="6"/>
                      <c:pt idx="0">
                        <c:v>551269</c:v>
                      </c:pt>
                      <c:pt idx="1">
                        <c:v>413993</c:v>
                      </c:pt>
                      <c:pt idx="2">
                        <c:v>76686</c:v>
                      </c:pt>
                      <c:pt idx="3">
                        <c:v>20572</c:v>
                      </c:pt>
                      <c:pt idx="4">
                        <c:v>11234</c:v>
                      </c:pt>
                      <c:pt idx="5">
                        <c:v>1052453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3607-489F-BEDF-9913A2C6C0ED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>
      <a:gsLst>
        <a:gs pos="0">
          <a:schemeClr val="bg1">
            <a:lumMod val="65000"/>
          </a:schemeClr>
        </a:gs>
        <a:gs pos="100000">
          <a:schemeClr val="tx1">
            <a:lumMod val="65000"/>
            <a:lumOff val="35000"/>
          </a:schemeClr>
        </a:gs>
      </a:gsLst>
      <a:path path="circle">
        <a:fillToRect l="50000" t="50000" r="50000" b="50000"/>
      </a:path>
    </a:gra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Dinstinct Claims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BBC-4931-8B83-26699BFDF4D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BBC-4931-8B83-26699BFDF4D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BBC-4931-8B83-26699BFDF4D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BBC-4931-8B83-26699BFDF4D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2BBC-4931-8B83-26699BFDF4D8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2BBC-4931-8B83-26699BFDF4D8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2BBC-4931-8B83-26699BFDF4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Behavior Analysis</c:v>
                </c:pt>
                <c:pt idx="1">
                  <c:v>Long Term Care Services with a BH Primary Dx</c:v>
                </c:pt>
                <c:pt idx="2">
                  <c:v>MH Inpatient Hospital</c:v>
                </c:pt>
                <c:pt idx="3">
                  <c:v>MH Outpatient Hospital</c:v>
                </c:pt>
                <c:pt idx="4">
                  <c:v>MH Treatment Services</c:v>
                </c:pt>
                <c:pt idx="5">
                  <c:v>Other Services with a BH Primary Dx</c:v>
                </c:pt>
                <c:pt idx="6">
                  <c:v>Pharmacy</c:v>
                </c:pt>
              </c:strCache>
            </c:strRef>
          </c:cat>
          <c:val>
            <c:numRef>
              <c:f>Sheet1!$B$2:$B$8</c:f>
              <c:numCache>
                <c:formatCode>#,##0</c:formatCode>
                <c:ptCount val="7"/>
                <c:pt idx="0">
                  <c:v>2153927</c:v>
                </c:pt>
                <c:pt idx="1">
                  <c:v>868</c:v>
                </c:pt>
                <c:pt idx="2">
                  <c:v>44261</c:v>
                </c:pt>
                <c:pt idx="3">
                  <c:v>222012</c:v>
                </c:pt>
                <c:pt idx="4">
                  <c:v>3315984</c:v>
                </c:pt>
                <c:pt idx="5">
                  <c:v>5402874</c:v>
                </c:pt>
                <c:pt idx="6">
                  <c:v>1487723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B8-4964-90B4-ED2CF59BB3D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9687469621852816E-2"/>
          <c:y val="0.14851596967547523"/>
          <c:w val="0.84062499999999996"/>
          <c:h val="0.7517114448996404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Expenditures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6B1-40BD-A824-136ED913863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6B1-40BD-A824-136ED913863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6B1-40BD-A824-136ED913863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6B1-40BD-A824-136ED9138636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76B1-40BD-A824-136ED9138636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1253-4119-B027-116B77F9EFFB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76B1-40BD-A824-136ED913863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Behavior Analysis</c:v>
                </c:pt>
                <c:pt idx="1">
                  <c:v>Long Term Care Services with a BH Primary Dx</c:v>
                </c:pt>
                <c:pt idx="2">
                  <c:v>MH Inpatient Hospital</c:v>
                </c:pt>
                <c:pt idx="3">
                  <c:v>MH Outpatient Hospital</c:v>
                </c:pt>
                <c:pt idx="4">
                  <c:v>MH Treatment Services</c:v>
                </c:pt>
                <c:pt idx="5">
                  <c:v>Other Services with a BH Primary Dx</c:v>
                </c:pt>
                <c:pt idx="6">
                  <c:v>Pharmacy</c:v>
                </c:pt>
              </c:strCache>
            </c:strRef>
          </c:cat>
          <c:val>
            <c:numRef>
              <c:f>Sheet1!$B$2:$B$8</c:f>
              <c:numCache>
                <c:formatCode>_("$"* #,##0_);_("$"* \(#,##0\);_("$"* "-"_);_(@_)</c:formatCode>
                <c:ptCount val="7"/>
                <c:pt idx="0">
                  <c:v>1078065534.8</c:v>
                </c:pt>
                <c:pt idx="1">
                  <c:v>9747930.1500000004</c:v>
                </c:pt>
                <c:pt idx="2">
                  <c:v>171093058.11000001</c:v>
                </c:pt>
                <c:pt idx="3">
                  <c:v>45835955.920000002</c:v>
                </c:pt>
                <c:pt idx="4">
                  <c:v>253001487.02000001</c:v>
                </c:pt>
                <c:pt idx="5">
                  <c:v>458578986.82999998</c:v>
                </c:pt>
                <c:pt idx="6">
                  <c:v>198175863.81999999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53-4119-B027-116B77F9EFF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1413B2-AC54-479A-AB26-446ADCC81F95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AD6F4B8-FC25-4E9F-92DD-3305F95A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5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to 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1DA344D2-A072-4B68-888F-3B713222E75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78712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4DF5-4588-4236-8D88-A6495888F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540DB7-B2D7-4C05-A538-2E451F3D78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A484A-8528-435C-A527-C8F40AD9D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E39A1-2B19-4702-8CD5-3B023DFF308E}" type="datetime1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CB658-88F6-43ED-A45B-AB2FFC10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C1998-4E72-4817-A0A7-DB284FFF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02040" y="6392725"/>
            <a:ext cx="2743200" cy="365125"/>
          </a:xfrm>
        </p:spPr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5CC4B9-72E6-4586-B891-F4DEB5AC93FA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81E284-A353-4425-BD8A-96A9A65A34CC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919AEA2-CD12-45E9-8B62-EF4623D554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FB154C6-26DC-4604-A5E8-1716D7A7900B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7158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CAE84-1027-4588-B60C-C60B08A10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9D837-780A-4120-A1C2-7D0EFA248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002C8-F67B-4E53-A83C-EA4CA32D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3866F-FEEF-479F-8360-2C5F794EEC5E}" type="datetime1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FBC38-69C4-4ADA-9756-1B389EC6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99CAD-FEDE-4B15-A76E-52417C83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B8618F-B894-416B-81F0-594F3E8721E6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777125-1F14-4861-8748-662D3B1193FB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C2402396-18D8-46CD-B2CB-64F23135F0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8C19ADD-6881-4D87-9B35-82079F025044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724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7C5CAB-DA10-4087-9235-198162FB0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218955-738E-44FD-BE79-1A8075662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CA6E5-03A8-4CC2-BB86-1002E1C9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D0630-4C25-496B-AF18-15506FEA03FE}" type="datetime1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91B6F-E619-42A5-B840-B0CC1204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B187C-86EE-403C-A6DF-0655B53DD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B1A76B-832F-45A1-AF4F-8046AB666E79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F53CD33-6020-4E2D-99D4-EC94453E9E7F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3D3D8A1-0E3E-4E62-85F5-654AA11BBA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A36DA31-375A-4D4A-BDFF-65EB122FFE36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212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>
            <a:extLst>
              <a:ext uri="{FF2B5EF4-FFF2-40B4-BE49-F238E27FC236}">
                <a16:creationId xmlns:a16="http://schemas.microsoft.com/office/drawing/2014/main" id="{CF5541CF-EBB3-1B56-0179-B43D95A9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695345" cy="365125"/>
          </a:xfrm>
        </p:spPr>
        <p:txBody>
          <a:bodyPr/>
          <a:lstStyle/>
          <a:p>
            <a:fld id="{C16C9573-6034-4211-AD22-DBCB7A6D01CE}" type="datetime1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59C6FCE-3BCF-CF0C-522C-19F0600CF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0430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72E9501-4872-3281-5E35-60192558B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695345" cy="365125"/>
          </a:xfrm>
        </p:spPr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BCBCC9-90FF-627C-7DE9-261750CE65EC}"/>
              </a:ext>
            </a:extLst>
          </p:cNvPr>
          <p:cNvSpPr/>
          <p:nvPr userDrawn="1"/>
        </p:nvSpPr>
        <p:spPr>
          <a:xfrm>
            <a:off x="0" y="5863961"/>
            <a:ext cx="10081625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1B59DD-19EE-678D-F161-B94478FC226C}"/>
              </a:ext>
            </a:extLst>
          </p:cNvPr>
          <p:cNvSpPr/>
          <p:nvPr userDrawn="1"/>
        </p:nvSpPr>
        <p:spPr>
          <a:xfrm>
            <a:off x="9952893" y="5863961"/>
            <a:ext cx="2239108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BA0479AC-84FF-C778-C9DB-0718D50EDE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10563" cy="13338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6F0BC08-7E93-EED7-3E47-5802957B9DB5}"/>
              </a:ext>
            </a:extLst>
          </p:cNvPr>
          <p:cNvSpPr/>
          <p:nvPr userDrawn="1"/>
        </p:nvSpPr>
        <p:spPr>
          <a:xfrm>
            <a:off x="0" y="3122"/>
            <a:ext cx="12018371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366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9807C-CF39-4588-BD22-350377BFC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567F4-F14D-4AD7-AB16-57D1488B6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0FD45-1AF7-48F9-BA60-0DD67849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CA4F-9B6B-4B5F-AD9E-8A24E58656DE}" type="datetime1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C3EC5-7A6A-4FA5-9AE3-9545D1893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915C5-D427-402E-B658-0E96ABCE4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75A935-402B-46F3-B1C7-55E4B0A74DDD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A9F826-106F-4059-9BB3-5B3D61587A77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F6F9ADCD-6AFE-4632-AE47-4BA80AE4C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6AE88F4-4B92-4979-B0C3-64D08A231135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753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2E74B-83EA-4B17-9C7F-E077C0D47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1FA1B-DA7E-404F-9F4B-9DBB24FEA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4AAA1-273F-44C7-82F2-850405AA2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7BA8-3EC9-4874-8924-4303D2476B0C}" type="datetime1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76498-2A1E-4230-A4DA-53D30CAA7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C735B-70BA-489A-BFF0-B47D58094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FA852C-5A21-43AE-B15D-7142352AD4CA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97D3AB-C74F-4CE6-98BA-0C5C49AE02A5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02A743F9-D9C1-4AE7-B715-18F6686831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1E6E066-1D78-45E0-8038-6373F397B7DB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162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F4478-1B91-423D-A569-119ECC89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B4790-656E-42B6-B0F1-99109B709A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19FFD3-7779-46E7-84B3-A51FFB736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ECC90-9071-49D6-A94A-84BB8DC6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7758F-6D67-4526-A8CC-83680BBF15ED}" type="datetime1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01430-80AA-4D5B-B328-31FD35E63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84525-9D16-4F40-954B-610E949FA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FFA5D5-E7C3-4B17-84EE-962F90530E06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273A6F-FA4D-4F86-BB77-9803699E76BA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75DD085B-D1DF-4345-9DFC-2D7410FC9F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F6B6AF0-3F5E-4EED-827F-C8A55C0CD474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528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A9C5D-B84C-4927-A02C-2477253D0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0CEBD-1F36-4D44-A283-FCD9FA315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C385-8EE9-46C5-AA81-54A0C0BAF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600A7A-8C2D-4932-A638-135691459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0F65A1-1665-4A74-A199-6A9FAABE4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65AF7A-A312-45FF-B2CE-54FAAB335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0D81-B620-4705-A0EE-6DA752909AB8}" type="datetime1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1CE099-08B7-49DE-BF79-D750663A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8B6E14-D885-4AEA-BA86-23C993A58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602CE-05FA-4482-AC5D-F40C73F1DB35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73931C-A13B-440F-9804-87A2E1861F8B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BB35BB02-F3FD-4BD3-BAAA-0FAF7D797F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EC0A32D-64A9-407C-80B0-367A4C896610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463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752AF-693E-462F-8285-B2C83D1B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00E790-54D3-4A73-8F14-71FD91CD4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80016-B784-4D7D-8A1F-DF2D7CA3F9C0}" type="datetime1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34E544-088C-4A6C-8992-3E8E1BCB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03989-D679-46EF-BA37-DC1DC695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B599A5-B103-42FF-8ECD-B0992A67C12E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C71BE5-463A-4BE0-A2A9-8860A6917821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16B742C5-0892-4880-9751-7164F0BB3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3D77A80-4A13-48FA-86D8-198090E8DBB4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860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9D4DCB-C86C-4EBF-941A-90924B19D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83F3-B9FE-4AB6-9A3A-07DD5E4BD1EA}" type="datetime1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4AEE86-6E30-4D61-8294-E9D1BAE5C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A104E-EB17-4F26-9C43-4A505822A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413EC8-9956-424A-B525-DB388C69E62F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62E355-B3CE-454A-9F3F-20F0D8569EEE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29453C4-1472-480F-BE7A-159F44D41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BA045BB-5D42-4CF4-AABC-E54897A278E5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060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5FA2B-3A5E-4505-8B4B-D588EB12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7794E-4E19-44C3-A89F-E9A07070D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9F8AC8-E317-4A5A-BE59-49DBAD7F9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1FF4FF-C515-4002-9722-6ACEC12B6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93CC-3546-4DC2-8A76-02A8DB41BE38}" type="datetime1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AE1BE-5C60-4AD1-AEDC-ABC7FE36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4D72E-2211-4EF9-AAAF-66434E9C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1F7503-BBAA-4D59-AD67-8DE6B921FC6B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7BF3D4-DEF2-4840-9624-55A950BDF92A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A30C90AA-DDB8-43B0-B66E-E43DE6A57B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DD35082-C5AA-4EDD-B3DE-D96952A67073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74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8AC4E-7EE9-405B-ADAE-6D20BEAF8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9E3C6-3F98-465E-8313-08D39050F2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93D81-DF04-4AED-837F-2A4DF844A8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6F1B3-A077-420B-963E-8CD911B6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EA08-8686-4543-B590-67FBEDD949B0}" type="datetime1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B08BB-5006-4DEA-AE06-F022F4E0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23A28B-3404-4FBE-91EF-C65C6EEF2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12AB8C-92F8-481B-93E4-BA84F6CC6C84}"/>
              </a:ext>
            </a:extLst>
          </p:cNvPr>
          <p:cNvSpPr/>
          <p:nvPr userDrawn="1"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414E40-2C39-4F18-9321-2FBC132B43C4}"/>
              </a:ext>
            </a:extLst>
          </p:cNvPr>
          <p:cNvSpPr/>
          <p:nvPr userDrawn="1"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A973EB4-4C02-438F-8693-B95ACEBABF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E8E71F7-DB04-4C46-8FA2-94861AF59869}"/>
              </a:ext>
            </a:extLst>
          </p:cNvPr>
          <p:cNvSpPr/>
          <p:nvPr userDrawn="1"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549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DCAC-DC62-4BBA-B871-D34BAF2AC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83748-A08D-409B-A3D9-CE680E41B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EC07E-C043-4A0E-B39B-1ADEF6E94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C4528-77CB-4EC3-B49F-95AEDF4BD57B}" type="datetime1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D6C7F-25D6-4FFF-AA54-46E849EB1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25F53-BB48-4E12-98EF-83806BC88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EF70A-CF57-416C-ACD3-7FF54BBC4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4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486D7-DAF1-4CF0-82E3-77E691EDD9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349" y="2247886"/>
            <a:ext cx="11039302" cy="1181114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Florida Medicaid </a:t>
            </a:r>
            <a:br>
              <a:rPr lang="en-US" sz="4800" dirty="0"/>
            </a:br>
            <a:r>
              <a:rPr lang="en-US" sz="4800" dirty="0"/>
              <a:t>Behavioral Health</a:t>
            </a:r>
            <a:br>
              <a:rPr lang="en-US" sz="4800" dirty="0"/>
            </a:br>
            <a:r>
              <a:rPr lang="en-US" sz="4800" dirty="0"/>
              <a:t>&amp;</a:t>
            </a:r>
            <a:br>
              <a:rPr lang="en-US" sz="4800" dirty="0"/>
            </a:br>
            <a:r>
              <a:rPr lang="en-US" sz="4800" dirty="0"/>
              <a:t>Substance Abuse Services</a:t>
            </a:r>
            <a:br>
              <a:rPr lang="en-US" sz="4800" dirty="0"/>
            </a:b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DCD6B5-D79C-461F-AE5F-CD9E01CA6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386"/>
            <a:ext cx="9144000" cy="1181114"/>
          </a:xfrm>
        </p:spPr>
        <p:txBody>
          <a:bodyPr>
            <a:no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Commission on Mental Health and Substance Use Disorder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System of Care Subcommittee</a:t>
            </a:r>
          </a:p>
          <a:p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9, 2023</a:t>
            </a:r>
          </a:p>
          <a:p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2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60CDF3-2BF3-D30B-8176-1297DF5AA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962A9B0-6C55-3928-2A42-F1846497C6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680744"/>
              </p:ext>
            </p:extLst>
          </p:nvPr>
        </p:nvGraphicFramePr>
        <p:xfrm>
          <a:off x="269518" y="345057"/>
          <a:ext cx="11552368" cy="5057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663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EB3E10A-188F-1170-5EAC-FC9AC8E17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F1FC128-2DE8-A6F9-9B0D-BD0A8C7EC4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965890"/>
              </p:ext>
            </p:extLst>
          </p:nvPr>
        </p:nvGraphicFramePr>
        <p:xfrm>
          <a:off x="350808" y="467983"/>
          <a:ext cx="562356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FF1FC128-2DE8-A6F9-9B0D-BD0A8C7EC4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783083"/>
              </p:ext>
            </p:extLst>
          </p:nvPr>
        </p:nvGraphicFramePr>
        <p:xfrm>
          <a:off x="6217633" y="467983"/>
          <a:ext cx="562356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1108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868F6-0988-AF12-182F-C9E140316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9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Adult Mental Health Expenditures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FB576D-5FBF-6662-4D93-643F5F810F1A}"/>
              </a:ext>
            </a:extLst>
          </p:cNvPr>
          <p:cNvSpPr txBox="1"/>
          <p:nvPr/>
        </p:nvSpPr>
        <p:spPr>
          <a:xfrm>
            <a:off x="8610600" y="4169747"/>
            <a:ext cx="314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for Fiscal Year 2021 – 2022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C3F88-EE80-F257-0649-69599A0D1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9D6C010-EC0C-64A6-7084-5F60D2DCB1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815500"/>
              </p:ext>
            </p:extLst>
          </p:nvPr>
        </p:nvGraphicFramePr>
        <p:xfrm>
          <a:off x="436386" y="1533684"/>
          <a:ext cx="3775393" cy="3276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BD025A2-29DD-5130-E712-F56B659706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6720092"/>
              </p:ext>
            </p:extLst>
          </p:nvPr>
        </p:nvGraphicFramePr>
        <p:xfrm>
          <a:off x="4381092" y="1533684"/>
          <a:ext cx="3900759" cy="3291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CCFE2D4B-2FAE-8D3E-5ABC-50FFB42ED73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5196" r="13405" b="2077"/>
          <a:stretch/>
        </p:blipFill>
        <p:spPr bwMode="auto">
          <a:xfrm>
            <a:off x="1156244" y="4877808"/>
            <a:ext cx="6449695" cy="9245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8F39ECA-169D-E468-2CF8-D0C8ACC2D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106162"/>
              </p:ext>
            </p:extLst>
          </p:nvPr>
        </p:nvGraphicFramePr>
        <p:xfrm>
          <a:off x="8555476" y="1805817"/>
          <a:ext cx="3314701" cy="2268855"/>
        </p:xfrm>
        <a:graphic>
          <a:graphicData uri="http://schemas.openxmlformats.org/drawingml/2006/table">
            <a:tbl>
              <a:tblPr/>
              <a:tblGrid>
                <a:gridCol w="1611357">
                  <a:extLst>
                    <a:ext uri="{9D8B030D-6E8A-4147-A177-3AD203B41FA5}">
                      <a16:colId xmlns:a16="http://schemas.microsoft.com/office/drawing/2014/main" val="2158352164"/>
                    </a:ext>
                  </a:extLst>
                </a:gridCol>
                <a:gridCol w="609017">
                  <a:extLst>
                    <a:ext uri="{9D8B030D-6E8A-4147-A177-3AD203B41FA5}">
                      <a16:colId xmlns:a16="http://schemas.microsoft.com/office/drawing/2014/main" val="1126840500"/>
                    </a:ext>
                  </a:extLst>
                </a:gridCol>
                <a:gridCol w="1094327">
                  <a:extLst>
                    <a:ext uri="{9D8B030D-6E8A-4147-A177-3AD203B41FA5}">
                      <a16:colId xmlns:a16="http://schemas.microsoft.com/office/drawing/2014/main" val="2717408259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Adult's MH Expenditures by Service Type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8224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Distinct Claims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Total Expenditures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576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MH Treatment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2,360,898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$286,817,018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533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2,244,126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$230,342,990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7831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Services with a BH Primary Dx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1,829,288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$292,860,214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76042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 Term Care Services with a BH Primary Dx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74,187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$457,350,854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745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MH Outpatient Hospital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73,381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$13,637,731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1452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MH Inpatient Hospital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44,986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$135,880,384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821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6,612,444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$1,416,889,190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721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328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7769-5CB4-9AAF-6CCE-A71668101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0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Adult Substance Abuse Expenditures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37A008-7A2F-74B6-604D-65708AAD2E6E}"/>
              </a:ext>
            </a:extLst>
          </p:cNvPr>
          <p:cNvSpPr txBox="1"/>
          <p:nvPr/>
        </p:nvSpPr>
        <p:spPr>
          <a:xfrm>
            <a:off x="8574237" y="4309687"/>
            <a:ext cx="314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for Fiscal Year 2021 – 2022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7B378-D108-7BB7-7A1F-16DD872C6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D491E4-05DE-8F70-7DF9-F1A1EFC55A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908" t="75929" r="17836" b="3251"/>
          <a:stretch/>
        </p:blipFill>
        <p:spPr bwMode="auto">
          <a:xfrm>
            <a:off x="1803368" y="5035035"/>
            <a:ext cx="4698365" cy="6870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5F84ECC-38B1-AE5D-0F00-84CFE9B7A7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430929"/>
              </p:ext>
            </p:extLst>
          </p:nvPr>
        </p:nvGraphicFramePr>
        <p:xfrm>
          <a:off x="246082" y="1494587"/>
          <a:ext cx="4005072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5F84ECC-38B1-AE5D-0F00-84CFE9B7A7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1671491"/>
              </p:ext>
            </p:extLst>
          </p:nvPr>
        </p:nvGraphicFramePr>
        <p:xfrm>
          <a:off x="4382211" y="1494587"/>
          <a:ext cx="4005072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71786D3-62FC-FD79-37B4-E819A895C1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532863"/>
              </p:ext>
            </p:extLst>
          </p:nvPr>
        </p:nvGraphicFramePr>
        <p:xfrm>
          <a:off x="8574237" y="2068944"/>
          <a:ext cx="3187699" cy="2143125"/>
        </p:xfrm>
        <a:graphic>
          <a:graphicData uri="http://schemas.openxmlformats.org/drawingml/2006/table">
            <a:tbl>
              <a:tblPr/>
              <a:tblGrid>
                <a:gridCol w="1589092">
                  <a:extLst>
                    <a:ext uri="{9D8B030D-6E8A-4147-A177-3AD203B41FA5}">
                      <a16:colId xmlns:a16="http://schemas.microsoft.com/office/drawing/2014/main" val="909605357"/>
                    </a:ext>
                  </a:extLst>
                </a:gridCol>
                <a:gridCol w="608993">
                  <a:extLst>
                    <a:ext uri="{9D8B030D-6E8A-4147-A177-3AD203B41FA5}">
                      <a16:colId xmlns:a16="http://schemas.microsoft.com/office/drawing/2014/main" val="2569543569"/>
                    </a:ext>
                  </a:extLst>
                </a:gridCol>
                <a:gridCol w="989614">
                  <a:extLst>
                    <a:ext uri="{9D8B030D-6E8A-4147-A177-3AD203B41FA5}">
                      <a16:colId xmlns:a16="http://schemas.microsoft.com/office/drawing/2014/main" val="1184027088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Adult Substance Abuse Expenditures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462597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Service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Distinct Claims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Total Expenditures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3469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Services with an SUD Primary Dx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551,269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$24,219,223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4440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Treatment Services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413,993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$27,967,875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57797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MAT Pharmacy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$16,901,196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684695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Outpatient Hospital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$7,597,706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751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Inpatient Hospital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$34,216,729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357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1,052,453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$110,902,730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325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3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868F6-0988-AF12-182F-C9E140316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910" y="158621"/>
            <a:ext cx="11617554" cy="151351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Children Mental Health Expenditures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37B3AB-A966-E4CD-1BB9-1D5E51328285}"/>
              </a:ext>
            </a:extLst>
          </p:cNvPr>
          <p:cNvGraphicFramePr>
            <a:graphicFrameLocks noGrp="1"/>
          </p:cNvGraphicFramePr>
          <p:nvPr/>
        </p:nvGraphicFramePr>
        <p:xfrm>
          <a:off x="8702668" y="1491724"/>
          <a:ext cx="3304136" cy="3309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8930">
                  <a:extLst>
                    <a:ext uri="{9D8B030D-6E8A-4147-A177-3AD203B41FA5}">
                      <a16:colId xmlns:a16="http://schemas.microsoft.com/office/drawing/2014/main" val="408475390"/>
                    </a:ext>
                  </a:extLst>
                </a:gridCol>
                <a:gridCol w="800915">
                  <a:extLst>
                    <a:ext uri="{9D8B030D-6E8A-4147-A177-3AD203B41FA5}">
                      <a16:colId xmlns:a16="http://schemas.microsoft.com/office/drawing/2014/main" val="2234874556"/>
                    </a:ext>
                  </a:extLst>
                </a:gridCol>
                <a:gridCol w="1014291">
                  <a:extLst>
                    <a:ext uri="{9D8B030D-6E8A-4147-A177-3AD203B41FA5}">
                      <a16:colId xmlns:a16="http://schemas.microsoft.com/office/drawing/2014/main" val="356610991"/>
                    </a:ext>
                  </a:extLst>
                </a:gridCol>
              </a:tblGrid>
              <a:tr h="20633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Children's MH Expenditures by Service Type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515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803935"/>
                  </a:ext>
                </a:extLst>
              </a:tr>
              <a:tr h="301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Service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6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Distinct Claims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6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Expenditures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6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81514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Behavior Analysis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2,153,927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$1,078,065,535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68896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 Term Care Services with a BH Primary Dx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$9,747,930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902865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MH Inpatient Hospital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$171,093,058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74301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MH Outpatient Hospital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222,012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$45,835,956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3996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MH Treatment Services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3,315,984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$253,001,487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51431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Services with a BH Primary Dx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5,402,874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$458,578,987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208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1,487,723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$198,175,864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3749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12,610,521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$2,214,498,817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73042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07D5BAA-A3A0-F0E5-9CDC-83D50AFA5BE0}"/>
              </a:ext>
            </a:extLst>
          </p:cNvPr>
          <p:cNvSpPr txBox="1"/>
          <p:nvPr/>
        </p:nvSpPr>
        <p:spPr>
          <a:xfrm>
            <a:off x="8845451" y="4834272"/>
            <a:ext cx="314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for Fiscal Year 2021 – 2022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9CDE2-C2AE-8D8E-2DAB-44F9EEB03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180BF655-E7B0-00F4-D117-D9CDD3CB51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9840555"/>
              </p:ext>
            </p:extLst>
          </p:nvPr>
        </p:nvGraphicFramePr>
        <p:xfrm>
          <a:off x="389250" y="1572333"/>
          <a:ext cx="3913632" cy="3218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B4E9BF9-A7EA-9775-C721-1C94601323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0352974"/>
              </p:ext>
            </p:extLst>
          </p:nvPr>
        </p:nvGraphicFramePr>
        <p:xfrm>
          <a:off x="4515323" y="1592458"/>
          <a:ext cx="3913632" cy="3218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8" name="Picture 17" descr="Graphical user interface, website&#10;&#10;Description automatically generated">
            <a:extLst>
              <a:ext uri="{FF2B5EF4-FFF2-40B4-BE49-F238E27FC236}">
                <a16:creationId xmlns:a16="http://schemas.microsoft.com/office/drawing/2014/main" id="{FC9EB9E8-50B2-332D-6754-EE576102079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874" y="4834272"/>
            <a:ext cx="5538897" cy="93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09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7769-5CB4-9AAF-6CCE-A71668101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Children Substance Abuse Expenditures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3A2E1BB-FCCB-1AAB-11BC-790D969A0BA8}"/>
              </a:ext>
            </a:extLst>
          </p:cNvPr>
          <p:cNvGraphicFramePr>
            <a:graphicFrameLocks noGrp="1"/>
          </p:cNvGraphicFramePr>
          <p:nvPr/>
        </p:nvGraphicFramePr>
        <p:xfrm>
          <a:off x="8429208" y="1960393"/>
          <a:ext cx="3581401" cy="26745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3873">
                  <a:extLst>
                    <a:ext uri="{9D8B030D-6E8A-4147-A177-3AD203B41FA5}">
                      <a16:colId xmlns:a16="http://schemas.microsoft.com/office/drawing/2014/main" val="408475390"/>
                    </a:ext>
                  </a:extLst>
                </a:gridCol>
                <a:gridCol w="868124">
                  <a:extLst>
                    <a:ext uri="{9D8B030D-6E8A-4147-A177-3AD203B41FA5}">
                      <a16:colId xmlns:a16="http://schemas.microsoft.com/office/drawing/2014/main" val="2234874556"/>
                    </a:ext>
                  </a:extLst>
                </a:gridCol>
                <a:gridCol w="1099404">
                  <a:extLst>
                    <a:ext uri="{9D8B030D-6E8A-4147-A177-3AD203B41FA5}">
                      <a16:colId xmlns:a16="http://schemas.microsoft.com/office/drawing/2014/main" val="356610991"/>
                    </a:ext>
                  </a:extLst>
                </a:gridCol>
              </a:tblGrid>
              <a:tr h="25698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Children's SA Expenditures by Service Type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515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803935"/>
                  </a:ext>
                </a:extLst>
              </a:tr>
              <a:tr h="348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Service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6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Distinct Claims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6C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Expenditures</a:t>
                      </a:r>
                      <a:endParaRPr lang="en-U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6C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815147"/>
                  </a:ext>
                </a:extLst>
              </a:tr>
              <a:tr h="3156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Services with an SUD Primary Dx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46,981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$2,644,472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688966"/>
                  </a:ext>
                </a:extLst>
              </a:tr>
              <a:tr h="3092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Inpatient Hospital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$4,117,553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9028650"/>
                  </a:ext>
                </a:extLst>
              </a:tr>
              <a:tr h="3092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MAT Pharmacy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$97,922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743013"/>
                  </a:ext>
                </a:extLst>
              </a:tr>
              <a:tr h="3092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Outpatient Hospital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$1,707,428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399623"/>
                  </a:ext>
                </a:extLst>
              </a:tr>
              <a:tr h="3156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Treatment Services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$325,729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5143192"/>
                  </a:ext>
                </a:extLst>
              </a:tr>
              <a:tr h="3092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$8,893,103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73042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8A79A5-1469-2E91-47BC-9B21940ED129}"/>
              </a:ext>
            </a:extLst>
          </p:cNvPr>
          <p:cNvSpPr txBox="1"/>
          <p:nvPr/>
        </p:nvSpPr>
        <p:spPr>
          <a:xfrm>
            <a:off x="8647401" y="4706730"/>
            <a:ext cx="3145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for Fiscal Year 2021 – 2022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07627-6839-EBC6-0AA2-6DC6734C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EF70A-CF57-416C-ACD3-7FF54BBC4D6B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B046346F-1F2F-1CD5-3184-174B22D242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8360561"/>
              </p:ext>
            </p:extLst>
          </p:nvPr>
        </p:nvGraphicFramePr>
        <p:xfrm>
          <a:off x="248871" y="1672708"/>
          <a:ext cx="3913632" cy="3218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546DBB5-3294-5E6C-C198-D507420145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2335836"/>
              </p:ext>
            </p:extLst>
          </p:nvPr>
        </p:nvGraphicFramePr>
        <p:xfrm>
          <a:off x="4339039" y="1672708"/>
          <a:ext cx="3913632" cy="3218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6" name="Picture 15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97236908-BA2F-52E8-5957-DF8D6E91B5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280" y="4989822"/>
            <a:ext cx="4703517" cy="83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195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82727-1650-4257-B284-47F89FB78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45"/>
            <a:ext cx="10515600" cy="1325563"/>
          </a:xfrm>
        </p:spPr>
        <p:txBody>
          <a:bodyPr/>
          <a:lstStyle/>
          <a:p>
            <a:r>
              <a:rPr lang="en-US" dirty="0"/>
              <a:t>Children who are High Utilizers*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AC59E-726F-4BCA-8F9E-C17D6170A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18266" y="6427911"/>
            <a:ext cx="2743200" cy="365125"/>
          </a:xfrm>
        </p:spPr>
        <p:txBody>
          <a:bodyPr/>
          <a:lstStyle/>
          <a:p>
            <a:fld id="{60F95351-F0F3-43AD-BDC1-59D856EBACFB}" type="slidenum">
              <a:rPr lang="en-US" smtClean="0"/>
              <a:t>8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9EDC5B-5F55-8D58-4FE8-354F0FEFDC4A}"/>
              </a:ext>
            </a:extLst>
          </p:cNvPr>
          <p:cNvSpPr txBox="1"/>
          <p:nvPr/>
        </p:nvSpPr>
        <p:spPr>
          <a:xfrm>
            <a:off x="-36545" y="5321189"/>
            <a:ext cx="12192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i="1" dirty="0"/>
              <a:t>*High Utilizers Defined: Someone 18 years of age or younger with 3 or more CSU admissions within 180 days</a:t>
            </a:r>
          </a:p>
          <a:p>
            <a:r>
              <a:rPr lang="en-US" sz="1400" i="1" dirty="0">
                <a:cs typeface="Arial" panose="020B0604020202020204" pitchFamily="34" charset="0"/>
              </a:rPr>
              <a:t>Data identifies recipients with 3 or more admissions within fixed 6-month periods (January-June and July-December)</a:t>
            </a:r>
          </a:p>
          <a:p>
            <a:endParaRPr lang="en-US" sz="140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F4F4A57-2DA9-D05A-9654-544427999D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669275"/>
              </p:ext>
            </p:extLst>
          </p:nvPr>
        </p:nvGraphicFramePr>
        <p:xfrm>
          <a:off x="838200" y="1075147"/>
          <a:ext cx="10372725" cy="4246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170558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400</Words>
  <Application>Microsoft Office PowerPoint</Application>
  <PresentationFormat>Widescreen</PresentationFormat>
  <Paragraphs>133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1_Office Theme</vt:lpstr>
      <vt:lpstr>Florida Medicaid  Behavioral Health &amp; Substance Abuse Services </vt:lpstr>
      <vt:lpstr>PowerPoint Presentation</vt:lpstr>
      <vt:lpstr>PowerPoint Presentation</vt:lpstr>
      <vt:lpstr>Adult Mental Health Expenditures</vt:lpstr>
      <vt:lpstr>Adult Substance Abuse Expenditures</vt:lpstr>
      <vt:lpstr>Children Mental Health Expenditures</vt:lpstr>
      <vt:lpstr>Children Substance Abuse Expenditures</vt:lpstr>
      <vt:lpstr>Children who are High Utilizers*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Florida Medicaid Behavioral Health and Substance Abuse Services (August 9 2023)</dc:title>
  <dc:creator>Koon, Bonnie</dc:creator>
  <cp:lastModifiedBy>VanDyke, Misty N</cp:lastModifiedBy>
  <cp:revision>15</cp:revision>
  <cp:lastPrinted>2023-08-08T20:28:26Z</cp:lastPrinted>
  <dcterms:created xsi:type="dcterms:W3CDTF">2023-08-08T16:55:26Z</dcterms:created>
  <dcterms:modified xsi:type="dcterms:W3CDTF">2025-06-03T12:58:18Z</dcterms:modified>
</cp:coreProperties>
</file>