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58" r:id="rId7"/>
    <p:sldId id="259" r:id="rId8"/>
    <p:sldId id="266" r:id="rId9"/>
    <p:sldId id="267" r:id="rId10"/>
    <p:sldId id="262" r:id="rId11"/>
    <p:sldId id="261" r:id="rId12"/>
    <p:sldId id="263" r:id="rId13"/>
    <p:sldId id="264" r:id="rId14"/>
    <p:sldId id="265"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B"/>
          </a:solidFill>
        </a:fill>
      </a:tcStyle>
    </a:wholeTbl>
    <a:band2H>
      <a:tcTxStyle/>
      <a:tcStyle>
        <a:tcBdr/>
        <a:fill>
          <a:solidFill>
            <a:srgbClr val="E6E8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5F8"/>
          </a:solidFill>
        </a:fill>
      </a:tcStyle>
    </a:wholeTbl>
    <a:band2H>
      <a:tcTxStyle/>
      <a:tcStyle>
        <a:tcBdr/>
        <a:fill>
          <a:solidFill>
            <a:srgbClr val="F8FA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467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idebar Slide">
    <p:spTree>
      <p:nvGrpSpPr>
        <p:cNvPr id="1" name=""/>
        <p:cNvGrpSpPr/>
        <p:nvPr/>
      </p:nvGrpSpPr>
      <p:grpSpPr>
        <a:xfrm>
          <a:off x="0" y="0"/>
          <a:ext cx="0" cy="0"/>
          <a:chOff x="0" y="0"/>
          <a:chExt cx="0" cy="0"/>
        </a:xfrm>
      </p:grpSpPr>
      <p:sp>
        <p:nvSpPr>
          <p:cNvPr id="23" name="Rectangle: Single Corner Rounded 9"/>
          <p:cNvSpPr/>
          <p:nvPr/>
        </p:nvSpPr>
        <p:spPr>
          <a:xfrm>
            <a:off x="-18243" y="4793379"/>
            <a:ext cx="3752845" cy="2064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8" y="0"/>
                </a:lnTo>
                <a:cubicBezTo>
                  <a:pt x="19992" y="0"/>
                  <a:pt x="21600" y="2923"/>
                  <a:pt x="21600" y="6530"/>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pic>
        <p:nvPicPr>
          <p:cNvPr id="24" name="Picture 10" descr="Picture 10"/>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25" name="Rectangle: Single Corner Rounded 11"/>
          <p:cNvSpPr/>
          <p:nvPr/>
        </p:nvSpPr>
        <p:spPr>
          <a:xfrm rot="5400000">
            <a:off x="-1323010" y="1304766"/>
            <a:ext cx="5900366" cy="3290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46" y="0"/>
                </a:lnTo>
                <a:cubicBezTo>
                  <a:pt x="19919" y="0"/>
                  <a:pt x="21600" y="3014"/>
                  <a:pt x="21600" y="6731"/>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26" name="Rectangle 12"/>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7" name="Body Level One…"/>
          <p:cNvSpPr txBox="1">
            <a:spLocks noGrp="1"/>
          </p:cNvSpPr>
          <p:nvPr>
            <p:ph type="body" sz="quarter" idx="1" hasCustomPrompt="1"/>
          </p:nvPr>
        </p:nvSpPr>
        <p:spPr>
          <a:xfrm>
            <a:off x="290284" y="732013"/>
            <a:ext cx="2673777" cy="798405"/>
          </a:xfrm>
          <a:prstGeom prst="rect">
            <a:avLst/>
          </a:prstGeom>
        </p:spPr>
        <p:txBody>
          <a:bodyPr>
            <a:normAutofit/>
          </a:bodyPr>
          <a:lstStyle>
            <a:lvl1pPr marL="0" indent="0" algn="ctr">
              <a:spcBef>
                <a:spcPts val="300"/>
              </a:spcBef>
              <a:buSzTx/>
              <a:buFontTx/>
              <a:buNone/>
              <a:defRPr sz="2600" b="1">
                <a:solidFill>
                  <a:srgbClr val="FFFFFF"/>
                </a:solidFill>
                <a:latin typeface="Raleway ExtraBold"/>
                <a:ea typeface="Raleway ExtraBold"/>
                <a:cs typeface="Raleway ExtraBold"/>
                <a:sym typeface="Raleway ExtraBold"/>
              </a:defRPr>
            </a:lvl1pPr>
            <a:lvl2pPr marL="704850" indent="-247650" algn="ctr">
              <a:spcBef>
                <a:spcPts val="300"/>
              </a:spcBef>
              <a:buFontTx/>
              <a:defRPr sz="2600" b="1">
                <a:solidFill>
                  <a:srgbClr val="FFFFFF"/>
                </a:solidFill>
                <a:latin typeface="Raleway ExtraBold"/>
                <a:ea typeface="Raleway ExtraBold"/>
                <a:cs typeface="Raleway ExtraBold"/>
                <a:sym typeface="Raleway ExtraBold"/>
              </a:defRPr>
            </a:lvl2pPr>
            <a:lvl3pPr marL="1211580" indent="-297180" algn="ctr">
              <a:spcBef>
                <a:spcPts val="300"/>
              </a:spcBef>
              <a:buFontTx/>
              <a:defRPr sz="2600" b="1">
                <a:solidFill>
                  <a:srgbClr val="FFFFFF"/>
                </a:solidFill>
                <a:latin typeface="Raleway ExtraBold"/>
                <a:ea typeface="Raleway ExtraBold"/>
                <a:cs typeface="Raleway ExtraBold"/>
                <a:sym typeface="Raleway ExtraBold"/>
              </a:defRPr>
            </a:lvl3pPr>
            <a:lvl4pPr marL="1701800" indent="-330200" algn="ctr">
              <a:spcBef>
                <a:spcPts val="300"/>
              </a:spcBef>
              <a:buFontTx/>
              <a:defRPr sz="2600" b="1">
                <a:solidFill>
                  <a:srgbClr val="FFFFFF"/>
                </a:solidFill>
                <a:latin typeface="Raleway ExtraBold"/>
                <a:ea typeface="Raleway ExtraBold"/>
                <a:cs typeface="Raleway ExtraBold"/>
                <a:sym typeface="Raleway ExtraBold"/>
              </a:defRPr>
            </a:lvl4pPr>
            <a:lvl5pPr marL="2159000" indent="-330200" algn="ctr">
              <a:spcBef>
                <a:spcPts val="300"/>
              </a:spcBef>
              <a:buFontTx/>
              <a:defRPr sz="26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pic>
        <p:nvPicPr>
          <p:cNvPr id="35" name="Picture 5" descr="Picture 5"/>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36" name="Rectangle: Single Corner Rounded 6"/>
          <p:cNvSpPr/>
          <p:nvPr/>
        </p:nvSpPr>
        <p:spPr>
          <a:xfrm rot="10800000" flipH="1">
            <a:off x="0" y="4070081"/>
            <a:ext cx="3147461" cy="17879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804" y="0"/>
                </a:lnTo>
                <a:cubicBezTo>
                  <a:pt x="19453" y="0"/>
                  <a:pt x="21600" y="3780"/>
                  <a:pt x="21600" y="8443"/>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37" name="Rectangle: Single Corner Rounded 7"/>
          <p:cNvSpPr/>
          <p:nvPr/>
        </p:nvSpPr>
        <p:spPr>
          <a:xfrm rot="10800000">
            <a:off x="1973178" y="4070079"/>
            <a:ext cx="10218822" cy="12720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6" y="0"/>
                </a:lnTo>
                <a:cubicBezTo>
                  <a:pt x="20998" y="0"/>
                  <a:pt x="21600" y="4835"/>
                  <a:pt x="21600" y="10800"/>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38" name="Rectangle 8"/>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39" name="Body Level One…"/>
          <p:cNvSpPr txBox="1">
            <a:spLocks noGrp="1"/>
          </p:cNvSpPr>
          <p:nvPr>
            <p:ph type="body" sz="quarter" idx="1" hasCustomPrompt="1"/>
          </p:nvPr>
        </p:nvSpPr>
        <p:spPr>
          <a:xfrm>
            <a:off x="2656572" y="4430474"/>
            <a:ext cx="8961121" cy="471125"/>
          </a:xfrm>
          <a:prstGeom prst="rect">
            <a:avLst/>
          </a:prstGeom>
        </p:spPr>
        <p:txBody>
          <a:bodyPr>
            <a:normAutofit/>
          </a:bodyPr>
          <a:lstStyle>
            <a:lvl1pPr marL="0" indent="0">
              <a:spcBef>
                <a:spcPts val="300"/>
              </a:spcBef>
              <a:buSzTx/>
              <a:buFontTx/>
              <a:buNone/>
              <a:defRPr sz="3200" b="1">
                <a:solidFill>
                  <a:srgbClr val="FFFFFF"/>
                </a:solidFill>
                <a:latin typeface="Raleway ExtraBold"/>
                <a:ea typeface="Raleway ExtraBold"/>
                <a:cs typeface="Raleway ExtraBold"/>
                <a:sym typeface="Raleway ExtraBold"/>
              </a:defRPr>
            </a:lvl1pPr>
            <a:lvl2pPr marL="762000" indent="-304800">
              <a:spcBef>
                <a:spcPts val="300"/>
              </a:spcBef>
              <a:buFontTx/>
              <a:defRPr sz="3200" b="1">
                <a:solidFill>
                  <a:srgbClr val="FFFFFF"/>
                </a:solidFill>
                <a:latin typeface="Raleway ExtraBold"/>
                <a:ea typeface="Raleway ExtraBold"/>
                <a:cs typeface="Raleway ExtraBold"/>
                <a:sym typeface="Raleway ExtraBold"/>
              </a:defRPr>
            </a:lvl2pPr>
            <a:lvl3pPr marL="1280160" indent="-365760">
              <a:spcBef>
                <a:spcPts val="300"/>
              </a:spcBef>
              <a:buFontTx/>
              <a:defRPr sz="3200" b="1">
                <a:solidFill>
                  <a:srgbClr val="FFFFFF"/>
                </a:solidFill>
                <a:latin typeface="Raleway ExtraBold"/>
                <a:ea typeface="Raleway ExtraBold"/>
                <a:cs typeface="Raleway ExtraBold"/>
                <a:sym typeface="Raleway ExtraBold"/>
              </a:defRPr>
            </a:lvl3pPr>
            <a:lvl4pPr marL="1778000" indent="-406400">
              <a:spcBef>
                <a:spcPts val="300"/>
              </a:spcBef>
              <a:buFontTx/>
              <a:defRPr sz="3200" b="1">
                <a:solidFill>
                  <a:srgbClr val="FFFFFF"/>
                </a:solidFill>
                <a:latin typeface="Raleway ExtraBold"/>
                <a:ea typeface="Raleway ExtraBold"/>
                <a:cs typeface="Raleway ExtraBold"/>
                <a:sym typeface="Raleway ExtraBold"/>
              </a:defRPr>
            </a:lvl4pPr>
            <a:lvl5pPr marL="2235200" indent="-406400">
              <a:spcBef>
                <a:spcPts val="300"/>
              </a:spcBef>
              <a:buFontTx/>
              <a:defRPr sz="32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40" name="Picture Placeholder 12"/>
          <p:cNvSpPr>
            <a:spLocks noGrp="1"/>
          </p:cNvSpPr>
          <p:nvPr>
            <p:ph type="pic" idx="21"/>
          </p:nvPr>
        </p:nvSpPr>
        <p:spPr>
          <a:xfrm>
            <a:off x="166" y="-2"/>
            <a:ext cx="12191834" cy="4070081"/>
          </a:xfrm>
          <a:prstGeom prst="rect">
            <a:avLst/>
          </a:prstGeom>
        </p:spPr>
        <p:txBody>
          <a:bodyPr lIns="91439" rIns="91439"/>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Content Slide">
    <p:spTree>
      <p:nvGrpSpPr>
        <p:cNvPr id="1" name=""/>
        <p:cNvGrpSpPr/>
        <p:nvPr/>
      </p:nvGrpSpPr>
      <p:grpSpPr>
        <a:xfrm>
          <a:off x="0" y="0"/>
          <a:ext cx="0" cy="0"/>
          <a:chOff x="0" y="0"/>
          <a:chExt cx="0" cy="0"/>
        </a:xfrm>
      </p:grpSpPr>
      <p:grpSp>
        <p:nvGrpSpPr>
          <p:cNvPr id="50" name="Group 8"/>
          <p:cNvGrpSpPr/>
          <p:nvPr/>
        </p:nvGrpSpPr>
        <p:grpSpPr>
          <a:xfrm>
            <a:off x="-18243" y="2"/>
            <a:ext cx="12210244" cy="1328287"/>
            <a:chOff x="0" y="0"/>
            <a:chExt cx="12210242" cy="1328285"/>
          </a:xfrm>
        </p:grpSpPr>
        <p:sp>
          <p:nvSpPr>
            <p:cNvPr id="48" name="Rectangle: Single Corner Rounded 9"/>
            <p:cNvSpPr/>
            <p:nvPr/>
          </p:nvSpPr>
          <p:spPr>
            <a:xfrm rot="16200000" flipH="1">
              <a:off x="10816015" y="-65943"/>
              <a:ext cx="1328286" cy="1460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166" y="0"/>
                  </a:lnTo>
                  <a:cubicBezTo>
                    <a:pt x="19167" y="0"/>
                    <a:pt x="21600" y="2213"/>
                    <a:pt x="21600" y="4943"/>
                  </a:cubicBezTo>
                  <a:lnTo>
                    <a:pt x="21600"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 name="Rectangle: Single Corner Rounded 10"/>
            <p:cNvSpPr/>
            <p:nvPr/>
          </p:nvSpPr>
          <p:spPr>
            <a:xfrm rot="10800000" flipH="1">
              <a:off x="0" y="0"/>
              <a:ext cx="11693688" cy="1111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83" y="0"/>
                  </a:lnTo>
                  <a:cubicBezTo>
                    <a:pt x="21145" y="0"/>
                    <a:pt x="21600" y="4792"/>
                    <a:pt x="21600" y="10704"/>
                  </a:cubicBezTo>
                  <a:lnTo>
                    <a:pt x="21600"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1" name="Rectangle 11"/>
          <p:cNvSpPr/>
          <p:nvPr/>
        </p:nvSpPr>
        <p:spPr>
          <a:xfrm>
            <a:off x="-18244" y="6728059"/>
            <a:ext cx="12210245" cy="12994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52" name="Picture 12" descr="Picture 12"/>
          <p:cNvPicPr>
            <a:picLocks noChangeAspect="1"/>
          </p:cNvPicPr>
          <p:nvPr/>
        </p:nvPicPr>
        <p:blipFill>
          <a:blip r:embed="rId2"/>
          <a:srcRect b="14416"/>
          <a:stretch>
            <a:fillRect/>
          </a:stretch>
        </p:blipFill>
        <p:spPr>
          <a:xfrm>
            <a:off x="10693327" y="6025413"/>
            <a:ext cx="1460171" cy="620870"/>
          </a:xfrm>
          <a:prstGeom prst="rect">
            <a:avLst/>
          </a:prstGeom>
          <a:ln w="12700">
            <a:miter lim="400000"/>
          </a:ln>
        </p:spPr>
      </p:pic>
      <p:sp>
        <p:nvSpPr>
          <p:cNvPr id="53" name="Body Level One…"/>
          <p:cNvSpPr txBox="1">
            <a:spLocks noGrp="1"/>
          </p:cNvSpPr>
          <p:nvPr>
            <p:ph type="body" sz="quarter" idx="1" hasCustomPrompt="1"/>
          </p:nvPr>
        </p:nvSpPr>
        <p:spPr>
          <a:xfrm>
            <a:off x="338932" y="327754"/>
            <a:ext cx="10392900" cy="381001"/>
          </a:xfrm>
          <a:prstGeom prst="rect">
            <a:avLst/>
          </a:prstGeom>
        </p:spPr>
        <p:txBody>
          <a:bodyPr>
            <a:normAutofit/>
          </a:bodyPr>
          <a:lstStyle>
            <a:lvl1pPr marL="0" indent="0">
              <a:spcBef>
                <a:spcPts val="300"/>
              </a:spcBef>
              <a:buSzTx/>
              <a:buFontTx/>
              <a:buNone/>
              <a:defRPr sz="2600" b="1">
                <a:solidFill>
                  <a:srgbClr val="FFFFFF"/>
                </a:solidFill>
                <a:latin typeface="Raleway ExtraBold"/>
                <a:ea typeface="Raleway ExtraBold"/>
                <a:cs typeface="Raleway ExtraBold"/>
                <a:sym typeface="Raleway ExtraBold"/>
              </a:defRPr>
            </a:lvl1pPr>
            <a:lvl2pPr marL="704850" indent="-247650">
              <a:spcBef>
                <a:spcPts val="300"/>
              </a:spcBef>
              <a:buFontTx/>
              <a:defRPr sz="2600" b="1">
                <a:solidFill>
                  <a:srgbClr val="FFFFFF"/>
                </a:solidFill>
                <a:latin typeface="Raleway ExtraBold"/>
                <a:ea typeface="Raleway ExtraBold"/>
                <a:cs typeface="Raleway ExtraBold"/>
                <a:sym typeface="Raleway ExtraBold"/>
              </a:defRPr>
            </a:lvl2pPr>
            <a:lvl3pPr marL="1211580" indent="-297180">
              <a:spcBef>
                <a:spcPts val="300"/>
              </a:spcBef>
              <a:buFontTx/>
              <a:defRPr sz="2600" b="1">
                <a:solidFill>
                  <a:srgbClr val="FFFFFF"/>
                </a:solidFill>
                <a:latin typeface="Raleway ExtraBold"/>
                <a:ea typeface="Raleway ExtraBold"/>
                <a:cs typeface="Raleway ExtraBold"/>
                <a:sym typeface="Raleway ExtraBold"/>
              </a:defRPr>
            </a:lvl3pPr>
            <a:lvl4pPr marL="1701800" indent="-330200">
              <a:spcBef>
                <a:spcPts val="300"/>
              </a:spcBef>
              <a:buFontTx/>
              <a:defRPr sz="2600" b="1">
                <a:solidFill>
                  <a:srgbClr val="FFFFFF"/>
                </a:solidFill>
                <a:latin typeface="Raleway ExtraBold"/>
                <a:ea typeface="Raleway ExtraBold"/>
                <a:cs typeface="Raleway ExtraBold"/>
                <a:sym typeface="Raleway ExtraBold"/>
              </a:defRPr>
            </a:lvl4pPr>
            <a:lvl5pPr marL="2159000" indent="-330200">
              <a:spcBef>
                <a:spcPts val="300"/>
              </a:spcBef>
              <a:buFontTx/>
              <a:defRPr sz="2600" b="1">
                <a:solidFill>
                  <a:srgbClr val="FFFFFF"/>
                </a:solidFill>
                <a:latin typeface="Raleway ExtraBold"/>
                <a:ea typeface="Raleway ExtraBold"/>
                <a:cs typeface="Raleway ExtraBold"/>
                <a:sym typeface="Raleway ExtraBold"/>
              </a:defRPr>
            </a:lvl5pPr>
          </a:lstStyle>
          <a:p>
            <a:r>
              <a:t>ENTER TITLE HERE</a:t>
            </a:r>
          </a:p>
          <a:p>
            <a:pPr lvl="1"/>
            <a:endParaRPr/>
          </a:p>
          <a:p>
            <a:pPr lvl="2"/>
            <a:endParaRPr/>
          </a:p>
          <a:p>
            <a:pPr lvl="3"/>
            <a:endParaRPr/>
          </a:p>
          <a:p>
            <a:pPr lvl="4"/>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Slide">
    <p:spTree>
      <p:nvGrpSpPr>
        <p:cNvPr id="1" name=""/>
        <p:cNvGrpSpPr/>
        <p:nvPr/>
      </p:nvGrpSpPr>
      <p:grpSpPr>
        <a:xfrm>
          <a:off x="0" y="0"/>
          <a:ext cx="0" cy="0"/>
          <a:chOff x="0" y="0"/>
          <a:chExt cx="0" cy="0"/>
        </a:xfrm>
      </p:grpSpPr>
      <p:pic>
        <p:nvPicPr>
          <p:cNvPr id="61" name="Picture Placeholder 6" descr="Picture Placeholder 6"/>
          <p:cNvPicPr>
            <a:picLocks noChangeAspect="1"/>
          </p:cNvPicPr>
          <p:nvPr/>
        </p:nvPicPr>
        <p:blipFill>
          <a:blip r:embed="rId2"/>
          <a:srcRect l="5810" t="33960" r="7184" b="673"/>
          <a:stretch>
            <a:fillRect/>
          </a:stretch>
        </p:blipFill>
        <p:spPr>
          <a:xfrm>
            <a:off x="0" y="-1417"/>
            <a:ext cx="12192000" cy="3335917"/>
          </a:xfrm>
          <a:prstGeom prst="rect">
            <a:avLst/>
          </a:prstGeom>
          <a:ln w="12700">
            <a:miter lim="400000"/>
          </a:ln>
        </p:spPr>
      </p:pic>
      <p:sp>
        <p:nvSpPr>
          <p:cNvPr id="62" name="Rectangle 9"/>
          <p:cNvSpPr/>
          <p:nvPr/>
        </p:nvSpPr>
        <p:spPr>
          <a:xfrm>
            <a:off x="0" y="6659143"/>
            <a:ext cx="12192000" cy="198858"/>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63" name="Picture 10" descr="Picture 10"/>
          <p:cNvPicPr>
            <a:picLocks noChangeAspect="1"/>
          </p:cNvPicPr>
          <p:nvPr/>
        </p:nvPicPr>
        <p:blipFill>
          <a:blip r:embed="rId3"/>
          <a:stretch>
            <a:fillRect/>
          </a:stretch>
        </p:blipFill>
        <p:spPr>
          <a:xfrm>
            <a:off x="1589377" y="3753853"/>
            <a:ext cx="9032495" cy="2645409"/>
          </a:xfrm>
          <a:prstGeom prst="rect">
            <a:avLst/>
          </a:prstGeom>
          <a:ln w="12700">
            <a:miter lim="400000"/>
          </a:ln>
        </p:spPr>
      </p:pic>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7"/>
          <a:srcRect b="33434"/>
          <a:stretch>
            <a:fillRect/>
          </a:stretch>
        </p:blipFill>
        <p:spPr>
          <a:xfrm>
            <a:off x="7975340" y="3460844"/>
            <a:ext cx="3954365" cy="1273992"/>
          </a:xfrm>
          <a:prstGeom prst="rect">
            <a:avLst/>
          </a:prstGeom>
          <a:ln w="12700">
            <a:miter lim="400000"/>
          </a:ln>
        </p:spPr>
      </p:pic>
      <p:sp>
        <p:nvSpPr>
          <p:cNvPr id="3" name="Rectangle: Single Corner Rounded 18"/>
          <p:cNvSpPr/>
          <p:nvPr/>
        </p:nvSpPr>
        <p:spPr>
          <a:xfrm rot="16200000">
            <a:off x="9355315" y="3822458"/>
            <a:ext cx="1981265" cy="36921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57" y="0"/>
                </a:lnTo>
                <a:cubicBezTo>
                  <a:pt x="17596" y="0"/>
                  <a:pt x="21600" y="2149"/>
                  <a:pt x="21600" y="4799"/>
                </a:cubicBez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pic>
        <p:nvPicPr>
          <p:cNvPr id="4" name="Picture Placeholder 6" descr="Picture Placeholder 6"/>
          <p:cNvPicPr>
            <a:picLocks noChangeAspect="1"/>
          </p:cNvPicPr>
          <p:nvPr/>
        </p:nvPicPr>
        <p:blipFill>
          <a:blip r:embed="rId8"/>
          <a:srcRect l="5810" t="33960" r="7184" b="673"/>
          <a:stretch>
            <a:fillRect/>
          </a:stretch>
        </p:blipFill>
        <p:spPr>
          <a:xfrm>
            <a:off x="0" y="-1417"/>
            <a:ext cx="12192000" cy="3335917"/>
          </a:xfrm>
          <a:prstGeom prst="rect">
            <a:avLst/>
          </a:prstGeom>
          <a:ln w="12700">
            <a:miter lim="400000"/>
          </a:ln>
        </p:spPr>
      </p:pic>
      <p:sp>
        <p:nvSpPr>
          <p:cNvPr id="5" name="Rectangle: Single Corner Rounded 8"/>
          <p:cNvSpPr/>
          <p:nvPr/>
        </p:nvSpPr>
        <p:spPr>
          <a:xfrm>
            <a:off x="0" y="5200603"/>
            <a:ext cx="9634888" cy="14585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65" y="0"/>
                </a:lnTo>
                <a:cubicBezTo>
                  <a:pt x="20868" y="0"/>
                  <a:pt x="21600" y="4835"/>
                  <a:pt x="21600" y="10800"/>
                </a:cubicBez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6" name="Rectangle 9"/>
          <p:cNvSpPr/>
          <p:nvPr/>
        </p:nvSpPr>
        <p:spPr>
          <a:xfrm>
            <a:off x="0" y="6659143"/>
            <a:ext cx="12192000" cy="198858"/>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fbh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keene@cfbhn.or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ltabares@cfbhn.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43"/>
          <p:cNvSpPr txBox="1"/>
          <p:nvPr/>
        </p:nvSpPr>
        <p:spPr>
          <a:xfrm>
            <a:off x="1002622" y="4314630"/>
            <a:ext cx="7725090"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181717"/>
                </a:solidFill>
                <a:latin typeface="Arial Narrow"/>
                <a:ea typeface="Arial Narrow"/>
                <a:cs typeface="Arial Narrow"/>
                <a:sym typeface="Arial Narrow"/>
              </a:defRPr>
            </a:lvl1pPr>
          </a:lstStyle>
          <a:p>
            <a:r>
              <a:rPr dirty="0"/>
              <a:t>Pasco &amp; Hillsborough County School Behavioral Health Project</a:t>
            </a:r>
          </a:p>
        </p:txBody>
      </p:sp>
      <p:grpSp>
        <p:nvGrpSpPr>
          <p:cNvPr id="76" name="Rectangle: Rounded Corners 44">
            <a:hlinkClick r:id="rId2"/>
          </p:cNvPr>
          <p:cNvGrpSpPr/>
          <p:nvPr/>
        </p:nvGrpSpPr>
        <p:grpSpPr>
          <a:xfrm>
            <a:off x="6720313" y="5826907"/>
            <a:ext cx="2367589" cy="369796"/>
            <a:chOff x="0" y="0"/>
            <a:chExt cx="2367588" cy="369794"/>
          </a:xfrm>
        </p:grpSpPr>
        <p:sp>
          <p:nvSpPr>
            <p:cNvPr id="74" name="Rounded Rectangle"/>
            <p:cNvSpPr/>
            <p:nvPr/>
          </p:nvSpPr>
          <p:spPr>
            <a:xfrm>
              <a:off x="0" y="0"/>
              <a:ext cx="2367589" cy="369795"/>
            </a:xfrm>
            <a:prstGeom prst="roundRect">
              <a:avLst>
                <a:gd name="adj" fmla="val 50000"/>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 name="WWW.CFBHN.ORG"/>
            <p:cNvSpPr txBox="1"/>
            <p:nvPr/>
          </p:nvSpPr>
          <p:spPr>
            <a:xfrm>
              <a:off x="99875" y="24877"/>
              <a:ext cx="2167839"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spc="300">
                  <a:solidFill>
                    <a:srgbClr val="181717"/>
                  </a:solidFill>
                  <a:latin typeface="Arial Narrow"/>
                  <a:ea typeface="Arial Narrow"/>
                  <a:cs typeface="Arial Narrow"/>
                  <a:sym typeface="Arial Narrow"/>
                </a:defRPr>
              </a:lvl1pPr>
            </a:lstStyle>
            <a:p>
              <a:r>
                <a:t>WWW.CFBHN.ORG</a:t>
              </a:r>
            </a:p>
          </p:txBody>
        </p:sp>
      </p:grpSp>
      <p:sp>
        <p:nvSpPr>
          <p:cNvPr id="77" name="TextBox 47"/>
          <p:cNvSpPr txBox="1"/>
          <p:nvPr/>
        </p:nvSpPr>
        <p:spPr>
          <a:xfrm>
            <a:off x="9700331" y="4697622"/>
            <a:ext cx="232600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400" b="1">
                <a:solidFill>
                  <a:srgbClr val="181717"/>
                </a:solidFill>
                <a:latin typeface="Arial Narrow"/>
                <a:ea typeface="Arial Narrow"/>
                <a:cs typeface="Arial Narrow"/>
                <a:sym typeface="Arial Narrow"/>
              </a:defRPr>
            </a:pPr>
            <a:r>
              <a:rPr lang="en-US" dirty="0"/>
              <a:t>Lizette Tabares</a:t>
            </a:r>
          </a:p>
          <a:p>
            <a:pPr algn="r">
              <a:defRPr sz="2400" b="1">
                <a:solidFill>
                  <a:srgbClr val="181717"/>
                </a:solidFill>
                <a:latin typeface="Arial Narrow"/>
                <a:ea typeface="Arial Narrow"/>
                <a:cs typeface="Arial Narrow"/>
                <a:sym typeface="Arial Narrow"/>
              </a:defRPr>
            </a:pPr>
            <a:r>
              <a:rPr lang="en-US" dirty="0">
                <a:solidFill>
                  <a:schemeClr val="accent1"/>
                </a:solidFill>
              </a:rPr>
              <a:t>Special Projects Sr. Program Manager</a:t>
            </a:r>
          </a:p>
        </p:txBody>
      </p:sp>
      <p:sp>
        <p:nvSpPr>
          <p:cNvPr id="78" name="TextBox 8"/>
          <p:cNvSpPr txBox="1"/>
          <p:nvPr/>
        </p:nvSpPr>
        <p:spPr>
          <a:xfrm>
            <a:off x="584263" y="3721100"/>
            <a:ext cx="8561808" cy="561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134882"/>
                </a:solidFill>
                <a:latin typeface="Arial Narrow"/>
                <a:ea typeface="Arial Narrow"/>
                <a:cs typeface="Arial Narrow"/>
                <a:sym typeface="Arial Narrow"/>
              </a:defRPr>
            </a:lvl1pPr>
          </a:lstStyle>
          <a:p>
            <a:r>
              <a:t>Marjory- Stoneman Douglas School Safety Programs</a:t>
            </a:r>
          </a:p>
        </p:txBody>
      </p:sp>
      <p:sp>
        <p:nvSpPr>
          <p:cNvPr id="79" name="TextBox 1"/>
          <p:cNvSpPr txBox="1"/>
          <p:nvPr/>
        </p:nvSpPr>
        <p:spPr>
          <a:xfrm>
            <a:off x="3305023" y="3230888"/>
            <a:ext cx="258444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i="1">
                <a:solidFill>
                  <a:schemeClr val="accent1"/>
                </a:solidFill>
                <a:latin typeface="Arial Narrow"/>
                <a:ea typeface="Arial Narrow"/>
                <a:cs typeface="Arial Narrow"/>
                <a:sym typeface="Arial Narrow"/>
              </a:defRPr>
            </a:lvl1pPr>
          </a:lstStyle>
          <a:p>
            <a:r>
              <a:t>Your Managing Entity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par>
                          <p:cTn id="8" fill="hold">
                            <p:stCondLst>
                              <p:cond delay="1000"/>
                            </p:stCondLst>
                            <p:childTnLst>
                              <p:par>
                                <p:cTn id="9" presetID="10" presetClass="entr" fill="hold" grpId="2" nodeType="afterEffect">
                                  <p:stCondLst>
                                    <p:cond delay="500"/>
                                  </p:stCondLst>
                                  <p:iterate>
                                    <p:tmAbs val="0"/>
                                  </p:iterate>
                                  <p:childTnLst>
                                    <p:set>
                                      <p:cBhvr>
                                        <p:cTn id="10" fill="hold"/>
                                        <p:tgtEl>
                                          <p:spTgt spid="73"/>
                                        </p:tgtEl>
                                        <p:attrNameLst>
                                          <p:attrName>style.visibility</p:attrName>
                                        </p:attrNameLst>
                                      </p:cBhvr>
                                      <p:to>
                                        <p:strVal val="visible"/>
                                      </p:to>
                                    </p:set>
                                    <p:animEffect transition="in" filter="fade">
                                      <p:cBhvr>
                                        <p:cTn id="11" dur="1000"/>
                                        <p:tgtEl>
                                          <p:spTgt spid="73"/>
                                        </p:tgtEl>
                                      </p:cBhvr>
                                    </p:animEffect>
                                  </p:childTnLst>
                                </p:cTn>
                              </p:par>
                            </p:childTnLst>
                          </p:cTn>
                        </p:par>
                        <p:par>
                          <p:cTn id="12" fill="hold">
                            <p:stCondLst>
                              <p:cond delay="2500"/>
                            </p:stCondLst>
                            <p:childTnLst>
                              <p:par>
                                <p:cTn id="13" presetID="2" presetClass="entr" presetSubtype="4" fill="hold" grpId="3" nodeType="afterEffect">
                                  <p:stCondLst>
                                    <p:cond delay="500"/>
                                  </p:stCondLst>
                                  <p:iterate>
                                    <p:tmAbs val="0"/>
                                  </p:iterate>
                                  <p:childTnLst>
                                    <p:set>
                                      <p:cBhvr>
                                        <p:cTn id="14" fill="hold"/>
                                        <p:tgtEl>
                                          <p:spTgt spid="77"/>
                                        </p:tgtEl>
                                        <p:attrNameLst>
                                          <p:attrName>style.visibility</p:attrName>
                                        </p:attrNameLst>
                                      </p:cBhvr>
                                      <p:to>
                                        <p:strVal val="visible"/>
                                      </p:to>
                                    </p:set>
                                    <p:anim calcmode="lin" valueType="num">
                                      <p:cBhvr>
                                        <p:cTn id="15" dur="1000" fill="hold"/>
                                        <p:tgtEl>
                                          <p:spTgt spid="77"/>
                                        </p:tgtEl>
                                        <p:attrNameLst>
                                          <p:attrName>ppt_x</p:attrName>
                                        </p:attrNameLst>
                                      </p:cBhvr>
                                      <p:tavLst>
                                        <p:tav tm="0">
                                          <p:val>
                                            <p:strVal val="#ppt_x"/>
                                          </p:val>
                                        </p:tav>
                                        <p:tav tm="100000">
                                          <p:val>
                                            <p:strVal val="#ppt_x"/>
                                          </p:val>
                                        </p:tav>
                                      </p:tavLst>
                                    </p:anim>
                                    <p:anim calcmode="lin" valueType="num">
                                      <p:cBhvr>
                                        <p:cTn id="16"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2" animBg="1" advAuto="0"/>
      <p:bldP spid="76" grpId="1" animBg="1" advAuto="0"/>
      <p:bldP spid="77"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1"/>
          <p:cNvSpPr txBox="1">
            <a:spLocks noGrp="1"/>
          </p:cNvSpPr>
          <p:nvPr>
            <p:ph type="body" sz="quarter" idx="1"/>
          </p:nvPr>
        </p:nvSpPr>
        <p:spPr>
          <a:xfrm>
            <a:off x="68579" y="1677516"/>
            <a:ext cx="3070862" cy="2758441"/>
          </a:xfrm>
          <a:prstGeom prst="rect">
            <a:avLst/>
          </a:prstGeom>
        </p:spPr>
        <p:txBody>
          <a:bodyPr/>
          <a:lstStyle/>
          <a:p>
            <a:pPr>
              <a:defRPr b="0">
                <a:latin typeface="Arial Narrow"/>
                <a:ea typeface="Arial Narrow"/>
                <a:cs typeface="Arial Narrow"/>
                <a:sym typeface="Arial Narrow"/>
              </a:defRPr>
            </a:pPr>
            <a:r>
              <a:rPr dirty="0"/>
              <a:t>“Coming together is a </a:t>
            </a:r>
            <a:r>
              <a:rPr i="1" u="sng" dirty="0"/>
              <a:t>beginning</a:t>
            </a:r>
            <a:r>
              <a:rPr dirty="0"/>
              <a:t>, staying together is </a:t>
            </a:r>
            <a:r>
              <a:rPr b="1" u="sng" dirty="0"/>
              <a:t>progress</a:t>
            </a:r>
            <a:r>
              <a:rPr dirty="0"/>
              <a:t>, and working together is </a:t>
            </a:r>
            <a:r>
              <a:rPr b="1" u="sng" dirty="0"/>
              <a:t>SUCCESS</a:t>
            </a:r>
            <a:r>
              <a:rPr dirty="0"/>
              <a:t>.”</a:t>
            </a:r>
          </a:p>
          <a:p>
            <a:pPr>
              <a:defRPr b="0">
                <a:latin typeface="Arial Narrow"/>
                <a:ea typeface="Arial Narrow"/>
                <a:cs typeface="Arial Narrow"/>
                <a:sym typeface="Arial Narrow"/>
              </a:defRPr>
            </a:pPr>
            <a:r>
              <a:rPr dirty="0"/>
              <a:t>~Henry Ford</a:t>
            </a:r>
          </a:p>
        </p:txBody>
      </p:sp>
      <p:pic>
        <p:nvPicPr>
          <p:cNvPr id="123" name="Picture 4" descr="Picture 4"/>
          <p:cNvPicPr>
            <a:picLocks noChangeAspect="1"/>
          </p:cNvPicPr>
          <p:nvPr/>
        </p:nvPicPr>
        <p:blipFill>
          <a:blip r:embed="rId2"/>
          <a:srcRect t="8852"/>
          <a:stretch>
            <a:fillRect/>
          </a:stretch>
        </p:blipFill>
        <p:spPr>
          <a:xfrm>
            <a:off x="3272589" y="-1"/>
            <a:ext cx="8919412" cy="3171384"/>
          </a:xfrm>
          <a:prstGeom prst="rect">
            <a:avLst/>
          </a:prstGeom>
          <a:ln w="12700">
            <a:miter lim="400000"/>
          </a:ln>
        </p:spPr>
      </p:pic>
      <p:sp>
        <p:nvSpPr>
          <p:cNvPr id="124" name="TextBox 13"/>
          <p:cNvSpPr txBox="1"/>
          <p:nvPr/>
        </p:nvSpPr>
        <p:spPr>
          <a:xfrm>
            <a:off x="4393594" y="3722685"/>
            <a:ext cx="7064981" cy="1083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90000"/>
              </a:lnSpc>
              <a:spcBef>
                <a:spcPts val="300"/>
              </a:spcBef>
              <a:defRPr sz="2200" b="1">
                <a:solidFill>
                  <a:schemeClr val="accent1"/>
                </a:solidFill>
                <a:latin typeface="Arial Narrow"/>
                <a:ea typeface="Arial Narrow"/>
                <a:cs typeface="Arial Narrow"/>
                <a:sym typeface="Arial Narrow"/>
              </a:defRPr>
            </a:pPr>
            <a:r>
              <a:rPr dirty="0"/>
              <a:t>Contacts</a:t>
            </a:r>
          </a:p>
          <a:p>
            <a:pPr algn="ctr">
              <a:lnSpc>
                <a:spcPct val="90000"/>
              </a:lnSpc>
              <a:spcBef>
                <a:spcPts val="300"/>
              </a:spcBef>
              <a:defRPr sz="2200" b="1">
                <a:solidFill>
                  <a:schemeClr val="accent1"/>
                </a:solidFill>
                <a:latin typeface="Arial Narrow"/>
                <a:ea typeface="Arial Narrow"/>
                <a:cs typeface="Arial Narrow"/>
                <a:sym typeface="Arial Narrow"/>
              </a:defRPr>
            </a:pPr>
            <a:r>
              <a:rPr lang="en-US" b="1" dirty="0"/>
              <a:t>Pasco Schools- Tanya Keene- </a:t>
            </a:r>
            <a:r>
              <a:rPr lang="en-US" b="1" dirty="0">
                <a:hlinkClick r:id="rId3"/>
              </a:rPr>
              <a:t>tkeene@cfbhn.org</a:t>
            </a:r>
            <a:endParaRPr lang="en-US" b="1" dirty="0"/>
          </a:p>
          <a:p>
            <a:pPr algn="ctr">
              <a:lnSpc>
                <a:spcPct val="90000"/>
              </a:lnSpc>
              <a:spcBef>
                <a:spcPts val="300"/>
              </a:spcBef>
              <a:defRPr sz="2200" b="1">
                <a:solidFill>
                  <a:schemeClr val="accent1"/>
                </a:solidFill>
                <a:latin typeface="Arial Narrow"/>
                <a:ea typeface="Arial Narrow"/>
                <a:cs typeface="Arial Narrow"/>
                <a:sym typeface="Arial Narrow"/>
              </a:defRPr>
            </a:pPr>
            <a:r>
              <a:rPr lang="en-US" b="1" dirty="0"/>
              <a:t>Hillsborough Schools- Lizette Tabares- </a:t>
            </a:r>
            <a:r>
              <a:rPr lang="en-US" b="1" dirty="0">
                <a:hlinkClick r:id="rId4"/>
              </a:rPr>
              <a:t>ltabares@cfbhn.org</a:t>
            </a:r>
            <a:r>
              <a:rPr lang="en-US" b="1" dirty="0"/>
              <a:t> </a:t>
            </a:r>
            <a:endParaRPr b="0" dirty="0"/>
          </a:p>
        </p:txBody>
      </p:sp>
      <p:pic>
        <p:nvPicPr>
          <p:cNvPr id="125" name="Picture 2" descr="Picture 2"/>
          <p:cNvPicPr>
            <a:picLocks noChangeAspect="1"/>
          </p:cNvPicPr>
          <p:nvPr/>
        </p:nvPicPr>
        <p:blipFill>
          <a:blip r:embed="rId5"/>
          <a:stretch>
            <a:fillRect/>
          </a:stretch>
        </p:blipFill>
        <p:spPr>
          <a:xfrm>
            <a:off x="10333280" y="5788350"/>
            <a:ext cx="1787429" cy="8883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22">
                                            <p:bg/>
                                          </p:spTgt>
                                        </p:tgtEl>
                                        <p:attrNameLst>
                                          <p:attrName>style.visibility</p:attrName>
                                        </p:attrNameLst>
                                      </p:cBhvr>
                                      <p:to>
                                        <p:strVal val="visible"/>
                                      </p:to>
                                    </p:set>
                                    <p:anim calcmode="lin" valueType="num">
                                      <p:cBhvr>
                                        <p:cTn id="7" dur="1000" fill="hold"/>
                                        <p:tgtEl>
                                          <p:spTgt spid="122">
                                            <p:bg/>
                                          </p:spTgt>
                                        </p:tgtEl>
                                        <p:attrNameLst>
                                          <p:attrName>ppt_x</p:attrName>
                                        </p:attrNameLst>
                                      </p:cBhvr>
                                      <p:tavLst>
                                        <p:tav tm="0">
                                          <p:val>
                                            <p:strVal val="#ppt_x"/>
                                          </p:val>
                                        </p:tav>
                                        <p:tav tm="100000">
                                          <p:val>
                                            <p:strVal val="#ppt_x"/>
                                          </p:val>
                                        </p:tav>
                                      </p:tavLst>
                                    </p:anim>
                                    <p:anim calcmode="lin" valueType="num">
                                      <p:cBhvr>
                                        <p:cTn id="8" dur="1000" fill="hold"/>
                                        <p:tgtEl>
                                          <p:spTgt spid="122">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22">
                                            <p:txEl>
                                              <p:pRg st="0" end="0"/>
                                            </p:txEl>
                                          </p:spTgt>
                                        </p:tgtEl>
                                        <p:attrNameLst>
                                          <p:attrName>style.visibility</p:attrName>
                                        </p:attrNameLst>
                                      </p:cBhvr>
                                      <p:to>
                                        <p:strVal val="visible"/>
                                      </p:to>
                                    </p:set>
                                    <p:anim calcmode="lin" valueType="num">
                                      <p:cBhvr>
                                        <p:cTn id="11"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22">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2" nodeType="afterEffect">
                                  <p:stCondLst>
                                    <p:cond delay="500"/>
                                  </p:stCondLst>
                                  <p:iterate>
                                    <p:tmAbs val="0"/>
                                  </p:iterate>
                                  <p:childTnLst>
                                    <p:set>
                                      <p:cBhvr>
                                        <p:cTn id="15" fill="hold"/>
                                        <p:tgtEl>
                                          <p:spTgt spid="123"/>
                                        </p:tgtEl>
                                        <p:attrNameLst>
                                          <p:attrName>style.visibility</p:attrName>
                                        </p:attrNameLst>
                                      </p:cBhvr>
                                      <p:to>
                                        <p:strVal val="visible"/>
                                      </p:to>
                                    </p:set>
                                    <p:anim calcmode="lin" valueType="num">
                                      <p:cBhvr>
                                        <p:cTn id="16" dur="1000" fill="hold"/>
                                        <p:tgtEl>
                                          <p:spTgt spid="123"/>
                                        </p:tgtEl>
                                        <p:attrNameLst>
                                          <p:attrName>ppt_x</p:attrName>
                                        </p:attrNameLst>
                                      </p:cBhvr>
                                      <p:tavLst>
                                        <p:tav tm="0">
                                          <p:val>
                                            <p:strVal val="#ppt_x"/>
                                          </p:val>
                                        </p:tav>
                                        <p:tav tm="100000">
                                          <p:val>
                                            <p:strVal val="#ppt_x"/>
                                          </p:val>
                                        </p:tav>
                                      </p:tavLst>
                                    </p:anim>
                                    <p:anim calcmode="lin" valueType="num">
                                      <p:cBhvr>
                                        <p:cTn id="17" dur="1000" fill="hold"/>
                                        <p:tgtEl>
                                          <p:spTgt spid="123"/>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10" presetClass="entr" fill="hold" grpId="3" nodeType="afterEffect">
                                  <p:stCondLst>
                                    <p:cond delay="500"/>
                                  </p:stCondLst>
                                  <p:iterate>
                                    <p:tmAbs val="0"/>
                                  </p:iterate>
                                  <p:childTnLst>
                                    <p:set>
                                      <p:cBhvr>
                                        <p:cTn id="20" fill="hold"/>
                                        <p:tgtEl>
                                          <p:spTgt spid="124"/>
                                        </p:tgtEl>
                                        <p:attrNameLst>
                                          <p:attrName>style.visibility</p:attrName>
                                        </p:attrNameLst>
                                      </p:cBhvr>
                                      <p:to>
                                        <p:strVal val="visible"/>
                                      </p:to>
                                    </p:set>
                                    <p:animEffect transition="in" filter="fade">
                                      <p:cBhvr>
                                        <p:cTn id="21" dur="1000"/>
                                        <p:tgtEl>
                                          <p:spTgt spid="124"/>
                                        </p:tgtEl>
                                      </p:cBhvr>
                                    </p:animEffect>
                                  </p:childTnLst>
                                </p:cTn>
                              </p:par>
                            </p:childTnLst>
                          </p:cTn>
                        </p:par>
                        <p:par>
                          <p:cTn id="22" fill="hold">
                            <p:stCondLst>
                              <p:cond delay="4000"/>
                            </p:stCondLst>
                            <p:childTnLst>
                              <p:par>
                                <p:cTn id="23" presetID="2" presetClass="entr" presetSubtype="1" fill="hold" grpId="1" nodeType="afterEffect">
                                  <p:stCondLst>
                                    <p:cond delay="0"/>
                                  </p:stCondLst>
                                  <p:iterate>
                                    <p:tmAbs val="0"/>
                                  </p:iterate>
                                  <p:childTnLst>
                                    <p:set>
                                      <p:cBhvr>
                                        <p:cTn id="24" fill="hold"/>
                                        <p:tgtEl>
                                          <p:spTgt spid="122">
                                            <p:txEl>
                                              <p:pRg st="1" end="1"/>
                                            </p:txEl>
                                          </p:spTgt>
                                        </p:tgtEl>
                                        <p:attrNameLst>
                                          <p:attrName>style.visibility</p:attrName>
                                        </p:attrNameLst>
                                      </p:cBhvr>
                                      <p:to>
                                        <p:strVal val="visible"/>
                                      </p:to>
                                    </p:set>
                                    <p:anim calcmode="lin" valueType="num">
                                      <p:cBhvr>
                                        <p:cTn id="25" dur="10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animBg="1" advAuto="0"/>
      <p:bldP spid="123" grpId="2" animBg="1" advAuto="0"/>
      <p:bldP spid="124"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 descr="Picture 1"/>
          <p:cNvPicPr>
            <a:picLocks noChangeAspect="1"/>
          </p:cNvPicPr>
          <p:nvPr/>
        </p:nvPicPr>
        <p:blipFill>
          <a:blip r:embed="rId2"/>
          <a:stretch>
            <a:fillRect/>
          </a:stretch>
        </p:blipFill>
        <p:spPr>
          <a:xfrm>
            <a:off x="3384020" y="3165261"/>
            <a:ext cx="2731246" cy="49382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1"/>
          <p:cNvSpPr txBox="1">
            <a:spLocks noGrp="1"/>
          </p:cNvSpPr>
          <p:nvPr>
            <p:ph type="body" sz="quarter" idx="1"/>
          </p:nvPr>
        </p:nvSpPr>
        <p:spPr>
          <a:xfrm>
            <a:off x="377031" y="188053"/>
            <a:ext cx="10392902"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How it All Began</a:t>
            </a:r>
          </a:p>
        </p:txBody>
      </p:sp>
      <p:sp>
        <p:nvSpPr>
          <p:cNvPr id="82" name="TextBox 5"/>
          <p:cNvSpPr txBox="1"/>
          <p:nvPr/>
        </p:nvSpPr>
        <p:spPr>
          <a:xfrm>
            <a:off x="5214620" y="1434861"/>
            <a:ext cx="6550167" cy="480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In 2018, the Marjory Stoneman Douglas High School Public Safety Act (Senate Bill 7026) passed the Florida Legislature to make schools safer and to ensure mental health services for students. The Legislature allocate</a:t>
            </a:r>
            <a:r>
              <a:rPr lang="en-US" dirty="0"/>
              <a:t>d</a:t>
            </a:r>
            <a:r>
              <a:rPr dirty="0"/>
              <a:t> $125 million (2021-22) for school mental health.</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Pasco and Hillsborough County School Board Districts use their school mental health funds to contract with local behavioral health managing entity, Central Florida Behavioral Health Network (CFBHN)</a:t>
            </a:r>
          </a:p>
          <a:p>
            <a:pPr marL="324000" indent="-324000">
              <a:spcBef>
                <a:spcPts val="1200"/>
              </a:spcBef>
              <a:buClr>
                <a:schemeClr val="accent2"/>
              </a:buClr>
              <a:buSzPct val="100000"/>
              <a:buChar char="✓"/>
              <a:defRPr sz="2200">
                <a:solidFill>
                  <a:srgbClr val="181717"/>
                </a:solidFill>
                <a:latin typeface="Arial Narrow"/>
                <a:ea typeface="Arial Narrow"/>
                <a:cs typeface="Arial Narrow"/>
                <a:sym typeface="Arial Narrow"/>
              </a:defRPr>
            </a:pPr>
            <a:r>
              <a:rPr dirty="0"/>
              <a:t>Managing Entities manage state/federal funds </a:t>
            </a:r>
            <a:r>
              <a:rPr lang="en-US" dirty="0"/>
              <a:t>and use </a:t>
            </a:r>
            <a:r>
              <a:rPr dirty="0"/>
              <a:t>a network of local behavioral health organizations </a:t>
            </a:r>
            <a:r>
              <a:rPr lang="en-US" dirty="0"/>
              <a:t>to </a:t>
            </a:r>
            <a:r>
              <a:rPr dirty="0"/>
              <a:t>provid</a:t>
            </a:r>
            <a:r>
              <a:rPr lang="en-US" dirty="0"/>
              <a:t>e</a:t>
            </a:r>
            <a:r>
              <a:rPr dirty="0"/>
              <a:t> mental health, substance use, prevention, family support, and many </a:t>
            </a:r>
            <a:r>
              <a:rPr lang="en-US" dirty="0"/>
              <a:t>other </a:t>
            </a:r>
            <a:r>
              <a:rPr dirty="0"/>
              <a:t>services</a:t>
            </a:r>
          </a:p>
        </p:txBody>
      </p:sp>
      <p:pic>
        <p:nvPicPr>
          <p:cNvPr id="83" name="Picture Placeholder 4" descr="Picture Placeholder 4"/>
          <p:cNvPicPr>
            <a:picLocks noChangeAspect="1"/>
          </p:cNvPicPr>
          <p:nvPr/>
        </p:nvPicPr>
        <p:blipFill>
          <a:blip r:embed="rId2"/>
          <a:srcRect l="49858" r="15416"/>
          <a:stretch>
            <a:fillRect/>
          </a:stretch>
        </p:blipFill>
        <p:spPr>
          <a:xfrm>
            <a:off x="0" y="1434862"/>
            <a:ext cx="5168900" cy="4969339"/>
          </a:xfrm>
          <a:prstGeom prst="rect">
            <a:avLst/>
          </a:prstGeom>
          <a:ln w="12700">
            <a:miter lim="400000"/>
          </a:ln>
        </p:spPr>
      </p:pic>
      <p:pic>
        <p:nvPicPr>
          <p:cNvPr id="84" name="Picture 2" descr="Picture 2"/>
          <p:cNvPicPr>
            <a:picLocks noChangeAspect="1"/>
          </p:cNvPicPr>
          <p:nvPr/>
        </p:nvPicPr>
        <p:blipFill>
          <a:blip r:embed="rId3"/>
          <a:stretch>
            <a:fillRect/>
          </a:stretch>
        </p:blipFill>
        <p:spPr>
          <a:xfrm>
            <a:off x="10679452" y="5908137"/>
            <a:ext cx="1512548" cy="7517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1000" fill="hold"/>
                                        <p:tgtEl>
                                          <p:spTgt spid="81">
                                            <p:bg/>
                                          </p:spTgt>
                                        </p:tgtEl>
                                        <p:attrNameLst>
                                          <p:attrName>ppt_x</p:attrName>
                                        </p:attrNameLst>
                                      </p:cBhvr>
                                      <p:tavLst>
                                        <p:tav tm="0">
                                          <p:val>
                                            <p:strVal val="#ppt_x"/>
                                          </p:val>
                                        </p:tav>
                                        <p:tav tm="100000">
                                          <p:val>
                                            <p:strVal val="#ppt_x"/>
                                          </p:val>
                                        </p:tav>
                                      </p:tavLst>
                                    </p:anim>
                                    <p:anim calcmode="lin" valueType="num">
                                      <p:cBhvr>
                                        <p:cTn id="8" dur="1000" fill="hold"/>
                                        <p:tgtEl>
                                          <p:spTgt spid="8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10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1">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2" nodeType="afterEffect">
                                  <p:stCondLst>
                                    <p:cond delay="500"/>
                                  </p:stCondLst>
                                  <p:iterate>
                                    <p:tmAbs val="0"/>
                                  </p:iterate>
                                  <p:childTnLst>
                                    <p:set>
                                      <p:cBhvr>
                                        <p:cTn id="15" fill="hold"/>
                                        <p:tgtEl>
                                          <p:spTgt spid="82"/>
                                        </p:tgtEl>
                                        <p:attrNameLst>
                                          <p:attrName>style.visibility</p:attrName>
                                        </p:attrNameLst>
                                      </p:cBhvr>
                                      <p:to>
                                        <p:strVal val="visible"/>
                                      </p:to>
                                    </p:set>
                                    <p:anim calcmode="lin" valueType="num">
                                      <p:cBhvr>
                                        <p:cTn id="16" dur="1000" fill="hold"/>
                                        <p:tgtEl>
                                          <p:spTgt spid="82"/>
                                        </p:tgtEl>
                                        <p:attrNameLst>
                                          <p:attrName>ppt_x</p:attrName>
                                        </p:attrNameLst>
                                      </p:cBhvr>
                                      <p:tavLst>
                                        <p:tav tm="0">
                                          <p:val>
                                            <p:strVal val="#ppt_x"/>
                                          </p:val>
                                        </p:tav>
                                        <p:tav tm="100000">
                                          <p:val>
                                            <p:strVal val="#ppt_x"/>
                                          </p:val>
                                        </p:tav>
                                      </p:tavLst>
                                    </p:anim>
                                    <p:anim calcmode="lin" valueType="num">
                                      <p:cBhvr>
                                        <p:cTn id="17"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P spid="82"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2"/>
          <p:cNvSpPr txBox="1"/>
          <p:nvPr/>
        </p:nvSpPr>
        <p:spPr>
          <a:xfrm>
            <a:off x="208812" y="2027125"/>
            <a:ext cx="11495087" cy="4031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works with school system</a:t>
            </a:r>
            <a:r>
              <a:rPr lang="en-US" dirty="0"/>
              <a:t>s</a:t>
            </a:r>
            <a:r>
              <a:rPr dirty="0"/>
              <a:t> to assess student needs</a:t>
            </a:r>
            <a:r>
              <a:rPr lang="en-US" dirty="0"/>
              <a:t> and service </a:t>
            </a:r>
            <a:r>
              <a:rPr dirty="0"/>
              <a:t>gaps, identify providers</a:t>
            </a:r>
            <a:r>
              <a:rPr lang="en-US" dirty="0"/>
              <a:t> and </a:t>
            </a:r>
            <a:r>
              <a:rPr dirty="0"/>
              <a:t>additional resources, and </a:t>
            </a:r>
            <a:r>
              <a:rPr lang="en-US" dirty="0"/>
              <a:t>meet </a:t>
            </a:r>
            <a:r>
              <a:rPr dirty="0"/>
              <a:t>reporting </a:t>
            </a:r>
            <a:r>
              <a:rPr lang="en-US" dirty="0"/>
              <a:t>requirements</a:t>
            </a:r>
            <a:endParaRPr dirty="0"/>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CFBHN </a:t>
            </a:r>
            <a:r>
              <a:rPr dirty="0">
                <a:solidFill>
                  <a:srgbClr val="000000"/>
                </a:solidFill>
              </a:rPr>
              <a:t>organizes</a:t>
            </a:r>
            <a:r>
              <a:rPr dirty="0"/>
              <a:t> a system of care t</a:t>
            </a:r>
            <a:r>
              <a:rPr lang="en-US" dirty="0"/>
              <a:t>hat</a:t>
            </a:r>
            <a:r>
              <a:rPr dirty="0"/>
              <a:t> ensure</a:t>
            </a:r>
            <a:r>
              <a:rPr lang="en-US" dirty="0"/>
              <a:t>s</a:t>
            </a:r>
            <a:r>
              <a:rPr dirty="0"/>
              <a:t> mental health services are delivered to children and </a:t>
            </a:r>
            <a:r>
              <a:rPr i="1" u="sng" dirty="0"/>
              <a:t>families</a:t>
            </a:r>
            <a:r>
              <a:rPr lang="en-US" i="1" dirty="0"/>
              <a:t> </a:t>
            </a:r>
            <a:r>
              <a:rPr dirty="0"/>
              <a:t>identified by the school system</a:t>
            </a:r>
          </a:p>
          <a:p>
            <a:pPr marL="324000" indent="-324000"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Expands network to include organizations that provide needed services to students</a:t>
            </a:r>
            <a:endParaRPr b="1" i="1" u="sng" dirty="0"/>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Care coordinator is placed in each school district to ensure students are receiving needed services and to guarantee appropriate funds are used (including Medicaid or commercial insurance) prior to accessing the school mental health funds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In high needs schools, on-site therapists are designated to meet student needs</a:t>
            </a:r>
          </a:p>
        </p:txBody>
      </p:sp>
      <p:pic>
        <p:nvPicPr>
          <p:cNvPr id="87" name="Picture 4" descr="Picture 4"/>
          <p:cNvPicPr>
            <a:picLocks noChangeAspect="1"/>
          </p:cNvPicPr>
          <p:nvPr/>
        </p:nvPicPr>
        <p:blipFill>
          <a:blip r:embed="rId2"/>
          <a:stretch>
            <a:fillRect/>
          </a:stretch>
        </p:blipFill>
        <p:spPr>
          <a:xfrm>
            <a:off x="10406540" y="5744452"/>
            <a:ext cx="1785460" cy="887374"/>
          </a:xfrm>
          <a:prstGeom prst="rect">
            <a:avLst/>
          </a:prstGeom>
          <a:ln w="12700">
            <a:miter lim="400000"/>
          </a:ln>
        </p:spPr>
      </p:pic>
      <p:sp>
        <p:nvSpPr>
          <p:cNvPr id="88" name="Text Placeholder 1"/>
          <p:cNvSpPr txBox="1">
            <a:spLocks noGrp="1"/>
          </p:cNvSpPr>
          <p:nvPr>
            <p:ph type="body" sz="quarter" idx="1"/>
          </p:nvPr>
        </p:nvSpPr>
        <p:spPr>
          <a:xfrm>
            <a:off x="50488" y="188053"/>
            <a:ext cx="10887613" cy="739048"/>
          </a:xfrm>
          <a:prstGeom prst="rect">
            <a:avLst/>
          </a:prstGeom>
        </p:spPr>
        <p:txBody>
          <a:bodyPr/>
          <a:lstStyle>
            <a:lvl1pPr algn="ctr" defTabSz="850391">
              <a:spcBef>
                <a:spcPts val="200"/>
              </a:spcBef>
              <a:defRPr sz="4464">
                <a:latin typeface="Arial Narrow"/>
                <a:ea typeface="Arial Narrow"/>
                <a:cs typeface="Arial Narrow"/>
                <a:sym typeface="Arial Narrow"/>
              </a:defRPr>
            </a:lvl1pPr>
          </a:lstStyle>
          <a:p>
            <a:r>
              <a:t>Merging Two Systems: Schools &amp; Mental Health</a:t>
            </a:r>
          </a:p>
        </p:txBody>
      </p:sp>
      <p:sp>
        <p:nvSpPr>
          <p:cNvPr id="89" name="Text Placeholder 1"/>
          <p:cNvSpPr txBox="1"/>
          <p:nvPr/>
        </p:nvSpPr>
        <p:spPr>
          <a:xfrm>
            <a:off x="297844" y="1152039"/>
            <a:ext cx="10392901" cy="650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740663">
              <a:lnSpc>
                <a:spcPct val="90000"/>
              </a:lnSpc>
              <a:spcBef>
                <a:spcPts val="200"/>
              </a:spcBef>
              <a:defRPr sz="3888" b="1">
                <a:latin typeface="Arial Narrow"/>
                <a:ea typeface="Arial Narrow"/>
                <a:cs typeface="Arial Narrow"/>
                <a:sym typeface="Arial Narrow"/>
              </a:defRPr>
            </a:lvl1pPr>
          </a:lstStyle>
          <a:p>
            <a:r>
              <a:t>Approach</a:t>
            </a:r>
          </a:p>
        </p:txBody>
      </p:sp>
      <p:pic>
        <p:nvPicPr>
          <p:cNvPr id="90" name="Picture 8" descr="Picture 8"/>
          <p:cNvPicPr>
            <a:picLocks noChangeAspect="1"/>
          </p:cNvPicPr>
          <p:nvPr/>
        </p:nvPicPr>
        <p:blipFill>
          <a:blip r:embed="rId3"/>
          <a:stretch>
            <a:fillRect/>
          </a:stretch>
        </p:blipFill>
        <p:spPr>
          <a:xfrm>
            <a:off x="10938102" y="0"/>
            <a:ext cx="1158389" cy="130556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500"/>
                                  </p:stCondLst>
                                  <p:iterate>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ppt_x"/>
                                          </p:val>
                                        </p:tav>
                                        <p:tav tm="100000">
                                          <p:val>
                                            <p:strVal val="#ppt_x"/>
                                          </p:val>
                                        </p:tav>
                                      </p:tavLst>
                                    </p:anim>
                                    <p:anim calcmode="lin" valueType="num">
                                      <p:cBhvr>
                                        <p:cTn id="8" dur="10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 fill="hold" grpId="2" nodeType="afterEffect">
                                  <p:stCondLst>
                                    <p:cond delay="0"/>
                                  </p:stCondLst>
                                  <p:iterate>
                                    <p:tmAbs val="0"/>
                                  </p:iterate>
                                  <p:childTnLst>
                                    <p:set>
                                      <p:cBhvr>
                                        <p:cTn id="11" fill="hold"/>
                                        <p:tgtEl>
                                          <p:spTgt spid="88">
                                            <p:bg/>
                                          </p:spTgt>
                                        </p:tgtEl>
                                        <p:attrNameLst>
                                          <p:attrName>style.visibility</p:attrName>
                                        </p:attrNameLst>
                                      </p:cBhvr>
                                      <p:to>
                                        <p:strVal val="visible"/>
                                      </p:to>
                                    </p:set>
                                    <p:anim calcmode="lin" valueType="num">
                                      <p:cBhvr>
                                        <p:cTn id="12" dur="1000" fill="hold"/>
                                        <p:tgtEl>
                                          <p:spTgt spid="88">
                                            <p:bg/>
                                          </p:spTgt>
                                        </p:tgtEl>
                                        <p:attrNameLst>
                                          <p:attrName>ppt_x</p:attrName>
                                        </p:attrNameLst>
                                      </p:cBhvr>
                                      <p:tavLst>
                                        <p:tav tm="0">
                                          <p:val>
                                            <p:strVal val="#ppt_x"/>
                                          </p:val>
                                        </p:tav>
                                        <p:tav tm="100000">
                                          <p:val>
                                            <p:strVal val="#ppt_x"/>
                                          </p:val>
                                        </p:tav>
                                      </p:tavLst>
                                    </p:anim>
                                    <p:anim calcmode="lin" valueType="num">
                                      <p:cBhvr>
                                        <p:cTn id="13" dur="1000" fill="hold"/>
                                        <p:tgtEl>
                                          <p:spTgt spid="88">
                                            <p:bg/>
                                          </p:spTgt>
                                        </p:tgtEl>
                                        <p:attrNameLst>
                                          <p:attrName>ppt_y</p:attrName>
                                        </p:attrNameLst>
                                      </p:cBhvr>
                                      <p:tavLst>
                                        <p:tav tm="0">
                                          <p:val>
                                            <p:strVal val="0-#ppt_h/2"/>
                                          </p:val>
                                        </p:tav>
                                        <p:tav tm="100000">
                                          <p:val>
                                            <p:strVal val="#ppt_y"/>
                                          </p:val>
                                        </p:tav>
                                      </p:tavLst>
                                    </p:anim>
                                  </p:childTnLst>
                                </p:cTn>
                              </p:par>
                              <p:par>
                                <p:cTn id="14" presetID="2" presetClass="entr" presetSubtype="1" fill="hold" grpId="2" nodeType="withEffect">
                                  <p:stCondLst>
                                    <p:cond delay="0"/>
                                  </p:stCondLst>
                                  <p:iterate>
                                    <p:tmAbs val="0"/>
                                  </p:iterate>
                                  <p:childTnLst>
                                    <p:set>
                                      <p:cBhvr>
                                        <p:cTn id="15" fill="hold"/>
                                        <p:tgtEl>
                                          <p:spTgt spid="88">
                                            <p:txEl>
                                              <p:pRg st="0" end="0"/>
                                            </p:txEl>
                                          </p:spTgt>
                                        </p:tgtEl>
                                        <p:attrNameLst>
                                          <p:attrName>style.visibility</p:attrName>
                                        </p:attrNameLst>
                                      </p:cBhvr>
                                      <p:to>
                                        <p:strVal val="visible"/>
                                      </p:to>
                                    </p:set>
                                    <p:anim calcmode="lin" valueType="num">
                                      <p:cBhvr>
                                        <p:cTn id="16" dur="10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 fill="hold" grpId="3" nodeType="afterEffect">
                                  <p:stCondLst>
                                    <p:cond delay="0"/>
                                  </p:stCondLst>
                                  <p:iterate>
                                    <p:tmAbs val="0"/>
                                  </p:iterate>
                                  <p:childTnLst>
                                    <p:set>
                                      <p:cBhvr>
                                        <p:cTn id="20" fill="hold"/>
                                        <p:tgtEl>
                                          <p:spTgt spid="89">
                                            <p:bg/>
                                          </p:spTgt>
                                        </p:tgtEl>
                                        <p:attrNameLst>
                                          <p:attrName>style.visibility</p:attrName>
                                        </p:attrNameLst>
                                      </p:cBhvr>
                                      <p:to>
                                        <p:strVal val="visible"/>
                                      </p:to>
                                    </p:set>
                                    <p:anim calcmode="lin" valueType="num">
                                      <p:cBhvr>
                                        <p:cTn id="21" dur="1000" fill="hold"/>
                                        <p:tgtEl>
                                          <p:spTgt spid="89">
                                            <p:bg/>
                                          </p:spTgt>
                                        </p:tgtEl>
                                        <p:attrNameLst>
                                          <p:attrName>ppt_x</p:attrName>
                                        </p:attrNameLst>
                                      </p:cBhvr>
                                      <p:tavLst>
                                        <p:tav tm="0">
                                          <p:val>
                                            <p:strVal val="#ppt_x"/>
                                          </p:val>
                                        </p:tav>
                                        <p:tav tm="100000">
                                          <p:val>
                                            <p:strVal val="#ppt_x"/>
                                          </p:val>
                                        </p:tav>
                                      </p:tavLst>
                                    </p:anim>
                                    <p:anim calcmode="lin" valueType="num">
                                      <p:cBhvr>
                                        <p:cTn id="22" dur="1000" fill="hold"/>
                                        <p:tgtEl>
                                          <p:spTgt spid="89">
                                            <p:bg/>
                                          </p:spTgt>
                                        </p:tgtEl>
                                        <p:attrNameLst>
                                          <p:attrName>ppt_y</p:attrName>
                                        </p:attrNameLst>
                                      </p:cBhvr>
                                      <p:tavLst>
                                        <p:tav tm="0">
                                          <p:val>
                                            <p:strVal val="0-#ppt_h/2"/>
                                          </p:val>
                                        </p:tav>
                                        <p:tav tm="100000">
                                          <p:val>
                                            <p:strVal val="#ppt_y"/>
                                          </p:val>
                                        </p:tav>
                                      </p:tavLst>
                                    </p:anim>
                                  </p:childTnLst>
                                </p:cTn>
                              </p:par>
                              <p:par>
                                <p:cTn id="23" presetID="2" presetClass="entr" presetSubtype="1" fill="hold" grpId="3" nodeType="withEffect">
                                  <p:stCondLst>
                                    <p:cond delay="0"/>
                                  </p:stCondLst>
                                  <p:iterate>
                                    <p:tmAbs val="0"/>
                                  </p:iterate>
                                  <p:childTnLst>
                                    <p:set>
                                      <p:cBhvr>
                                        <p:cTn id="24" fill="hold"/>
                                        <p:tgtEl>
                                          <p:spTgt spid="89">
                                            <p:txEl>
                                              <p:pRg st="0" end="0"/>
                                            </p:txEl>
                                          </p:spTgt>
                                        </p:tgtEl>
                                        <p:attrNameLst>
                                          <p:attrName>style.visibility</p:attrName>
                                        </p:attrNameLst>
                                      </p:cBhvr>
                                      <p:to>
                                        <p:strVal val="visible"/>
                                      </p:to>
                                    </p:set>
                                    <p:anim calcmode="lin" valueType="num">
                                      <p:cBhvr>
                                        <p:cTn id="25"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9">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10" presetClass="entr" fill="hold" grpId="4" nodeType="afterEffect">
                                  <p:stCondLst>
                                    <p:cond delay="500"/>
                                  </p:stCondLst>
                                  <p:iterate>
                                    <p:tmAbs val="0"/>
                                  </p:iterate>
                                  <p:childTnLst>
                                    <p:set>
                                      <p:cBhvr>
                                        <p:cTn id="29" fill="hold"/>
                                        <p:tgtEl>
                                          <p:spTgt spid="90"/>
                                        </p:tgtEl>
                                        <p:attrNameLst>
                                          <p:attrName>style.visibility</p:attrName>
                                        </p:attrNameLst>
                                      </p:cBhvr>
                                      <p:to>
                                        <p:strVal val="visible"/>
                                      </p:to>
                                    </p:set>
                                    <p:animEffect transition="in" filter="fade">
                                      <p:cBhvr>
                                        <p:cTn id="3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P spid="88" grpId="2" build="p" animBg="1" advAuto="0"/>
      <p:bldP spid="89" grpId="3" build="p" animBg="1" advAuto="0"/>
      <p:bldP spid="90"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5"/>
          <p:cNvSpPr txBox="1"/>
          <p:nvPr/>
        </p:nvSpPr>
        <p:spPr>
          <a:xfrm>
            <a:off x="4940164" y="1176689"/>
            <a:ext cx="6880198"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School staff, District Clinician and the School Project Manager identify c</a:t>
            </a:r>
            <a:r>
              <a:rPr dirty="0"/>
              <a:t>hildren and assess using a Multi-Tier approach</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Services are delivered at the </a:t>
            </a:r>
            <a:r>
              <a:rPr i="1" u="sng" dirty="0"/>
              <a:t>lowest possible level </a:t>
            </a:r>
            <a:r>
              <a:rPr dirty="0"/>
              <a:t>that meets child and family needs to prevent progression into higher, more intensive levels of service</a:t>
            </a:r>
          </a:p>
          <a:p>
            <a:pPr marL="323999"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Reporting outcomes include:</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Days in school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Pre and Post functioning level</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Screening and assessments </a:t>
            </a:r>
          </a:p>
          <a:p>
            <a:pPr marL="781199" lvl="1" indent="-323999">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dirty="0"/>
              <a:t>Statutorily required children’s mental health measures </a:t>
            </a:r>
          </a:p>
        </p:txBody>
      </p:sp>
      <p:pic>
        <p:nvPicPr>
          <p:cNvPr id="94" name="Picture 7" descr="Picture 7"/>
          <p:cNvPicPr>
            <a:picLocks noChangeAspect="1"/>
          </p:cNvPicPr>
          <p:nvPr/>
        </p:nvPicPr>
        <p:blipFill>
          <a:blip r:embed="rId2"/>
          <a:stretch>
            <a:fillRect/>
          </a:stretch>
        </p:blipFill>
        <p:spPr>
          <a:xfrm>
            <a:off x="129684" y="1245379"/>
            <a:ext cx="5107462" cy="5202633"/>
          </a:xfrm>
          <a:prstGeom prst="rect">
            <a:avLst/>
          </a:prstGeom>
          <a:ln w="12700">
            <a:miter lim="400000"/>
          </a:ln>
        </p:spPr>
      </p:pic>
      <p:sp>
        <p:nvSpPr>
          <p:cNvPr id="95" name="TextBox 3"/>
          <p:cNvSpPr txBox="1"/>
          <p:nvPr/>
        </p:nvSpPr>
        <p:spPr>
          <a:xfrm>
            <a:off x="2350254" y="1498756"/>
            <a:ext cx="284117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b="1">
                <a:latin typeface="Arial Narrow"/>
                <a:ea typeface="Arial Narrow"/>
                <a:cs typeface="Arial Narrow"/>
                <a:sym typeface="Arial Narrow"/>
              </a:defRPr>
            </a:lvl1pPr>
          </a:lstStyle>
          <a:p>
            <a:r>
              <a:t>Multi-Tier Approach</a:t>
            </a:r>
          </a:p>
        </p:txBody>
      </p:sp>
      <p:sp>
        <p:nvSpPr>
          <p:cNvPr id="96" name="TextBox 3"/>
          <p:cNvSpPr txBox="1"/>
          <p:nvPr/>
        </p:nvSpPr>
        <p:spPr>
          <a:xfrm>
            <a:off x="3301212" y="186625"/>
            <a:ext cx="6734848" cy="789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b="1">
                <a:solidFill>
                  <a:srgbClr val="FFFFFF"/>
                </a:solidFill>
                <a:latin typeface="Arial Narrow"/>
                <a:ea typeface="Arial Narrow"/>
                <a:cs typeface="Arial Narrow"/>
                <a:sym typeface="Arial Narrow"/>
              </a:defRPr>
            </a:lvl1pPr>
          </a:lstStyle>
          <a:p>
            <a:r>
              <a:t>Multi-Tier Approach</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500"/>
                                  </p:stCondLst>
                                  <p:iterate>
                                    <p:tmAbs val="0"/>
                                  </p:iterate>
                                  <p:childTnLst>
                                    <p:set>
                                      <p:cBhvr>
                                        <p:cTn id="6" fill="hold"/>
                                        <p:tgtEl>
                                          <p:spTgt spid="93"/>
                                        </p:tgtEl>
                                        <p:attrNameLst>
                                          <p:attrName>style.visibility</p:attrName>
                                        </p:attrNameLst>
                                      </p:cBhvr>
                                      <p:to>
                                        <p:strVal val="visible"/>
                                      </p:to>
                                    </p:set>
                                    <p:anim calcmode="lin" valueType="num">
                                      <p:cBhvr>
                                        <p:cTn id="7" dur="1000" fill="hold"/>
                                        <p:tgtEl>
                                          <p:spTgt spid="93"/>
                                        </p:tgtEl>
                                        <p:attrNameLst>
                                          <p:attrName>ppt_x</p:attrName>
                                        </p:attrNameLst>
                                      </p:cBhvr>
                                      <p:tavLst>
                                        <p:tav tm="0">
                                          <p:val>
                                            <p:strVal val="#ppt_x"/>
                                          </p:val>
                                        </p:tav>
                                        <p:tav tm="100000">
                                          <p:val>
                                            <p:strVal val="#ppt_x"/>
                                          </p:val>
                                        </p:tav>
                                      </p:tavLst>
                                    </p:anim>
                                    <p:anim calcmode="lin" valueType="num">
                                      <p:cBhvr>
                                        <p:cTn id="8"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Results</a:t>
            </a:r>
          </a:p>
        </p:txBody>
      </p:sp>
      <p:sp>
        <p:nvSpPr>
          <p:cNvPr id="99" name="TextBox 2"/>
          <p:cNvSpPr txBox="1"/>
          <p:nvPr/>
        </p:nvSpPr>
        <p:spPr>
          <a:xfrm>
            <a:off x="144440" y="1254664"/>
            <a:ext cx="11495087" cy="547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23999" indent="-323999" algn="just">
              <a:buClr>
                <a:schemeClr val="accent2"/>
              </a:buClr>
              <a:buSzPct val="100000"/>
              <a:buChar char="✓"/>
              <a:defRPr sz="2400">
                <a:solidFill>
                  <a:srgbClr val="181717"/>
                </a:solidFill>
                <a:latin typeface="Arial Narrow"/>
                <a:ea typeface="Arial Narrow"/>
                <a:cs typeface="Arial Narrow"/>
                <a:sym typeface="Arial Narrow"/>
              </a:defRPr>
            </a:pPr>
            <a:r>
              <a:rPr lang="en-US" dirty="0"/>
              <a:t>CFBHN Contracted with community behavioral health providers for each school project:  </a:t>
            </a:r>
          </a:p>
          <a:p>
            <a:pPr algn="just">
              <a:buClr>
                <a:schemeClr val="accent2"/>
              </a:buClr>
              <a:buSzPct val="100000"/>
              <a:defRPr sz="2400">
                <a:solidFill>
                  <a:srgbClr val="181717"/>
                </a:solidFill>
                <a:latin typeface="Arial Narrow"/>
                <a:ea typeface="Arial Narrow"/>
                <a:cs typeface="Arial Narrow"/>
                <a:sym typeface="Arial Narrow"/>
              </a:defRPr>
            </a:pPr>
            <a:r>
              <a:rPr lang="en-US" dirty="0"/>
              <a:t>          Hillsborough County School District (HCSD)–9/Pasco County School District (PCSD)-10</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t>HCSD identified high need schools and 4 Hillsborough contracted providers have therapists placed at those schools for individual and group counseling.  Currently 119 high needs schools have onsite services. </a:t>
            </a:r>
          </a:p>
          <a:p>
            <a:pPr marL="323999" indent="-323999" algn="just">
              <a:spcBef>
                <a:spcPts val="1200"/>
              </a:spcBef>
              <a:buClr>
                <a:schemeClr val="accent2"/>
              </a:buClr>
              <a:buSzPct val="100000"/>
              <a:buFontTx/>
              <a:buChar char="✓"/>
              <a:defRPr sz="2400">
                <a:solidFill>
                  <a:srgbClr val="181717"/>
                </a:solidFill>
                <a:latin typeface="Arial Narrow"/>
                <a:ea typeface="Arial Narrow"/>
                <a:cs typeface="Arial Narrow"/>
                <a:sym typeface="Arial Narrow"/>
              </a:defRPr>
            </a:pPr>
            <a:r>
              <a:rPr lang="en-US" dirty="0">
                <a:cs typeface="Arial"/>
              </a:rPr>
              <a:t>CFBHN has formed a Steering Committee workgroup with contract providers, school district staff and CFBHN to identify barriers to services for student and strategies to mitigate the barriers</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collaborated with Gulf Coast JFCS (Jewish Family Community Services) to provide intensive behavioral health services to students and families in the district.  Total of 82 students served from the start of this expansion.</a:t>
            </a:r>
          </a:p>
          <a:p>
            <a:pPr marL="323999" indent="-323999" algn="just">
              <a:spcBef>
                <a:spcPts val="1200"/>
              </a:spcBef>
              <a:buClr>
                <a:schemeClr val="accent2"/>
              </a:buClr>
              <a:buSzPct val="100000"/>
              <a:buChar char="✓"/>
              <a:defRPr sz="2400">
                <a:solidFill>
                  <a:srgbClr val="181717"/>
                </a:solidFill>
                <a:latin typeface="Arial Narrow"/>
                <a:ea typeface="Arial Narrow"/>
                <a:cs typeface="Arial Narrow"/>
                <a:sym typeface="Arial Narrow"/>
              </a:defRPr>
            </a:pPr>
            <a:r>
              <a:rPr lang="en-US" dirty="0"/>
              <a:t>PCSD has formed a workgroup with community behavioral health providers, stakeholders and CFBHN as a community approach to suicide prevention </a:t>
            </a:r>
          </a:p>
          <a:p>
            <a:pPr algn="just">
              <a:spcBef>
                <a:spcPts val="1200"/>
              </a:spcBef>
              <a:buClr>
                <a:schemeClr val="accent2"/>
              </a:buClr>
              <a:buSzPct val="100000"/>
              <a:defRPr sz="2400">
                <a:solidFill>
                  <a:srgbClr val="181717"/>
                </a:solidFill>
                <a:latin typeface="Arial Narrow"/>
                <a:ea typeface="Arial Narrow"/>
                <a:cs typeface="Arial Narrow"/>
                <a:sym typeface="Arial Narrow"/>
              </a:defRPr>
            </a:pPr>
            <a:endParaRPr sz="1200" dirty="0"/>
          </a:p>
        </p:txBody>
      </p:sp>
      <p:pic>
        <p:nvPicPr>
          <p:cNvPr id="100" name="Picture 4" descr="Picture 4"/>
          <p:cNvPicPr>
            <a:picLocks noChangeAspect="1"/>
          </p:cNvPicPr>
          <p:nvPr/>
        </p:nvPicPr>
        <p:blipFill>
          <a:blip r:embed="rId2"/>
          <a:stretch>
            <a:fillRect/>
          </a:stretch>
        </p:blipFill>
        <p:spPr>
          <a:xfrm>
            <a:off x="10667999" y="5871642"/>
            <a:ext cx="1529542" cy="760183"/>
          </a:xfrm>
          <a:prstGeom prst="rect">
            <a:avLst/>
          </a:prstGeom>
          <a:ln w="12700">
            <a:miter lim="400000"/>
          </a:ln>
        </p:spPr>
      </p:pic>
    </p:spTree>
    <p:extLst>
      <p:ext uri="{BB962C8B-B14F-4D97-AF65-F5344CB8AC3E}">
        <p14:creationId xmlns:p14="http://schemas.microsoft.com/office/powerpoint/2010/main" val="161960651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98">
                                            <p:bg/>
                                          </p:spTgt>
                                        </p:tgtEl>
                                        <p:attrNameLst>
                                          <p:attrName>style.visibility</p:attrName>
                                        </p:attrNameLst>
                                      </p:cBhvr>
                                      <p:to>
                                        <p:strVal val="visible"/>
                                      </p:to>
                                    </p:set>
                                    <p:anim calcmode="lin" valueType="num">
                                      <p:cBhvr>
                                        <p:cTn id="7" dur="1000" fill="hold"/>
                                        <p:tgtEl>
                                          <p:spTgt spid="98">
                                            <p:bg/>
                                          </p:spTgt>
                                        </p:tgtEl>
                                        <p:attrNameLst>
                                          <p:attrName>ppt_x</p:attrName>
                                        </p:attrNameLst>
                                      </p:cBhvr>
                                      <p:tavLst>
                                        <p:tav tm="0">
                                          <p:val>
                                            <p:strVal val="#ppt_x"/>
                                          </p:val>
                                        </p:tav>
                                        <p:tav tm="100000">
                                          <p:val>
                                            <p:strVal val="#ppt_x"/>
                                          </p:val>
                                        </p:tav>
                                      </p:tavLst>
                                    </p:anim>
                                    <p:anim calcmode="lin" valueType="num">
                                      <p:cBhvr>
                                        <p:cTn id="8" dur="1000" fill="hold"/>
                                        <p:tgtEl>
                                          <p:spTgt spid="98">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98">
                                            <p:txEl>
                                              <p:pRg st="0" end="0"/>
                                            </p:txEl>
                                          </p:spTgt>
                                        </p:tgtEl>
                                        <p:attrNameLst>
                                          <p:attrName>style.visibility</p:attrName>
                                        </p:attrNameLst>
                                      </p:cBhvr>
                                      <p:to>
                                        <p:strVal val="visible"/>
                                      </p:to>
                                    </p:set>
                                    <p:anim calcmode="lin" valueType="num">
                                      <p:cBhvr>
                                        <p:cTn id="11" dur="1000" fill="hold"/>
                                        <p:tgtEl>
                                          <p:spTgt spid="9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98">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iterate>
                                    <p:tmAbs val="0"/>
                                  </p:iterate>
                                  <p:childTnLst>
                                    <p:set>
                                      <p:cBhvr>
                                        <p:cTn id="15" fill="hold"/>
                                        <p:tgtEl>
                                          <p:spTgt spid="99"/>
                                        </p:tgtEl>
                                        <p:attrNameLst>
                                          <p:attrName>style.visibility</p:attrName>
                                        </p:attrNameLst>
                                      </p:cBhvr>
                                      <p:to>
                                        <p:strVal val="visible"/>
                                      </p:to>
                                    </p:set>
                                    <p:anim calcmode="lin" valueType="num">
                                      <p:cBhvr>
                                        <p:cTn id="16" dur="1000" fill="hold"/>
                                        <p:tgtEl>
                                          <p:spTgt spid="99"/>
                                        </p:tgtEl>
                                        <p:attrNameLst>
                                          <p:attrName>ppt_x</p:attrName>
                                        </p:attrNameLst>
                                      </p:cBhvr>
                                      <p:tavLst>
                                        <p:tav tm="0">
                                          <p:val>
                                            <p:strVal val="#ppt_x"/>
                                          </p:val>
                                        </p:tav>
                                        <p:tav tm="100000">
                                          <p:val>
                                            <p:strVal val="#ppt_x"/>
                                          </p:val>
                                        </p:tav>
                                      </p:tavLst>
                                    </p:anim>
                                    <p:anim calcmode="lin" valueType="num">
                                      <p:cBhvr>
                                        <p:cTn id="17"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animBg="1" advAuto="0"/>
      <p:bldP spid="9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fontScale="92500" lnSpcReduction="20000"/>
          </a:bodyPr>
          <a:lstStyle/>
          <a:p>
            <a:r>
              <a:rPr lang="en-US" dirty="0"/>
              <a:t>Quotes from the School District</a:t>
            </a:r>
          </a:p>
        </p:txBody>
      </p:sp>
      <p:sp>
        <p:nvSpPr>
          <p:cNvPr id="3" name="Rectangle 2"/>
          <p:cNvSpPr/>
          <p:nvPr/>
        </p:nvSpPr>
        <p:spPr>
          <a:xfrm>
            <a:off x="655781" y="979055"/>
            <a:ext cx="10898909" cy="5386090"/>
          </a:xfrm>
          <a:prstGeom prst="rect">
            <a:avLst/>
          </a:prstGeom>
        </p:spPr>
        <p:txBody>
          <a:bodyPr wrap="square">
            <a:spAutoFit/>
          </a:bodyPr>
          <a:lstStyle/>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sz="1200"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wanted to share a quick testimonial with our first Safe at Home Referral. Today we had our first successful check-in with the student and some of his grades have gone up  that were failing last </a:t>
            </a:r>
            <a:r>
              <a:rPr lang="en-US" i="1" dirty="0" err="1">
                <a:solidFill>
                  <a:srgbClr val="181717"/>
                </a:solidFill>
                <a:latin typeface="Arial Narrow"/>
                <a:sym typeface="Arial Narrow"/>
              </a:rPr>
              <a:t>qrt</a:t>
            </a:r>
            <a:r>
              <a:rPr lang="en-US" i="1" dirty="0">
                <a:solidFill>
                  <a:srgbClr val="181717"/>
                </a:solidFill>
                <a:latin typeface="Arial Narrow"/>
                <a:sym typeface="Arial Narrow"/>
              </a:rPr>
              <a:t> to B's and C's. This progress was surprisingly fast. I also wanted to share the student was able to self-reflect and communicate in a normal and respectful way. I know 	we have an amazing team that offers phenomenal support. Also, wanted to share that he is participating in his FBA self-advocating,  though we have a long way to go we have made positive progress. The student was able to communicate appropriately and use appropriate dialog and self-reflect. I am so proud to be a part of our team and appreciate the small yet huge signs of progress with hopes of future success." -  </a:t>
            </a:r>
            <a:r>
              <a:rPr lang="en-US" dirty="0">
                <a:solidFill>
                  <a:srgbClr val="181717"/>
                </a:solidFill>
                <a:latin typeface="Arial Narrow"/>
                <a:sym typeface="Arial Narrow"/>
              </a:rPr>
              <a:t>T. Vargas, School Social Worker</a:t>
            </a:r>
            <a:r>
              <a:rPr lang="en-US" i="1" dirty="0">
                <a:solidFill>
                  <a:srgbClr val="181717"/>
                </a:solidFill>
                <a:latin typeface="Arial Narrow"/>
                <a:sym typeface="Arial Narrow"/>
              </a:rPr>
              <a:t>​</a:t>
            </a:r>
          </a:p>
          <a:p>
            <a:pPr lvl="0" algn="just">
              <a:spcBef>
                <a:spcPts val="1200"/>
              </a:spcBef>
              <a:buClr>
                <a:srgbClr val="FEDA00"/>
              </a:buClr>
              <a:buSzPct val="100000"/>
              <a:defRPr sz="2400">
                <a:solidFill>
                  <a:srgbClr val="181717"/>
                </a:solidFill>
                <a:latin typeface="Arial Narrow"/>
                <a:ea typeface="Arial Narrow"/>
                <a:cs typeface="Arial Narrow"/>
                <a:sym typeface="Arial Narrow"/>
              </a:defRPr>
            </a:pPr>
            <a:r>
              <a:rPr lang="en-US" i="1" dirty="0">
                <a:solidFill>
                  <a:srgbClr val="181717"/>
                </a:solidFill>
                <a:latin typeface="Arial Narrow"/>
                <a:sym typeface="Arial Narrow"/>
              </a:rPr>
              <a:t>"I have a female 9th grader diagnosed with depression, was skipping classes, and grades were low. Weekly sessions started mid to end of </a:t>
            </a:r>
            <a:r>
              <a:rPr lang="en-US" i="1" dirty="0" err="1">
                <a:solidFill>
                  <a:srgbClr val="181717"/>
                </a:solidFill>
                <a:latin typeface="Arial Narrow"/>
                <a:sym typeface="Arial Narrow"/>
              </a:rPr>
              <a:t>Sem</a:t>
            </a:r>
            <a:r>
              <a:rPr lang="en-US" i="1" dirty="0">
                <a:solidFill>
                  <a:srgbClr val="181717"/>
                </a:solidFill>
                <a:latin typeface="Arial Narrow"/>
                <a:sym typeface="Arial Narrow"/>
              </a:rPr>
              <a:t> 1. As of today zero referrals for skipping, grades have increased, student is doing well. She loves her therapist." - </a:t>
            </a:r>
            <a:r>
              <a:rPr lang="en-US" dirty="0">
                <a:solidFill>
                  <a:srgbClr val="181717"/>
                </a:solidFill>
                <a:latin typeface="Arial Narrow"/>
                <a:sym typeface="Arial Narrow"/>
              </a:rPr>
              <a:t>S. Williams, School Social Worker​</a:t>
            </a:r>
          </a:p>
        </p:txBody>
      </p:sp>
    </p:spTree>
    <p:extLst>
      <p:ext uri="{BB962C8B-B14F-4D97-AF65-F5344CB8AC3E}">
        <p14:creationId xmlns:p14="http://schemas.microsoft.com/office/powerpoint/2010/main" val="10010807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rPr dirty="0"/>
              <a:t>Data – Hillsborough School District</a:t>
            </a:r>
          </a:p>
        </p:txBody>
      </p:sp>
      <p:pic>
        <p:nvPicPr>
          <p:cNvPr id="110" name="Picture 5" descr="Picture 5"/>
          <p:cNvPicPr>
            <a:picLocks noChangeAspect="1"/>
          </p:cNvPicPr>
          <p:nvPr/>
        </p:nvPicPr>
        <p:blipFill>
          <a:blip r:embed="rId3"/>
          <a:srcRect t="1764"/>
          <a:stretch>
            <a:fillRect/>
          </a:stretch>
        </p:blipFill>
        <p:spPr>
          <a:xfrm>
            <a:off x="410094" y="1320458"/>
            <a:ext cx="5702300" cy="3172764"/>
          </a:xfrm>
          <a:prstGeom prst="rect">
            <a:avLst/>
          </a:prstGeom>
          <a:ln>
            <a:solidFill>
              <a:srgbClr val="000000"/>
            </a:solidFill>
          </a:ln>
        </p:spPr>
      </p:pic>
      <p:sp>
        <p:nvSpPr>
          <p:cNvPr id="111" name="TextBox 7"/>
          <p:cNvSpPr txBox="1"/>
          <p:nvPr/>
        </p:nvSpPr>
        <p:spPr>
          <a:xfrm>
            <a:off x="4306415" y="4005039"/>
            <a:ext cx="139588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latin typeface="Arial Narrow"/>
                <a:ea typeface="Arial Narrow"/>
                <a:cs typeface="Arial Narrow"/>
                <a:sym typeface="Arial Narrow"/>
              </a:defRPr>
            </a:lvl1pPr>
          </a:lstStyle>
          <a:p>
            <a:r>
              <a:rPr dirty="0"/>
              <a:t>224,000 Students</a:t>
            </a:r>
          </a:p>
        </p:txBody>
      </p:sp>
      <p:pic>
        <p:nvPicPr>
          <p:cNvPr id="114" name="Picture 4" descr="Picture 4"/>
          <p:cNvPicPr>
            <a:picLocks noChangeAspect="1"/>
          </p:cNvPicPr>
          <p:nvPr/>
        </p:nvPicPr>
        <p:blipFill>
          <a:blip r:embed="rId4"/>
          <a:stretch>
            <a:fillRect/>
          </a:stretch>
        </p:blipFill>
        <p:spPr>
          <a:xfrm>
            <a:off x="10469071" y="88675"/>
            <a:ext cx="1630589" cy="886028"/>
          </a:xfrm>
          <a:prstGeom prst="rect">
            <a:avLst/>
          </a:prstGeom>
          <a:ln w="12700">
            <a:miter lim="400000"/>
          </a:ln>
        </p:spPr>
      </p:pic>
      <p:graphicFrame>
        <p:nvGraphicFramePr>
          <p:cNvPr id="8" name="Table 7"/>
          <p:cNvGraphicFramePr>
            <a:graphicFrameLocks noGrp="1"/>
          </p:cNvGraphicFramePr>
          <p:nvPr>
            <p:extLst>
              <p:ext uri="{D42A27DB-BD31-4B8C-83A1-F6EECF244321}">
                <p14:modId xmlns:p14="http://schemas.microsoft.com/office/powerpoint/2010/main" val="554895958"/>
              </p:ext>
            </p:extLst>
          </p:nvPr>
        </p:nvGraphicFramePr>
        <p:xfrm>
          <a:off x="6339841" y="1320458"/>
          <a:ext cx="5624945" cy="4707456"/>
        </p:xfrm>
        <a:graphic>
          <a:graphicData uri="http://schemas.openxmlformats.org/drawingml/2006/table">
            <a:tbl>
              <a:tblPr/>
              <a:tblGrid>
                <a:gridCol w="4529753">
                  <a:extLst>
                    <a:ext uri="{9D8B030D-6E8A-4147-A177-3AD203B41FA5}">
                      <a16:colId xmlns:a16="http://schemas.microsoft.com/office/drawing/2014/main" val="1108007357"/>
                    </a:ext>
                  </a:extLst>
                </a:gridCol>
                <a:gridCol w="1095192">
                  <a:extLst>
                    <a:ext uri="{9D8B030D-6E8A-4147-A177-3AD203B41FA5}">
                      <a16:colId xmlns:a16="http://schemas.microsoft.com/office/drawing/2014/main" val="2584485181"/>
                    </a:ext>
                  </a:extLst>
                </a:gridCol>
              </a:tblGrid>
              <a:tr h="1021395">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8797">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6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a:solidFill>
                            <a:srgbClr val="000000"/>
                          </a:solidFill>
                          <a:effectLst/>
                          <a:latin typeface="Arial Narrow" panose="020B0606020202030204" pitchFamily="34" charset="0"/>
                        </a:rPr>
                        <a:t>95.43%</a:t>
                      </a:r>
                      <a:endParaRPr lang="en-US" sz="2400" b="0" i="0" u="none" strike="noStrike" baseline="0"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24183">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1358</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741875">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99.61%</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24037">
                <a:tc>
                  <a:txBody>
                    <a:bodyPr/>
                    <a:lstStyle/>
                    <a:p>
                      <a:pPr algn="l" rtl="0" fontAlgn="ctr"/>
                      <a:r>
                        <a:rPr lang="en-US" sz="2000" b="0" i="0" u="none" strike="noStrike" dirty="0">
                          <a:solidFill>
                            <a:srgbClr val="000000"/>
                          </a:solidFill>
                          <a:effectLst/>
                          <a:latin typeface="Arial Narrow" panose="020B0606020202030204" pitchFamily="34" charset="0"/>
                        </a:rPr>
                        <a:t>Average length of days served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67</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908908"/>
                  </a:ext>
                </a:extLst>
              </a:tr>
            </a:tbl>
          </a:graphicData>
        </a:graphic>
      </p:graphicFrame>
      <p:sp>
        <p:nvSpPr>
          <p:cNvPr id="2" name="Rectangle 1"/>
          <p:cNvSpPr/>
          <p:nvPr/>
        </p:nvSpPr>
        <p:spPr>
          <a:xfrm>
            <a:off x="410094" y="5106086"/>
            <a:ext cx="5702300" cy="64632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Program Referrals- FY 22/23       		2,639</a:t>
            </a: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000000"/>
                </a:solidFill>
              </a:rPr>
              <a:t>Total Numbered Served- FY 22/23</a:t>
            </a:r>
            <a:r>
              <a:rPr kumimoji="0" lang="en-US" sz="1800" b="0" i="0" u="none" strike="noStrike" cap="none" spc="0" normalizeH="0" baseline="0" dirty="0">
                <a:ln>
                  <a:noFill/>
                </a:ln>
                <a:solidFill>
                  <a:srgbClr val="000000"/>
                </a:solidFill>
                <a:effectLst/>
                <a:uFillTx/>
                <a:latin typeface="+mn-lt"/>
                <a:ea typeface="+mn-ea"/>
                <a:cs typeface="+mn-cs"/>
                <a:sym typeface="Calibri"/>
              </a:rPr>
              <a:t> 		2,935</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09">
                                            <p:bg/>
                                          </p:spTgt>
                                        </p:tgtEl>
                                        <p:attrNameLst>
                                          <p:attrName>style.visibility</p:attrName>
                                        </p:attrNameLst>
                                      </p:cBhvr>
                                      <p:to>
                                        <p:strVal val="visible"/>
                                      </p:to>
                                    </p:set>
                                    <p:anim calcmode="lin" valueType="num">
                                      <p:cBhvr>
                                        <p:cTn id="7" dur="1000" fill="hold"/>
                                        <p:tgtEl>
                                          <p:spTgt spid="109">
                                            <p:bg/>
                                          </p:spTgt>
                                        </p:tgtEl>
                                        <p:attrNameLst>
                                          <p:attrName>ppt_x</p:attrName>
                                        </p:attrNameLst>
                                      </p:cBhvr>
                                      <p:tavLst>
                                        <p:tav tm="0">
                                          <p:val>
                                            <p:strVal val="#ppt_x"/>
                                          </p:val>
                                        </p:tav>
                                        <p:tav tm="100000">
                                          <p:val>
                                            <p:strVal val="#ppt_x"/>
                                          </p:val>
                                        </p:tav>
                                      </p:tavLst>
                                    </p:anim>
                                    <p:anim calcmode="lin" valueType="num">
                                      <p:cBhvr>
                                        <p:cTn id="8" dur="1000" fill="hold"/>
                                        <p:tgtEl>
                                          <p:spTgt spid="109">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09">
                                            <p:txEl>
                                              <p:pRg st="0" end="0"/>
                                            </p:txEl>
                                          </p:spTgt>
                                        </p:tgtEl>
                                        <p:attrNameLst>
                                          <p:attrName>style.visibility</p:attrName>
                                        </p:attrNameLst>
                                      </p:cBhvr>
                                      <p:to>
                                        <p:strVal val="visible"/>
                                      </p:to>
                                    </p:set>
                                    <p:anim calcmode="lin" valueType="num">
                                      <p:cBhvr>
                                        <p:cTn id="11" dur="10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a:spLocks noGrp="1"/>
          </p:cNvSpPr>
          <p:nvPr>
            <p:ph type="body" sz="quarter" idx="1"/>
          </p:nvPr>
        </p:nvSpPr>
        <p:spPr>
          <a:xfrm>
            <a:off x="338931" y="188053"/>
            <a:ext cx="10392902" cy="650148"/>
          </a:xfrm>
          <a:prstGeom prst="rect">
            <a:avLst/>
          </a:prstGeom>
        </p:spPr>
        <p:txBody>
          <a:bodyPr/>
          <a:lstStyle>
            <a:lvl1pPr algn="ctr" defTabSz="740663">
              <a:spcBef>
                <a:spcPts val="200"/>
              </a:spcBef>
              <a:defRPr sz="3888">
                <a:latin typeface="Arial Narrow"/>
                <a:ea typeface="Arial Narrow"/>
                <a:cs typeface="Arial Narrow"/>
                <a:sym typeface="Arial Narrow"/>
              </a:defRPr>
            </a:lvl1pPr>
          </a:lstStyle>
          <a:p>
            <a:r>
              <a:t>Data - Pasco School District</a:t>
            </a:r>
          </a:p>
        </p:txBody>
      </p:sp>
      <p:pic>
        <p:nvPicPr>
          <p:cNvPr id="103" name="Picture 3" descr="Picture 3"/>
          <p:cNvPicPr>
            <a:picLocks noChangeAspect="1"/>
          </p:cNvPicPr>
          <p:nvPr/>
        </p:nvPicPr>
        <p:blipFill>
          <a:blip r:embed="rId2"/>
          <a:srcRect l="1348" t="1909" b="230"/>
          <a:stretch>
            <a:fillRect/>
          </a:stretch>
        </p:blipFill>
        <p:spPr>
          <a:xfrm>
            <a:off x="418319" y="1246714"/>
            <a:ext cx="5655469" cy="3165861"/>
          </a:xfrm>
          <a:prstGeom prst="rect">
            <a:avLst/>
          </a:prstGeom>
          <a:ln>
            <a:solidFill>
              <a:srgbClr val="000000"/>
            </a:solidFill>
          </a:ln>
        </p:spPr>
      </p:pic>
      <p:sp>
        <p:nvSpPr>
          <p:cNvPr id="104" name="TextBox 6"/>
          <p:cNvSpPr txBox="1"/>
          <p:nvPr/>
        </p:nvSpPr>
        <p:spPr>
          <a:xfrm>
            <a:off x="4627530" y="4052000"/>
            <a:ext cx="1027939"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Arial Narrow"/>
                <a:ea typeface="Arial Narrow"/>
                <a:cs typeface="Arial Narrow"/>
                <a:sym typeface="Arial Narrow"/>
              </a:defRPr>
            </a:lvl1pPr>
          </a:lstStyle>
          <a:p>
            <a:r>
              <a:rPr dirty="0"/>
              <a:t>81,641 Students</a:t>
            </a:r>
          </a:p>
        </p:txBody>
      </p:sp>
      <p:pic>
        <p:nvPicPr>
          <p:cNvPr id="106" name="Picture 2" descr="Picture 2"/>
          <p:cNvPicPr>
            <a:picLocks noChangeAspect="1"/>
          </p:cNvPicPr>
          <p:nvPr/>
        </p:nvPicPr>
        <p:blipFill>
          <a:blip r:embed="rId3"/>
          <a:stretch>
            <a:fillRect/>
          </a:stretch>
        </p:blipFill>
        <p:spPr>
          <a:xfrm>
            <a:off x="10731831" y="5973657"/>
            <a:ext cx="1367828" cy="679811"/>
          </a:xfrm>
          <a:prstGeom prst="rect">
            <a:avLst/>
          </a:prstGeom>
          <a:ln w="12700">
            <a:miter lim="400000"/>
          </a:ln>
        </p:spPr>
      </p:pic>
      <p:pic>
        <p:nvPicPr>
          <p:cNvPr id="107" name="Picture 11" descr="Picture 11"/>
          <p:cNvPicPr>
            <a:picLocks noChangeAspect="1"/>
          </p:cNvPicPr>
          <p:nvPr/>
        </p:nvPicPr>
        <p:blipFill>
          <a:blip r:embed="rId4"/>
          <a:stretch>
            <a:fillRect/>
          </a:stretch>
        </p:blipFill>
        <p:spPr>
          <a:xfrm>
            <a:off x="10235383" y="70764"/>
            <a:ext cx="1860401" cy="884725"/>
          </a:xfrm>
          <a:prstGeom prst="rect">
            <a:avLst/>
          </a:prstGeom>
          <a:solidFill>
            <a:schemeClr val="bg1"/>
          </a:solidFill>
          <a:ln w="12700">
            <a:miter lim="400000"/>
          </a:ln>
        </p:spPr>
      </p:pic>
      <p:graphicFrame>
        <p:nvGraphicFramePr>
          <p:cNvPr id="8" name="Table 7"/>
          <p:cNvGraphicFramePr>
            <a:graphicFrameLocks noGrp="1"/>
          </p:cNvGraphicFramePr>
          <p:nvPr>
            <p:extLst>
              <p:ext uri="{D42A27DB-BD31-4B8C-83A1-F6EECF244321}">
                <p14:modId xmlns:p14="http://schemas.microsoft.com/office/powerpoint/2010/main" val="3184897185"/>
              </p:ext>
            </p:extLst>
          </p:nvPr>
        </p:nvGraphicFramePr>
        <p:xfrm>
          <a:off x="6304352" y="1246714"/>
          <a:ext cx="5604279" cy="4640315"/>
        </p:xfrm>
        <a:graphic>
          <a:graphicData uri="http://schemas.openxmlformats.org/drawingml/2006/table">
            <a:tbl>
              <a:tblPr/>
              <a:tblGrid>
                <a:gridCol w="4513112">
                  <a:extLst>
                    <a:ext uri="{9D8B030D-6E8A-4147-A177-3AD203B41FA5}">
                      <a16:colId xmlns:a16="http://schemas.microsoft.com/office/drawing/2014/main" val="1108007357"/>
                    </a:ext>
                  </a:extLst>
                </a:gridCol>
                <a:gridCol w="1091167">
                  <a:extLst>
                    <a:ext uri="{9D8B030D-6E8A-4147-A177-3AD203B41FA5}">
                      <a16:colId xmlns:a16="http://schemas.microsoft.com/office/drawing/2014/main" val="2584485181"/>
                    </a:ext>
                  </a:extLst>
                </a:gridCol>
              </a:tblGrid>
              <a:tr h="1013727">
                <a:tc gridSpan="2">
                  <a:txBody>
                    <a:bodyPr/>
                    <a:lstStyle/>
                    <a:p>
                      <a:pPr algn="ctr" rtl="0" fontAlgn="ctr"/>
                      <a:br>
                        <a:rPr lang="en-US" sz="700" b="1" i="0" u="none" strike="noStrike" dirty="0">
                          <a:solidFill>
                            <a:srgbClr val="FFFFFF"/>
                          </a:solidFill>
                          <a:effectLst/>
                          <a:latin typeface="Calibri" panose="020F0502020204030204" pitchFamily="34" charset="0"/>
                        </a:rPr>
                      </a:br>
                      <a:r>
                        <a:rPr lang="en-US" sz="2000" b="1" i="0" u="none" strike="noStrike" dirty="0">
                          <a:solidFill>
                            <a:srgbClr val="FFFFFF"/>
                          </a:solidFill>
                          <a:effectLst/>
                          <a:latin typeface="Calibri" panose="020F0502020204030204" pitchFamily="34" charset="0"/>
                        </a:rPr>
                        <a:t>Enhanced Outcomes: Collected on all students served by CFBHN contract for</a:t>
                      </a:r>
                      <a:r>
                        <a:rPr lang="en-US" sz="2000" b="1" i="0" u="none" strike="noStrike" baseline="0" dirty="0">
                          <a:solidFill>
                            <a:srgbClr val="FFFFFF"/>
                          </a:solidFill>
                          <a:effectLst/>
                          <a:latin typeface="Calibri" panose="020F0502020204030204" pitchFamily="34" charset="0"/>
                        </a:rPr>
                        <a:t> 2021-2022 Q1 &amp; Q2</a:t>
                      </a:r>
                      <a:endParaRPr lang="en-US" sz="900" b="1" i="0" u="none" strike="noStrike" dirty="0">
                        <a:solidFill>
                          <a:srgbClr val="FFFFFF"/>
                        </a:solidFill>
                        <a:effectLst/>
                        <a:latin typeface="Calibri" panose="020F0502020204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hMerge="1">
                  <a:txBody>
                    <a:bodyPr/>
                    <a:lstStyle/>
                    <a:p>
                      <a:pPr algn="ctr" rtl="0" fontAlgn="b"/>
                      <a:endParaRPr lang="en-US" sz="1300" dirty="0">
                        <a:effectLst/>
                      </a:endParaRPr>
                    </a:p>
                  </a:txBody>
                  <a:tcPr marL="18501" marR="18501" marT="18501" marB="185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0C4DE"/>
                    </a:solidFill>
                  </a:tcPr>
                </a:tc>
                <a:extLst>
                  <a:ext uri="{0D108BD9-81ED-4DB2-BD59-A6C34878D82A}">
                    <a16:rowId xmlns:a16="http://schemas.microsoft.com/office/drawing/2014/main" val="1109640065"/>
                  </a:ext>
                </a:extLst>
              </a:tr>
              <a:tr h="385878">
                <a:tc>
                  <a:txBody>
                    <a:bodyPr/>
                    <a:lstStyle/>
                    <a:p>
                      <a:pPr algn="ctr"/>
                      <a:r>
                        <a:rPr lang="en-US" sz="2400" b="1" i="0" u="none" strike="noStrike" dirty="0">
                          <a:solidFill>
                            <a:srgbClr val="FFFFFF"/>
                          </a:solidFill>
                          <a:effectLst/>
                          <a:latin typeface="Calibri" panose="020F0502020204030204" pitchFamily="34" charset="0"/>
                        </a:rPr>
                        <a:t>Outcomes Description</a:t>
                      </a:r>
                      <a:endParaRPr lang="en-US" sz="2400" dirty="0"/>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890"/>
                    </a:solidFill>
                  </a:tcPr>
                </a:tc>
                <a:tc>
                  <a:txBody>
                    <a:bodyPr/>
                    <a:lstStyle/>
                    <a:p>
                      <a:pPr algn="ctr" rtl="0" fontAlgn="t"/>
                      <a:r>
                        <a:rPr lang="en-US" sz="1800" b="0" i="0" u="none" strike="noStrike" baseline="0" dirty="0">
                          <a:solidFill>
                            <a:srgbClr val="000000"/>
                          </a:solidFill>
                          <a:effectLst/>
                          <a:latin typeface="Arial Narrow" panose="020B0606020202030204" pitchFamily="34" charset="0"/>
                        </a:rPr>
                        <a:t>Numbers</a:t>
                      </a:r>
                    </a:p>
                  </a:txBody>
                  <a:tcPr marL="18501" marR="18501" marT="18501" marB="185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0C4DE"/>
                    </a:solidFill>
                  </a:tcPr>
                </a:tc>
                <a:extLst>
                  <a:ext uri="{0D108BD9-81ED-4DB2-BD59-A6C34878D82A}">
                    <a16:rowId xmlns:a16="http://schemas.microsoft.com/office/drawing/2014/main" val="2628032846"/>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school days students served attended</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98.53%</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725615"/>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 who maintain or improve their level of functioning</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chemeClr val="tx1"/>
                          </a:solidFill>
                          <a:effectLst/>
                          <a:latin typeface="Arial Narrow" panose="020B0606020202030204" pitchFamily="34" charset="0"/>
                        </a:rPr>
                        <a:t>88.52%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212484"/>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Total number of screenings</a:t>
                      </a:r>
                      <a:r>
                        <a:rPr lang="en-US" sz="2000" b="0" i="0" u="none" strike="noStrike" baseline="0" dirty="0">
                          <a:solidFill>
                            <a:srgbClr val="000000"/>
                          </a:solidFill>
                          <a:effectLst/>
                          <a:latin typeface="Arial Narrow" panose="020B0606020202030204" pitchFamily="34" charset="0"/>
                        </a:rPr>
                        <a:t> and assessments</a:t>
                      </a:r>
                      <a:r>
                        <a:rPr lang="en-US" sz="2000" b="0" i="0" u="none" strike="noStrike" dirty="0">
                          <a:solidFill>
                            <a:srgbClr val="000000"/>
                          </a:solidFill>
                          <a:effectLst/>
                          <a:latin typeface="Arial Narrow" panose="020B0606020202030204" pitchFamily="34" charset="0"/>
                        </a:rPr>
                        <a:t> </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172</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124651"/>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Percent of students</a:t>
                      </a:r>
                      <a:r>
                        <a:rPr lang="en-US" sz="2000" b="0" i="0" u="none" strike="noStrike" baseline="0" dirty="0">
                          <a:solidFill>
                            <a:srgbClr val="000000"/>
                          </a:solidFill>
                          <a:effectLst/>
                          <a:latin typeface="Arial Narrow" panose="020B0606020202030204" pitchFamily="34" charset="0"/>
                        </a:rPr>
                        <a:t> that live in a stable housing environment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100%</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007219"/>
                  </a:ext>
                </a:extLst>
              </a:tr>
              <a:tr h="642010">
                <a:tc>
                  <a:txBody>
                    <a:bodyPr/>
                    <a:lstStyle/>
                    <a:p>
                      <a:pPr algn="l" rtl="0" fontAlgn="ctr"/>
                      <a:r>
                        <a:rPr lang="en-US" sz="2000" b="0" i="0" u="none" strike="noStrike" dirty="0">
                          <a:solidFill>
                            <a:srgbClr val="000000"/>
                          </a:solidFill>
                          <a:effectLst/>
                          <a:latin typeface="Arial Narrow" panose="020B0606020202030204" pitchFamily="34" charset="0"/>
                        </a:rPr>
                        <a:t>Average length</a:t>
                      </a:r>
                      <a:r>
                        <a:rPr lang="en-US" sz="2000" b="0" i="0" u="none" strike="noStrike" baseline="0" dirty="0">
                          <a:solidFill>
                            <a:srgbClr val="000000"/>
                          </a:solidFill>
                          <a:effectLst/>
                          <a:latin typeface="Arial Narrow" panose="020B0606020202030204" pitchFamily="34" charset="0"/>
                        </a:rPr>
                        <a:t> of days served by project</a:t>
                      </a:r>
                      <a:endParaRPr lang="en-US" sz="2000" b="0" i="0" u="none" strike="noStrike" dirty="0">
                        <a:solidFill>
                          <a:srgbClr val="000000"/>
                        </a:solidFill>
                        <a:effectLst/>
                        <a:latin typeface="Arial Narrow" panose="020B0606020202030204" pitchFamily="34" charset="0"/>
                      </a:endParaRP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A00"/>
                    </a:solidFill>
                  </a:tcPr>
                </a:tc>
                <a:tc>
                  <a:txBody>
                    <a:bodyPr/>
                    <a:lstStyle/>
                    <a:p>
                      <a:pPr algn="ctr" rtl="0" fontAlgn="ctr"/>
                      <a:r>
                        <a:rPr lang="en-US" sz="2400" b="0" i="0" u="none" strike="noStrike" baseline="0" dirty="0">
                          <a:solidFill>
                            <a:srgbClr val="000000"/>
                          </a:solidFill>
                          <a:effectLst/>
                          <a:latin typeface="Arial Narrow" panose="020B0606020202030204" pitchFamily="34" charset="0"/>
                        </a:rPr>
                        <a:t>55</a:t>
                      </a:r>
                    </a:p>
                  </a:txBody>
                  <a:tcPr marL="18501" marR="18501" marT="18501" marB="185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11339"/>
                  </a:ext>
                </a:extLst>
              </a:tr>
            </a:tbl>
          </a:graphicData>
        </a:graphic>
      </p:graphicFrame>
      <p:sp>
        <p:nvSpPr>
          <p:cNvPr id="2" name="Rectangle 1"/>
          <p:cNvSpPr/>
          <p:nvPr/>
        </p:nvSpPr>
        <p:spPr>
          <a:xfrm>
            <a:off x="418320" y="5097294"/>
            <a:ext cx="5655468" cy="646329"/>
          </a:xfrm>
          <a:prstGeom prst="rect">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Program Referrals FY 22/23  			863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Total Number Served FY 22/23		221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1000" fill="hold"/>
                                        <p:tgtEl>
                                          <p:spTgt spid="102">
                                            <p:bg/>
                                          </p:spTgt>
                                        </p:tgtEl>
                                        <p:attrNameLst>
                                          <p:attrName>ppt_x</p:attrName>
                                        </p:attrNameLst>
                                      </p:cBhvr>
                                      <p:tavLst>
                                        <p:tav tm="0">
                                          <p:val>
                                            <p:strVal val="#ppt_x"/>
                                          </p:val>
                                        </p:tav>
                                        <p:tav tm="100000">
                                          <p:val>
                                            <p:strVal val="#ppt_x"/>
                                          </p:val>
                                        </p:tav>
                                      </p:tavLst>
                                    </p:anim>
                                    <p:anim calcmode="lin" valueType="num">
                                      <p:cBhvr>
                                        <p:cTn id="8" dur="1000" fill="hold"/>
                                        <p:tgtEl>
                                          <p:spTgt spid="102">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stretch>
            <a:fillRect/>
          </a:stretch>
        </p:blipFill>
        <p:spPr>
          <a:xfrm>
            <a:off x="10338816" y="5731440"/>
            <a:ext cx="1853184" cy="921033"/>
          </a:xfrm>
          <a:prstGeom prst="rect">
            <a:avLst/>
          </a:prstGeom>
          <a:ln w="12700">
            <a:miter lim="400000"/>
          </a:ln>
        </p:spPr>
      </p:pic>
      <p:sp>
        <p:nvSpPr>
          <p:cNvPr id="117" name="Text Placeholder 1"/>
          <p:cNvSpPr txBox="1">
            <a:spLocks noGrp="1"/>
          </p:cNvSpPr>
          <p:nvPr>
            <p:ph type="body" sz="quarter" idx="1"/>
          </p:nvPr>
        </p:nvSpPr>
        <p:spPr>
          <a:xfrm>
            <a:off x="201771" y="221074"/>
            <a:ext cx="10392902" cy="617126"/>
          </a:xfrm>
          <a:prstGeom prst="rect">
            <a:avLst/>
          </a:prstGeom>
        </p:spPr>
        <p:txBody>
          <a:bodyPr/>
          <a:lstStyle>
            <a:lvl1pPr algn="ctr" defTabSz="694944">
              <a:spcBef>
                <a:spcPts val="200"/>
              </a:spcBef>
              <a:defRPr sz="3648">
                <a:latin typeface="Arial Narrow"/>
                <a:ea typeface="Arial Narrow"/>
                <a:cs typeface="Arial Narrow"/>
                <a:sym typeface="Arial Narrow"/>
              </a:defRPr>
            </a:lvl1pPr>
          </a:lstStyle>
          <a:p>
            <a:r>
              <a:t>What’s Next?</a:t>
            </a:r>
          </a:p>
        </p:txBody>
      </p:sp>
      <p:sp>
        <p:nvSpPr>
          <p:cNvPr id="118" name="TextBox 2"/>
          <p:cNvSpPr txBox="1"/>
          <p:nvPr/>
        </p:nvSpPr>
        <p:spPr>
          <a:xfrm>
            <a:off x="128549" y="1292403"/>
            <a:ext cx="10817874" cy="43755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gaps to expand and enhance services </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lang="en-US" sz="2200" dirty="0"/>
              <a:t>Continue partnership with Carisk on data reporting needs</a:t>
            </a:r>
            <a:endParaRPr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Continue growth of on-site services for high needs schools</a:t>
            </a:r>
            <a:endParaRPr lang="en-US" sz="2200" dirty="0"/>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Increase community education about the availability of wraparound services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Identify unique behavioral health services for students and add community providers to deliver appropriate treatment</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Maintain and enhance relationship</a:t>
            </a:r>
            <a:r>
              <a:rPr lang="en-US" sz="2200" dirty="0"/>
              <a:t>-</a:t>
            </a:r>
            <a:r>
              <a:rPr sz="2200" dirty="0"/>
              <a:t>building and communication with school districts and community providers</a:t>
            </a:r>
          </a:p>
          <a:p>
            <a:pPr marL="323999" indent="-323999">
              <a:spcBef>
                <a:spcPts val="1000"/>
              </a:spcBef>
              <a:buClr>
                <a:schemeClr val="accent2"/>
              </a:buClr>
              <a:buSzPct val="100000"/>
              <a:buChar char="✓"/>
              <a:defRPr sz="2400">
                <a:solidFill>
                  <a:srgbClr val="181717"/>
                </a:solidFill>
                <a:latin typeface="Arial Narrow"/>
                <a:ea typeface="Arial Narrow"/>
                <a:cs typeface="Arial Narrow"/>
                <a:sym typeface="Arial Narrow"/>
              </a:defRPr>
            </a:pPr>
            <a:r>
              <a:rPr sz="2200" dirty="0"/>
              <a:t>Share successes and help replicate project in additional school districts</a:t>
            </a:r>
          </a:p>
          <a:p>
            <a:pPr marL="323999" indent="-323999">
              <a:spcBef>
                <a:spcPts val="1000"/>
              </a:spcBef>
              <a:buClr>
                <a:schemeClr val="accent2"/>
              </a:buClr>
              <a:buSzPct val="100000"/>
              <a:buChar char="✓"/>
              <a:defRPr sz="2400" b="1">
                <a:solidFill>
                  <a:srgbClr val="E8660E"/>
                </a:solidFill>
                <a:latin typeface="Arial Narrow"/>
                <a:ea typeface="Arial Narrow"/>
                <a:cs typeface="Arial Narrow"/>
                <a:sym typeface="Arial Narrow"/>
              </a:defRPr>
            </a:pPr>
            <a:r>
              <a:rPr sz="2200" dirty="0"/>
              <a:t>Health and safety for ALL Florida schools…in partnership with your Managing Entity!</a:t>
            </a:r>
          </a:p>
        </p:txBody>
      </p:sp>
      <p:pic>
        <p:nvPicPr>
          <p:cNvPr id="119" name="Picture 2" descr="Picture 2"/>
          <p:cNvPicPr>
            <a:picLocks noChangeAspect="1"/>
          </p:cNvPicPr>
          <p:nvPr/>
        </p:nvPicPr>
        <p:blipFill>
          <a:blip r:embed="rId3"/>
          <a:stretch>
            <a:fillRect/>
          </a:stretch>
        </p:blipFill>
        <p:spPr>
          <a:xfrm>
            <a:off x="10420133" y="2855396"/>
            <a:ext cx="1572922" cy="1832692"/>
          </a:xfrm>
          <a:prstGeom prst="rect">
            <a:avLst/>
          </a:prstGeom>
          <a:ln w="12700">
            <a:miter lim="400000"/>
          </a:ln>
        </p:spPr>
      </p:pic>
      <p:pic>
        <p:nvPicPr>
          <p:cNvPr id="120" name="Picture 7" descr="Picture 7"/>
          <p:cNvPicPr>
            <a:picLocks noChangeAspect="1"/>
          </p:cNvPicPr>
          <p:nvPr/>
        </p:nvPicPr>
        <p:blipFill>
          <a:blip r:embed="rId4"/>
          <a:stretch>
            <a:fillRect/>
          </a:stretch>
        </p:blipFill>
        <p:spPr>
          <a:xfrm rot="19753202">
            <a:off x="8878105" y="1443901"/>
            <a:ext cx="3433135" cy="15592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17">
                                            <p:bg/>
                                          </p:spTgt>
                                        </p:tgtEl>
                                        <p:attrNameLst>
                                          <p:attrName>style.visibility</p:attrName>
                                        </p:attrNameLst>
                                      </p:cBhvr>
                                      <p:to>
                                        <p:strVal val="visible"/>
                                      </p:to>
                                    </p:set>
                                    <p:anim calcmode="lin" valueType="num">
                                      <p:cBhvr>
                                        <p:cTn id="7" dur="1000" fill="hold"/>
                                        <p:tgtEl>
                                          <p:spTgt spid="117">
                                            <p:bg/>
                                          </p:spTgt>
                                        </p:tgtEl>
                                        <p:attrNameLst>
                                          <p:attrName>ppt_x</p:attrName>
                                        </p:attrNameLst>
                                      </p:cBhvr>
                                      <p:tavLst>
                                        <p:tav tm="0">
                                          <p:val>
                                            <p:strVal val="#ppt_x"/>
                                          </p:val>
                                        </p:tav>
                                        <p:tav tm="100000">
                                          <p:val>
                                            <p:strVal val="#ppt_x"/>
                                          </p:val>
                                        </p:tav>
                                      </p:tavLst>
                                    </p:anim>
                                    <p:anim calcmode="lin" valueType="num">
                                      <p:cBhvr>
                                        <p:cTn id="8" dur="1000" fill="hold"/>
                                        <p:tgtEl>
                                          <p:spTgt spid="117">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17">
                                            <p:txEl>
                                              <p:pRg st="0" end="0"/>
                                            </p:txEl>
                                          </p:spTgt>
                                        </p:tgtEl>
                                        <p:attrNameLst>
                                          <p:attrName>style.visibility</p:attrName>
                                        </p:attrNameLst>
                                      </p:cBhvr>
                                      <p:to>
                                        <p:strVal val="visible"/>
                                      </p:to>
                                    </p:set>
                                    <p:anim calcmode="lin" valueType="num">
                                      <p:cBhvr>
                                        <p:cTn id="11" dur="10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2" nodeType="afterEffect">
                                  <p:stCondLst>
                                    <p:cond delay="500"/>
                                  </p:stCondLst>
                                  <p:iterate>
                                    <p:tmAbs val="0"/>
                                  </p:iterate>
                                  <p:childTnLst>
                                    <p:set>
                                      <p:cBhvr>
                                        <p:cTn id="15" fill="hold"/>
                                        <p:tgtEl>
                                          <p:spTgt spid="118"/>
                                        </p:tgtEl>
                                        <p:attrNameLst>
                                          <p:attrName>style.visibility</p:attrName>
                                        </p:attrNameLst>
                                      </p:cBhvr>
                                      <p:to>
                                        <p:strVal val="visible"/>
                                      </p:to>
                                    </p:set>
                                    <p:anim calcmode="lin" valueType="num">
                                      <p:cBhvr>
                                        <p:cTn id="16" dur="1000" fill="hold"/>
                                        <p:tgtEl>
                                          <p:spTgt spid="118"/>
                                        </p:tgtEl>
                                        <p:attrNameLst>
                                          <p:attrName>ppt_x</p:attrName>
                                        </p:attrNameLst>
                                      </p:cBhvr>
                                      <p:tavLst>
                                        <p:tav tm="0">
                                          <p:val>
                                            <p:strVal val="#ppt_x"/>
                                          </p:val>
                                        </p:tav>
                                        <p:tav tm="100000">
                                          <p:val>
                                            <p:strVal val="#ppt_x"/>
                                          </p:val>
                                        </p:tav>
                                      </p:tavLst>
                                    </p:anim>
                                    <p:anim calcmode="lin" valueType="num">
                                      <p:cBhvr>
                                        <p:cTn id="17" dur="1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animBg="1" advAuto="0"/>
      <p:bldP spid="118" grpId="2"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4890"/>
      </a:accent1>
      <a:accent2>
        <a:srgbClr val="FEDA00"/>
      </a:accent2>
      <a:accent3>
        <a:srgbClr val="DBE5ED"/>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4890"/>
      </a:accent1>
      <a:accent2>
        <a:srgbClr val="FEDA00"/>
      </a:accent2>
      <a:accent3>
        <a:srgbClr val="DBE5ED"/>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9b000a8-be34-4ee7-9dd1-e4d863abb2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00C6D3C946CD41AF09368348FC7476" ma:contentTypeVersion="14" ma:contentTypeDescription="Create a new document." ma:contentTypeScope="" ma:versionID="72e150a8c1a5c33a1524a04a04e04b85">
  <xsd:schema xmlns:xsd="http://www.w3.org/2001/XMLSchema" xmlns:xs="http://www.w3.org/2001/XMLSchema" xmlns:p="http://schemas.microsoft.com/office/2006/metadata/properties" xmlns:ns3="29b000a8-be34-4ee7-9dd1-e4d863abb293" xmlns:ns4="0d55f317-215a-4d45-a191-0912483d9cd7" targetNamespace="http://schemas.microsoft.com/office/2006/metadata/properties" ma:root="true" ma:fieldsID="d8a22c49fcbb3ab9d7a4d8b85daf6bb7" ns3:_="" ns4:_="">
    <xsd:import namespace="29b000a8-be34-4ee7-9dd1-e4d863abb293"/>
    <xsd:import namespace="0d55f317-215a-4d45-a191-0912483d9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000a8-be34-4ee7-9dd1-e4d863abb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55f317-215a-4d45-a191-0912483d9c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2461B-4C76-47B4-9D53-38DCC3904514}">
  <ds:schemaRefs>
    <ds:schemaRef ds:uri="http://schemas.microsoft.com/office/infopath/2007/PartnerControls"/>
    <ds:schemaRef ds:uri="http://schemas.microsoft.com/office/2006/documentManagement/types"/>
    <ds:schemaRef ds:uri="http://purl.org/dc/dcmitype/"/>
    <ds:schemaRef ds:uri="http://www.w3.org/XML/1998/namespace"/>
    <ds:schemaRef ds:uri="http://schemas.microsoft.com/office/2006/metadata/properties"/>
    <ds:schemaRef ds:uri="0d55f317-215a-4d45-a191-0912483d9cd7"/>
    <ds:schemaRef ds:uri="http://purl.org/dc/terms/"/>
    <ds:schemaRef ds:uri="http://schemas.openxmlformats.org/package/2006/metadata/core-properties"/>
    <ds:schemaRef ds:uri="29b000a8-be34-4ee7-9dd1-e4d863abb293"/>
    <ds:schemaRef ds:uri="http://purl.org/dc/elements/1.1/"/>
  </ds:schemaRefs>
</ds:datastoreItem>
</file>

<file path=customXml/itemProps2.xml><?xml version="1.0" encoding="utf-8"?>
<ds:datastoreItem xmlns:ds="http://schemas.openxmlformats.org/officeDocument/2006/customXml" ds:itemID="{62ED505B-4098-4B8A-972C-E9C89784A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000a8-be34-4ee7-9dd1-e4d863abb293"/>
    <ds:schemaRef ds:uri="0d55f317-215a-4d45-a191-0912483d9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230D8-3E45-486B-BBEE-F308D409E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2841</TotalTime>
  <Words>1022</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Raleway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Use Disorder - Children and Youth Subcommittee - Pasco and Hillsborough County School Behavioral Health Project (July 12 2023)</dc:title>
  <dc:creator>Luis Rivas</dc:creator>
  <cp:lastModifiedBy>VanDyke, Misty N</cp:lastModifiedBy>
  <cp:revision>34</cp:revision>
  <dcterms:modified xsi:type="dcterms:W3CDTF">2025-06-03T20:12:10Z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0x0101007700C6D3C946CD41AF09368348FC7476</vt:lpwstr>
  </property>
</Properties>
</file>