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autoCompressPictures="0">
  <p:sldMasterIdLst>
    <p:sldMasterId id="2147483682" r:id="rId1"/>
  </p:sldMasterIdLst>
  <p:notesMasterIdLst>
    <p:notesMasterId r:id="rId8"/>
  </p:notesMasterIdLst>
  <p:sldIdLst>
    <p:sldId id="256" r:id="rId2"/>
    <p:sldId id="274" r:id="rId3"/>
    <p:sldId id="276" r:id="rId4"/>
    <p:sldId id="293" r:id="rId5"/>
    <p:sldId id="294" r:id="rId6"/>
    <p:sldId id="295" r:id="rId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21" d="100"/>
          <a:sy n="121" d="100"/>
        </p:scale>
        <p:origin x="461" y="91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B2E59D7-7DF2-4185-90DE-2207771C259B}" type="datetimeFigureOut">
              <a:rPr lang="en-US" smtClean="0"/>
              <a:t>6/6/2025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A081F17-A606-42F2-910F-F78794D327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55672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9B7172D2-5900-4A08-ACA7-C0363CE0E0E0}" type="datetime1">
              <a:rPr lang="en-US" smtClean="0"/>
              <a:t>6/6/2025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704292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6F41B1-CCC2-4101-BB7B-B479CFD547D4}" type="datetime1">
              <a:rPr lang="en-US" smtClean="0"/>
              <a:t>6/6/2025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99667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AD1C2E-8343-4E6E-8082-E5D735F12B53}" type="datetime1">
              <a:rPr lang="en-US" smtClean="0"/>
              <a:t>6/6/2025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613901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0E464E-3D07-45F9-BD4C-9E2C7E99AB5E}" type="datetime1">
              <a:rPr lang="en-US" smtClean="0"/>
              <a:t>6/6/2025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9284639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C666DB-6A68-457F-A3B9-C249C51DF653}" type="datetime1">
              <a:rPr lang="en-US" smtClean="0"/>
              <a:t>6/6/2025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960430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5307CC-23D7-4EA1-A776-0715A40CFB6E}" type="datetime1">
              <a:rPr lang="en-US" smtClean="0"/>
              <a:t>6/6/2025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004001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98BCD7-A546-43E3-8B97-53A4F363D290}" type="datetime1">
              <a:rPr lang="en-US" smtClean="0"/>
              <a:t>6/6/2025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3387961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EE7C3E-1E5A-4944-B8F0-6AB853E73E8C}" type="datetime1">
              <a:rPr lang="en-US" smtClean="0"/>
              <a:t>6/6/2025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3350289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37A153-F198-4FD5-A8C9-2CCECA4BED20}" type="datetime1">
              <a:rPr lang="en-US" smtClean="0"/>
              <a:t>6/6/2025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835991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C09D08-0787-4BC5-B981-1A5F3E58E151}" type="datetime1">
              <a:rPr lang="en-US" smtClean="0"/>
              <a:t>6/6/2025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70564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1412A8-9EB4-4B7B-A9C3-C3FBF7100F1D}" type="datetime1">
              <a:rPr lang="en-US" smtClean="0"/>
              <a:t>6/6/2025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149128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61852B-AE21-4F4E-8207-22B8AB3E3725}" type="datetime1">
              <a:rPr lang="en-US" smtClean="0"/>
              <a:t>6/6/2025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07034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A330BD-A5A0-4FFD-8987-BBD7AFA3946A}" type="datetime1">
              <a:rPr lang="en-US" smtClean="0"/>
              <a:t>6/6/2025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550898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529168-D955-42E0-8062-C2C013173673}" type="datetime1">
              <a:rPr lang="en-US" smtClean="0"/>
              <a:t>6/6/2025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806014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2F0FE5-FD93-4BB9-8ABD-5BDC7729F3B9}" type="datetime1">
              <a:rPr lang="en-US" smtClean="0"/>
              <a:t>6/6/2025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77717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7E7AB4-3691-4245-BAC5-365C91B0EE33}" type="datetime1">
              <a:rPr lang="en-US" smtClean="0"/>
              <a:t>6/6/2025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191317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41BEBF-EC65-448D-B2E1-01BB93E2C323}" type="datetime1">
              <a:rPr lang="en-US" smtClean="0"/>
              <a:t>6/6/2025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30046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CA7491E4-39D4-4C13-9F3B-066300DE20E1}" type="datetime1">
              <a:rPr lang="en-US" smtClean="0"/>
              <a:t>6/6/2025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90021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  <p:sldLayoutId id="2147483684" r:id="rId2"/>
    <p:sldLayoutId id="2147483685" r:id="rId3"/>
    <p:sldLayoutId id="2147483686" r:id="rId4"/>
    <p:sldLayoutId id="2147483687" r:id="rId5"/>
    <p:sldLayoutId id="2147483688" r:id="rId6"/>
    <p:sldLayoutId id="2147483689" r:id="rId7"/>
    <p:sldLayoutId id="2147483690" r:id="rId8"/>
    <p:sldLayoutId id="2147483691" r:id="rId9"/>
    <p:sldLayoutId id="2147483692" r:id="rId10"/>
    <p:sldLayoutId id="2147483693" r:id="rId11"/>
    <p:sldLayoutId id="2147483694" r:id="rId12"/>
    <p:sldLayoutId id="2147483695" r:id="rId13"/>
    <p:sldLayoutId id="2147483696" r:id="rId14"/>
    <p:sldLayoutId id="2147483697" r:id="rId15"/>
    <p:sldLayoutId id="2147483698" r:id="rId16"/>
    <p:sldLayoutId id="2147483699" r:id="rId17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hyperlink" Target="https://www.mentalhealthfirstaid.org/wp-content/uploads/2023/03/2023.03.01_MHFA_Research-Summary_infographic.pdf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hyperlink" Target="https://www.theiacp.org/projects/one-mind-campaign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8" name="Rectangle 45">
            <a:extLst>
              <a:ext uri="{FF2B5EF4-FFF2-40B4-BE49-F238E27FC236}">
                <a16:creationId xmlns:a16="http://schemas.microsoft.com/office/drawing/2014/main" id="{5B425702-CD17-4DFD-864D-DD4FBAE97F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9" name="Group 47">
            <a:extLst>
              <a:ext uri="{FF2B5EF4-FFF2-40B4-BE49-F238E27FC236}">
                <a16:creationId xmlns:a16="http://schemas.microsoft.com/office/drawing/2014/main" id="{5D14E13E-A389-44C3-A94E-FA42B11B45A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12229962" cy="6856214"/>
            <a:chOff x="-15736" y="0"/>
            <a:chExt cx="12229962" cy="6856214"/>
          </a:xfrm>
        </p:grpSpPr>
        <p:pic>
          <p:nvPicPr>
            <p:cNvPr id="49" name="Picture 48">
              <a:extLst>
                <a:ext uri="{FF2B5EF4-FFF2-40B4-BE49-F238E27FC236}">
                  <a16:creationId xmlns:a16="http://schemas.microsoft.com/office/drawing/2014/main" id="{8A699B41-9234-473F-A1D2-7C86FE87CC7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60" name="Rectangle 49">
              <a:extLst>
                <a:ext uri="{FF2B5EF4-FFF2-40B4-BE49-F238E27FC236}">
                  <a16:creationId xmlns:a16="http://schemas.microsoft.com/office/drawing/2014/main" id="{7DA72246-AAC3-48C9-A90F-7F628375059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pic>
          <p:nvPicPr>
            <p:cNvPr id="51" name="Picture 50">
              <a:extLst>
                <a:ext uri="{FF2B5EF4-FFF2-40B4-BE49-F238E27FC236}">
                  <a16:creationId xmlns:a16="http://schemas.microsoft.com/office/drawing/2014/main" id="{BCFF4BE9-9E8E-4597-A012-7021EDBC95D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52" name="Picture 51">
              <a:extLst>
                <a:ext uri="{FF2B5EF4-FFF2-40B4-BE49-F238E27FC236}">
                  <a16:creationId xmlns:a16="http://schemas.microsoft.com/office/drawing/2014/main" id="{867BA945-49E2-41B4-8B33-6AEADBCC5FD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81623" y="1041401"/>
            <a:ext cx="6528018" cy="2345264"/>
          </a:xfrm>
        </p:spPr>
        <p:txBody>
          <a:bodyPr>
            <a:normAutofit/>
          </a:bodyPr>
          <a:lstStyle/>
          <a:p>
            <a:r>
              <a:rPr lang="en-US" dirty="0"/>
              <a:t>System of Care Subcommittee	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81623" y="3657597"/>
            <a:ext cx="6528018" cy="2079174"/>
          </a:xfrm>
        </p:spPr>
        <p:txBody>
          <a:bodyPr>
            <a:normAutofit/>
          </a:bodyPr>
          <a:lstStyle/>
          <a:p>
            <a:r>
              <a:rPr lang="en-US" dirty="0"/>
              <a:t>Mental Health First Aid Presentation</a:t>
            </a:r>
          </a:p>
          <a:p>
            <a:r>
              <a:rPr lang="en-US" dirty="0"/>
              <a:t>Marc D. Hopin, CEO, Alpert Jewish Family Service</a:t>
            </a:r>
          </a:p>
          <a:p>
            <a:r>
              <a:rPr lang="en-US" dirty="0"/>
              <a:t>April Lott, President &amp; CEO, Directions for Living</a:t>
            </a:r>
          </a:p>
          <a:p>
            <a:r>
              <a:rPr lang="en-US" dirty="0"/>
              <a:t>September 22, 2023</a:t>
            </a:r>
          </a:p>
        </p:txBody>
      </p:sp>
      <p:pic>
        <p:nvPicPr>
          <p:cNvPr id="5" name="Picture 4" descr="A puzzle pieces in a square shape&#10;&#10;Description automatically generated">
            <a:extLst>
              <a:ext uri="{FF2B5EF4-FFF2-40B4-BE49-F238E27FC236}">
                <a16:creationId xmlns:a16="http://schemas.microsoft.com/office/drawing/2014/main" id="{B816375F-2BDE-0CC5-0D1C-D1B195FC17F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388263" y="3760257"/>
            <a:ext cx="2760452" cy="2194560"/>
          </a:xfrm>
          <a:prstGeom prst="rect">
            <a:avLst/>
          </a:prstGeom>
          <a:solidFill>
            <a:schemeClr val="bg1"/>
          </a:solidFill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</p:pic>
      <p:cxnSp>
        <p:nvCxnSpPr>
          <p:cNvPr id="61" name="Straight Connector 53">
            <a:extLst>
              <a:ext uri="{FF2B5EF4-FFF2-40B4-BE49-F238E27FC236}">
                <a16:creationId xmlns:a16="http://schemas.microsoft.com/office/drawing/2014/main" id="{84BA6AA5-D422-44B4-B296-96BB35FA36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328112" y="3522131"/>
            <a:ext cx="603504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7" name="Picture 6" descr="A logo with text and people in the middle&#10;&#10;Description automatically generated with medium confidence">
            <a:extLst>
              <a:ext uri="{FF2B5EF4-FFF2-40B4-BE49-F238E27FC236}">
                <a16:creationId xmlns:a16="http://schemas.microsoft.com/office/drawing/2014/main" id="{61CA6777-440A-AE53-B3E7-3C3575B908B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388263" y="1193910"/>
            <a:ext cx="2760453" cy="1959922"/>
          </a:xfrm>
          <a:prstGeom prst="rect">
            <a:avLst/>
          </a:prstGeom>
          <a:solidFill>
            <a:schemeClr val="bg1"/>
          </a:solidFill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</p:pic>
    </p:spTree>
    <p:extLst>
      <p:ext uri="{BB962C8B-B14F-4D97-AF65-F5344CB8AC3E}">
        <p14:creationId xmlns:p14="http://schemas.microsoft.com/office/powerpoint/2010/main" val="152130433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AC21B2-7D97-205B-1720-9CE6FCE019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002060"/>
                </a:solidFill>
              </a:rPr>
              <a:t>Agenda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8EE4F5F-8585-7D53-841A-5F006911ED0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Presenters</a:t>
            </a:r>
          </a:p>
          <a:p>
            <a:pPr lvl="1"/>
            <a:r>
              <a:rPr lang="en-US" dirty="0"/>
              <a:t>Marc D. Hopin – CEO – Ferd &amp; Gladys Alpert Jewish Family Service of Palm Beach County – Serving Boynton Beach to Vero Beach</a:t>
            </a:r>
          </a:p>
          <a:p>
            <a:pPr lvl="1"/>
            <a:r>
              <a:rPr lang="en-US" dirty="0"/>
              <a:t>April Lott – President &amp; CEO - Directions for Living – Serving Pinellas County</a:t>
            </a:r>
          </a:p>
          <a:p>
            <a:r>
              <a:rPr lang="en-US" dirty="0"/>
              <a:t>MHFA Overview – Marc D. Hopin</a:t>
            </a:r>
          </a:p>
          <a:p>
            <a:r>
              <a:rPr lang="en-US" dirty="0"/>
              <a:t>How and Why MHFA Works – April Lott</a:t>
            </a:r>
          </a:p>
          <a:p>
            <a:r>
              <a:rPr lang="en-US" dirty="0"/>
              <a:t>Call to Action – Marc D. Hopin</a:t>
            </a:r>
          </a:p>
          <a:p>
            <a:r>
              <a:rPr lang="en-US" dirty="0"/>
              <a:t>Questions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BD08616-5DB3-8F70-4189-F523814B76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2</a:t>
            </a:fld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B7E8BDB-F6DA-BFAB-AE3B-288083A6E55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68000" y="3891212"/>
            <a:ext cx="1232049" cy="888221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10F1523E-0CCA-9208-3D89-1232B6EEB56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68000" y="4825999"/>
            <a:ext cx="1232049" cy="9898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621096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AC21B2-7D97-205B-1720-9CE6FCE019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8EE4F5F-8585-7D53-841A-5F006911ED0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5401" y="2734812"/>
            <a:ext cx="9375395" cy="3141056"/>
          </a:xfrm>
        </p:spPr>
        <p:txBody>
          <a:bodyPr>
            <a:normAutofit/>
          </a:bodyPr>
          <a:lstStyle/>
          <a:p>
            <a:r>
              <a:rPr lang="en-US" b="0" i="0" dirty="0">
                <a:solidFill>
                  <a:srgbClr val="666666"/>
                </a:solidFill>
                <a:effectLst/>
                <a:latin typeface="Open Sans" panose="020B0606030504020204" pitchFamily="34" charset="0"/>
              </a:rPr>
              <a:t>Mental Health First Aid® (MHFA™) courses are a suite of internationally acclaimed and </a:t>
            </a:r>
            <a:r>
              <a:rPr lang="en-US" b="1" i="0" dirty="0">
                <a:solidFill>
                  <a:srgbClr val="666666"/>
                </a:solidFill>
                <a:effectLst/>
                <a:latin typeface="Open Sans" panose="020B0606030504020204" pitchFamily="34" charset="0"/>
                <a:hlinkClick r:id="rId2"/>
              </a:rPr>
              <a:t>evidence-based</a:t>
            </a:r>
            <a:r>
              <a:rPr lang="en-US" b="0" i="0" dirty="0">
                <a:solidFill>
                  <a:srgbClr val="666666"/>
                </a:solidFill>
                <a:effectLst/>
                <a:latin typeface="Open Sans" panose="020B0606030504020204" pitchFamily="34" charset="0"/>
              </a:rPr>
              <a:t>, accredited training programs that empower and equip individuals with the knowledge, skills and confidence needed to support a friend, family member or co-worker showing signs of a mental health problem, substance use disorder or experiencing a mental health crisis such as being suicidal. </a:t>
            </a:r>
            <a:endParaRPr lang="en-US" dirty="0"/>
          </a:p>
          <a:p>
            <a:pPr lvl="2"/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DA69FA8-29C7-8355-BFD5-F722B122B9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3</a:t>
            </a:fld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4F9F056-C59A-7080-DC8A-E111E4EA0CD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44968" y="3797559"/>
            <a:ext cx="1292273" cy="215785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B96E9BA2-1588-73E1-E8CB-5A928EBA81C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77032" y="1021364"/>
            <a:ext cx="6437934" cy="12254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223251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AC21B2-7D97-205B-1720-9CE6FCE019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8EE4F5F-8585-7D53-841A-5F006911ED0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5401" y="2734812"/>
            <a:ext cx="9375395" cy="3141056"/>
          </a:xfrm>
        </p:spPr>
        <p:txBody>
          <a:bodyPr>
            <a:normAutofit fontScale="92500" lnSpcReduction="10000"/>
          </a:bodyPr>
          <a:lstStyle/>
          <a:p>
            <a:r>
              <a:rPr lang="en-US" dirty="0">
                <a:solidFill>
                  <a:srgbClr val="666666"/>
                </a:solidFill>
                <a:latin typeface="Open Sans" panose="020B0606030504020204" pitchFamily="34" charset="0"/>
              </a:rPr>
              <a:t>MHFA founded in Australia in 2001</a:t>
            </a:r>
          </a:p>
          <a:p>
            <a:r>
              <a:rPr lang="en-US" b="0" i="0" dirty="0">
                <a:solidFill>
                  <a:srgbClr val="666666"/>
                </a:solidFill>
                <a:effectLst/>
                <a:latin typeface="Open Sans" panose="020B0606030504020204" pitchFamily="34" charset="0"/>
              </a:rPr>
              <a:t>Over 3 million people have been trained in the USA</a:t>
            </a:r>
          </a:p>
          <a:p>
            <a:r>
              <a:rPr lang="en-US" b="0" i="0" dirty="0">
                <a:solidFill>
                  <a:srgbClr val="666666"/>
                </a:solidFill>
                <a:effectLst/>
                <a:latin typeface="Open Sans" panose="020B0606030504020204" pitchFamily="34" charset="0"/>
              </a:rPr>
              <a:t>Alpert JFS brought MHFA to Palm Beach County in 2014</a:t>
            </a:r>
          </a:p>
          <a:p>
            <a:pPr lvl="1"/>
            <a:r>
              <a:rPr lang="en-US" dirty="0">
                <a:solidFill>
                  <a:srgbClr val="666666"/>
                </a:solidFill>
                <a:latin typeface="Open Sans" panose="020B0606030504020204" pitchFamily="34" charset="0"/>
              </a:rPr>
              <a:t>Coalition of 16 agencies – 100 trainers – 10,500 </a:t>
            </a:r>
            <a:r>
              <a:rPr lang="en-US" dirty="0" err="1">
                <a:solidFill>
                  <a:srgbClr val="666666"/>
                </a:solidFill>
                <a:latin typeface="Open Sans" panose="020B0606030504020204" pitchFamily="34" charset="0"/>
              </a:rPr>
              <a:t>MHFAiders</a:t>
            </a:r>
            <a:endParaRPr lang="en-US" dirty="0">
              <a:solidFill>
                <a:srgbClr val="666666"/>
              </a:solidFill>
              <a:latin typeface="Open Sans" panose="020B0606030504020204" pitchFamily="34" charset="0"/>
            </a:endParaRPr>
          </a:p>
          <a:p>
            <a:r>
              <a:rPr lang="en-US" dirty="0">
                <a:solidFill>
                  <a:srgbClr val="666666"/>
                </a:solidFill>
                <a:latin typeface="Open Sans" panose="020B0606030504020204" pitchFamily="34" charset="0"/>
              </a:rPr>
              <a:t>Issue – Florida has not identified a standard for Mental Health Awareness Training. </a:t>
            </a:r>
          </a:p>
          <a:p>
            <a:r>
              <a:rPr lang="en-US" dirty="0">
                <a:solidFill>
                  <a:srgbClr val="666666"/>
                </a:solidFill>
                <a:latin typeface="Open Sans" panose="020B0606030504020204" pitchFamily="34" charset="0"/>
              </a:rPr>
              <a:t>MHFA Training = American Red Cross CPR Training</a:t>
            </a:r>
            <a:endParaRPr lang="en-US" dirty="0"/>
          </a:p>
          <a:p>
            <a:pPr lvl="2"/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DA69FA8-29C7-8355-BFD5-F722B122B9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4</a:t>
            </a:fld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4F9F056-C59A-7080-DC8A-E111E4EA0CD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44968" y="3797559"/>
            <a:ext cx="1292273" cy="215785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B96E9BA2-1588-73E1-E8CB-5A928EBA81C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77032" y="1021364"/>
            <a:ext cx="6437934" cy="12254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801399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AC21B2-7D97-205B-1720-9CE6FCE019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8EE4F5F-8585-7D53-841A-5F006911ED0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5401" y="2734812"/>
            <a:ext cx="9375395" cy="3141056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666666"/>
                </a:solidFill>
                <a:latin typeface="Open Sans" panose="020B0606030504020204" pitchFamily="34" charset="0"/>
              </a:rPr>
              <a:t>Directions for Living MHFA Experience</a:t>
            </a:r>
          </a:p>
          <a:p>
            <a:r>
              <a:rPr lang="en-US" dirty="0">
                <a:solidFill>
                  <a:srgbClr val="666666"/>
                </a:solidFill>
                <a:latin typeface="Open Sans" panose="020B0606030504020204" pitchFamily="34" charset="0"/>
              </a:rPr>
              <a:t>Adult, Teen, Youth, Law Enforcement</a:t>
            </a:r>
          </a:p>
          <a:p>
            <a:r>
              <a:rPr lang="en-US" dirty="0">
                <a:solidFill>
                  <a:srgbClr val="666666"/>
                </a:solidFill>
                <a:latin typeface="Open Sans" panose="020B0606030504020204" pitchFamily="34" charset="0"/>
              </a:rPr>
              <a:t>Baker Acts in Pinellas County</a:t>
            </a:r>
          </a:p>
          <a:p>
            <a:r>
              <a:rPr lang="en-US" dirty="0">
                <a:solidFill>
                  <a:srgbClr val="666666"/>
                </a:solidFill>
                <a:latin typeface="Open Sans" panose="020B0606030504020204" pitchFamily="34" charset="0"/>
                <a:hlinkClick r:id="rId2"/>
              </a:rPr>
              <a:t>International Association of Chiefs of Police</a:t>
            </a:r>
            <a:endParaRPr lang="en-US" dirty="0">
              <a:solidFill>
                <a:srgbClr val="666666"/>
              </a:solidFill>
              <a:latin typeface="Open Sans" panose="020B0606030504020204" pitchFamily="34" charset="0"/>
            </a:endParaRPr>
          </a:p>
          <a:p>
            <a:endParaRPr lang="en-US" dirty="0"/>
          </a:p>
          <a:p>
            <a:pPr lvl="2"/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DA69FA8-29C7-8355-BFD5-F722B122B9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5</a:t>
            </a:fld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4F9F056-C59A-7080-DC8A-E111E4EA0CD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44968" y="3797559"/>
            <a:ext cx="1292273" cy="215785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B96E9BA2-1588-73E1-E8CB-5A928EBA81C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77032" y="1021364"/>
            <a:ext cx="6437934" cy="1225402"/>
          </a:xfrm>
          <a:prstGeom prst="rect">
            <a:avLst/>
          </a:prstGeom>
        </p:spPr>
      </p:pic>
      <p:pic>
        <p:nvPicPr>
          <p:cNvPr id="5" name="Picture 4">
            <a:hlinkClick r:id="rId2"/>
            <a:extLst>
              <a:ext uri="{FF2B5EF4-FFF2-40B4-BE49-F238E27FC236}">
                <a16:creationId xmlns:a16="http://schemas.microsoft.com/office/drawing/2014/main" id="{F9B38715-364D-88FC-2274-68F924B7D69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935013" y="4826323"/>
            <a:ext cx="889764" cy="969615"/>
          </a:xfrm>
          <a:prstGeom prst="rect">
            <a:avLst/>
          </a:prstGeom>
        </p:spPr>
      </p:pic>
      <p:pic>
        <p:nvPicPr>
          <p:cNvPr id="10" name="Picture 9">
            <a:hlinkClick r:id="rId2"/>
            <a:extLst>
              <a:ext uri="{FF2B5EF4-FFF2-40B4-BE49-F238E27FC236}">
                <a16:creationId xmlns:a16="http://schemas.microsoft.com/office/drawing/2014/main" id="{22CDC087-3FCB-4388-EC79-65F8D97E2D9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143375" y="4826323"/>
            <a:ext cx="4410026" cy="9696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989913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AC21B2-7D97-205B-1720-9CE6FCE019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8EE4F5F-8585-7D53-841A-5F006911ED0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5401" y="2734812"/>
            <a:ext cx="9375395" cy="3141056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666666"/>
                </a:solidFill>
                <a:latin typeface="Open Sans" panose="020B0606030504020204" pitchFamily="34" charset="0"/>
              </a:rPr>
              <a:t>Call to action:</a:t>
            </a:r>
          </a:p>
          <a:p>
            <a:pPr lvl="1"/>
            <a:r>
              <a:rPr lang="en-US" dirty="0">
                <a:solidFill>
                  <a:srgbClr val="666666"/>
                </a:solidFill>
                <a:latin typeface="Open Sans" panose="020B0606030504020204" pitchFamily="34" charset="0"/>
              </a:rPr>
              <a:t>Establish MHFA as the statewide mental health and substance use disorder training program.</a:t>
            </a:r>
          </a:p>
          <a:p>
            <a:pPr lvl="1"/>
            <a:r>
              <a:rPr lang="en-US" dirty="0">
                <a:solidFill>
                  <a:srgbClr val="666666"/>
                </a:solidFill>
                <a:latin typeface="Open Sans" panose="020B0606030504020204" pitchFamily="34" charset="0"/>
              </a:rPr>
              <a:t>Support the Alpert JFS bill</a:t>
            </a:r>
          </a:p>
          <a:p>
            <a:pPr lvl="1"/>
            <a:endParaRPr lang="en-US" dirty="0">
              <a:solidFill>
                <a:srgbClr val="666666"/>
              </a:solidFill>
              <a:latin typeface="Open Sans" panose="020B0606030504020204" pitchFamily="34" charset="0"/>
            </a:endParaRPr>
          </a:p>
          <a:p>
            <a:pPr marL="457200" lvl="1" indent="0">
              <a:buNone/>
            </a:pPr>
            <a:endParaRPr lang="en-US" dirty="0"/>
          </a:p>
          <a:p>
            <a:pPr lvl="2"/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DA69FA8-29C7-8355-BFD5-F722B122B9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6</a:t>
            </a:fld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4F9F056-C59A-7080-DC8A-E111E4EA0CD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44968" y="3797559"/>
            <a:ext cx="1292273" cy="215785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B96E9BA2-1588-73E1-E8CB-5A928EBA81C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77032" y="1021364"/>
            <a:ext cx="6437934" cy="1225402"/>
          </a:xfrm>
          <a:prstGeom prst="rect">
            <a:avLst/>
          </a:prstGeom>
        </p:spPr>
      </p:pic>
      <p:pic>
        <p:nvPicPr>
          <p:cNvPr id="10" name="Picture 9" descr="A black text on a white background&#10;&#10;Description automatically generated">
            <a:extLst>
              <a:ext uri="{FF2B5EF4-FFF2-40B4-BE49-F238E27FC236}">
                <a16:creationId xmlns:a16="http://schemas.microsoft.com/office/drawing/2014/main" id="{83986E76-47CE-C5F2-F8E7-51CEA6A327A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67038" y="4437508"/>
            <a:ext cx="3657924" cy="16464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203981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967</TotalTime>
  <Words>276</Words>
  <Application>Microsoft Office PowerPoint</Application>
  <PresentationFormat>Widescreen</PresentationFormat>
  <Paragraphs>33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1" baseType="lpstr">
      <vt:lpstr>Arial</vt:lpstr>
      <vt:lpstr>Calibri</vt:lpstr>
      <vt:lpstr>Garamond</vt:lpstr>
      <vt:lpstr>Open Sans</vt:lpstr>
      <vt:lpstr>Organic</vt:lpstr>
      <vt:lpstr>System of Care Subcommittee </vt:lpstr>
      <vt:lpstr>Agenda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Commission on Mental Health and Substance Use Disorder - System of Care Subcommittee - Mental Health First Aid Presentation (September 22 2023)</dc:title>
  <dc:creator>Marc Hopin</dc:creator>
  <cp:lastModifiedBy>VanDyke, Misty N</cp:lastModifiedBy>
  <cp:revision>34</cp:revision>
  <dcterms:created xsi:type="dcterms:W3CDTF">2022-06-24T21:35:41Z</dcterms:created>
  <dcterms:modified xsi:type="dcterms:W3CDTF">2025-06-06T12:33:51Z</dcterms:modified>
</cp:coreProperties>
</file>