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B80D16-94B7-498E-8CC7-CFC24880B493}" type="doc">
      <dgm:prSet loTypeId="urn:microsoft.com/office/officeart/2005/8/layout/hierarchy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135707-AC2F-4328-953C-BB777B04ECE8}">
      <dgm:prSet phldrT="[Text]"/>
      <dgm:spPr/>
      <dgm:t>
        <a:bodyPr/>
        <a:lstStyle/>
        <a:p>
          <a:r>
            <a:rPr lang="en-US" dirty="0"/>
            <a:t>Department of Children and Families</a:t>
          </a:r>
        </a:p>
      </dgm:t>
    </dgm:pt>
    <dgm:pt modelId="{7BC8A9B9-37DA-4600-8926-1DFC75DA2C04}" type="parTrans" cxnId="{2187E392-91AB-48FF-97D6-2E25EDB5602D}">
      <dgm:prSet/>
      <dgm:spPr/>
      <dgm:t>
        <a:bodyPr/>
        <a:lstStyle/>
        <a:p>
          <a:endParaRPr lang="en-US"/>
        </a:p>
      </dgm:t>
    </dgm:pt>
    <dgm:pt modelId="{CD541CFF-6779-46F0-89C8-C935909AB7D9}" type="sibTrans" cxnId="{2187E392-91AB-48FF-97D6-2E25EDB5602D}">
      <dgm:prSet/>
      <dgm:spPr/>
      <dgm:t>
        <a:bodyPr/>
        <a:lstStyle/>
        <a:p>
          <a:endParaRPr lang="en-US"/>
        </a:p>
      </dgm:t>
    </dgm:pt>
    <dgm:pt modelId="{DCAD9569-3A8E-4DBE-973B-F8A50CEF19E3}">
      <dgm:prSet phldrT="[Text]"/>
      <dgm:spPr/>
      <dgm:t>
        <a:bodyPr/>
        <a:lstStyle/>
        <a:p>
          <a:r>
            <a:rPr lang="en-US" dirty="0"/>
            <a:t>Managing Entities</a:t>
          </a:r>
        </a:p>
      </dgm:t>
    </dgm:pt>
    <dgm:pt modelId="{241B1F8D-4E65-4AE9-82E5-4910F830A4BA}" type="parTrans" cxnId="{1C1EAB9C-8884-48EE-B7F6-265A9EBE5993}">
      <dgm:prSet/>
      <dgm:spPr/>
      <dgm:t>
        <a:bodyPr/>
        <a:lstStyle/>
        <a:p>
          <a:endParaRPr lang="en-US"/>
        </a:p>
      </dgm:t>
    </dgm:pt>
    <dgm:pt modelId="{308FCE01-D8CD-45B7-A0FB-2F9B6C890C9C}" type="sibTrans" cxnId="{1C1EAB9C-8884-48EE-B7F6-265A9EBE5993}">
      <dgm:prSet/>
      <dgm:spPr/>
      <dgm:t>
        <a:bodyPr/>
        <a:lstStyle/>
        <a:p>
          <a:endParaRPr lang="en-US"/>
        </a:p>
      </dgm:t>
    </dgm:pt>
    <dgm:pt modelId="{B67E88C4-BCC2-4571-AA62-6B0E551FA0BD}">
      <dgm:prSet/>
      <dgm:spPr/>
      <dgm:t>
        <a:bodyPr/>
        <a:lstStyle/>
        <a:p>
          <a:r>
            <a:rPr lang="en-US" dirty="0"/>
            <a:t>CCBHC Service</a:t>
          </a:r>
        </a:p>
        <a:p>
          <a:r>
            <a:rPr lang="en-US" dirty="0"/>
            <a:t>(PPS -daily payment for set of ambulatory services) </a:t>
          </a:r>
        </a:p>
        <a:p>
          <a:endParaRPr lang="en-US" dirty="0"/>
        </a:p>
      </dgm:t>
    </dgm:pt>
    <dgm:pt modelId="{5DA259CD-C952-4A91-9E53-4750704AE48D}" type="parTrans" cxnId="{CF34C238-FD22-4735-BA9C-E812EDFB141D}">
      <dgm:prSet/>
      <dgm:spPr/>
      <dgm:t>
        <a:bodyPr/>
        <a:lstStyle/>
        <a:p>
          <a:endParaRPr lang="en-US"/>
        </a:p>
      </dgm:t>
    </dgm:pt>
    <dgm:pt modelId="{391FBF62-B95D-431B-8C50-57D7D4BAB62F}" type="sibTrans" cxnId="{CF34C238-FD22-4735-BA9C-E812EDFB141D}">
      <dgm:prSet/>
      <dgm:spPr/>
      <dgm:t>
        <a:bodyPr/>
        <a:lstStyle/>
        <a:p>
          <a:endParaRPr lang="en-US"/>
        </a:p>
      </dgm:t>
    </dgm:pt>
    <dgm:pt modelId="{BA294114-4AE2-4C63-8AC5-BA71D5E2A004}">
      <dgm:prSet/>
      <dgm:spPr/>
      <dgm:t>
        <a:bodyPr/>
        <a:lstStyle/>
        <a:p>
          <a:r>
            <a:rPr lang="en-US" dirty="0"/>
            <a:t>Services not included</a:t>
          </a:r>
        </a:p>
        <a:p>
          <a:r>
            <a:rPr lang="en-US" dirty="0"/>
            <a:t>In CCBHC Rate  </a:t>
          </a:r>
        </a:p>
        <a:p>
          <a:r>
            <a:rPr lang="en-US" dirty="0"/>
            <a:t>(residential, inpatient, prevention)</a:t>
          </a:r>
        </a:p>
      </dgm:t>
    </dgm:pt>
    <dgm:pt modelId="{4C3E700A-7B6E-4688-A220-03DAA1767C54}" type="parTrans" cxnId="{EF33B9C8-11C5-473C-B9E3-1522C8765A74}">
      <dgm:prSet/>
      <dgm:spPr/>
      <dgm:t>
        <a:bodyPr/>
        <a:lstStyle/>
        <a:p>
          <a:endParaRPr lang="en-US"/>
        </a:p>
      </dgm:t>
    </dgm:pt>
    <dgm:pt modelId="{E71F2BE1-BC48-43A5-8721-9EB794D51EBF}" type="sibTrans" cxnId="{EF33B9C8-11C5-473C-B9E3-1522C8765A74}">
      <dgm:prSet/>
      <dgm:spPr/>
      <dgm:t>
        <a:bodyPr/>
        <a:lstStyle/>
        <a:p>
          <a:endParaRPr lang="en-US"/>
        </a:p>
      </dgm:t>
    </dgm:pt>
    <dgm:pt modelId="{2D8C2048-485F-42CB-9F73-A9DE811C94DC}" type="pres">
      <dgm:prSet presAssocID="{29B80D16-94B7-498E-8CC7-CFC24880B49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B25870-6AD8-4401-BD19-753EFC88BF19}" type="pres">
      <dgm:prSet presAssocID="{91135707-AC2F-4328-953C-BB777B04ECE8}" presName="vertOne" presStyleCnt="0"/>
      <dgm:spPr/>
    </dgm:pt>
    <dgm:pt modelId="{3154439E-1784-4DFC-8C57-9F78CE1DE667}" type="pres">
      <dgm:prSet presAssocID="{91135707-AC2F-4328-953C-BB777B04ECE8}" presName="txOne" presStyleLbl="node0" presStyleIdx="0" presStyleCnt="1" custScaleY="37297">
        <dgm:presLayoutVars>
          <dgm:chPref val="3"/>
        </dgm:presLayoutVars>
      </dgm:prSet>
      <dgm:spPr/>
    </dgm:pt>
    <dgm:pt modelId="{BE6F7A00-102D-4EDB-AA24-BB07089C12D3}" type="pres">
      <dgm:prSet presAssocID="{91135707-AC2F-4328-953C-BB777B04ECE8}" presName="parTransOne" presStyleCnt="0"/>
      <dgm:spPr/>
    </dgm:pt>
    <dgm:pt modelId="{56EA3146-AAB2-4818-B3B8-9A79D6F063D1}" type="pres">
      <dgm:prSet presAssocID="{91135707-AC2F-4328-953C-BB777B04ECE8}" presName="horzOne" presStyleCnt="0"/>
      <dgm:spPr/>
    </dgm:pt>
    <dgm:pt modelId="{B58EFFA6-3032-46E2-ACBE-6BAB2B871746}" type="pres">
      <dgm:prSet presAssocID="{DCAD9569-3A8E-4DBE-973B-F8A50CEF19E3}" presName="vertTwo" presStyleCnt="0"/>
      <dgm:spPr/>
    </dgm:pt>
    <dgm:pt modelId="{7A57DFB3-F9A5-47F3-8C72-F15E7AF9F5C4}" type="pres">
      <dgm:prSet presAssocID="{DCAD9569-3A8E-4DBE-973B-F8A50CEF19E3}" presName="txTwo" presStyleLbl="node2" presStyleIdx="0" presStyleCnt="1" custScaleY="50749">
        <dgm:presLayoutVars>
          <dgm:chPref val="3"/>
        </dgm:presLayoutVars>
      </dgm:prSet>
      <dgm:spPr/>
    </dgm:pt>
    <dgm:pt modelId="{FAAEF52A-D063-4DC5-B774-88154E56F746}" type="pres">
      <dgm:prSet presAssocID="{DCAD9569-3A8E-4DBE-973B-F8A50CEF19E3}" presName="parTransTwo" presStyleCnt="0"/>
      <dgm:spPr/>
    </dgm:pt>
    <dgm:pt modelId="{51BA9779-0F0F-4C75-8DEA-21392F19CA39}" type="pres">
      <dgm:prSet presAssocID="{DCAD9569-3A8E-4DBE-973B-F8A50CEF19E3}" presName="horzTwo" presStyleCnt="0"/>
      <dgm:spPr/>
    </dgm:pt>
    <dgm:pt modelId="{86CED21D-96F3-49BD-8B37-62B725A11F04}" type="pres">
      <dgm:prSet presAssocID="{B67E88C4-BCC2-4571-AA62-6B0E551FA0BD}" presName="vertThree" presStyleCnt="0"/>
      <dgm:spPr/>
    </dgm:pt>
    <dgm:pt modelId="{2E85BCA9-7C13-4631-B731-BF27458849D3}" type="pres">
      <dgm:prSet presAssocID="{B67E88C4-BCC2-4571-AA62-6B0E551FA0BD}" presName="txThree" presStyleLbl="node3" presStyleIdx="0" presStyleCnt="2">
        <dgm:presLayoutVars>
          <dgm:chPref val="3"/>
        </dgm:presLayoutVars>
      </dgm:prSet>
      <dgm:spPr/>
    </dgm:pt>
    <dgm:pt modelId="{5F170AB8-6A5D-42C7-BE2E-AA1831041FA4}" type="pres">
      <dgm:prSet presAssocID="{B67E88C4-BCC2-4571-AA62-6B0E551FA0BD}" presName="horzThree" presStyleCnt="0"/>
      <dgm:spPr/>
    </dgm:pt>
    <dgm:pt modelId="{B4E19609-F961-4B62-BCB8-FA60F1E7613A}" type="pres">
      <dgm:prSet presAssocID="{391FBF62-B95D-431B-8C50-57D7D4BAB62F}" presName="sibSpaceThree" presStyleCnt="0"/>
      <dgm:spPr/>
    </dgm:pt>
    <dgm:pt modelId="{E9B4B8C3-AE59-44E5-A54C-2969BE62208C}" type="pres">
      <dgm:prSet presAssocID="{BA294114-4AE2-4C63-8AC5-BA71D5E2A004}" presName="vertThree" presStyleCnt="0"/>
      <dgm:spPr/>
    </dgm:pt>
    <dgm:pt modelId="{7FE07B32-8C1F-4016-94BD-C221B555FF28}" type="pres">
      <dgm:prSet presAssocID="{BA294114-4AE2-4C63-8AC5-BA71D5E2A004}" presName="txThree" presStyleLbl="node3" presStyleIdx="1" presStyleCnt="2" custLinFactNeighborX="0" custLinFactNeighborY="1500">
        <dgm:presLayoutVars>
          <dgm:chPref val="3"/>
        </dgm:presLayoutVars>
      </dgm:prSet>
      <dgm:spPr/>
    </dgm:pt>
    <dgm:pt modelId="{BBC109E2-D677-4540-B92E-34D56E73691A}" type="pres">
      <dgm:prSet presAssocID="{BA294114-4AE2-4C63-8AC5-BA71D5E2A004}" presName="horzThree" presStyleCnt="0"/>
      <dgm:spPr/>
    </dgm:pt>
  </dgm:ptLst>
  <dgm:cxnLst>
    <dgm:cxn modelId="{9AD0440C-79D7-4CD1-A3A3-FE18BD01264E}" type="presOf" srcId="{BA294114-4AE2-4C63-8AC5-BA71D5E2A004}" destId="{7FE07B32-8C1F-4016-94BD-C221B555FF28}" srcOrd="0" destOrd="0" presId="urn:microsoft.com/office/officeart/2005/8/layout/hierarchy4"/>
    <dgm:cxn modelId="{CF34C238-FD22-4735-BA9C-E812EDFB141D}" srcId="{DCAD9569-3A8E-4DBE-973B-F8A50CEF19E3}" destId="{B67E88C4-BCC2-4571-AA62-6B0E551FA0BD}" srcOrd="0" destOrd="0" parTransId="{5DA259CD-C952-4A91-9E53-4750704AE48D}" sibTransId="{391FBF62-B95D-431B-8C50-57D7D4BAB62F}"/>
    <dgm:cxn modelId="{B9649D71-D711-4CA7-A12C-9077C16F64BF}" type="presOf" srcId="{91135707-AC2F-4328-953C-BB777B04ECE8}" destId="{3154439E-1784-4DFC-8C57-9F78CE1DE667}" srcOrd="0" destOrd="0" presId="urn:microsoft.com/office/officeart/2005/8/layout/hierarchy4"/>
    <dgm:cxn modelId="{7D072A5A-383B-4964-B1B2-81776E106EC2}" type="presOf" srcId="{29B80D16-94B7-498E-8CC7-CFC24880B493}" destId="{2D8C2048-485F-42CB-9F73-A9DE811C94DC}" srcOrd="0" destOrd="0" presId="urn:microsoft.com/office/officeart/2005/8/layout/hierarchy4"/>
    <dgm:cxn modelId="{BC146A85-15C2-41E3-9845-E9F073BB4149}" type="presOf" srcId="{B67E88C4-BCC2-4571-AA62-6B0E551FA0BD}" destId="{2E85BCA9-7C13-4631-B731-BF27458849D3}" srcOrd="0" destOrd="0" presId="urn:microsoft.com/office/officeart/2005/8/layout/hierarchy4"/>
    <dgm:cxn modelId="{2187E392-91AB-48FF-97D6-2E25EDB5602D}" srcId="{29B80D16-94B7-498E-8CC7-CFC24880B493}" destId="{91135707-AC2F-4328-953C-BB777B04ECE8}" srcOrd="0" destOrd="0" parTransId="{7BC8A9B9-37DA-4600-8926-1DFC75DA2C04}" sibTransId="{CD541CFF-6779-46F0-89C8-C935909AB7D9}"/>
    <dgm:cxn modelId="{1C1EAB9C-8884-48EE-B7F6-265A9EBE5993}" srcId="{91135707-AC2F-4328-953C-BB777B04ECE8}" destId="{DCAD9569-3A8E-4DBE-973B-F8A50CEF19E3}" srcOrd="0" destOrd="0" parTransId="{241B1F8D-4E65-4AE9-82E5-4910F830A4BA}" sibTransId="{308FCE01-D8CD-45B7-A0FB-2F9B6C890C9C}"/>
    <dgm:cxn modelId="{EF33B9C8-11C5-473C-B9E3-1522C8765A74}" srcId="{DCAD9569-3A8E-4DBE-973B-F8A50CEF19E3}" destId="{BA294114-4AE2-4C63-8AC5-BA71D5E2A004}" srcOrd="1" destOrd="0" parTransId="{4C3E700A-7B6E-4688-A220-03DAA1767C54}" sibTransId="{E71F2BE1-BC48-43A5-8721-9EB794D51EBF}"/>
    <dgm:cxn modelId="{20CA3EEB-DCD3-4604-AB88-786390652BC4}" type="presOf" srcId="{DCAD9569-3A8E-4DBE-973B-F8A50CEF19E3}" destId="{7A57DFB3-F9A5-47F3-8C72-F15E7AF9F5C4}" srcOrd="0" destOrd="0" presId="urn:microsoft.com/office/officeart/2005/8/layout/hierarchy4"/>
    <dgm:cxn modelId="{F27BD001-8AD9-4E3B-AEA7-2007A43CC464}" type="presParOf" srcId="{2D8C2048-485F-42CB-9F73-A9DE811C94DC}" destId="{BFB25870-6AD8-4401-BD19-753EFC88BF19}" srcOrd="0" destOrd="0" presId="urn:microsoft.com/office/officeart/2005/8/layout/hierarchy4"/>
    <dgm:cxn modelId="{206E84E5-A7F6-4362-9ABF-88D46336A8B9}" type="presParOf" srcId="{BFB25870-6AD8-4401-BD19-753EFC88BF19}" destId="{3154439E-1784-4DFC-8C57-9F78CE1DE667}" srcOrd="0" destOrd="0" presId="urn:microsoft.com/office/officeart/2005/8/layout/hierarchy4"/>
    <dgm:cxn modelId="{1C17F753-5304-45F6-B030-95B96C2A4E4A}" type="presParOf" srcId="{BFB25870-6AD8-4401-BD19-753EFC88BF19}" destId="{BE6F7A00-102D-4EDB-AA24-BB07089C12D3}" srcOrd="1" destOrd="0" presId="urn:microsoft.com/office/officeart/2005/8/layout/hierarchy4"/>
    <dgm:cxn modelId="{3E1C7287-3C17-4E53-B18D-2CB65DDD279E}" type="presParOf" srcId="{BFB25870-6AD8-4401-BD19-753EFC88BF19}" destId="{56EA3146-AAB2-4818-B3B8-9A79D6F063D1}" srcOrd="2" destOrd="0" presId="urn:microsoft.com/office/officeart/2005/8/layout/hierarchy4"/>
    <dgm:cxn modelId="{04EE7A32-F8CF-44C7-BA65-E7B15125E163}" type="presParOf" srcId="{56EA3146-AAB2-4818-B3B8-9A79D6F063D1}" destId="{B58EFFA6-3032-46E2-ACBE-6BAB2B871746}" srcOrd="0" destOrd="0" presId="urn:microsoft.com/office/officeart/2005/8/layout/hierarchy4"/>
    <dgm:cxn modelId="{AF633E78-0319-4706-950A-60CB99BAC4AA}" type="presParOf" srcId="{B58EFFA6-3032-46E2-ACBE-6BAB2B871746}" destId="{7A57DFB3-F9A5-47F3-8C72-F15E7AF9F5C4}" srcOrd="0" destOrd="0" presId="urn:microsoft.com/office/officeart/2005/8/layout/hierarchy4"/>
    <dgm:cxn modelId="{F3EE57BA-C872-4C94-909C-00AFD01FB497}" type="presParOf" srcId="{B58EFFA6-3032-46E2-ACBE-6BAB2B871746}" destId="{FAAEF52A-D063-4DC5-B774-88154E56F746}" srcOrd="1" destOrd="0" presId="urn:microsoft.com/office/officeart/2005/8/layout/hierarchy4"/>
    <dgm:cxn modelId="{3355DF9A-ED6F-4EC8-9EBC-3457A611F72B}" type="presParOf" srcId="{B58EFFA6-3032-46E2-ACBE-6BAB2B871746}" destId="{51BA9779-0F0F-4C75-8DEA-21392F19CA39}" srcOrd="2" destOrd="0" presId="urn:microsoft.com/office/officeart/2005/8/layout/hierarchy4"/>
    <dgm:cxn modelId="{7601EBFD-ACE2-4B85-8B62-2E9A7FAD83DA}" type="presParOf" srcId="{51BA9779-0F0F-4C75-8DEA-21392F19CA39}" destId="{86CED21D-96F3-49BD-8B37-62B725A11F04}" srcOrd="0" destOrd="0" presId="urn:microsoft.com/office/officeart/2005/8/layout/hierarchy4"/>
    <dgm:cxn modelId="{7A9EB2B8-6DC0-461B-9B3C-3A53D47003EE}" type="presParOf" srcId="{86CED21D-96F3-49BD-8B37-62B725A11F04}" destId="{2E85BCA9-7C13-4631-B731-BF27458849D3}" srcOrd="0" destOrd="0" presId="urn:microsoft.com/office/officeart/2005/8/layout/hierarchy4"/>
    <dgm:cxn modelId="{05599D4B-1859-4CD5-AE92-7359F44DAD58}" type="presParOf" srcId="{86CED21D-96F3-49BD-8B37-62B725A11F04}" destId="{5F170AB8-6A5D-42C7-BE2E-AA1831041FA4}" srcOrd="1" destOrd="0" presId="urn:microsoft.com/office/officeart/2005/8/layout/hierarchy4"/>
    <dgm:cxn modelId="{B46C55CC-64C0-462C-B484-C73A68DC8033}" type="presParOf" srcId="{51BA9779-0F0F-4C75-8DEA-21392F19CA39}" destId="{B4E19609-F961-4B62-BCB8-FA60F1E7613A}" srcOrd="1" destOrd="0" presId="urn:microsoft.com/office/officeart/2005/8/layout/hierarchy4"/>
    <dgm:cxn modelId="{C850AEE2-3CE2-4157-AA42-5BF350EE7BAB}" type="presParOf" srcId="{51BA9779-0F0F-4C75-8DEA-21392F19CA39}" destId="{E9B4B8C3-AE59-44E5-A54C-2969BE62208C}" srcOrd="2" destOrd="0" presId="urn:microsoft.com/office/officeart/2005/8/layout/hierarchy4"/>
    <dgm:cxn modelId="{C5936F1A-D9CA-4023-8D8E-3FBE276A0DF8}" type="presParOf" srcId="{E9B4B8C3-AE59-44E5-A54C-2969BE62208C}" destId="{7FE07B32-8C1F-4016-94BD-C221B555FF28}" srcOrd="0" destOrd="0" presId="urn:microsoft.com/office/officeart/2005/8/layout/hierarchy4"/>
    <dgm:cxn modelId="{50E3CD5E-8CED-4BC0-BC05-ABA0CBF35EFD}" type="presParOf" srcId="{E9B4B8C3-AE59-44E5-A54C-2969BE62208C}" destId="{BBC109E2-D677-4540-B92E-34D56E73691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B80D16-94B7-498E-8CC7-CFC24880B493}" type="doc">
      <dgm:prSet loTypeId="urn:microsoft.com/office/officeart/2005/8/layout/hierarchy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135707-AC2F-4328-953C-BB777B04ECE8}">
      <dgm:prSet phldrT="[Text]"/>
      <dgm:spPr/>
      <dgm:t>
        <a:bodyPr/>
        <a:lstStyle/>
        <a:p>
          <a:r>
            <a:rPr lang="en-US" dirty="0"/>
            <a:t>Agency for Health Care Administration</a:t>
          </a:r>
        </a:p>
      </dgm:t>
    </dgm:pt>
    <dgm:pt modelId="{7BC8A9B9-37DA-4600-8926-1DFC75DA2C04}" type="parTrans" cxnId="{2187E392-91AB-48FF-97D6-2E25EDB5602D}">
      <dgm:prSet/>
      <dgm:spPr/>
      <dgm:t>
        <a:bodyPr/>
        <a:lstStyle/>
        <a:p>
          <a:endParaRPr lang="en-US"/>
        </a:p>
      </dgm:t>
    </dgm:pt>
    <dgm:pt modelId="{CD541CFF-6779-46F0-89C8-C935909AB7D9}" type="sibTrans" cxnId="{2187E392-91AB-48FF-97D6-2E25EDB5602D}">
      <dgm:prSet/>
      <dgm:spPr/>
      <dgm:t>
        <a:bodyPr/>
        <a:lstStyle/>
        <a:p>
          <a:endParaRPr lang="en-US"/>
        </a:p>
      </dgm:t>
    </dgm:pt>
    <dgm:pt modelId="{DCAD9569-3A8E-4DBE-973B-F8A50CEF19E3}">
      <dgm:prSet phldrT="[Text]"/>
      <dgm:spPr/>
      <dgm:t>
        <a:bodyPr/>
        <a:lstStyle/>
        <a:p>
          <a:r>
            <a:rPr lang="en-US" dirty="0"/>
            <a:t>Managed Care and Fee For Service </a:t>
          </a:r>
        </a:p>
      </dgm:t>
    </dgm:pt>
    <dgm:pt modelId="{241B1F8D-4E65-4AE9-82E5-4910F830A4BA}" type="parTrans" cxnId="{1C1EAB9C-8884-48EE-B7F6-265A9EBE5993}">
      <dgm:prSet/>
      <dgm:spPr/>
      <dgm:t>
        <a:bodyPr/>
        <a:lstStyle/>
        <a:p>
          <a:endParaRPr lang="en-US"/>
        </a:p>
      </dgm:t>
    </dgm:pt>
    <dgm:pt modelId="{308FCE01-D8CD-45B7-A0FB-2F9B6C890C9C}" type="sibTrans" cxnId="{1C1EAB9C-8884-48EE-B7F6-265A9EBE5993}">
      <dgm:prSet/>
      <dgm:spPr/>
      <dgm:t>
        <a:bodyPr/>
        <a:lstStyle/>
        <a:p>
          <a:endParaRPr lang="en-US"/>
        </a:p>
      </dgm:t>
    </dgm:pt>
    <dgm:pt modelId="{B67E88C4-BCC2-4571-AA62-6B0E551FA0BD}">
      <dgm:prSet/>
      <dgm:spPr/>
      <dgm:t>
        <a:bodyPr/>
        <a:lstStyle/>
        <a:p>
          <a:r>
            <a:rPr lang="en-US" dirty="0"/>
            <a:t>CCBHC Service</a:t>
          </a:r>
        </a:p>
        <a:p>
          <a:r>
            <a:rPr lang="en-US" dirty="0"/>
            <a:t>(PPS - daily payment for set of ambulatory services provided to Medicaid eligible individual ) </a:t>
          </a:r>
        </a:p>
        <a:p>
          <a:endParaRPr lang="en-US" dirty="0"/>
        </a:p>
      </dgm:t>
    </dgm:pt>
    <dgm:pt modelId="{5DA259CD-C952-4A91-9E53-4750704AE48D}" type="parTrans" cxnId="{CF34C238-FD22-4735-BA9C-E812EDFB141D}">
      <dgm:prSet/>
      <dgm:spPr/>
      <dgm:t>
        <a:bodyPr/>
        <a:lstStyle/>
        <a:p>
          <a:endParaRPr lang="en-US"/>
        </a:p>
      </dgm:t>
    </dgm:pt>
    <dgm:pt modelId="{391FBF62-B95D-431B-8C50-57D7D4BAB62F}" type="sibTrans" cxnId="{CF34C238-FD22-4735-BA9C-E812EDFB141D}">
      <dgm:prSet/>
      <dgm:spPr/>
      <dgm:t>
        <a:bodyPr/>
        <a:lstStyle/>
        <a:p>
          <a:endParaRPr lang="en-US"/>
        </a:p>
      </dgm:t>
    </dgm:pt>
    <dgm:pt modelId="{BA294114-4AE2-4C63-8AC5-BA71D5E2A004}">
      <dgm:prSet/>
      <dgm:spPr/>
      <dgm:t>
        <a:bodyPr/>
        <a:lstStyle/>
        <a:p>
          <a:r>
            <a:rPr lang="en-US" dirty="0"/>
            <a:t>Services not included</a:t>
          </a:r>
        </a:p>
        <a:p>
          <a:r>
            <a:rPr lang="en-US" dirty="0"/>
            <a:t>In CCBHC Rate </a:t>
          </a:r>
        </a:p>
        <a:p>
          <a:r>
            <a:rPr lang="en-US" dirty="0"/>
            <a:t>(Detox, Inpatient)</a:t>
          </a:r>
        </a:p>
      </dgm:t>
    </dgm:pt>
    <dgm:pt modelId="{4C3E700A-7B6E-4688-A220-03DAA1767C54}" type="parTrans" cxnId="{EF33B9C8-11C5-473C-B9E3-1522C8765A74}">
      <dgm:prSet/>
      <dgm:spPr/>
      <dgm:t>
        <a:bodyPr/>
        <a:lstStyle/>
        <a:p>
          <a:endParaRPr lang="en-US"/>
        </a:p>
      </dgm:t>
    </dgm:pt>
    <dgm:pt modelId="{E71F2BE1-BC48-43A5-8721-9EB794D51EBF}" type="sibTrans" cxnId="{EF33B9C8-11C5-473C-B9E3-1522C8765A74}">
      <dgm:prSet/>
      <dgm:spPr/>
      <dgm:t>
        <a:bodyPr/>
        <a:lstStyle/>
        <a:p>
          <a:endParaRPr lang="en-US"/>
        </a:p>
      </dgm:t>
    </dgm:pt>
    <dgm:pt modelId="{2D8C2048-485F-42CB-9F73-A9DE811C94DC}" type="pres">
      <dgm:prSet presAssocID="{29B80D16-94B7-498E-8CC7-CFC24880B49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B25870-6AD8-4401-BD19-753EFC88BF19}" type="pres">
      <dgm:prSet presAssocID="{91135707-AC2F-4328-953C-BB777B04ECE8}" presName="vertOne" presStyleCnt="0"/>
      <dgm:spPr/>
    </dgm:pt>
    <dgm:pt modelId="{3154439E-1784-4DFC-8C57-9F78CE1DE667}" type="pres">
      <dgm:prSet presAssocID="{91135707-AC2F-4328-953C-BB777B04ECE8}" presName="txOne" presStyleLbl="node0" presStyleIdx="0" presStyleCnt="1" custScaleY="37297">
        <dgm:presLayoutVars>
          <dgm:chPref val="3"/>
        </dgm:presLayoutVars>
      </dgm:prSet>
      <dgm:spPr/>
    </dgm:pt>
    <dgm:pt modelId="{BE6F7A00-102D-4EDB-AA24-BB07089C12D3}" type="pres">
      <dgm:prSet presAssocID="{91135707-AC2F-4328-953C-BB777B04ECE8}" presName="parTransOne" presStyleCnt="0"/>
      <dgm:spPr/>
    </dgm:pt>
    <dgm:pt modelId="{56EA3146-AAB2-4818-B3B8-9A79D6F063D1}" type="pres">
      <dgm:prSet presAssocID="{91135707-AC2F-4328-953C-BB777B04ECE8}" presName="horzOne" presStyleCnt="0"/>
      <dgm:spPr/>
    </dgm:pt>
    <dgm:pt modelId="{B58EFFA6-3032-46E2-ACBE-6BAB2B871746}" type="pres">
      <dgm:prSet presAssocID="{DCAD9569-3A8E-4DBE-973B-F8A50CEF19E3}" presName="vertTwo" presStyleCnt="0"/>
      <dgm:spPr/>
    </dgm:pt>
    <dgm:pt modelId="{7A57DFB3-F9A5-47F3-8C72-F15E7AF9F5C4}" type="pres">
      <dgm:prSet presAssocID="{DCAD9569-3A8E-4DBE-973B-F8A50CEF19E3}" presName="txTwo" presStyleLbl="node2" presStyleIdx="0" presStyleCnt="1" custScaleY="50749">
        <dgm:presLayoutVars>
          <dgm:chPref val="3"/>
        </dgm:presLayoutVars>
      </dgm:prSet>
      <dgm:spPr/>
    </dgm:pt>
    <dgm:pt modelId="{FAAEF52A-D063-4DC5-B774-88154E56F746}" type="pres">
      <dgm:prSet presAssocID="{DCAD9569-3A8E-4DBE-973B-F8A50CEF19E3}" presName="parTransTwo" presStyleCnt="0"/>
      <dgm:spPr/>
    </dgm:pt>
    <dgm:pt modelId="{51BA9779-0F0F-4C75-8DEA-21392F19CA39}" type="pres">
      <dgm:prSet presAssocID="{DCAD9569-3A8E-4DBE-973B-F8A50CEF19E3}" presName="horzTwo" presStyleCnt="0"/>
      <dgm:spPr/>
    </dgm:pt>
    <dgm:pt modelId="{86CED21D-96F3-49BD-8B37-62B725A11F04}" type="pres">
      <dgm:prSet presAssocID="{B67E88C4-BCC2-4571-AA62-6B0E551FA0BD}" presName="vertThree" presStyleCnt="0"/>
      <dgm:spPr/>
    </dgm:pt>
    <dgm:pt modelId="{2E85BCA9-7C13-4631-B731-BF27458849D3}" type="pres">
      <dgm:prSet presAssocID="{B67E88C4-BCC2-4571-AA62-6B0E551FA0BD}" presName="txThree" presStyleLbl="node3" presStyleIdx="0" presStyleCnt="2">
        <dgm:presLayoutVars>
          <dgm:chPref val="3"/>
        </dgm:presLayoutVars>
      </dgm:prSet>
      <dgm:spPr/>
    </dgm:pt>
    <dgm:pt modelId="{5F170AB8-6A5D-42C7-BE2E-AA1831041FA4}" type="pres">
      <dgm:prSet presAssocID="{B67E88C4-BCC2-4571-AA62-6B0E551FA0BD}" presName="horzThree" presStyleCnt="0"/>
      <dgm:spPr/>
    </dgm:pt>
    <dgm:pt modelId="{B4E19609-F961-4B62-BCB8-FA60F1E7613A}" type="pres">
      <dgm:prSet presAssocID="{391FBF62-B95D-431B-8C50-57D7D4BAB62F}" presName="sibSpaceThree" presStyleCnt="0"/>
      <dgm:spPr/>
    </dgm:pt>
    <dgm:pt modelId="{E9B4B8C3-AE59-44E5-A54C-2969BE62208C}" type="pres">
      <dgm:prSet presAssocID="{BA294114-4AE2-4C63-8AC5-BA71D5E2A004}" presName="vertThree" presStyleCnt="0"/>
      <dgm:spPr/>
    </dgm:pt>
    <dgm:pt modelId="{7FE07B32-8C1F-4016-94BD-C221B555FF28}" type="pres">
      <dgm:prSet presAssocID="{BA294114-4AE2-4C63-8AC5-BA71D5E2A004}" presName="txThree" presStyleLbl="node3" presStyleIdx="1" presStyleCnt="2" custLinFactNeighborX="-339" custLinFactNeighborY="352">
        <dgm:presLayoutVars>
          <dgm:chPref val="3"/>
        </dgm:presLayoutVars>
      </dgm:prSet>
      <dgm:spPr/>
    </dgm:pt>
    <dgm:pt modelId="{BBC109E2-D677-4540-B92E-34D56E73691A}" type="pres">
      <dgm:prSet presAssocID="{BA294114-4AE2-4C63-8AC5-BA71D5E2A004}" presName="horzThree" presStyleCnt="0"/>
      <dgm:spPr/>
    </dgm:pt>
  </dgm:ptLst>
  <dgm:cxnLst>
    <dgm:cxn modelId="{9AD0440C-79D7-4CD1-A3A3-FE18BD01264E}" type="presOf" srcId="{BA294114-4AE2-4C63-8AC5-BA71D5E2A004}" destId="{7FE07B32-8C1F-4016-94BD-C221B555FF28}" srcOrd="0" destOrd="0" presId="urn:microsoft.com/office/officeart/2005/8/layout/hierarchy4"/>
    <dgm:cxn modelId="{CF34C238-FD22-4735-BA9C-E812EDFB141D}" srcId="{DCAD9569-3A8E-4DBE-973B-F8A50CEF19E3}" destId="{B67E88C4-BCC2-4571-AA62-6B0E551FA0BD}" srcOrd="0" destOrd="0" parTransId="{5DA259CD-C952-4A91-9E53-4750704AE48D}" sibTransId="{391FBF62-B95D-431B-8C50-57D7D4BAB62F}"/>
    <dgm:cxn modelId="{B9649D71-D711-4CA7-A12C-9077C16F64BF}" type="presOf" srcId="{91135707-AC2F-4328-953C-BB777B04ECE8}" destId="{3154439E-1784-4DFC-8C57-9F78CE1DE667}" srcOrd="0" destOrd="0" presId="urn:microsoft.com/office/officeart/2005/8/layout/hierarchy4"/>
    <dgm:cxn modelId="{7D072A5A-383B-4964-B1B2-81776E106EC2}" type="presOf" srcId="{29B80D16-94B7-498E-8CC7-CFC24880B493}" destId="{2D8C2048-485F-42CB-9F73-A9DE811C94DC}" srcOrd="0" destOrd="0" presId="urn:microsoft.com/office/officeart/2005/8/layout/hierarchy4"/>
    <dgm:cxn modelId="{BC146A85-15C2-41E3-9845-E9F073BB4149}" type="presOf" srcId="{B67E88C4-BCC2-4571-AA62-6B0E551FA0BD}" destId="{2E85BCA9-7C13-4631-B731-BF27458849D3}" srcOrd="0" destOrd="0" presId="urn:microsoft.com/office/officeart/2005/8/layout/hierarchy4"/>
    <dgm:cxn modelId="{2187E392-91AB-48FF-97D6-2E25EDB5602D}" srcId="{29B80D16-94B7-498E-8CC7-CFC24880B493}" destId="{91135707-AC2F-4328-953C-BB777B04ECE8}" srcOrd="0" destOrd="0" parTransId="{7BC8A9B9-37DA-4600-8926-1DFC75DA2C04}" sibTransId="{CD541CFF-6779-46F0-89C8-C935909AB7D9}"/>
    <dgm:cxn modelId="{1C1EAB9C-8884-48EE-B7F6-265A9EBE5993}" srcId="{91135707-AC2F-4328-953C-BB777B04ECE8}" destId="{DCAD9569-3A8E-4DBE-973B-F8A50CEF19E3}" srcOrd="0" destOrd="0" parTransId="{241B1F8D-4E65-4AE9-82E5-4910F830A4BA}" sibTransId="{308FCE01-D8CD-45B7-A0FB-2F9B6C890C9C}"/>
    <dgm:cxn modelId="{EF33B9C8-11C5-473C-B9E3-1522C8765A74}" srcId="{DCAD9569-3A8E-4DBE-973B-F8A50CEF19E3}" destId="{BA294114-4AE2-4C63-8AC5-BA71D5E2A004}" srcOrd="1" destOrd="0" parTransId="{4C3E700A-7B6E-4688-A220-03DAA1767C54}" sibTransId="{E71F2BE1-BC48-43A5-8721-9EB794D51EBF}"/>
    <dgm:cxn modelId="{20CA3EEB-DCD3-4604-AB88-786390652BC4}" type="presOf" srcId="{DCAD9569-3A8E-4DBE-973B-F8A50CEF19E3}" destId="{7A57DFB3-F9A5-47F3-8C72-F15E7AF9F5C4}" srcOrd="0" destOrd="0" presId="urn:microsoft.com/office/officeart/2005/8/layout/hierarchy4"/>
    <dgm:cxn modelId="{F27BD001-8AD9-4E3B-AEA7-2007A43CC464}" type="presParOf" srcId="{2D8C2048-485F-42CB-9F73-A9DE811C94DC}" destId="{BFB25870-6AD8-4401-BD19-753EFC88BF19}" srcOrd="0" destOrd="0" presId="urn:microsoft.com/office/officeart/2005/8/layout/hierarchy4"/>
    <dgm:cxn modelId="{206E84E5-A7F6-4362-9ABF-88D46336A8B9}" type="presParOf" srcId="{BFB25870-6AD8-4401-BD19-753EFC88BF19}" destId="{3154439E-1784-4DFC-8C57-9F78CE1DE667}" srcOrd="0" destOrd="0" presId="urn:microsoft.com/office/officeart/2005/8/layout/hierarchy4"/>
    <dgm:cxn modelId="{1C17F753-5304-45F6-B030-95B96C2A4E4A}" type="presParOf" srcId="{BFB25870-6AD8-4401-BD19-753EFC88BF19}" destId="{BE6F7A00-102D-4EDB-AA24-BB07089C12D3}" srcOrd="1" destOrd="0" presId="urn:microsoft.com/office/officeart/2005/8/layout/hierarchy4"/>
    <dgm:cxn modelId="{3E1C7287-3C17-4E53-B18D-2CB65DDD279E}" type="presParOf" srcId="{BFB25870-6AD8-4401-BD19-753EFC88BF19}" destId="{56EA3146-AAB2-4818-B3B8-9A79D6F063D1}" srcOrd="2" destOrd="0" presId="urn:microsoft.com/office/officeart/2005/8/layout/hierarchy4"/>
    <dgm:cxn modelId="{04EE7A32-F8CF-44C7-BA65-E7B15125E163}" type="presParOf" srcId="{56EA3146-AAB2-4818-B3B8-9A79D6F063D1}" destId="{B58EFFA6-3032-46E2-ACBE-6BAB2B871746}" srcOrd="0" destOrd="0" presId="urn:microsoft.com/office/officeart/2005/8/layout/hierarchy4"/>
    <dgm:cxn modelId="{AF633E78-0319-4706-950A-60CB99BAC4AA}" type="presParOf" srcId="{B58EFFA6-3032-46E2-ACBE-6BAB2B871746}" destId="{7A57DFB3-F9A5-47F3-8C72-F15E7AF9F5C4}" srcOrd="0" destOrd="0" presId="urn:microsoft.com/office/officeart/2005/8/layout/hierarchy4"/>
    <dgm:cxn modelId="{F3EE57BA-C872-4C94-909C-00AFD01FB497}" type="presParOf" srcId="{B58EFFA6-3032-46E2-ACBE-6BAB2B871746}" destId="{FAAEF52A-D063-4DC5-B774-88154E56F746}" srcOrd="1" destOrd="0" presId="urn:microsoft.com/office/officeart/2005/8/layout/hierarchy4"/>
    <dgm:cxn modelId="{3355DF9A-ED6F-4EC8-9EBC-3457A611F72B}" type="presParOf" srcId="{B58EFFA6-3032-46E2-ACBE-6BAB2B871746}" destId="{51BA9779-0F0F-4C75-8DEA-21392F19CA39}" srcOrd="2" destOrd="0" presId="urn:microsoft.com/office/officeart/2005/8/layout/hierarchy4"/>
    <dgm:cxn modelId="{7601EBFD-ACE2-4B85-8B62-2E9A7FAD83DA}" type="presParOf" srcId="{51BA9779-0F0F-4C75-8DEA-21392F19CA39}" destId="{86CED21D-96F3-49BD-8B37-62B725A11F04}" srcOrd="0" destOrd="0" presId="urn:microsoft.com/office/officeart/2005/8/layout/hierarchy4"/>
    <dgm:cxn modelId="{7A9EB2B8-6DC0-461B-9B3C-3A53D47003EE}" type="presParOf" srcId="{86CED21D-96F3-49BD-8B37-62B725A11F04}" destId="{2E85BCA9-7C13-4631-B731-BF27458849D3}" srcOrd="0" destOrd="0" presId="urn:microsoft.com/office/officeart/2005/8/layout/hierarchy4"/>
    <dgm:cxn modelId="{05599D4B-1859-4CD5-AE92-7359F44DAD58}" type="presParOf" srcId="{86CED21D-96F3-49BD-8B37-62B725A11F04}" destId="{5F170AB8-6A5D-42C7-BE2E-AA1831041FA4}" srcOrd="1" destOrd="0" presId="urn:microsoft.com/office/officeart/2005/8/layout/hierarchy4"/>
    <dgm:cxn modelId="{B46C55CC-64C0-462C-B484-C73A68DC8033}" type="presParOf" srcId="{51BA9779-0F0F-4C75-8DEA-21392F19CA39}" destId="{B4E19609-F961-4B62-BCB8-FA60F1E7613A}" srcOrd="1" destOrd="0" presId="urn:microsoft.com/office/officeart/2005/8/layout/hierarchy4"/>
    <dgm:cxn modelId="{C850AEE2-3CE2-4157-AA42-5BF350EE7BAB}" type="presParOf" srcId="{51BA9779-0F0F-4C75-8DEA-21392F19CA39}" destId="{E9B4B8C3-AE59-44E5-A54C-2969BE62208C}" srcOrd="2" destOrd="0" presId="urn:microsoft.com/office/officeart/2005/8/layout/hierarchy4"/>
    <dgm:cxn modelId="{C5936F1A-D9CA-4023-8D8E-3FBE276A0DF8}" type="presParOf" srcId="{E9B4B8C3-AE59-44E5-A54C-2969BE62208C}" destId="{7FE07B32-8C1F-4016-94BD-C221B555FF28}" srcOrd="0" destOrd="0" presId="urn:microsoft.com/office/officeart/2005/8/layout/hierarchy4"/>
    <dgm:cxn modelId="{50E3CD5E-8CED-4BC0-BC05-ABA0CBF35EFD}" type="presParOf" srcId="{E9B4B8C3-AE59-44E5-A54C-2969BE62208C}" destId="{BBC109E2-D677-4540-B92E-34D56E73691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4439E-1784-4DFC-8C57-9F78CE1DE667}">
      <dsp:nvSpPr>
        <dsp:cNvPr id="0" name=""/>
        <dsp:cNvSpPr/>
      </dsp:nvSpPr>
      <dsp:spPr>
        <a:xfrm>
          <a:off x="3802" y="2101"/>
          <a:ext cx="8120395" cy="985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Department of Children and Families</a:t>
          </a:r>
        </a:p>
      </dsp:txBody>
      <dsp:txXfrm>
        <a:off x="32676" y="30975"/>
        <a:ext cx="8062647" cy="928081"/>
      </dsp:txXfrm>
    </dsp:sp>
    <dsp:sp modelId="{7A57DFB3-F9A5-47F3-8C72-F15E7AF9F5C4}">
      <dsp:nvSpPr>
        <dsp:cNvPr id="0" name=""/>
        <dsp:cNvSpPr/>
      </dsp:nvSpPr>
      <dsp:spPr>
        <a:xfrm>
          <a:off x="11728" y="1209958"/>
          <a:ext cx="8104543" cy="134139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Managing Entities</a:t>
          </a:r>
        </a:p>
      </dsp:txBody>
      <dsp:txXfrm>
        <a:off x="51016" y="1249246"/>
        <a:ext cx="8025967" cy="1262815"/>
      </dsp:txXfrm>
    </dsp:sp>
    <dsp:sp modelId="{2E85BCA9-7C13-4631-B731-BF27458849D3}">
      <dsp:nvSpPr>
        <dsp:cNvPr id="0" name=""/>
        <dsp:cNvSpPr/>
      </dsp:nvSpPr>
      <dsp:spPr>
        <a:xfrm>
          <a:off x="11728" y="2773377"/>
          <a:ext cx="3968924" cy="2643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CCBHC Service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(PPS -daily payment for set of ambulatory services)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89144" y="2850793"/>
        <a:ext cx="3814092" cy="2488355"/>
      </dsp:txXfrm>
    </dsp:sp>
    <dsp:sp modelId="{7FE07B32-8C1F-4016-94BD-C221B555FF28}">
      <dsp:nvSpPr>
        <dsp:cNvPr id="0" name=""/>
        <dsp:cNvSpPr/>
      </dsp:nvSpPr>
      <dsp:spPr>
        <a:xfrm>
          <a:off x="4147347" y="2775479"/>
          <a:ext cx="3968924" cy="2643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Services not included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 CCBHC Rate 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(residential, inpatient, prevention)</a:t>
          </a:r>
        </a:p>
      </dsp:txBody>
      <dsp:txXfrm>
        <a:off x="4224763" y="2852895"/>
        <a:ext cx="3814092" cy="24883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4439E-1784-4DFC-8C57-9F78CE1DE667}">
      <dsp:nvSpPr>
        <dsp:cNvPr id="0" name=""/>
        <dsp:cNvSpPr/>
      </dsp:nvSpPr>
      <dsp:spPr>
        <a:xfrm>
          <a:off x="3802" y="2101"/>
          <a:ext cx="8120395" cy="985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Agency for Health Care Administration</a:t>
          </a:r>
        </a:p>
      </dsp:txBody>
      <dsp:txXfrm>
        <a:off x="32676" y="30975"/>
        <a:ext cx="8062647" cy="928081"/>
      </dsp:txXfrm>
    </dsp:sp>
    <dsp:sp modelId="{7A57DFB3-F9A5-47F3-8C72-F15E7AF9F5C4}">
      <dsp:nvSpPr>
        <dsp:cNvPr id="0" name=""/>
        <dsp:cNvSpPr/>
      </dsp:nvSpPr>
      <dsp:spPr>
        <a:xfrm>
          <a:off x="11728" y="1209958"/>
          <a:ext cx="8104543" cy="134139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Managed Care and Fee For Service </a:t>
          </a:r>
        </a:p>
      </dsp:txBody>
      <dsp:txXfrm>
        <a:off x="51016" y="1249246"/>
        <a:ext cx="8025967" cy="1262815"/>
      </dsp:txXfrm>
    </dsp:sp>
    <dsp:sp modelId="{2E85BCA9-7C13-4631-B731-BF27458849D3}">
      <dsp:nvSpPr>
        <dsp:cNvPr id="0" name=""/>
        <dsp:cNvSpPr/>
      </dsp:nvSpPr>
      <dsp:spPr>
        <a:xfrm>
          <a:off x="11728" y="2773377"/>
          <a:ext cx="3968924" cy="2643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CCBHC Service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(PPS - daily payment for set of ambulatory services provided to Medicaid eligible individual )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89144" y="2850793"/>
        <a:ext cx="3814092" cy="2488355"/>
      </dsp:txXfrm>
    </dsp:sp>
    <dsp:sp modelId="{7FE07B32-8C1F-4016-94BD-C221B555FF28}">
      <dsp:nvSpPr>
        <dsp:cNvPr id="0" name=""/>
        <dsp:cNvSpPr/>
      </dsp:nvSpPr>
      <dsp:spPr>
        <a:xfrm>
          <a:off x="4133892" y="2775479"/>
          <a:ext cx="3968924" cy="2643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Services not included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 CCBHC Rate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(Detox, Inpatient)</a:t>
          </a:r>
        </a:p>
      </dsp:txBody>
      <dsp:txXfrm>
        <a:off x="4211308" y="2852895"/>
        <a:ext cx="3814092" cy="2488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D40CA-5DA7-F239-E4D3-E7091E96C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0F058-90ED-5577-9552-10EB65CC0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60B8B-F0AB-23D4-9842-41954061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08A34-3DBC-0BBE-8C29-4D886D52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711BE-9F70-D94F-3797-9A806830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1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8D762-BF0E-BF5A-A8B3-E0D304FF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AF4F0A-9397-F8AC-89ED-A233C61B0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704DF-8111-1745-FA84-9C61F30FC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89B7F-CF99-FC91-3337-ABD7AC3C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07815-2CDA-DFFC-627A-4B70E0661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6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B3DEF0-CBD7-909F-4780-04D3D36F8E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F6AF3D-D103-F0F4-5561-9EF9113E4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30C5E-BB6C-EBB7-6923-C9062C916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79002-E219-74D1-1079-26E0101C1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C07D2-0A5E-CF8F-52B1-29FC3752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8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ABF11-9FEE-00C4-CC5B-278B8ACE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E6BFC-3F04-D28B-4AEC-E4FD53E85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8D553-A91B-399F-66E3-FA134B082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2A5D5-4C9A-DACA-4767-27070BE6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64438-87F9-D500-C62A-1206B111B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EE0C0-4C75-BE3C-DF9B-86913A46C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916EE-AE7F-C78A-ADA9-AC079832E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FAEFB-E0C9-BE1C-D9B6-F7A4B183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B41F-96A7-53DC-42B9-54F522443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D216-C44D-3588-39D3-80AA4D19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435A3-CB45-1E92-4AB6-7145BE049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F5705-9E72-CED1-E2D1-8BC06ABC6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2CC3A-AE7D-D478-F949-0272E0159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0E6C0-A102-DCF4-4957-257F4B1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A2878-3ACB-BA64-9AB1-51412D8B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B2583-779A-0F57-5C99-E8AA7EB26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DD32-9B71-1505-A4A6-9E763975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2D94D-C690-DF9C-2D5D-9CA0545B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79DA1-1F31-0FFA-D564-FAEA5DA54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6A9605-21B4-B740-F358-B1469A063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ADD2F-46FA-70C6-A9E7-A1BD7FD1A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6081D-80FA-B72B-3279-EC765984D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B7DD72-4FFF-F885-5C31-D8449FF21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0EAEA3-08B0-BB7D-2616-32E2145C1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0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8B475-A806-7155-E029-997F922E9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E8F890-416F-69AD-7EC5-45A8A99F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8B151-BA5A-9CBE-806E-419367B9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E408A0-88BB-7621-51BF-F6F864EE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5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0DE41-8705-98FC-15B4-DBBC49E27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2241B5-AE4B-A956-A84B-E6C32DFC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62EC1-E1CB-D8CE-A612-CE9049E86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7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F01A-55EE-DE0F-6400-25A263A8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ED1C-20F0-8F12-315D-F36C0D3A0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4429F-1DB2-9274-3F29-D676A195C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020BE-3287-9F34-76A7-6244AF20B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FDAF5-B855-937B-3DE3-6D636643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98BBA-E3BB-B5F9-7F10-A79E7069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2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13DE6-2653-DC8A-18C7-7A89D25D9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9E1AB-B904-FA55-17D7-9157F8C30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B0A72-DF8F-F8D5-A6AF-73B78492A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BD5B5-D19E-F79F-15C3-C17B7C60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F2F01-2765-29FE-0285-2FED2B569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135D3-93CF-E2FE-94B3-503ABEDD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ECDDA-09BF-CF0E-2C6F-DF69797D3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5A2C5-788C-6C0F-82B4-13F575FF5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CA8D5-3F57-F8E3-EB9C-5C3787C74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1AE87-3E49-49C1-AA77-3E81E23D84B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62A49-AF07-2F35-DE2D-F866E6273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DFFB9-8B9D-3607-4B3B-A9CD7EA08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0348A-5B90-4A5A-B133-BB344C74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62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Description automatically generated">
            <a:extLst>
              <a:ext uri="{FF2B5EF4-FFF2-40B4-BE49-F238E27FC236}">
                <a16:creationId xmlns:a16="http://schemas.microsoft.com/office/drawing/2014/main" id="{C2F9F7C2-1EC5-968F-692D-CDB731FAB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73" y="377827"/>
            <a:ext cx="11425382" cy="637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7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3B8CEC9-4ED8-79F4-0DFE-98D682E84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909610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241FDB8-7832-21CF-82AE-37BFFBAB7061}"/>
              </a:ext>
            </a:extLst>
          </p:cNvPr>
          <p:cNvCxnSpPr>
            <a:cxnSpLocks/>
          </p:cNvCxnSpPr>
          <p:nvPr/>
        </p:nvCxnSpPr>
        <p:spPr>
          <a:xfrm>
            <a:off x="6033331" y="166643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88FD6F6-1BC9-0172-EEDF-DC03E5B7C5DF}"/>
              </a:ext>
            </a:extLst>
          </p:cNvPr>
          <p:cNvCxnSpPr>
            <a:cxnSpLocks/>
          </p:cNvCxnSpPr>
          <p:nvPr/>
        </p:nvCxnSpPr>
        <p:spPr>
          <a:xfrm>
            <a:off x="4143286" y="322034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354257-098F-8899-2768-FFC3EE4E1642}"/>
              </a:ext>
            </a:extLst>
          </p:cNvPr>
          <p:cNvCxnSpPr>
            <a:cxnSpLocks/>
          </p:cNvCxnSpPr>
          <p:nvPr/>
        </p:nvCxnSpPr>
        <p:spPr>
          <a:xfrm>
            <a:off x="8082898" y="322034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79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02924D-0166-0958-383D-82F93593A53D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406DC7-C3B2-32B5-7E87-BB509D468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494763"/>
              </p:ext>
            </p:extLst>
          </p:nvPr>
        </p:nvGraphicFramePr>
        <p:xfrm>
          <a:off x="2369506" y="1106465"/>
          <a:ext cx="7073801" cy="4110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9993">
                  <a:extLst>
                    <a:ext uri="{9D8B030D-6E8A-4147-A177-3AD203B41FA5}">
                      <a16:colId xmlns:a16="http://schemas.microsoft.com/office/drawing/2014/main" val="3356578018"/>
                    </a:ext>
                  </a:extLst>
                </a:gridCol>
                <a:gridCol w="3503808">
                  <a:extLst>
                    <a:ext uri="{9D8B030D-6E8A-4147-A177-3AD203B41FA5}">
                      <a16:colId xmlns:a16="http://schemas.microsoft.com/office/drawing/2014/main" val="2416529630"/>
                    </a:ext>
                  </a:extLst>
                </a:gridCol>
              </a:tblGrid>
              <a:tr h="42158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Optional Medicaid Services</a:t>
                      </a:r>
                      <a:endParaRPr lang="en-US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409.906, Florida Statutes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609429"/>
                  </a:ext>
                </a:extLst>
              </a:tr>
              <a:tr h="368891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(1) ADULT DENTAL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(15) INTERMEDIATE CARE FACILITY FOR THE DEVELOPMENTALLY DISABLED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436850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(2) ADULT HEALTH SCREENING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(16) INTERMEDIATE CARE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4699559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(3) AMBULATORY SURGICAL CENTER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(17) OPTOMETRIC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553827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(4) BIRTH CENTER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(18) PHYSICIAN ASSISTANT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7499716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dirty="0">
                          <a:effectLst/>
                        </a:rPr>
                        <a:t>(5) CASE MANAGEMENT SERVICES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(19) PODIATRIC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3757613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(6) CHILDREN’S DENTAL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(20) PRESCRIBED DRUG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6101301"/>
                  </a:ext>
                </a:extLst>
              </a:tr>
              <a:tr h="368891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(7) CHIROPRACTIC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(21) REGISTERED NURSE FIRST ASSISTANT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8527285"/>
                  </a:ext>
                </a:extLst>
              </a:tr>
              <a:tr h="368891">
                <a:tc>
                  <a:txBody>
                    <a:bodyPr/>
                    <a:lstStyle/>
                    <a:p>
                      <a:pPr marL="9144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(8)</a:t>
                      </a:r>
                      <a:r>
                        <a:rPr lang="en-US" sz="1000" dirty="0">
                          <a:effectLst/>
                          <a:highlight>
                            <a:srgbClr val="000080"/>
                          </a:highlight>
                        </a:rPr>
                        <a:t> COMMUNITY MENTAL HEALTH SERVICES </a:t>
                      </a:r>
                      <a:br>
                        <a:rPr lang="en-US" sz="1000" dirty="0">
                          <a:effectLst/>
                          <a:highlight>
                            <a:srgbClr val="000080"/>
                          </a:highlight>
                        </a:rPr>
                      </a:br>
                      <a:r>
                        <a:rPr lang="en-US" sz="1000" dirty="0">
                          <a:effectLst/>
                          <a:highlight>
                            <a:srgbClr val="000080"/>
                          </a:highlight>
                        </a:rPr>
                        <a:t>INCLUDING CCBHC</a:t>
                      </a:r>
                      <a:endParaRPr lang="en-US" dirty="0">
                        <a:effectLst/>
                        <a:highlight>
                          <a:srgbClr val="000080"/>
                        </a:highlight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(22) STATE HOSPITAL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96708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(9) DIALYSIS FACILITY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(23) VISUAL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691587"/>
                  </a:ext>
                </a:extLst>
              </a:tr>
              <a:tr h="368891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(10) DURABLE MEDICAL EQUIPMENT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(24) CHILD-WELFARE-TARGETED CASE MANAGEMENT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7157158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dirty="0">
                          <a:effectLst/>
                        </a:rPr>
                        <a:t>(11) HEALTHY START SERVICES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(25) ASSISTIVE-CARE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4876591"/>
                  </a:ext>
                </a:extLst>
              </a:tr>
              <a:tr h="553337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dirty="0">
                          <a:effectLst/>
                        </a:rPr>
                        <a:t>(12) HEARING SERVICES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(26) HOME AND COMMUNITY-BASED SERVICES FOR AUTISM SPECTRUM DISORDER AND OTHER DEVELOPMENTAL DISABILITIES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7959298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(13) HOME AND COMMUNITY-BASED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(27) ANESTHESIOLOGIST ASSISTANT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739736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>
                          <a:effectLst/>
                        </a:rPr>
                        <a:t>(14) HOSPICE CARE SERVICES</a:t>
                      </a:r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00" dirty="0">
                          <a:effectLst/>
                        </a:rPr>
                        <a:t>(28) DONOR HUMAN MILK BANK SERVICES</a:t>
                      </a:r>
                      <a:endParaRPr lang="en-US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07859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9BA66EC-66EE-9B55-BA3C-50671DD64AAD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3B8CEC9-4ED8-79F4-0DFE-98D682E84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07074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241FDB8-7832-21CF-82AE-37BFFBAB7061}"/>
              </a:ext>
            </a:extLst>
          </p:cNvPr>
          <p:cNvCxnSpPr>
            <a:cxnSpLocks/>
          </p:cNvCxnSpPr>
          <p:nvPr/>
        </p:nvCxnSpPr>
        <p:spPr>
          <a:xfrm>
            <a:off x="6033331" y="166643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88FD6F6-1BC9-0172-EEDF-DC03E5B7C5DF}"/>
              </a:ext>
            </a:extLst>
          </p:cNvPr>
          <p:cNvCxnSpPr>
            <a:cxnSpLocks/>
          </p:cNvCxnSpPr>
          <p:nvPr/>
        </p:nvCxnSpPr>
        <p:spPr>
          <a:xfrm>
            <a:off x="4143286" y="322034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354257-098F-8899-2768-FFC3EE4E1642}"/>
              </a:ext>
            </a:extLst>
          </p:cNvPr>
          <p:cNvCxnSpPr>
            <a:cxnSpLocks/>
          </p:cNvCxnSpPr>
          <p:nvPr/>
        </p:nvCxnSpPr>
        <p:spPr>
          <a:xfrm>
            <a:off x="8082898" y="3220340"/>
            <a:ext cx="0" cy="28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528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267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CCBHCs (August 9 2023)</dc:title>
  <dc:creator>Ute Gazioch</dc:creator>
  <cp:lastModifiedBy>VanDyke, Misty N</cp:lastModifiedBy>
  <cp:revision>3</cp:revision>
  <dcterms:created xsi:type="dcterms:W3CDTF">2023-08-09T16:34:37Z</dcterms:created>
  <dcterms:modified xsi:type="dcterms:W3CDTF">2025-06-03T12:51:03Z</dcterms:modified>
</cp:coreProperties>
</file>