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22" r:id="rId3"/>
    <p:sldId id="265" r:id="rId4"/>
    <p:sldId id="264" r:id="rId5"/>
    <p:sldId id="270" r:id="rId6"/>
    <p:sldId id="271" r:id="rId7"/>
    <p:sldId id="272" r:id="rId8"/>
    <p:sldId id="273" r:id="rId9"/>
    <p:sldId id="274" r:id="rId10"/>
    <p:sldId id="275" r:id="rId11"/>
    <p:sldId id="276" r:id="rId12"/>
    <p:sldId id="277" r:id="rId13"/>
    <p:sldId id="266" r:id="rId14"/>
    <p:sldId id="278" r:id="rId15"/>
    <p:sldId id="279" r:id="rId16"/>
    <p:sldId id="281" r:id="rId17"/>
    <p:sldId id="280" r:id="rId18"/>
    <p:sldId id="282" r:id="rId19"/>
    <p:sldId id="303" r:id="rId20"/>
    <p:sldId id="305" r:id="rId21"/>
    <p:sldId id="306" r:id="rId22"/>
    <p:sldId id="307" r:id="rId23"/>
    <p:sldId id="308" r:id="rId24"/>
    <p:sldId id="304" r:id="rId25"/>
    <p:sldId id="267" r:id="rId26"/>
    <p:sldId id="283" r:id="rId27"/>
    <p:sldId id="284" r:id="rId28"/>
    <p:sldId id="285" r:id="rId29"/>
    <p:sldId id="309" r:id="rId30"/>
    <p:sldId id="268" r:id="rId31"/>
    <p:sldId id="286" r:id="rId32"/>
    <p:sldId id="287" r:id="rId33"/>
    <p:sldId id="288" r:id="rId34"/>
    <p:sldId id="312" r:id="rId35"/>
    <p:sldId id="313" r:id="rId36"/>
    <p:sldId id="314" r:id="rId37"/>
    <p:sldId id="269" r:id="rId38"/>
    <p:sldId id="257" r:id="rId39"/>
    <p:sldId id="289" r:id="rId40"/>
    <p:sldId id="290" r:id="rId41"/>
    <p:sldId id="291" r:id="rId42"/>
    <p:sldId id="292" r:id="rId43"/>
    <p:sldId id="293" r:id="rId44"/>
    <p:sldId id="315" r:id="rId45"/>
    <p:sldId id="310" r:id="rId46"/>
    <p:sldId id="294" r:id="rId47"/>
    <p:sldId id="316" r:id="rId48"/>
    <p:sldId id="295" r:id="rId49"/>
    <p:sldId id="317" r:id="rId50"/>
    <p:sldId id="318" r:id="rId51"/>
    <p:sldId id="311" r:id="rId52"/>
    <p:sldId id="296" r:id="rId53"/>
    <p:sldId id="297" r:id="rId54"/>
    <p:sldId id="298" r:id="rId55"/>
    <p:sldId id="319" r:id="rId56"/>
    <p:sldId id="299" r:id="rId57"/>
    <p:sldId id="300" r:id="rId58"/>
    <p:sldId id="320" r:id="rId59"/>
    <p:sldId id="301" r:id="rId60"/>
    <p:sldId id="321" r:id="rId61"/>
    <p:sldId id="302" r:id="rId62"/>
  </p:sldIdLst>
  <p:sldSz cx="12192000" cy="6858000"/>
  <p:notesSz cx="7010400" cy="9296400"/>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hite, MaryAnn" initials="WM" lastIdx="2" clrIdx="0">
    <p:extLst>
      <p:ext uri="{19B8F6BF-5375-455C-9EA6-DF929625EA0E}">
        <p15:presenceInfo xmlns:p15="http://schemas.microsoft.com/office/powerpoint/2012/main" userId="S-1-5-21-1210076395-888231931-1413245497-478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A447"/>
    <a:srgbClr val="0000FF"/>
    <a:srgbClr val="4B376B"/>
    <a:srgbClr val="3084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121" d="100"/>
          <a:sy n="121" d="100"/>
        </p:scale>
        <p:origin x="216"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Rejecting Parents</c:v>
                </c:pt>
              </c:strCache>
            </c:strRef>
          </c:tx>
          <c:spPr>
            <a:solidFill>
              <a:srgbClr val="00966F"/>
            </a:solidFill>
            <a:ln>
              <a:noFill/>
            </a:ln>
            <a:effectLst/>
          </c:spPr>
          <c:invertIfNegative val="0"/>
          <c:cat>
            <c:strRef>
              <c:f>Sheet1!$A$2:$A$5</c:f>
              <c:strCache>
                <c:ptCount val="4"/>
                <c:pt idx="0">
                  <c:v>Attempted Suicide 
8.4 : 1</c:v>
                </c:pt>
                <c:pt idx="1">
                  <c:v>Depression 
5.9 : 1</c:v>
                </c:pt>
                <c:pt idx="2">
                  <c:v>Illegal Drug Use 
3.4 : 1</c:v>
                </c:pt>
                <c:pt idx="3">
                  <c:v>Unprotected Sex 
3.4 : 1</c:v>
                </c:pt>
              </c:strCache>
            </c:strRef>
          </c:cat>
          <c:val>
            <c:numRef>
              <c:f>Sheet1!$B$2:$B$5</c:f>
              <c:numCache>
                <c:formatCode>General</c:formatCode>
                <c:ptCount val="4"/>
                <c:pt idx="0">
                  <c:v>8.4</c:v>
                </c:pt>
                <c:pt idx="1">
                  <c:v>5.9</c:v>
                </c:pt>
                <c:pt idx="2">
                  <c:v>3.4</c:v>
                </c:pt>
                <c:pt idx="3">
                  <c:v>3.4</c:v>
                </c:pt>
              </c:numCache>
            </c:numRef>
          </c:val>
          <c:extLst>
            <c:ext xmlns:c16="http://schemas.microsoft.com/office/drawing/2014/chart" uri="{C3380CC4-5D6E-409C-BE32-E72D297353CC}">
              <c16:uniqueId val="{00000000-4A6B-4464-8317-ECA031C7D852}"/>
            </c:ext>
          </c:extLst>
        </c:ser>
        <c:ser>
          <c:idx val="1"/>
          <c:order val="1"/>
          <c:tx>
            <c:strRef>
              <c:f>Sheet1!$C$1</c:f>
              <c:strCache>
                <c:ptCount val="1"/>
                <c:pt idx="0">
                  <c:v>Accepting Parents</c:v>
                </c:pt>
              </c:strCache>
            </c:strRef>
          </c:tx>
          <c:spPr>
            <a:solidFill>
              <a:srgbClr val="7030A0"/>
            </a:solidFill>
            <a:ln>
              <a:noFill/>
            </a:ln>
            <a:effectLst/>
          </c:spPr>
          <c:invertIfNegative val="0"/>
          <c:cat>
            <c:strRef>
              <c:f>Sheet1!$A$2:$A$5</c:f>
              <c:strCache>
                <c:ptCount val="4"/>
                <c:pt idx="0">
                  <c:v>Attempted Suicide 
8.4 : 1</c:v>
                </c:pt>
                <c:pt idx="1">
                  <c:v>Depression 
5.9 : 1</c:v>
                </c:pt>
                <c:pt idx="2">
                  <c:v>Illegal Drug Use 
3.4 : 1</c:v>
                </c:pt>
                <c:pt idx="3">
                  <c:v>Unprotected Sex 
3.4 : 1</c:v>
                </c:pt>
              </c:strCache>
            </c:strRef>
          </c:cat>
          <c:val>
            <c:numRef>
              <c:f>Sheet1!$C$2:$C$5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1-4A6B-4464-8317-ECA031C7D852}"/>
            </c:ext>
          </c:extLst>
        </c:ser>
        <c:dLbls>
          <c:showLegendKey val="0"/>
          <c:showVal val="0"/>
          <c:showCatName val="0"/>
          <c:showSerName val="0"/>
          <c:showPercent val="0"/>
          <c:showBubbleSize val="0"/>
        </c:dLbls>
        <c:gapWidth val="219"/>
        <c:overlap val="-27"/>
        <c:axId val="719575360"/>
        <c:axId val="719575920"/>
      </c:barChart>
      <c:catAx>
        <c:axId val="71957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719575920"/>
        <c:crosses val="autoZero"/>
        <c:auto val="1"/>
        <c:lblAlgn val="ctr"/>
        <c:lblOffset val="100"/>
        <c:noMultiLvlLbl val="0"/>
      </c:catAx>
      <c:valAx>
        <c:axId val="719575920"/>
        <c:scaling>
          <c:orientation val="minMax"/>
        </c:scaling>
        <c:delete val="1"/>
        <c:axPos val="l"/>
        <c:numFmt formatCode="General" sourceLinked="1"/>
        <c:majorTickMark val="none"/>
        <c:minorTickMark val="none"/>
        <c:tickLblPos val="nextTo"/>
        <c:crossAx val="719575360"/>
        <c:crosses val="autoZero"/>
        <c:crossBetween val="between"/>
      </c:valAx>
      <c:spPr>
        <a:noFill/>
        <a:ln w="25400">
          <a:noFill/>
        </a:ln>
        <a:effectLst/>
      </c:spPr>
    </c:plotArea>
    <c:legend>
      <c:legendPos val="b"/>
      <c:layout>
        <c:manualLayout>
          <c:xMode val="edge"/>
          <c:yMode val="edge"/>
          <c:x val="0.35190285111611502"/>
          <c:y val="5.6849948841140613E-2"/>
          <c:w val="0.6472083023973878"/>
          <c:h val="9.5692424040215301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endParaRPr lang="en-US">
              <a:solidFill>
                <a:prstClr val="white"/>
              </a:solidFill>
            </a:endParaRPr>
          </a:p>
        </p:txBody>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96DFF08F-DC6B-4601-B491-B0F83F6DD2DA}" type="datetimeFigureOut">
              <a:rPr lang="en-US" dirty="0">
                <a:solidFill>
                  <a:prstClr val="black"/>
                </a:solidFill>
              </a:rPr>
              <a:pPr/>
              <a:t>5/5/2025</a:t>
            </a:fld>
            <a:endParaRPr lang="en-US" dirty="0">
              <a:solidFill>
                <a:prstClr val="black"/>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dirty="0">
                <a:solidFill>
                  <a:prstClr val="black"/>
                </a:solidFill>
              </a:rPr>
              <a:pPr/>
              <a:t>‹#›</a:t>
            </a:fld>
            <a:endParaRPr lang="en-US" dirty="0">
              <a:solidFill>
                <a:prstClr val="black"/>
              </a:solidFill>
            </a:endParaRPr>
          </a:p>
        </p:txBody>
      </p:sp>
    </p:spTree>
    <p:custDataLst>
      <p:tags r:id="rId1"/>
    </p:custDataLst>
    <p:extLst>
      <p:ext uri="{BB962C8B-B14F-4D97-AF65-F5344CB8AC3E}">
        <p14:creationId xmlns:p14="http://schemas.microsoft.com/office/powerpoint/2010/main" val="298480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solidFill>
                  <a:prstClr val="black"/>
                </a:solidFill>
              </a:rPr>
              <a:pPr/>
              <a:t>5/5/2025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pic>
        <p:nvPicPr>
          <p:cNvPr id="9" name="Picture 8"/>
          <p:cNvPicPr>
            <a:picLocks noChangeAspect="1"/>
          </p:cNvPicPr>
          <p:nvPr userDrawn="1"/>
        </p:nvPicPr>
        <p:blipFill>
          <a:blip r:embed="rId2"/>
          <a:stretch>
            <a:fillRect/>
          </a:stretch>
        </p:blipFill>
        <p:spPr>
          <a:xfrm>
            <a:off x="7847215" y="5519419"/>
            <a:ext cx="4007775" cy="1046165"/>
          </a:xfrm>
          <a:prstGeom prst="rect">
            <a:avLst/>
          </a:prstGeom>
        </p:spPr>
      </p:pic>
    </p:spTree>
    <p:extLst>
      <p:ext uri="{BB962C8B-B14F-4D97-AF65-F5344CB8AC3E}">
        <p14:creationId xmlns:p14="http://schemas.microsoft.com/office/powerpoint/2010/main" val="1979826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prstClr val="black"/>
                </a:solidFill>
              </a:rPr>
              <a:pPr/>
              <a:t>5/5/2025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pic>
        <p:nvPicPr>
          <p:cNvPr id="8" name="Picture 7"/>
          <p:cNvPicPr>
            <a:picLocks noChangeAspect="1"/>
          </p:cNvPicPr>
          <p:nvPr userDrawn="1"/>
        </p:nvPicPr>
        <p:blipFill>
          <a:blip r:embed="rId2"/>
          <a:stretch>
            <a:fillRect/>
          </a:stretch>
        </p:blipFill>
        <p:spPr>
          <a:xfrm>
            <a:off x="7847215" y="5519419"/>
            <a:ext cx="4007775" cy="1046165"/>
          </a:xfrm>
          <a:prstGeom prst="rect">
            <a:avLst/>
          </a:prstGeom>
        </p:spPr>
      </p:pic>
    </p:spTree>
    <p:extLst>
      <p:ext uri="{BB962C8B-B14F-4D97-AF65-F5344CB8AC3E}">
        <p14:creationId xmlns:p14="http://schemas.microsoft.com/office/powerpoint/2010/main" val="1642808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prstClr val="black"/>
                </a:solidFill>
              </a:rPr>
              <a:pPr/>
              <a:t>5/5/2025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pic>
        <p:nvPicPr>
          <p:cNvPr id="8" name="Picture 7"/>
          <p:cNvPicPr>
            <a:picLocks noChangeAspect="1"/>
          </p:cNvPicPr>
          <p:nvPr userDrawn="1"/>
        </p:nvPicPr>
        <p:blipFill>
          <a:blip r:embed="rId2"/>
          <a:stretch>
            <a:fillRect/>
          </a:stretch>
        </p:blipFill>
        <p:spPr>
          <a:xfrm>
            <a:off x="7847215" y="5519419"/>
            <a:ext cx="4007775" cy="1046165"/>
          </a:xfrm>
          <a:prstGeom prst="rect">
            <a:avLst/>
          </a:prstGeom>
        </p:spPr>
      </p:pic>
    </p:spTree>
    <p:extLst>
      <p:ext uri="{BB962C8B-B14F-4D97-AF65-F5344CB8AC3E}">
        <p14:creationId xmlns:p14="http://schemas.microsoft.com/office/powerpoint/2010/main" val="3237527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42996" y="1965960"/>
            <a:ext cx="987287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prstClr val="black"/>
                </a:solidFill>
              </a:rPr>
              <a:pPr/>
              <a:t>5/5/2025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sp>
        <p:nvSpPr>
          <p:cNvPr id="8" name="Rectangle 7"/>
          <p:cNvSpPr/>
          <p:nvPr userDrawn="1"/>
        </p:nvSpPr>
        <p:spPr>
          <a:xfrm>
            <a:off x="276225" y="285751"/>
            <a:ext cx="11649075" cy="630320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p:cNvPicPr>
            <a:picLocks noChangeAspect="1"/>
          </p:cNvPicPr>
          <p:nvPr userDrawn="1"/>
        </p:nvPicPr>
        <p:blipFill>
          <a:blip r:embed="rId3"/>
          <a:stretch>
            <a:fillRect/>
          </a:stretch>
        </p:blipFill>
        <p:spPr>
          <a:xfrm>
            <a:off x="7847215" y="5519419"/>
            <a:ext cx="4007775" cy="1046165"/>
          </a:xfrm>
          <a:prstGeom prst="rect">
            <a:avLst/>
          </a:prstGeom>
        </p:spPr>
      </p:pic>
    </p:spTree>
    <p:custDataLst>
      <p:tags r:id="rId1"/>
    </p:custDataLst>
    <p:extLst>
      <p:ext uri="{BB962C8B-B14F-4D97-AF65-F5344CB8AC3E}">
        <p14:creationId xmlns:p14="http://schemas.microsoft.com/office/powerpoint/2010/main" val="1311999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42996" y="1965960"/>
            <a:ext cx="987287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prstClr val="black"/>
                </a:solidFill>
              </a:rPr>
              <a:pPr/>
              <a:t>5/5/2025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sp>
        <p:nvSpPr>
          <p:cNvPr id="8" name="Rectangle 7"/>
          <p:cNvSpPr/>
          <p:nvPr userDrawn="1"/>
        </p:nvSpPr>
        <p:spPr>
          <a:xfrm>
            <a:off x="276225" y="285751"/>
            <a:ext cx="11649075" cy="630320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custDataLst>
      <p:tags r:id="rId1"/>
    </p:custDataLst>
    <p:extLst>
      <p:ext uri="{BB962C8B-B14F-4D97-AF65-F5344CB8AC3E}">
        <p14:creationId xmlns:p14="http://schemas.microsoft.com/office/powerpoint/2010/main" val="4077738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solidFill>
                  <a:prstClr val="black"/>
                </a:solidFill>
              </a:rPr>
              <a:pPr/>
              <a:t>5/5/2025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a:stretch>
            <a:fillRect/>
          </a:stretch>
        </p:blipFill>
        <p:spPr>
          <a:xfrm>
            <a:off x="7847215" y="5519419"/>
            <a:ext cx="4007775" cy="1046165"/>
          </a:xfrm>
          <a:prstGeom prst="rect">
            <a:avLst/>
          </a:prstGeom>
        </p:spPr>
      </p:pic>
    </p:spTree>
    <p:custDataLst>
      <p:tags r:id="rId1"/>
    </p:custDataLst>
    <p:extLst>
      <p:ext uri="{BB962C8B-B14F-4D97-AF65-F5344CB8AC3E}">
        <p14:creationId xmlns:p14="http://schemas.microsoft.com/office/powerpoint/2010/main" val="2416743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solidFill>
                  <a:prstClr val="black"/>
                </a:solidFill>
              </a:rPr>
              <a:pPr/>
              <a:t>5/5/2025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pic>
        <p:nvPicPr>
          <p:cNvPr id="10" name="Picture 9"/>
          <p:cNvPicPr>
            <a:picLocks noChangeAspect="1"/>
          </p:cNvPicPr>
          <p:nvPr userDrawn="1"/>
        </p:nvPicPr>
        <p:blipFill>
          <a:blip r:embed="rId2"/>
          <a:stretch>
            <a:fillRect/>
          </a:stretch>
        </p:blipFill>
        <p:spPr>
          <a:xfrm>
            <a:off x="7847215" y="5519419"/>
            <a:ext cx="4007775" cy="1046165"/>
          </a:xfrm>
          <a:prstGeom prst="rect">
            <a:avLst/>
          </a:prstGeom>
        </p:spPr>
      </p:pic>
    </p:spTree>
    <p:extLst>
      <p:ext uri="{BB962C8B-B14F-4D97-AF65-F5344CB8AC3E}">
        <p14:creationId xmlns:p14="http://schemas.microsoft.com/office/powerpoint/2010/main" val="3210445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solidFill>
                  <a:prstClr val="black"/>
                </a:solidFill>
              </a:rPr>
              <a:pPr/>
              <a:t>5/5/2025</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pic>
        <p:nvPicPr>
          <p:cNvPr id="12" name="Picture 11"/>
          <p:cNvPicPr>
            <a:picLocks noChangeAspect="1"/>
          </p:cNvPicPr>
          <p:nvPr userDrawn="1"/>
        </p:nvPicPr>
        <p:blipFill>
          <a:blip r:embed="rId3"/>
          <a:stretch>
            <a:fillRect/>
          </a:stretch>
        </p:blipFill>
        <p:spPr>
          <a:xfrm>
            <a:off x="7847215" y="5519419"/>
            <a:ext cx="4007775" cy="1046165"/>
          </a:xfrm>
          <a:prstGeom prst="rect">
            <a:avLst/>
          </a:prstGeom>
        </p:spPr>
      </p:pic>
    </p:spTree>
    <p:custDataLst>
      <p:tags r:id="rId1"/>
    </p:custDataLst>
    <p:extLst>
      <p:ext uri="{BB962C8B-B14F-4D97-AF65-F5344CB8AC3E}">
        <p14:creationId xmlns:p14="http://schemas.microsoft.com/office/powerpoint/2010/main" val="2271022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solidFill>
                  <a:prstClr val="black"/>
                </a:solidFill>
              </a:rPr>
              <a:pPr/>
              <a:t>5/5/2025</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pic>
        <p:nvPicPr>
          <p:cNvPr id="7" name="Picture 6"/>
          <p:cNvPicPr>
            <a:picLocks noChangeAspect="1"/>
          </p:cNvPicPr>
          <p:nvPr userDrawn="1"/>
        </p:nvPicPr>
        <p:blipFill>
          <a:blip r:embed="rId2"/>
          <a:stretch>
            <a:fillRect/>
          </a:stretch>
        </p:blipFill>
        <p:spPr>
          <a:xfrm>
            <a:off x="7847215" y="5519419"/>
            <a:ext cx="4007775" cy="1046165"/>
          </a:xfrm>
          <a:prstGeom prst="rect">
            <a:avLst/>
          </a:prstGeom>
        </p:spPr>
      </p:pic>
    </p:spTree>
    <p:extLst>
      <p:ext uri="{BB962C8B-B14F-4D97-AF65-F5344CB8AC3E}">
        <p14:creationId xmlns:p14="http://schemas.microsoft.com/office/powerpoint/2010/main" val="1024036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solidFill>
                  <a:prstClr val="black"/>
                </a:solidFill>
              </a:rPr>
              <a:pPr/>
              <a:t>5/5/2025</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pic>
        <p:nvPicPr>
          <p:cNvPr id="6" name="Picture 5"/>
          <p:cNvPicPr>
            <a:picLocks noChangeAspect="1"/>
          </p:cNvPicPr>
          <p:nvPr userDrawn="1"/>
        </p:nvPicPr>
        <p:blipFill>
          <a:blip r:embed="rId3"/>
          <a:stretch>
            <a:fillRect/>
          </a:stretch>
        </p:blipFill>
        <p:spPr>
          <a:xfrm>
            <a:off x="7847215" y="5519419"/>
            <a:ext cx="4007775" cy="1046165"/>
          </a:xfrm>
          <a:prstGeom prst="rect">
            <a:avLst/>
          </a:prstGeom>
        </p:spPr>
      </p:pic>
      <p:sp>
        <p:nvSpPr>
          <p:cNvPr id="7" name="Rectangle 6"/>
          <p:cNvSpPr/>
          <p:nvPr userDrawn="1"/>
        </p:nvSpPr>
        <p:spPr>
          <a:xfrm>
            <a:off x="276225" y="285751"/>
            <a:ext cx="11649075" cy="630320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custDataLst>
      <p:tags r:id="rId1"/>
    </p:custDataLst>
    <p:extLst>
      <p:ext uri="{BB962C8B-B14F-4D97-AF65-F5344CB8AC3E}">
        <p14:creationId xmlns:p14="http://schemas.microsoft.com/office/powerpoint/2010/main" val="1917468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solidFill>
                  <a:prstClr val="black"/>
                </a:solidFill>
              </a:rPr>
              <a:pPr/>
              <a:t>5/5/2025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pic>
        <p:nvPicPr>
          <p:cNvPr id="9" name="Picture 8"/>
          <p:cNvPicPr>
            <a:picLocks noChangeAspect="1"/>
          </p:cNvPicPr>
          <p:nvPr userDrawn="1"/>
        </p:nvPicPr>
        <p:blipFill>
          <a:blip r:embed="rId2"/>
          <a:stretch>
            <a:fillRect/>
          </a:stretch>
        </p:blipFill>
        <p:spPr>
          <a:xfrm>
            <a:off x="7847215" y="5519419"/>
            <a:ext cx="4007775" cy="1046165"/>
          </a:xfrm>
          <a:prstGeom prst="rect">
            <a:avLst/>
          </a:prstGeom>
        </p:spPr>
      </p:pic>
    </p:spTree>
    <p:extLst>
      <p:ext uri="{BB962C8B-B14F-4D97-AF65-F5344CB8AC3E}">
        <p14:creationId xmlns:p14="http://schemas.microsoft.com/office/powerpoint/2010/main" val="3817555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endParaRPr lang="en-US">
              <a:solidFill>
                <a:prstClr val="white"/>
              </a:solidFill>
            </a:endParaRPr>
          </a:p>
        </p:txBody>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pPr defTabSz="457200"/>
            <a:fld id="{96DFF08F-DC6B-4601-B491-B0F83F6DD2DA}" type="datetimeFigureOut">
              <a:rPr lang="en-US" dirty="0">
                <a:solidFill>
                  <a:prstClr val="black"/>
                </a:solidFill>
              </a:rPr>
              <a:pPr defTabSz="457200"/>
              <a:t>5/5/2025</a:t>
            </a:fld>
            <a:endParaRPr lang="en-US" dirty="0">
              <a:solidFill>
                <a:prstClr val="black"/>
              </a:solidFill>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pPr defTabSz="457200"/>
            <a:fld id="{4FAB73BC-B049-4115-A692-8D63A059BFB8}" type="slidenum">
              <a:rPr lang="en-US" dirty="0">
                <a:solidFill>
                  <a:prstClr val="black"/>
                </a:solidFill>
              </a:rPr>
              <a:pPr defTabSz="457200"/>
              <a:t>‹#›</a:t>
            </a:fld>
            <a:endParaRPr lang="en-US" dirty="0">
              <a:solidFill>
                <a:prstClr val="black"/>
              </a:solidFill>
            </a:endParaRPr>
          </a:p>
        </p:txBody>
      </p:sp>
      <p:sp>
        <p:nvSpPr>
          <p:cNvPr id="9" name="Rectangle 8"/>
          <p:cNvSpPr/>
          <p:nvPr userDrawn="1"/>
        </p:nvSpPr>
        <p:spPr>
          <a:xfrm>
            <a:off x="231140" y="243840"/>
            <a:ext cx="11724640" cy="6377939"/>
          </a:xfrm>
          <a:prstGeom prst="rect">
            <a:avLst/>
          </a:prstGeom>
          <a:noFill/>
          <a:ln w="76200">
            <a:solidFill>
              <a:srgbClr val="308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custDataLst>
      <p:tags r:id="rId14"/>
    </p:custDataLst>
    <p:extLst>
      <p:ext uri="{BB962C8B-B14F-4D97-AF65-F5344CB8AC3E}">
        <p14:creationId xmlns:p14="http://schemas.microsoft.com/office/powerpoint/2010/main" val="838472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28.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8.xml"/><Relationship Id="rId1" Type="http://schemas.openxmlformats.org/officeDocument/2006/relationships/tags" Target="../tags/tag29.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8.xml"/><Relationship Id="rId1" Type="http://schemas.openxmlformats.org/officeDocument/2006/relationships/tags" Target="../tags/tag30.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3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8.xml"/><Relationship Id="rId1" Type="http://schemas.openxmlformats.org/officeDocument/2006/relationships/tags" Target="../tags/tag3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53.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59.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3.xml"/><Relationship Id="rId1"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3434588" y="1251577"/>
            <a:ext cx="7146525" cy="2926080"/>
          </a:xfrm>
        </p:spPr>
        <p:txBody>
          <a:bodyPr>
            <a:normAutofit/>
          </a:bodyPr>
          <a:lstStyle/>
          <a:p>
            <a:r>
              <a:rPr lang="en-US" dirty="0">
                <a:solidFill>
                  <a:srgbClr val="30842C"/>
                </a:solidFill>
              </a:rPr>
              <a:t>WORKING WITH THE  LGBTQ COMMUNITY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0850" y="4717637"/>
            <a:ext cx="1588222" cy="1762926"/>
          </a:xfrm>
          <a:prstGeom prst="rect">
            <a:avLst/>
          </a:prstGeom>
        </p:spPr>
      </p:pic>
      <p:cxnSp>
        <p:nvCxnSpPr>
          <p:cNvPr id="7" name="Straight Connector 6"/>
          <p:cNvCxnSpPr/>
          <p:nvPr/>
        </p:nvCxnSpPr>
        <p:spPr>
          <a:xfrm>
            <a:off x="1280048" y="4447359"/>
            <a:ext cx="9283136" cy="0"/>
          </a:xfrm>
          <a:prstGeom prst="line">
            <a:avLst/>
          </a:prstGeom>
          <a:ln w="19050">
            <a:solidFill>
              <a:srgbClr val="F3A447"/>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005134" y="6213904"/>
            <a:ext cx="1953087" cy="400110"/>
          </a:xfrm>
          <a:prstGeom prst="rect">
            <a:avLst/>
          </a:prstGeom>
          <a:noFill/>
        </p:spPr>
        <p:txBody>
          <a:bodyPr wrap="square" rtlCol="0">
            <a:spAutoFit/>
          </a:bodyPr>
          <a:lstStyle/>
          <a:p>
            <a:pPr marL="45720" indent="0">
              <a:buNone/>
            </a:pPr>
            <a:r>
              <a:rPr lang="en-US" sz="2000" dirty="0">
                <a:solidFill>
                  <a:schemeClr val="bg2"/>
                </a:solidFill>
              </a:rPr>
              <a:t>March 2019</a:t>
            </a:r>
          </a:p>
        </p:txBody>
      </p:sp>
      <p:pic>
        <p:nvPicPr>
          <p:cNvPr id="10" name="Picture 9"/>
          <p:cNvPicPr>
            <a:picLocks noChangeAspect="1"/>
          </p:cNvPicPr>
          <p:nvPr/>
        </p:nvPicPr>
        <p:blipFill>
          <a:blip r:embed="rId4"/>
          <a:stretch>
            <a:fillRect/>
          </a:stretch>
        </p:blipFill>
        <p:spPr>
          <a:xfrm>
            <a:off x="1297977" y="1521566"/>
            <a:ext cx="2812334" cy="2656093"/>
          </a:xfrm>
          <a:prstGeom prst="rect">
            <a:avLst/>
          </a:prstGeom>
        </p:spPr>
      </p:pic>
    </p:spTree>
    <p:custDataLst>
      <p:tags r:id="rId1"/>
    </p:custDataLst>
    <p:extLst>
      <p:ext uri="{BB962C8B-B14F-4D97-AF65-F5344CB8AC3E}">
        <p14:creationId xmlns:p14="http://schemas.microsoft.com/office/powerpoint/2010/main" val="2163815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7"/>
            <a:ext cx="3048919" cy="3491997"/>
          </a:xfrm>
        </p:spPr>
        <p:txBody>
          <a:bodyPr/>
          <a:lstStyle/>
          <a:p>
            <a:r>
              <a:rPr lang="en-US" b="1" dirty="0">
                <a:solidFill>
                  <a:srgbClr val="30842C"/>
                </a:solidFill>
              </a:rPr>
              <a:t>Sexual Orientation </a:t>
            </a:r>
            <a:br>
              <a:rPr lang="en-US" b="1" dirty="0">
                <a:solidFill>
                  <a:srgbClr val="30842C"/>
                </a:solidFill>
              </a:rPr>
            </a:br>
            <a:r>
              <a:rPr lang="en-US" b="1" dirty="0">
                <a:solidFill>
                  <a:srgbClr val="30842C"/>
                </a:solidFill>
              </a:rPr>
              <a:t>vs </a:t>
            </a:r>
            <a:br>
              <a:rPr lang="en-US" b="1" dirty="0">
                <a:solidFill>
                  <a:srgbClr val="30842C"/>
                </a:solidFill>
              </a:rPr>
            </a:br>
            <a:r>
              <a:rPr lang="en-US" b="1" dirty="0">
                <a:solidFill>
                  <a:srgbClr val="30842C"/>
                </a:solidFill>
              </a:rPr>
              <a:t>Gender Identity</a:t>
            </a:r>
          </a:p>
        </p:txBody>
      </p:sp>
      <p:sp>
        <p:nvSpPr>
          <p:cNvPr id="5" name="Content Placeholder 2"/>
          <p:cNvSpPr txBox="1">
            <a:spLocks/>
          </p:cNvSpPr>
          <p:nvPr/>
        </p:nvSpPr>
        <p:spPr>
          <a:xfrm>
            <a:off x="4275327" y="1355789"/>
            <a:ext cx="6464389" cy="3698933"/>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lnSpc>
                <a:spcPct val="100000"/>
              </a:lnSpc>
              <a:spcBef>
                <a:spcPts val="0"/>
              </a:spcBef>
              <a:buFont typeface="Arial" panose="020B0604020202020204" pitchFamily="34" charset="0"/>
              <a:buChar char="•"/>
            </a:pPr>
            <a:r>
              <a:rPr lang="en-US" sz="3200" dirty="0">
                <a:solidFill>
                  <a:srgbClr val="4B376B"/>
                </a:solidFill>
              </a:rPr>
              <a:t>Gender identity and sexual orientation are two different things.  </a:t>
            </a:r>
          </a:p>
          <a:p>
            <a:pPr marL="466725" indent="-420688">
              <a:lnSpc>
                <a:spcPct val="100000"/>
              </a:lnSpc>
              <a:spcBef>
                <a:spcPts val="0"/>
              </a:spcBef>
              <a:buFont typeface="Arial" panose="020B0604020202020204" pitchFamily="34" charset="0"/>
              <a:buChar char="•"/>
            </a:pPr>
            <a:endParaRPr lang="en-US" sz="3200" dirty="0">
              <a:solidFill>
                <a:srgbClr val="4B376B"/>
              </a:solidFill>
            </a:endParaRPr>
          </a:p>
          <a:p>
            <a:pPr marL="466725" indent="-420688">
              <a:lnSpc>
                <a:spcPct val="100000"/>
              </a:lnSpc>
              <a:spcBef>
                <a:spcPts val="0"/>
              </a:spcBef>
              <a:buFont typeface="Arial" panose="020B0604020202020204" pitchFamily="34" charset="0"/>
              <a:buChar char="•"/>
            </a:pPr>
            <a:r>
              <a:rPr lang="en-US" sz="3200" dirty="0">
                <a:solidFill>
                  <a:srgbClr val="4B376B"/>
                </a:solidFill>
              </a:rPr>
              <a:t>A person’s gender identity has </a:t>
            </a:r>
            <a:br>
              <a:rPr lang="en-US" sz="3200" dirty="0">
                <a:solidFill>
                  <a:srgbClr val="4B376B"/>
                </a:solidFill>
              </a:rPr>
            </a:br>
            <a:r>
              <a:rPr lang="en-US" sz="3200" b="1" i="1" dirty="0">
                <a:solidFill>
                  <a:srgbClr val="4B376B"/>
                </a:solidFill>
              </a:rPr>
              <a:t>no</a:t>
            </a:r>
            <a:r>
              <a:rPr lang="en-US" sz="3200" dirty="0">
                <a:solidFill>
                  <a:srgbClr val="4B376B"/>
                </a:solidFill>
              </a:rPr>
              <a:t> inherent relationship to their sexual orientation. </a:t>
            </a:r>
            <a:endParaRPr lang="en-US" sz="3000" b="1" dirty="0">
              <a:solidFill>
                <a:srgbClr val="4B376B"/>
              </a:solidFill>
            </a:endParaRPr>
          </a:p>
        </p:txBody>
      </p:sp>
      <p:sp>
        <p:nvSpPr>
          <p:cNvPr id="6"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1.7</a:t>
            </a:r>
          </a:p>
        </p:txBody>
      </p:sp>
    </p:spTree>
    <p:custDataLst>
      <p:tags r:id="rId1"/>
    </p:custDataLst>
    <p:extLst>
      <p:ext uri="{BB962C8B-B14F-4D97-AF65-F5344CB8AC3E}">
        <p14:creationId xmlns:p14="http://schemas.microsoft.com/office/powerpoint/2010/main" val="2206033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7"/>
            <a:ext cx="3048919" cy="3491997"/>
          </a:xfrm>
        </p:spPr>
        <p:txBody>
          <a:bodyPr/>
          <a:lstStyle/>
          <a:p>
            <a:r>
              <a:rPr lang="en-US" b="1" dirty="0">
                <a:solidFill>
                  <a:srgbClr val="30842C"/>
                </a:solidFill>
              </a:rPr>
              <a:t>Gender Identity</a:t>
            </a:r>
            <a:br>
              <a:rPr lang="en-US" b="1" dirty="0">
                <a:solidFill>
                  <a:srgbClr val="30842C"/>
                </a:solidFill>
              </a:rPr>
            </a:br>
            <a:r>
              <a:rPr lang="en-US" b="1" dirty="0">
                <a:solidFill>
                  <a:srgbClr val="30842C"/>
                </a:solidFill>
              </a:rPr>
              <a:t>vs</a:t>
            </a:r>
            <a:br>
              <a:rPr lang="en-US" b="1" dirty="0">
                <a:solidFill>
                  <a:srgbClr val="30842C"/>
                </a:solidFill>
              </a:rPr>
            </a:br>
            <a:r>
              <a:rPr lang="en-US" b="1" dirty="0">
                <a:solidFill>
                  <a:srgbClr val="30842C"/>
                </a:solidFill>
              </a:rPr>
              <a:t>Gender Expression</a:t>
            </a:r>
          </a:p>
        </p:txBody>
      </p:sp>
      <p:sp>
        <p:nvSpPr>
          <p:cNvPr id="5" name="Content Placeholder 2"/>
          <p:cNvSpPr txBox="1">
            <a:spLocks/>
          </p:cNvSpPr>
          <p:nvPr/>
        </p:nvSpPr>
        <p:spPr>
          <a:xfrm>
            <a:off x="3352800" y="1050988"/>
            <a:ext cx="7827025" cy="4525059"/>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buFont typeface="Arial" panose="020B0604020202020204" pitchFamily="34" charset="0"/>
              <a:buChar char="•"/>
            </a:pPr>
            <a:r>
              <a:rPr lang="en-US" sz="3200" b="1" dirty="0">
                <a:solidFill>
                  <a:srgbClr val="30842C"/>
                </a:solidFill>
              </a:rPr>
              <a:t>Gender identity </a:t>
            </a:r>
            <a:r>
              <a:rPr lang="en-US" sz="3200" dirty="0">
                <a:solidFill>
                  <a:schemeClr val="bg2"/>
                </a:solidFill>
              </a:rPr>
              <a:t>is a person’s internal sense of being a man, woman, both, or neither.  It refers to how people see and </a:t>
            </a:r>
            <a:r>
              <a:rPr lang="en-US" sz="3200" dirty="0">
                <a:solidFill>
                  <a:srgbClr val="4B376B"/>
                </a:solidFill>
              </a:rPr>
              <a:t>identify</a:t>
            </a:r>
            <a:r>
              <a:rPr lang="en-US" sz="3200" dirty="0">
                <a:solidFill>
                  <a:schemeClr val="bg2"/>
                </a:solidFill>
              </a:rPr>
              <a:t> themselves rather than their sex assigned at birth.  </a:t>
            </a:r>
          </a:p>
          <a:p>
            <a:pPr marL="466725" indent="-420688">
              <a:buFont typeface="Arial" panose="020B0604020202020204" pitchFamily="34" charset="0"/>
              <a:buChar char="•"/>
            </a:pPr>
            <a:endParaRPr lang="en-US" sz="3200" b="1" dirty="0">
              <a:solidFill>
                <a:srgbClr val="30842C"/>
              </a:solidFill>
            </a:endParaRPr>
          </a:p>
          <a:p>
            <a:pPr marL="466725" indent="-420688">
              <a:buFont typeface="Arial" panose="020B0604020202020204" pitchFamily="34" charset="0"/>
              <a:buChar char="•"/>
            </a:pPr>
            <a:r>
              <a:rPr lang="en-US" sz="3200" b="1" dirty="0">
                <a:solidFill>
                  <a:srgbClr val="30842C"/>
                </a:solidFill>
              </a:rPr>
              <a:t>Gender expression </a:t>
            </a:r>
            <a:r>
              <a:rPr lang="en-US" sz="3200" dirty="0">
                <a:solidFill>
                  <a:schemeClr val="bg2"/>
                </a:solidFill>
              </a:rPr>
              <a:t>is not binary.  People can express as one gender, a mix of genders, or try to express no gender at all.</a:t>
            </a:r>
          </a:p>
          <a:p>
            <a:pPr marL="45720" indent="0">
              <a:buNone/>
            </a:pPr>
            <a:endParaRPr lang="en-US" sz="3200" dirty="0">
              <a:solidFill>
                <a:schemeClr val="bg2"/>
              </a:solidFill>
            </a:endParaRPr>
          </a:p>
        </p:txBody>
      </p:sp>
      <p:sp>
        <p:nvSpPr>
          <p:cNvPr id="6"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1.8</a:t>
            </a:r>
          </a:p>
        </p:txBody>
      </p:sp>
    </p:spTree>
    <p:custDataLst>
      <p:tags r:id="rId1"/>
    </p:custDataLst>
    <p:extLst>
      <p:ext uri="{BB962C8B-B14F-4D97-AF65-F5344CB8AC3E}">
        <p14:creationId xmlns:p14="http://schemas.microsoft.com/office/powerpoint/2010/main" val="1607575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7"/>
            <a:ext cx="3048919" cy="3796798"/>
          </a:xfrm>
        </p:spPr>
        <p:txBody>
          <a:bodyPr>
            <a:normAutofit/>
          </a:bodyPr>
          <a:lstStyle/>
          <a:p>
            <a:r>
              <a:rPr lang="en-US" b="1" dirty="0">
                <a:solidFill>
                  <a:srgbClr val="30842C"/>
                </a:solidFill>
              </a:rPr>
              <a:t>Gender Identity</a:t>
            </a:r>
            <a:br>
              <a:rPr lang="en-US" b="1" dirty="0">
                <a:solidFill>
                  <a:srgbClr val="30842C"/>
                </a:solidFill>
              </a:rPr>
            </a:br>
            <a:r>
              <a:rPr lang="en-US" b="1" dirty="0">
                <a:solidFill>
                  <a:srgbClr val="30842C"/>
                </a:solidFill>
              </a:rPr>
              <a:t>vs</a:t>
            </a:r>
            <a:br>
              <a:rPr lang="en-US" b="1" dirty="0">
                <a:solidFill>
                  <a:srgbClr val="30842C"/>
                </a:solidFill>
              </a:rPr>
            </a:br>
            <a:r>
              <a:rPr lang="en-US" b="1" dirty="0">
                <a:solidFill>
                  <a:srgbClr val="30842C"/>
                </a:solidFill>
              </a:rPr>
              <a:t>Gender Expression, </a:t>
            </a:r>
            <a:r>
              <a:rPr lang="en-US" sz="4000" b="1" dirty="0">
                <a:solidFill>
                  <a:srgbClr val="30842C"/>
                </a:solidFill>
              </a:rPr>
              <a:t>cont.</a:t>
            </a:r>
          </a:p>
        </p:txBody>
      </p:sp>
      <p:sp>
        <p:nvSpPr>
          <p:cNvPr id="5" name="Content Placeholder 2"/>
          <p:cNvSpPr txBox="1">
            <a:spLocks/>
          </p:cNvSpPr>
          <p:nvPr/>
        </p:nvSpPr>
        <p:spPr>
          <a:xfrm>
            <a:off x="3352800" y="1050988"/>
            <a:ext cx="7827025" cy="4525059"/>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buFont typeface="Arial" panose="020B0604020202020204" pitchFamily="34" charset="0"/>
              <a:buChar char="•"/>
            </a:pPr>
            <a:r>
              <a:rPr lang="en-US" sz="3200" b="1" dirty="0">
                <a:solidFill>
                  <a:srgbClr val="30842C"/>
                </a:solidFill>
              </a:rPr>
              <a:t>Gender nonconforming </a:t>
            </a:r>
            <a:r>
              <a:rPr lang="en-US" sz="3200" dirty="0">
                <a:solidFill>
                  <a:srgbClr val="4B376B"/>
                </a:solidFill>
              </a:rPr>
              <a:t>refers to a person who does not follow social ideas or stereotypes about how they should look or act based on their sex or gender identity. </a:t>
            </a:r>
          </a:p>
          <a:p>
            <a:pPr marL="466725" indent="-420688">
              <a:buFont typeface="Arial" panose="020B0604020202020204" pitchFamily="34" charset="0"/>
              <a:buChar char="•"/>
            </a:pPr>
            <a:endParaRPr lang="en-US" sz="3200" b="1" dirty="0">
              <a:solidFill>
                <a:srgbClr val="30842C"/>
              </a:solidFill>
            </a:endParaRPr>
          </a:p>
          <a:p>
            <a:pPr marL="466725" indent="-420688">
              <a:buFont typeface="Arial" panose="020B0604020202020204" pitchFamily="34" charset="0"/>
              <a:buChar char="•"/>
            </a:pPr>
            <a:r>
              <a:rPr lang="en-US" sz="3200" b="1" dirty="0">
                <a:solidFill>
                  <a:srgbClr val="30842C"/>
                </a:solidFill>
              </a:rPr>
              <a:t>Gender questioning </a:t>
            </a:r>
            <a:r>
              <a:rPr lang="en-US" sz="3200" dirty="0">
                <a:solidFill>
                  <a:srgbClr val="4B376B"/>
                </a:solidFill>
              </a:rPr>
              <a:t>refers to a person who is questioning their gender identity or experimenting with different genders. </a:t>
            </a:r>
          </a:p>
        </p:txBody>
      </p:sp>
      <p:sp>
        <p:nvSpPr>
          <p:cNvPr id="6"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1.9</a:t>
            </a:r>
          </a:p>
        </p:txBody>
      </p:sp>
    </p:spTree>
    <p:custDataLst>
      <p:tags r:id="rId1"/>
    </p:custDataLst>
    <p:extLst>
      <p:ext uri="{BB962C8B-B14F-4D97-AF65-F5344CB8AC3E}">
        <p14:creationId xmlns:p14="http://schemas.microsoft.com/office/powerpoint/2010/main" val="1992179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evel 12"/>
          <p:cNvSpPr/>
          <p:nvPr/>
        </p:nvSpPr>
        <p:spPr>
          <a:xfrm>
            <a:off x="1340872" y="791124"/>
            <a:ext cx="9498762" cy="1818912"/>
          </a:xfrm>
          <a:prstGeom prst="frame">
            <a:avLst/>
          </a:prstGeom>
          <a:solidFill>
            <a:srgbClr val="30842C"/>
          </a:solidFill>
          <a:ln>
            <a:solidFill>
              <a:srgbClr val="F3A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en-US" sz="4400" b="1" dirty="0">
                <a:solidFill>
                  <a:srgbClr val="4B376B"/>
                </a:solidFill>
              </a:rPr>
              <a:t>Unit 2:  </a:t>
            </a:r>
            <a:br>
              <a:rPr lang="en-US" sz="4400" b="1" dirty="0">
                <a:solidFill>
                  <a:srgbClr val="4B376B"/>
                </a:solidFill>
              </a:rPr>
            </a:br>
            <a:r>
              <a:rPr lang="en-US" sz="4400" b="1" dirty="0">
                <a:solidFill>
                  <a:srgbClr val="4B376B"/>
                </a:solidFill>
              </a:rPr>
              <a:t>Basic Gender Concepts</a:t>
            </a:r>
          </a:p>
        </p:txBody>
      </p:sp>
      <p:pic>
        <p:nvPicPr>
          <p:cNvPr id="4" name="Picture 3"/>
          <p:cNvPicPr>
            <a:picLocks noChangeAspect="1"/>
          </p:cNvPicPr>
          <p:nvPr/>
        </p:nvPicPr>
        <p:blipFill>
          <a:blip r:embed="rId3"/>
          <a:stretch>
            <a:fillRect/>
          </a:stretch>
        </p:blipFill>
        <p:spPr>
          <a:xfrm>
            <a:off x="3676098" y="2837175"/>
            <a:ext cx="4828309" cy="3675529"/>
          </a:xfrm>
          <a:prstGeom prst="rect">
            <a:avLst/>
          </a:prstGeom>
        </p:spPr>
      </p:pic>
      <p:sp>
        <p:nvSpPr>
          <p:cNvPr id="5"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2.1</a:t>
            </a:r>
          </a:p>
        </p:txBody>
      </p:sp>
    </p:spTree>
    <p:custDataLst>
      <p:tags r:id="rId1"/>
    </p:custDataLst>
    <p:extLst>
      <p:ext uri="{BB962C8B-B14F-4D97-AF65-F5344CB8AC3E}">
        <p14:creationId xmlns:p14="http://schemas.microsoft.com/office/powerpoint/2010/main" val="537246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Learning Objectives</a:t>
            </a:r>
          </a:p>
        </p:txBody>
      </p:sp>
      <p:sp>
        <p:nvSpPr>
          <p:cNvPr id="5" name="Content Placeholder 2"/>
          <p:cNvSpPr>
            <a:spLocks noGrp="1"/>
          </p:cNvSpPr>
          <p:nvPr>
            <p:ph idx="1"/>
          </p:nvPr>
        </p:nvSpPr>
        <p:spPr>
          <a:xfrm>
            <a:off x="941899" y="1348460"/>
            <a:ext cx="10901596" cy="2327070"/>
          </a:xfrm>
        </p:spPr>
        <p:txBody>
          <a:bodyPr>
            <a:noAutofit/>
          </a:bodyPr>
          <a:lstStyle/>
          <a:p>
            <a:pPr marL="45720" indent="0">
              <a:buNone/>
            </a:pPr>
            <a:endParaRPr lang="en-US" sz="2400" dirty="0">
              <a:solidFill>
                <a:schemeClr val="bg2"/>
              </a:solidFill>
            </a:endParaRPr>
          </a:p>
          <a:p>
            <a:pPr marL="45720" indent="0">
              <a:buNone/>
            </a:pPr>
            <a:endParaRPr lang="en-US" sz="2400" dirty="0">
              <a:solidFill>
                <a:schemeClr val="bg2"/>
              </a:solidFill>
            </a:endParaRPr>
          </a:p>
          <a:p>
            <a:pPr marL="45720" indent="0">
              <a:buNone/>
            </a:pPr>
            <a:r>
              <a:rPr lang="en-US" sz="2400" dirty="0">
                <a:solidFill>
                  <a:schemeClr val="bg2"/>
                </a:solidFill>
              </a:rPr>
              <a:t>Define the terms sex and gender.</a:t>
            </a:r>
          </a:p>
          <a:p>
            <a:pPr marL="45720" indent="0">
              <a:buNone/>
            </a:pPr>
            <a:r>
              <a:rPr lang="en-US" sz="2400" dirty="0">
                <a:solidFill>
                  <a:schemeClr val="bg2"/>
                </a:solidFill>
              </a:rPr>
              <a:t>Identify the difference between cisgender and transgender.</a:t>
            </a:r>
          </a:p>
          <a:p>
            <a:pPr marL="45720" indent="0">
              <a:buNone/>
            </a:pPr>
            <a:endParaRPr lang="en-US" sz="2400" dirty="0"/>
          </a:p>
          <a:p>
            <a:pPr marL="45720" indent="0">
              <a:buNone/>
            </a:pPr>
            <a:r>
              <a:rPr lang="en-US" sz="2400" dirty="0"/>
              <a:t> </a:t>
            </a:r>
          </a:p>
        </p:txBody>
      </p:sp>
      <p:sp>
        <p:nvSpPr>
          <p:cNvPr id="6" name="Chevron 5"/>
          <p:cNvSpPr/>
          <p:nvPr/>
        </p:nvSpPr>
        <p:spPr>
          <a:xfrm>
            <a:off x="547152" y="3006270"/>
            <a:ext cx="501279" cy="12898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evron 6"/>
          <p:cNvSpPr/>
          <p:nvPr/>
        </p:nvSpPr>
        <p:spPr>
          <a:xfrm>
            <a:off x="547153" y="2492501"/>
            <a:ext cx="501279" cy="12898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2.2</a:t>
            </a:r>
          </a:p>
        </p:txBody>
      </p:sp>
    </p:spTree>
    <p:custDataLst>
      <p:tags r:id="rId1"/>
    </p:custDataLst>
    <p:extLst>
      <p:ext uri="{BB962C8B-B14F-4D97-AF65-F5344CB8AC3E}">
        <p14:creationId xmlns:p14="http://schemas.microsoft.com/office/powerpoint/2010/main" val="1953193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SEX</a:t>
            </a:r>
          </a:p>
        </p:txBody>
      </p:sp>
      <p:sp>
        <p:nvSpPr>
          <p:cNvPr id="5" name="Content Placeholder 2"/>
          <p:cNvSpPr txBox="1">
            <a:spLocks/>
          </p:cNvSpPr>
          <p:nvPr/>
        </p:nvSpPr>
        <p:spPr>
          <a:xfrm>
            <a:off x="4184537" y="1573851"/>
            <a:ext cx="5994864" cy="2572021"/>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5720" indent="0" algn="ctr">
              <a:lnSpc>
                <a:spcPct val="100000"/>
              </a:lnSpc>
              <a:spcBef>
                <a:spcPts val="0"/>
              </a:spcBef>
              <a:buNone/>
            </a:pPr>
            <a:r>
              <a:rPr lang="en-US" sz="3200" dirty="0">
                <a:solidFill>
                  <a:srgbClr val="4B376B"/>
                </a:solidFill>
              </a:rPr>
              <a:t>A person’s sex is determined by biological traits associated with being either male or female, such as sexual organs, genetic makeup, hormone production, and the like.</a:t>
            </a:r>
            <a:endParaRPr lang="en-US" sz="3000" b="1" dirty="0">
              <a:solidFill>
                <a:srgbClr val="4B376B"/>
              </a:solidFill>
            </a:endParaRPr>
          </a:p>
        </p:txBody>
      </p:sp>
      <p:pic>
        <p:nvPicPr>
          <p:cNvPr id="8" name="Picture 7"/>
          <p:cNvPicPr>
            <a:picLocks noChangeAspect="1"/>
          </p:cNvPicPr>
          <p:nvPr/>
        </p:nvPicPr>
        <p:blipFill>
          <a:blip r:embed="rId3"/>
          <a:stretch>
            <a:fillRect/>
          </a:stretch>
        </p:blipFill>
        <p:spPr>
          <a:xfrm>
            <a:off x="303881" y="4145872"/>
            <a:ext cx="3624665" cy="2416443"/>
          </a:xfrm>
          <a:prstGeom prst="rect">
            <a:avLst/>
          </a:prstGeom>
          <a:effectLst>
            <a:softEdge rad="63500"/>
          </a:effectLst>
        </p:spPr>
      </p:pic>
      <p:sp>
        <p:nvSpPr>
          <p:cNvPr id="6"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2.3</a:t>
            </a:r>
          </a:p>
        </p:txBody>
      </p:sp>
    </p:spTree>
    <p:custDataLst>
      <p:tags r:id="rId1"/>
    </p:custDataLst>
    <p:extLst>
      <p:ext uri="{BB962C8B-B14F-4D97-AF65-F5344CB8AC3E}">
        <p14:creationId xmlns:p14="http://schemas.microsoft.com/office/powerpoint/2010/main" val="1425080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352800" y="1057834"/>
            <a:ext cx="7422776" cy="4177553"/>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lnSpc>
                <a:spcPct val="100000"/>
              </a:lnSpc>
              <a:spcBef>
                <a:spcPts val="0"/>
              </a:spcBef>
              <a:buClr>
                <a:prstClr val="black"/>
              </a:buClr>
              <a:buFont typeface="Arial" panose="020B0604020202020204" pitchFamily="34" charset="0"/>
              <a:buChar char="•"/>
            </a:pPr>
            <a:r>
              <a:rPr lang="en-US" sz="3200" dirty="0">
                <a:solidFill>
                  <a:srgbClr val="4B376B"/>
                </a:solidFill>
              </a:rPr>
              <a:t>The phrase “sex assigned at birth” is designed to be inclusive of all natural human variation.  </a:t>
            </a:r>
          </a:p>
          <a:p>
            <a:pPr marL="503237" indent="-457200">
              <a:lnSpc>
                <a:spcPct val="100000"/>
              </a:lnSpc>
              <a:spcBef>
                <a:spcPts val="0"/>
              </a:spcBef>
              <a:buClr>
                <a:prstClr val="black"/>
              </a:buClr>
              <a:buFont typeface="Arial" panose="020B0604020202020204" pitchFamily="34" charset="0"/>
              <a:buChar char="•"/>
            </a:pPr>
            <a:endParaRPr lang="en-US" sz="3200" dirty="0">
              <a:solidFill>
                <a:srgbClr val="4B376B"/>
              </a:solidFill>
            </a:endParaRPr>
          </a:p>
          <a:p>
            <a:pPr marL="503237" indent="-457200">
              <a:lnSpc>
                <a:spcPct val="100000"/>
              </a:lnSpc>
              <a:spcBef>
                <a:spcPts val="0"/>
              </a:spcBef>
              <a:buClr>
                <a:prstClr val="black"/>
              </a:buClr>
              <a:buFont typeface="Arial" panose="020B0604020202020204" pitchFamily="34" charset="0"/>
              <a:buChar char="•"/>
            </a:pPr>
            <a:r>
              <a:rPr lang="en-US" sz="3200" dirty="0">
                <a:solidFill>
                  <a:srgbClr val="4B376B"/>
                </a:solidFill>
              </a:rPr>
              <a:t>Most people are born with a single set of sexual organs and are “assigned” to the corresponding gender when they are born. </a:t>
            </a:r>
            <a:endParaRPr lang="en-US" sz="3000" b="1" dirty="0">
              <a:solidFill>
                <a:srgbClr val="4B376B"/>
              </a:solidFill>
            </a:endParaRPr>
          </a:p>
        </p:txBody>
      </p:sp>
      <p:sp>
        <p:nvSpPr>
          <p:cNvPr id="6" name="Title 1"/>
          <p:cNvSpPr txBox="1">
            <a:spLocks/>
          </p:cNvSpPr>
          <p:nvPr/>
        </p:nvSpPr>
        <p:spPr>
          <a:xfrm>
            <a:off x="303881" y="326967"/>
            <a:ext cx="3048919" cy="21472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Sex Assigned </a:t>
            </a:r>
            <a:br>
              <a:rPr lang="en-US" b="1" dirty="0">
                <a:solidFill>
                  <a:srgbClr val="30842C"/>
                </a:solidFill>
              </a:rPr>
            </a:br>
            <a:r>
              <a:rPr lang="en-US" b="1" dirty="0">
                <a:solidFill>
                  <a:srgbClr val="30842C"/>
                </a:solidFill>
              </a:rPr>
              <a:t>at Birth</a:t>
            </a:r>
            <a:endParaRPr lang="en-US" sz="4000" b="1" dirty="0">
              <a:solidFill>
                <a:srgbClr val="30842C"/>
              </a:solidFill>
            </a:endParaRPr>
          </a:p>
        </p:txBody>
      </p:sp>
      <p:sp>
        <p:nvSpPr>
          <p:cNvPr id="4"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2.4</a:t>
            </a:r>
          </a:p>
        </p:txBody>
      </p:sp>
    </p:spTree>
    <p:custDataLst>
      <p:tags r:id="rId1"/>
    </p:custDataLst>
    <p:extLst>
      <p:ext uri="{BB962C8B-B14F-4D97-AF65-F5344CB8AC3E}">
        <p14:creationId xmlns:p14="http://schemas.microsoft.com/office/powerpoint/2010/main" val="3395893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a:solidFill>
                  <a:srgbClr val="30842C"/>
                </a:solidFill>
              </a:rPr>
              <a:t>GENDER</a:t>
            </a:r>
            <a:endParaRPr lang="en-US" b="1" dirty="0">
              <a:solidFill>
                <a:srgbClr val="30842C"/>
              </a:solidFill>
            </a:endParaRPr>
          </a:p>
        </p:txBody>
      </p:sp>
      <p:sp>
        <p:nvSpPr>
          <p:cNvPr id="5" name="Content Placeholder 2"/>
          <p:cNvSpPr txBox="1">
            <a:spLocks/>
          </p:cNvSpPr>
          <p:nvPr/>
        </p:nvSpPr>
        <p:spPr>
          <a:xfrm>
            <a:off x="1722268" y="3906175"/>
            <a:ext cx="9469056" cy="197972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lnSpc>
                <a:spcPct val="100000"/>
              </a:lnSpc>
              <a:spcBef>
                <a:spcPts val="0"/>
              </a:spcBef>
              <a:buClr>
                <a:prstClr val="black"/>
              </a:buClr>
              <a:buFont typeface="Arial" panose="020B0604020202020204" pitchFamily="34" charset="0"/>
              <a:buChar char="•"/>
            </a:pPr>
            <a:r>
              <a:rPr lang="en-US" sz="3200" dirty="0">
                <a:solidFill>
                  <a:srgbClr val="4B376B"/>
                </a:solidFill>
              </a:rPr>
              <a:t>While sex is binary, gender is more of a spectrum, and all individuals express and identify with aspects of both femininity and masculinity to varying degrees.  </a:t>
            </a:r>
            <a:endParaRPr lang="en-US" sz="3000" b="1" dirty="0">
              <a:solidFill>
                <a:srgbClr val="4B376B"/>
              </a:solidFill>
            </a:endParaRPr>
          </a:p>
        </p:txBody>
      </p:sp>
      <p:sp>
        <p:nvSpPr>
          <p:cNvPr id="8" name="Content Placeholder 2"/>
          <p:cNvSpPr txBox="1">
            <a:spLocks/>
          </p:cNvSpPr>
          <p:nvPr/>
        </p:nvSpPr>
        <p:spPr>
          <a:xfrm>
            <a:off x="881911" y="1612304"/>
            <a:ext cx="8279843" cy="1965394"/>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lnSpc>
                <a:spcPct val="100000"/>
              </a:lnSpc>
              <a:spcBef>
                <a:spcPts val="0"/>
              </a:spcBef>
              <a:buClr>
                <a:prstClr val="black"/>
              </a:buClr>
              <a:buFont typeface="Arial" panose="020B0604020202020204" pitchFamily="34" charset="0"/>
              <a:buChar char="•"/>
            </a:pPr>
            <a:r>
              <a:rPr lang="en-US" sz="3200" dirty="0">
                <a:solidFill>
                  <a:srgbClr val="4B376B"/>
                </a:solidFill>
              </a:rPr>
              <a:t>Gender refers to the collection of roles, behaviors, activities, attributes, attitudes, and prohibitions that a society considers normal and appropriate for men and women.</a:t>
            </a:r>
            <a:endParaRPr lang="en-US" sz="3000" b="1" dirty="0">
              <a:solidFill>
                <a:srgbClr val="4B376B"/>
              </a:solidFill>
            </a:endParaRPr>
          </a:p>
        </p:txBody>
      </p:sp>
      <p:pic>
        <p:nvPicPr>
          <p:cNvPr id="9" name="Picture 8"/>
          <p:cNvPicPr>
            <a:picLocks noChangeAspect="1"/>
          </p:cNvPicPr>
          <p:nvPr/>
        </p:nvPicPr>
        <p:blipFill>
          <a:blip r:embed="rId3"/>
          <a:stretch>
            <a:fillRect/>
          </a:stretch>
        </p:blipFill>
        <p:spPr>
          <a:xfrm>
            <a:off x="334330" y="4363923"/>
            <a:ext cx="1458559" cy="2187839"/>
          </a:xfrm>
          <a:prstGeom prst="rect">
            <a:avLst/>
          </a:prstGeom>
          <a:effectLst>
            <a:softEdge rad="127000"/>
          </a:effectLst>
        </p:spPr>
      </p:pic>
      <p:pic>
        <p:nvPicPr>
          <p:cNvPr id="10" name="Picture 9"/>
          <p:cNvPicPr>
            <a:picLocks noChangeAspect="1"/>
          </p:cNvPicPr>
          <p:nvPr/>
        </p:nvPicPr>
        <p:blipFill>
          <a:blip r:embed="rId4"/>
          <a:stretch>
            <a:fillRect/>
          </a:stretch>
        </p:blipFill>
        <p:spPr>
          <a:xfrm>
            <a:off x="9322228" y="391701"/>
            <a:ext cx="2509786" cy="1673191"/>
          </a:xfrm>
          <a:prstGeom prst="rect">
            <a:avLst/>
          </a:prstGeom>
          <a:effectLst>
            <a:softEdge rad="127000"/>
          </a:effectLst>
        </p:spPr>
      </p:pic>
      <p:sp>
        <p:nvSpPr>
          <p:cNvPr id="7"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2.5</a:t>
            </a:r>
          </a:p>
        </p:txBody>
      </p:sp>
    </p:spTree>
    <p:custDataLst>
      <p:tags r:id="rId1"/>
    </p:custDataLst>
    <p:extLst>
      <p:ext uri="{BB962C8B-B14F-4D97-AF65-F5344CB8AC3E}">
        <p14:creationId xmlns:p14="http://schemas.microsoft.com/office/powerpoint/2010/main" val="1551953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110360" y="753035"/>
            <a:ext cx="7128769" cy="4751294"/>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lnSpc>
                <a:spcPct val="100000"/>
              </a:lnSpc>
              <a:spcBef>
                <a:spcPts val="0"/>
              </a:spcBef>
              <a:buClr>
                <a:prstClr val="black"/>
              </a:buClr>
              <a:buFont typeface="Arial" panose="020B0604020202020204" pitchFamily="34" charset="0"/>
              <a:buChar char="•"/>
            </a:pPr>
            <a:r>
              <a:rPr lang="en-US" sz="3200" b="1" dirty="0">
                <a:solidFill>
                  <a:srgbClr val="30842C"/>
                </a:solidFill>
              </a:rPr>
              <a:t>Cisgender</a:t>
            </a:r>
            <a:r>
              <a:rPr lang="en-US" sz="3200" b="1" dirty="0"/>
              <a:t> </a:t>
            </a:r>
            <a:r>
              <a:rPr lang="en-US" sz="3200" dirty="0">
                <a:solidFill>
                  <a:srgbClr val="4B376B"/>
                </a:solidFill>
              </a:rPr>
              <a:t>refers to someone whose gender identity and biological sex assigned at birth align, i.e., someone who feels like they are the same gender as their biological sex.</a:t>
            </a:r>
          </a:p>
          <a:p>
            <a:pPr marL="503237" indent="-457200">
              <a:lnSpc>
                <a:spcPct val="100000"/>
              </a:lnSpc>
              <a:spcBef>
                <a:spcPts val="0"/>
              </a:spcBef>
              <a:buClr>
                <a:prstClr val="black"/>
              </a:buClr>
              <a:buFont typeface="Arial" panose="020B0604020202020204" pitchFamily="34" charset="0"/>
              <a:buChar char="•"/>
            </a:pPr>
            <a:endParaRPr lang="en-US" sz="3200" dirty="0">
              <a:solidFill>
                <a:srgbClr val="4B376B"/>
              </a:solidFill>
            </a:endParaRPr>
          </a:p>
          <a:p>
            <a:pPr marL="503237" indent="-457200">
              <a:lnSpc>
                <a:spcPct val="100000"/>
              </a:lnSpc>
              <a:spcBef>
                <a:spcPts val="0"/>
              </a:spcBef>
              <a:buClr>
                <a:prstClr val="black"/>
              </a:buClr>
              <a:buFont typeface="Arial" panose="020B0604020202020204" pitchFamily="34" charset="0"/>
              <a:buChar char="•"/>
            </a:pPr>
            <a:r>
              <a:rPr lang="en-US" sz="3200" b="1" dirty="0">
                <a:solidFill>
                  <a:srgbClr val="30842C"/>
                </a:solidFill>
              </a:rPr>
              <a:t>Transgender </a:t>
            </a:r>
            <a:r>
              <a:rPr lang="en-US" sz="3200" dirty="0">
                <a:solidFill>
                  <a:srgbClr val="4B376B"/>
                </a:solidFill>
              </a:rPr>
              <a:t>refers to a person whose gender identity does not match the sex assigned to them at birth.</a:t>
            </a:r>
          </a:p>
          <a:p>
            <a:pPr marL="503237" indent="-457200">
              <a:lnSpc>
                <a:spcPct val="100000"/>
              </a:lnSpc>
              <a:spcBef>
                <a:spcPts val="0"/>
              </a:spcBef>
              <a:buClr>
                <a:prstClr val="black"/>
              </a:buClr>
              <a:buFont typeface="Arial" panose="020B0604020202020204" pitchFamily="34" charset="0"/>
              <a:buChar char="•"/>
            </a:pPr>
            <a:endParaRPr lang="en-US" sz="3200" dirty="0">
              <a:solidFill>
                <a:srgbClr val="4B376B"/>
              </a:solidFill>
            </a:endParaRPr>
          </a:p>
          <a:p>
            <a:pPr marL="503237" indent="-457200">
              <a:lnSpc>
                <a:spcPct val="100000"/>
              </a:lnSpc>
              <a:spcBef>
                <a:spcPts val="0"/>
              </a:spcBef>
              <a:buClr>
                <a:prstClr val="black"/>
              </a:buClr>
              <a:buFont typeface="Arial" panose="020B0604020202020204" pitchFamily="34" charset="0"/>
              <a:buChar char="•"/>
            </a:pPr>
            <a:endParaRPr lang="en-US" sz="3000" dirty="0">
              <a:solidFill>
                <a:srgbClr val="4B376B"/>
              </a:solidFill>
            </a:endParaRPr>
          </a:p>
        </p:txBody>
      </p:sp>
      <p:sp>
        <p:nvSpPr>
          <p:cNvPr id="6" name="Title 1"/>
          <p:cNvSpPr txBox="1">
            <a:spLocks/>
          </p:cNvSpPr>
          <p:nvPr/>
        </p:nvSpPr>
        <p:spPr>
          <a:xfrm>
            <a:off x="303881" y="326967"/>
            <a:ext cx="3192354" cy="21472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Cisgender and Transgender</a:t>
            </a:r>
          </a:p>
        </p:txBody>
      </p:sp>
      <p:pic>
        <p:nvPicPr>
          <p:cNvPr id="4" name="Picture 3"/>
          <p:cNvPicPr>
            <a:picLocks noChangeAspect="1"/>
          </p:cNvPicPr>
          <p:nvPr/>
        </p:nvPicPr>
        <p:blipFill>
          <a:blip r:embed="rId3"/>
          <a:stretch>
            <a:fillRect/>
          </a:stretch>
        </p:blipFill>
        <p:spPr>
          <a:xfrm>
            <a:off x="522838" y="4296622"/>
            <a:ext cx="3467100" cy="2415413"/>
          </a:xfrm>
          <a:prstGeom prst="rect">
            <a:avLst/>
          </a:prstGeom>
          <a:scene3d>
            <a:camera prst="perspectiveRelaxedModerately"/>
            <a:lightRig rig="threePt" dir="t"/>
          </a:scene3d>
        </p:spPr>
      </p:pic>
      <p:sp>
        <p:nvSpPr>
          <p:cNvPr id="7"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2.6</a:t>
            </a:r>
          </a:p>
        </p:txBody>
      </p:sp>
    </p:spTree>
    <p:custDataLst>
      <p:tags r:id="rId1"/>
    </p:custDataLst>
    <p:extLst>
      <p:ext uri="{BB962C8B-B14F-4D97-AF65-F5344CB8AC3E}">
        <p14:creationId xmlns:p14="http://schemas.microsoft.com/office/powerpoint/2010/main" val="4230542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1138697" y="645456"/>
            <a:ext cx="10300268" cy="5025508"/>
          </a:xfrm>
          <a:prstGeom prst="rightArrow">
            <a:avLst/>
          </a:prstGeom>
          <a:solidFill>
            <a:srgbClr val="5B9BD5">
              <a:tint val="40000"/>
              <a:hueOff val="0"/>
              <a:satOff val="0"/>
              <a:lumOff val="0"/>
              <a:alphaOff val="0"/>
            </a:srgbClr>
          </a:solidFill>
          <a:ln>
            <a:noFill/>
          </a:ln>
          <a:effectLst/>
        </p:spPr>
        <p:txBody>
          <a:bodyPr/>
          <a:lstStyle/>
          <a:p>
            <a:endParaRPr lang="en-US"/>
          </a:p>
        </p:txBody>
      </p:sp>
      <p:sp>
        <p:nvSpPr>
          <p:cNvPr id="2" name="Rounded Rectangle 1"/>
          <p:cNvSpPr/>
          <p:nvPr/>
        </p:nvSpPr>
        <p:spPr>
          <a:xfrm>
            <a:off x="1268529" y="1973191"/>
            <a:ext cx="4493065" cy="2370037"/>
          </a:xfrm>
          <a:prstGeom prst="roundRect">
            <a:avLst/>
          </a:prstGeom>
          <a:solidFill>
            <a:srgbClr val="4B376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979" tIns="160979" rIns="160979" bIns="160979" numCol="1" spcCol="1270" anchor="ctr" anchorCtr="0">
            <a:noAutofit/>
          </a:bodyPr>
          <a:lstStyle/>
          <a:p>
            <a:pPr lvl="0" algn="ctr"/>
            <a:r>
              <a:rPr lang="en-US" sz="2400" dirty="0"/>
              <a:t>While looking at the SOGIE Scale in the Participant Guide, guess/point out the sex, gender identity, gender expression, and sexual orientation of each celebrity.</a:t>
            </a:r>
          </a:p>
        </p:txBody>
      </p:sp>
      <p:sp>
        <p:nvSpPr>
          <p:cNvPr id="5" name="Title 1"/>
          <p:cNvSpPr txBox="1">
            <a:spLocks/>
          </p:cNvSpPr>
          <p:nvPr/>
        </p:nvSpPr>
        <p:spPr>
          <a:xfrm>
            <a:off x="303881" y="466165"/>
            <a:ext cx="9875520" cy="12171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ACTIVITY A:  </a:t>
            </a:r>
            <a:br>
              <a:rPr lang="en-US" b="1" dirty="0">
                <a:solidFill>
                  <a:srgbClr val="30842C"/>
                </a:solidFill>
              </a:rPr>
            </a:br>
            <a:r>
              <a:rPr lang="en-US" b="1" dirty="0">
                <a:solidFill>
                  <a:srgbClr val="30842C"/>
                </a:solidFill>
              </a:rPr>
              <a:t>SOGIE Faces</a:t>
            </a:r>
          </a:p>
        </p:txBody>
      </p:sp>
      <p:sp>
        <p:nvSpPr>
          <p:cNvPr id="6" name="Rounded Rectangle 5"/>
          <p:cNvSpPr/>
          <p:nvPr/>
        </p:nvSpPr>
        <p:spPr>
          <a:xfrm>
            <a:off x="5891426" y="1973190"/>
            <a:ext cx="4493065" cy="2370037"/>
          </a:xfrm>
          <a:prstGeom prst="roundRect">
            <a:avLst/>
          </a:prstGeom>
          <a:solidFill>
            <a:srgbClr val="30842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979" tIns="160979" rIns="160979" bIns="160979" numCol="1" spcCol="1270" anchor="ctr" anchorCtr="0">
            <a:noAutofit/>
          </a:bodyPr>
          <a:lstStyle/>
          <a:p>
            <a:pPr lvl="0" algn="ctr"/>
            <a:r>
              <a:rPr lang="en-US" sz="2400" dirty="0"/>
              <a:t>Discuss your observations with the class.</a:t>
            </a:r>
          </a:p>
        </p:txBody>
      </p:sp>
      <p:sp>
        <p:nvSpPr>
          <p:cNvPr id="7"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2.7</a:t>
            </a:r>
          </a:p>
        </p:txBody>
      </p:sp>
    </p:spTree>
    <p:custDataLst>
      <p:tags r:id="rId1"/>
    </p:custDataLst>
    <p:extLst>
      <p:ext uri="{BB962C8B-B14F-4D97-AF65-F5344CB8AC3E}">
        <p14:creationId xmlns:p14="http://schemas.microsoft.com/office/powerpoint/2010/main" val="3058552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6266" y="1912313"/>
            <a:ext cx="9243878" cy="1772637"/>
          </a:xfrm>
        </p:spPr>
        <p:txBody>
          <a:bodyPr>
            <a:noAutofit/>
          </a:bodyPr>
          <a:lstStyle/>
          <a:p>
            <a:pPr marL="45720" indent="0">
              <a:buNone/>
            </a:pPr>
            <a:r>
              <a:rPr lang="en-US" sz="3200" dirty="0">
                <a:solidFill>
                  <a:srgbClr val="4B376B"/>
                </a:solidFill>
              </a:rPr>
              <a:t>This course is designed to enhance understanding of youth who identify as LGBTQ, common stereotypes about them, and some of the challenges and obstacles they face. </a:t>
            </a:r>
          </a:p>
          <a:p>
            <a:pPr marL="45720" indent="0">
              <a:buNone/>
            </a:pPr>
            <a:endParaRPr lang="en-US" sz="3200" dirty="0">
              <a:solidFill>
                <a:srgbClr val="4B376B"/>
              </a:solidFill>
            </a:endParaRPr>
          </a:p>
        </p:txBody>
      </p:sp>
      <p:sp>
        <p:nvSpPr>
          <p:cNvPr id="4" name="Title 1"/>
          <p:cNvSpPr>
            <a:spLocks noGrp="1"/>
          </p:cNvSpPr>
          <p:nvPr>
            <p:ph type="title"/>
          </p:nvPr>
        </p:nvSpPr>
        <p:spPr>
          <a:xfrm>
            <a:off x="303881" y="326968"/>
            <a:ext cx="9875520" cy="1356360"/>
          </a:xfrm>
        </p:spPr>
        <p:txBody>
          <a:bodyPr/>
          <a:lstStyle/>
          <a:p>
            <a:r>
              <a:rPr lang="en-US" b="1" dirty="0">
                <a:solidFill>
                  <a:srgbClr val="30842C"/>
                </a:solidFill>
              </a:rPr>
              <a:t>Overview</a:t>
            </a:r>
          </a:p>
        </p:txBody>
      </p:sp>
      <p:sp>
        <p:nvSpPr>
          <p:cNvPr id="6" name="Content Placeholder 2"/>
          <p:cNvSpPr txBox="1">
            <a:spLocks/>
          </p:cNvSpPr>
          <p:nvPr/>
        </p:nvSpPr>
        <p:spPr>
          <a:xfrm>
            <a:off x="1156266" y="4094621"/>
            <a:ext cx="9243878" cy="1376716"/>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5720" marR="0" lvl="0" indent="0" algn="l" defTabSz="914400" rtl="0" eaLnBrk="1" fontAlgn="auto" latinLnBrk="0" hangingPunct="1">
              <a:lnSpc>
                <a:spcPct val="90000"/>
              </a:lnSpc>
              <a:spcBef>
                <a:spcPts val="1400"/>
              </a:spcBef>
              <a:spcAft>
                <a:spcPts val="0"/>
              </a:spcAft>
              <a:buClr>
                <a:prstClr val="black"/>
              </a:buClr>
              <a:buSzPct val="80000"/>
              <a:buFont typeface="Corbel" pitchFamily="34" charset="0"/>
              <a:buNone/>
              <a:tabLst/>
              <a:defRPr/>
            </a:pPr>
            <a:r>
              <a:rPr kumimoji="0" lang="en-US" sz="3200" b="0" i="0" u="none" strike="noStrike" kern="1200" cap="none" spc="0" normalizeH="0" baseline="0" noProof="0" dirty="0">
                <a:ln>
                  <a:noFill/>
                </a:ln>
                <a:solidFill>
                  <a:srgbClr val="4B376B"/>
                </a:solidFill>
                <a:effectLst/>
                <a:uLnTx/>
                <a:uFillTx/>
                <a:latin typeface="Corbel" panose="020B0503020204020204"/>
                <a:ea typeface="+mn-ea"/>
                <a:cs typeface="+mn-cs"/>
              </a:rPr>
              <a:t>It will also focus on how to interact with youth who identify as LGBTQ in ways that are both courteous and supportive.</a:t>
            </a:r>
          </a:p>
        </p:txBody>
      </p:sp>
      <p:sp>
        <p:nvSpPr>
          <p:cNvPr id="7"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orbel" panose="020B0503020204020204"/>
                <a:ea typeface="+mn-ea"/>
                <a:cs typeface="+mn-cs"/>
              </a:rPr>
              <a:t>LGBTQ 0.2</a:t>
            </a:r>
          </a:p>
        </p:txBody>
      </p:sp>
    </p:spTree>
    <p:custDataLst>
      <p:tags r:id="rId1"/>
    </p:custDataLst>
    <p:extLst>
      <p:ext uri="{BB962C8B-B14F-4D97-AF65-F5344CB8AC3E}">
        <p14:creationId xmlns:p14="http://schemas.microsoft.com/office/powerpoint/2010/main" val="3350316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F5EE60-908F-4572-8DDA-23095CFFDB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577" y="1596308"/>
            <a:ext cx="5524842" cy="3453026"/>
          </a:xfrm>
          <a:prstGeom prst="rect">
            <a:avLst/>
          </a:prstGeom>
          <a:ln w="44450">
            <a:solidFill>
              <a:schemeClr val="tx1"/>
            </a:solidFill>
          </a:ln>
        </p:spPr>
      </p:pic>
      <p:sp>
        <p:nvSpPr>
          <p:cNvPr id="3" name="TextBox 2">
            <a:extLst>
              <a:ext uri="{FF2B5EF4-FFF2-40B4-BE49-F238E27FC236}">
                <a16:creationId xmlns:a16="http://schemas.microsoft.com/office/drawing/2014/main" id="{88FC1CC2-5090-4EB4-B5B3-767C97AEBAD9}"/>
              </a:ext>
            </a:extLst>
          </p:cNvPr>
          <p:cNvSpPr txBox="1"/>
          <p:nvPr/>
        </p:nvSpPr>
        <p:spPr>
          <a:xfrm>
            <a:off x="4424210" y="792288"/>
            <a:ext cx="3249577" cy="584775"/>
          </a:xfrm>
          <a:prstGeom prst="rect">
            <a:avLst/>
          </a:prstGeom>
          <a:noFill/>
        </p:spPr>
        <p:txBody>
          <a:bodyPr wrap="square" rtlCol="0">
            <a:spAutoFit/>
          </a:bodyPr>
          <a:lstStyle/>
          <a:p>
            <a:r>
              <a:rPr lang="en-US" sz="3200" b="1" u="sng" dirty="0">
                <a:solidFill>
                  <a:srgbClr val="4B376B"/>
                </a:solidFill>
              </a:rPr>
              <a:t>George Clooney</a:t>
            </a:r>
          </a:p>
        </p:txBody>
      </p:sp>
      <p:sp>
        <p:nvSpPr>
          <p:cNvPr id="4"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2.8</a:t>
            </a:r>
          </a:p>
        </p:txBody>
      </p:sp>
    </p:spTree>
    <p:custDataLst>
      <p:tags r:id="rId1"/>
    </p:custDataLst>
    <p:extLst>
      <p:ext uri="{BB962C8B-B14F-4D97-AF65-F5344CB8AC3E}">
        <p14:creationId xmlns:p14="http://schemas.microsoft.com/office/powerpoint/2010/main" val="1384458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FC1CC2-5090-4EB4-B5B3-767C97AEBAD9}"/>
              </a:ext>
            </a:extLst>
          </p:cNvPr>
          <p:cNvSpPr txBox="1"/>
          <p:nvPr/>
        </p:nvSpPr>
        <p:spPr>
          <a:xfrm>
            <a:off x="4424210" y="792288"/>
            <a:ext cx="3249577" cy="584775"/>
          </a:xfrm>
          <a:prstGeom prst="rect">
            <a:avLst/>
          </a:prstGeom>
          <a:noFill/>
        </p:spPr>
        <p:txBody>
          <a:bodyPr wrap="square" rtlCol="0">
            <a:spAutoFit/>
          </a:bodyPr>
          <a:lstStyle/>
          <a:p>
            <a:r>
              <a:rPr lang="en-US" sz="3200" b="1" u="sng" dirty="0">
                <a:solidFill>
                  <a:srgbClr val="4B376B"/>
                </a:solidFill>
              </a:rPr>
              <a:t>Ellen </a:t>
            </a:r>
            <a:r>
              <a:rPr lang="en-US" sz="3200" b="1" u="sng" dirty="0" err="1">
                <a:solidFill>
                  <a:srgbClr val="4B376B"/>
                </a:solidFill>
              </a:rPr>
              <a:t>Degeneres</a:t>
            </a:r>
            <a:endParaRPr lang="en-US" sz="3200" b="1" u="sng" dirty="0">
              <a:solidFill>
                <a:srgbClr val="4B376B"/>
              </a:solidFill>
            </a:endParaRPr>
          </a:p>
        </p:txBody>
      </p:sp>
      <p:pic>
        <p:nvPicPr>
          <p:cNvPr id="3" name="Picture 2">
            <a:extLst>
              <a:ext uri="{FF2B5EF4-FFF2-40B4-BE49-F238E27FC236}">
                <a16:creationId xmlns:a16="http://schemas.microsoft.com/office/drawing/2014/main" id="{B4F5EE60-908F-4572-8DDA-23095CFFD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032" y="1560073"/>
            <a:ext cx="5593931" cy="3733949"/>
          </a:xfrm>
          <a:prstGeom prst="rect">
            <a:avLst/>
          </a:prstGeom>
          <a:ln w="44450">
            <a:solidFill>
              <a:schemeClr val="tx1"/>
            </a:solidFill>
          </a:ln>
        </p:spPr>
      </p:pic>
      <p:sp>
        <p:nvSpPr>
          <p:cNvPr id="4"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2.9</a:t>
            </a:r>
          </a:p>
        </p:txBody>
      </p:sp>
    </p:spTree>
    <p:custDataLst>
      <p:tags r:id="rId1"/>
    </p:custDataLst>
    <p:extLst>
      <p:ext uri="{BB962C8B-B14F-4D97-AF65-F5344CB8AC3E}">
        <p14:creationId xmlns:p14="http://schemas.microsoft.com/office/powerpoint/2010/main" val="1297541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FC1CC2-5090-4EB4-B5B3-767C97AEBAD9}"/>
              </a:ext>
            </a:extLst>
          </p:cNvPr>
          <p:cNvSpPr txBox="1"/>
          <p:nvPr/>
        </p:nvSpPr>
        <p:spPr>
          <a:xfrm>
            <a:off x="5217459" y="792288"/>
            <a:ext cx="1559859" cy="584775"/>
          </a:xfrm>
          <a:prstGeom prst="rect">
            <a:avLst/>
          </a:prstGeom>
          <a:noFill/>
        </p:spPr>
        <p:txBody>
          <a:bodyPr wrap="square" rtlCol="0">
            <a:spAutoFit/>
          </a:bodyPr>
          <a:lstStyle/>
          <a:p>
            <a:r>
              <a:rPr lang="en-US" sz="3200" b="1" u="sng" dirty="0" err="1">
                <a:solidFill>
                  <a:srgbClr val="4B376B"/>
                </a:solidFill>
              </a:rPr>
              <a:t>RuPaul</a:t>
            </a:r>
            <a:endParaRPr lang="en-US" sz="3200" b="1" u="sng" dirty="0">
              <a:solidFill>
                <a:srgbClr val="4B376B"/>
              </a:solidFill>
            </a:endParaRPr>
          </a:p>
        </p:txBody>
      </p:sp>
      <p:pic>
        <p:nvPicPr>
          <p:cNvPr id="3" name="Picture 2">
            <a:extLst>
              <a:ext uri="{FF2B5EF4-FFF2-40B4-BE49-F238E27FC236}">
                <a16:creationId xmlns:a16="http://schemas.microsoft.com/office/drawing/2014/main" id="{B4F5EE60-908F-4572-8DDA-23095CFFDB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2905" y="1575584"/>
            <a:ext cx="3888965" cy="3820605"/>
          </a:xfrm>
          <a:prstGeom prst="rect">
            <a:avLst/>
          </a:prstGeom>
          <a:ln w="44450">
            <a:solidFill>
              <a:schemeClr val="tx1"/>
            </a:solidFill>
          </a:ln>
        </p:spPr>
      </p:pic>
      <p:sp>
        <p:nvSpPr>
          <p:cNvPr id="4" name="Slide Number Placeholder 6"/>
          <p:cNvSpPr txBox="1">
            <a:spLocks noChangeArrowheads="1"/>
          </p:cNvSpPr>
          <p:nvPr/>
        </p:nvSpPr>
        <p:spPr>
          <a:xfrm>
            <a:off x="0" y="6655423"/>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2.10</a:t>
            </a:r>
          </a:p>
        </p:txBody>
      </p:sp>
    </p:spTree>
    <p:custDataLst>
      <p:tags r:id="rId1"/>
    </p:custDataLst>
    <p:extLst>
      <p:ext uri="{BB962C8B-B14F-4D97-AF65-F5344CB8AC3E}">
        <p14:creationId xmlns:p14="http://schemas.microsoft.com/office/powerpoint/2010/main" val="921279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FC1CC2-5090-4EB4-B5B3-767C97AEBAD9}"/>
              </a:ext>
            </a:extLst>
          </p:cNvPr>
          <p:cNvSpPr txBox="1"/>
          <p:nvPr/>
        </p:nvSpPr>
        <p:spPr>
          <a:xfrm>
            <a:off x="4424211" y="792288"/>
            <a:ext cx="2819272" cy="584775"/>
          </a:xfrm>
          <a:prstGeom prst="rect">
            <a:avLst/>
          </a:prstGeom>
          <a:noFill/>
        </p:spPr>
        <p:txBody>
          <a:bodyPr wrap="square" rtlCol="0">
            <a:spAutoFit/>
          </a:bodyPr>
          <a:lstStyle/>
          <a:p>
            <a:r>
              <a:rPr lang="en-US" sz="3200" b="1" u="sng" dirty="0">
                <a:solidFill>
                  <a:srgbClr val="4B376B"/>
                </a:solidFill>
              </a:rPr>
              <a:t>Jazz Jennings</a:t>
            </a:r>
          </a:p>
        </p:txBody>
      </p:sp>
      <p:sp>
        <p:nvSpPr>
          <p:cNvPr id="5"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2.11</a:t>
            </a:r>
          </a:p>
        </p:txBody>
      </p:sp>
      <p:pic>
        <p:nvPicPr>
          <p:cNvPr id="2" name="Picture 1"/>
          <p:cNvPicPr>
            <a:picLocks noChangeAspect="1"/>
          </p:cNvPicPr>
          <p:nvPr/>
        </p:nvPicPr>
        <p:blipFill>
          <a:blip r:embed="rId3"/>
          <a:stretch>
            <a:fillRect/>
          </a:stretch>
        </p:blipFill>
        <p:spPr>
          <a:xfrm>
            <a:off x="3315981" y="1476145"/>
            <a:ext cx="5035732" cy="3798137"/>
          </a:xfrm>
          <a:prstGeom prst="rect">
            <a:avLst/>
          </a:prstGeom>
        </p:spPr>
      </p:pic>
    </p:spTree>
    <p:custDataLst>
      <p:tags r:id="rId1"/>
    </p:custDataLst>
    <p:extLst>
      <p:ext uri="{BB962C8B-B14F-4D97-AF65-F5344CB8AC3E}">
        <p14:creationId xmlns:p14="http://schemas.microsoft.com/office/powerpoint/2010/main" val="2777741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FC1CC2-5090-4EB4-B5B3-767C97AEBAD9}"/>
              </a:ext>
            </a:extLst>
          </p:cNvPr>
          <p:cNvSpPr txBox="1"/>
          <p:nvPr/>
        </p:nvSpPr>
        <p:spPr>
          <a:xfrm>
            <a:off x="4424210" y="792288"/>
            <a:ext cx="2424825" cy="584775"/>
          </a:xfrm>
          <a:prstGeom prst="rect">
            <a:avLst/>
          </a:prstGeom>
          <a:noFill/>
        </p:spPr>
        <p:txBody>
          <a:bodyPr wrap="square" rtlCol="0">
            <a:spAutoFit/>
          </a:bodyPr>
          <a:lstStyle/>
          <a:p>
            <a:r>
              <a:rPr lang="en-US" sz="3200" b="1" u="sng" dirty="0">
                <a:solidFill>
                  <a:srgbClr val="4B376B"/>
                </a:solidFill>
              </a:rPr>
              <a:t>Michael Sam</a:t>
            </a:r>
          </a:p>
        </p:txBody>
      </p:sp>
      <p:pic>
        <p:nvPicPr>
          <p:cNvPr id="4" name="Picture 3">
            <a:extLst>
              <a:ext uri="{FF2B5EF4-FFF2-40B4-BE49-F238E27FC236}">
                <a16:creationId xmlns:a16="http://schemas.microsoft.com/office/drawing/2014/main" id="{B4F5EE60-908F-4572-8DDA-23095CFFD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7478" y="1607397"/>
            <a:ext cx="4878287" cy="3632320"/>
          </a:xfrm>
          <a:prstGeom prst="rect">
            <a:avLst/>
          </a:prstGeom>
          <a:ln w="44450">
            <a:solidFill>
              <a:schemeClr val="tx1"/>
            </a:solidFill>
          </a:ln>
        </p:spPr>
      </p:pic>
      <p:sp>
        <p:nvSpPr>
          <p:cNvPr id="5"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2.12</a:t>
            </a:r>
          </a:p>
        </p:txBody>
      </p:sp>
    </p:spTree>
    <p:custDataLst>
      <p:tags r:id="rId1"/>
    </p:custDataLst>
    <p:extLst>
      <p:ext uri="{BB962C8B-B14F-4D97-AF65-F5344CB8AC3E}">
        <p14:creationId xmlns:p14="http://schemas.microsoft.com/office/powerpoint/2010/main" val="1087533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evel 12"/>
          <p:cNvSpPr/>
          <p:nvPr/>
        </p:nvSpPr>
        <p:spPr>
          <a:xfrm>
            <a:off x="1340872" y="791124"/>
            <a:ext cx="9498762" cy="1818912"/>
          </a:xfrm>
          <a:prstGeom prst="frame">
            <a:avLst/>
          </a:prstGeom>
          <a:solidFill>
            <a:srgbClr val="30842C"/>
          </a:solidFill>
          <a:ln>
            <a:solidFill>
              <a:srgbClr val="F3A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en-US" sz="4400" b="1" dirty="0">
                <a:solidFill>
                  <a:srgbClr val="4B376B"/>
                </a:solidFill>
              </a:rPr>
              <a:t>Unit 3:  </a:t>
            </a:r>
            <a:br>
              <a:rPr lang="en-US" sz="4400" b="1" dirty="0">
                <a:solidFill>
                  <a:srgbClr val="4B376B"/>
                </a:solidFill>
              </a:rPr>
            </a:br>
            <a:r>
              <a:rPr lang="en-US" sz="4400" b="1" dirty="0">
                <a:solidFill>
                  <a:srgbClr val="4B376B"/>
                </a:solidFill>
              </a:rPr>
              <a:t>LGBTQ Facts and Statistics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604" y="2762867"/>
            <a:ext cx="3729297" cy="3690349"/>
          </a:xfrm>
          <a:prstGeom prst="ellipse">
            <a:avLst/>
          </a:prstGeom>
          <a:ln w="12700" cap="rnd">
            <a:solidFill>
              <a:srgbClr val="F3A447"/>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3.1</a:t>
            </a:r>
          </a:p>
        </p:txBody>
      </p:sp>
    </p:spTree>
    <p:custDataLst>
      <p:tags r:id="rId1"/>
    </p:custDataLst>
    <p:extLst>
      <p:ext uri="{BB962C8B-B14F-4D97-AF65-F5344CB8AC3E}">
        <p14:creationId xmlns:p14="http://schemas.microsoft.com/office/powerpoint/2010/main" val="2310030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Learning Objective</a:t>
            </a:r>
          </a:p>
        </p:txBody>
      </p:sp>
      <p:sp>
        <p:nvSpPr>
          <p:cNvPr id="5" name="Content Placeholder 2"/>
          <p:cNvSpPr>
            <a:spLocks noGrp="1"/>
          </p:cNvSpPr>
          <p:nvPr>
            <p:ph idx="1"/>
          </p:nvPr>
        </p:nvSpPr>
        <p:spPr>
          <a:xfrm>
            <a:off x="941899" y="1348459"/>
            <a:ext cx="10901596" cy="4253701"/>
          </a:xfrm>
        </p:spPr>
        <p:txBody>
          <a:bodyPr>
            <a:noAutofit/>
          </a:bodyPr>
          <a:lstStyle/>
          <a:p>
            <a:pPr marL="45720" indent="0">
              <a:buNone/>
            </a:pPr>
            <a:endParaRPr lang="en-US" sz="2400" dirty="0">
              <a:solidFill>
                <a:schemeClr val="bg2"/>
              </a:solidFill>
            </a:endParaRPr>
          </a:p>
          <a:p>
            <a:pPr marL="45720" indent="0">
              <a:buNone/>
            </a:pPr>
            <a:endParaRPr lang="en-US" sz="2400" dirty="0">
              <a:solidFill>
                <a:schemeClr val="bg2"/>
              </a:solidFill>
            </a:endParaRPr>
          </a:p>
          <a:p>
            <a:pPr marL="45720" indent="0">
              <a:buNone/>
            </a:pPr>
            <a:r>
              <a:rPr lang="en-US" sz="2400" dirty="0">
                <a:solidFill>
                  <a:srgbClr val="4B376B"/>
                </a:solidFill>
              </a:rPr>
              <a:t>Employ statistics to show the how LGBTQ youth are overrepresented in the Child Welfare and Juvenile Justice Systems</a:t>
            </a:r>
            <a:r>
              <a:rPr lang="en-US" sz="2400" dirty="0"/>
              <a:t>.</a:t>
            </a:r>
            <a:endParaRPr lang="en-US" sz="2400" dirty="0">
              <a:solidFill>
                <a:schemeClr val="bg2"/>
              </a:solidFill>
            </a:endParaRPr>
          </a:p>
          <a:p>
            <a:pPr marL="45720" indent="0">
              <a:buNone/>
            </a:pPr>
            <a:endParaRPr lang="en-US" sz="2400" dirty="0">
              <a:solidFill>
                <a:schemeClr val="bg2"/>
              </a:solidFill>
            </a:endParaRPr>
          </a:p>
          <a:p>
            <a:pPr marL="45720" indent="0">
              <a:buNone/>
            </a:pPr>
            <a:endParaRPr lang="en-US" sz="2400" dirty="0"/>
          </a:p>
          <a:p>
            <a:pPr marL="45720" indent="0">
              <a:buNone/>
            </a:pPr>
            <a:r>
              <a:rPr lang="en-US" sz="2400" dirty="0"/>
              <a:t> </a:t>
            </a:r>
          </a:p>
        </p:txBody>
      </p:sp>
      <p:sp>
        <p:nvSpPr>
          <p:cNvPr id="7" name="Chevron 6"/>
          <p:cNvSpPr/>
          <p:nvPr/>
        </p:nvSpPr>
        <p:spPr>
          <a:xfrm>
            <a:off x="547153" y="2492501"/>
            <a:ext cx="501279" cy="12898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3.2</a:t>
            </a:r>
          </a:p>
        </p:txBody>
      </p:sp>
    </p:spTree>
    <p:custDataLst>
      <p:tags r:id="rId1"/>
    </p:custDataLst>
    <p:extLst>
      <p:ext uri="{BB962C8B-B14F-4D97-AF65-F5344CB8AC3E}">
        <p14:creationId xmlns:p14="http://schemas.microsoft.com/office/powerpoint/2010/main" val="2089579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FACTS AND STATISTICS</a:t>
            </a:r>
          </a:p>
        </p:txBody>
      </p:sp>
      <p:sp>
        <p:nvSpPr>
          <p:cNvPr id="5" name="Content Placeholder 2"/>
          <p:cNvSpPr txBox="1">
            <a:spLocks/>
          </p:cNvSpPr>
          <p:nvPr/>
        </p:nvSpPr>
        <p:spPr>
          <a:xfrm>
            <a:off x="870010" y="2144966"/>
            <a:ext cx="8345011" cy="4000296"/>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lnSpc>
                <a:spcPct val="100000"/>
              </a:lnSpc>
              <a:spcBef>
                <a:spcPts val="0"/>
              </a:spcBef>
              <a:buClr>
                <a:prstClr val="black"/>
              </a:buClr>
              <a:buFont typeface="Arial" panose="020B0604020202020204" pitchFamily="34" charset="0"/>
              <a:buChar char="•"/>
            </a:pPr>
            <a:r>
              <a:rPr lang="en-US" sz="3200" dirty="0">
                <a:solidFill>
                  <a:srgbClr val="4B376B"/>
                </a:solidFill>
              </a:rPr>
              <a:t>There are more than 7.3 million gay and bisexual Americans.</a:t>
            </a:r>
            <a:br>
              <a:rPr lang="en-US" sz="3200" dirty="0">
                <a:solidFill>
                  <a:srgbClr val="4B376B"/>
                </a:solidFill>
              </a:rPr>
            </a:br>
            <a:endParaRPr lang="en-US" sz="3200" dirty="0">
              <a:solidFill>
                <a:srgbClr val="4B376B"/>
              </a:solidFill>
            </a:endParaRPr>
          </a:p>
          <a:p>
            <a:pPr marL="466725" indent="-420688">
              <a:lnSpc>
                <a:spcPct val="100000"/>
              </a:lnSpc>
              <a:spcBef>
                <a:spcPts val="0"/>
              </a:spcBef>
              <a:buClr>
                <a:prstClr val="black"/>
              </a:buClr>
              <a:buFont typeface="Arial" panose="020B0604020202020204" pitchFamily="34" charset="0"/>
              <a:buChar char="•"/>
            </a:pPr>
            <a:r>
              <a:rPr lang="en-US" sz="3200" dirty="0">
                <a:solidFill>
                  <a:srgbClr val="4B376B"/>
                </a:solidFill>
              </a:rPr>
              <a:t>Studies from other nations over a number of years have found that between 1.2 and 6.8 percent of adults identify as LGBTQ.</a:t>
            </a:r>
            <a:endParaRPr lang="en-US" sz="3000" b="1" dirty="0">
              <a:solidFill>
                <a:srgbClr val="4B376B"/>
              </a:solidFill>
            </a:endParaRPr>
          </a:p>
        </p:txBody>
      </p:sp>
      <p:pic>
        <p:nvPicPr>
          <p:cNvPr id="6" name="Picture 5"/>
          <p:cNvPicPr>
            <a:picLocks noChangeAspect="1"/>
          </p:cNvPicPr>
          <p:nvPr/>
        </p:nvPicPr>
        <p:blipFill>
          <a:blip r:embed="rId3"/>
          <a:stretch>
            <a:fillRect/>
          </a:stretch>
        </p:blipFill>
        <p:spPr>
          <a:xfrm>
            <a:off x="8842301" y="648070"/>
            <a:ext cx="2674199" cy="1782799"/>
          </a:xfrm>
          <a:prstGeom prst="rect">
            <a:avLst/>
          </a:prstGeom>
          <a:solidFill>
            <a:srgbClr val="FFFFFF">
              <a:shade val="85000"/>
            </a:srgbClr>
          </a:solidFill>
          <a:ln w="3175" cap="sq">
            <a:solidFill>
              <a:srgbClr val="F3A447"/>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3.3</a:t>
            </a:r>
          </a:p>
        </p:txBody>
      </p:sp>
    </p:spTree>
    <p:custDataLst>
      <p:tags r:id="rId1"/>
    </p:custDataLst>
    <p:extLst>
      <p:ext uri="{BB962C8B-B14F-4D97-AF65-F5344CB8AC3E}">
        <p14:creationId xmlns:p14="http://schemas.microsoft.com/office/powerpoint/2010/main" val="3317398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836893" y="1004047"/>
            <a:ext cx="7422776" cy="2115672"/>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lnSpc>
                <a:spcPct val="100000"/>
              </a:lnSpc>
              <a:spcBef>
                <a:spcPts val="0"/>
              </a:spcBef>
              <a:buClr>
                <a:prstClr val="black"/>
              </a:buClr>
              <a:buFont typeface="Arial" panose="020B0604020202020204" pitchFamily="34" charset="0"/>
              <a:buChar char="•"/>
            </a:pPr>
            <a:r>
              <a:rPr lang="en-US" sz="3200" dirty="0">
                <a:solidFill>
                  <a:srgbClr val="4B376B"/>
                </a:solidFill>
              </a:rPr>
              <a:t>The transgender population is less well-studied.  In fact, we still do not know for sure how many Americans identify as transgender. </a:t>
            </a:r>
          </a:p>
          <a:p>
            <a:pPr marL="503237" indent="-457200">
              <a:lnSpc>
                <a:spcPct val="100000"/>
              </a:lnSpc>
              <a:spcBef>
                <a:spcPts val="0"/>
              </a:spcBef>
              <a:buClr>
                <a:prstClr val="black"/>
              </a:buClr>
              <a:buFont typeface="Arial" panose="020B0604020202020204" pitchFamily="34" charset="0"/>
              <a:buChar char="•"/>
            </a:pPr>
            <a:endParaRPr lang="en-US" sz="3200" dirty="0">
              <a:solidFill>
                <a:srgbClr val="4B376B"/>
              </a:solidFill>
            </a:endParaRPr>
          </a:p>
          <a:p>
            <a:pPr marL="503237" indent="-457200">
              <a:lnSpc>
                <a:spcPct val="100000"/>
              </a:lnSpc>
              <a:spcBef>
                <a:spcPts val="0"/>
              </a:spcBef>
              <a:buClr>
                <a:prstClr val="black"/>
              </a:buClr>
              <a:buFont typeface="Arial" panose="020B0604020202020204" pitchFamily="34" charset="0"/>
              <a:buChar char="•"/>
            </a:pPr>
            <a:endParaRPr lang="en-US" sz="3200" dirty="0">
              <a:solidFill>
                <a:srgbClr val="4B376B"/>
              </a:solidFill>
            </a:endParaRPr>
          </a:p>
          <a:p>
            <a:pPr marL="503237" indent="-457200">
              <a:lnSpc>
                <a:spcPct val="100000"/>
              </a:lnSpc>
              <a:spcBef>
                <a:spcPts val="0"/>
              </a:spcBef>
              <a:buClr>
                <a:prstClr val="black"/>
              </a:buClr>
              <a:buFont typeface="Arial" panose="020B0604020202020204" pitchFamily="34" charset="0"/>
              <a:buChar char="•"/>
            </a:pPr>
            <a:endParaRPr lang="en-US" sz="3200" dirty="0">
              <a:solidFill>
                <a:srgbClr val="4B376B"/>
              </a:solidFill>
            </a:endParaRPr>
          </a:p>
        </p:txBody>
      </p:sp>
      <p:sp>
        <p:nvSpPr>
          <p:cNvPr id="6" name="Title 1"/>
          <p:cNvSpPr txBox="1">
            <a:spLocks/>
          </p:cNvSpPr>
          <p:nvPr/>
        </p:nvSpPr>
        <p:spPr>
          <a:xfrm>
            <a:off x="303881" y="326967"/>
            <a:ext cx="3192354" cy="21472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Transgender Facts and Statistics</a:t>
            </a:r>
          </a:p>
        </p:txBody>
      </p:sp>
      <p:sp>
        <p:nvSpPr>
          <p:cNvPr id="4" name="Content Placeholder 2"/>
          <p:cNvSpPr txBox="1">
            <a:spLocks/>
          </p:cNvSpPr>
          <p:nvPr/>
        </p:nvSpPr>
        <p:spPr>
          <a:xfrm>
            <a:off x="1317810" y="3424518"/>
            <a:ext cx="9941859" cy="1990164"/>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lnSpc>
                <a:spcPct val="100000"/>
              </a:lnSpc>
              <a:spcBef>
                <a:spcPts val="0"/>
              </a:spcBef>
              <a:buClr>
                <a:prstClr val="black"/>
              </a:buClr>
              <a:buFont typeface="Arial" panose="020B0604020202020204" pitchFamily="34" charset="0"/>
              <a:buChar char="•"/>
            </a:pPr>
            <a:r>
              <a:rPr lang="en-US" sz="3200" dirty="0">
                <a:solidFill>
                  <a:srgbClr val="4B376B"/>
                </a:solidFill>
              </a:rPr>
              <a:t>Research shows that youth who identify as transgender are significantly overrepresented in both social services and juvenile justice settings, and that they face additional challenges because of their gender identity.</a:t>
            </a:r>
          </a:p>
          <a:p>
            <a:pPr marL="503237" indent="-457200">
              <a:lnSpc>
                <a:spcPct val="100000"/>
              </a:lnSpc>
              <a:spcBef>
                <a:spcPts val="0"/>
              </a:spcBef>
              <a:buClr>
                <a:prstClr val="black"/>
              </a:buClr>
              <a:buFont typeface="Arial" panose="020B0604020202020204" pitchFamily="34" charset="0"/>
              <a:buChar char="•"/>
            </a:pPr>
            <a:endParaRPr lang="en-US" sz="3200" dirty="0">
              <a:solidFill>
                <a:srgbClr val="4B376B"/>
              </a:solidFill>
            </a:endParaRPr>
          </a:p>
          <a:p>
            <a:pPr marL="503237" indent="-457200">
              <a:lnSpc>
                <a:spcPct val="100000"/>
              </a:lnSpc>
              <a:spcBef>
                <a:spcPts val="0"/>
              </a:spcBef>
              <a:buClr>
                <a:prstClr val="black"/>
              </a:buClr>
              <a:buFont typeface="Arial" panose="020B0604020202020204" pitchFamily="34" charset="0"/>
              <a:buChar char="•"/>
            </a:pPr>
            <a:endParaRPr lang="en-US" sz="3200" dirty="0">
              <a:solidFill>
                <a:srgbClr val="4B376B"/>
              </a:solidFill>
            </a:endParaRPr>
          </a:p>
        </p:txBody>
      </p:sp>
      <p:sp>
        <p:nvSpPr>
          <p:cNvPr id="7"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3.4</a:t>
            </a:r>
          </a:p>
        </p:txBody>
      </p:sp>
    </p:spTree>
    <p:custDataLst>
      <p:tags r:id="rId1"/>
    </p:custDataLst>
    <p:extLst>
      <p:ext uri="{BB962C8B-B14F-4D97-AF65-F5344CB8AC3E}">
        <p14:creationId xmlns:p14="http://schemas.microsoft.com/office/powerpoint/2010/main" val="2014433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994299" y="645456"/>
            <a:ext cx="10444666" cy="5018497"/>
          </a:xfrm>
          <a:prstGeom prst="rightArrow">
            <a:avLst/>
          </a:prstGeom>
          <a:solidFill>
            <a:srgbClr val="5B9BD5">
              <a:tint val="40000"/>
              <a:hueOff val="0"/>
              <a:satOff val="0"/>
              <a:lumOff val="0"/>
              <a:alphaOff val="0"/>
            </a:srgbClr>
          </a:solidFill>
          <a:ln>
            <a:noFill/>
          </a:ln>
          <a:effectLst/>
        </p:spPr>
        <p:txBody>
          <a:bodyPr/>
          <a:lstStyle/>
          <a:p>
            <a:endParaRPr lang="en-US"/>
          </a:p>
        </p:txBody>
      </p:sp>
      <p:sp>
        <p:nvSpPr>
          <p:cNvPr id="2" name="Rounded Rectangle 1"/>
          <p:cNvSpPr/>
          <p:nvPr/>
        </p:nvSpPr>
        <p:spPr>
          <a:xfrm>
            <a:off x="1138697" y="1961965"/>
            <a:ext cx="2812205" cy="2396971"/>
          </a:xfrm>
          <a:prstGeom prst="roundRect">
            <a:avLst/>
          </a:prstGeom>
          <a:solidFill>
            <a:srgbClr val="30842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979" tIns="160979" rIns="160979" bIns="160979" numCol="1" spcCol="1270" anchor="ctr" anchorCtr="0">
            <a:noAutofit/>
          </a:bodyPr>
          <a:lstStyle/>
          <a:p>
            <a:pPr algn="ctr"/>
            <a:r>
              <a:rPr lang="en-US" sz="2400" dirty="0">
                <a:solidFill>
                  <a:prstClr val="white"/>
                </a:solidFill>
              </a:rPr>
              <a:t>In your assigned group, think about rites of passage during  that stage of life.</a:t>
            </a:r>
          </a:p>
        </p:txBody>
      </p:sp>
      <p:sp>
        <p:nvSpPr>
          <p:cNvPr id="5" name="Title 1"/>
          <p:cNvSpPr txBox="1">
            <a:spLocks/>
          </p:cNvSpPr>
          <p:nvPr/>
        </p:nvSpPr>
        <p:spPr>
          <a:xfrm>
            <a:off x="303881" y="466165"/>
            <a:ext cx="9875520" cy="12171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ACTIVITY B:  </a:t>
            </a:r>
            <a:br>
              <a:rPr lang="en-US" b="1" dirty="0">
                <a:solidFill>
                  <a:srgbClr val="30842C"/>
                </a:solidFill>
              </a:rPr>
            </a:br>
            <a:r>
              <a:rPr lang="en-US" b="1" dirty="0">
                <a:solidFill>
                  <a:srgbClr val="30842C"/>
                </a:solidFill>
              </a:rPr>
              <a:t>“Rites of Passage”</a:t>
            </a:r>
          </a:p>
        </p:txBody>
      </p:sp>
      <p:sp>
        <p:nvSpPr>
          <p:cNvPr id="6" name="Rounded Rectangle 5"/>
          <p:cNvSpPr/>
          <p:nvPr/>
        </p:nvSpPr>
        <p:spPr>
          <a:xfrm>
            <a:off x="4102017" y="1961965"/>
            <a:ext cx="2812205" cy="2396971"/>
          </a:xfrm>
          <a:prstGeom prst="roundRect">
            <a:avLst/>
          </a:prstGeom>
          <a:solidFill>
            <a:srgbClr val="F3A44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979" tIns="160979" rIns="160979" bIns="160979" numCol="1" spcCol="1270" anchor="ctr" anchorCtr="0">
            <a:noAutofit/>
          </a:bodyPr>
          <a:lstStyle/>
          <a:p>
            <a:pPr algn="ctr"/>
            <a:r>
              <a:rPr lang="en-US" sz="2400" dirty="0">
                <a:solidFill>
                  <a:prstClr val="white"/>
                </a:solidFill>
              </a:rPr>
              <a:t>Tape your examples on the wall.</a:t>
            </a:r>
          </a:p>
        </p:txBody>
      </p:sp>
      <p:sp>
        <p:nvSpPr>
          <p:cNvPr id="7" name="Rounded Rectangle 6"/>
          <p:cNvSpPr/>
          <p:nvPr/>
        </p:nvSpPr>
        <p:spPr>
          <a:xfrm>
            <a:off x="7065338" y="1961965"/>
            <a:ext cx="2812205" cy="2396971"/>
          </a:xfrm>
          <a:prstGeom prst="roundRect">
            <a:avLst/>
          </a:prstGeom>
          <a:solidFill>
            <a:srgbClr val="4B376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979" tIns="160979" rIns="160979" bIns="160979" numCol="1" spcCol="1270" anchor="ctr" anchorCtr="0">
            <a:noAutofit/>
          </a:bodyPr>
          <a:lstStyle/>
          <a:p>
            <a:pPr algn="ctr"/>
            <a:r>
              <a:rPr lang="en-US" sz="2400" dirty="0">
                <a:solidFill>
                  <a:prstClr val="white"/>
                </a:solidFill>
              </a:rPr>
              <a:t>Discuss and then identify how each answer may be different if a person identifies as LGBTQ.</a:t>
            </a:r>
          </a:p>
        </p:txBody>
      </p:sp>
      <p:sp>
        <p:nvSpPr>
          <p:cNvPr id="8"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3.5</a:t>
            </a:r>
          </a:p>
        </p:txBody>
      </p:sp>
    </p:spTree>
    <p:custDataLst>
      <p:tags r:id="rId1"/>
    </p:custDataLst>
    <p:extLst>
      <p:ext uri="{BB962C8B-B14F-4D97-AF65-F5344CB8AC3E}">
        <p14:creationId xmlns:p14="http://schemas.microsoft.com/office/powerpoint/2010/main" val="708382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a:solidFill>
                  <a:srgbClr val="30842C"/>
                </a:solidFill>
              </a:rPr>
              <a:t>AGENDA</a:t>
            </a:r>
            <a:endParaRPr lang="en-US" b="1" dirty="0">
              <a:solidFill>
                <a:srgbClr val="30842C"/>
              </a:solidFill>
            </a:endParaRPr>
          </a:p>
        </p:txBody>
      </p:sp>
      <p:grpSp>
        <p:nvGrpSpPr>
          <p:cNvPr id="18" name="Group 17"/>
          <p:cNvGrpSpPr/>
          <p:nvPr/>
        </p:nvGrpSpPr>
        <p:grpSpPr>
          <a:xfrm>
            <a:off x="1116842" y="1470208"/>
            <a:ext cx="10250405" cy="4034121"/>
            <a:chOff x="1385261" y="1489218"/>
            <a:chExt cx="9708694" cy="3704724"/>
          </a:xfrm>
        </p:grpSpPr>
        <p:sp>
          <p:nvSpPr>
            <p:cNvPr id="13" name="Bevel 12"/>
            <p:cNvSpPr/>
            <p:nvPr/>
          </p:nvSpPr>
          <p:spPr>
            <a:xfrm>
              <a:off x="1385261" y="1492459"/>
              <a:ext cx="3065410" cy="1712739"/>
            </a:xfrm>
            <a:prstGeom prst="frame">
              <a:avLst/>
            </a:prstGeom>
            <a:solidFill>
              <a:srgbClr val="30842C"/>
            </a:solidFill>
            <a:ln>
              <a:solidFill>
                <a:srgbClr val="F3A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en-US" sz="2400" b="1" dirty="0">
                  <a:solidFill>
                    <a:srgbClr val="4B376B"/>
                  </a:solidFill>
                </a:rPr>
                <a:t>Unit 1:  </a:t>
              </a:r>
              <a:br>
                <a:rPr lang="en-US" sz="2400" b="1" dirty="0">
                  <a:solidFill>
                    <a:srgbClr val="4B376B"/>
                  </a:solidFill>
                </a:rPr>
              </a:br>
              <a:r>
                <a:rPr lang="en-US" sz="2400" b="1" dirty="0">
                  <a:solidFill>
                    <a:srgbClr val="4B376B"/>
                  </a:solidFill>
                </a:rPr>
                <a:t>Acronyms, Terms, and Definitions</a:t>
              </a:r>
            </a:p>
          </p:txBody>
        </p:sp>
        <p:sp>
          <p:nvSpPr>
            <p:cNvPr id="14" name="Bevel 13"/>
            <p:cNvSpPr/>
            <p:nvPr/>
          </p:nvSpPr>
          <p:spPr>
            <a:xfrm>
              <a:off x="4708469" y="1489218"/>
              <a:ext cx="3065410" cy="1712739"/>
            </a:xfrm>
            <a:prstGeom prst="frame">
              <a:avLst/>
            </a:prstGeom>
            <a:solidFill>
              <a:srgbClr val="30842C"/>
            </a:solidFill>
            <a:ln>
              <a:solidFill>
                <a:srgbClr val="F3A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en-US" sz="2400" b="1" dirty="0">
                  <a:solidFill>
                    <a:srgbClr val="4B376B"/>
                  </a:solidFill>
                </a:rPr>
                <a:t>Unit 2:  </a:t>
              </a:r>
              <a:br>
                <a:rPr lang="en-US" sz="2400" b="1" dirty="0">
                  <a:solidFill>
                    <a:srgbClr val="4B376B"/>
                  </a:solidFill>
                </a:rPr>
              </a:br>
              <a:r>
                <a:rPr lang="en-US" sz="2400" b="1" dirty="0">
                  <a:solidFill>
                    <a:srgbClr val="4B376B"/>
                  </a:solidFill>
                </a:rPr>
                <a:t>Basic Gender Concepts</a:t>
              </a:r>
            </a:p>
          </p:txBody>
        </p:sp>
        <p:sp>
          <p:nvSpPr>
            <p:cNvPr id="15" name="Bevel 14"/>
            <p:cNvSpPr/>
            <p:nvPr/>
          </p:nvSpPr>
          <p:spPr>
            <a:xfrm>
              <a:off x="3058778" y="3481203"/>
              <a:ext cx="3065410" cy="1712739"/>
            </a:xfrm>
            <a:prstGeom prst="frame">
              <a:avLst/>
            </a:prstGeom>
            <a:solidFill>
              <a:srgbClr val="30842C"/>
            </a:solidFill>
            <a:ln>
              <a:solidFill>
                <a:srgbClr val="F3A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en-US" sz="2400" b="1" dirty="0">
                  <a:solidFill>
                    <a:srgbClr val="4B376B"/>
                  </a:solidFill>
                </a:rPr>
                <a:t>Unit 4:  </a:t>
              </a:r>
              <a:br>
                <a:rPr lang="en-US" sz="2400" b="1" dirty="0">
                  <a:solidFill>
                    <a:srgbClr val="4B376B"/>
                  </a:solidFill>
                </a:rPr>
              </a:br>
              <a:r>
                <a:rPr lang="en-US" sz="2400" b="1" dirty="0">
                  <a:solidFill>
                    <a:srgbClr val="4B376B"/>
                  </a:solidFill>
                </a:rPr>
                <a:t>LGBTQ Issues</a:t>
              </a:r>
            </a:p>
          </p:txBody>
        </p:sp>
        <p:sp>
          <p:nvSpPr>
            <p:cNvPr id="16" name="Bevel 15"/>
            <p:cNvSpPr/>
            <p:nvPr/>
          </p:nvSpPr>
          <p:spPr>
            <a:xfrm>
              <a:off x="8028545" y="1489218"/>
              <a:ext cx="3065410" cy="1712739"/>
            </a:xfrm>
            <a:prstGeom prst="frame">
              <a:avLst/>
            </a:prstGeom>
            <a:solidFill>
              <a:srgbClr val="30842C"/>
            </a:solidFill>
            <a:ln>
              <a:solidFill>
                <a:srgbClr val="F3A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en-US" sz="2400" b="1" dirty="0">
                  <a:solidFill>
                    <a:srgbClr val="4B376B"/>
                  </a:solidFill>
                </a:rPr>
                <a:t>Unit 3:  </a:t>
              </a:r>
              <a:br>
                <a:rPr lang="en-US" sz="2400" b="1" dirty="0">
                  <a:solidFill>
                    <a:srgbClr val="4B376B"/>
                  </a:solidFill>
                </a:rPr>
              </a:br>
              <a:r>
                <a:rPr lang="en-US" sz="2400" b="1" dirty="0">
                  <a:solidFill>
                    <a:srgbClr val="4B376B"/>
                  </a:solidFill>
                </a:rPr>
                <a:t>LGBTQ Facts and Statistics</a:t>
              </a:r>
            </a:p>
          </p:txBody>
        </p:sp>
        <p:sp>
          <p:nvSpPr>
            <p:cNvPr id="17" name="Bevel 16"/>
            <p:cNvSpPr/>
            <p:nvPr/>
          </p:nvSpPr>
          <p:spPr>
            <a:xfrm>
              <a:off x="6389308" y="3481202"/>
              <a:ext cx="3065410" cy="1712739"/>
            </a:xfrm>
            <a:prstGeom prst="frame">
              <a:avLst/>
            </a:prstGeom>
            <a:solidFill>
              <a:srgbClr val="30842C"/>
            </a:solidFill>
            <a:ln>
              <a:solidFill>
                <a:srgbClr val="F3A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en-US" sz="2400" b="1" dirty="0">
                  <a:solidFill>
                    <a:srgbClr val="4B376B"/>
                  </a:solidFill>
                </a:rPr>
                <a:t>Unit 5:  </a:t>
              </a:r>
              <a:br>
                <a:rPr lang="en-US" sz="2400" b="1" dirty="0">
                  <a:solidFill>
                    <a:srgbClr val="4B376B"/>
                  </a:solidFill>
                </a:rPr>
              </a:br>
              <a:r>
                <a:rPr lang="en-US" sz="2400" b="1" dirty="0">
                  <a:solidFill>
                    <a:srgbClr val="4B376B"/>
                  </a:solidFill>
                </a:rPr>
                <a:t>Supporting Youth Who Identify as LGBTQ </a:t>
              </a:r>
            </a:p>
          </p:txBody>
        </p:sp>
      </p:grpSp>
      <p:sp>
        <p:nvSpPr>
          <p:cNvPr id="9"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0.3</a:t>
            </a:r>
          </a:p>
        </p:txBody>
      </p:sp>
    </p:spTree>
    <p:custDataLst>
      <p:tags r:id="rId1"/>
    </p:custDataLst>
    <p:extLst>
      <p:ext uri="{BB962C8B-B14F-4D97-AF65-F5344CB8AC3E}">
        <p14:creationId xmlns:p14="http://schemas.microsoft.com/office/powerpoint/2010/main" val="4002751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evel 12"/>
          <p:cNvSpPr/>
          <p:nvPr/>
        </p:nvSpPr>
        <p:spPr>
          <a:xfrm>
            <a:off x="1340872" y="791124"/>
            <a:ext cx="9498762" cy="1818912"/>
          </a:xfrm>
          <a:prstGeom prst="frame">
            <a:avLst/>
          </a:prstGeom>
          <a:solidFill>
            <a:srgbClr val="30842C"/>
          </a:solidFill>
          <a:ln>
            <a:solidFill>
              <a:srgbClr val="F3A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en-US" sz="4400" b="1" dirty="0">
                <a:solidFill>
                  <a:srgbClr val="4B376B"/>
                </a:solidFill>
              </a:rPr>
              <a:t>Unit 4:  </a:t>
            </a:r>
            <a:br>
              <a:rPr lang="en-US" sz="4400" b="1" dirty="0">
                <a:solidFill>
                  <a:srgbClr val="4B376B"/>
                </a:solidFill>
              </a:rPr>
            </a:br>
            <a:r>
              <a:rPr lang="en-US" sz="4400" b="1" dirty="0">
                <a:solidFill>
                  <a:srgbClr val="4B376B"/>
                </a:solidFill>
              </a:rPr>
              <a:t>LGBTQ Issues</a:t>
            </a:r>
          </a:p>
        </p:txBody>
      </p:sp>
      <p:pic>
        <p:nvPicPr>
          <p:cNvPr id="2" name="Picture 1"/>
          <p:cNvPicPr>
            <a:picLocks noChangeAspect="1"/>
          </p:cNvPicPr>
          <p:nvPr/>
        </p:nvPicPr>
        <p:blipFill>
          <a:blip r:embed="rId3"/>
          <a:stretch>
            <a:fillRect/>
          </a:stretch>
        </p:blipFill>
        <p:spPr>
          <a:xfrm>
            <a:off x="3784257" y="3027286"/>
            <a:ext cx="5929454" cy="3187082"/>
          </a:xfrm>
          <a:prstGeom prst="rect">
            <a:avLst/>
          </a:prstGeom>
        </p:spPr>
      </p:pic>
      <p:sp>
        <p:nvSpPr>
          <p:cNvPr id="4"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4.1</a:t>
            </a:r>
          </a:p>
        </p:txBody>
      </p:sp>
    </p:spTree>
    <p:custDataLst>
      <p:tags r:id="rId1"/>
    </p:custDataLst>
    <p:extLst>
      <p:ext uri="{BB962C8B-B14F-4D97-AF65-F5344CB8AC3E}">
        <p14:creationId xmlns:p14="http://schemas.microsoft.com/office/powerpoint/2010/main" val="3288808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Learning Objective</a:t>
            </a:r>
          </a:p>
        </p:txBody>
      </p:sp>
      <p:sp>
        <p:nvSpPr>
          <p:cNvPr id="5" name="Content Placeholder 2"/>
          <p:cNvSpPr>
            <a:spLocks noGrp="1"/>
          </p:cNvSpPr>
          <p:nvPr>
            <p:ph idx="1"/>
          </p:nvPr>
        </p:nvSpPr>
        <p:spPr>
          <a:xfrm>
            <a:off x="941899" y="1348459"/>
            <a:ext cx="10901596" cy="4253701"/>
          </a:xfrm>
        </p:spPr>
        <p:txBody>
          <a:bodyPr>
            <a:noAutofit/>
          </a:bodyPr>
          <a:lstStyle/>
          <a:p>
            <a:pPr marL="45720" indent="0">
              <a:buNone/>
            </a:pPr>
            <a:endParaRPr lang="en-US" sz="2400" dirty="0">
              <a:solidFill>
                <a:schemeClr val="bg2"/>
              </a:solidFill>
            </a:endParaRPr>
          </a:p>
          <a:p>
            <a:pPr marL="45720" indent="0">
              <a:buNone/>
            </a:pPr>
            <a:endParaRPr lang="en-US" sz="2400" dirty="0">
              <a:solidFill>
                <a:schemeClr val="bg2"/>
              </a:solidFill>
            </a:endParaRPr>
          </a:p>
          <a:p>
            <a:pPr marL="45720" lvl="0" indent="0">
              <a:buNone/>
            </a:pPr>
            <a:r>
              <a:rPr lang="en-US" sz="2400" dirty="0">
                <a:solidFill>
                  <a:srgbClr val="4B376B"/>
                </a:solidFill>
              </a:rPr>
              <a:t>Identify common stereotypes about people who identify as LGBTQ and the discrimination they face.</a:t>
            </a:r>
          </a:p>
          <a:p>
            <a:pPr marL="45720" indent="0">
              <a:buNone/>
            </a:pPr>
            <a:endParaRPr lang="en-US" sz="2400" dirty="0"/>
          </a:p>
          <a:p>
            <a:pPr marL="45720" indent="0">
              <a:buNone/>
            </a:pPr>
            <a:r>
              <a:rPr lang="en-US" sz="2400" dirty="0"/>
              <a:t> </a:t>
            </a:r>
          </a:p>
        </p:txBody>
      </p:sp>
      <p:sp>
        <p:nvSpPr>
          <p:cNvPr id="7" name="Chevron 6"/>
          <p:cNvSpPr/>
          <p:nvPr/>
        </p:nvSpPr>
        <p:spPr>
          <a:xfrm>
            <a:off x="547153" y="2492501"/>
            <a:ext cx="501279" cy="12898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4.2</a:t>
            </a:r>
          </a:p>
        </p:txBody>
      </p:sp>
    </p:spTree>
    <p:custDataLst>
      <p:tags r:id="rId1"/>
    </p:custDataLst>
    <p:extLst>
      <p:ext uri="{BB962C8B-B14F-4D97-AF65-F5344CB8AC3E}">
        <p14:creationId xmlns:p14="http://schemas.microsoft.com/office/powerpoint/2010/main" val="599098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10202754" cy="1356360"/>
          </a:xfrm>
        </p:spPr>
        <p:txBody>
          <a:bodyPr/>
          <a:lstStyle/>
          <a:p>
            <a:r>
              <a:rPr lang="en-US" b="1" dirty="0">
                <a:solidFill>
                  <a:srgbClr val="30842C"/>
                </a:solidFill>
              </a:rPr>
              <a:t>STEREOTYPES AND MISCONCEPTIONS</a:t>
            </a:r>
          </a:p>
        </p:txBody>
      </p:sp>
      <p:sp>
        <p:nvSpPr>
          <p:cNvPr id="5" name="Content Placeholder 2"/>
          <p:cNvSpPr txBox="1">
            <a:spLocks/>
          </p:cNvSpPr>
          <p:nvPr/>
        </p:nvSpPr>
        <p:spPr>
          <a:xfrm>
            <a:off x="914399" y="1683328"/>
            <a:ext cx="4876801" cy="4000296"/>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lnSpc>
                <a:spcPct val="100000"/>
              </a:lnSpc>
              <a:spcBef>
                <a:spcPts val="0"/>
              </a:spcBef>
              <a:buClr>
                <a:prstClr val="black"/>
              </a:buClr>
              <a:buFont typeface="Arial" panose="020B0604020202020204" pitchFamily="34" charset="0"/>
              <a:buChar char="•"/>
            </a:pPr>
            <a:r>
              <a:rPr lang="en-US" sz="2800" dirty="0">
                <a:solidFill>
                  <a:srgbClr val="4B376B"/>
                </a:solidFill>
              </a:rPr>
              <a:t>People who identify as LGBTQ are found in every social, economic, racial, ethnic, and religious group. </a:t>
            </a:r>
            <a:br>
              <a:rPr lang="en-US" sz="2800" dirty="0">
                <a:solidFill>
                  <a:srgbClr val="4B376B"/>
                </a:solidFill>
              </a:rPr>
            </a:br>
            <a:endParaRPr lang="en-US" sz="2800" dirty="0">
              <a:solidFill>
                <a:srgbClr val="4B376B"/>
              </a:solidFill>
            </a:endParaRPr>
          </a:p>
          <a:p>
            <a:pPr marL="466725" indent="-420688">
              <a:lnSpc>
                <a:spcPct val="100000"/>
              </a:lnSpc>
              <a:spcBef>
                <a:spcPts val="0"/>
              </a:spcBef>
              <a:buClr>
                <a:prstClr val="black"/>
              </a:buClr>
              <a:buFont typeface="Arial" panose="020B0604020202020204" pitchFamily="34" charset="0"/>
              <a:buChar char="•"/>
            </a:pPr>
            <a:r>
              <a:rPr lang="en-US" sz="2800" dirty="0">
                <a:solidFill>
                  <a:srgbClr val="4B376B"/>
                </a:solidFill>
              </a:rPr>
              <a:t>Everyone has perceptions or preconceived ideas about what it means to be LGBTQ. </a:t>
            </a:r>
            <a:br>
              <a:rPr lang="en-US" sz="2800" dirty="0">
                <a:solidFill>
                  <a:srgbClr val="4B376B"/>
                </a:solidFill>
              </a:rPr>
            </a:br>
            <a:endParaRPr lang="en-US" sz="2800" dirty="0">
              <a:solidFill>
                <a:srgbClr val="4B376B"/>
              </a:solidFill>
            </a:endParaRPr>
          </a:p>
        </p:txBody>
      </p:sp>
      <p:sp>
        <p:nvSpPr>
          <p:cNvPr id="6" name="Content Placeholder 2"/>
          <p:cNvSpPr txBox="1">
            <a:spLocks/>
          </p:cNvSpPr>
          <p:nvPr/>
        </p:nvSpPr>
        <p:spPr>
          <a:xfrm>
            <a:off x="5791200" y="1683328"/>
            <a:ext cx="5501196" cy="4000296"/>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lnSpc>
                <a:spcPct val="100000"/>
              </a:lnSpc>
              <a:spcBef>
                <a:spcPts val="0"/>
              </a:spcBef>
              <a:buClr>
                <a:prstClr val="black"/>
              </a:buClr>
              <a:buFont typeface="Arial" panose="020B0604020202020204" pitchFamily="34" charset="0"/>
              <a:buChar char="•"/>
            </a:pPr>
            <a:r>
              <a:rPr lang="en-US" sz="2800" dirty="0">
                <a:solidFill>
                  <a:srgbClr val="4B376B"/>
                </a:solidFill>
              </a:rPr>
              <a:t>There was a time in this country when homosexuality was considered a mental illness. </a:t>
            </a:r>
            <a:br>
              <a:rPr lang="en-US" sz="2800" dirty="0">
                <a:solidFill>
                  <a:srgbClr val="4B376B"/>
                </a:solidFill>
              </a:rPr>
            </a:br>
            <a:endParaRPr lang="en-US" sz="2800" dirty="0">
              <a:solidFill>
                <a:srgbClr val="4B376B"/>
              </a:solidFill>
            </a:endParaRPr>
          </a:p>
          <a:p>
            <a:pPr marL="466725" indent="-420688">
              <a:lnSpc>
                <a:spcPct val="100000"/>
              </a:lnSpc>
              <a:spcBef>
                <a:spcPts val="0"/>
              </a:spcBef>
              <a:buClr>
                <a:prstClr val="black"/>
              </a:buClr>
              <a:buFont typeface="Arial" panose="020B0604020202020204" pitchFamily="34" charset="0"/>
              <a:buChar char="•"/>
            </a:pPr>
            <a:r>
              <a:rPr lang="en-US" sz="2800" dirty="0">
                <a:solidFill>
                  <a:srgbClr val="4B376B"/>
                </a:solidFill>
              </a:rPr>
              <a:t>It is important to understand that an individual’s SOGIE is only a small part of who they are. </a:t>
            </a:r>
          </a:p>
        </p:txBody>
      </p:sp>
      <p:sp>
        <p:nvSpPr>
          <p:cNvPr id="7"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4.3</a:t>
            </a:r>
          </a:p>
        </p:txBody>
      </p:sp>
    </p:spTree>
    <p:custDataLst>
      <p:tags r:id="rId1"/>
    </p:custDataLst>
    <p:extLst>
      <p:ext uri="{BB962C8B-B14F-4D97-AF65-F5344CB8AC3E}">
        <p14:creationId xmlns:p14="http://schemas.microsoft.com/office/powerpoint/2010/main" val="2628187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DISCRIMINATION AND HARASSMENT</a:t>
            </a:r>
          </a:p>
        </p:txBody>
      </p:sp>
      <p:sp>
        <p:nvSpPr>
          <p:cNvPr id="5" name="Content Placeholder 2"/>
          <p:cNvSpPr txBox="1">
            <a:spLocks/>
          </p:cNvSpPr>
          <p:nvPr/>
        </p:nvSpPr>
        <p:spPr>
          <a:xfrm>
            <a:off x="1577788" y="1440685"/>
            <a:ext cx="9305365" cy="4117433"/>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lnSpc>
                <a:spcPct val="100000"/>
              </a:lnSpc>
              <a:spcBef>
                <a:spcPts val="0"/>
              </a:spcBef>
              <a:buFont typeface="Arial" panose="020B0604020202020204" pitchFamily="34" charset="0"/>
              <a:buChar char="•"/>
            </a:pPr>
            <a:r>
              <a:rPr lang="en-US" sz="3200" dirty="0">
                <a:solidFill>
                  <a:srgbClr val="4B376B"/>
                </a:solidFill>
              </a:rPr>
              <a:t>Intersectionality focuses on the intersection of different forms of discrimination or oppression.  There are many aspects of identity that people discriminate against on a regular basis. </a:t>
            </a:r>
          </a:p>
          <a:p>
            <a:pPr marL="466725" indent="-420688">
              <a:lnSpc>
                <a:spcPct val="100000"/>
              </a:lnSpc>
              <a:spcBef>
                <a:spcPts val="0"/>
              </a:spcBef>
              <a:buFont typeface="Arial" panose="020B0604020202020204" pitchFamily="34" charset="0"/>
              <a:buChar char="•"/>
            </a:pPr>
            <a:endParaRPr lang="en-US" sz="3200" b="1" dirty="0">
              <a:solidFill>
                <a:srgbClr val="4B376B"/>
              </a:solidFill>
            </a:endParaRPr>
          </a:p>
          <a:p>
            <a:pPr marL="466725" indent="-420688">
              <a:lnSpc>
                <a:spcPct val="100000"/>
              </a:lnSpc>
              <a:spcBef>
                <a:spcPts val="0"/>
              </a:spcBef>
              <a:buFont typeface="Arial" panose="020B0604020202020204" pitchFamily="34" charset="0"/>
              <a:buChar char="•"/>
            </a:pPr>
            <a:r>
              <a:rPr lang="en-US" sz="3200" dirty="0">
                <a:solidFill>
                  <a:srgbClr val="4B376B"/>
                </a:solidFill>
              </a:rPr>
              <a:t>Although we may examine different types of prejudice independently, people do not experience them independently. </a:t>
            </a:r>
            <a:endParaRPr lang="en-US" sz="3000" b="1" dirty="0">
              <a:solidFill>
                <a:srgbClr val="4B376B"/>
              </a:solidFill>
            </a:endParaRPr>
          </a:p>
        </p:txBody>
      </p:sp>
      <p:sp>
        <p:nvSpPr>
          <p:cNvPr id="6"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4.4</a:t>
            </a:r>
          </a:p>
        </p:txBody>
      </p:sp>
    </p:spTree>
    <p:custDataLst>
      <p:tags r:id="rId1"/>
    </p:custDataLst>
    <p:extLst>
      <p:ext uri="{BB962C8B-B14F-4D97-AF65-F5344CB8AC3E}">
        <p14:creationId xmlns:p14="http://schemas.microsoft.com/office/powerpoint/2010/main" val="838998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0" y="326968"/>
            <a:ext cx="11030869" cy="1356360"/>
          </a:xfrm>
        </p:spPr>
        <p:txBody>
          <a:bodyPr/>
          <a:lstStyle/>
          <a:p>
            <a:r>
              <a:rPr lang="en-US" b="1" dirty="0">
                <a:solidFill>
                  <a:srgbClr val="30842C"/>
                </a:solidFill>
              </a:rPr>
              <a:t>DISCRIMINATION AND HARASSMENT, </a:t>
            </a:r>
            <a:r>
              <a:rPr lang="en-US" sz="4000" b="1" dirty="0">
                <a:solidFill>
                  <a:srgbClr val="30842C"/>
                </a:solidFill>
              </a:rPr>
              <a:t>cont.</a:t>
            </a:r>
          </a:p>
        </p:txBody>
      </p:sp>
      <p:sp>
        <p:nvSpPr>
          <p:cNvPr id="5" name="Content Placeholder 2"/>
          <p:cNvSpPr txBox="1">
            <a:spLocks/>
          </p:cNvSpPr>
          <p:nvPr/>
        </p:nvSpPr>
        <p:spPr>
          <a:xfrm>
            <a:off x="1577788" y="1440685"/>
            <a:ext cx="9305365" cy="4117433"/>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lnSpc>
                <a:spcPct val="100000"/>
              </a:lnSpc>
              <a:spcBef>
                <a:spcPts val="0"/>
              </a:spcBef>
              <a:buClr>
                <a:prstClr val="black"/>
              </a:buClr>
              <a:buFont typeface="Arial" panose="020B0604020202020204" pitchFamily="34" charset="0"/>
              <a:buChar char="•"/>
            </a:pPr>
            <a:r>
              <a:rPr lang="en-US" sz="3200" dirty="0">
                <a:solidFill>
                  <a:srgbClr val="4B376B"/>
                </a:solidFill>
              </a:rPr>
              <a:t>According to the 2017 National School Climate Survey:</a:t>
            </a:r>
          </a:p>
          <a:p>
            <a:pPr marL="46037" indent="0">
              <a:lnSpc>
                <a:spcPct val="100000"/>
              </a:lnSpc>
              <a:spcBef>
                <a:spcPts val="0"/>
              </a:spcBef>
              <a:buClr>
                <a:prstClr val="black"/>
              </a:buClr>
              <a:buNone/>
            </a:pPr>
            <a:endParaRPr lang="en-US" sz="3200" b="1" dirty="0">
              <a:solidFill>
                <a:srgbClr val="4B376B"/>
              </a:solidFill>
            </a:endParaRP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60% felt unsafe due to sexual orientation</a:t>
            </a: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45% felt unsafe due to gender expression</a:t>
            </a:r>
          </a:p>
          <a:p>
            <a:pPr marL="914400" indent="-514350">
              <a:lnSpc>
                <a:spcPct val="100000"/>
              </a:lnSpc>
              <a:spcBef>
                <a:spcPts val="0"/>
              </a:spcBef>
              <a:buClr>
                <a:prstClr val="black"/>
              </a:buClr>
              <a:buFont typeface="Calibri" panose="020F0502020204030204" pitchFamily="34" charset="0"/>
              <a:buChar char="‐"/>
            </a:pPr>
            <a:endParaRPr lang="en-US" sz="3200" dirty="0">
              <a:solidFill>
                <a:srgbClr val="4B376B"/>
              </a:solidFill>
            </a:endParaRP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70% verbally harassed due to sexual orientation</a:t>
            </a: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59% verbally harassed due to gender expression</a:t>
            </a:r>
          </a:p>
          <a:p>
            <a:pPr marL="46037" indent="0">
              <a:lnSpc>
                <a:spcPct val="100000"/>
              </a:lnSpc>
              <a:spcBef>
                <a:spcPts val="0"/>
              </a:spcBef>
              <a:buClr>
                <a:prstClr val="black"/>
              </a:buClr>
              <a:buNone/>
            </a:pPr>
            <a:endParaRPr lang="en-US" sz="3000" dirty="0">
              <a:solidFill>
                <a:srgbClr val="4B376B"/>
              </a:solidFill>
            </a:endParaRPr>
          </a:p>
        </p:txBody>
      </p:sp>
      <p:sp>
        <p:nvSpPr>
          <p:cNvPr id="6"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prstClr val="white"/>
                </a:solidFill>
              </a:rPr>
              <a:t>LGBTQ 4.5</a:t>
            </a:r>
          </a:p>
        </p:txBody>
      </p:sp>
    </p:spTree>
    <p:custDataLst>
      <p:tags r:id="rId1"/>
    </p:custDataLst>
    <p:extLst>
      <p:ext uri="{BB962C8B-B14F-4D97-AF65-F5344CB8AC3E}">
        <p14:creationId xmlns:p14="http://schemas.microsoft.com/office/powerpoint/2010/main" val="3958375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0" y="326968"/>
            <a:ext cx="11030869" cy="1356360"/>
          </a:xfrm>
        </p:spPr>
        <p:txBody>
          <a:bodyPr/>
          <a:lstStyle/>
          <a:p>
            <a:r>
              <a:rPr lang="en-US" b="1" dirty="0">
                <a:solidFill>
                  <a:srgbClr val="30842C"/>
                </a:solidFill>
              </a:rPr>
              <a:t>DISCRIMINATION AND HARASSMENT, </a:t>
            </a:r>
            <a:r>
              <a:rPr lang="en-US" sz="4000" b="1" dirty="0">
                <a:solidFill>
                  <a:srgbClr val="30842C"/>
                </a:solidFill>
              </a:rPr>
              <a:t>cont.</a:t>
            </a:r>
          </a:p>
        </p:txBody>
      </p:sp>
      <p:sp>
        <p:nvSpPr>
          <p:cNvPr id="5" name="Content Placeholder 2"/>
          <p:cNvSpPr txBox="1">
            <a:spLocks/>
          </p:cNvSpPr>
          <p:nvPr/>
        </p:nvSpPr>
        <p:spPr>
          <a:xfrm>
            <a:off x="1314450" y="1440685"/>
            <a:ext cx="9568703" cy="4117433"/>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lnSpc>
                <a:spcPct val="100000"/>
              </a:lnSpc>
              <a:spcBef>
                <a:spcPts val="0"/>
              </a:spcBef>
              <a:buClr>
                <a:prstClr val="black"/>
              </a:buClr>
              <a:buFont typeface="Arial" panose="020B0604020202020204" pitchFamily="34" charset="0"/>
              <a:buChar char="•"/>
            </a:pPr>
            <a:r>
              <a:rPr lang="en-US" sz="3200" dirty="0">
                <a:solidFill>
                  <a:srgbClr val="4B376B"/>
                </a:solidFill>
              </a:rPr>
              <a:t>According to the 2017 National School Climate Survey:</a:t>
            </a:r>
          </a:p>
          <a:p>
            <a:pPr marL="46037" indent="0">
              <a:lnSpc>
                <a:spcPct val="100000"/>
              </a:lnSpc>
              <a:spcBef>
                <a:spcPts val="0"/>
              </a:spcBef>
              <a:buClr>
                <a:prstClr val="black"/>
              </a:buClr>
              <a:buFont typeface="Corbel" pitchFamily="34" charset="0"/>
              <a:buNone/>
            </a:pPr>
            <a:endParaRPr lang="en-US" sz="3200" b="1" dirty="0">
              <a:solidFill>
                <a:srgbClr val="4B376B"/>
              </a:solidFill>
            </a:endParaRP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29% physically harassed due to sexual orientation</a:t>
            </a: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25% physically harassed due to gender expression</a:t>
            </a:r>
          </a:p>
          <a:p>
            <a:pPr marL="914400" indent="-514350">
              <a:lnSpc>
                <a:spcPct val="100000"/>
              </a:lnSpc>
              <a:spcBef>
                <a:spcPts val="0"/>
              </a:spcBef>
              <a:buClr>
                <a:prstClr val="black"/>
              </a:buClr>
              <a:buFont typeface="Calibri" panose="020F0502020204030204" pitchFamily="34" charset="0"/>
              <a:buChar char="‐"/>
            </a:pPr>
            <a:endParaRPr lang="en-US" sz="3200" dirty="0">
              <a:solidFill>
                <a:srgbClr val="4B376B"/>
              </a:solidFill>
            </a:endParaRP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12% assaulted due to sexual orientation</a:t>
            </a: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11% assaulted due to gender expression</a:t>
            </a:r>
          </a:p>
          <a:p>
            <a:pPr marL="46037" indent="0">
              <a:lnSpc>
                <a:spcPct val="100000"/>
              </a:lnSpc>
              <a:spcBef>
                <a:spcPts val="0"/>
              </a:spcBef>
              <a:buClr>
                <a:prstClr val="black"/>
              </a:buClr>
              <a:buFont typeface="Corbel" pitchFamily="34" charset="0"/>
              <a:buNone/>
            </a:pPr>
            <a:endParaRPr lang="en-US" sz="3000" dirty="0">
              <a:solidFill>
                <a:srgbClr val="4B376B"/>
              </a:solidFill>
            </a:endParaRPr>
          </a:p>
        </p:txBody>
      </p:sp>
      <p:sp>
        <p:nvSpPr>
          <p:cNvPr id="6"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prstClr val="white"/>
                </a:solidFill>
              </a:rPr>
              <a:t>LGBTQ 4.6</a:t>
            </a:r>
          </a:p>
        </p:txBody>
      </p:sp>
    </p:spTree>
    <p:custDataLst>
      <p:tags r:id="rId1"/>
    </p:custDataLst>
    <p:extLst>
      <p:ext uri="{BB962C8B-B14F-4D97-AF65-F5344CB8AC3E}">
        <p14:creationId xmlns:p14="http://schemas.microsoft.com/office/powerpoint/2010/main" val="1508513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0" y="326968"/>
            <a:ext cx="11030869" cy="1356360"/>
          </a:xfrm>
        </p:spPr>
        <p:txBody>
          <a:bodyPr/>
          <a:lstStyle/>
          <a:p>
            <a:r>
              <a:rPr lang="en-US" b="1" dirty="0">
                <a:solidFill>
                  <a:srgbClr val="30842C"/>
                </a:solidFill>
              </a:rPr>
              <a:t>DISCRIMINATION AND HARASSMENT, </a:t>
            </a:r>
            <a:r>
              <a:rPr lang="en-US" sz="4000" b="1" dirty="0">
                <a:solidFill>
                  <a:srgbClr val="30842C"/>
                </a:solidFill>
              </a:rPr>
              <a:t>cont.</a:t>
            </a:r>
          </a:p>
        </p:txBody>
      </p:sp>
      <p:sp>
        <p:nvSpPr>
          <p:cNvPr id="5" name="Content Placeholder 2"/>
          <p:cNvSpPr txBox="1">
            <a:spLocks/>
          </p:cNvSpPr>
          <p:nvPr/>
        </p:nvSpPr>
        <p:spPr>
          <a:xfrm>
            <a:off x="1314450" y="1440685"/>
            <a:ext cx="9568703" cy="4426715"/>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lnSpc>
                <a:spcPct val="100000"/>
              </a:lnSpc>
              <a:spcBef>
                <a:spcPts val="0"/>
              </a:spcBef>
              <a:buClr>
                <a:prstClr val="black"/>
              </a:buClr>
              <a:buFont typeface="Arial" panose="020B0604020202020204" pitchFamily="34" charset="0"/>
              <a:buChar char="•"/>
            </a:pPr>
            <a:r>
              <a:rPr lang="en-US" sz="3200" dirty="0">
                <a:solidFill>
                  <a:srgbClr val="4B376B"/>
                </a:solidFill>
              </a:rPr>
              <a:t>According to the 2017 National School Climate Survey:</a:t>
            </a:r>
          </a:p>
          <a:p>
            <a:pPr marL="46037" indent="0">
              <a:lnSpc>
                <a:spcPct val="100000"/>
              </a:lnSpc>
              <a:spcBef>
                <a:spcPts val="0"/>
              </a:spcBef>
              <a:buClr>
                <a:prstClr val="black"/>
              </a:buClr>
              <a:buFont typeface="Corbel" pitchFamily="34" charset="0"/>
              <a:buNone/>
            </a:pPr>
            <a:endParaRPr lang="en-US" sz="3200" b="1" dirty="0">
              <a:solidFill>
                <a:srgbClr val="4B376B"/>
              </a:solidFill>
            </a:endParaRP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55% did not report harassment or assault</a:t>
            </a: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60% said no action was taken when it was reported</a:t>
            </a:r>
          </a:p>
          <a:p>
            <a:pPr marL="914400" indent="-514350">
              <a:lnSpc>
                <a:spcPct val="100000"/>
              </a:lnSpc>
              <a:spcBef>
                <a:spcPts val="0"/>
              </a:spcBef>
              <a:buClr>
                <a:prstClr val="black"/>
              </a:buClr>
              <a:buFont typeface="Calibri" panose="020F0502020204030204" pitchFamily="34" charset="0"/>
              <a:buChar char="‐"/>
            </a:pPr>
            <a:endParaRPr lang="en-US" sz="3200" dirty="0">
              <a:solidFill>
                <a:srgbClr val="4B376B"/>
              </a:solidFill>
            </a:endParaRP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35% reported missing at least one full day of school in the past month</a:t>
            </a:r>
          </a:p>
          <a:p>
            <a:pPr marL="46037" indent="0">
              <a:lnSpc>
                <a:spcPct val="100000"/>
              </a:lnSpc>
              <a:spcBef>
                <a:spcPts val="0"/>
              </a:spcBef>
              <a:buClr>
                <a:prstClr val="black"/>
              </a:buClr>
              <a:buFont typeface="Corbel" pitchFamily="34" charset="0"/>
              <a:buNone/>
            </a:pPr>
            <a:endParaRPr lang="en-US" sz="3000" dirty="0">
              <a:solidFill>
                <a:srgbClr val="4B376B"/>
              </a:solidFill>
            </a:endParaRPr>
          </a:p>
        </p:txBody>
      </p:sp>
      <p:sp>
        <p:nvSpPr>
          <p:cNvPr id="6"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prstClr val="white"/>
                </a:solidFill>
              </a:rPr>
              <a:t>LGBTQ 4.7</a:t>
            </a:r>
          </a:p>
        </p:txBody>
      </p:sp>
    </p:spTree>
    <p:custDataLst>
      <p:tags r:id="rId1"/>
    </p:custDataLst>
    <p:extLst>
      <p:ext uri="{BB962C8B-B14F-4D97-AF65-F5344CB8AC3E}">
        <p14:creationId xmlns:p14="http://schemas.microsoft.com/office/powerpoint/2010/main" val="1901986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evel 12"/>
          <p:cNvSpPr/>
          <p:nvPr/>
        </p:nvSpPr>
        <p:spPr>
          <a:xfrm>
            <a:off x="775210" y="695874"/>
            <a:ext cx="10630084" cy="1818912"/>
          </a:xfrm>
          <a:prstGeom prst="frame">
            <a:avLst/>
          </a:prstGeom>
          <a:solidFill>
            <a:srgbClr val="30842C"/>
          </a:solidFill>
          <a:ln>
            <a:solidFill>
              <a:srgbClr val="F3A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en-US" sz="4400" b="1" dirty="0">
                <a:solidFill>
                  <a:srgbClr val="4B376B"/>
                </a:solidFill>
              </a:rPr>
              <a:t>Unit 5:  </a:t>
            </a:r>
            <a:br>
              <a:rPr lang="en-US" sz="4400" b="1" dirty="0">
                <a:solidFill>
                  <a:srgbClr val="4B376B"/>
                </a:solidFill>
              </a:rPr>
            </a:br>
            <a:r>
              <a:rPr lang="en-US" sz="4400" b="1" dirty="0">
                <a:solidFill>
                  <a:srgbClr val="4B376B"/>
                </a:solidFill>
              </a:rPr>
              <a:t>Supporting Youth Who Identify as LGBTQ</a:t>
            </a:r>
          </a:p>
        </p:txBody>
      </p:sp>
      <p:pic>
        <p:nvPicPr>
          <p:cNvPr id="2" name="Picture 1"/>
          <p:cNvPicPr>
            <a:picLocks noChangeAspect="1"/>
          </p:cNvPicPr>
          <p:nvPr/>
        </p:nvPicPr>
        <p:blipFill>
          <a:blip r:embed="rId3"/>
          <a:stretch>
            <a:fillRect/>
          </a:stretch>
        </p:blipFill>
        <p:spPr>
          <a:xfrm>
            <a:off x="4101113" y="2732744"/>
            <a:ext cx="3978279" cy="4207657"/>
          </a:xfrm>
          <a:prstGeom prst="rect">
            <a:avLst/>
          </a:prstGeom>
        </p:spPr>
      </p:pic>
      <p:sp>
        <p:nvSpPr>
          <p:cNvPr id="4"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5.1</a:t>
            </a:r>
          </a:p>
        </p:txBody>
      </p:sp>
    </p:spTree>
    <p:custDataLst>
      <p:tags r:id="rId1"/>
    </p:custDataLst>
    <p:extLst>
      <p:ext uri="{BB962C8B-B14F-4D97-AF65-F5344CB8AC3E}">
        <p14:creationId xmlns:p14="http://schemas.microsoft.com/office/powerpoint/2010/main" val="3064508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Learning Objectives</a:t>
            </a:r>
          </a:p>
        </p:txBody>
      </p:sp>
      <p:sp>
        <p:nvSpPr>
          <p:cNvPr id="5" name="Content Placeholder 2"/>
          <p:cNvSpPr>
            <a:spLocks noGrp="1"/>
          </p:cNvSpPr>
          <p:nvPr>
            <p:ph idx="1"/>
          </p:nvPr>
        </p:nvSpPr>
        <p:spPr>
          <a:xfrm>
            <a:off x="852254" y="1312598"/>
            <a:ext cx="10901596" cy="4253701"/>
          </a:xfrm>
        </p:spPr>
        <p:txBody>
          <a:bodyPr>
            <a:noAutofit/>
          </a:bodyPr>
          <a:lstStyle/>
          <a:p>
            <a:pPr marL="45720" indent="0">
              <a:buNone/>
            </a:pPr>
            <a:endParaRPr lang="en-US" sz="2400" dirty="0">
              <a:solidFill>
                <a:schemeClr val="bg2"/>
              </a:solidFill>
            </a:endParaRPr>
          </a:p>
          <a:p>
            <a:pPr marL="45720" indent="0">
              <a:buNone/>
            </a:pPr>
            <a:endParaRPr lang="en-US" sz="2400" dirty="0">
              <a:solidFill>
                <a:schemeClr val="bg2"/>
              </a:solidFill>
            </a:endParaRPr>
          </a:p>
          <a:p>
            <a:pPr marL="45720" indent="0">
              <a:buNone/>
            </a:pPr>
            <a:r>
              <a:rPr lang="en-US" sz="2400" dirty="0">
                <a:solidFill>
                  <a:schemeClr val="bg2"/>
                </a:solidFill>
              </a:rPr>
              <a:t>Identify the importance of being sensitive to youth who identify as LGBTQ.</a:t>
            </a:r>
          </a:p>
          <a:p>
            <a:pPr marL="45720" indent="0">
              <a:buNone/>
            </a:pPr>
            <a:r>
              <a:rPr lang="en-US" sz="2400" dirty="0">
                <a:solidFill>
                  <a:schemeClr val="bg2"/>
                </a:solidFill>
              </a:rPr>
              <a:t>Identify local resources for youth who identify as LGBTQ.</a:t>
            </a:r>
          </a:p>
          <a:p>
            <a:pPr marL="45720" indent="0">
              <a:buNone/>
            </a:pPr>
            <a:r>
              <a:rPr lang="en-US" sz="2400" dirty="0"/>
              <a:t> </a:t>
            </a:r>
          </a:p>
        </p:txBody>
      </p:sp>
      <p:sp>
        <p:nvSpPr>
          <p:cNvPr id="6" name="Chevron 5"/>
          <p:cNvSpPr/>
          <p:nvPr/>
        </p:nvSpPr>
        <p:spPr>
          <a:xfrm>
            <a:off x="457507" y="2970409"/>
            <a:ext cx="501279" cy="12898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evron 6"/>
          <p:cNvSpPr/>
          <p:nvPr/>
        </p:nvSpPr>
        <p:spPr>
          <a:xfrm>
            <a:off x="457508" y="2456640"/>
            <a:ext cx="501279" cy="12898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5.2</a:t>
            </a:r>
          </a:p>
        </p:txBody>
      </p:sp>
    </p:spTree>
    <p:custDataLst>
      <p:tags r:id="rId1"/>
    </p:custDataLst>
    <p:extLst>
      <p:ext uri="{BB962C8B-B14F-4D97-AF65-F5344CB8AC3E}">
        <p14:creationId xmlns:p14="http://schemas.microsoft.com/office/powerpoint/2010/main" val="4245294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EDUCATION</a:t>
            </a:r>
          </a:p>
        </p:txBody>
      </p:sp>
      <p:sp>
        <p:nvSpPr>
          <p:cNvPr id="5" name="Content Placeholder 2"/>
          <p:cNvSpPr txBox="1">
            <a:spLocks/>
          </p:cNvSpPr>
          <p:nvPr/>
        </p:nvSpPr>
        <p:spPr>
          <a:xfrm>
            <a:off x="1577788" y="1936376"/>
            <a:ext cx="9305365" cy="3621742"/>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037" indent="0" algn="ctr">
              <a:lnSpc>
                <a:spcPct val="100000"/>
              </a:lnSpc>
              <a:spcBef>
                <a:spcPts val="0"/>
              </a:spcBef>
              <a:buNone/>
            </a:pPr>
            <a:r>
              <a:rPr lang="en-US" sz="3200" dirty="0">
                <a:solidFill>
                  <a:srgbClr val="4B376B"/>
                </a:solidFill>
              </a:rPr>
              <a:t>Education about key issues that people who identify as LGBTQ face is paramount in assisting the LGBTQ community in a meaningful way. </a:t>
            </a:r>
            <a:endParaRPr lang="en-US" sz="3000" dirty="0">
              <a:solidFill>
                <a:srgbClr val="4B376B"/>
              </a:solidFill>
            </a:endParaRPr>
          </a:p>
        </p:txBody>
      </p:sp>
      <p:pic>
        <p:nvPicPr>
          <p:cNvPr id="6" name="Picture 5"/>
          <p:cNvPicPr>
            <a:picLocks noChangeAspect="1"/>
          </p:cNvPicPr>
          <p:nvPr/>
        </p:nvPicPr>
        <p:blipFill>
          <a:blip r:embed="rId3"/>
          <a:stretch>
            <a:fillRect/>
          </a:stretch>
        </p:blipFill>
        <p:spPr>
          <a:xfrm>
            <a:off x="410078" y="4190260"/>
            <a:ext cx="3502044" cy="2334696"/>
          </a:xfrm>
          <a:prstGeom prst="rect">
            <a:avLst/>
          </a:prstGeom>
          <a:scene3d>
            <a:camera prst="perspectiveRight"/>
            <a:lightRig rig="threePt" dir="t"/>
          </a:scene3d>
        </p:spPr>
      </p:pic>
      <p:sp>
        <p:nvSpPr>
          <p:cNvPr id="7"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5.3</a:t>
            </a:r>
          </a:p>
        </p:txBody>
      </p:sp>
    </p:spTree>
    <p:custDataLst>
      <p:tags r:id="rId1"/>
    </p:custDataLst>
    <p:extLst>
      <p:ext uri="{BB962C8B-B14F-4D97-AF65-F5344CB8AC3E}">
        <p14:creationId xmlns:p14="http://schemas.microsoft.com/office/powerpoint/2010/main" val="958146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evel 12"/>
          <p:cNvSpPr/>
          <p:nvPr/>
        </p:nvSpPr>
        <p:spPr>
          <a:xfrm>
            <a:off x="1340872" y="791124"/>
            <a:ext cx="9498762" cy="1818912"/>
          </a:xfrm>
          <a:prstGeom prst="frame">
            <a:avLst/>
          </a:prstGeom>
          <a:solidFill>
            <a:srgbClr val="30842C"/>
          </a:solidFill>
          <a:ln>
            <a:solidFill>
              <a:srgbClr val="F3A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en-US" sz="4400" b="1" dirty="0">
                <a:solidFill>
                  <a:srgbClr val="4B376B"/>
                </a:solidFill>
              </a:rPr>
              <a:t>Unit 1:  </a:t>
            </a:r>
            <a:br>
              <a:rPr lang="en-US" sz="4400" b="1" dirty="0">
                <a:solidFill>
                  <a:srgbClr val="4B376B"/>
                </a:solidFill>
              </a:rPr>
            </a:br>
            <a:r>
              <a:rPr lang="en-US" sz="4400" b="1" dirty="0">
                <a:solidFill>
                  <a:srgbClr val="4B376B"/>
                </a:solidFill>
              </a:rPr>
              <a:t>Acronyms, Terms, and Definitions</a:t>
            </a:r>
          </a:p>
        </p:txBody>
      </p:sp>
      <p:pic>
        <p:nvPicPr>
          <p:cNvPr id="9" name="Picture 8"/>
          <p:cNvPicPr>
            <a:picLocks noChangeAspect="1"/>
          </p:cNvPicPr>
          <p:nvPr/>
        </p:nvPicPr>
        <p:blipFill>
          <a:blip r:embed="rId3"/>
          <a:stretch>
            <a:fillRect/>
          </a:stretch>
        </p:blipFill>
        <p:spPr>
          <a:xfrm>
            <a:off x="3497013" y="2907288"/>
            <a:ext cx="5186480" cy="3457653"/>
          </a:xfrm>
          <a:prstGeom prst="ellipse">
            <a:avLst/>
          </a:prstGeom>
          <a:ln>
            <a:noFill/>
          </a:ln>
          <a:effectLst>
            <a:softEdge rad="112500"/>
          </a:effectLst>
        </p:spPr>
      </p:pic>
      <p:sp>
        <p:nvSpPr>
          <p:cNvPr id="5"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1.1</a:t>
            </a:r>
          </a:p>
        </p:txBody>
      </p:sp>
    </p:spTree>
    <p:custDataLst>
      <p:tags r:id="rId1"/>
    </p:custDataLst>
    <p:extLst>
      <p:ext uri="{BB962C8B-B14F-4D97-AF65-F5344CB8AC3E}">
        <p14:creationId xmlns:p14="http://schemas.microsoft.com/office/powerpoint/2010/main" val="1396524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030071" y="1443316"/>
            <a:ext cx="8175810" cy="1075766"/>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lnSpc>
                <a:spcPct val="100000"/>
              </a:lnSpc>
              <a:spcBef>
                <a:spcPts val="0"/>
              </a:spcBef>
              <a:buClr>
                <a:prstClr val="black"/>
              </a:buClr>
              <a:buFont typeface="Arial" panose="020B0604020202020204" pitchFamily="34" charset="0"/>
              <a:buChar char="•"/>
            </a:pPr>
            <a:r>
              <a:rPr lang="en-US" sz="3200" dirty="0">
                <a:solidFill>
                  <a:srgbClr val="4B376B"/>
                </a:solidFill>
              </a:rPr>
              <a:t>You should not assume that all of the young people you work with are heterosexual. </a:t>
            </a:r>
          </a:p>
        </p:txBody>
      </p:sp>
      <p:sp>
        <p:nvSpPr>
          <p:cNvPr id="6" name="Title 1"/>
          <p:cNvSpPr txBox="1">
            <a:spLocks/>
          </p:cNvSpPr>
          <p:nvPr/>
        </p:nvSpPr>
        <p:spPr>
          <a:xfrm>
            <a:off x="303881" y="326967"/>
            <a:ext cx="3192354" cy="21472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Personal Bias and Prejudice</a:t>
            </a:r>
          </a:p>
        </p:txBody>
      </p:sp>
      <p:sp>
        <p:nvSpPr>
          <p:cNvPr id="4" name="Content Placeholder 2"/>
          <p:cNvSpPr txBox="1">
            <a:spLocks/>
          </p:cNvSpPr>
          <p:nvPr/>
        </p:nvSpPr>
        <p:spPr>
          <a:xfrm>
            <a:off x="941294" y="2743195"/>
            <a:ext cx="10264587" cy="3101788"/>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lnSpc>
                <a:spcPct val="100000"/>
              </a:lnSpc>
              <a:spcBef>
                <a:spcPts val="0"/>
              </a:spcBef>
              <a:buClr>
                <a:prstClr val="black"/>
              </a:buClr>
              <a:buFont typeface="Arial" panose="020B0604020202020204" pitchFamily="34" charset="0"/>
              <a:buChar char="•"/>
            </a:pPr>
            <a:r>
              <a:rPr lang="en-US" sz="3200" dirty="0">
                <a:solidFill>
                  <a:srgbClr val="4B376B"/>
                </a:solidFill>
              </a:rPr>
              <a:t>Regardless of your own beliefs and biases, you must be professional and not discriminate on the basis of sexual orientation, gender identity, or gender expression.  </a:t>
            </a:r>
            <a:br>
              <a:rPr lang="en-US" sz="3200" dirty="0">
                <a:solidFill>
                  <a:srgbClr val="4B376B"/>
                </a:solidFill>
              </a:rPr>
            </a:br>
            <a:endParaRPr lang="en-US" sz="3200" dirty="0">
              <a:solidFill>
                <a:srgbClr val="4B376B"/>
              </a:solidFill>
            </a:endParaRPr>
          </a:p>
          <a:p>
            <a:pPr marL="503237" indent="-457200">
              <a:lnSpc>
                <a:spcPct val="100000"/>
              </a:lnSpc>
              <a:spcBef>
                <a:spcPts val="0"/>
              </a:spcBef>
              <a:buClr>
                <a:prstClr val="black"/>
              </a:buClr>
              <a:buFont typeface="Arial" panose="020B0604020202020204" pitchFamily="34" charset="0"/>
              <a:buChar char="•"/>
            </a:pPr>
            <a:r>
              <a:rPr lang="en-US" sz="3200" dirty="0">
                <a:solidFill>
                  <a:srgbClr val="4B376B"/>
                </a:solidFill>
              </a:rPr>
              <a:t>It is important to treat youth who identify as LGBTQ with the same dignity as anyone else. </a:t>
            </a:r>
          </a:p>
          <a:p>
            <a:pPr marL="503237" indent="-457200">
              <a:lnSpc>
                <a:spcPct val="100000"/>
              </a:lnSpc>
              <a:spcBef>
                <a:spcPts val="0"/>
              </a:spcBef>
              <a:buClr>
                <a:prstClr val="black"/>
              </a:buClr>
              <a:buFont typeface="Arial" panose="020B0604020202020204" pitchFamily="34" charset="0"/>
              <a:buChar char="•"/>
            </a:pPr>
            <a:endParaRPr lang="en-US" sz="3000" dirty="0">
              <a:solidFill>
                <a:srgbClr val="4B376B"/>
              </a:solidFill>
            </a:endParaRPr>
          </a:p>
        </p:txBody>
      </p:sp>
      <p:sp>
        <p:nvSpPr>
          <p:cNvPr id="7"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5.4</a:t>
            </a:r>
          </a:p>
        </p:txBody>
      </p:sp>
    </p:spTree>
    <p:custDataLst>
      <p:tags r:id="rId1"/>
    </p:custDataLst>
    <p:extLst>
      <p:ext uri="{BB962C8B-B14F-4D97-AF65-F5344CB8AC3E}">
        <p14:creationId xmlns:p14="http://schemas.microsoft.com/office/powerpoint/2010/main" val="4067008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03881" y="326967"/>
            <a:ext cx="3192354" cy="21472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Bias and Prejudice </a:t>
            </a:r>
            <a:br>
              <a:rPr lang="en-US" b="1" dirty="0">
                <a:solidFill>
                  <a:srgbClr val="30842C"/>
                </a:solidFill>
              </a:rPr>
            </a:br>
            <a:r>
              <a:rPr lang="en-US" b="1" dirty="0">
                <a:solidFill>
                  <a:srgbClr val="30842C"/>
                </a:solidFill>
              </a:rPr>
              <a:t>in Others</a:t>
            </a:r>
          </a:p>
        </p:txBody>
      </p:sp>
      <p:sp>
        <p:nvSpPr>
          <p:cNvPr id="4" name="Content Placeholder 2"/>
          <p:cNvSpPr txBox="1">
            <a:spLocks/>
          </p:cNvSpPr>
          <p:nvPr/>
        </p:nvSpPr>
        <p:spPr>
          <a:xfrm>
            <a:off x="2635623" y="1846725"/>
            <a:ext cx="7512424" cy="3065934"/>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037" indent="0" algn="ctr">
              <a:lnSpc>
                <a:spcPct val="100000"/>
              </a:lnSpc>
              <a:spcBef>
                <a:spcPts val="0"/>
              </a:spcBef>
              <a:buClr>
                <a:prstClr val="black"/>
              </a:buClr>
              <a:buNone/>
            </a:pPr>
            <a:r>
              <a:rPr lang="en-US" sz="3200" dirty="0">
                <a:solidFill>
                  <a:srgbClr val="4B376B"/>
                </a:solidFill>
              </a:rPr>
              <a:t>When adults demonstrate bias or prejudice, young people will notice how other adults respond.  This can greatly affect their relationship with young people, especially when the adult is supposed to be protecting the young person. </a:t>
            </a:r>
            <a:endParaRPr lang="en-US" sz="3000" dirty="0">
              <a:solidFill>
                <a:srgbClr val="4B376B"/>
              </a:solidFill>
            </a:endParaRPr>
          </a:p>
        </p:txBody>
      </p:sp>
      <p:sp>
        <p:nvSpPr>
          <p:cNvPr id="5"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5.5</a:t>
            </a:r>
          </a:p>
        </p:txBody>
      </p:sp>
    </p:spTree>
    <p:custDataLst>
      <p:tags r:id="rId1"/>
    </p:custDataLst>
    <p:extLst>
      <p:ext uri="{BB962C8B-B14F-4D97-AF65-F5344CB8AC3E}">
        <p14:creationId xmlns:p14="http://schemas.microsoft.com/office/powerpoint/2010/main" val="3881767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NON-DISCRIMINATION</a:t>
            </a:r>
          </a:p>
        </p:txBody>
      </p:sp>
      <p:sp>
        <p:nvSpPr>
          <p:cNvPr id="5" name="Content Placeholder 2"/>
          <p:cNvSpPr txBox="1">
            <a:spLocks/>
          </p:cNvSpPr>
          <p:nvPr/>
        </p:nvSpPr>
        <p:spPr>
          <a:xfrm>
            <a:off x="1577788" y="1864660"/>
            <a:ext cx="9305365" cy="3621742"/>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r>
              <a:rPr lang="en-US" sz="3200" dirty="0">
                <a:solidFill>
                  <a:srgbClr val="4B376B"/>
                </a:solidFill>
              </a:rPr>
              <a:t>Let youth who identify as LGBTQ know you are willing to listen and talk about anything.  </a:t>
            </a:r>
            <a:br>
              <a:rPr lang="en-US" sz="3200" dirty="0">
                <a:solidFill>
                  <a:srgbClr val="4B376B"/>
                </a:solidFill>
              </a:rPr>
            </a:br>
            <a:endParaRPr lang="en-US" sz="3200" dirty="0">
              <a:solidFill>
                <a:srgbClr val="4B376B"/>
              </a:solidFill>
            </a:endParaRPr>
          </a:p>
          <a:p>
            <a:pPr marL="466725" indent="-420688"/>
            <a:r>
              <a:rPr lang="en-US" sz="3200" dirty="0">
                <a:solidFill>
                  <a:srgbClr val="4B376B"/>
                </a:solidFill>
              </a:rPr>
              <a:t>Support their freedom of expression and show respect for their choices.  </a:t>
            </a:r>
            <a:br>
              <a:rPr lang="en-US" sz="3200" dirty="0">
                <a:solidFill>
                  <a:srgbClr val="4B376B"/>
                </a:solidFill>
              </a:rPr>
            </a:br>
            <a:endParaRPr lang="en-US" sz="3200" dirty="0">
              <a:solidFill>
                <a:srgbClr val="4B376B"/>
              </a:solidFill>
            </a:endParaRPr>
          </a:p>
          <a:p>
            <a:pPr marL="466725" indent="-420688"/>
            <a:r>
              <a:rPr lang="en-US" sz="3200" dirty="0">
                <a:solidFill>
                  <a:srgbClr val="4B376B"/>
                </a:solidFill>
              </a:rPr>
              <a:t>If you make a mistake, apologize and move on. </a:t>
            </a:r>
          </a:p>
        </p:txBody>
      </p:sp>
      <p:sp>
        <p:nvSpPr>
          <p:cNvPr id="6"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5.6</a:t>
            </a:r>
          </a:p>
        </p:txBody>
      </p:sp>
    </p:spTree>
    <p:custDataLst>
      <p:tags r:id="rId1"/>
    </p:custDataLst>
    <p:extLst>
      <p:ext uri="{BB962C8B-B14F-4D97-AF65-F5344CB8AC3E}">
        <p14:creationId xmlns:p14="http://schemas.microsoft.com/office/powerpoint/2010/main" val="454632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USE OF LANGUAGE</a:t>
            </a:r>
          </a:p>
        </p:txBody>
      </p:sp>
      <p:sp>
        <p:nvSpPr>
          <p:cNvPr id="5" name="Content Placeholder 2"/>
          <p:cNvSpPr txBox="1">
            <a:spLocks/>
          </p:cNvSpPr>
          <p:nvPr/>
        </p:nvSpPr>
        <p:spPr>
          <a:xfrm>
            <a:off x="1313894" y="1902685"/>
            <a:ext cx="7102137" cy="3209364"/>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r>
              <a:rPr lang="en-US" sz="3200" dirty="0">
                <a:solidFill>
                  <a:srgbClr val="4B376B"/>
                </a:solidFill>
              </a:rPr>
              <a:t>Be aware of your language, body language, and other non-verbal communication.  </a:t>
            </a:r>
            <a:br>
              <a:rPr lang="en-US" sz="3200" dirty="0">
                <a:solidFill>
                  <a:srgbClr val="4B376B"/>
                </a:solidFill>
              </a:rPr>
            </a:br>
            <a:endParaRPr lang="en-US" sz="3200" dirty="0">
              <a:solidFill>
                <a:srgbClr val="4B376B"/>
              </a:solidFill>
            </a:endParaRPr>
          </a:p>
          <a:p>
            <a:pPr marL="466725" indent="-420688"/>
            <a:r>
              <a:rPr lang="en-US" sz="3200" dirty="0">
                <a:solidFill>
                  <a:srgbClr val="4B376B"/>
                </a:solidFill>
              </a:rPr>
              <a:t>Language/communication is the first step to building trust. </a:t>
            </a:r>
          </a:p>
        </p:txBody>
      </p:sp>
      <p:pic>
        <p:nvPicPr>
          <p:cNvPr id="6" name="Picture 5"/>
          <p:cNvPicPr>
            <a:picLocks noChangeAspect="1"/>
          </p:cNvPicPr>
          <p:nvPr/>
        </p:nvPicPr>
        <p:blipFill>
          <a:blip r:embed="rId3"/>
          <a:stretch>
            <a:fillRect/>
          </a:stretch>
        </p:blipFill>
        <p:spPr>
          <a:xfrm>
            <a:off x="7886165" y="677095"/>
            <a:ext cx="3673484" cy="2451180"/>
          </a:xfrm>
          <a:prstGeom prst="rect">
            <a:avLst/>
          </a:prstGeom>
          <a:solidFill>
            <a:srgbClr val="FFFFFF">
              <a:shade val="85000"/>
            </a:srgbClr>
          </a:solidFill>
          <a:ln w="3175" cap="rnd">
            <a:solidFill>
              <a:srgbClr val="F3A447"/>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5.7</a:t>
            </a:r>
          </a:p>
        </p:txBody>
      </p:sp>
    </p:spTree>
    <p:custDataLst>
      <p:tags r:id="rId1"/>
    </p:custDataLst>
    <p:extLst>
      <p:ext uri="{BB962C8B-B14F-4D97-AF65-F5344CB8AC3E}">
        <p14:creationId xmlns:p14="http://schemas.microsoft.com/office/powerpoint/2010/main" val="740468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USE OF LANGUAGE, </a:t>
            </a:r>
            <a:r>
              <a:rPr lang="en-US" sz="4000" b="1" dirty="0">
                <a:solidFill>
                  <a:srgbClr val="30842C"/>
                </a:solidFill>
              </a:rPr>
              <a:t>cont.</a:t>
            </a:r>
          </a:p>
        </p:txBody>
      </p:sp>
      <p:sp>
        <p:nvSpPr>
          <p:cNvPr id="5" name="Content Placeholder 2"/>
          <p:cNvSpPr txBox="1">
            <a:spLocks/>
          </p:cNvSpPr>
          <p:nvPr/>
        </p:nvSpPr>
        <p:spPr>
          <a:xfrm>
            <a:off x="914400" y="1826484"/>
            <a:ext cx="9963150" cy="4117115"/>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r>
              <a:rPr lang="en-US" sz="3200" dirty="0">
                <a:solidFill>
                  <a:srgbClr val="4B376B"/>
                </a:solidFill>
              </a:rPr>
              <a:t>There are a few word choices that may be considered offensive and should be avoided.  These include:</a:t>
            </a:r>
          </a:p>
          <a:p>
            <a:pPr marL="914400" indent="-457200">
              <a:buFont typeface="Calibri" panose="020F0502020204030204" pitchFamily="34" charset="0"/>
              <a:buChar char="‐"/>
            </a:pPr>
            <a:r>
              <a:rPr lang="en-US" sz="3200" dirty="0">
                <a:solidFill>
                  <a:srgbClr val="4B376B"/>
                </a:solidFill>
              </a:rPr>
              <a:t>Lifestyle</a:t>
            </a:r>
          </a:p>
          <a:p>
            <a:pPr marL="914400" indent="-457200">
              <a:buFont typeface="Calibri" panose="020F0502020204030204" pitchFamily="34" charset="0"/>
              <a:buChar char="‐"/>
            </a:pPr>
            <a:r>
              <a:rPr lang="en-US" sz="3200" dirty="0">
                <a:solidFill>
                  <a:srgbClr val="4B376B"/>
                </a:solidFill>
              </a:rPr>
              <a:t>Choice</a:t>
            </a:r>
          </a:p>
          <a:p>
            <a:pPr marL="914400" indent="-457200">
              <a:buFont typeface="Calibri" panose="020F0502020204030204" pitchFamily="34" charset="0"/>
              <a:buChar char="‐"/>
            </a:pPr>
            <a:r>
              <a:rPr lang="en-US" sz="3200" dirty="0">
                <a:solidFill>
                  <a:srgbClr val="4B376B"/>
                </a:solidFill>
              </a:rPr>
              <a:t>Friend</a:t>
            </a:r>
          </a:p>
          <a:p>
            <a:pPr marL="914400" indent="-457200">
              <a:buFont typeface="Calibri" panose="020F0502020204030204" pitchFamily="34" charset="0"/>
              <a:buChar char="‐"/>
            </a:pPr>
            <a:r>
              <a:rPr lang="en-US" sz="3200" dirty="0">
                <a:solidFill>
                  <a:srgbClr val="4B376B"/>
                </a:solidFill>
              </a:rPr>
              <a:t>Homosexual</a:t>
            </a:r>
          </a:p>
          <a:p>
            <a:pPr marL="914400" indent="-457200">
              <a:buFont typeface="Calibri" panose="020F0502020204030204" pitchFamily="34" charset="0"/>
              <a:buChar char="‐"/>
            </a:pPr>
            <a:r>
              <a:rPr lang="en-US" sz="3200" dirty="0">
                <a:solidFill>
                  <a:srgbClr val="4B376B"/>
                </a:solidFill>
              </a:rPr>
              <a:t>Incorrect names and pronouns</a:t>
            </a:r>
          </a:p>
        </p:txBody>
      </p:sp>
      <p:sp>
        <p:nvSpPr>
          <p:cNvPr id="7"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5.8</a:t>
            </a:r>
          </a:p>
        </p:txBody>
      </p:sp>
    </p:spTree>
    <p:custDataLst>
      <p:tags r:id="rId1"/>
    </p:custDataLst>
    <p:extLst>
      <p:ext uri="{BB962C8B-B14F-4D97-AF65-F5344CB8AC3E}">
        <p14:creationId xmlns:p14="http://schemas.microsoft.com/office/powerpoint/2010/main" val="2657861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994299" y="645456"/>
            <a:ext cx="10444666" cy="5018497"/>
          </a:xfrm>
          <a:prstGeom prst="rightArrow">
            <a:avLst/>
          </a:prstGeom>
          <a:solidFill>
            <a:srgbClr val="5B9BD5">
              <a:tint val="40000"/>
              <a:hueOff val="0"/>
              <a:satOff val="0"/>
              <a:lumOff val="0"/>
              <a:alphaOff val="0"/>
            </a:srgbClr>
          </a:solidFill>
          <a:ln>
            <a:noFill/>
          </a:ln>
          <a:effectLst/>
        </p:spPr>
        <p:txBody>
          <a:bodyPr/>
          <a:lstStyle/>
          <a:p>
            <a:endParaRPr lang="en-US"/>
          </a:p>
        </p:txBody>
      </p:sp>
      <p:sp>
        <p:nvSpPr>
          <p:cNvPr id="2" name="Rounded Rectangle 1"/>
          <p:cNvSpPr/>
          <p:nvPr/>
        </p:nvSpPr>
        <p:spPr>
          <a:xfrm>
            <a:off x="1138697" y="1961965"/>
            <a:ext cx="2812205" cy="2396971"/>
          </a:xfrm>
          <a:prstGeom prst="roundRect">
            <a:avLst/>
          </a:prstGeom>
          <a:solidFill>
            <a:srgbClr val="F3A44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979" tIns="160979" rIns="160979" bIns="160979" numCol="1" spcCol="1270" anchor="ctr" anchorCtr="0">
            <a:noAutofit/>
          </a:bodyPr>
          <a:lstStyle/>
          <a:p>
            <a:pPr algn="ctr"/>
            <a:r>
              <a:rPr lang="en-US" sz="2400" dirty="0">
                <a:solidFill>
                  <a:prstClr val="white"/>
                </a:solidFill>
              </a:rPr>
              <a:t>Discuss the last date you had using non-gender specific language.</a:t>
            </a:r>
          </a:p>
        </p:txBody>
      </p:sp>
      <p:sp>
        <p:nvSpPr>
          <p:cNvPr id="5" name="Title 1"/>
          <p:cNvSpPr txBox="1">
            <a:spLocks/>
          </p:cNvSpPr>
          <p:nvPr/>
        </p:nvSpPr>
        <p:spPr>
          <a:xfrm>
            <a:off x="303880" y="466165"/>
            <a:ext cx="11386095" cy="12171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ACTIVITY C:  </a:t>
            </a:r>
            <a:br>
              <a:rPr lang="en-US" b="1" dirty="0">
                <a:solidFill>
                  <a:srgbClr val="30842C"/>
                </a:solidFill>
              </a:rPr>
            </a:br>
            <a:r>
              <a:rPr lang="en-US" b="1" dirty="0">
                <a:solidFill>
                  <a:srgbClr val="30842C"/>
                </a:solidFill>
              </a:rPr>
              <a:t>Non-Gender Specific Dating Conversation</a:t>
            </a:r>
          </a:p>
        </p:txBody>
      </p:sp>
      <p:sp>
        <p:nvSpPr>
          <p:cNvPr id="6" name="Rounded Rectangle 5"/>
          <p:cNvSpPr/>
          <p:nvPr/>
        </p:nvSpPr>
        <p:spPr>
          <a:xfrm>
            <a:off x="4102017" y="1961965"/>
            <a:ext cx="2812205" cy="2396971"/>
          </a:xfrm>
          <a:prstGeom prst="roundRect">
            <a:avLst/>
          </a:prstGeom>
          <a:solidFill>
            <a:srgbClr val="4B376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979" tIns="160979" rIns="160979" bIns="160979" numCol="1" spcCol="1270" anchor="ctr" anchorCtr="0">
            <a:noAutofit/>
          </a:bodyPr>
          <a:lstStyle/>
          <a:p>
            <a:pPr algn="ctr"/>
            <a:r>
              <a:rPr lang="en-US" sz="2400" dirty="0">
                <a:solidFill>
                  <a:prstClr val="white"/>
                </a:solidFill>
              </a:rPr>
              <a:t>Do not use the following words:  He, she, his, her, boy, girl, man, woman.</a:t>
            </a:r>
          </a:p>
        </p:txBody>
      </p:sp>
      <p:sp>
        <p:nvSpPr>
          <p:cNvPr id="7" name="Rounded Rectangle 6"/>
          <p:cNvSpPr/>
          <p:nvPr/>
        </p:nvSpPr>
        <p:spPr>
          <a:xfrm>
            <a:off x="7065338" y="1961965"/>
            <a:ext cx="2812205" cy="2396971"/>
          </a:xfrm>
          <a:prstGeom prst="roundRect">
            <a:avLst/>
          </a:prstGeom>
          <a:solidFill>
            <a:srgbClr val="30842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979" tIns="160979" rIns="160979" bIns="160979" numCol="1" spcCol="1270" anchor="ctr" anchorCtr="0">
            <a:noAutofit/>
          </a:bodyPr>
          <a:lstStyle/>
          <a:p>
            <a:pPr algn="ctr"/>
            <a:r>
              <a:rPr lang="en-US" sz="2400" dirty="0">
                <a:solidFill>
                  <a:prstClr val="white"/>
                </a:solidFill>
              </a:rPr>
              <a:t>Discuss the difficulties you experienced while talking without using the specific words.</a:t>
            </a:r>
          </a:p>
        </p:txBody>
      </p:sp>
      <p:sp>
        <p:nvSpPr>
          <p:cNvPr id="8"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5.9</a:t>
            </a:r>
          </a:p>
        </p:txBody>
      </p:sp>
    </p:spTree>
    <p:custDataLst>
      <p:tags r:id="rId1"/>
    </p:custDataLst>
    <p:extLst>
      <p:ext uri="{BB962C8B-B14F-4D97-AF65-F5344CB8AC3E}">
        <p14:creationId xmlns:p14="http://schemas.microsoft.com/office/powerpoint/2010/main" val="4266241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CONFIDENTIALITY</a:t>
            </a:r>
          </a:p>
        </p:txBody>
      </p:sp>
      <p:sp>
        <p:nvSpPr>
          <p:cNvPr id="5" name="Content Placeholder 2"/>
          <p:cNvSpPr txBox="1">
            <a:spLocks/>
          </p:cNvSpPr>
          <p:nvPr/>
        </p:nvSpPr>
        <p:spPr>
          <a:xfrm>
            <a:off x="4935984" y="1683328"/>
            <a:ext cx="5370990" cy="3208268"/>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037" indent="0" algn="ctr">
              <a:buNone/>
            </a:pPr>
            <a:r>
              <a:rPr lang="en-US" sz="3200" dirty="0">
                <a:solidFill>
                  <a:srgbClr val="4B376B"/>
                </a:solidFill>
              </a:rPr>
              <a:t>Child Welfare Professionals have a legal responsibility to protect confidential information regarding youth in their care.  This includes information about a youth’s gender identity. </a:t>
            </a:r>
          </a:p>
        </p:txBody>
      </p:sp>
      <p:pic>
        <p:nvPicPr>
          <p:cNvPr id="6" name="Picture 5"/>
          <p:cNvPicPr>
            <a:picLocks noChangeAspect="1"/>
          </p:cNvPicPr>
          <p:nvPr/>
        </p:nvPicPr>
        <p:blipFill>
          <a:blip r:embed="rId3"/>
          <a:stretch>
            <a:fillRect/>
          </a:stretch>
        </p:blipFill>
        <p:spPr>
          <a:xfrm>
            <a:off x="1784554" y="2032609"/>
            <a:ext cx="2503361" cy="3761629"/>
          </a:xfrm>
          <a:prstGeom prst="rect">
            <a:avLst/>
          </a:prstGeom>
          <a:solidFill>
            <a:srgbClr val="FFFFFF">
              <a:shade val="85000"/>
            </a:srgbClr>
          </a:solidFill>
          <a:ln w="3175" cap="sq">
            <a:solidFill>
              <a:srgbClr val="F3A447"/>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5.10</a:t>
            </a:r>
          </a:p>
        </p:txBody>
      </p:sp>
    </p:spTree>
    <p:custDataLst>
      <p:tags r:id="rId1"/>
    </p:custDataLst>
    <p:extLst>
      <p:ext uri="{BB962C8B-B14F-4D97-AF65-F5344CB8AC3E}">
        <p14:creationId xmlns:p14="http://schemas.microsoft.com/office/powerpoint/2010/main" val="4137246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CONFIDENTIALITY, </a:t>
            </a:r>
            <a:r>
              <a:rPr lang="en-US" sz="4000" b="1" dirty="0">
                <a:solidFill>
                  <a:srgbClr val="30842C"/>
                </a:solidFill>
              </a:rPr>
              <a:t>cont.</a:t>
            </a:r>
          </a:p>
        </p:txBody>
      </p:sp>
      <p:sp>
        <p:nvSpPr>
          <p:cNvPr id="5" name="Content Placeholder 2"/>
          <p:cNvSpPr txBox="1">
            <a:spLocks/>
          </p:cNvSpPr>
          <p:nvPr/>
        </p:nvSpPr>
        <p:spPr>
          <a:xfrm>
            <a:off x="1965960" y="1881448"/>
            <a:ext cx="8341014" cy="3010592"/>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buClr>
                <a:prstClr val="black"/>
              </a:buClr>
              <a:buFont typeface="Arial" panose="020B0604020202020204" pitchFamily="34" charset="0"/>
              <a:buChar char="•"/>
            </a:pPr>
            <a:r>
              <a:rPr lang="en-US" sz="3200" dirty="0">
                <a:solidFill>
                  <a:srgbClr val="4B376B"/>
                </a:solidFill>
              </a:rPr>
              <a:t>One particular confidentiality concern deals with the act of coming out.</a:t>
            </a:r>
            <a:br>
              <a:rPr lang="en-US" sz="3200" dirty="0">
                <a:solidFill>
                  <a:srgbClr val="4B376B"/>
                </a:solidFill>
              </a:rPr>
            </a:br>
            <a:endParaRPr lang="en-US" sz="3200" dirty="0">
              <a:solidFill>
                <a:srgbClr val="4B376B"/>
              </a:solidFill>
            </a:endParaRPr>
          </a:p>
          <a:p>
            <a:pPr marL="503237" indent="-457200">
              <a:buClr>
                <a:prstClr val="black"/>
              </a:buClr>
              <a:buFont typeface="Arial" panose="020B0604020202020204" pitchFamily="34" charset="0"/>
              <a:buChar char="•"/>
            </a:pPr>
            <a:r>
              <a:rPr lang="en-US" sz="3200" dirty="0">
                <a:solidFill>
                  <a:srgbClr val="4B376B"/>
                </a:solidFill>
              </a:rPr>
              <a:t>Coming out is the process of disclosing one’s sexual orientation or gender identity to others.</a:t>
            </a:r>
            <a:br>
              <a:rPr lang="en-US" sz="3200" dirty="0">
                <a:solidFill>
                  <a:srgbClr val="4B376B"/>
                </a:solidFill>
              </a:rPr>
            </a:br>
            <a:endParaRPr lang="en-US" sz="3200" dirty="0">
              <a:solidFill>
                <a:srgbClr val="4B376B"/>
              </a:solidFill>
            </a:endParaRPr>
          </a:p>
          <a:p>
            <a:pPr marL="503237" indent="-457200">
              <a:buClr>
                <a:prstClr val="black"/>
              </a:buClr>
              <a:buFont typeface="Arial" panose="020B0604020202020204" pitchFamily="34" charset="0"/>
              <a:buChar char="•"/>
            </a:pPr>
            <a:endParaRPr lang="en-US" sz="3200" dirty="0">
              <a:solidFill>
                <a:srgbClr val="4B376B"/>
              </a:solidFill>
            </a:endParaRPr>
          </a:p>
        </p:txBody>
      </p:sp>
      <p:sp>
        <p:nvSpPr>
          <p:cNvPr id="7"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prstClr val="white"/>
                </a:solidFill>
              </a:rPr>
              <a:t>LGBTQ 5.11</a:t>
            </a:r>
          </a:p>
        </p:txBody>
      </p:sp>
    </p:spTree>
    <p:custDataLst>
      <p:tags r:id="rId1"/>
    </p:custDataLst>
    <p:extLst>
      <p:ext uri="{BB962C8B-B14F-4D97-AF65-F5344CB8AC3E}">
        <p14:creationId xmlns:p14="http://schemas.microsoft.com/office/powerpoint/2010/main" val="492315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CONFIDENTIALITY, </a:t>
            </a:r>
            <a:r>
              <a:rPr lang="en-US" sz="4000" b="1" dirty="0">
                <a:solidFill>
                  <a:srgbClr val="30842C"/>
                </a:solidFill>
              </a:rPr>
              <a:t>cont.</a:t>
            </a:r>
          </a:p>
        </p:txBody>
      </p:sp>
      <p:sp>
        <p:nvSpPr>
          <p:cNvPr id="5" name="Content Placeholder 2"/>
          <p:cNvSpPr txBox="1">
            <a:spLocks/>
          </p:cNvSpPr>
          <p:nvPr/>
        </p:nvSpPr>
        <p:spPr>
          <a:xfrm>
            <a:off x="1577788" y="1864660"/>
            <a:ext cx="9108141" cy="403322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buClr>
                <a:prstClr val="black"/>
              </a:buClr>
              <a:buFont typeface="Arial" panose="020B0604020202020204" pitchFamily="34" charset="0"/>
              <a:buChar char="•"/>
            </a:pPr>
            <a:r>
              <a:rPr lang="en-US" sz="3200" dirty="0">
                <a:solidFill>
                  <a:srgbClr val="4B376B"/>
                </a:solidFill>
              </a:rPr>
              <a:t>Youth who identify as LGBTQ experience many different feelings.</a:t>
            </a:r>
            <a:br>
              <a:rPr lang="en-US" sz="3200" dirty="0">
                <a:solidFill>
                  <a:srgbClr val="4B376B"/>
                </a:solidFill>
              </a:rPr>
            </a:br>
            <a:endParaRPr lang="en-US" sz="3200" dirty="0">
              <a:solidFill>
                <a:srgbClr val="4B376B"/>
              </a:solidFill>
            </a:endParaRPr>
          </a:p>
          <a:p>
            <a:pPr marL="503237" indent="-457200">
              <a:buClr>
                <a:prstClr val="black"/>
              </a:buClr>
              <a:buFont typeface="Arial" panose="020B0604020202020204" pitchFamily="34" charset="0"/>
              <a:buChar char="•"/>
            </a:pPr>
            <a:r>
              <a:rPr lang="en-US" sz="3200" dirty="0">
                <a:solidFill>
                  <a:srgbClr val="4B376B"/>
                </a:solidFill>
              </a:rPr>
              <a:t>The reactions of others can have a profound effect.</a:t>
            </a:r>
            <a:br>
              <a:rPr lang="en-US" sz="3200" dirty="0">
                <a:solidFill>
                  <a:srgbClr val="4B376B"/>
                </a:solidFill>
              </a:rPr>
            </a:br>
            <a:endParaRPr lang="en-US" sz="3200" dirty="0">
              <a:solidFill>
                <a:srgbClr val="4B376B"/>
              </a:solidFill>
            </a:endParaRPr>
          </a:p>
          <a:p>
            <a:pPr marL="503237" indent="-457200">
              <a:buClr>
                <a:prstClr val="black"/>
              </a:buClr>
              <a:buFont typeface="Arial" panose="020B0604020202020204" pitchFamily="34" charset="0"/>
              <a:buChar char="•"/>
            </a:pPr>
            <a:r>
              <a:rPr lang="en-US" sz="3200" dirty="0">
                <a:solidFill>
                  <a:srgbClr val="4B376B"/>
                </a:solidFill>
              </a:rPr>
              <a:t>There are different levels of </a:t>
            </a:r>
            <a:r>
              <a:rPr lang="en-US" sz="3200" dirty="0" err="1">
                <a:solidFill>
                  <a:srgbClr val="4B376B"/>
                </a:solidFill>
              </a:rPr>
              <a:t>outness</a:t>
            </a:r>
            <a:r>
              <a:rPr lang="en-US" sz="3200" dirty="0">
                <a:solidFill>
                  <a:srgbClr val="4B376B"/>
                </a:solidFill>
              </a:rPr>
              <a:t>, which makes it a complicated process.</a:t>
            </a:r>
          </a:p>
        </p:txBody>
      </p:sp>
      <p:sp>
        <p:nvSpPr>
          <p:cNvPr id="6"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5.12</a:t>
            </a:r>
          </a:p>
        </p:txBody>
      </p:sp>
    </p:spTree>
    <p:custDataLst>
      <p:tags r:id="rId1"/>
    </p:custDataLst>
    <p:extLst>
      <p:ext uri="{BB962C8B-B14F-4D97-AF65-F5344CB8AC3E}">
        <p14:creationId xmlns:p14="http://schemas.microsoft.com/office/powerpoint/2010/main" val="3719232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CONFIDENTIALITY, </a:t>
            </a:r>
            <a:r>
              <a:rPr lang="en-US" sz="4000" b="1" dirty="0">
                <a:solidFill>
                  <a:srgbClr val="30842C"/>
                </a:solidFill>
              </a:rPr>
              <a:t>cont.</a:t>
            </a:r>
          </a:p>
        </p:txBody>
      </p:sp>
      <p:sp>
        <p:nvSpPr>
          <p:cNvPr id="5" name="Content Placeholder 2"/>
          <p:cNvSpPr txBox="1">
            <a:spLocks/>
          </p:cNvSpPr>
          <p:nvPr/>
        </p:nvSpPr>
        <p:spPr>
          <a:xfrm>
            <a:off x="1577788" y="1864660"/>
            <a:ext cx="9108141" cy="403322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buClr>
                <a:prstClr val="black"/>
              </a:buClr>
              <a:buFont typeface="Arial" panose="020B0604020202020204" pitchFamily="34" charset="0"/>
              <a:buChar char="•"/>
            </a:pPr>
            <a:r>
              <a:rPr lang="en-US" sz="3200" dirty="0">
                <a:solidFill>
                  <a:srgbClr val="4B376B"/>
                </a:solidFill>
              </a:rPr>
              <a:t>If a young person comes out as LGBTQ, it is important to recognize that the decision to do so took great courage.</a:t>
            </a:r>
            <a:br>
              <a:rPr lang="en-US" sz="3200" dirty="0">
                <a:solidFill>
                  <a:srgbClr val="4B376B"/>
                </a:solidFill>
              </a:rPr>
            </a:br>
            <a:endParaRPr lang="en-US" sz="3200" dirty="0">
              <a:solidFill>
                <a:srgbClr val="4B376B"/>
              </a:solidFill>
            </a:endParaRPr>
          </a:p>
          <a:p>
            <a:pPr marL="503237" indent="-457200">
              <a:buClr>
                <a:prstClr val="black"/>
              </a:buClr>
              <a:buFont typeface="Arial" panose="020B0604020202020204" pitchFamily="34" charset="0"/>
              <a:buChar char="•"/>
            </a:pPr>
            <a:r>
              <a:rPr lang="en-US" sz="3200" dirty="0">
                <a:solidFill>
                  <a:srgbClr val="4B376B"/>
                </a:solidFill>
              </a:rPr>
              <a:t>If they disclose to you, use it as an opportunity to show unconditional support.  </a:t>
            </a:r>
          </a:p>
        </p:txBody>
      </p:sp>
      <p:sp>
        <p:nvSpPr>
          <p:cNvPr id="6"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prstClr val="white"/>
                </a:solidFill>
              </a:rPr>
              <a:t>LGBTQ 5.13</a:t>
            </a:r>
          </a:p>
        </p:txBody>
      </p:sp>
    </p:spTree>
    <p:custDataLst>
      <p:tags r:id="rId1"/>
    </p:custDataLst>
    <p:extLst>
      <p:ext uri="{BB962C8B-B14F-4D97-AF65-F5344CB8AC3E}">
        <p14:creationId xmlns:p14="http://schemas.microsoft.com/office/powerpoint/2010/main" val="3494756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Learning Objectives</a:t>
            </a:r>
          </a:p>
        </p:txBody>
      </p:sp>
      <p:sp>
        <p:nvSpPr>
          <p:cNvPr id="5" name="Content Placeholder 2"/>
          <p:cNvSpPr>
            <a:spLocks noGrp="1"/>
          </p:cNvSpPr>
          <p:nvPr>
            <p:ph idx="1"/>
          </p:nvPr>
        </p:nvSpPr>
        <p:spPr>
          <a:xfrm>
            <a:off x="941899" y="1294669"/>
            <a:ext cx="10901596" cy="4253701"/>
          </a:xfrm>
        </p:spPr>
        <p:txBody>
          <a:bodyPr>
            <a:noAutofit/>
          </a:bodyPr>
          <a:lstStyle/>
          <a:p>
            <a:pPr marL="45720" indent="0">
              <a:buNone/>
            </a:pPr>
            <a:endParaRPr lang="en-US" sz="2400" dirty="0">
              <a:solidFill>
                <a:schemeClr val="bg2"/>
              </a:solidFill>
            </a:endParaRPr>
          </a:p>
          <a:p>
            <a:pPr marL="45720" indent="0">
              <a:buNone/>
            </a:pPr>
            <a:endParaRPr lang="en-US" sz="2400" dirty="0">
              <a:solidFill>
                <a:schemeClr val="bg2"/>
              </a:solidFill>
            </a:endParaRPr>
          </a:p>
          <a:p>
            <a:pPr marL="45720" indent="0">
              <a:buNone/>
            </a:pPr>
            <a:r>
              <a:rPr lang="en-US" sz="2400" dirty="0">
                <a:solidFill>
                  <a:schemeClr val="bg2"/>
                </a:solidFill>
              </a:rPr>
              <a:t>Define the acronym LGBTQ.</a:t>
            </a:r>
          </a:p>
          <a:p>
            <a:pPr marL="45720" indent="0">
              <a:buNone/>
            </a:pPr>
            <a:r>
              <a:rPr lang="en-US" sz="2400" dirty="0">
                <a:solidFill>
                  <a:schemeClr val="bg2"/>
                </a:solidFill>
              </a:rPr>
              <a:t>Define the terms gay, lesbian, bisexual, and transgender.</a:t>
            </a:r>
          </a:p>
          <a:p>
            <a:pPr marL="45720" indent="0">
              <a:buNone/>
            </a:pPr>
            <a:r>
              <a:rPr lang="en-US" sz="2400" dirty="0">
                <a:solidFill>
                  <a:schemeClr val="bg2"/>
                </a:solidFill>
              </a:rPr>
              <a:t>Define the acronym SOGIE.</a:t>
            </a:r>
          </a:p>
          <a:p>
            <a:pPr marL="45720" indent="0">
              <a:buNone/>
            </a:pPr>
            <a:r>
              <a:rPr lang="en-US" sz="2400" dirty="0">
                <a:solidFill>
                  <a:schemeClr val="bg2"/>
                </a:solidFill>
              </a:rPr>
              <a:t>Define the terms sexual orientation, gender identity, and gender expression.</a:t>
            </a:r>
          </a:p>
          <a:p>
            <a:pPr marL="45720" indent="0">
              <a:buNone/>
            </a:pPr>
            <a:endParaRPr lang="en-US" sz="2400" dirty="0"/>
          </a:p>
          <a:p>
            <a:pPr marL="45720" indent="0">
              <a:buNone/>
            </a:pPr>
            <a:r>
              <a:rPr lang="en-US" sz="2400" dirty="0"/>
              <a:t> </a:t>
            </a:r>
          </a:p>
        </p:txBody>
      </p:sp>
      <p:sp>
        <p:nvSpPr>
          <p:cNvPr id="6" name="Chevron 5"/>
          <p:cNvSpPr/>
          <p:nvPr/>
        </p:nvSpPr>
        <p:spPr>
          <a:xfrm>
            <a:off x="547152" y="2952480"/>
            <a:ext cx="501279" cy="12898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evron 6"/>
          <p:cNvSpPr/>
          <p:nvPr/>
        </p:nvSpPr>
        <p:spPr>
          <a:xfrm>
            <a:off x="547153" y="2438711"/>
            <a:ext cx="501279" cy="12898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p:cNvSpPr/>
          <p:nvPr/>
        </p:nvSpPr>
        <p:spPr>
          <a:xfrm>
            <a:off x="547153" y="3444213"/>
            <a:ext cx="501279" cy="12898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a:off x="547153" y="3959049"/>
            <a:ext cx="501279" cy="12898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1.2</a:t>
            </a:r>
          </a:p>
        </p:txBody>
      </p:sp>
    </p:spTree>
    <p:custDataLst>
      <p:tags r:id="rId1"/>
    </p:custDataLst>
    <p:extLst>
      <p:ext uri="{BB962C8B-B14F-4D97-AF65-F5344CB8AC3E}">
        <p14:creationId xmlns:p14="http://schemas.microsoft.com/office/powerpoint/2010/main" val="1300847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CONFIDENTIALITY, </a:t>
            </a:r>
            <a:r>
              <a:rPr lang="en-US" sz="4000" b="1" dirty="0">
                <a:solidFill>
                  <a:srgbClr val="30842C"/>
                </a:solidFill>
              </a:rPr>
              <a:t>cont.</a:t>
            </a:r>
          </a:p>
        </p:txBody>
      </p:sp>
      <p:sp>
        <p:nvSpPr>
          <p:cNvPr id="5" name="Content Placeholder 2"/>
          <p:cNvSpPr txBox="1">
            <a:spLocks/>
          </p:cNvSpPr>
          <p:nvPr/>
        </p:nvSpPr>
        <p:spPr>
          <a:xfrm>
            <a:off x="1577788" y="1864660"/>
            <a:ext cx="9108141" cy="403322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buClr>
                <a:prstClr val="black"/>
              </a:buClr>
              <a:buFont typeface="Arial" panose="020B0604020202020204" pitchFamily="34" charset="0"/>
              <a:buChar char="•"/>
            </a:pPr>
            <a:r>
              <a:rPr lang="en-US" sz="3200" dirty="0">
                <a:solidFill>
                  <a:srgbClr val="4B376B"/>
                </a:solidFill>
              </a:rPr>
              <a:t>Assist young people who identify as LGBTQ in deciding to whom, where, when, and how to come out.</a:t>
            </a:r>
            <a:br>
              <a:rPr lang="en-US" sz="3200" dirty="0">
                <a:solidFill>
                  <a:srgbClr val="4B376B"/>
                </a:solidFill>
              </a:rPr>
            </a:br>
            <a:endParaRPr lang="en-US" sz="3200" dirty="0">
              <a:solidFill>
                <a:srgbClr val="4B376B"/>
              </a:solidFill>
            </a:endParaRPr>
          </a:p>
          <a:p>
            <a:pPr marL="503237" indent="-457200">
              <a:buClr>
                <a:prstClr val="black"/>
              </a:buClr>
              <a:buFont typeface="Arial" panose="020B0604020202020204" pitchFamily="34" charset="0"/>
              <a:buChar char="•"/>
            </a:pPr>
            <a:r>
              <a:rPr lang="en-US" sz="3200" dirty="0">
                <a:solidFill>
                  <a:srgbClr val="4B376B"/>
                </a:solidFill>
              </a:rPr>
              <a:t>Disclosure of information should be limited to information necessary to achieve a specific beneficial purpose for that youth.  </a:t>
            </a:r>
          </a:p>
        </p:txBody>
      </p:sp>
      <p:sp>
        <p:nvSpPr>
          <p:cNvPr id="6"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prstClr val="white"/>
                </a:solidFill>
              </a:rPr>
              <a:t>LGBTQ 5.14</a:t>
            </a:r>
          </a:p>
        </p:txBody>
      </p:sp>
    </p:spTree>
    <p:custDataLst>
      <p:tags r:id="rId1"/>
    </p:custDataLst>
    <p:extLst>
      <p:ext uri="{BB962C8B-B14F-4D97-AF65-F5344CB8AC3E}">
        <p14:creationId xmlns:p14="http://schemas.microsoft.com/office/powerpoint/2010/main" val="1122958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1810872" y="1683328"/>
            <a:ext cx="8892988" cy="3980625"/>
          </a:xfrm>
          <a:prstGeom prst="rightArrow">
            <a:avLst/>
          </a:prstGeom>
          <a:solidFill>
            <a:srgbClr val="5B9BD5">
              <a:tint val="40000"/>
              <a:hueOff val="0"/>
              <a:satOff val="0"/>
              <a:lumOff val="0"/>
              <a:alphaOff val="0"/>
            </a:srgbClr>
          </a:solidFill>
          <a:ln>
            <a:noFill/>
          </a:ln>
          <a:effectLst/>
        </p:spPr>
        <p:txBody>
          <a:bodyPr/>
          <a:lstStyle/>
          <a:p>
            <a:endParaRPr lang="en-US"/>
          </a:p>
        </p:txBody>
      </p:sp>
      <p:sp>
        <p:nvSpPr>
          <p:cNvPr id="2" name="Rounded Rectangle 1"/>
          <p:cNvSpPr/>
          <p:nvPr/>
        </p:nvSpPr>
        <p:spPr>
          <a:xfrm>
            <a:off x="2734414" y="2858822"/>
            <a:ext cx="5333821" cy="1629636"/>
          </a:xfrm>
          <a:prstGeom prst="roundRect">
            <a:avLst/>
          </a:prstGeom>
          <a:solidFill>
            <a:srgbClr val="4B376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979" tIns="160979" rIns="160979" bIns="160979" numCol="1" spcCol="1270" anchor="ctr" anchorCtr="0">
            <a:noAutofit/>
          </a:bodyPr>
          <a:lstStyle/>
          <a:p>
            <a:pPr algn="ctr"/>
            <a:r>
              <a:rPr lang="en-US" sz="2400" dirty="0">
                <a:solidFill>
                  <a:prstClr val="white"/>
                </a:solidFill>
              </a:rPr>
              <a:t>Listen to the scenarios and answer the associated questions as a group.</a:t>
            </a:r>
          </a:p>
        </p:txBody>
      </p:sp>
      <p:sp>
        <p:nvSpPr>
          <p:cNvPr id="5" name="Title 1"/>
          <p:cNvSpPr txBox="1">
            <a:spLocks/>
          </p:cNvSpPr>
          <p:nvPr/>
        </p:nvSpPr>
        <p:spPr>
          <a:xfrm>
            <a:off x="303880" y="466165"/>
            <a:ext cx="11386095" cy="12171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ACTIVITY D:  </a:t>
            </a:r>
            <a:br>
              <a:rPr lang="en-US" b="1" dirty="0">
                <a:solidFill>
                  <a:srgbClr val="30842C"/>
                </a:solidFill>
              </a:rPr>
            </a:br>
            <a:r>
              <a:rPr lang="en-US" b="1" dirty="0">
                <a:solidFill>
                  <a:srgbClr val="30842C"/>
                </a:solidFill>
              </a:rPr>
              <a:t>Imagine This</a:t>
            </a:r>
          </a:p>
        </p:txBody>
      </p:sp>
      <p:sp>
        <p:nvSpPr>
          <p:cNvPr id="6"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5.15</a:t>
            </a:r>
          </a:p>
        </p:txBody>
      </p:sp>
    </p:spTree>
    <p:custDataLst>
      <p:tags r:id="rId1"/>
    </p:custDataLst>
    <p:extLst>
      <p:ext uri="{BB962C8B-B14F-4D97-AF65-F5344CB8AC3E}">
        <p14:creationId xmlns:p14="http://schemas.microsoft.com/office/powerpoint/2010/main" val="1678537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PSYCHO-SOCIAL NEEDS</a:t>
            </a:r>
          </a:p>
        </p:txBody>
      </p:sp>
      <p:sp>
        <p:nvSpPr>
          <p:cNvPr id="5" name="Content Placeholder 2"/>
          <p:cNvSpPr txBox="1">
            <a:spLocks/>
          </p:cNvSpPr>
          <p:nvPr/>
        </p:nvSpPr>
        <p:spPr>
          <a:xfrm>
            <a:off x="3496235" y="2313913"/>
            <a:ext cx="7476565" cy="2491169"/>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5720" indent="0" algn="ctr">
              <a:buNone/>
            </a:pPr>
            <a:r>
              <a:rPr lang="en-US" sz="3200" dirty="0">
                <a:solidFill>
                  <a:srgbClr val="4B376B"/>
                </a:solidFill>
              </a:rPr>
              <a:t>Youth tend to try different things in an attempt to fit in with friends or establish a sense of who they are in a particular peer group.  It may take some time to develop one’s particular personal identity.</a:t>
            </a:r>
            <a:endParaRPr lang="en-US" sz="3200" b="1" dirty="0">
              <a:solidFill>
                <a:srgbClr val="4B376B"/>
              </a:solidFill>
            </a:endParaRPr>
          </a:p>
        </p:txBody>
      </p:sp>
      <p:sp>
        <p:nvSpPr>
          <p:cNvPr id="6" name="Title 1"/>
          <p:cNvSpPr txBox="1">
            <a:spLocks/>
          </p:cNvSpPr>
          <p:nvPr/>
        </p:nvSpPr>
        <p:spPr>
          <a:xfrm>
            <a:off x="303881" y="1493397"/>
            <a:ext cx="3192354" cy="13763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Family and Friends</a:t>
            </a:r>
          </a:p>
        </p:txBody>
      </p:sp>
      <p:sp>
        <p:nvSpPr>
          <p:cNvPr id="7"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5.16</a:t>
            </a:r>
          </a:p>
        </p:txBody>
      </p:sp>
    </p:spTree>
    <p:custDataLst>
      <p:tags r:id="rId1"/>
    </p:custDataLst>
    <p:extLst>
      <p:ext uri="{BB962C8B-B14F-4D97-AF65-F5344CB8AC3E}">
        <p14:creationId xmlns:p14="http://schemas.microsoft.com/office/powerpoint/2010/main" val="14883542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03881" y="326967"/>
            <a:ext cx="3192354" cy="16094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School and Activities</a:t>
            </a:r>
          </a:p>
        </p:txBody>
      </p:sp>
      <p:sp>
        <p:nvSpPr>
          <p:cNvPr id="4" name="Content Placeholder 2"/>
          <p:cNvSpPr txBox="1">
            <a:spLocks/>
          </p:cNvSpPr>
          <p:nvPr/>
        </p:nvSpPr>
        <p:spPr>
          <a:xfrm>
            <a:off x="4052048" y="592730"/>
            <a:ext cx="7440706" cy="2687292"/>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buFont typeface="Arial" panose="020B0604020202020204" pitchFamily="34" charset="0"/>
              <a:buChar char="•"/>
            </a:pPr>
            <a:r>
              <a:rPr lang="en-US" sz="3200" dirty="0">
                <a:solidFill>
                  <a:srgbClr val="4B376B"/>
                </a:solidFill>
              </a:rPr>
              <a:t>School can be a difficult place to navigate for a youth who identifies as LGBTQ.  Many face pervasive harassment and violence from peers, teachers, and administrators within schools.  </a:t>
            </a:r>
            <a:br>
              <a:rPr lang="en-US" sz="3200" dirty="0">
                <a:solidFill>
                  <a:srgbClr val="4B376B"/>
                </a:solidFill>
              </a:rPr>
            </a:br>
            <a:endParaRPr lang="en-US" sz="3200" dirty="0">
              <a:solidFill>
                <a:srgbClr val="4B376B"/>
              </a:solidFill>
            </a:endParaRPr>
          </a:p>
        </p:txBody>
      </p:sp>
      <p:sp>
        <p:nvSpPr>
          <p:cNvPr id="5" name="Content Placeholder 2"/>
          <p:cNvSpPr txBox="1">
            <a:spLocks/>
          </p:cNvSpPr>
          <p:nvPr/>
        </p:nvSpPr>
        <p:spPr>
          <a:xfrm>
            <a:off x="4052048" y="3596967"/>
            <a:ext cx="7440706" cy="1790822"/>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buFont typeface="Arial" panose="020B0604020202020204" pitchFamily="34" charset="0"/>
              <a:buChar char="•"/>
            </a:pPr>
            <a:r>
              <a:rPr lang="en-US" sz="3200" dirty="0">
                <a:solidFill>
                  <a:srgbClr val="4B376B"/>
                </a:solidFill>
              </a:rPr>
              <a:t>There is a major correlation between harassment and unsafe schools in school dropout, truancy charges, and other school-related offenses. </a:t>
            </a:r>
          </a:p>
        </p:txBody>
      </p:sp>
      <p:pic>
        <p:nvPicPr>
          <p:cNvPr id="2" name="Picture 1"/>
          <p:cNvPicPr>
            <a:picLocks noChangeAspect="1"/>
          </p:cNvPicPr>
          <p:nvPr/>
        </p:nvPicPr>
        <p:blipFill>
          <a:blip r:embed="rId3"/>
          <a:stretch>
            <a:fillRect/>
          </a:stretch>
        </p:blipFill>
        <p:spPr>
          <a:xfrm>
            <a:off x="563230" y="2687027"/>
            <a:ext cx="3377477" cy="5401524"/>
          </a:xfrm>
          <a:prstGeom prst="rect">
            <a:avLst/>
          </a:prstGeom>
        </p:spPr>
      </p:pic>
      <p:sp>
        <p:nvSpPr>
          <p:cNvPr id="7"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5.17</a:t>
            </a:r>
          </a:p>
        </p:txBody>
      </p:sp>
    </p:spTree>
    <p:custDataLst>
      <p:tags r:id="rId1"/>
    </p:custDataLst>
    <p:extLst>
      <p:ext uri="{BB962C8B-B14F-4D97-AF65-F5344CB8AC3E}">
        <p14:creationId xmlns:p14="http://schemas.microsoft.com/office/powerpoint/2010/main" val="28464289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PHYSICAL NEEDS</a:t>
            </a:r>
          </a:p>
        </p:txBody>
      </p:sp>
      <p:sp>
        <p:nvSpPr>
          <p:cNvPr id="5" name="Content Placeholder 2"/>
          <p:cNvSpPr txBox="1">
            <a:spLocks/>
          </p:cNvSpPr>
          <p:nvPr/>
        </p:nvSpPr>
        <p:spPr>
          <a:xfrm>
            <a:off x="1242873" y="3404134"/>
            <a:ext cx="9893956" cy="1416441"/>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037" indent="0" algn="ctr">
              <a:buNone/>
            </a:pPr>
            <a:r>
              <a:rPr lang="en-US" sz="3200" dirty="0">
                <a:solidFill>
                  <a:srgbClr val="4B376B"/>
                </a:solidFill>
              </a:rPr>
              <a:t>It is important to provide developmentally appropriate information and resources about sexuality and sexual health, including about  LGBTQ issues. </a:t>
            </a:r>
          </a:p>
        </p:txBody>
      </p:sp>
      <p:sp>
        <p:nvSpPr>
          <p:cNvPr id="6" name="Title 1"/>
          <p:cNvSpPr txBox="1">
            <a:spLocks/>
          </p:cNvSpPr>
          <p:nvPr/>
        </p:nvSpPr>
        <p:spPr>
          <a:xfrm>
            <a:off x="303881" y="1493397"/>
            <a:ext cx="3192354" cy="13763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Medical Care</a:t>
            </a:r>
          </a:p>
        </p:txBody>
      </p:sp>
      <p:sp>
        <p:nvSpPr>
          <p:cNvPr id="8"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5.18</a:t>
            </a:r>
          </a:p>
        </p:txBody>
      </p:sp>
      <p:pic>
        <p:nvPicPr>
          <p:cNvPr id="2" name="Picture 1"/>
          <p:cNvPicPr>
            <a:picLocks noChangeAspect="1"/>
          </p:cNvPicPr>
          <p:nvPr/>
        </p:nvPicPr>
        <p:blipFill>
          <a:blip r:embed="rId3"/>
          <a:stretch>
            <a:fillRect/>
          </a:stretch>
        </p:blipFill>
        <p:spPr>
          <a:xfrm>
            <a:off x="8461409" y="498017"/>
            <a:ext cx="3305735" cy="2203823"/>
          </a:xfrm>
          <a:prstGeom prst="rect">
            <a:avLst/>
          </a:prstGeom>
          <a:ln w="3175">
            <a:solidFill>
              <a:srgbClr val="F3A447"/>
            </a:solidFill>
          </a:ln>
          <a:scene3d>
            <a:camera prst="perspectiveLeft"/>
            <a:lightRig rig="threePt" dir="t"/>
          </a:scene3d>
        </p:spPr>
      </p:pic>
    </p:spTree>
    <p:custDataLst>
      <p:tags r:id="rId1"/>
    </p:custDataLst>
    <p:extLst>
      <p:ext uri="{BB962C8B-B14F-4D97-AF65-F5344CB8AC3E}">
        <p14:creationId xmlns:p14="http://schemas.microsoft.com/office/powerpoint/2010/main" val="5196878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RISK FACTORS</a:t>
            </a:r>
            <a:endParaRPr lang="en-US" sz="4000" b="1" dirty="0">
              <a:solidFill>
                <a:srgbClr val="30842C"/>
              </a:solidFill>
            </a:endParaRPr>
          </a:p>
        </p:txBody>
      </p:sp>
      <p:sp>
        <p:nvSpPr>
          <p:cNvPr id="5"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prstClr val="white"/>
                </a:solidFill>
              </a:rPr>
              <a:t>LGBTQ 5.19</a:t>
            </a:r>
          </a:p>
        </p:txBody>
      </p:sp>
      <p:sp>
        <p:nvSpPr>
          <p:cNvPr id="6" name="Content Placeholder 2"/>
          <p:cNvSpPr txBox="1">
            <a:spLocks/>
          </p:cNvSpPr>
          <p:nvPr/>
        </p:nvSpPr>
        <p:spPr>
          <a:xfrm>
            <a:off x="1577788" y="1864660"/>
            <a:ext cx="9108141" cy="205202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037" indent="0" algn="ctr">
              <a:buClr>
                <a:srgbClr val="4B376B"/>
              </a:buClr>
              <a:buNone/>
            </a:pPr>
            <a:r>
              <a:rPr lang="en-US" sz="3200" dirty="0">
                <a:solidFill>
                  <a:srgbClr val="4B376B"/>
                </a:solidFill>
              </a:rPr>
              <a:t>A 2013 study by the Human Rights Campaign (HRC) that surveyed both LGBTQ and non-LGBTQ youth (ages 13-17) from around the country found some stark differences in the challenges they face.</a:t>
            </a:r>
          </a:p>
        </p:txBody>
      </p:sp>
    </p:spTree>
    <p:custDataLst>
      <p:tags r:id="rId1"/>
    </p:custDataLst>
    <p:extLst>
      <p:ext uri="{BB962C8B-B14F-4D97-AF65-F5344CB8AC3E}">
        <p14:creationId xmlns:p14="http://schemas.microsoft.com/office/powerpoint/2010/main" val="29082601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RISK FACTORS, </a:t>
            </a:r>
            <a:r>
              <a:rPr lang="en-US" sz="4000" b="1" dirty="0">
                <a:solidFill>
                  <a:srgbClr val="30842C"/>
                </a:solidFill>
              </a:rPr>
              <a:t>cont.</a:t>
            </a:r>
          </a:p>
        </p:txBody>
      </p:sp>
      <p:sp>
        <p:nvSpPr>
          <p:cNvPr id="5"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5.20</a:t>
            </a:r>
          </a:p>
        </p:txBody>
      </p:sp>
      <p:pic>
        <p:nvPicPr>
          <p:cNvPr id="10" name="Picture 9"/>
          <p:cNvPicPr>
            <a:picLocks noChangeAspect="1"/>
          </p:cNvPicPr>
          <p:nvPr/>
        </p:nvPicPr>
        <p:blipFill>
          <a:blip r:embed="rId3"/>
          <a:stretch>
            <a:fillRect/>
          </a:stretch>
        </p:blipFill>
        <p:spPr>
          <a:xfrm>
            <a:off x="1013457" y="1441118"/>
            <a:ext cx="10142223" cy="4082111"/>
          </a:xfrm>
          <a:prstGeom prst="rect">
            <a:avLst/>
          </a:prstGeom>
        </p:spPr>
      </p:pic>
    </p:spTree>
    <p:custDataLst>
      <p:tags r:id="rId1"/>
    </p:custDataLst>
    <p:extLst>
      <p:ext uri="{BB962C8B-B14F-4D97-AF65-F5344CB8AC3E}">
        <p14:creationId xmlns:p14="http://schemas.microsoft.com/office/powerpoint/2010/main" val="1597308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FAMILY SUPPORTS</a:t>
            </a:r>
          </a:p>
        </p:txBody>
      </p:sp>
      <p:sp>
        <p:nvSpPr>
          <p:cNvPr id="5" name="Content Placeholder 2"/>
          <p:cNvSpPr txBox="1">
            <a:spLocks/>
          </p:cNvSpPr>
          <p:nvPr/>
        </p:nvSpPr>
        <p:spPr>
          <a:xfrm>
            <a:off x="1949801" y="1683328"/>
            <a:ext cx="8229600" cy="4123762"/>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buFont typeface="Arial" panose="020B0604020202020204" pitchFamily="34" charset="0"/>
              <a:buChar char="•"/>
            </a:pPr>
            <a:r>
              <a:rPr lang="en-US" sz="3200" dirty="0">
                <a:solidFill>
                  <a:srgbClr val="4B376B"/>
                </a:solidFill>
              </a:rPr>
              <a:t>Approximately one in every four families in the U.S. has a family member who identifies as LGBTQ.</a:t>
            </a:r>
          </a:p>
          <a:p>
            <a:pPr marL="466725" indent="-420688">
              <a:buFont typeface="Arial" panose="020B0604020202020204" pitchFamily="34" charset="0"/>
              <a:buChar char="•"/>
            </a:pPr>
            <a:endParaRPr lang="en-US" sz="3200" dirty="0">
              <a:solidFill>
                <a:srgbClr val="4B376B"/>
              </a:solidFill>
            </a:endParaRPr>
          </a:p>
          <a:p>
            <a:pPr marL="466725" indent="-420688">
              <a:buFont typeface="Arial" panose="020B0604020202020204" pitchFamily="34" charset="0"/>
              <a:buChar char="•"/>
            </a:pPr>
            <a:r>
              <a:rPr lang="en-US" sz="3200" dirty="0">
                <a:solidFill>
                  <a:srgbClr val="4B376B"/>
                </a:solidFill>
              </a:rPr>
              <a:t>How a parent responds to their child will have an enormous impact on the child’s development and on the quality of the parent-child relationship.</a:t>
            </a:r>
          </a:p>
        </p:txBody>
      </p:sp>
      <p:sp>
        <p:nvSpPr>
          <p:cNvPr id="6"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5.21</a:t>
            </a:r>
          </a:p>
        </p:txBody>
      </p:sp>
    </p:spTree>
    <p:custDataLst>
      <p:tags r:id="rId1"/>
    </p:custDataLst>
    <p:extLst>
      <p:ext uri="{BB962C8B-B14F-4D97-AF65-F5344CB8AC3E}">
        <p14:creationId xmlns:p14="http://schemas.microsoft.com/office/powerpoint/2010/main" val="34547217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FAMILY SUPPORTS, </a:t>
            </a:r>
            <a:r>
              <a:rPr lang="en-US" sz="4000" b="1" dirty="0">
                <a:solidFill>
                  <a:srgbClr val="30842C"/>
                </a:solidFill>
              </a:rPr>
              <a:t>cont.</a:t>
            </a:r>
          </a:p>
        </p:txBody>
      </p:sp>
      <p:sp>
        <p:nvSpPr>
          <p:cNvPr id="6"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5.22</a:t>
            </a:r>
          </a:p>
        </p:txBody>
      </p:sp>
      <p:graphicFrame>
        <p:nvGraphicFramePr>
          <p:cNvPr id="8" name="Chart 7"/>
          <p:cNvGraphicFramePr/>
          <p:nvPr>
            <p:extLst>
              <p:ext uri="{D42A27DB-BD31-4B8C-83A1-F6EECF244321}">
                <p14:modId xmlns:p14="http://schemas.microsoft.com/office/powerpoint/2010/main" val="3266527497"/>
              </p:ext>
            </p:extLst>
          </p:nvPr>
        </p:nvGraphicFramePr>
        <p:xfrm>
          <a:off x="1203959" y="1463040"/>
          <a:ext cx="9768841" cy="4495800"/>
        </p:xfrm>
        <a:graphic>
          <a:graphicData uri="http://schemas.openxmlformats.org/drawingml/2006/chart">
            <c:chart xmlns:c="http://schemas.openxmlformats.org/drawingml/2006/chart" xmlns:r="http://schemas.openxmlformats.org/officeDocument/2006/relationships" r:id="rId3"/>
          </a:graphicData>
        </a:graphic>
      </p:graphicFrame>
    </p:spTree>
    <p:custDataLst>
      <p:tags r:id="rId1"/>
    </p:custDataLst>
    <p:extLst>
      <p:ext uri="{BB962C8B-B14F-4D97-AF65-F5344CB8AC3E}">
        <p14:creationId xmlns:p14="http://schemas.microsoft.com/office/powerpoint/2010/main" val="8285729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PLACEMENT AND FOSTER CARE</a:t>
            </a:r>
          </a:p>
        </p:txBody>
      </p:sp>
      <p:sp>
        <p:nvSpPr>
          <p:cNvPr id="5" name="Content Placeholder 2"/>
          <p:cNvSpPr txBox="1">
            <a:spLocks/>
          </p:cNvSpPr>
          <p:nvPr/>
        </p:nvSpPr>
        <p:spPr>
          <a:xfrm>
            <a:off x="1949801" y="2003368"/>
            <a:ext cx="8229600" cy="2812472"/>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037" indent="0" algn="ctr">
              <a:buClr>
                <a:prstClr val="black"/>
              </a:buClr>
              <a:buNone/>
            </a:pPr>
            <a:r>
              <a:rPr lang="en-US" sz="3200" dirty="0">
                <a:solidFill>
                  <a:srgbClr val="4B376B"/>
                </a:solidFill>
              </a:rPr>
              <a:t>Unsupportive or biased foster care settings may cause risk factors.  Lack of support in these systems may contribute to their eventual entry into delinquency court.  It is important to remember that involvement in one system may impact the youth in another.</a:t>
            </a:r>
          </a:p>
        </p:txBody>
      </p:sp>
      <p:sp>
        <p:nvSpPr>
          <p:cNvPr id="6"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5.23</a:t>
            </a:r>
          </a:p>
        </p:txBody>
      </p:sp>
    </p:spTree>
    <p:custDataLst>
      <p:tags r:id="rId1"/>
    </p:custDataLst>
    <p:extLst>
      <p:ext uri="{BB962C8B-B14F-4D97-AF65-F5344CB8AC3E}">
        <p14:creationId xmlns:p14="http://schemas.microsoft.com/office/powerpoint/2010/main" val="1780020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INTRODUCTION</a:t>
            </a:r>
          </a:p>
        </p:txBody>
      </p:sp>
      <p:pic>
        <p:nvPicPr>
          <p:cNvPr id="5" name="Content Placeholder 3"/>
          <p:cNvPicPr>
            <a:picLocks noChangeAspect="1"/>
          </p:cNvPicPr>
          <p:nvPr/>
        </p:nvPicPr>
        <p:blipFill>
          <a:blip r:embed="rId3"/>
          <a:stretch>
            <a:fillRect/>
          </a:stretch>
        </p:blipFill>
        <p:spPr>
          <a:xfrm rot="20613758">
            <a:off x="3956062" y="2289915"/>
            <a:ext cx="3978610" cy="2655492"/>
          </a:xfrm>
          <a:prstGeom prst="snip2DiagRect">
            <a:avLst>
              <a:gd name="adj1" fmla="val 0"/>
              <a:gd name="adj2" fmla="val 16667"/>
            </a:avLst>
          </a:prstGeom>
          <a:solidFill>
            <a:srgbClr val="FFFFFF">
              <a:shade val="85000"/>
            </a:srgbClr>
          </a:solidFill>
          <a:ln w="28575" cap="sq">
            <a:solidFill>
              <a:srgbClr val="FFC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1.3</a:t>
            </a:r>
          </a:p>
        </p:txBody>
      </p:sp>
    </p:spTree>
    <p:custDataLst>
      <p:tags r:id="rId1"/>
    </p:custDataLst>
    <p:extLst>
      <p:ext uri="{BB962C8B-B14F-4D97-AF65-F5344CB8AC3E}">
        <p14:creationId xmlns:p14="http://schemas.microsoft.com/office/powerpoint/2010/main" val="689136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PLACEMENT AND FOSTER CARE, </a:t>
            </a:r>
            <a:r>
              <a:rPr lang="en-US" sz="4000" b="1" dirty="0">
                <a:solidFill>
                  <a:srgbClr val="30842C"/>
                </a:solidFill>
              </a:rPr>
              <a:t>cont.</a:t>
            </a:r>
          </a:p>
        </p:txBody>
      </p:sp>
      <p:sp>
        <p:nvSpPr>
          <p:cNvPr id="5" name="Content Placeholder 2"/>
          <p:cNvSpPr txBox="1">
            <a:spLocks/>
          </p:cNvSpPr>
          <p:nvPr/>
        </p:nvSpPr>
        <p:spPr>
          <a:xfrm>
            <a:off x="1490474" y="1530928"/>
            <a:ext cx="9311640" cy="4305992"/>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buClr>
                <a:prstClr val="black"/>
              </a:buClr>
              <a:buFont typeface="Arial" panose="020B0604020202020204" pitchFamily="34" charset="0"/>
              <a:buChar char="•"/>
            </a:pPr>
            <a:r>
              <a:rPr lang="en-US" sz="2800" dirty="0">
                <a:solidFill>
                  <a:srgbClr val="4B376B"/>
                </a:solidFill>
              </a:rPr>
              <a:t>Prior to placing a youth who identifies as LGBTQ, Child Welfare Professionals should consider if the personal beliefs of a prospective caregiver or foster or adoptive family are not in the child’s best interests.</a:t>
            </a:r>
          </a:p>
          <a:p>
            <a:pPr marL="503237" indent="-457200">
              <a:buClr>
                <a:prstClr val="black"/>
              </a:buClr>
              <a:buFont typeface="Arial" panose="020B0604020202020204" pitchFamily="34" charset="0"/>
              <a:buChar char="•"/>
            </a:pPr>
            <a:endParaRPr lang="en-US" sz="2800" dirty="0">
              <a:solidFill>
                <a:srgbClr val="4B376B"/>
              </a:solidFill>
            </a:endParaRPr>
          </a:p>
          <a:p>
            <a:pPr marL="503237" indent="-457200">
              <a:buClr>
                <a:prstClr val="black"/>
              </a:buClr>
              <a:buFont typeface="Arial" panose="020B0604020202020204" pitchFamily="34" charset="0"/>
              <a:buChar char="•"/>
            </a:pPr>
            <a:r>
              <a:rPr lang="en-US" sz="2800" dirty="0">
                <a:solidFill>
                  <a:srgbClr val="4B376B"/>
                </a:solidFill>
              </a:rPr>
              <a:t>When there are strong personal beliefs against people who identify as LGBTQ, Child Welfare Professionals should assess if conflicts may arise and if the physical or emotional safety of the young person may be jeopardized in that home.</a:t>
            </a:r>
          </a:p>
        </p:txBody>
      </p:sp>
      <p:sp>
        <p:nvSpPr>
          <p:cNvPr id="6"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prstClr val="white"/>
                </a:solidFill>
              </a:rPr>
              <a:t>LGBTQ 5.24</a:t>
            </a:r>
          </a:p>
        </p:txBody>
      </p:sp>
    </p:spTree>
    <p:custDataLst>
      <p:tags r:id="rId1"/>
    </p:custDataLst>
    <p:extLst>
      <p:ext uri="{BB962C8B-B14F-4D97-AF65-F5344CB8AC3E}">
        <p14:creationId xmlns:p14="http://schemas.microsoft.com/office/powerpoint/2010/main" val="33981491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COMMUNITY RESOURCES</a:t>
            </a:r>
          </a:p>
        </p:txBody>
      </p:sp>
      <p:sp>
        <p:nvSpPr>
          <p:cNvPr id="5" name="Content Placeholder 2"/>
          <p:cNvSpPr txBox="1">
            <a:spLocks/>
          </p:cNvSpPr>
          <p:nvPr/>
        </p:nvSpPr>
        <p:spPr>
          <a:xfrm>
            <a:off x="1186543" y="1683328"/>
            <a:ext cx="9816737" cy="4271158"/>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buClr>
                <a:srgbClr val="4B376B"/>
              </a:buClr>
              <a:buFont typeface="Arial" panose="020B0604020202020204" pitchFamily="34" charset="0"/>
              <a:buChar char="•"/>
            </a:pPr>
            <a:r>
              <a:rPr lang="en-US" sz="2400" dirty="0">
                <a:solidFill>
                  <a:srgbClr val="4B376B"/>
                </a:solidFill>
              </a:rPr>
              <a:t>A sense of belonging is essential to human development.  Community isolation is another risk factor for youth who identify as LGBTQ.</a:t>
            </a:r>
          </a:p>
          <a:p>
            <a:pPr marL="466725" indent="-420688">
              <a:buFont typeface="Arial" panose="020B0604020202020204" pitchFamily="34" charset="0"/>
              <a:buChar char="•"/>
            </a:pPr>
            <a:endParaRPr lang="en-US" sz="2400" b="1" dirty="0">
              <a:solidFill>
                <a:srgbClr val="4B376B"/>
              </a:solidFill>
            </a:endParaRPr>
          </a:p>
          <a:p>
            <a:pPr marL="466725" indent="-420688">
              <a:buFont typeface="Arial" panose="020B0604020202020204" pitchFamily="34" charset="0"/>
              <a:buChar char="•"/>
            </a:pPr>
            <a:r>
              <a:rPr lang="en-US" sz="2400" dirty="0">
                <a:solidFill>
                  <a:srgbClr val="4B376B"/>
                </a:solidFill>
              </a:rPr>
              <a:t>A lack of positive community ties can lead to low self-esteem, depression, and substance abuse. </a:t>
            </a:r>
            <a:br>
              <a:rPr lang="en-US" sz="2400" dirty="0">
                <a:solidFill>
                  <a:srgbClr val="4B376B"/>
                </a:solidFill>
              </a:rPr>
            </a:br>
            <a:endParaRPr lang="en-US" sz="2400" dirty="0">
              <a:solidFill>
                <a:srgbClr val="4B376B"/>
              </a:solidFill>
            </a:endParaRPr>
          </a:p>
          <a:p>
            <a:pPr marL="466725" indent="-420688">
              <a:buFont typeface="Arial" panose="020B0604020202020204" pitchFamily="34" charset="0"/>
              <a:buChar char="•"/>
            </a:pPr>
            <a:r>
              <a:rPr lang="en-US" sz="2400" dirty="0">
                <a:solidFill>
                  <a:srgbClr val="4B376B"/>
                </a:solidFill>
              </a:rPr>
              <a:t>Here is a list of resources for youth who identify as LGBTQ by state:  </a:t>
            </a:r>
            <a:r>
              <a:rPr lang="en-US" sz="2400" u="sng" dirty="0">
                <a:solidFill>
                  <a:srgbClr val="0000FF"/>
                </a:solidFill>
              </a:rPr>
              <a:t>https://www.lambdalegal.org/sites/default/files/publications/downloads/fs_resources-for-lgbtq-youth-by-state_1.pdf</a:t>
            </a:r>
            <a:endParaRPr lang="en-US" sz="2400" dirty="0">
              <a:solidFill>
                <a:srgbClr val="0000FF"/>
              </a:solidFill>
            </a:endParaRPr>
          </a:p>
        </p:txBody>
      </p:sp>
      <p:sp>
        <p:nvSpPr>
          <p:cNvPr id="6"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5.25</a:t>
            </a:r>
          </a:p>
        </p:txBody>
      </p:sp>
    </p:spTree>
    <p:custDataLst>
      <p:tags r:id="rId1"/>
    </p:custDataLst>
    <p:extLst>
      <p:ext uri="{BB962C8B-B14F-4D97-AF65-F5344CB8AC3E}">
        <p14:creationId xmlns:p14="http://schemas.microsoft.com/office/powerpoint/2010/main" val="3980436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LGBTQ(IA)</a:t>
            </a:r>
          </a:p>
        </p:txBody>
      </p:sp>
      <p:sp>
        <p:nvSpPr>
          <p:cNvPr id="7" name="Content Placeholder 2"/>
          <p:cNvSpPr>
            <a:spLocks noGrp="1"/>
          </p:cNvSpPr>
          <p:nvPr>
            <p:ph idx="1"/>
          </p:nvPr>
        </p:nvSpPr>
        <p:spPr>
          <a:xfrm>
            <a:off x="4633610" y="592966"/>
            <a:ext cx="2762251" cy="5664399"/>
          </a:xfrm>
        </p:spPr>
        <p:txBody>
          <a:bodyPr>
            <a:noAutofit/>
          </a:bodyPr>
          <a:lstStyle/>
          <a:p>
            <a:pPr marL="45720" indent="0">
              <a:buNone/>
            </a:pPr>
            <a:r>
              <a:rPr lang="en-US" sz="2400" b="1" dirty="0">
                <a:solidFill>
                  <a:srgbClr val="30842C"/>
                </a:solidFill>
              </a:rPr>
              <a:t>L</a:t>
            </a:r>
            <a:r>
              <a:rPr lang="en-US" sz="2400" b="1" dirty="0">
                <a:solidFill>
                  <a:schemeClr val="bg2"/>
                </a:solidFill>
              </a:rPr>
              <a:t>esbian</a:t>
            </a:r>
          </a:p>
          <a:p>
            <a:pPr marL="45720" indent="0">
              <a:buNone/>
            </a:pPr>
            <a:endParaRPr lang="en-US" sz="1200" b="1" dirty="0">
              <a:solidFill>
                <a:srgbClr val="30B6B3"/>
              </a:solidFill>
            </a:endParaRPr>
          </a:p>
          <a:p>
            <a:pPr marL="45720" indent="0">
              <a:buNone/>
            </a:pPr>
            <a:r>
              <a:rPr lang="en-US" sz="2400" b="1" dirty="0">
                <a:solidFill>
                  <a:srgbClr val="30842C"/>
                </a:solidFill>
              </a:rPr>
              <a:t>G</a:t>
            </a:r>
            <a:r>
              <a:rPr lang="en-US" sz="2400" b="1" dirty="0">
                <a:solidFill>
                  <a:schemeClr val="bg2"/>
                </a:solidFill>
              </a:rPr>
              <a:t>ay</a:t>
            </a:r>
          </a:p>
          <a:p>
            <a:pPr marL="45720" indent="0">
              <a:buNone/>
            </a:pPr>
            <a:endParaRPr lang="en-US" sz="1200" b="1" dirty="0">
              <a:solidFill>
                <a:srgbClr val="30B6B3"/>
              </a:solidFill>
            </a:endParaRPr>
          </a:p>
          <a:p>
            <a:pPr marL="45720" indent="0">
              <a:buNone/>
            </a:pPr>
            <a:r>
              <a:rPr lang="en-US" sz="2400" b="1" dirty="0">
                <a:solidFill>
                  <a:srgbClr val="30842C"/>
                </a:solidFill>
              </a:rPr>
              <a:t>B</a:t>
            </a:r>
            <a:r>
              <a:rPr lang="en-US" sz="2400" b="1" dirty="0">
                <a:solidFill>
                  <a:schemeClr val="bg2"/>
                </a:solidFill>
              </a:rPr>
              <a:t>isexual</a:t>
            </a:r>
          </a:p>
          <a:p>
            <a:pPr marL="45720" indent="0">
              <a:buNone/>
            </a:pPr>
            <a:endParaRPr lang="en-US" sz="1200" b="1" dirty="0">
              <a:solidFill>
                <a:srgbClr val="30B6B3"/>
              </a:solidFill>
            </a:endParaRPr>
          </a:p>
          <a:p>
            <a:pPr marL="45720" indent="0">
              <a:buNone/>
            </a:pPr>
            <a:r>
              <a:rPr lang="en-US" sz="2400" b="1" dirty="0">
                <a:solidFill>
                  <a:srgbClr val="30842C"/>
                </a:solidFill>
              </a:rPr>
              <a:t>T</a:t>
            </a:r>
            <a:r>
              <a:rPr lang="en-US" sz="2400" b="1" dirty="0">
                <a:solidFill>
                  <a:schemeClr val="bg2"/>
                </a:solidFill>
              </a:rPr>
              <a:t>ransgender</a:t>
            </a:r>
          </a:p>
          <a:p>
            <a:pPr marL="45720" indent="0">
              <a:buNone/>
            </a:pPr>
            <a:endParaRPr lang="en-US" sz="1200" b="1" dirty="0">
              <a:solidFill>
                <a:srgbClr val="30B6B3"/>
              </a:solidFill>
            </a:endParaRPr>
          </a:p>
          <a:p>
            <a:pPr marL="45720" indent="0">
              <a:buNone/>
            </a:pPr>
            <a:r>
              <a:rPr lang="en-US" sz="2400" b="1" dirty="0">
                <a:solidFill>
                  <a:srgbClr val="30842C"/>
                </a:solidFill>
              </a:rPr>
              <a:t>Q</a:t>
            </a:r>
            <a:r>
              <a:rPr lang="en-US" sz="2400" b="1" dirty="0">
                <a:solidFill>
                  <a:schemeClr val="bg2"/>
                </a:solidFill>
              </a:rPr>
              <a:t>uestioning</a:t>
            </a:r>
          </a:p>
          <a:p>
            <a:pPr marL="45720" indent="0">
              <a:buNone/>
            </a:pPr>
            <a:endParaRPr lang="en-US" sz="1200" b="1" dirty="0">
              <a:solidFill>
                <a:schemeClr val="bg2"/>
              </a:solidFill>
            </a:endParaRPr>
          </a:p>
          <a:p>
            <a:pPr marL="45720" indent="0">
              <a:buNone/>
            </a:pPr>
            <a:r>
              <a:rPr lang="en-US" sz="2400" b="1" dirty="0">
                <a:solidFill>
                  <a:srgbClr val="30842C"/>
                </a:solidFill>
              </a:rPr>
              <a:t>I</a:t>
            </a:r>
            <a:r>
              <a:rPr lang="en-US" sz="2400" b="1" dirty="0">
                <a:solidFill>
                  <a:schemeClr val="bg2"/>
                </a:solidFill>
              </a:rPr>
              <a:t>ntersex</a:t>
            </a:r>
          </a:p>
          <a:p>
            <a:pPr marL="45720" indent="0">
              <a:buNone/>
            </a:pPr>
            <a:endParaRPr lang="en-US" sz="1200" b="1" dirty="0">
              <a:solidFill>
                <a:schemeClr val="bg2"/>
              </a:solidFill>
            </a:endParaRPr>
          </a:p>
          <a:p>
            <a:pPr marL="45720" indent="0">
              <a:buNone/>
            </a:pPr>
            <a:r>
              <a:rPr lang="en-US" sz="2400" b="1" dirty="0">
                <a:solidFill>
                  <a:srgbClr val="30842C"/>
                </a:solidFill>
              </a:rPr>
              <a:t>A</a:t>
            </a:r>
            <a:r>
              <a:rPr lang="en-US" sz="2400" b="1" dirty="0">
                <a:solidFill>
                  <a:schemeClr val="bg2"/>
                </a:solidFill>
              </a:rPr>
              <a:t>sexual</a:t>
            </a:r>
            <a:endParaRPr lang="en-US" sz="2400" dirty="0">
              <a:solidFill>
                <a:schemeClr val="bg2"/>
              </a:solidFill>
            </a:endParaRPr>
          </a:p>
        </p:txBody>
      </p:sp>
      <p:sp>
        <p:nvSpPr>
          <p:cNvPr id="5"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1.4</a:t>
            </a:r>
          </a:p>
        </p:txBody>
      </p:sp>
    </p:spTree>
    <p:custDataLst>
      <p:tags r:id="rId1"/>
    </p:custDataLst>
    <p:extLst>
      <p:ext uri="{BB962C8B-B14F-4D97-AF65-F5344CB8AC3E}">
        <p14:creationId xmlns:p14="http://schemas.microsoft.com/office/powerpoint/2010/main" val="3783177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SOGIE</a:t>
            </a:r>
          </a:p>
        </p:txBody>
      </p:sp>
      <p:sp>
        <p:nvSpPr>
          <p:cNvPr id="5" name="Content Placeholder 2"/>
          <p:cNvSpPr txBox="1">
            <a:spLocks/>
          </p:cNvSpPr>
          <p:nvPr/>
        </p:nvSpPr>
        <p:spPr>
          <a:xfrm>
            <a:off x="4526340" y="1440685"/>
            <a:ext cx="2762251" cy="3698933"/>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5720" indent="0">
              <a:lnSpc>
                <a:spcPct val="100000"/>
              </a:lnSpc>
              <a:spcBef>
                <a:spcPts val="0"/>
              </a:spcBef>
              <a:buFont typeface="Corbel" pitchFamily="34" charset="0"/>
              <a:buNone/>
            </a:pPr>
            <a:r>
              <a:rPr lang="en-US" sz="3000" b="1" dirty="0">
                <a:solidFill>
                  <a:srgbClr val="30842C"/>
                </a:solidFill>
              </a:rPr>
              <a:t>S</a:t>
            </a:r>
            <a:r>
              <a:rPr lang="en-US" sz="3000" b="1" dirty="0">
                <a:solidFill>
                  <a:schemeClr val="bg2"/>
                </a:solidFill>
              </a:rPr>
              <a:t>exual </a:t>
            </a:r>
            <a:r>
              <a:rPr lang="en-US" sz="3000" b="1" dirty="0">
                <a:solidFill>
                  <a:srgbClr val="30842C"/>
                </a:solidFill>
              </a:rPr>
              <a:t>O</a:t>
            </a:r>
            <a:r>
              <a:rPr lang="en-US" sz="3000" b="1" dirty="0">
                <a:solidFill>
                  <a:schemeClr val="bg2"/>
                </a:solidFill>
              </a:rPr>
              <a:t>rientation</a:t>
            </a:r>
            <a:br>
              <a:rPr lang="en-US" sz="3000" b="1" dirty="0">
                <a:solidFill>
                  <a:srgbClr val="FF00FF"/>
                </a:solidFill>
              </a:rPr>
            </a:br>
            <a:endParaRPr lang="en-US" sz="3000" b="1" dirty="0">
              <a:solidFill>
                <a:srgbClr val="FF00FF"/>
              </a:solidFill>
            </a:endParaRPr>
          </a:p>
          <a:p>
            <a:pPr marL="45720" indent="0">
              <a:lnSpc>
                <a:spcPct val="100000"/>
              </a:lnSpc>
              <a:spcBef>
                <a:spcPts val="0"/>
              </a:spcBef>
              <a:buFont typeface="Corbel" pitchFamily="34" charset="0"/>
              <a:buNone/>
            </a:pPr>
            <a:r>
              <a:rPr lang="en-US" sz="3000" b="1" dirty="0">
                <a:solidFill>
                  <a:srgbClr val="30842C"/>
                </a:solidFill>
              </a:rPr>
              <a:t>G</a:t>
            </a:r>
            <a:r>
              <a:rPr lang="en-US" sz="3000" b="1" dirty="0">
                <a:solidFill>
                  <a:schemeClr val="bg2"/>
                </a:solidFill>
              </a:rPr>
              <a:t>ender </a:t>
            </a:r>
            <a:br>
              <a:rPr lang="en-US" sz="3000" b="1" dirty="0">
                <a:solidFill>
                  <a:srgbClr val="FF00FF"/>
                </a:solidFill>
              </a:rPr>
            </a:br>
            <a:r>
              <a:rPr lang="en-US" sz="3000" b="1" dirty="0">
                <a:solidFill>
                  <a:srgbClr val="30842C"/>
                </a:solidFill>
              </a:rPr>
              <a:t>I</a:t>
            </a:r>
            <a:r>
              <a:rPr lang="en-US" sz="3000" b="1" dirty="0">
                <a:solidFill>
                  <a:schemeClr val="bg2"/>
                </a:solidFill>
              </a:rPr>
              <a:t>dentity</a:t>
            </a:r>
          </a:p>
          <a:p>
            <a:pPr marL="45720" indent="0">
              <a:lnSpc>
                <a:spcPct val="100000"/>
              </a:lnSpc>
              <a:spcBef>
                <a:spcPts val="0"/>
              </a:spcBef>
              <a:buFont typeface="Corbel" pitchFamily="34" charset="0"/>
              <a:buNone/>
            </a:pPr>
            <a:endParaRPr lang="en-US" sz="3000" b="1" dirty="0">
              <a:solidFill>
                <a:srgbClr val="FF00FF"/>
              </a:solidFill>
            </a:endParaRPr>
          </a:p>
          <a:p>
            <a:pPr marL="45720" indent="0">
              <a:lnSpc>
                <a:spcPct val="100000"/>
              </a:lnSpc>
              <a:spcBef>
                <a:spcPts val="0"/>
              </a:spcBef>
              <a:buFont typeface="Corbel" pitchFamily="34" charset="0"/>
              <a:buNone/>
            </a:pPr>
            <a:r>
              <a:rPr lang="en-US" sz="3000" b="1" dirty="0">
                <a:solidFill>
                  <a:srgbClr val="30842C"/>
                </a:solidFill>
              </a:rPr>
              <a:t>E</a:t>
            </a:r>
            <a:r>
              <a:rPr lang="en-US" sz="3000" b="1" dirty="0">
                <a:solidFill>
                  <a:schemeClr val="bg2"/>
                </a:solidFill>
              </a:rPr>
              <a:t>xpression</a:t>
            </a:r>
          </a:p>
        </p:txBody>
      </p:sp>
      <p:sp>
        <p:nvSpPr>
          <p:cNvPr id="6"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1.5</a:t>
            </a:r>
          </a:p>
        </p:txBody>
      </p:sp>
    </p:spTree>
    <p:custDataLst>
      <p:tags r:id="rId1"/>
    </p:custDataLst>
    <p:extLst>
      <p:ext uri="{BB962C8B-B14F-4D97-AF65-F5344CB8AC3E}">
        <p14:creationId xmlns:p14="http://schemas.microsoft.com/office/powerpoint/2010/main" val="1301636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1269157" y="363985"/>
            <a:ext cx="9499458" cy="6143349"/>
          </a:xfrm>
          <a:prstGeom prst="rect">
            <a:avLst/>
          </a:prstGeom>
        </p:spPr>
      </p:pic>
      <p:sp>
        <p:nvSpPr>
          <p:cNvPr id="3"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1.6</a:t>
            </a:r>
          </a:p>
        </p:txBody>
      </p:sp>
    </p:spTree>
    <p:custDataLst>
      <p:tags r:id="rId1"/>
    </p:custDataLst>
    <p:extLst>
      <p:ext uri="{BB962C8B-B14F-4D97-AF65-F5344CB8AC3E}">
        <p14:creationId xmlns:p14="http://schemas.microsoft.com/office/powerpoint/2010/main" val="251527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BASIS" val="zb3JPOsc"/>
  <p:tag name="ARTICULATE_SLIDE_COUNT" val="6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sis">
  <a:themeElements>
    <a:clrScheme name="Custom 2">
      <a:dk1>
        <a:sysClr val="windowText" lastClr="000000"/>
      </a:dk1>
      <a:lt1>
        <a:sysClr val="window" lastClr="FFFFFF"/>
      </a:lt1>
      <a:dk2>
        <a:srgbClr val="444D26"/>
      </a:dk2>
      <a:lt2>
        <a:srgbClr val="4B376B"/>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docProps/app.xml><?xml version="1.0" encoding="utf-8"?>
<Properties xmlns="http://schemas.openxmlformats.org/officeDocument/2006/extended-properties" xmlns:vt="http://schemas.openxmlformats.org/officeDocument/2006/docPropsVTypes">
  <Template/>
  <TotalTime>2839</TotalTime>
  <Words>2170</Words>
  <Application>Microsoft Office PowerPoint</Application>
  <PresentationFormat>Widescreen</PresentationFormat>
  <Paragraphs>278</Paragraphs>
  <Slides>61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Arial</vt:lpstr>
      <vt:lpstr>Calibri</vt:lpstr>
      <vt:lpstr>Corbel</vt:lpstr>
      <vt:lpstr>Basis</vt:lpstr>
      <vt:lpstr>WORKING WITH THE  LGBTQ COMMUNITY</vt:lpstr>
      <vt:lpstr>Overview</vt:lpstr>
      <vt:lpstr>AGENDA</vt:lpstr>
      <vt:lpstr>PowerPoint Presentation</vt:lpstr>
      <vt:lpstr>Learning Objectives</vt:lpstr>
      <vt:lpstr>INTRODUCTION</vt:lpstr>
      <vt:lpstr>LGBTQ(IA)</vt:lpstr>
      <vt:lpstr>SOGIE</vt:lpstr>
      <vt:lpstr>PowerPoint Presentation</vt:lpstr>
      <vt:lpstr>Sexual Orientation  vs  Gender Identity</vt:lpstr>
      <vt:lpstr>Gender Identity vs Gender Expression</vt:lpstr>
      <vt:lpstr>Gender Identity vs Gender Expression, cont.</vt:lpstr>
      <vt:lpstr>PowerPoint Presentation</vt:lpstr>
      <vt:lpstr>Learning Objectives</vt:lpstr>
      <vt:lpstr>SEX</vt:lpstr>
      <vt:lpstr>PowerPoint Presentation</vt:lpstr>
      <vt:lpstr>GENDER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Objective</vt:lpstr>
      <vt:lpstr>FACTS AND STATISTICS</vt:lpstr>
      <vt:lpstr>PowerPoint Presentation</vt:lpstr>
      <vt:lpstr>PowerPoint Presentation</vt:lpstr>
      <vt:lpstr>PowerPoint Presentation</vt:lpstr>
      <vt:lpstr>Learning Objective</vt:lpstr>
      <vt:lpstr>STEREOTYPES AND MISCONCEPTIONS</vt:lpstr>
      <vt:lpstr>DISCRIMINATION AND HARASSMENT</vt:lpstr>
      <vt:lpstr>DISCRIMINATION AND HARASSMENT, cont.</vt:lpstr>
      <vt:lpstr>DISCRIMINATION AND HARASSMENT, cont.</vt:lpstr>
      <vt:lpstr>DISCRIMINATION AND HARASSMENT, cont.</vt:lpstr>
      <vt:lpstr>PowerPoint Presentation</vt:lpstr>
      <vt:lpstr>Learning Objectives</vt:lpstr>
      <vt:lpstr>EDUCATION</vt:lpstr>
      <vt:lpstr>PowerPoint Presentation</vt:lpstr>
      <vt:lpstr>PowerPoint Presentation</vt:lpstr>
      <vt:lpstr>NON-DISCRIMINATION</vt:lpstr>
      <vt:lpstr>USE OF LANGUAGE</vt:lpstr>
      <vt:lpstr>USE OF LANGUAGE, cont.</vt:lpstr>
      <vt:lpstr>PowerPoint Presentation</vt:lpstr>
      <vt:lpstr>CONFIDENTIALITY</vt:lpstr>
      <vt:lpstr>CONFIDENTIALITY, cont.</vt:lpstr>
      <vt:lpstr>CONFIDENTIALITY, cont.</vt:lpstr>
      <vt:lpstr>CONFIDENTIALITY, cont.</vt:lpstr>
      <vt:lpstr>CONFIDENTIALITY, cont.</vt:lpstr>
      <vt:lpstr>PowerPoint Presentation</vt:lpstr>
      <vt:lpstr>PSYCHO-SOCIAL NEEDS</vt:lpstr>
      <vt:lpstr>PowerPoint Presentation</vt:lpstr>
      <vt:lpstr>PHYSICAL NEEDS</vt:lpstr>
      <vt:lpstr>RISK FACTORS</vt:lpstr>
      <vt:lpstr>RISK FACTORS, cont.</vt:lpstr>
      <vt:lpstr>FAMILY SUPPORTS</vt:lpstr>
      <vt:lpstr>FAMILY SUPPORTS, cont.</vt:lpstr>
      <vt:lpstr>PLACEMENT AND FOSTER CARE</vt:lpstr>
      <vt:lpstr>PLACEMENT AND FOSTER CARE, cont.</vt:lpstr>
      <vt:lpstr>COMMUNITY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with the LGBTQ Community (March 2019)</dc:title>
  <dc:creator>Brock, Amber</dc:creator>
  <cp:lastModifiedBy>VanDyke, Misty N</cp:lastModifiedBy>
  <cp:revision>91</cp:revision>
  <cp:lastPrinted>2019-03-13T13:42:45Z</cp:lastPrinted>
  <dcterms:created xsi:type="dcterms:W3CDTF">2018-11-14T14:09:09Z</dcterms:created>
  <dcterms:modified xsi:type="dcterms:W3CDTF">2025-05-05T17:42:34Z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E7582F4D-D148-40A5-979E-AC5C81451AFC</vt:lpwstr>
  </property>
  <property fmtid="{D5CDD505-2E9C-101B-9397-08002B2CF9AE}" pid="3" name="ArticulatePath">
    <vt:lpwstr>Presentation1</vt:lpwstr>
  </property>
</Properties>
</file>