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0" r:id="rId2"/>
    <p:sldMasterId id="2147483674" r:id="rId3"/>
    <p:sldMasterId id="2147483676" r:id="rId4"/>
    <p:sldMasterId id="2147483678" r:id="rId5"/>
    <p:sldMasterId id="2147483682" r:id="rId6"/>
  </p:sldMasterIdLst>
  <p:notesMasterIdLst>
    <p:notesMasterId r:id="rId33"/>
  </p:notesMasterIdLst>
  <p:handoutMasterIdLst>
    <p:handoutMasterId r:id="rId34"/>
  </p:handoutMasterIdLst>
  <p:sldIdLst>
    <p:sldId id="257" r:id="rId7"/>
    <p:sldId id="262" r:id="rId8"/>
    <p:sldId id="264" r:id="rId9"/>
    <p:sldId id="286" r:id="rId10"/>
    <p:sldId id="266" r:id="rId11"/>
    <p:sldId id="268" r:id="rId12"/>
    <p:sldId id="271" r:id="rId13"/>
    <p:sldId id="270" r:id="rId14"/>
    <p:sldId id="269" r:id="rId15"/>
    <p:sldId id="267" r:id="rId16"/>
    <p:sldId id="272" r:id="rId17"/>
    <p:sldId id="288" r:id="rId18"/>
    <p:sldId id="273" r:id="rId19"/>
    <p:sldId id="274" r:id="rId20"/>
    <p:sldId id="282" r:id="rId21"/>
    <p:sldId id="275" r:id="rId22"/>
    <p:sldId id="276" r:id="rId23"/>
    <p:sldId id="283" r:id="rId24"/>
    <p:sldId id="277" r:id="rId25"/>
    <p:sldId id="278" r:id="rId26"/>
    <p:sldId id="284" r:id="rId27"/>
    <p:sldId id="279" r:id="rId28"/>
    <p:sldId id="280" r:id="rId29"/>
    <p:sldId id="281" r:id="rId30"/>
    <p:sldId id="285" r:id="rId31"/>
    <p:sldId id="28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4472C7"/>
    <a:srgbClr val="A9D18E"/>
    <a:srgbClr val="007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1" d="100"/>
          <a:sy n="121" d="100"/>
        </p:scale>
        <p:origin x="52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C7B4E-4CAD-4CE0-9985-DA02E3DE3113}"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13185FFC-8383-41F7-9F91-4A5C829F78B2}">
      <dgm:prSet phldrT="[Text]"/>
      <dgm:spPr/>
      <dgm:t>
        <a:bodyPr/>
        <a:lstStyle/>
        <a:p>
          <a:r>
            <a:rPr lang="en-US" dirty="0"/>
            <a:t>Family Engagement</a:t>
          </a:r>
        </a:p>
      </dgm:t>
    </dgm:pt>
    <dgm:pt modelId="{86E0BA82-713A-4970-A962-104653E9B3EE}" type="parTrans" cxnId="{D8CB14EF-1EE0-48AE-AE9B-73E728A752F2}">
      <dgm:prSet/>
      <dgm:spPr/>
      <dgm:t>
        <a:bodyPr/>
        <a:lstStyle/>
        <a:p>
          <a:endParaRPr lang="en-US"/>
        </a:p>
      </dgm:t>
    </dgm:pt>
    <dgm:pt modelId="{8F663E8E-689B-405E-9C85-5138D6B0DC3C}" type="sibTrans" cxnId="{D8CB14EF-1EE0-48AE-AE9B-73E728A752F2}">
      <dgm:prSet/>
      <dgm:spPr/>
      <dgm:t>
        <a:bodyPr/>
        <a:lstStyle/>
        <a:p>
          <a:endParaRPr lang="en-US"/>
        </a:p>
      </dgm:t>
    </dgm:pt>
    <dgm:pt modelId="{F9D08AF0-2E39-469F-A572-6911BC83D72F}">
      <dgm:prSet phldrT="[Text]"/>
      <dgm:spPr/>
      <dgm:t>
        <a:bodyPr/>
        <a:lstStyle/>
        <a:p>
          <a:r>
            <a:rPr lang="en-US" dirty="0"/>
            <a:t>Gender-Specific Programs and Services</a:t>
          </a:r>
        </a:p>
      </dgm:t>
    </dgm:pt>
    <dgm:pt modelId="{BDAD2657-CE3B-487B-BD36-1520B4B39BE9}" type="parTrans" cxnId="{EF864F9C-9226-41D6-A8C4-019C76B1F4FE}">
      <dgm:prSet/>
      <dgm:spPr/>
      <dgm:t>
        <a:bodyPr/>
        <a:lstStyle/>
        <a:p>
          <a:endParaRPr lang="en-US"/>
        </a:p>
      </dgm:t>
    </dgm:pt>
    <dgm:pt modelId="{360D2B6B-0EB8-4489-85B4-ECBF609C8041}" type="sibTrans" cxnId="{EF864F9C-9226-41D6-A8C4-019C76B1F4FE}">
      <dgm:prSet/>
      <dgm:spPr/>
      <dgm:t>
        <a:bodyPr/>
        <a:lstStyle/>
        <a:p>
          <a:endParaRPr lang="en-US"/>
        </a:p>
      </dgm:t>
    </dgm:pt>
    <dgm:pt modelId="{AEBE1B19-99DD-4E84-8515-9AD6B75C7A3C}">
      <dgm:prSet phldrT="[Text]"/>
      <dgm:spPr/>
      <dgm:t>
        <a:bodyPr/>
        <a:lstStyle/>
        <a:p>
          <a:r>
            <a:rPr lang="en-US" dirty="0"/>
            <a:t>Trauma-Informed Care</a:t>
          </a:r>
        </a:p>
      </dgm:t>
    </dgm:pt>
    <dgm:pt modelId="{92AECDBB-7F76-4E1F-97F8-29E29F10A923}" type="parTrans" cxnId="{92B87A3E-0A3A-4098-A1A7-C69E6F597854}">
      <dgm:prSet/>
      <dgm:spPr/>
      <dgm:t>
        <a:bodyPr/>
        <a:lstStyle/>
        <a:p>
          <a:endParaRPr lang="en-US"/>
        </a:p>
      </dgm:t>
    </dgm:pt>
    <dgm:pt modelId="{37D82295-E9CB-4DC1-9A2D-C0D07BC87175}" type="sibTrans" cxnId="{92B87A3E-0A3A-4098-A1A7-C69E6F597854}">
      <dgm:prSet/>
      <dgm:spPr/>
      <dgm:t>
        <a:bodyPr/>
        <a:lstStyle/>
        <a:p>
          <a:endParaRPr lang="en-US"/>
        </a:p>
      </dgm:t>
    </dgm:pt>
    <dgm:pt modelId="{6F2CF1E5-9EB4-45E1-9508-FD0D1F13DD4E}" type="pres">
      <dgm:prSet presAssocID="{BD9C7B4E-4CAD-4CE0-9985-DA02E3DE3113}" presName="outerComposite" presStyleCnt="0">
        <dgm:presLayoutVars>
          <dgm:chMax val="5"/>
          <dgm:dir/>
          <dgm:resizeHandles val="exact"/>
        </dgm:presLayoutVars>
      </dgm:prSet>
      <dgm:spPr/>
    </dgm:pt>
    <dgm:pt modelId="{30A9F278-983F-4D2A-9D7F-47F988700756}" type="pres">
      <dgm:prSet presAssocID="{BD9C7B4E-4CAD-4CE0-9985-DA02E3DE3113}" presName="dummyMaxCanvas" presStyleCnt="0">
        <dgm:presLayoutVars/>
      </dgm:prSet>
      <dgm:spPr/>
    </dgm:pt>
    <dgm:pt modelId="{98E4D9D4-FC92-49E9-88B1-BC743B64E75F}" type="pres">
      <dgm:prSet presAssocID="{BD9C7B4E-4CAD-4CE0-9985-DA02E3DE3113}" presName="ThreeNodes_1" presStyleLbl="node1" presStyleIdx="0" presStyleCnt="3">
        <dgm:presLayoutVars>
          <dgm:bulletEnabled val="1"/>
        </dgm:presLayoutVars>
      </dgm:prSet>
      <dgm:spPr/>
    </dgm:pt>
    <dgm:pt modelId="{5C2AD3FB-5DEB-4600-82C3-3A29C421F267}" type="pres">
      <dgm:prSet presAssocID="{BD9C7B4E-4CAD-4CE0-9985-DA02E3DE3113}" presName="ThreeNodes_2" presStyleLbl="node1" presStyleIdx="1" presStyleCnt="3">
        <dgm:presLayoutVars>
          <dgm:bulletEnabled val="1"/>
        </dgm:presLayoutVars>
      </dgm:prSet>
      <dgm:spPr/>
    </dgm:pt>
    <dgm:pt modelId="{B9F3F0B6-52E5-4793-9696-3D54A71606B9}" type="pres">
      <dgm:prSet presAssocID="{BD9C7B4E-4CAD-4CE0-9985-DA02E3DE3113}" presName="ThreeNodes_3" presStyleLbl="node1" presStyleIdx="2" presStyleCnt="3">
        <dgm:presLayoutVars>
          <dgm:bulletEnabled val="1"/>
        </dgm:presLayoutVars>
      </dgm:prSet>
      <dgm:spPr/>
    </dgm:pt>
    <dgm:pt modelId="{1AA70F03-994C-4897-945A-647C67F65B76}" type="pres">
      <dgm:prSet presAssocID="{BD9C7B4E-4CAD-4CE0-9985-DA02E3DE3113}" presName="ThreeConn_1-2" presStyleLbl="fgAccFollowNode1" presStyleIdx="0" presStyleCnt="2">
        <dgm:presLayoutVars>
          <dgm:bulletEnabled val="1"/>
        </dgm:presLayoutVars>
      </dgm:prSet>
      <dgm:spPr/>
    </dgm:pt>
    <dgm:pt modelId="{1D802964-89B1-4817-AA71-620AF0E05010}" type="pres">
      <dgm:prSet presAssocID="{BD9C7B4E-4CAD-4CE0-9985-DA02E3DE3113}" presName="ThreeConn_2-3" presStyleLbl="fgAccFollowNode1" presStyleIdx="1" presStyleCnt="2">
        <dgm:presLayoutVars>
          <dgm:bulletEnabled val="1"/>
        </dgm:presLayoutVars>
      </dgm:prSet>
      <dgm:spPr/>
    </dgm:pt>
    <dgm:pt modelId="{D290AA3A-CDFB-479F-9285-761B65B12746}" type="pres">
      <dgm:prSet presAssocID="{BD9C7B4E-4CAD-4CE0-9985-DA02E3DE3113}" presName="ThreeNodes_1_text" presStyleLbl="node1" presStyleIdx="2" presStyleCnt="3">
        <dgm:presLayoutVars>
          <dgm:bulletEnabled val="1"/>
        </dgm:presLayoutVars>
      </dgm:prSet>
      <dgm:spPr/>
    </dgm:pt>
    <dgm:pt modelId="{0F22014F-33C3-4D7D-8A61-A0F816F48FFE}" type="pres">
      <dgm:prSet presAssocID="{BD9C7B4E-4CAD-4CE0-9985-DA02E3DE3113}" presName="ThreeNodes_2_text" presStyleLbl="node1" presStyleIdx="2" presStyleCnt="3">
        <dgm:presLayoutVars>
          <dgm:bulletEnabled val="1"/>
        </dgm:presLayoutVars>
      </dgm:prSet>
      <dgm:spPr/>
    </dgm:pt>
    <dgm:pt modelId="{F64CD592-ADC4-4462-A8B6-E9F98315F750}" type="pres">
      <dgm:prSet presAssocID="{BD9C7B4E-4CAD-4CE0-9985-DA02E3DE3113}" presName="ThreeNodes_3_text" presStyleLbl="node1" presStyleIdx="2" presStyleCnt="3">
        <dgm:presLayoutVars>
          <dgm:bulletEnabled val="1"/>
        </dgm:presLayoutVars>
      </dgm:prSet>
      <dgm:spPr/>
    </dgm:pt>
  </dgm:ptLst>
  <dgm:cxnLst>
    <dgm:cxn modelId="{1E60C114-3AF3-4942-8991-EFD84EABCA97}" type="presOf" srcId="{13185FFC-8383-41F7-9F91-4A5C829F78B2}" destId="{D290AA3A-CDFB-479F-9285-761B65B12746}" srcOrd="1" destOrd="0" presId="urn:microsoft.com/office/officeart/2005/8/layout/vProcess5"/>
    <dgm:cxn modelId="{1CBB3724-0A7F-44BB-BB76-C5EC1A7EE60A}" type="presOf" srcId="{AEBE1B19-99DD-4E84-8515-9AD6B75C7A3C}" destId="{B9F3F0B6-52E5-4793-9696-3D54A71606B9}" srcOrd="0" destOrd="0" presId="urn:microsoft.com/office/officeart/2005/8/layout/vProcess5"/>
    <dgm:cxn modelId="{1A79C62E-329F-4B43-97A2-7703CC4A42A5}" type="presOf" srcId="{F9D08AF0-2E39-469F-A572-6911BC83D72F}" destId="{0F22014F-33C3-4D7D-8A61-A0F816F48FFE}" srcOrd="1" destOrd="0" presId="urn:microsoft.com/office/officeart/2005/8/layout/vProcess5"/>
    <dgm:cxn modelId="{7A8D9A30-6277-4A4D-AB64-382311899A64}" type="presOf" srcId="{BD9C7B4E-4CAD-4CE0-9985-DA02E3DE3113}" destId="{6F2CF1E5-9EB4-45E1-9508-FD0D1F13DD4E}" srcOrd="0" destOrd="0" presId="urn:microsoft.com/office/officeart/2005/8/layout/vProcess5"/>
    <dgm:cxn modelId="{92B87A3E-0A3A-4098-A1A7-C69E6F597854}" srcId="{BD9C7B4E-4CAD-4CE0-9985-DA02E3DE3113}" destId="{AEBE1B19-99DD-4E84-8515-9AD6B75C7A3C}" srcOrd="2" destOrd="0" parTransId="{92AECDBB-7F76-4E1F-97F8-29E29F10A923}" sibTransId="{37D82295-E9CB-4DC1-9A2D-C0D07BC87175}"/>
    <dgm:cxn modelId="{63E49660-B671-496E-810B-F985F31013CE}" type="presOf" srcId="{360D2B6B-0EB8-4489-85B4-ECBF609C8041}" destId="{1D802964-89B1-4817-AA71-620AF0E05010}" srcOrd="0" destOrd="0" presId="urn:microsoft.com/office/officeart/2005/8/layout/vProcess5"/>
    <dgm:cxn modelId="{E760BE97-54BF-451A-BA10-AF5F0E6E5116}" type="presOf" srcId="{8F663E8E-689B-405E-9C85-5138D6B0DC3C}" destId="{1AA70F03-994C-4897-945A-647C67F65B76}" srcOrd="0" destOrd="0" presId="urn:microsoft.com/office/officeart/2005/8/layout/vProcess5"/>
    <dgm:cxn modelId="{EF864F9C-9226-41D6-A8C4-019C76B1F4FE}" srcId="{BD9C7B4E-4CAD-4CE0-9985-DA02E3DE3113}" destId="{F9D08AF0-2E39-469F-A572-6911BC83D72F}" srcOrd="1" destOrd="0" parTransId="{BDAD2657-CE3B-487B-BD36-1520B4B39BE9}" sibTransId="{360D2B6B-0EB8-4489-85B4-ECBF609C8041}"/>
    <dgm:cxn modelId="{21E65AC4-6BF2-4CB8-B492-7E9913FEECFC}" type="presOf" srcId="{13185FFC-8383-41F7-9F91-4A5C829F78B2}" destId="{98E4D9D4-FC92-49E9-88B1-BC743B64E75F}" srcOrd="0" destOrd="0" presId="urn:microsoft.com/office/officeart/2005/8/layout/vProcess5"/>
    <dgm:cxn modelId="{72E9C3D0-4988-45F6-97E0-2FAE1B8D27C9}" type="presOf" srcId="{F9D08AF0-2E39-469F-A572-6911BC83D72F}" destId="{5C2AD3FB-5DEB-4600-82C3-3A29C421F267}" srcOrd="0" destOrd="0" presId="urn:microsoft.com/office/officeart/2005/8/layout/vProcess5"/>
    <dgm:cxn modelId="{BBD54BD6-4798-4892-A0C7-7D556DC4E718}" type="presOf" srcId="{AEBE1B19-99DD-4E84-8515-9AD6B75C7A3C}" destId="{F64CD592-ADC4-4462-A8B6-E9F98315F750}" srcOrd="1" destOrd="0" presId="urn:microsoft.com/office/officeart/2005/8/layout/vProcess5"/>
    <dgm:cxn modelId="{D8CB14EF-1EE0-48AE-AE9B-73E728A752F2}" srcId="{BD9C7B4E-4CAD-4CE0-9985-DA02E3DE3113}" destId="{13185FFC-8383-41F7-9F91-4A5C829F78B2}" srcOrd="0" destOrd="0" parTransId="{86E0BA82-713A-4970-A962-104653E9B3EE}" sibTransId="{8F663E8E-689B-405E-9C85-5138D6B0DC3C}"/>
    <dgm:cxn modelId="{6F6B87E8-067A-4ABF-92B0-EBF5E0BD5F9B}" type="presParOf" srcId="{6F2CF1E5-9EB4-45E1-9508-FD0D1F13DD4E}" destId="{30A9F278-983F-4D2A-9D7F-47F988700756}" srcOrd="0" destOrd="0" presId="urn:microsoft.com/office/officeart/2005/8/layout/vProcess5"/>
    <dgm:cxn modelId="{BD5DFB27-5A8E-44D9-820F-AA8DAD518E85}" type="presParOf" srcId="{6F2CF1E5-9EB4-45E1-9508-FD0D1F13DD4E}" destId="{98E4D9D4-FC92-49E9-88B1-BC743B64E75F}" srcOrd="1" destOrd="0" presId="urn:microsoft.com/office/officeart/2005/8/layout/vProcess5"/>
    <dgm:cxn modelId="{99B97E49-1A9B-40E4-8917-2F19319C44D6}" type="presParOf" srcId="{6F2CF1E5-9EB4-45E1-9508-FD0D1F13DD4E}" destId="{5C2AD3FB-5DEB-4600-82C3-3A29C421F267}" srcOrd="2" destOrd="0" presId="urn:microsoft.com/office/officeart/2005/8/layout/vProcess5"/>
    <dgm:cxn modelId="{C035867A-14E4-4EDD-8326-132D938A7B93}" type="presParOf" srcId="{6F2CF1E5-9EB4-45E1-9508-FD0D1F13DD4E}" destId="{B9F3F0B6-52E5-4793-9696-3D54A71606B9}" srcOrd="3" destOrd="0" presId="urn:microsoft.com/office/officeart/2005/8/layout/vProcess5"/>
    <dgm:cxn modelId="{C4E2464B-38DC-452F-8063-B721DBE7815E}" type="presParOf" srcId="{6F2CF1E5-9EB4-45E1-9508-FD0D1F13DD4E}" destId="{1AA70F03-994C-4897-945A-647C67F65B76}" srcOrd="4" destOrd="0" presId="urn:microsoft.com/office/officeart/2005/8/layout/vProcess5"/>
    <dgm:cxn modelId="{4781A718-0AC8-49DC-A91A-EDD93F4B0098}" type="presParOf" srcId="{6F2CF1E5-9EB4-45E1-9508-FD0D1F13DD4E}" destId="{1D802964-89B1-4817-AA71-620AF0E05010}" srcOrd="5" destOrd="0" presId="urn:microsoft.com/office/officeart/2005/8/layout/vProcess5"/>
    <dgm:cxn modelId="{879610D3-8B4A-41FF-83F9-2AF9E0BB08CF}" type="presParOf" srcId="{6F2CF1E5-9EB4-45E1-9508-FD0D1F13DD4E}" destId="{D290AA3A-CDFB-479F-9285-761B65B12746}" srcOrd="6" destOrd="0" presId="urn:microsoft.com/office/officeart/2005/8/layout/vProcess5"/>
    <dgm:cxn modelId="{63CB3436-C5AD-4E3B-BC2F-E32A1A358D50}" type="presParOf" srcId="{6F2CF1E5-9EB4-45E1-9508-FD0D1F13DD4E}" destId="{0F22014F-33C3-4D7D-8A61-A0F816F48FFE}" srcOrd="7" destOrd="0" presId="urn:microsoft.com/office/officeart/2005/8/layout/vProcess5"/>
    <dgm:cxn modelId="{6A333BA4-2AAF-473C-A367-BD69FA7278AA}" type="presParOf" srcId="{6F2CF1E5-9EB4-45E1-9508-FD0D1F13DD4E}" destId="{F64CD592-ADC4-4462-A8B6-E9F98315F75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4D9D4-FC92-49E9-88B1-BC743B64E75F}">
      <dsp:nvSpPr>
        <dsp:cNvPr id="0" name=""/>
        <dsp:cNvSpPr/>
      </dsp:nvSpPr>
      <dsp:spPr>
        <a:xfrm>
          <a:off x="0" y="0"/>
          <a:ext cx="6731762" cy="13568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Family Engagement</a:t>
          </a:r>
        </a:p>
      </dsp:txBody>
      <dsp:txXfrm>
        <a:off x="39741" y="39741"/>
        <a:ext cx="5267596" cy="1277385"/>
      </dsp:txXfrm>
    </dsp:sp>
    <dsp:sp modelId="{5C2AD3FB-5DEB-4600-82C3-3A29C421F267}">
      <dsp:nvSpPr>
        <dsp:cNvPr id="0" name=""/>
        <dsp:cNvSpPr/>
      </dsp:nvSpPr>
      <dsp:spPr>
        <a:xfrm>
          <a:off x="593978" y="1583012"/>
          <a:ext cx="6731762" cy="135686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Gender-Specific Programs and Services</a:t>
          </a:r>
        </a:p>
      </dsp:txBody>
      <dsp:txXfrm>
        <a:off x="633719" y="1622753"/>
        <a:ext cx="5176336" cy="1277385"/>
      </dsp:txXfrm>
    </dsp:sp>
    <dsp:sp modelId="{B9F3F0B6-52E5-4793-9696-3D54A71606B9}">
      <dsp:nvSpPr>
        <dsp:cNvPr id="0" name=""/>
        <dsp:cNvSpPr/>
      </dsp:nvSpPr>
      <dsp:spPr>
        <a:xfrm>
          <a:off x="1187957" y="3166025"/>
          <a:ext cx="6731762" cy="135686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Trauma-Informed Care</a:t>
          </a:r>
        </a:p>
      </dsp:txBody>
      <dsp:txXfrm>
        <a:off x="1227698" y="3205766"/>
        <a:ext cx="5176336" cy="1277385"/>
      </dsp:txXfrm>
    </dsp:sp>
    <dsp:sp modelId="{1AA70F03-994C-4897-945A-647C67F65B76}">
      <dsp:nvSpPr>
        <dsp:cNvPr id="0" name=""/>
        <dsp:cNvSpPr/>
      </dsp:nvSpPr>
      <dsp:spPr>
        <a:xfrm>
          <a:off x="5849797" y="1028958"/>
          <a:ext cx="881964" cy="88196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8239" y="1028958"/>
        <a:ext cx="485080" cy="663678"/>
      </dsp:txXfrm>
    </dsp:sp>
    <dsp:sp modelId="{1D802964-89B1-4817-AA71-620AF0E05010}">
      <dsp:nvSpPr>
        <dsp:cNvPr id="0" name=""/>
        <dsp:cNvSpPr/>
      </dsp:nvSpPr>
      <dsp:spPr>
        <a:xfrm>
          <a:off x="6443776" y="2602924"/>
          <a:ext cx="881964" cy="881964"/>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42218" y="2602924"/>
        <a:ext cx="485080" cy="6636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0B8037F-9093-4633-83F8-9C6E58ABA92A}" type="datetimeFigureOut">
              <a:rPr lang="en-US" smtClean="0"/>
              <a:t>5/5/2025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FAD613B-9CD7-4026-8E7B-E933E7F12F26}" type="slidenum">
              <a:rPr lang="en-US" smtClean="0"/>
              <a:t>‹#›</a:t>
            </a:fld>
            <a:endParaRPr lang="en-US"/>
          </a:p>
        </p:txBody>
      </p:sp>
    </p:spTree>
    <p:extLst>
      <p:ext uri="{BB962C8B-B14F-4D97-AF65-F5344CB8AC3E}">
        <p14:creationId xmlns:p14="http://schemas.microsoft.com/office/powerpoint/2010/main" val="319334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C46A69-9057-4828-B058-B06729726007}" type="datetimeFigureOut">
              <a:rPr lang="en-US" smtClean="0"/>
              <a:t>5/5/2025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2B51B7-DFF1-4F03-AFFE-3528B3947B8D}" type="slidenum">
              <a:rPr lang="en-US" smtClean="0"/>
              <a:t>‹#›</a:t>
            </a:fld>
            <a:endParaRPr lang="en-US"/>
          </a:p>
        </p:txBody>
      </p:sp>
    </p:spTree>
    <p:extLst>
      <p:ext uri="{BB962C8B-B14F-4D97-AF65-F5344CB8AC3E}">
        <p14:creationId xmlns:p14="http://schemas.microsoft.com/office/powerpoint/2010/main" val="69718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133">
              <a:defRPr/>
            </a:pPr>
            <a:r>
              <a:rPr lang="en-US" altLang="en-US" dirty="0"/>
              <a:t>3.1.6</a:t>
            </a:r>
          </a:p>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1151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or Uni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solidFill>
                  <a:srgbClr val="0070C4"/>
                </a:solidFill>
              </a:defRPr>
            </a:lvl1pPr>
          </a:lstStyle>
          <a:p>
            <a:r>
              <a:rPr lang="en-US" dirty="0"/>
              <a:t>Click to edit Master title style</a:t>
            </a:r>
          </a:p>
        </p:txBody>
      </p:sp>
    </p:spTree>
    <p:extLst>
      <p:ext uri="{BB962C8B-B14F-4D97-AF65-F5344CB8AC3E}">
        <p14:creationId xmlns:p14="http://schemas.microsoft.com/office/powerpoint/2010/main" val="43374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4334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084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456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12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Preservice #.#.#</a:t>
            </a:r>
            <a:endParaRPr lang="en-US" dirty="0"/>
          </a:p>
        </p:txBody>
      </p:sp>
    </p:spTree>
    <p:extLst>
      <p:ext uri="{BB962C8B-B14F-4D97-AF65-F5344CB8AC3E}">
        <p14:creationId xmlns:p14="http://schemas.microsoft.com/office/powerpoint/2010/main" val="16779521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990725"/>
            <a:ext cx="12192000" cy="167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userDrawn="1"/>
        </p:nvSpPr>
        <p:spPr>
          <a:xfrm>
            <a:off x="0" y="0"/>
            <a:ext cx="12192000" cy="1990725"/>
          </a:xfrm>
          <a:prstGeom prst="rect">
            <a:avLst/>
          </a:prstGeom>
          <a:solidFill>
            <a:schemeClr val="accent6">
              <a:lumMod val="60000"/>
              <a:lumOff val="40000"/>
            </a:schemeClr>
          </a:solidFill>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solidFill>
                  <a:prstClr val="white"/>
                </a:solidFill>
              </a:rPr>
              <a:t>	</a:t>
            </a:r>
            <a:r>
              <a:rPr lang="en-US" dirty="0">
                <a:solidFill>
                  <a:prstClr val="black"/>
                </a:solidFill>
              </a:rPr>
              <a:t>	</a:t>
            </a:r>
          </a:p>
        </p:txBody>
      </p:sp>
      <p:sp>
        <p:nvSpPr>
          <p:cNvPr id="2" name="Title Placeholder 1"/>
          <p:cNvSpPr>
            <a:spLocks noGrp="1"/>
          </p:cNvSpPr>
          <p:nvPr>
            <p:ph type="title"/>
          </p:nvPr>
        </p:nvSpPr>
        <p:spPr>
          <a:xfrm>
            <a:off x="0" y="365125"/>
            <a:ext cx="12192000" cy="1325563"/>
          </a:xfrm>
          <a:prstGeom prst="rect">
            <a:avLst/>
          </a:prstGeom>
        </p:spPr>
        <p:txBody>
          <a:bodyPr vert="horz" lIns="91440" tIns="45720" rIns="91440" bIns="45720" rtlCol="0" anchor="ctr">
            <a:normAutofit/>
          </a:bodyPr>
          <a:lstStyle/>
          <a:p>
            <a:r>
              <a:rPr lang="en-US" sz="5400" dirty="0">
                <a:solidFill>
                  <a:srgbClr val="0070C0"/>
                </a:solidFill>
                <a:latin typeface="Arial" panose="020B0604020202020204" pitchFamily="34" charset="0"/>
                <a:cs typeface="Arial" panose="020B0604020202020204" pitchFamily="34" charset="0"/>
              </a:rPr>
              <a:t>Module or Unit</a:t>
            </a:r>
            <a:r>
              <a:rPr lang="en-US" sz="4400" dirty="0">
                <a:solidFill>
                  <a:srgbClr val="0070C0"/>
                </a:solidFill>
                <a:latin typeface="Arial" panose="020B0604020202020204" pitchFamily="34" charset="0"/>
                <a:cs typeface="Arial" panose="020B0604020202020204" pitchFamily="34" charset="0"/>
              </a:rPr>
              <a:t> #</a:t>
            </a:r>
            <a:endParaRPr lang="en-US" dirty="0"/>
          </a:p>
        </p:txBody>
      </p:sp>
      <p:sp>
        <p:nvSpPr>
          <p:cNvPr id="3" name="Text Placeholder 2"/>
          <p:cNvSpPr>
            <a:spLocks noGrp="1"/>
          </p:cNvSpPr>
          <p:nvPr>
            <p:ph type="body" idx="1"/>
          </p:nvPr>
        </p:nvSpPr>
        <p:spPr>
          <a:xfrm>
            <a:off x="0" y="2055813"/>
            <a:ext cx="12192000" cy="1604962"/>
          </a:xfrm>
          <a:prstGeom prst="rect">
            <a:avLst/>
          </a:prstGeom>
        </p:spPr>
        <p:txBody>
          <a:bodyPr vert="horz" lIns="91440" tIns="45720" rIns="91440" bIns="45720" rtlCol="0">
            <a:normAutofit/>
          </a:bodyPr>
          <a:lstStyle/>
          <a:p>
            <a:pPr lvl="0"/>
            <a:r>
              <a:rPr lang="en-US" dirty="0"/>
              <a:t>Title</a:t>
            </a:r>
          </a:p>
        </p:txBody>
      </p:sp>
    </p:spTree>
    <p:extLst>
      <p:ext uri="{BB962C8B-B14F-4D97-AF65-F5344CB8AC3E}">
        <p14:creationId xmlns:p14="http://schemas.microsoft.com/office/powerpoint/2010/main" val="688782144"/>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2725948"/>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0"/>
            <a:ext cx="10515600" cy="1081088"/>
          </a:xfrm>
          <a:prstGeom prst="rect">
            <a:avLst/>
          </a:prstGeom>
        </p:spPr>
        <p:txBody>
          <a:bodyPr vert="horz" lIns="91440" tIns="45720" rIns="91440" bIns="45720" rtlCol="0" anchor="ctr">
            <a:normAutofit/>
          </a:bodyPr>
          <a:lstStyle/>
          <a:p>
            <a:r>
              <a:rPr lang="en-US" dirty="0"/>
              <a:t>Agenda  </a:t>
            </a:r>
          </a:p>
        </p:txBody>
      </p:sp>
    </p:spTree>
    <p:extLst>
      <p:ext uri="{BB962C8B-B14F-4D97-AF65-F5344CB8AC3E}">
        <p14:creationId xmlns:p14="http://schemas.microsoft.com/office/powerpoint/2010/main" val="161737549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5400" b="1" kern="1200" baseline="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1"/>
          <p:cNvSpPr txBox="1">
            <a:spLocks/>
          </p:cNvSpPr>
          <p:nvPr userDrawn="1"/>
        </p:nvSpPr>
        <p:spPr>
          <a:xfrm>
            <a:off x="0" y="0"/>
            <a:ext cx="3752850" cy="6858000"/>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5B9BD5">
                  <a:lumMod val="50000"/>
                </a:srgbClr>
              </a:solidFill>
            </a:endParaRPr>
          </a:p>
        </p:txBody>
      </p:sp>
      <p:sp>
        <p:nvSpPr>
          <p:cNvPr id="2" name="Title Placeholder 1"/>
          <p:cNvSpPr>
            <a:spLocks noGrp="1"/>
          </p:cNvSpPr>
          <p:nvPr>
            <p:ph type="title"/>
          </p:nvPr>
        </p:nvSpPr>
        <p:spPr>
          <a:xfrm>
            <a:off x="0" y="1199213"/>
            <a:ext cx="3752850" cy="4167266"/>
          </a:xfrm>
          <a:prstGeom prst="rect">
            <a:avLst/>
          </a:prstGeom>
        </p:spPr>
        <p:txBody>
          <a:bodyPr vert="horz" lIns="91440" tIns="45720" rIns="91440" bIns="45720" rtlCol="0" anchor="ctr">
            <a:normAutofit/>
          </a:bodyPr>
          <a:lstStyle/>
          <a:p>
            <a:r>
              <a:rPr lang="en-US" dirty="0"/>
              <a:t>Major Topics Heading</a:t>
            </a:r>
          </a:p>
        </p:txBody>
      </p:sp>
      <p:sp>
        <p:nvSpPr>
          <p:cNvPr id="8" name="Date Placehold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Preservice #.#.#</a:t>
            </a:r>
          </a:p>
        </p:txBody>
      </p:sp>
    </p:spTree>
    <p:extLst>
      <p:ext uri="{BB962C8B-B14F-4D97-AF65-F5344CB8AC3E}">
        <p14:creationId xmlns:p14="http://schemas.microsoft.com/office/powerpoint/2010/main" val="3330206641"/>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lnSpc>
          <a:spcPct val="90000"/>
        </a:lnSpc>
        <a:spcBef>
          <a:spcPct val="0"/>
        </a:spcBef>
        <a:buNone/>
        <a:defRPr sz="5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125"/>
            <a:ext cx="10515600" cy="1325563"/>
          </a:xfrm>
          <a:prstGeom prst="rect">
            <a:avLst/>
          </a:prstGeom>
        </p:spPr>
        <p:txBody>
          <a:bodyPr vert="horz" lIns="91440" tIns="45720" rIns="91440" bIns="45720" rtlCol="0" anchor="ctr">
            <a:normAutofit/>
          </a:bodyPr>
          <a:lstStyle/>
          <a:p>
            <a:r>
              <a:rPr lang="en-US" dirty="0"/>
              <a:t>Sub-Topic Heading</a:t>
            </a:r>
          </a:p>
        </p:txBody>
      </p:sp>
      <p:sp>
        <p:nvSpPr>
          <p:cNvPr id="8" name="Chevron 7"/>
          <p:cNvSpPr/>
          <p:nvPr userDrawn="1"/>
        </p:nvSpPr>
        <p:spPr>
          <a:xfrm>
            <a:off x="0" y="1"/>
            <a:ext cx="1856480" cy="1326524"/>
          </a:xfrm>
          <a:prstGeom prst="chevron">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Date Placehold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Preservice #.#.#</a:t>
            </a:r>
          </a:p>
        </p:txBody>
      </p:sp>
    </p:spTree>
    <p:extLst>
      <p:ext uri="{BB962C8B-B14F-4D97-AF65-F5344CB8AC3E}">
        <p14:creationId xmlns:p14="http://schemas.microsoft.com/office/powerpoint/2010/main" val="2664843999"/>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lnSpc>
          <a:spcPct val="90000"/>
        </a:lnSpc>
        <a:spcBef>
          <a:spcPct val="0"/>
        </a:spcBef>
        <a:buNone/>
        <a:defRPr sz="5400" b="1" kern="1200"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20638"/>
            <a:ext cx="12192000" cy="167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838200" y="111125"/>
            <a:ext cx="10515600" cy="1325563"/>
          </a:xfrm>
          <a:prstGeom prst="rect">
            <a:avLst/>
          </a:prstGeom>
        </p:spPr>
        <p:txBody>
          <a:bodyPr vert="horz" lIns="91440" tIns="45720" rIns="91440" bIns="45720" rtlCol="0" anchor="ctr">
            <a:normAutofit/>
          </a:bodyPr>
          <a:lstStyle/>
          <a:p>
            <a:r>
              <a:rPr lang="en-US" dirty="0"/>
              <a:t>Activity Header</a:t>
            </a:r>
          </a:p>
        </p:txBody>
      </p:sp>
      <p:sp>
        <p:nvSpPr>
          <p:cNvPr id="6" name="Date Placehold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Preservice #.#.#</a:t>
            </a:r>
          </a:p>
        </p:txBody>
      </p:sp>
    </p:spTree>
    <p:extLst>
      <p:ext uri="{BB962C8B-B14F-4D97-AF65-F5344CB8AC3E}">
        <p14:creationId xmlns:p14="http://schemas.microsoft.com/office/powerpoint/2010/main" val="297159378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0324" y="365125"/>
            <a:ext cx="9134475"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itle 1"/>
          <p:cNvSpPr txBox="1">
            <a:spLocks/>
          </p:cNvSpPr>
          <p:nvPr userDrawn="1"/>
        </p:nvSpPr>
        <p:spPr>
          <a:xfrm>
            <a:off x="0" y="0"/>
            <a:ext cx="2219325" cy="6858000"/>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prstClr val="white"/>
                </a:solidFill>
              </a:rPr>
              <a:t>	</a:t>
            </a:r>
            <a:r>
              <a:rPr lang="en-US" dirty="0">
                <a:solidFill>
                  <a:prstClr val="black"/>
                </a:solidFill>
              </a:rPr>
              <a:t>	</a:t>
            </a:r>
          </a:p>
        </p:txBody>
      </p:sp>
      <p:sp>
        <p:nvSpPr>
          <p:cNvPr id="5" name="Footer Placeholder 4"/>
          <p:cNvSpPr>
            <a:spLocks noGrp="1"/>
          </p:cNvSpPr>
          <p:nvPr>
            <p:ph type="ftr" sz="quarter" idx="3"/>
          </p:nvPr>
        </p:nvSpPr>
        <p:spPr>
          <a:xfrm>
            <a:off x="0" y="6492875"/>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Preservice #.#.#</a:t>
            </a:r>
          </a:p>
        </p:txBody>
      </p:sp>
    </p:spTree>
    <p:extLst>
      <p:ext uri="{BB962C8B-B14F-4D97-AF65-F5344CB8AC3E}">
        <p14:creationId xmlns:p14="http://schemas.microsoft.com/office/powerpoint/2010/main" val="3385724635"/>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lnSpc>
          <a:spcPct val="90000"/>
        </a:lnSpc>
        <a:spcBef>
          <a:spcPct val="0"/>
        </a:spcBef>
        <a:buNone/>
        <a:defRPr sz="5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72235"/>
          </a:xfrm>
          <a:solidFill>
            <a:schemeClr val="accent6">
              <a:lumMod val="60000"/>
              <a:lumOff val="40000"/>
            </a:schemeClr>
          </a:solidFill>
        </p:spPr>
        <p:txBody>
          <a:bodyPr/>
          <a:lstStyle/>
          <a:p>
            <a:pPr algn="l"/>
            <a:r>
              <a:rPr lang="en-US" b="1" dirty="0">
                <a:solidFill>
                  <a:schemeClr val="bg1"/>
                </a:solidFill>
              </a:rPr>
              <a:t>	</a:t>
            </a:r>
            <a:r>
              <a:rPr lang="en-US" dirty="0"/>
              <a:t>	</a:t>
            </a:r>
          </a:p>
        </p:txBody>
      </p:sp>
      <p:sp>
        <p:nvSpPr>
          <p:cNvPr id="9" name="Rectangle 8"/>
          <p:cNvSpPr/>
          <p:nvPr/>
        </p:nvSpPr>
        <p:spPr>
          <a:xfrm>
            <a:off x="0" y="2100590"/>
            <a:ext cx="12192000" cy="2432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120" y="4657923"/>
            <a:ext cx="11795760" cy="830997"/>
          </a:xfrm>
          <a:prstGeom prst="rect">
            <a:avLst/>
          </a:prstGeom>
          <a:noFill/>
        </p:spPr>
        <p:txBody>
          <a:bodyPr wrap="square" rtlCol="0">
            <a:spAutoFit/>
          </a:bodyPr>
          <a:lstStyle/>
          <a:p>
            <a:pPr algn="ctr"/>
            <a:r>
              <a:rPr lang="en-US" sz="2400" b="1" dirty="0">
                <a:solidFill>
                  <a:srgbClr val="1F4E79"/>
                </a:solidFill>
                <a:latin typeface="+mj-lt"/>
                <a:cs typeface="Arial" panose="020B0604020202020204" pitchFamily="34" charset="0"/>
              </a:rPr>
              <a:t>A training component of the Florida Departments of </a:t>
            </a:r>
            <a:br>
              <a:rPr lang="en-US" sz="2400" b="1" dirty="0">
                <a:solidFill>
                  <a:srgbClr val="1F4E79"/>
                </a:solidFill>
                <a:latin typeface="+mj-lt"/>
                <a:cs typeface="Arial" panose="020B0604020202020204" pitchFamily="34" charset="0"/>
              </a:rPr>
            </a:br>
            <a:r>
              <a:rPr lang="en-US" sz="2400" b="1" dirty="0">
                <a:solidFill>
                  <a:srgbClr val="1F4E79"/>
                </a:solidFill>
                <a:latin typeface="+mj-lt"/>
                <a:cs typeface="Arial" panose="020B0604020202020204" pitchFamily="34" charset="0"/>
              </a:rPr>
              <a:t>Children and Families’ and Juvenile Justice’s Crossover Youth Workgroup</a:t>
            </a:r>
          </a:p>
        </p:txBody>
      </p:sp>
      <p:sp>
        <p:nvSpPr>
          <p:cNvPr id="11" name="TextBox 10"/>
          <p:cNvSpPr txBox="1"/>
          <p:nvPr/>
        </p:nvSpPr>
        <p:spPr>
          <a:xfrm>
            <a:off x="365760" y="2069625"/>
            <a:ext cx="11826240" cy="1754326"/>
          </a:xfrm>
          <a:prstGeom prst="rect">
            <a:avLst/>
          </a:prstGeom>
          <a:noFill/>
        </p:spPr>
        <p:txBody>
          <a:bodyPr wrap="square" rtlCol="0">
            <a:spAutoFit/>
          </a:bodyPr>
          <a:lstStyle/>
          <a:p>
            <a:pPr algn="ctr"/>
            <a:r>
              <a:rPr lang="en-US" sz="5400" b="1" dirty="0">
                <a:solidFill>
                  <a:schemeClr val="bg1"/>
                </a:solidFill>
                <a:latin typeface="+mj-lt"/>
              </a:rPr>
              <a:t>Introduction to the Florida </a:t>
            </a:r>
            <a:br>
              <a:rPr lang="en-US" sz="5400" b="1" dirty="0">
                <a:solidFill>
                  <a:schemeClr val="bg1"/>
                </a:solidFill>
                <a:latin typeface="+mj-lt"/>
              </a:rPr>
            </a:br>
            <a:r>
              <a:rPr lang="en-US" sz="5400" b="1" dirty="0">
                <a:solidFill>
                  <a:schemeClr val="bg1"/>
                </a:solidFill>
                <a:latin typeface="+mj-lt"/>
              </a:rPr>
              <a:t>Department of Juvenile Justice (DJJ)</a:t>
            </a:r>
            <a:endParaRPr lang="en-US" sz="4400" b="1" dirty="0">
              <a:solidFill>
                <a:schemeClr val="bg1"/>
              </a:solidFill>
              <a:latin typeface="+mj-lt"/>
            </a:endParaRPr>
          </a:p>
        </p:txBody>
      </p:sp>
      <p:pic>
        <p:nvPicPr>
          <p:cNvPr id="15" name="Picture 14"/>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r="74923"/>
          <a:stretch/>
        </p:blipFill>
        <p:spPr>
          <a:xfrm>
            <a:off x="5723821" y="5913038"/>
            <a:ext cx="1110117" cy="944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437" y="106280"/>
            <a:ext cx="3276884" cy="944962"/>
          </a:xfrm>
          <a:prstGeom prst="rect">
            <a:avLst/>
          </a:prstGeom>
        </p:spPr>
      </p:pic>
    </p:spTree>
    <p:extLst>
      <p:ext uri="{BB962C8B-B14F-4D97-AF65-F5344CB8AC3E}">
        <p14:creationId xmlns:p14="http://schemas.microsoft.com/office/powerpoint/2010/main" val="406769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600" dirty="0"/>
              <a:t>Responsibilities</a:t>
            </a:r>
          </a:p>
        </p:txBody>
      </p:sp>
      <p:sp>
        <p:nvSpPr>
          <p:cNvPr id="5" name="Content Placeholder 2"/>
          <p:cNvSpPr txBox="1">
            <a:spLocks/>
          </p:cNvSpPr>
          <p:nvPr>
            <p:custDataLst>
              <p:tags r:id="rId1"/>
            </p:custDataLst>
          </p:nvPr>
        </p:nvSpPr>
        <p:spPr>
          <a:xfrm>
            <a:off x="3874770" y="396241"/>
            <a:ext cx="8119110" cy="6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0">
              <a:buNone/>
            </a:pPr>
            <a:r>
              <a:rPr lang="en-US" sz="3200" dirty="0">
                <a:solidFill>
                  <a:srgbClr val="1F4E79"/>
                </a:solidFill>
              </a:rPr>
              <a:t>DJJ serves youth typically between 10-19 years old who:</a:t>
            </a:r>
            <a:br>
              <a:rPr lang="en-US" sz="3200" dirty="0">
                <a:solidFill>
                  <a:srgbClr val="1F4E79"/>
                </a:solidFill>
                <a:latin typeface="Arial" panose="020B0604020202020204" pitchFamily="34" charset="0"/>
              </a:rPr>
            </a:br>
            <a:r>
              <a:rPr lang="en-US" sz="3200" dirty="0">
                <a:solidFill>
                  <a:srgbClr val="1F4E79"/>
                </a:solidFill>
                <a:latin typeface="Arial" panose="020B0604020202020204" pitchFamily="34" charset="0"/>
              </a:rPr>
              <a:t>  </a:t>
            </a:r>
          </a:p>
          <a:p>
            <a:pPr marL="690563" indent="-457200"/>
            <a:r>
              <a:rPr lang="en-US" sz="3200" dirty="0">
                <a:solidFill>
                  <a:srgbClr val="1F4E79"/>
                </a:solidFill>
              </a:rPr>
              <a:t>Are at-risk of entering the juvenile justice system.</a:t>
            </a:r>
            <a:br>
              <a:rPr lang="en-US" sz="3200" dirty="0">
                <a:solidFill>
                  <a:srgbClr val="1F4E79"/>
                </a:solidFill>
              </a:rPr>
            </a:br>
            <a:endParaRPr lang="en-US" sz="3200" dirty="0">
              <a:solidFill>
                <a:srgbClr val="1F4E79"/>
              </a:solidFill>
            </a:endParaRPr>
          </a:p>
          <a:p>
            <a:pPr marL="690563" indent="-457200"/>
            <a:r>
              <a:rPr lang="en-US" sz="3200" dirty="0">
                <a:solidFill>
                  <a:srgbClr val="1F4E79"/>
                </a:solidFill>
              </a:rPr>
              <a:t>Are not a serious risk, but are still in need of intervention, and can be best served in the community.</a:t>
            </a:r>
            <a:br>
              <a:rPr lang="en-US" sz="3200" dirty="0">
                <a:solidFill>
                  <a:srgbClr val="1F4E79"/>
                </a:solidFill>
              </a:rPr>
            </a:br>
            <a:endParaRPr lang="en-US" sz="3200" dirty="0">
              <a:solidFill>
                <a:srgbClr val="1F4E79"/>
              </a:solidFill>
            </a:endParaRPr>
          </a:p>
          <a:p>
            <a:pPr marL="690563" indent="-457200"/>
            <a:r>
              <a:rPr lang="en-US" sz="3200" dirty="0">
                <a:solidFill>
                  <a:srgbClr val="1F4E79"/>
                </a:solidFill>
              </a:rPr>
              <a:t>Need to be detained or committed to DJJ’s custody to protect the public and meet their needs.</a:t>
            </a: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pic>
        <p:nvPicPr>
          <p:cNvPr id="4" name="Picture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10</a:t>
            </a:r>
            <a:r>
              <a:rPr lang="en-US" sz="1000" dirty="0"/>
              <a:t> – Introduction to the Florida Department of Juvenile Justice</a:t>
            </a:r>
          </a:p>
        </p:txBody>
      </p:sp>
    </p:spTree>
    <p:extLst>
      <p:ext uri="{BB962C8B-B14F-4D97-AF65-F5344CB8AC3E}">
        <p14:creationId xmlns:p14="http://schemas.microsoft.com/office/powerpoint/2010/main" val="304968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Scope of Services</a:t>
            </a:r>
          </a:p>
        </p:txBody>
      </p:sp>
      <p:sp>
        <p:nvSpPr>
          <p:cNvPr id="5" name="Content Placeholder 2"/>
          <p:cNvSpPr txBox="1">
            <a:spLocks/>
          </p:cNvSpPr>
          <p:nvPr>
            <p:custDataLst>
              <p:tags r:id="rId1"/>
            </p:custDataLst>
          </p:nvPr>
        </p:nvSpPr>
        <p:spPr>
          <a:xfrm>
            <a:off x="3980155" y="1543016"/>
            <a:ext cx="7909560" cy="38234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1F4E79"/>
                </a:solidFill>
              </a:rPr>
              <a:t>In FY 2016-2017, DJJ served over 33,000 youth in civil citation and prevention.</a:t>
            </a:r>
          </a:p>
          <a:p>
            <a:pPr marL="0" indent="0">
              <a:buNone/>
            </a:pPr>
            <a:endParaRPr lang="en-US" sz="3600" dirty="0">
              <a:solidFill>
                <a:srgbClr val="1F4E79"/>
              </a:solidFill>
              <a:latin typeface="Calibri" panose="020F0502020204030204" pitchFamily="34" charset="0"/>
            </a:endParaRPr>
          </a:p>
          <a:p>
            <a:pPr marL="0" indent="0">
              <a:buNone/>
            </a:pPr>
            <a:r>
              <a:rPr lang="en-US" sz="3600" dirty="0">
                <a:solidFill>
                  <a:srgbClr val="1F4E79"/>
                </a:solidFill>
                <a:latin typeface="Calibri" panose="020F0502020204030204" pitchFamily="34" charset="0"/>
              </a:rPr>
              <a:t>In FY 2016-2017, DJJ served over 47,000 youth in detention, probation and other community sanctions, and residential commitment.</a:t>
            </a:r>
          </a:p>
          <a:p>
            <a:pPr marL="0" indent="0">
              <a:buNone/>
            </a:pPr>
            <a:endParaRPr lang="en-US" sz="3600" dirty="0">
              <a:solidFill>
                <a:srgbClr val="1F4E79"/>
              </a:solidFill>
              <a:latin typeface="Calibri" panose="020F0502020204030204" pitchFamily="34" charset="0"/>
            </a:endParaRP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pic>
        <p:nvPicPr>
          <p:cNvPr id="4" name="Picture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11</a:t>
            </a:r>
            <a:r>
              <a:rPr lang="en-US" sz="1000" dirty="0"/>
              <a:t> – Introduction to the Florida Department of Juvenile Justice</a:t>
            </a:r>
          </a:p>
        </p:txBody>
      </p:sp>
    </p:spTree>
    <p:extLst>
      <p:ext uri="{BB962C8B-B14F-4D97-AF65-F5344CB8AC3E}">
        <p14:creationId xmlns:p14="http://schemas.microsoft.com/office/powerpoint/2010/main" val="242740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Program Areas</a:t>
            </a:r>
          </a:p>
        </p:txBody>
      </p:sp>
      <p:sp>
        <p:nvSpPr>
          <p:cNvPr id="5" name="Content Placeholder 2"/>
          <p:cNvSpPr txBox="1">
            <a:spLocks/>
          </p:cNvSpPr>
          <p:nvPr>
            <p:custDataLst>
              <p:tags r:id="rId1"/>
            </p:custDataLst>
          </p:nvPr>
        </p:nvSpPr>
        <p:spPr>
          <a:xfrm>
            <a:off x="3962400" y="198121"/>
            <a:ext cx="7909560" cy="6446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1F4E79"/>
                </a:solidFill>
              </a:rPr>
              <a:t>DJJ’s responsibilities are organized into four major program areas:</a:t>
            </a:r>
            <a:br>
              <a:rPr lang="en-US" sz="3600" dirty="0">
                <a:solidFill>
                  <a:srgbClr val="1F4E79"/>
                </a:solidFill>
              </a:rPr>
            </a:br>
            <a:endParaRPr lang="en-US" sz="3600" dirty="0">
              <a:solidFill>
                <a:srgbClr val="1F4E79"/>
              </a:solidFill>
            </a:endParaRPr>
          </a:p>
          <a:p>
            <a:pPr marL="744538" indent="-514350">
              <a:buFont typeface="+mj-lt"/>
              <a:buAutoNum type="arabicPeriod"/>
            </a:pPr>
            <a:r>
              <a:rPr lang="en-US" sz="3600" dirty="0">
                <a:solidFill>
                  <a:srgbClr val="1F4E79"/>
                </a:solidFill>
              </a:rPr>
              <a:t>Prevention services</a:t>
            </a:r>
            <a:br>
              <a:rPr lang="en-US" sz="3600" dirty="0">
                <a:solidFill>
                  <a:srgbClr val="1F4E79"/>
                </a:solidFill>
              </a:rPr>
            </a:br>
            <a:endParaRPr lang="en-US" sz="3600" dirty="0">
              <a:solidFill>
                <a:srgbClr val="1F4E79"/>
              </a:solidFill>
            </a:endParaRPr>
          </a:p>
          <a:p>
            <a:pPr marL="744538" indent="-514350">
              <a:buFont typeface="+mj-lt"/>
              <a:buAutoNum type="arabicPeriod"/>
            </a:pPr>
            <a:r>
              <a:rPr lang="en-US" sz="3600" dirty="0">
                <a:solidFill>
                  <a:srgbClr val="1F4E79"/>
                </a:solidFill>
                <a:latin typeface="Calibri" panose="020F0502020204030204" pitchFamily="34" charset="0"/>
              </a:rPr>
              <a:t>Detention (secure or non-secure)</a:t>
            </a:r>
            <a:br>
              <a:rPr lang="en-US" sz="3600" dirty="0">
                <a:solidFill>
                  <a:srgbClr val="1F4E79"/>
                </a:solidFill>
                <a:latin typeface="Calibri" panose="020F0502020204030204" pitchFamily="34" charset="0"/>
              </a:rPr>
            </a:br>
            <a:endParaRPr lang="en-US" sz="3600" dirty="0">
              <a:solidFill>
                <a:srgbClr val="1F4E79"/>
              </a:solidFill>
              <a:latin typeface="Calibri" panose="020F0502020204030204" pitchFamily="34" charset="0"/>
            </a:endParaRPr>
          </a:p>
          <a:p>
            <a:pPr marL="744538" indent="-514350">
              <a:buFont typeface="+mj-lt"/>
              <a:buAutoNum type="arabicPeriod"/>
            </a:pPr>
            <a:r>
              <a:rPr lang="en-US" sz="3600" dirty="0">
                <a:solidFill>
                  <a:srgbClr val="1F4E79"/>
                </a:solidFill>
                <a:latin typeface="Calibri" panose="020F0502020204030204" pitchFamily="34" charset="0"/>
              </a:rPr>
              <a:t>Intervention and case management services (probation)</a:t>
            </a:r>
            <a:br>
              <a:rPr lang="en-US" sz="3600" dirty="0">
                <a:solidFill>
                  <a:srgbClr val="1F4E79"/>
                </a:solidFill>
                <a:latin typeface="Calibri" panose="020F0502020204030204" pitchFamily="34" charset="0"/>
              </a:rPr>
            </a:br>
            <a:endParaRPr lang="en-US" sz="3600" dirty="0">
              <a:solidFill>
                <a:srgbClr val="1F4E79"/>
              </a:solidFill>
              <a:latin typeface="Calibri" panose="020F0502020204030204" pitchFamily="34" charset="0"/>
            </a:endParaRPr>
          </a:p>
          <a:p>
            <a:pPr marL="744538" indent="-514350">
              <a:buFont typeface="+mj-lt"/>
              <a:buAutoNum type="arabicPeriod"/>
            </a:pPr>
            <a:r>
              <a:rPr lang="en-US" sz="3600" dirty="0">
                <a:solidFill>
                  <a:srgbClr val="1F4E79"/>
                </a:solidFill>
                <a:latin typeface="Calibri" panose="020F0502020204030204" pitchFamily="34" charset="0"/>
              </a:rPr>
              <a:t>Residential commitment</a:t>
            </a: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pic>
        <p:nvPicPr>
          <p:cNvPr id="4" name="Picture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12</a:t>
            </a:r>
            <a:r>
              <a:rPr lang="en-US" sz="1000" dirty="0"/>
              <a:t> – Introduction to the Florida Department of Juvenile Justice</a:t>
            </a:r>
          </a:p>
        </p:txBody>
      </p:sp>
    </p:spTree>
    <p:extLst>
      <p:ext uri="{BB962C8B-B14F-4D97-AF65-F5344CB8AC3E}">
        <p14:creationId xmlns:p14="http://schemas.microsoft.com/office/powerpoint/2010/main" val="248095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Flow Process</a:t>
            </a:r>
          </a:p>
        </p:txBody>
      </p:sp>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13</a:t>
            </a:r>
            <a:r>
              <a:rPr lang="en-US" sz="1000" dirty="0"/>
              <a:t> – Introduction to the Florida Department of Juvenile Justice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825" y="-1"/>
            <a:ext cx="4428086" cy="6807624"/>
          </a:xfrm>
          <a:prstGeom prst="rect">
            <a:avLst/>
          </a:prstGeom>
        </p:spPr>
      </p:pic>
    </p:spTree>
    <p:extLst>
      <p:ext uri="{BB962C8B-B14F-4D97-AF65-F5344CB8AC3E}">
        <p14:creationId xmlns:p14="http://schemas.microsoft.com/office/powerpoint/2010/main" val="216872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Step:  Complaint</a:t>
            </a:r>
          </a:p>
        </p:txBody>
      </p:sp>
      <p:sp>
        <p:nvSpPr>
          <p:cNvPr id="3" name="Content Placeholder 2"/>
          <p:cNvSpPr txBox="1">
            <a:spLocks/>
          </p:cNvSpPr>
          <p:nvPr>
            <p:custDataLst>
              <p:tags r:id="rId1"/>
            </p:custDataLst>
          </p:nvPr>
        </p:nvSpPr>
        <p:spPr>
          <a:xfrm>
            <a:off x="4053840" y="897786"/>
            <a:ext cx="7833360" cy="4770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The initial step into the DJJ system occurs when a </a:t>
            </a:r>
            <a:r>
              <a:rPr lang="en-US" sz="3600" b="1" dirty="0">
                <a:solidFill>
                  <a:srgbClr val="1F4E79"/>
                </a:solidFill>
              </a:rPr>
              <a:t>complaint</a:t>
            </a:r>
            <a:r>
              <a:rPr lang="en-US" sz="3600" dirty="0">
                <a:solidFill>
                  <a:srgbClr val="1F4E79"/>
                </a:solidFill>
              </a:rPr>
              <a:t> is made that a youth allegedly violated a law.  </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r>
              <a:rPr lang="en-US" sz="3600" dirty="0">
                <a:solidFill>
                  <a:srgbClr val="1F4E79"/>
                </a:solidFill>
              </a:rPr>
              <a:t>Complaints may be made by victims, parents, witnesses, neighbors, schools, state agencies, or any member of society.  </a:t>
            </a: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147" y="5366479"/>
            <a:ext cx="3186853" cy="1491521"/>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14</a:t>
            </a:r>
            <a:r>
              <a:rPr lang="en-US" sz="1000" dirty="0"/>
              <a:t> – Introduction to the Florida Department of Juvenile Justice</a:t>
            </a:r>
          </a:p>
        </p:txBody>
      </p:sp>
    </p:spTree>
    <p:extLst>
      <p:ext uri="{BB962C8B-B14F-4D97-AF65-F5344CB8AC3E}">
        <p14:creationId xmlns:p14="http://schemas.microsoft.com/office/powerpoint/2010/main" val="134658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Officers</a:t>
            </a:r>
          </a:p>
        </p:txBody>
      </p:sp>
      <p:sp>
        <p:nvSpPr>
          <p:cNvPr id="3" name="Content Placeholder 2"/>
          <p:cNvSpPr txBox="1">
            <a:spLocks/>
          </p:cNvSpPr>
          <p:nvPr>
            <p:custDataLst>
              <p:tags r:id="rId1"/>
            </p:custDataLst>
          </p:nvPr>
        </p:nvSpPr>
        <p:spPr>
          <a:xfrm>
            <a:off x="4008120" y="156438"/>
            <a:ext cx="7970520" cy="6489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a:solidFill>
                  <a:srgbClr val="1F4E79"/>
                </a:solidFill>
              </a:rPr>
              <a:t>A Law Enforcement Officer (LEO) </a:t>
            </a:r>
            <a:br>
              <a:rPr lang="en-US" sz="3200" dirty="0">
                <a:solidFill>
                  <a:srgbClr val="1F4E79"/>
                </a:solidFill>
              </a:rPr>
            </a:br>
            <a:r>
              <a:rPr lang="en-US" sz="3200" dirty="0">
                <a:solidFill>
                  <a:srgbClr val="1F4E79"/>
                </a:solidFill>
              </a:rPr>
              <a:t>determines if there is probable cause </a:t>
            </a:r>
            <a:br>
              <a:rPr lang="en-US" sz="3200" dirty="0">
                <a:solidFill>
                  <a:srgbClr val="1F4E79"/>
                </a:solidFill>
              </a:rPr>
            </a:br>
            <a:r>
              <a:rPr lang="en-US" sz="3200" dirty="0">
                <a:solidFill>
                  <a:srgbClr val="1F4E79"/>
                </a:solidFill>
              </a:rPr>
              <a:t>that the youth has broken the law.</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a:solidFill>
                  <a:srgbClr val="1F4E79"/>
                </a:solidFill>
              </a:rPr>
              <a:t>The LEO may issue a civil citation, may take the youth into custody, or a court date may be given if the youth is already involved with DJJ.  </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a:solidFill>
                  <a:srgbClr val="1F4E79"/>
                </a:solidFill>
              </a:rPr>
              <a:t>The LEO can take the youth to a Juvenile Assessment Center (JAC).</a:t>
            </a: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pic>
        <p:nvPicPr>
          <p:cNvPr id="4" name="Picture 3"/>
          <p:cNvPicPr>
            <a:picLocks noChangeAspect="1"/>
          </p:cNvPicPr>
          <p:nvPr/>
        </p:nvPicPr>
        <p:blipFill>
          <a:blip r:embed="rId3"/>
          <a:stretch>
            <a:fillRect/>
          </a:stretch>
        </p:blipFill>
        <p:spPr>
          <a:xfrm>
            <a:off x="10386712" y="156438"/>
            <a:ext cx="1591928" cy="2085550"/>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15 </a:t>
            </a:r>
            <a:r>
              <a:rPr lang="en-US" sz="1000" dirty="0"/>
              <a:t>– Introduction to the Florida Department of Juvenile Justice</a:t>
            </a:r>
          </a:p>
        </p:txBody>
      </p:sp>
    </p:spTree>
    <p:extLst>
      <p:ext uri="{BB962C8B-B14F-4D97-AF65-F5344CB8AC3E}">
        <p14:creationId xmlns:p14="http://schemas.microsoft.com/office/powerpoint/2010/main" val="94872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7062"/>
            <a:ext cx="3752850" cy="4167266"/>
          </a:xfrm>
        </p:spPr>
        <p:txBody>
          <a:bodyPr/>
          <a:lstStyle/>
          <a:p>
            <a:r>
              <a:rPr lang="en-US" dirty="0"/>
              <a:t>Civil Citations </a:t>
            </a:r>
            <a:br>
              <a:rPr lang="en-US" dirty="0"/>
            </a:br>
            <a:r>
              <a:rPr lang="en-US" dirty="0"/>
              <a:t>or </a:t>
            </a:r>
            <a:br>
              <a:rPr lang="en-US" dirty="0"/>
            </a:br>
            <a:r>
              <a:rPr lang="en-US" dirty="0"/>
              <a:t>Custody</a:t>
            </a:r>
          </a:p>
        </p:txBody>
      </p:sp>
      <p:sp>
        <p:nvSpPr>
          <p:cNvPr id="3" name="Content Placeholder 2"/>
          <p:cNvSpPr txBox="1">
            <a:spLocks/>
          </p:cNvSpPr>
          <p:nvPr>
            <p:custDataLst>
              <p:tags r:id="rId1"/>
            </p:custDataLst>
          </p:nvPr>
        </p:nvSpPr>
        <p:spPr>
          <a:xfrm>
            <a:off x="3935730" y="181704"/>
            <a:ext cx="7997190" cy="6554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a:solidFill>
                  <a:srgbClr val="1F4E79"/>
                </a:solidFill>
              </a:rPr>
              <a:t>Civil citations are an alternative to arrest.  If youth complete their services and sanctions successfully, they are diverted from formal arrest.</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a:solidFill>
                  <a:srgbClr val="1F4E79"/>
                </a:solidFill>
              </a:rPr>
              <a:t>DJJ accepts custody of the youth if the following conditions are met:  </a:t>
            </a:r>
            <a:br>
              <a:rPr lang="en-US" sz="3200" dirty="0">
                <a:solidFill>
                  <a:srgbClr val="1F4E79"/>
                </a:solidFill>
              </a:rPr>
            </a:br>
            <a:endParaRPr lang="en-US" sz="3200" dirty="0">
              <a:solidFill>
                <a:srgbClr val="1F4E79"/>
              </a:solidFill>
            </a:endParaRPr>
          </a:p>
          <a:p>
            <a:pPr marL="457200" indent="-457200">
              <a:lnSpc>
                <a:spcPct val="100000"/>
              </a:lnSpc>
              <a:spcBef>
                <a:spcPts val="0"/>
              </a:spcBef>
              <a:defRPr/>
            </a:pPr>
            <a:r>
              <a:rPr lang="en-US" sz="3200" dirty="0">
                <a:solidFill>
                  <a:srgbClr val="1F4E79"/>
                </a:solidFill>
              </a:rPr>
              <a:t>The youth is under 18,</a:t>
            </a:r>
          </a:p>
          <a:p>
            <a:pPr marL="457200" indent="-457200">
              <a:lnSpc>
                <a:spcPct val="100000"/>
              </a:lnSpc>
              <a:spcBef>
                <a:spcPts val="0"/>
              </a:spcBef>
              <a:defRPr/>
            </a:pPr>
            <a:r>
              <a:rPr lang="en-US" sz="3200" dirty="0">
                <a:solidFill>
                  <a:srgbClr val="1F4E79"/>
                </a:solidFill>
              </a:rPr>
              <a:t>There are no immediate health, mental health, or substance abuse needs, and</a:t>
            </a:r>
          </a:p>
          <a:p>
            <a:pPr marL="457200" indent="-457200">
              <a:lnSpc>
                <a:spcPct val="100000"/>
              </a:lnSpc>
              <a:spcBef>
                <a:spcPts val="0"/>
              </a:spcBef>
              <a:defRPr/>
            </a:pPr>
            <a:r>
              <a:rPr lang="en-US" sz="3200" dirty="0">
                <a:solidFill>
                  <a:srgbClr val="1F4E79"/>
                </a:solidFill>
              </a:rPr>
              <a:t>There is probable cause the youth has broken the law.</a:t>
            </a:r>
          </a:p>
        </p:txBody>
      </p:sp>
      <p:pic>
        <p:nvPicPr>
          <p:cNvPr id="4" name="Picture 3"/>
          <p:cNvPicPr>
            <a:picLocks noChangeAspect="1"/>
          </p:cNvPicPr>
          <p:nvPr/>
        </p:nvPicPr>
        <p:blipFill>
          <a:blip r:embed="rId3"/>
          <a:stretch>
            <a:fillRect/>
          </a:stretch>
        </p:blipFill>
        <p:spPr>
          <a:xfrm rot="21372900">
            <a:off x="10431775" y="1445995"/>
            <a:ext cx="1653940" cy="3274799"/>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16</a:t>
            </a:r>
            <a:r>
              <a:rPr lang="en-US" sz="1000" dirty="0"/>
              <a:t> – Introduction to the Florida Department of Juvenile Justice</a:t>
            </a:r>
          </a:p>
        </p:txBody>
      </p:sp>
    </p:spTree>
    <p:extLst>
      <p:ext uri="{BB962C8B-B14F-4D97-AF65-F5344CB8AC3E}">
        <p14:creationId xmlns:p14="http://schemas.microsoft.com/office/powerpoint/2010/main" val="205827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65632"/>
            <a:ext cx="3752850" cy="4167266"/>
          </a:xfrm>
        </p:spPr>
        <p:txBody>
          <a:bodyPr/>
          <a:lstStyle/>
          <a:p>
            <a:r>
              <a:rPr lang="en-US" dirty="0"/>
              <a:t>Detention</a:t>
            </a:r>
          </a:p>
        </p:txBody>
      </p:sp>
      <p:sp>
        <p:nvSpPr>
          <p:cNvPr id="3" name="Content Placeholder 2"/>
          <p:cNvSpPr txBox="1">
            <a:spLocks/>
          </p:cNvSpPr>
          <p:nvPr>
            <p:custDataLst>
              <p:tags r:id="rId1"/>
            </p:custDataLst>
          </p:nvPr>
        </p:nvSpPr>
        <p:spPr>
          <a:xfrm>
            <a:off x="4876800" y="855499"/>
            <a:ext cx="5879869" cy="15380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a:solidFill>
                  <a:srgbClr val="1F4E79"/>
                </a:solidFill>
              </a:rPr>
              <a:t>There are two detention options:</a:t>
            </a:r>
          </a:p>
          <a:p>
            <a:pPr marL="514350" indent="-514350">
              <a:lnSpc>
                <a:spcPct val="100000"/>
              </a:lnSpc>
              <a:spcBef>
                <a:spcPts val="0"/>
              </a:spcBef>
              <a:buFont typeface="+mj-lt"/>
              <a:buAutoNum type="arabicPeriod"/>
              <a:defRPr/>
            </a:pPr>
            <a:r>
              <a:rPr lang="en-US" sz="3200" dirty="0">
                <a:solidFill>
                  <a:srgbClr val="1F4E79"/>
                </a:solidFill>
              </a:rPr>
              <a:t>Secure detention</a:t>
            </a:r>
          </a:p>
          <a:p>
            <a:pPr marL="514350" indent="-514350">
              <a:lnSpc>
                <a:spcPct val="100000"/>
              </a:lnSpc>
              <a:spcBef>
                <a:spcPts val="0"/>
              </a:spcBef>
              <a:buFont typeface="+mj-lt"/>
              <a:buAutoNum type="arabicPeriod"/>
              <a:defRPr/>
            </a:pPr>
            <a:r>
              <a:rPr lang="en-US" sz="3200" dirty="0">
                <a:solidFill>
                  <a:srgbClr val="1F4E79"/>
                </a:solidFill>
              </a:rPr>
              <a:t>Non-secure detention</a:t>
            </a:r>
            <a:endParaRPr lang="en-US" sz="3200" dirty="0">
              <a:solidFill>
                <a:srgbClr val="1F4E79"/>
              </a:solidFill>
              <a:latin typeface="Arial" panose="020B0604020202020204" pitchFamily="34" charset="0"/>
            </a:endParaRPr>
          </a:p>
          <a:p>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849" y="3242733"/>
            <a:ext cx="1980969" cy="3615267"/>
          </a:xfrm>
          <a:prstGeom prst="rect">
            <a:avLst/>
          </a:prstGeom>
        </p:spPr>
      </p:pic>
      <p:sp>
        <p:nvSpPr>
          <p:cNvPr id="5" name="Content Placeholder 2"/>
          <p:cNvSpPr txBox="1">
            <a:spLocks/>
          </p:cNvSpPr>
          <p:nvPr>
            <p:custDataLst>
              <p:tags r:id="rId2"/>
            </p:custDataLst>
          </p:nvPr>
        </p:nvSpPr>
        <p:spPr>
          <a:xfrm>
            <a:off x="6087533" y="3054582"/>
            <a:ext cx="5672667" cy="3651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dirty="0">
                <a:solidFill>
                  <a:srgbClr val="1F4E79"/>
                </a:solidFill>
              </a:rPr>
              <a:t>A detention hearing only occurs for youth on home or secure detention status.  </a:t>
            </a:r>
          </a:p>
          <a:p>
            <a:pPr marL="0" indent="0">
              <a:lnSpc>
                <a:spcPct val="100000"/>
              </a:lnSpc>
              <a:spcBef>
                <a:spcPts val="0"/>
              </a:spcBef>
              <a:buNone/>
              <a:defRPr/>
            </a:pPr>
            <a:endParaRPr lang="en-US" dirty="0">
              <a:solidFill>
                <a:srgbClr val="1F4E79"/>
              </a:solidFill>
            </a:endParaRPr>
          </a:p>
          <a:p>
            <a:pPr marL="0" indent="0">
              <a:lnSpc>
                <a:spcPct val="100000"/>
              </a:lnSpc>
              <a:spcBef>
                <a:spcPts val="0"/>
              </a:spcBef>
              <a:buNone/>
              <a:defRPr/>
            </a:pPr>
            <a:r>
              <a:rPr lang="en-US" dirty="0">
                <a:solidFill>
                  <a:srgbClr val="1F4E79"/>
                </a:solidFill>
              </a:rPr>
              <a:t>The Detention Risk Assessment Instrument indicates whether or not the youth should be placed in secure or non-secure detention.</a:t>
            </a: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17 </a:t>
            </a:r>
            <a:r>
              <a:rPr lang="en-US" sz="1000" dirty="0"/>
              <a:t>– Introduction to the Florida Department of Juvenile Justice</a:t>
            </a:r>
          </a:p>
        </p:txBody>
      </p:sp>
    </p:spTree>
    <p:extLst>
      <p:ext uri="{BB962C8B-B14F-4D97-AF65-F5344CB8AC3E}">
        <p14:creationId xmlns:p14="http://schemas.microsoft.com/office/powerpoint/2010/main" val="106787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3720"/>
            <a:ext cx="3752850" cy="4167266"/>
          </a:xfrm>
        </p:spPr>
        <p:txBody>
          <a:bodyPr/>
          <a:lstStyle/>
          <a:p>
            <a:r>
              <a:rPr lang="en-US" dirty="0"/>
              <a:t>Juvenile Probation Officers</a:t>
            </a:r>
          </a:p>
        </p:txBody>
      </p:sp>
      <p:sp>
        <p:nvSpPr>
          <p:cNvPr id="3" name="Content Placeholder 2"/>
          <p:cNvSpPr txBox="1">
            <a:spLocks/>
          </p:cNvSpPr>
          <p:nvPr>
            <p:custDataLst>
              <p:tags r:id="rId1"/>
            </p:custDataLst>
          </p:nvPr>
        </p:nvSpPr>
        <p:spPr>
          <a:xfrm>
            <a:off x="5791199" y="455848"/>
            <a:ext cx="6109547" cy="2531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After the detention hearing, the youth is assigned a Juvenile Probation Officer (JPO) who continues the intake process.</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endParaRPr lang="en-US" dirty="0">
              <a:solidFill>
                <a:srgbClr val="1F4E79"/>
              </a:solidFill>
            </a:endParaRPr>
          </a:p>
          <a:p>
            <a:pPr marL="0" indent="0">
              <a:buFont typeface="Arial" panose="020B0604020202020204" pitchFamily="34" charset="0"/>
              <a:buNone/>
            </a:pPr>
            <a:endParaRPr lang="en-US" dirty="0">
              <a:solidFill>
                <a:srgbClr val="1F4E79"/>
              </a:solidFill>
              <a:latin typeface="Arial" panose="020B0604020202020204" pitchFamily="34" charset="0"/>
            </a:endParaRP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pic>
        <p:nvPicPr>
          <p:cNvPr id="4" name="Picture 3"/>
          <p:cNvPicPr>
            <a:picLocks noChangeAspect="1"/>
          </p:cNvPicPr>
          <p:nvPr/>
        </p:nvPicPr>
        <p:blipFill>
          <a:blip r:embed="rId4"/>
          <a:stretch>
            <a:fillRect/>
          </a:stretch>
        </p:blipFill>
        <p:spPr>
          <a:xfrm>
            <a:off x="3752850" y="8505"/>
            <a:ext cx="2310765" cy="3073317"/>
          </a:xfrm>
          <a:prstGeom prst="rect">
            <a:avLst/>
          </a:prstGeom>
        </p:spPr>
      </p:pic>
      <p:sp>
        <p:nvSpPr>
          <p:cNvPr id="5" name="Content Placeholder 2"/>
          <p:cNvSpPr txBox="1">
            <a:spLocks/>
          </p:cNvSpPr>
          <p:nvPr>
            <p:custDataLst>
              <p:tags r:id="rId2"/>
            </p:custDataLst>
          </p:nvPr>
        </p:nvSpPr>
        <p:spPr>
          <a:xfrm>
            <a:off x="4157133" y="2929906"/>
            <a:ext cx="7743613" cy="3386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The JPO prepares a report for the State Attorney known as the State Attorney Recommendation (SAR).  </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r>
              <a:rPr lang="en-US" sz="3600" dirty="0">
                <a:solidFill>
                  <a:srgbClr val="1F4E79"/>
                </a:solidFill>
              </a:rPr>
              <a:t>It provides information gathered during the screening and intake process.</a:t>
            </a:r>
          </a:p>
          <a:p>
            <a:pPr marL="0" indent="0">
              <a:lnSpc>
                <a:spcPct val="100000"/>
              </a:lnSpc>
              <a:spcBef>
                <a:spcPts val="0"/>
              </a:spcBef>
              <a:buNone/>
              <a:defRPr/>
            </a:pPr>
            <a:endParaRPr lang="en-US" dirty="0">
              <a:solidFill>
                <a:srgbClr val="1F4E79"/>
              </a:solidFill>
            </a:endParaRPr>
          </a:p>
          <a:p>
            <a:pPr marL="0" indent="0">
              <a:buFont typeface="Arial" panose="020B0604020202020204" pitchFamily="34" charset="0"/>
              <a:buNone/>
            </a:pPr>
            <a:endParaRPr lang="en-US" dirty="0">
              <a:solidFill>
                <a:srgbClr val="1F4E79"/>
              </a:solidFill>
              <a:latin typeface="Arial" panose="020B0604020202020204" pitchFamily="34" charset="0"/>
            </a:endParaRP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18</a:t>
            </a:r>
            <a:r>
              <a:rPr lang="en-US" sz="1000" dirty="0"/>
              <a:t> – Introduction to the Florida Department of Juvenile Justice</a:t>
            </a:r>
          </a:p>
        </p:txBody>
      </p:sp>
    </p:spTree>
    <p:extLst>
      <p:ext uri="{BB962C8B-B14F-4D97-AF65-F5344CB8AC3E}">
        <p14:creationId xmlns:p14="http://schemas.microsoft.com/office/powerpoint/2010/main" val="12239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Attorney</a:t>
            </a:r>
          </a:p>
        </p:txBody>
      </p:sp>
      <p:sp>
        <p:nvSpPr>
          <p:cNvPr id="3" name="Content Placeholder 2"/>
          <p:cNvSpPr txBox="1">
            <a:spLocks/>
          </p:cNvSpPr>
          <p:nvPr>
            <p:custDataLst>
              <p:tags r:id="rId1"/>
            </p:custDataLst>
          </p:nvPr>
        </p:nvSpPr>
        <p:spPr>
          <a:xfrm>
            <a:off x="4140200" y="4766733"/>
            <a:ext cx="7802880" cy="1786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After reviewing the SAR, the State Attorney makes the ultimate decision </a:t>
            </a:r>
            <a:br>
              <a:rPr lang="en-US" sz="3600" dirty="0">
                <a:solidFill>
                  <a:srgbClr val="1F4E79"/>
                </a:solidFill>
              </a:rPr>
            </a:br>
            <a:r>
              <a:rPr lang="en-US" sz="3600" dirty="0">
                <a:solidFill>
                  <a:srgbClr val="1F4E79"/>
                </a:solidFill>
              </a:rPr>
              <a:t>on the handling of the case.</a:t>
            </a:r>
          </a:p>
          <a:p>
            <a:pPr marL="0" indent="0">
              <a:buFont typeface="Arial" panose="020B0604020202020204" pitchFamily="34" charset="0"/>
              <a:buNone/>
            </a:pPr>
            <a:endParaRPr lang="en-US" sz="3600" dirty="0">
              <a:solidFill>
                <a:srgbClr val="1F4E79"/>
              </a:solidFill>
              <a:latin typeface="Arial" panose="020B0604020202020204" pitchFamily="34" charset="0"/>
            </a:endParaRPr>
          </a:p>
          <a:p>
            <a:pPr marL="0" indent="0">
              <a:buFont typeface="Arial" panose="020B0604020202020204" pitchFamily="34" charset="0"/>
              <a:buNone/>
            </a:pPr>
            <a:endParaRPr lang="en-US" sz="3600" dirty="0">
              <a:solidFill>
                <a:srgbClr val="1F4E79"/>
              </a:solidFill>
              <a:latin typeface="Arial" panose="020B0604020202020204" pitchFamily="34" charset="0"/>
            </a:endParaRPr>
          </a:p>
          <a:p>
            <a:endParaRPr lang="en-US" sz="3600" dirty="0"/>
          </a:p>
        </p:txBody>
      </p:sp>
      <p:sp>
        <p:nvSpPr>
          <p:cNvPr id="6" name="Content Placeholder 2"/>
          <p:cNvSpPr txBox="1">
            <a:spLocks/>
          </p:cNvSpPr>
          <p:nvPr>
            <p:custDataLst>
              <p:tags r:id="rId2"/>
            </p:custDataLst>
          </p:nvPr>
        </p:nvSpPr>
        <p:spPr>
          <a:xfrm>
            <a:off x="4140200" y="312489"/>
            <a:ext cx="7802880" cy="1773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The JPO recommends if the case should be handled judicially, non-judicially.</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endParaRPr lang="en-US" sz="3600" dirty="0">
              <a:solidFill>
                <a:srgbClr val="1F4E79"/>
              </a:solidFill>
            </a:endParaRPr>
          </a:p>
        </p:txBody>
      </p:sp>
      <p:pic>
        <p:nvPicPr>
          <p:cNvPr id="5" name="Picture 4"/>
          <p:cNvPicPr>
            <a:picLocks noChangeAspect="1"/>
          </p:cNvPicPr>
          <p:nvPr/>
        </p:nvPicPr>
        <p:blipFill>
          <a:blip r:embed="rId4"/>
          <a:stretch>
            <a:fillRect/>
          </a:stretch>
        </p:blipFill>
        <p:spPr>
          <a:xfrm>
            <a:off x="6409267" y="2185968"/>
            <a:ext cx="2480733" cy="2480733"/>
          </a:xfrm>
          <a:prstGeom prst="rect">
            <a:avLst/>
          </a:prstGeom>
        </p:spPr>
      </p:pic>
      <p:sp>
        <p:nvSpPr>
          <p:cNvPr id="7"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19</a:t>
            </a:r>
            <a:r>
              <a:rPr lang="en-US" sz="1000" dirty="0"/>
              <a:t> – Introduction to the Florida Department of Juvenile Justice</a:t>
            </a:r>
          </a:p>
        </p:txBody>
      </p:sp>
    </p:spTree>
    <p:extLst>
      <p:ext uri="{BB962C8B-B14F-4D97-AF65-F5344CB8AC3E}">
        <p14:creationId xmlns:p14="http://schemas.microsoft.com/office/powerpoint/2010/main" val="200970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3752850" cy="6858000"/>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prstClr val="white"/>
                </a:solidFill>
              </a:rPr>
              <a:t>	</a:t>
            </a:r>
            <a:r>
              <a:rPr lang="en-US" dirty="0">
                <a:solidFill>
                  <a:prstClr val="black"/>
                </a:solidFill>
              </a:rPr>
              <a:t>	</a:t>
            </a:r>
          </a:p>
        </p:txBody>
      </p:sp>
      <p:sp>
        <p:nvSpPr>
          <p:cNvPr id="2" name="Title 1"/>
          <p:cNvSpPr>
            <a:spLocks noGrp="1"/>
          </p:cNvSpPr>
          <p:nvPr>
            <p:ph type="title"/>
          </p:nvPr>
        </p:nvSpPr>
        <p:spPr>
          <a:prstGeom prst="rect">
            <a:avLst/>
          </a:prstGeom>
        </p:spPr>
        <p:txBody>
          <a:bodyPr>
            <a:noAutofit/>
          </a:bodyPr>
          <a:lstStyle/>
          <a:p>
            <a:pPr algn="ctr"/>
            <a:r>
              <a:rPr lang="en-US" sz="5400" b="1" dirty="0">
                <a:solidFill>
                  <a:srgbClr val="1F4E79"/>
                </a:solidFill>
              </a:rPr>
              <a:t>Objectives</a:t>
            </a:r>
          </a:p>
        </p:txBody>
      </p:sp>
      <p:sp>
        <p:nvSpPr>
          <p:cNvPr id="7" name="Title 1"/>
          <p:cNvSpPr txBox="1">
            <a:spLocks/>
          </p:cNvSpPr>
          <p:nvPr/>
        </p:nvSpPr>
        <p:spPr>
          <a:xfrm>
            <a:off x="4084320" y="254333"/>
            <a:ext cx="7772400" cy="62988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chemeClr val="accent1">
                    <a:lumMod val="50000"/>
                  </a:schemeClr>
                </a:solidFill>
                <a:latin typeface="+mj-lt"/>
                <a:ea typeface="+mj-ea"/>
                <a:cs typeface="+mj-cs"/>
              </a:defRPr>
            </a:lvl1pPr>
          </a:lstStyle>
          <a:p>
            <a:pPr algn="l"/>
            <a:r>
              <a:rPr lang="en-US" sz="3600" dirty="0">
                <a:solidFill>
                  <a:srgbClr val="1F4E79"/>
                </a:solidFill>
              </a:rPr>
              <a:t>Identify and understand:</a:t>
            </a:r>
          </a:p>
          <a:p>
            <a:pPr algn="l"/>
            <a:endParaRPr lang="en-US" sz="3600" dirty="0">
              <a:solidFill>
                <a:srgbClr val="1F4E79"/>
              </a:solidFill>
            </a:endParaRPr>
          </a:p>
          <a:p>
            <a:pPr marL="342900" indent="-342900" algn="l">
              <a:buFont typeface="Arial" panose="020B0604020202020204" pitchFamily="34" charset="0"/>
              <a:buChar char="•"/>
            </a:pPr>
            <a:r>
              <a:rPr lang="en-US" sz="3600" i="1" dirty="0">
                <a:solidFill>
                  <a:srgbClr val="1F4E79"/>
                </a:solidFill>
              </a:rPr>
              <a:t>The definitions of common terms used by DJJ</a:t>
            </a:r>
            <a:br>
              <a:rPr lang="en-US" sz="3600" i="1" dirty="0">
                <a:solidFill>
                  <a:srgbClr val="1F4E79"/>
                </a:solidFill>
              </a:rPr>
            </a:br>
            <a:endParaRPr lang="en-US" sz="3600" i="1" dirty="0">
              <a:solidFill>
                <a:srgbClr val="1F4E79"/>
              </a:solidFill>
            </a:endParaRPr>
          </a:p>
          <a:p>
            <a:pPr marL="342900" indent="-342900" algn="l">
              <a:buFont typeface="Arial" panose="020B0604020202020204" pitchFamily="34" charset="0"/>
              <a:buChar char="•"/>
            </a:pPr>
            <a:r>
              <a:rPr lang="en-US" sz="3600" i="1" dirty="0">
                <a:solidFill>
                  <a:srgbClr val="1F4E79"/>
                </a:solidFill>
              </a:rPr>
              <a:t>The responsibilities and objectives of DJJ</a:t>
            </a:r>
            <a:br>
              <a:rPr lang="en-US" sz="3600" i="1" dirty="0">
                <a:solidFill>
                  <a:srgbClr val="1F4E79"/>
                </a:solidFill>
              </a:rPr>
            </a:br>
            <a:endParaRPr lang="en-US" sz="3600" i="1" dirty="0">
              <a:solidFill>
                <a:srgbClr val="1F4E79"/>
              </a:solidFill>
            </a:endParaRPr>
          </a:p>
          <a:p>
            <a:pPr marL="342900" indent="-342900" algn="l">
              <a:buFont typeface="Arial" panose="020B0604020202020204" pitchFamily="34" charset="0"/>
              <a:buChar char="•"/>
            </a:pPr>
            <a:r>
              <a:rPr lang="en-US" sz="3600" i="1" dirty="0">
                <a:solidFill>
                  <a:srgbClr val="1F4E79"/>
                </a:solidFill>
              </a:rPr>
              <a:t>The programs offered by DJJ</a:t>
            </a:r>
            <a:br>
              <a:rPr lang="en-US" sz="3600" i="1" dirty="0">
                <a:solidFill>
                  <a:srgbClr val="1F4E79"/>
                </a:solidFill>
              </a:rPr>
            </a:br>
            <a:endParaRPr lang="en-US" sz="3600" i="1" dirty="0">
              <a:solidFill>
                <a:srgbClr val="1F4E79"/>
              </a:solidFill>
            </a:endParaRPr>
          </a:p>
          <a:p>
            <a:pPr marL="342900" indent="-342900" algn="l">
              <a:buFont typeface="Arial" panose="020B0604020202020204" pitchFamily="34" charset="0"/>
              <a:buChar char="•"/>
            </a:pPr>
            <a:r>
              <a:rPr lang="en-US" sz="3600" i="1" dirty="0">
                <a:solidFill>
                  <a:srgbClr val="1F4E79"/>
                </a:solidFill>
              </a:rPr>
              <a:t>The case flow process from initial contact to case closure</a:t>
            </a:r>
            <a:br>
              <a:rPr lang="en-US" sz="2800" dirty="0">
                <a:solidFill>
                  <a:srgbClr val="1F4E79"/>
                </a:solidFill>
              </a:rPr>
            </a:br>
            <a:endParaRPr lang="en-US" sz="2800" dirty="0">
              <a:solidFill>
                <a:srgbClr val="FF0000"/>
              </a:solidFill>
            </a:endParaRPr>
          </a:p>
        </p:txBody>
      </p:sp>
      <p:sp>
        <p:nvSpPr>
          <p:cNvPr id="9"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2</a:t>
            </a:r>
            <a:r>
              <a:rPr lang="en-US" sz="1000" dirty="0"/>
              <a:t> – Introduction to the Florida Department of Juvenile Justice</a:t>
            </a:r>
          </a:p>
        </p:txBody>
      </p:sp>
    </p:spTree>
    <p:extLst>
      <p:ext uri="{BB962C8B-B14F-4D97-AF65-F5344CB8AC3E}">
        <p14:creationId xmlns:p14="http://schemas.microsoft.com/office/powerpoint/2010/main" val="1621946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9534"/>
            <a:ext cx="3752850" cy="4167266"/>
          </a:xfrm>
        </p:spPr>
        <p:txBody>
          <a:bodyPr/>
          <a:lstStyle/>
          <a:p>
            <a:r>
              <a:rPr lang="en-US" dirty="0"/>
              <a:t>Hearings</a:t>
            </a:r>
          </a:p>
        </p:txBody>
      </p:sp>
      <p:sp>
        <p:nvSpPr>
          <p:cNvPr id="3" name="Content Placeholder 2"/>
          <p:cNvSpPr txBox="1">
            <a:spLocks/>
          </p:cNvSpPr>
          <p:nvPr>
            <p:custDataLst>
              <p:tags r:id="rId1"/>
            </p:custDataLst>
          </p:nvPr>
        </p:nvSpPr>
        <p:spPr>
          <a:xfrm>
            <a:off x="4021667" y="529476"/>
            <a:ext cx="4792133" cy="2399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If the case is handled judicially, the youth </a:t>
            </a:r>
            <a:br>
              <a:rPr lang="en-US" sz="3600" dirty="0">
                <a:solidFill>
                  <a:srgbClr val="1F4E79"/>
                </a:solidFill>
              </a:rPr>
            </a:br>
            <a:r>
              <a:rPr lang="en-US" sz="3600" dirty="0">
                <a:solidFill>
                  <a:srgbClr val="1F4E79"/>
                </a:solidFill>
              </a:rPr>
              <a:t>will have an arraignment hearing.  </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endParaRPr lang="en-US" sz="3600" dirty="0">
              <a:solidFill>
                <a:srgbClr val="1F4E79"/>
              </a:solidFill>
            </a:endParaRPr>
          </a:p>
          <a:p>
            <a:endParaRPr lang="en-US" sz="3600" dirty="0"/>
          </a:p>
        </p:txBody>
      </p:sp>
      <p:pic>
        <p:nvPicPr>
          <p:cNvPr id="5" name="Picture 4"/>
          <p:cNvPicPr>
            <a:picLocks noChangeAspect="1"/>
          </p:cNvPicPr>
          <p:nvPr/>
        </p:nvPicPr>
        <p:blipFill>
          <a:blip r:embed="rId4"/>
          <a:stretch>
            <a:fillRect/>
          </a:stretch>
        </p:blipFill>
        <p:spPr>
          <a:xfrm>
            <a:off x="8879591" y="-377"/>
            <a:ext cx="3312410" cy="2481110"/>
          </a:xfrm>
          <a:prstGeom prst="rect">
            <a:avLst/>
          </a:prstGeom>
        </p:spPr>
      </p:pic>
      <p:sp>
        <p:nvSpPr>
          <p:cNvPr id="6" name="Content Placeholder 2"/>
          <p:cNvSpPr txBox="1">
            <a:spLocks/>
          </p:cNvSpPr>
          <p:nvPr>
            <p:custDataLst>
              <p:tags r:id="rId2"/>
            </p:custDataLst>
          </p:nvPr>
        </p:nvSpPr>
        <p:spPr>
          <a:xfrm>
            <a:off x="4021667" y="2929467"/>
            <a:ext cx="7987771" cy="3447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If the youth does not admit to the charges, the next step is an adjudicatory hearing.</a:t>
            </a:r>
          </a:p>
          <a:p>
            <a:pPr marL="0" indent="0">
              <a:lnSpc>
                <a:spcPct val="100000"/>
              </a:lnSpc>
              <a:spcBef>
                <a:spcPts val="0"/>
              </a:spcBef>
              <a:buNone/>
              <a:defRPr/>
            </a:pPr>
            <a:endParaRPr lang="en-US" sz="3600" dirty="0">
              <a:solidFill>
                <a:srgbClr val="1F4E79"/>
              </a:solidFill>
            </a:endParaRPr>
          </a:p>
          <a:p>
            <a:pPr marL="0" indent="0">
              <a:lnSpc>
                <a:spcPct val="100000"/>
              </a:lnSpc>
              <a:spcBef>
                <a:spcPts val="0"/>
              </a:spcBef>
              <a:buNone/>
              <a:defRPr/>
            </a:pPr>
            <a:r>
              <a:rPr lang="en-US" sz="3600" dirty="0">
                <a:solidFill>
                  <a:srgbClr val="1F4E79"/>
                </a:solidFill>
              </a:rPr>
              <a:t>An adjudicatory hearing is conducted before a judge without a jury.</a:t>
            </a:r>
          </a:p>
          <a:p>
            <a:pPr marL="0" indent="0">
              <a:lnSpc>
                <a:spcPct val="100000"/>
              </a:lnSpc>
              <a:spcBef>
                <a:spcPts val="0"/>
              </a:spcBef>
              <a:buNone/>
              <a:defRPr/>
            </a:pPr>
            <a:endParaRPr lang="en-US" sz="3600" dirty="0">
              <a:solidFill>
                <a:srgbClr val="1F4E79"/>
              </a:solidFill>
            </a:endParaRPr>
          </a:p>
          <a:p>
            <a:endParaRPr lang="en-US" sz="3600" dirty="0"/>
          </a:p>
        </p:txBody>
      </p:sp>
      <p:sp>
        <p:nvSpPr>
          <p:cNvPr id="7"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20</a:t>
            </a:r>
            <a:r>
              <a:rPr lang="en-US" sz="1000" dirty="0"/>
              <a:t> – Introduction to the Florida Department of Juvenile Justice</a:t>
            </a:r>
          </a:p>
        </p:txBody>
      </p:sp>
    </p:spTree>
    <p:extLst>
      <p:ext uri="{BB962C8B-B14F-4D97-AF65-F5344CB8AC3E}">
        <p14:creationId xmlns:p14="http://schemas.microsoft.com/office/powerpoint/2010/main" val="401777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093"/>
            <a:ext cx="3752850" cy="4167266"/>
          </a:xfrm>
        </p:spPr>
        <p:txBody>
          <a:bodyPr/>
          <a:lstStyle/>
          <a:p>
            <a:r>
              <a:rPr lang="en-US" dirty="0"/>
              <a:t>Hearing</a:t>
            </a:r>
            <a:br>
              <a:rPr lang="en-US" dirty="0"/>
            </a:br>
            <a:r>
              <a:rPr lang="en-US" dirty="0"/>
              <a:t>Decisions</a:t>
            </a:r>
          </a:p>
        </p:txBody>
      </p:sp>
      <p:sp>
        <p:nvSpPr>
          <p:cNvPr id="3" name="Content Placeholder 2"/>
          <p:cNvSpPr txBox="1">
            <a:spLocks/>
          </p:cNvSpPr>
          <p:nvPr>
            <p:custDataLst>
              <p:tags r:id="rId1"/>
            </p:custDataLst>
          </p:nvPr>
        </p:nvSpPr>
        <p:spPr>
          <a:xfrm>
            <a:off x="4946227" y="1499235"/>
            <a:ext cx="6203103" cy="448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4" name="Picture 3"/>
          <p:cNvPicPr>
            <a:picLocks noChangeAspect="1"/>
          </p:cNvPicPr>
          <p:nvPr/>
        </p:nvPicPr>
        <p:blipFill>
          <a:blip r:embed="rId4"/>
          <a:stretch>
            <a:fillRect/>
          </a:stretch>
        </p:blipFill>
        <p:spPr>
          <a:xfrm>
            <a:off x="652462" y="3824250"/>
            <a:ext cx="2447925" cy="1643862"/>
          </a:xfrm>
          <a:prstGeom prst="rect">
            <a:avLst/>
          </a:prstGeom>
        </p:spPr>
      </p:pic>
      <p:sp>
        <p:nvSpPr>
          <p:cNvPr id="5" name="Content Placeholder 2"/>
          <p:cNvSpPr txBox="1">
            <a:spLocks/>
          </p:cNvSpPr>
          <p:nvPr>
            <p:custDataLst>
              <p:tags r:id="rId2"/>
            </p:custDataLst>
          </p:nvPr>
        </p:nvSpPr>
        <p:spPr>
          <a:xfrm>
            <a:off x="4214919" y="298889"/>
            <a:ext cx="7665720" cy="642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dirty="0">
                <a:solidFill>
                  <a:srgbClr val="1F4E79"/>
                </a:solidFill>
              </a:rPr>
              <a:t>The adjudicatory hearing can have three outcomes:</a:t>
            </a:r>
            <a:br>
              <a:rPr lang="en-US" sz="3600" dirty="0">
                <a:solidFill>
                  <a:srgbClr val="1F4E79"/>
                </a:solidFill>
              </a:rPr>
            </a:br>
            <a:endParaRPr lang="en-US" sz="3600" dirty="0">
              <a:solidFill>
                <a:srgbClr val="1F4E79"/>
              </a:solidFill>
            </a:endParaRPr>
          </a:p>
        </p:txBody>
      </p:sp>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21</a:t>
            </a:r>
            <a:r>
              <a:rPr lang="en-US" sz="1000" dirty="0"/>
              <a:t> – Introduction to the Florida Department of Juvenile Justice</a:t>
            </a:r>
          </a:p>
        </p:txBody>
      </p:sp>
      <p:graphicFrame>
        <p:nvGraphicFramePr>
          <p:cNvPr id="7" name="Table 6"/>
          <p:cNvGraphicFramePr>
            <a:graphicFrameLocks noGrp="1"/>
          </p:cNvGraphicFramePr>
          <p:nvPr>
            <p:extLst>
              <p:ext uri="{D42A27DB-BD31-4B8C-83A1-F6EECF244321}">
                <p14:modId xmlns:p14="http://schemas.microsoft.com/office/powerpoint/2010/main" val="2257022263"/>
              </p:ext>
            </p:extLst>
          </p:nvPr>
        </p:nvGraphicFramePr>
        <p:xfrm>
          <a:off x="3896564" y="1712664"/>
          <a:ext cx="8136177" cy="4572000"/>
        </p:xfrm>
        <a:graphic>
          <a:graphicData uri="http://schemas.openxmlformats.org/drawingml/2006/table">
            <a:tbl>
              <a:tblPr firstRow="1" bandRow="1">
                <a:tableStyleId>{FABFCF23-3B69-468F-B69F-88F6DE6A72F2}</a:tableStyleId>
              </a:tblPr>
              <a:tblGrid>
                <a:gridCol w="2712059">
                  <a:extLst>
                    <a:ext uri="{9D8B030D-6E8A-4147-A177-3AD203B41FA5}">
                      <a16:colId xmlns:a16="http://schemas.microsoft.com/office/drawing/2014/main" val="20000"/>
                    </a:ext>
                  </a:extLst>
                </a:gridCol>
                <a:gridCol w="2712059">
                  <a:extLst>
                    <a:ext uri="{9D8B030D-6E8A-4147-A177-3AD203B41FA5}">
                      <a16:colId xmlns:a16="http://schemas.microsoft.com/office/drawing/2014/main" val="20001"/>
                    </a:ext>
                  </a:extLst>
                </a:gridCol>
                <a:gridCol w="2712059">
                  <a:extLst>
                    <a:ext uri="{9D8B030D-6E8A-4147-A177-3AD203B41FA5}">
                      <a16:colId xmlns:a16="http://schemas.microsoft.com/office/drawing/2014/main" val="20002"/>
                    </a:ext>
                  </a:extLst>
                </a:gridCol>
              </a:tblGrid>
              <a:tr h="548308">
                <a:tc>
                  <a:txBody>
                    <a:bodyPr/>
                    <a:lstStyle/>
                    <a:p>
                      <a:r>
                        <a:rPr lang="en-US" sz="2400" dirty="0"/>
                        <a:t>Not Adjudicated</a:t>
                      </a:r>
                    </a:p>
                  </a:txBody>
                  <a:tcPr/>
                </a:tc>
                <a:tc>
                  <a:txBody>
                    <a:bodyPr/>
                    <a:lstStyle/>
                    <a:p>
                      <a:r>
                        <a:rPr lang="en-US" sz="2400" dirty="0"/>
                        <a:t>Adjudicated</a:t>
                      </a:r>
                    </a:p>
                  </a:txBody>
                  <a:tcPr/>
                </a:tc>
                <a:tc>
                  <a:txBody>
                    <a:bodyPr/>
                    <a:lstStyle/>
                    <a:p>
                      <a:r>
                        <a:rPr lang="en-US" sz="2400" dirty="0"/>
                        <a:t>Adjudication</a:t>
                      </a:r>
                      <a:r>
                        <a:rPr lang="en-US" sz="2400" baseline="0" dirty="0"/>
                        <a:t> Withheld</a:t>
                      </a:r>
                      <a:endParaRPr lang="en-US" sz="2400" dirty="0"/>
                    </a:p>
                  </a:txBody>
                  <a:tcPr/>
                </a:tc>
                <a:extLst>
                  <a:ext uri="{0D108BD9-81ED-4DB2-BD59-A6C34878D82A}">
                    <a16:rowId xmlns:a16="http://schemas.microsoft.com/office/drawing/2014/main" val="10000"/>
                  </a:ext>
                </a:extLst>
              </a:tr>
              <a:tr h="2974383">
                <a:tc>
                  <a:txBody>
                    <a:bodyPr/>
                    <a:lstStyle/>
                    <a:p>
                      <a:r>
                        <a:rPr lang="en-US" sz="2400" dirty="0"/>
                        <a:t>The court does</a:t>
                      </a:r>
                      <a:r>
                        <a:rPr lang="en-US" sz="2400" baseline="0" dirty="0"/>
                        <a:t> not find the youth guilty and the case is closed.</a:t>
                      </a:r>
                      <a:endParaRPr lang="en-US" sz="2400" dirty="0"/>
                    </a:p>
                  </a:txBody>
                  <a:tcPr/>
                </a:tc>
                <a:tc>
                  <a:txBody>
                    <a:bodyPr/>
                    <a:lstStyle/>
                    <a:p>
                      <a:r>
                        <a:rPr lang="en-US" sz="2400" dirty="0"/>
                        <a:t>The court finds a youth guilty of committing a delinquent act.  The court can commit the youth or place the youth</a:t>
                      </a:r>
                      <a:r>
                        <a:rPr lang="en-US" sz="2400" baseline="0" dirty="0"/>
                        <a:t> on community supervision.</a:t>
                      </a:r>
                      <a:endParaRPr lang="en-US" sz="2400" dirty="0"/>
                    </a:p>
                  </a:txBody>
                  <a:tcPr/>
                </a:tc>
                <a:tc>
                  <a:txBody>
                    <a:bodyPr/>
                    <a:lstStyle/>
                    <a:p>
                      <a:r>
                        <a:rPr lang="en-US" sz="2400" dirty="0"/>
                        <a:t>The court finds that a youth committed a delinquent act, but</a:t>
                      </a:r>
                      <a:r>
                        <a:rPr lang="en-US" sz="2400" baseline="0" dirty="0"/>
                        <a:t> withholds an adjudication of delinquency.  The court places the youth on community supervision.</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42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Disposition</a:t>
            </a:r>
          </a:p>
        </p:txBody>
      </p:sp>
      <p:sp>
        <p:nvSpPr>
          <p:cNvPr id="3" name="Content Placeholder 2"/>
          <p:cNvSpPr txBox="1">
            <a:spLocks/>
          </p:cNvSpPr>
          <p:nvPr>
            <p:custDataLst>
              <p:tags r:id="rId1"/>
            </p:custDataLst>
          </p:nvPr>
        </p:nvSpPr>
        <p:spPr>
          <a:xfrm>
            <a:off x="4145280" y="286281"/>
            <a:ext cx="7498080" cy="54801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a:solidFill>
                  <a:srgbClr val="1F4E79"/>
                </a:solidFill>
              </a:rPr>
              <a:t>Once the judge has ruled, DJJ prepares a pre-disposition report for the judge.  </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a:solidFill>
                  <a:srgbClr val="1F4E79"/>
                </a:solidFill>
              </a:rPr>
              <a:t>In the report, the JPO recommends the most appropriate handling (or disposition) of the youth’s case.  </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a:solidFill>
                  <a:srgbClr val="1F4E79"/>
                </a:solidFill>
              </a:rPr>
              <a:t>The report suggests sanctions and </a:t>
            </a:r>
            <a:br>
              <a:rPr lang="en-US" sz="3200" dirty="0">
                <a:solidFill>
                  <a:srgbClr val="1F4E79"/>
                </a:solidFill>
              </a:rPr>
            </a:br>
            <a:r>
              <a:rPr lang="en-US" sz="3200" dirty="0">
                <a:solidFill>
                  <a:srgbClr val="1F4E79"/>
                </a:solidFill>
              </a:rPr>
              <a:t>services that are least restrictive </a:t>
            </a:r>
            <a:br>
              <a:rPr lang="en-US" sz="3200" dirty="0">
                <a:solidFill>
                  <a:srgbClr val="1F4E79"/>
                </a:solidFill>
              </a:rPr>
            </a:br>
            <a:r>
              <a:rPr lang="en-US" sz="3200" dirty="0">
                <a:solidFill>
                  <a:srgbClr val="1F4E79"/>
                </a:solidFill>
              </a:rPr>
              <a:t>and in the best interest of the </a:t>
            </a:r>
            <a:br>
              <a:rPr lang="en-US" sz="3200" dirty="0">
                <a:solidFill>
                  <a:srgbClr val="1F4E79"/>
                </a:solidFill>
              </a:rPr>
            </a:br>
            <a:r>
              <a:rPr lang="en-US" sz="3200" dirty="0">
                <a:solidFill>
                  <a:srgbClr val="1F4E79"/>
                </a:solidFill>
              </a:rPr>
              <a:t>youth, family, and community.</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endParaRPr lang="en-US" sz="3200" dirty="0">
              <a:solidFill>
                <a:srgbClr val="1F4E79"/>
              </a:solidFill>
            </a:endParaRPr>
          </a:p>
          <a:p>
            <a:endParaRPr lang="en-US" sz="3200" dirty="0"/>
          </a:p>
        </p:txBody>
      </p:sp>
      <p:pic>
        <p:nvPicPr>
          <p:cNvPr id="4" name="Picture 3"/>
          <p:cNvPicPr>
            <a:picLocks noChangeAspect="1"/>
          </p:cNvPicPr>
          <p:nvPr/>
        </p:nvPicPr>
        <p:blipFill>
          <a:blip r:embed="rId3"/>
          <a:stretch>
            <a:fillRect/>
          </a:stretch>
        </p:blipFill>
        <p:spPr>
          <a:xfrm rot="1031181">
            <a:off x="9768653" y="3966619"/>
            <a:ext cx="1947389" cy="2458539"/>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22</a:t>
            </a:r>
            <a:r>
              <a:rPr lang="en-US" sz="1000" dirty="0"/>
              <a:t> – Introduction to the Florida Department of Juvenile Justice</a:t>
            </a:r>
          </a:p>
        </p:txBody>
      </p:sp>
    </p:spTree>
    <p:extLst>
      <p:ext uri="{BB962C8B-B14F-4D97-AF65-F5344CB8AC3E}">
        <p14:creationId xmlns:p14="http://schemas.microsoft.com/office/powerpoint/2010/main" val="67553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Judge’s Options</a:t>
            </a:r>
          </a:p>
        </p:txBody>
      </p:sp>
      <p:sp>
        <p:nvSpPr>
          <p:cNvPr id="3" name="Content Placeholder 2"/>
          <p:cNvSpPr txBox="1">
            <a:spLocks/>
          </p:cNvSpPr>
          <p:nvPr>
            <p:custDataLst>
              <p:tags r:id="rId1"/>
            </p:custDataLst>
          </p:nvPr>
        </p:nvSpPr>
        <p:spPr>
          <a:xfrm>
            <a:off x="4162425" y="342900"/>
            <a:ext cx="7726680" cy="5514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a:solidFill>
                  <a:srgbClr val="1F4E79"/>
                </a:solidFill>
              </a:rPr>
              <a:t>The judge can then chose between three dispositions (or sentencing options):</a:t>
            </a:r>
            <a:br>
              <a:rPr lang="en-US" sz="3200" dirty="0">
                <a:solidFill>
                  <a:srgbClr val="1F4E79"/>
                </a:solidFill>
              </a:rPr>
            </a:br>
            <a:endParaRPr lang="en-US" sz="3200" dirty="0">
              <a:solidFill>
                <a:srgbClr val="1F4E79"/>
              </a:solidFill>
            </a:endParaRPr>
          </a:p>
          <a:p>
            <a:pPr marL="514350" indent="-514350">
              <a:lnSpc>
                <a:spcPct val="100000"/>
              </a:lnSpc>
              <a:spcBef>
                <a:spcPts val="0"/>
              </a:spcBef>
              <a:buFont typeface="+mj-lt"/>
              <a:buAutoNum type="arabicPeriod"/>
              <a:defRPr/>
            </a:pPr>
            <a:r>
              <a:rPr lang="en-US" sz="3200" dirty="0">
                <a:solidFill>
                  <a:srgbClr val="1F4E79"/>
                </a:solidFill>
              </a:rPr>
              <a:t>Alternative judicial sanctions</a:t>
            </a:r>
            <a:br>
              <a:rPr lang="en-US" sz="3200" dirty="0">
                <a:solidFill>
                  <a:srgbClr val="1F4E79"/>
                </a:solidFill>
              </a:rPr>
            </a:br>
            <a:endParaRPr lang="en-US" sz="3200" dirty="0">
              <a:solidFill>
                <a:srgbClr val="1F4E79"/>
              </a:solidFill>
            </a:endParaRPr>
          </a:p>
          <a:p>
            <a:pPr marL="514350" indent="-514350">
              <a:lnSpc>
                <a:spcPct val="100000"/>
              </a:lnSpc>
              <a:spcBef>
                <a:spcPts val="0"/>
              </a:spcBef>
              <a:buFont typeface="+mj-lt"/>
              <a:buAutoNum type="arabicPeriod"/>
              <a:defRPr/>
            </a:pPr>
            <a:r>
              <a:rPr lang="en-US" sz="3200" dirty="0">
                <a:solidFill>
                  <a:srgbClr val="1F4E79"/>
                </a:solidFill>
              </a:rPr>
              <a:t>Probation (with treatment or redirection)</a:t>
            </a:r>
            <a:br>
              <a:rPr lang="en-US" sz="3200" dirty="0">
                <a:solidFill>
                  <a:srgbClr val="1F4E79"/>
                </a:solidFill>
              </a:rPr>
            </a:br>
            <a:endParaRPr lang="en-US" sz="3200" dirty="0">
              <a:solidFill>
                <a:srgbClr val="1F4E79"/>
              </a:solidFill>
            </a:endParaRPr>
          </a:p>
          <a:p>
            <a:pPr marL="514350" indent="-514350">
              <a:lnSpc>
                <a:spcPct val="100000"/>
              </a:lnSpc>
              <a:spcBef>
                <a:spcPts val="0"/>
              </a:spcBef>
              <a:buFont typeface="+mj-lt"/>
              <a:buAutoNum type="arabicPeriod"/>
              <a:defRPr/>
            </a:pPr>
            <a:r>
              <a:rPr lang="en-US" sz="3200" dirty="0">
                <a:solidFill>
                  <a:srgbClr val="1F4E79"/>
                </a:solidFill>
              </a:rPr>
              <a:t>Commitment (minimum-risk nonresidential, non-secure residential, high-risk residential, or maximum-risk residential)</a:t>
            </a:r>
          </a:p>
          <a:p>
            <a:pPr marL="0" indent="0">
              <a:buFont typeface="Arial" panose="020B0604020202020204" pitchFamily="34" charset="0"/>
              <a:buNone/>
            </a:pPr>
            <a:endParaRPr lang="en-US" sz="3200" dirty="0">
              <a:solidFill>
                <a:srgbClr val="1F4E79"/>
              </a:solidFill>
              <a:latin typeface="Arial" panose="020B0604020202020204" pitchFamily="34" charset="0"/>
            </a:endParaRPr>
          </a:p>
          <a:p>
            <a:endParaRPr lang="en-US" sz="3200" dirty="0"/>
          </a:p>
        </p:txBody>
      </p:sp>
      <p:pic>
        <p:nvPicPr>
          <p:cNvPr id="4" name="Picture 3"/>
          <p:cNvPicPr>
            <a:picLocks noChangeAspect="1"/>
          </p:cNvPicPr>
          <p:nvPr/>
        </p:nvPicPr>
        <p:blipFill>
          <a:blip r:embed="rId3"/>
          <a:stretch>
            <a:fillRect/>
          </a:stretch>
        </p:blipFill>
        <p:spPr>
          <a:xfrm>
            <a:off x="9848850" y="5332425"/>
            <a:ext cx="2343150" cy="1525575"/>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23</a:t>
            </a:r>
            <a:r>
              <a:rPr lang="en-US" sz="1000" dirty="0"/>
              <a:t> – Introduction to the Florida Department of Juvenile Justice</a:t>
            </a:r>
          </a:p>
        </p:txBody>
      </p:sp>
    </p:spTree>
    <p:extLst>
      <p:ext uri="{BB962C8B-B14F-4D97-AF65-F5344CB8AC3E}">
        <p14:creationId xmlns:p14="http://schemas.microsoft.com/office/powerpoint/2010/main" val="161138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Options </a:t>
            </a:r>
          </a:p>
        </p:txBody>
      </p:sp>
      <p:sp>
        <p:nvSpPr>
          <p:cNvPr id="3" name="Content Placeholder 2"/>
          <p:cNvSpPr txBox="1">
            <a:spLocks/>
          </p:cNvSpPr>
          <p:nvPr>
            <p:custDataLst>
              <p:tags r:id="rId1"/>
            </p:custDataLst>
          </p:nvPr>
        </p:nvSpPr>
        <p:spPr>
          <a:xfrm>
            <a:off x="7505700" y="660375"/>
            <a:ext cx="4343400" cy="1606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a:solidFill>
                  <a:srgbClr val="1F4E79"/>
                </a:solidFill>
              </a:rPr>
              <a:t>If a youth is committed, </a:t>
            </a:r>
            <a:br>
              <a:rPr lang="en-US" sz="3200" dirty="0">
                <a:solidFill>
                  <a:srgbClr val="1F4E79"/>
                </a:solidFill>
              </a:rPr>
            </a:br>
            <a:r>
              <a:rPr lang="en-US" sz="3200" dirty="0">
                <a:solidFill>
                  <a:srgbClr val="1F4E79"/>
                </a:solidFill>
              </a:rPr>
              <a:t>there are three release </a:t>
            </a:r>
            <a:br>
              <a:rPr lang="en-US" sz="3200" dirty="0">
                <a:solidFill>
                  <a:srgbClr val="1F4E79"/>
                </a:solidFill>
              </a:rPr>
            </a:br>
            <a:r>
              <a:rPr lang="en-US" sz="3200" dirty="0">
                <a:solidFill>
                  <a:srgbClr val="1F4E79"/>
                </a:solidFill>
              </a:rPr>
              <a:t>options:</a:t>
            </a:r>
          </a:p>
          <a:p>
            <a:pPr marL="0" indent="0">
              <a:buFont typeface="Arial" panose="020B0604020202020204" pitchFamily="34" charset="0"/>
              <a:buNone/>
            </a:pPr>
            <a:endParaRPr lang="en-US" sz="3200" dirty="0">
              <a:solidFill>
                <a:srgbClr val="1F4E79"/>
              </a:solidFill>
              <a:latin typeface="Arial" panose="020B0604020202020204" pitchFamily="34" charset="0"/>
            </a:endParaRPr>
          </a:p>
          <a:p>
            <a:endParaRPr lang="en-US" sz="3200" dirty="0"/>
          </a:p>
        </p:txBody>
      </p:sp>
      <p:pic>
        <p:nvPicPr>
          <p:cNvPr id="4" name="Picture 3"/>
          <p:cNvPicPr>
            <a:picLocks noChangeAspect="1"/>
          </p:cNvPicPr>
          <p:nvPr/>
        </p:nvPicPr>
        <p:blipFill>
          <a:blip r:embed="rId4"/>
          <a:stretch>
            <a:fillRect/>
          </a:stretch>
        </p:blipFill>
        <p:spPr>
          <a:xfrm>
            <a:off x="3752850" y="0"/>
            <a:ext cx="3406619" cy="2266950"/>
          </a:xfrm>
          <a:prstGeom prst="rect">
            <a:avLst/>
          </a:prstGeom>
        </p:spPr>
      </p:pic>
      <p:sp>
        <p:nvSpPr>
          <p:cNvPr id="5" name="Content Placeholder 2"/>
          <p:cNvSpPr txBox="1">
            <a:spLocks/>
          </p:cNvSpPr>
          <p:nvPr>
            <p:custDataLst>
              <p:tags r:id="rId2"/>
            </p:custDataLst>
          </p:nvPr>
        </p:nvSpPr>
        <p:spPr>
          <a:xfrm>
            <a:off x="5657850" y="2497529"/>
            <a:ext cx="5581650" cy="482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endParaRPr lang="en-US" sz="3200" dirty="0">
              <a:solidFill>
                <a:srgbClr val="1F4E79"/>
              </a:solidFill>
            </a:endParaRPr>
          </a:p>
          <a:p>
            <a:pPr marL="514350" indent="-514350">
              <a:lnSpc>
                <a:spcPct val="100000"/>
              </a:lnSpc>
              <a:spcBef>
                <a:spcPts val="0"/>
              </a:spcBef>
              <a:buFont typeface="+mj-lt"/>
              <a:buAutoNum type="arabicPeriod"/>
              <a:defRPr/>
            </a:pPr>
            <a:r>
              <a:rPr lang="en-US" sz="3200" dirty="0">
                <a:solidFill>
                  <a:srgbClr val="1F4E79"/>
                </a:solidFill>
              </a:rPr>
              <a:t>Direct discharge </a:t>
            </a:r>
            <a:br>
              <a:rPr lang="en-US" sz="3200" dirty="0">
                <a:solidFill>
                  <a:srgbClr val="1F4E79"/>
                </a:solidFill>
              </a:rPr>
            </a:br>
            <a:endParaRPr lang="en-US" sz="3200" dirty="0">
              <a:solidFill>
                <a:srgbClr val="1F4E79"/>
              </a:solidFill>
            </a:endParaRPr>
          </a:p>
          <a:p>
            <a:pPr marL="514350" indent="-514350">
              <a:lnSpc>
                <a:spcPct val="100000"/>
              </a:lnSpc>
              <a:spcBef>
                <a:spcPts val="0"/>
              </a:spcBef>
              <a:buFont typeface="+mj-lt"/>
              <a:buAutoNum type="arabicPeriod"/>
              <a:defRPr/>
            </a:pPr>
            <a:r>
              <a:rPr lang="en-US" sz="3200" dirty="0">
                <a:solidFill>
                  <a:srgbClr val="1F4E79"/>
                </a:solidFill>
              </a:rPr>
              <a:t>Conditional release</a:t>
            </a:r>
            <a:br>
              <a:rPr lang="en-US" sz="3200" dirty="0">
                <a:solidFill>
                  <a:srgbClr val="1F4E79"/>
                </a:solidFill>
              </a:rPr>
            </a:br>
            <a:endParaRPr lang="en-US" sz="3200" dirty="0">
              <a:solidFill>
                <a:srgbClr val="1F4E79"/>
              </a:solidFill>
            </a:endParaRPr>
          </a:p>
          <a:p>
            <a:pPr marL="514350" indent="-514350">
              <a:lnSpc>
                <a:spcPct val="100000"/>
              </a:lnSpc>
              <a:spcBef>
                <a:spcPts val="0"/>
              </a:spcBef>
              <a:buFont typeface="+mj-lt"/>
              <a:buAutoNum type="arabicPeriod"/>
              <a:defRPr/>
            </a:pPr>
            <a:r>
              <a:rPr lang="en-US" sz="3200" dirty="0">
                <a:solidFill>
                  <a:srgbClr val="1F4E79"/>
                </a:solidFill>
              </a:rPr>
              <a:t>Post-commitment probation</a:t>
            </a:r>
          </a:p>
          <a:p>
            <a:pPr marL="0" indent="0">
              <a:lnSpc>
                <a:spcPct val="100000"/>
              </a:lnSpc>
              <a:spcBef>
                <a:spcPts val="0"/>
              </a:spcBef>
              <a:buNone/>
              <a:defRPr/>
            </a:pPr>
            <a:endParaRPr lang="en-US" sz="3200" dirty="0">
              <a:solidFill>
                <a:srgbClr val="1F4E79"/>
              </a:solidFill>
            </a:endParaRPr>
          </a:p>
          <a:p>
            <a:pPr marL="0" indent="0">
              <a:buFont typeface="Arial" panose="020B0604020202020204" pitchFamily="34" charset="0"/>
              <a:buNone/>
            </a:pPr>
            <a:endParaRPr lang="en-US" sz="3200" dirty="0">
              <a:solidFill>
                <a:srgbClr val="1F4E79"/>
              </a:solidFill>
              <a:latin typeface="Arial" panose="020B0604020202020204" pitchFamily="34" charset="0"/>
            </a:endParaRPr>
          </a:p>
          <a:p>
            <a:endParaRPr lang="en-US" sz="3200" dirty="0"/>
          </a:p>
        </p:txBody>
      </p:sp>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24</a:t>
            </a:r>
            <a:r>
              <a:rPr lang="en-US" sz="1000" dirty="0"/>
              <a:t> – Introduction to the Florida Department of Juvenile Justice</a:t>
            </a:r>
          </a:p>
        </p:txBody>
      </p:sp>
    </p:spTree>
    <p:extLst>
      <p:ext uri="{BB962C8B-B14F-4D97-AF65-F5344CB8AC3E}">
        <p14:creationId xmlns:p14="http://schemas.microsoft.com/office/powerpoint/2010/main" val="310147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a:t>
            </a:r>
          </a:p>
        </p:txBody>
      </p:sp>
      <p:sp>
        <p:nvSpPr>
          <p:cNvPr id="3" name="Content Placeholder 2"/>
          <p:cNvSpPr txBox="1">
            <a:spLocks/>
          </p:cNvSpPr>
          <p:nvPr>
            <p:custDataLst>
              <p:tags r:id="rId1"/>
            </p:custDataLst>
          </p:nvPr>
        </p:nvSpPr>
        <p:spPr>
          <a:xfrm>
            <a:off x="4152900" y="197651"/>
            <a:ext cx="7696200" cy="5046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200" dirty="0">
                <a:solidFill>
                  <a:srgbClr val="1F4E79"/>
                </a:solidFill>
              </a:rPr>
              <a:t>Prior to the youth’s release, the program conducts a transition conference to finalize plans and the JPO makes post-residential service referrals.  </a:t>
            </a:r>
          </a:p>
          <a:p>
            <a:pPr marL="0" indent="0">
              <a:lnSpc>
                <a:spcPct val="100000"/>
              </a:lnSpc>
              <a:spcBef>
                <a:spcPts val="0"/>
              </a:spcBef>
              <a:buNone/>
              <a:defRPr/>
            </a:pPr>
            <a:endParaRPr lang="en-US" sz="3200" dirty="0">
              <a:solidFill>
                <a:srgbClr val="1F4E79"/>
              </a:solidFill>
            </a:endParaRPr>
          </a:p>
          <a:p>
            <a:pPr marL="0" indent="0">
              <a:lnSpc>
                <a:spcPct val="100000"/>
              </a:lnSpc>
              <a:spcBef>
                <a:spcPts val="0"/>
              </a:spcBef>
              <a:buNone/>
              <a:defRPr/>
            </a:pPr>
            <a:r>
              <a:rPr lang="en-US" sz="3200" dirty="0">
                <a:solidFill>
                  <a:srgbClr val="1F4E79"/>
                </a:solidFill>
              </a:rPr>
              <a:t>Many others, such as circuit liaisons, community re-entry teams, youth workforce providers, education representatives, and local mental health and substance abuse providers support the youth and families.</a:t>
            </a:r>
          </a:p>
          <a:p>
            <a:pPr marL="0" indent="0">
              <a:lnSpc>
                <a:spcPct val="100000"/>
              </a:lnSpc>
              <a:spcBef>
                <a:spcPts val="0"/>
              </a:spcBef>
              <a:buNone/>
              <a:defRPr/>
            </a:pPr>
            <a:endParaRPr lang="en-US" sz="3200" dirty="0">
              <a:solidFill>
                <a:srgbClr val="1F4E79"/>
              </a:solidFill>
            </a:endParaRPr>
          </a:p>
          <a:p>
            <a:pPr marL="0" indent="0">
              <a:buFont typeface="Arial" panose="020B0604020202020204" pitchFamily="34" charset="0"/>
              <a:buNone/>
            </a:pPr>
            <a:endParaRPr lang="en-US" sz="3200" dirty="0">
              <a:solidFill>
                <a:srgbClr val="1F4E79"/>
              </a:solidFill>
              <a:latin typeface="Arial" panose="020B0604020202020204" pitchFamily="34" charset="0"/>
            </a:endParaRPr>
          </a:p>
          <a:p>
            <a:endParaRPr lang="en-US" sz="3200" dirty="0"/>
          </a:p>
        </p:txBody>
      </p:sp>
      <p:pic>
        <p:nvPicPr>
          <p:cNvPr id="4" name="Picture 3"/>
          <p:cNvPicPr>
            <a:picLocks noChangeAspect="1"/>
          </p:cNvPicPr>
          <p:nvPr/>
        </p:nvPicPr>
        <p:blipFill>
          <a:blip r:embed="rId3"/>
          <a:stretch>
            <a:fillRect/>
          </a:stretch>
        </p:blipFill>
        <p:spPr>
          <a:xfrm>
            <a:off x="6572250" y="5457825"/>
            <a:ext cx="2857500" cy="1400175"/>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25</a:t>
            </a:r>
            <a:r>
              <a:rPr lang="en-US" sz="1000" dirty="0"/>
              <a:t> – Introduction to the Florida Department of Juvenile Justice</a:t>
            </a:r>
          </a:p>
        </p:txBody>
      </p:sp>
    </p:spTree>
    <p:extLst>
      <p:ext uri="{BB962C8B-B14F-4D97-AF65-F5344CB8AC3E}">
        <p14:creationId xmlns:p14="http://schemas.microsoft.com/office/powerpoint/2010/main" val="196439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txBox="1">
            <a:spLocks/>
          </p:cNvSpPr>
          <p:nvPr>
            <p:custDataLst>
              <p:tags r:id="rId1"/>
            </p:custDataLst>
          </p:nvPr>
        </p:nvSpPr>
        <p:spPr>
          <a:xfrm>
            <a:off x="3886200" y="2466195"/>
            <a:ext cx="819912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dirty="0">
                <a:solidFill>
                  <a:srgbClr val="1F4E79"/>
                </a:solidFill>
              </a:rPr>
              <a:t>DCF and DJJ work with children and families to provide assistance and guidance.</a:t>
            </a:r>
          </a:p>
          <a:p>
            <a:pPr marL="0" indent="0">
              <a:lnSpc>
                <a:spcPct val="100000"/>
              </a:lnSpc>
              <a:spcBef>
                <a:spcPts val="0"/>
              </a:spcBef>
              <a:buNone/>
              <a:defRPr/>
            </a:pPr>
            <a:endParaRPr lang="en-US" dirty="0">
              <a:solidFill>
                <a:srgbClr val="1F4E79"/>
              </a:solidFill>
            </a:endParaRPr>
          </a:p>
          <a:p>
            <a:pPr marL="0" indent="0">
              <a:lnSpc>
                <a:spcPct val="100000"/>
              </a:lnSpc>
              <a:spcBef>
                <a:spcPts val="0"/>
              </a:spcBef>
              <a:buNone/>
              <a:defRPr/>
            </a:pPr>
            <a:r>
              <a:rPr lang="en-US" dirty="0">
                <a:solidFill>
                  <a:srgbClr val="1F4E79"/>
                </a:solidFill>
              </a:rPr>
              <a:t>Sometimes youth and families are involved with both agencies, which can be difficult and overwhelming.</a:t>
            </a:r>
          </a:p>
          <a:p>
            <a:pPr marL="0" indent="0">
              <a:lnSpc>
                <a:spcPct val="100000"/>
              </a:lnSpc>
              <a:spcBef>
                <a:spcPts val="0"/>
              </a:spcBef>
              <a:buNone/>
              <a:defRPr/>
            </a:pPr>
            <a:endParaRPr lang="en-US" dirty="0">
              <a:solidFill>
                <a:srgbClr val="1F4E79"/>
              </a:solidFill>
            </a:endParaRPr>
          </a:p>
          <a:p>
            <a:pPr marL="0" indent="0">
              <a:lnSpc>
                <a:spcPct val="100000"/>
              </a:lnSpc>
              <a:spcBef>
                <a:spcPts val="0"/>
              </a:spcBef>
              <a:buNone/>
              <a:defRPr/>
            </a:pPr>
            <a:r>
              <a:rPr lang="en-US" dirty="0">
                <a:solidFill>
                  <a:srgbClr val="1F4E79"/>
                </a:solidFill>
              </a:rPr>
              <a:t>It is vital that both agencies work effectively and efficiently together to best serve these youth and families to help them succeed and protect public safety.</a:t>
            </a:r>
          </a:p>
          <a:p>
            <a:pPr marL="0" indent="0">
              <a:lnSpc>
                <a:spcPct val="100000"/>
              </a:lnSpc>
              <a:spcBef>
                <a:spcPts val="0"/>
              </a:spcBef>
              <a:buNone/>
              <a:defRPr/>
            </a:pPr>
            <a:endParaRPr lang="en-US" dirty="0">
              <a:solidFill>
                <a:srgbClr val="1F4E79"/>
              </a:solidFill>
            </a:endParaRPr>
          </a:p>
          <a:p>
            <a:pPr marL="0" indent="0">
              <a:buFont typeface="Arial" panose="020B0604020202020204" pitchFamily="34" charset="0"/>
              <a:buNone/>
            </a:pPr>
            <a:endParaRPr lang="en-US" dirty="0">
              <a:solidFill>
                <a:srgbClr val="1F4E79"/>
              </a:solidFill>
              <a:latin typeface="Arial" panose="020B0604020202020204" pitchFamily="34" charset="0"/>
            </a:endParaRPr>
          </a:p>
          <a:p>
            <a:endParaRPr lang="en-US" dirty="0"/>
          </a:p>
        </p:txBody>
      </p:sp>
      <p:pic>
        <p:nvPicPr>
          <p:cNvPr id="5" name="Picture 4"/>
          <p:cNvPicPr>
            <a:picLocks noChangeAspect="1"/>
          </p:cNvPicPr>
          <p:nvPr/>
        </p:nvPicPr>
        <p:blipFill>
          <a:blip r:embed="rId3"/>
          <a:stretch>
            <a:fillRect/>
          </a:stretch>
        </p:blipFill>
        <p:spPr>
          <a:xfrm>
            <a:off x="6577481" y="0"/>
            <a:ext cx="2459839" cy="2466195"/>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26</a:t>
            </a:r>
            <a:r>
              <a:rPr lang="en-US" sz="1000" dirty="0"/>
              <a:t> – Introduction to the Florida Department of Juvenile Justice</a:t>
            </a:r>
          </a:p>
        </p:txBody>
      </p:sp>
    </p:spTree>
    <p:extLst>
      <p:ext uri="{BB962C8B-B14F-4D97-AF65-F5344CB8AC3E}">
        <p14:creationId xmlns:p14="http://schemas.microsoft.com/office/powerpoint/2010/main" val="60255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DCF and DJJ</a:t>
            </a:r>
          </a:p>
        </p:txBody>
      </p:sp>
      <p:sp>
        <p:nvSpPr>
          <p:cNvPr id="4" name="Content Placeholder 3"/>
          <p:cNvSpPr txBox="1">
            <a:spLocks/>
          </p:cNvSpPr>
          <p:nvPr>
            <p:custDataLst>
              <p:tags r:id="rId1"/>
            </p:custDataLst>
          </p:nvPr>
        </p:nvSpPr>
        <p:spPr>
          <a:xfrm>
            <a:off x="4130040" y="396240"/>
            <a:ext cx="7665720" cy="1920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3600" dirty="0">
                <a:solidFill>
                  <a:srgbClr val="1F4E79"/>
                </a:solidFill>
                <a:ea typeface="Calibri" panose="020F0502020204030204" pitchFamily="34" charset="0"/>
                <a:cs typeface="Times New Roman" panose="02020603050405020304" pitchFamily="18" charset="0"/>
              </a:rPr>
              <a:t>As a Child Welfare Professional, it is likely that you will work with youth and families who are also involved with DJJ.</a:t>
            </a:r>
          </a:p>
          <a:p>
            <a:pPr marL="0" indent="0">
              <a:lnSpc>
                <a:spcPct val="107000"/>
              </a:lnSpc>
              <a:spcBef>
                <a:spcPts val="0"/>
              </a:spcBef>
              <a:spcAft>
                <a:spcPts val="800"/>
              </a:spcAft>
              <a:buNone/>
            </a:pPr>
            <a:endParaRPr lang="en-US" sz="3600" dirty="0">
              <a:ea typeface="Calibri" panose="020F0502020204030204" pitchFamily="34" charset="0"/>
              <a:cs typeface="Times New Roman" panose="02020603050405020304" pitchFamily="18" charset="0"/>
            </a:endParaRPr>
          </a:p>
          <a:p>
            <a:endParaRPr lang="en-US" sz="3600" dirty="0"/>
          </a:p>
        </p:txBody>
      </p:sp>
      <p:pic>
        <p:nvPicPr>
          <p:cNvPr id="6" name="Picture 5"/>
          <p:cNvPicPr>
            <a:picLocks noChangeAspect="1"/>
          </p:cNvPicPr>
          <p:nvPr/>
        </p:nvPicPr>
        <p:blipFill>
          <a:blip r:embed="rId3"/>
          <a:stretch>
            <a:fillRect/>
          </a:stretch>
        </p:blipFill>
        <p:spPr>
          <a:xfrm>
            <a:off x="5586881" y="2453640"/>
            <a:ext cx="4271403" cy="4282441"/>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3</a:t>
            </a:r>
            <a:r>
              <a:rPr lang="en-US" sz="1000" dirty="0"/>
              <a:t> – Introduction to the Florida Department of Juvenile Justice</a:t>
            </a:r>
          </a:p>
        </p:txBody>
      </p:sp>
    </p:spTree>
    <p:extLst>
      <p:ext uri="{BB962C8B-B14F-4D97-AF65-F5344CB8AC3E}">
        <p14:creationId xmlns:p14="http://schemas.microsoft.com/office/powerpoint/2010/main" val="256518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Crossover </a:t>
            </a:r>
            <a:br>
              <a:rPr lang="en-US" dirty="0"/>
            </a:br>
            <a:r>
              <a:rPr lang="en-US" dirty="0"/>
              <a:t>or </a:t>
            </a:r>
            <a:br>
              <a:rPr lang="en-US" dirty="0"/>
            </a:br>
            <a:r>
              <a:rPr lang="en-US" dirty="0"/>
              <a:t>Dually Served </a:t>
            </a:r>
            <a:br>
              <a:rPr lang="en-US" dirty="0"/>
            </a:br>
            <a:r>
              <a:rPr lang="en-US" dirty="0"/>
              <a:t>Youth</a:t>
            </a:r>
          </a:p>
        </p:txBody>
      </p:sp>
      <p:sp>
        <p:nvSpPr>
          <p:cNvPr id="4" name="Content Placeholder 3"/>
          <p:cNvSpPr txBox="1">
            <a:spLocks/>
          </p:cNvSpPr>
          <p:nvPr>
            <p:custDataLst>
              <p:tags r:id="rId1"/>
            </p:custDataLst>
          </p:nvPr>
        </p:nvSpPr>
        <p:spPr>
          <a:xfrm>
            <a:off x="4145280" y="515388"/>
            <a:ext cx="7665720" cy="6037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2000" b="1" dirty="0">
                <a:solidFill>
                  <a:srgbClr val="1F4E79"/>
                </a:solidFill>
                <a:ea typeface="Calibri" panose="020F0502020204030204" pitchFamily="34" charset="0"/>
                <a:cs typeface="Times New Roman" panose="02020603050405020304" pitchFamily="18" charset="0"/>
              </a:rPr>
              <a:t>Crossover Youth:  </a:t>
            </a:r>
            <a:r>
              <a:rPr lang="en-US" sz="2000" dirty="0">
                <a:solidFill>
                  <a:srgbClr val="1F4E79"/>
                </a:solidFill>
                <a:ea typeface="Calibri" panose="020F0502020204030204" pitchFamily="34" charset="0"/>
                <a:cs typeface="Times New Roman" panose="02020603050405020304" pitchFamily="18" charset="0"/>
              </a:rPr>
              <a:t>This term refers to youth who have an open or closed case with the Department of Juvenile Justice and the Department of Children and Families.  The cases do NOT have to be open simultaneously in both systems.  This term is intended to examine youth with a history of involvement with both systems. </a:t>
            </a:r>
          </a:p>
          <a:p>
            <a:pPr marL="0" indent="0">
              <a:lnSpc>
                <a:spcPct val="107000"/>
              </a:lnSpc>
              <a:spcBef>
                <a:spcPts val="0"/>
              </a:spcBef>
              <a:spcAft>
                <a:spcPts val="800"/>
              </a:spcAft>
              <a:buNone/>
            </a:pPr>
            <a:endParaRPr lang="en-US" sz="2000" dirty="0">
              <a:solidFill>
                <a:srgbClr val="1F4E79"/>
              </a:solidFill>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b="1" dirty="0">
                <a:solidFill>
                  <a:srgbClr val="1F4E79"/>
                </a:solidFill>
                <a:ea typeface="Calibri" panose="020F0502020204030204" pitchFamily="34" charset="0"/>
                <a:cs typeface="Times New Roman" panose="02020603050405020304" pitchFamily="18" charset="0"/>
              </a:rPr>
              <a:t>Dually Served Youth:  </a:t>
            </a:r>
            <a:r>
              <a:rPr lang="en-US" sz="2000" dirty="0">
                <a:solidFill>
                  <a:srgbClr val="1F4E79"/>
                </a:solidFill>
                <a:ea typeface="Calibri" panose="020F0502020204030204" pitchFamily="34" charset="0"/>
                <a:cs typeface="Times New Roman" panose="02020603050405020304" pitchFamily="18" charset="0"/>
              </a:rPr>
              <a:t>This term refers to youth who have an open case with the Department of Juvenile Justice and the Department of Children and Families.  The cases are open simultaneously in both systems.  This term is intended to examine youth with present day involvement with both systems.  The dually served youth population is a subset within the broader crossover youth population. </a:t>
            </a:r>
          </a:p>
          <a:p>
            <a:pPr marL="0" indent="0">
              <a:lnSpc>
                <a:spcPct val="107000"/>
              </a:lnSpc>
              <a:spcBef>
                <a:spcPts val="0"/>
              </a:spcBef>
              <a:spcAft>
                <a:spcPts val="800"/>
              </a:spcAft>
              <a:buNone/>
            </a:pPr>
            <a:endParaRPr lang="en-US" sz="2000" dirty="0">
              <a:solidFill>
                <a:srgbClr val="1F4E79"/>
              </a:solidFill>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dirty="0">
                <a:solidFill>
                  <a:srgbClr val="1F4E79"/>
                </a:solidFill>
                <a:ea typeface="Calibri" panose="020F0502020204030204" pitchFamily="34" charset="0"/>
                <a:cs typeface="Times New Roman" panose="02020603050405020304" pitchFamily="18" charset="0"/>
              </a:rPr>
              <a:t>It is imperative that both DJJ and DCF work together to evaluate current services and resources and take cooperative action in addressing prevalent gaps in delivery of behavioral health services for this specific population.</a:t>
            </a:r>
          </a:p>
          <a:p>
            <a:pPr>
              <a:lnSpc>
                <a:spcPct val="107000"/>
              </a:lnSpc>
              <a:spcBef>
                <a:spcPts val="0"/>
              </a:spcBef>
              <a:spcAft>
                <a:spcPts val="800"/>
              </a:spcAft>
            </a:pPr>
            <a:endParaRPr lang="en-US" sz="2000" dirty="0">
              <a:ea typeface="Calibri" panose="020F0502020204030204" pitchFamily="34" charset="0"/>
              <a:cs typeface="Times New Roman" panose="02020603050405020304" pitchFamily="18" charset="0"/>
            </a:endParaRPr>
          </a:p>
          <a:p>
            <a:endParaRPr lang="en-US" sz="2000" dirty="0"/>
          </a:p>
        </p:txBody>
      </p:sp>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4</a:t>
            </a:r>
            <a:r>
              <a:rPr lang="en-US" sz="1000" dirty="0"/>
              <a:t> – Introduction to the Florida Department of Juvenile Justice</a:t>
            </a:r>
          </a:p>
        </p:txBody>
      </p:sp>
    </p:spTree>
    <p:extLst>
      <p:ext uri="{BB962C8B-B14F-4D97-AF65-F5344CB8AC3E}">
        <p14:creationId xmlns:p14="http://schemas.microsoft.com/office/powerpoint/2010/main" val="44303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Acronyms</a:t>
            </a:r>
          </a:p>
        </p:txBody>
      </p:sp>
      <p:sp>
        <p:nvSpPr>
          <p:cNvPr id="5" name="Content Placeholder 2"/>
          <p:cNvSpPr txBox="1">
            <a:spLocks/>
          </p:cNvSpPr>
          <p:nvPr>
            <p:custDataLst>
              <p:tags r:id="rId1"/>
            </p:custDataLst>
          </p:nvPr>
        </p:nvSpPr>
        <p:spPr>
          <a:xfrm>
            <a:off x="4058821" y="512600"/>
            <a:ext cx="8031480" cy="5928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1F4E79"/>
                </a:solidFill>
              </a:rPr>
              <a:t>DJJ – Department of Juvenile Justice</a:t>
            </a:r>
            <a:br>
              <a:rPr lang="en-US" dirty="0">
                <a:solidFill>
                  <a:srgbClr val="1F4E79"/>
                </a:solidFill>
              </a:rPr>
            </a:br>
            <a:endParaRPr lang="en-US" dirty="0">
              <a:solidFill>
                <a:srgbClr val="1F4E79"/>
              </a:solidFill>
            </a:endParaRPr>
          </a:p>
          <a:p>
            <a:pPr marL="0" indent="0">
              <a:buFont typeface="Arial" panose="020B0604020202020204" pitchFamily="34" charset="0"/>
              <a:buNone/>
            </a:pPr>
            <a:r>
              <a:rPr lang="en-US" dirty="0">
                <a:solidFill>
                  <a:srgbClr val="1F4E79"/>
                </a:solidFill>
              </a:rPr>
              <a:t>DCF – Florida Department of Children and Families</a:t>
            </a:r>
            <a:br>
              <a:rPr lang="en-US" dirty="0">
                <a:solidFill>
                  <a:srgbClr val="1F4E79"/>
                </a:solidFill>
              </a:rPr>
            </a:br>
            <a:endParaRPr lang="en-US" dirty="0">
              <a:solidFill>
                <a:srgbClr val="1F4E79"/>
              </a:solidFill>
            </a:endParaRPr>
          </a:p>
          <a:p>
            <a:pPr marL="0" indent="0">
              <a:buFont typeface="Arial" panose="020B0604020202020204" pitchFamily="34" charset="0"/>
              <a:buNone/>
            </a:pPr>
            <a:r>
              <a:rPr lang="en-US" dirty="0">
                <a:solidFill>
                  <a:srgbClr val="1F4E79"/>
                </a:solidFill>
              </a:rPr>
              <a:t>JPO – Juvenile Probation Officer</a:t>
            </a:r>
            <a:br>
              <a:rPr lang="en-US" dirty="0">
                <a:solidFill>
                  <a:srgbClr val="1F4E79"/>
                </a:solidFill>
              </a:rPr>
            </a:br>
            <a:endParaRPr lang="en-US" dirty="0">
              <a:solidFill>
                <a:srgbClr val="1F4E79"/>
              </a:solidFill>
            </a:endParaRPr>
          </a:p>
          <a:p>
            <a:pPr marL="0" indent="0">
              <a:buFont typeface="Arial" panose="020B0604020202020204" pitchFamily="34" charset="0"/>
              <a:buNone/>
            </a:pPr>
            <a:r>
              <a:rPr lang="en-US" dirty="0">
                <a:solidFill>
                  <a:srgbClr val="1F4E79"/>
                </a:solidFill>
              </a:rPr>
              <a:t>LEO – Law Enforcement Officer</a:t>
            </a:r>
            <a:br>
              <a:rPr lang="en-US" dirty="0">
                <a:solidFill>
                  <a:srgbClr val="1F4E79"/>
                </a:solidFill>
              </a:rPr>
            </a:br>
            <a:endParaRPr lang="en-US" dirty="0">
              <a:solidFill>
                <a:srgbClr val="1F4E79"/>
              </a:solidFill>
            </a:endParaRPr>
          </a:p>
          <a:p>
            <a:pPr marL="0" indent="0">
              <a:buFont typeface="Arial" panose="020B0604020202020204" pitchFamily="34" charset="0"/>
              <a:buNone/>
            </a:pPr>
            <a:r>
              <a:rPr lang="en-US" dirty="0">
                <a:solidFill>
                  <a:srgbClr val="1F4E79"/>
                </a:solidFill>
              </a:rPr>
              <a:t>JAC – Juvenile Assessment Center</a:t>
            </a:r>
            <a:br>
              <a:rPr lang="en-US" dirty="0">
                <a:solidFill>
                  <a:srgbClr val="1F4E79"/>
                </a:solidFill>
              </a:rPr>
            </a:br>
            <a:endParaRPr lang="en-US" dirty="0">
              <a:solidFill>
                <a:srgbClr val="1F4E79"/>
              </a:solidFill>
            </a:endParaRPr>
          </a:p>
          <a:p>
            <a:pPr marL="0" indent="0">
              <a:buFont typeface="Arial" panose="020B0604020202020204" pitchFamily="34" charset="0"/>
              <a:buNone/>
            </a:pPr>
            <a:r>
              <a:rPr lang="en-US" dirty="0">
                <a:solidFill>
                  <a:srgbClr val="1F4E79"/>
                </a:solidFill>
              </a:rPr>
              <a:t>SAR – State Attorney Recommendation</a:t>
            </a:r>
          </a:p>
          <a:p>
            <a:pPr marL="0" indent="0">
              <a:buFont typeface="Arial" panose="020B0604020202020204" pitchFamily="34" charset="0"/>
              <a:buNone/>
            </a:pPr>
            <a:endParaRPr lang="en-US" dirty="0">
              <a:solidFill>
                <a:srgbClr val="1F4E79"/>
              </a:solidFill>
            </a:endParaRPr>
          </a:p>
          <a:p>
            <a:pPr marL="0" indent="0">
              <a:buNone/>
            </a:pPr>
            <a:r>
              <a:rPr lang="en-US" dirty="0">
                <a:solidFill>
                  <a:srgbClr val="1F4E79"/>
                </a:solidFill>
              </a:rPr>
              <a:t>DRAI - Detention Risk Assessment Instrument</a:t>
            </a:r>
          </a:p>
          <a:p>
            <a:endParaRPr lang="en-US" dirty="0"/>
          </a:p>
          <a:p>
            <a:endParaRPr lang="en-US" dirty="0"/>
          </a:p>
        </p:txBody>
      </p:sp>
      <p:pic>
        <p:nvPicPr>
          <p:cNvPr id="7" name="Picture 6"/>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5</a:t>
            </a:r>
            <a:r>
              <a:rPr lang="en-US" sz="1000" dirty="0"/>
              <a:t> – Introduction to the Florida Department of Juvenile Justice</a:t>
            </a:r>
          </a:p>
        </p:txBody>
      </p:sp>
    </p:spTree>
    <p:extLst>
      <p:ext uri="{BB962C8B-B14F-4D97-AF65-F5344CB8AC3E}">
        <p14:creationId xmlns:p14="http://schemas.microsoft.com/office/powerpoint/2010/main" val="410375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 Statement</a:t>
            </a:r>
          </a:p>
        </p:txBody>
      </p:sp>
      <p:sp>
        <p:nvSpPr>
          <p:cNvPr id="4" name="Rectangle 3"/>
          <p:cNvSpPr>
            <a:spLocks noChangeArrowheads="1"/>
          </p:cNvSpPr>
          <p:nvPr>
            <p:custDataLst>
              <p:tags r:id="rId1"/>
            </p:custDataLst>
          </p:nvPr>
        </p:nvSpPr>
        <p:spPr bwMode="auto">
          <a:xfrm>
            <a:off x="3886200" y="807720"/>
            <a:ext cx="8077200" cy="5440680"/>
          </a:xfrm>
          <a:prstGeom prst="rect">
            <a:avLst/>
          </a:prstGeom>
          <a:solidFill>
            <a:schemeClr val="accent5">
              <a:lumMod val="20000"/>
              <a:lumOff val="80000"/>
            </a:schemeClr>
          </a:solidFill>
          <a:ln>
            <a:noFill/>
          </a:ln>
          <a:effectLst/>
        </p:spPr>
        <p:txBody>
          <a:bodyPr rot="0" vert="horz" wrap="square" lIns="91440" tIns="91440" rIns="91440" bIns="91440" anchor="t" anchorCtr="0" upright="1">
            <a:noAutofit/>
          </a:bodyPr>
          <a:lstStyle/>
          <a:p>
            <a:pPr marL="0" marR="0">
              <a:lnSpc>
                <a:spcPct val="107000"/>
              </a:lnSpc>
              <a:spcBef>
                <a:spcPts val="0"/>
              </a:spcBef>
              <a:spcAft>
                <a:spcPts val="800"/>
              </a:spcAft>
            </a:pPr>
            <a:r>
              <a:rPr lang="en-US" sz="2800" b="1" dirty="0">
                <a:solidFill>
                  <a:srgbClr val="525252"/>
                </a:solidFill>
                <a:effectLst>
                  <a:outerShdw blurRad="50800" dist="38100" dir="2700000" algn="tl">
                    <a:srgbClr val="000000">
                      <a:alpha val="40000"/>
                    </a:srgbClr>
                  </a:outerShdw>
                </a:effectLst>
                <a:latin typeface="Constantia" panose="02030602050306030303" pitchFamily="18" charset="0"/>
                <a:ea typeface="Calibri" panose="020F0502020204030204" pitchFamily="34" charset="0"/>
                <a:cs typeface="Times New Roman" panose="02020603050405020304" pitchFamily="18" charset="0"/>
              </a:rPr>
              <a:t>Mission Statement</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i="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To increase public safety by reducing juvenile delinquency </a:t>
            </a:r>
          </a:p>
          <a:p>
            <a:pPr marL="0" marR="0" algn="ctr">
              <a:lnSpc>
                <a:spcPct val="107000"/>
              </a:lnSpc>
              <a:spcBef>
                <a:spcPts val="0"/>
              </a:spcBef>
              <a:spcAft>
                <a:spcPts val="800"/>
              </a:spcAft>
            </a:pPr>
            <a:r>
              <a:rPr lang="en-US" sz="2400" i="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through effective prevention, intervention and</a:t>
            </a:r>
          </a:p>
          <a:p>
            <a:pPr marL="0" marR="0" algn="ctr">
              <a:lnSpc>
                <a:spcPct val="107000"/>
              </a:lnSpc>
              <a:spcBef>
                <a:spcPts val="0"/>
              </a:spcBef>
              <a:spcAft>
                <a:spcPts val="800"/>
              </a:spcAft>
            </a:pPr>
            <a:r>
              <a:rPr lang="en-US" sz="2400" i="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treatment services that strengthen families and turn around </a:t>
            </a:r>
          </a:p>
          <a:p>
            <a:pPr marL="0" marR="0" algn="ctr">
              <a:lnSpc>
                <a:spcPct val="107000"/>
              </a:lnSpc>
              <a:spcBef>
                <a:spcPts val="0"/>
              </a:spcBef>
              <a:spcAft>
                <a:spcPts val="800"/>
              </a:spcAft>
            </a:pPr>
            <a:r>
              <a:rPr lang="en-US" sz="2400" i="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the lives of troubled youth.</a:t>
            </a:r>
          </a:p>
          <a:p>
            <a:pPr marL="0" marR="0" algn="ctr">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800"/>
              </a:spcAft>
            </a:pPr>
            <a:r>
              <a:rPr lang="en-US" sz="1600" i="1"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Florida Department of Juvenile Justice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6</a:t>
            </a:r>
            <a:r>
              <a:rPr lang="en-US" sz="1000" dirty="0"/>
              <a:t> – Introduction to the Florida Department of Juvenile Justice</a:t>
            </a:r>
          </a:p>
        </p:txBody>
      </p:sp>
    </p:spTree>
    <p:extLst>
      <p:ext uri="{BB962C8B-B14F-4D97-AF65-F5344CB8AC3E}">
        <p14:creationId xmlns:p14="http://schemas.microsoft.com/office/powerpoint/2010/main" val="237753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Is DJJ’s Mission Met?</a:t>
            </a:r>
          </a:p>
        </p:txBody>
      </p:sp>
      <p:graphicFrame>
        <p:nvGraphicFramePr>
          <p:cNvPr id="5" name="Diagram 4"/>
          <p:cNvGraphicFramePr/>
          <p:nvPr>
            <p:custDataLst>
              <p:tags r:id="rId1"/>
            </p:custDataLst>
            <p:extLst>
              <p:ext uri="{D42A27DB-BD31-4B8C-83A1-F6EECF244321}">
                <p14:modId xmlns:p14="http://schemas.microsoft.com/office/powerpoint/2010/main" val="4276781122"/>
              </p:ext>
            </p:extLst>
          </p:nvPr>
        </p:nvGraphicFramePr>
        <p:xfrm>
          <a:off x="4029538" y="1021399"/>
          <a:ext cx="7919720" cy="4522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7</a:t>
            </a:r>
            <a:r>
              <a:rPr lang="en-US" sz="1000" dirty="0"/>
              <a:t> – Introduction to the Florida Department of Juvenile Justice</a:t>
            </a:r>
          </a:p>
        </p:txBody>
      </p:sp>
    </p:spTree>
    <p:extLst>
      <p:ext uri="{BB962C8B-B14F-4D97-AF65-F5344CB8AC3E}">
        <p14:creationId xmlns:p14="http://schemas.microsoft.com/office/powerpoint/2010/main" val="386778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a:t>
            </a:r>
          </a:p>
        </p:txBody>
      </p:sp>
      <p:sp>
        <p:nvSpPr>
          <p:cNvPr id="4" name="Rectangle 3"/>
          <p:cNvSpPr/>
          <p:nvPr>
            <p:custDataLst>
              <p:tags r:id="rId1"/>
            </p:custDataLst>
          </p:nvPr>
        </p:nvSpPr>
        <p:spPr>
          <a:xfrm>
            <a:off x="4485939" y="2005573"/>
            <a:ext cx="6952129" cy="2554545"/>
          </a:xfrm>
          <a:prstGeom prst="rect">
            <a:avLst/>
          </a:prstGeom>
        </p:spPr>
        <p:txBody>
          <a:bodyPr wrap="square">
            <a:spAutoFit/>
          </a:bodyPr>
          <a:lstStyle/>
          <a:p>
            <a:r>
              <a:rPr lang="en-US" sz="4000" dirty="0">
                <a:solidFill>
                  <a:srgbClr val="1F4E79"/>
                </a:solidFill>
              </a:rPr>
              <a:t>DJJ’s ultimate goal is </a:t>
            </a:r>
            <a:r>
              <a:rPr lang="en-US" sz="4000" b="1" dirty="0">
                <a:solidFill>
                  <a:srgbClr val="1F4E79"/>
                </a:solidFill>
              </a:rPr>
              <a:t>to provide the right services, to the right youth, in the right place, at the right time.</a:t>
            </a:r>
          </a:p>
        </p:txBody>
      </p:sp>
      <p:pic>
        <p:nvPicPr>
          <p:cNvPr id="6" name="Picture 5"/>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5"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8</a:t>
            </a:r>
            <a:r>
              <a:rPr lang="en-US" sz="1000" dirty="0"/>
              <a:t> – Introduction to the Florida Department of Juvenile Justice</a:t>
            </a:r>
          </a:p>
        </p:txBody>
      </p:sp>
    </p:spTree>
    <p:extLst>
      <p:ext uri="{BB962C8B-B14F-4D97-AF65-F5344CB8AC3E}">
        <p14:creationId xmlns:p14="http://schemas.microsoft.com/office/powerpoint/2010/main" val="330366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5" name="Content Placeholder 2"/>
          <p:cNvSpPr txBox="1">
            <a:spLocks/>
          </p:cNvSpPr>
          <p:nvPr>
            <p:custDataLst>
              <p:tags r:id="rId1"/>
            </p:custDataLst>
          </p:nvPr>
        </p:nvSpPr>
        <p:spPr>
          <a:xfrm>
            <a:off x="4099560" y="1312729"/>
            <a:ext cx="7771015" cy="3940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a:solidFill>
                  <a:srgbClr val="1F4E79"/>
                </a:solidFill>
              </a:rPr>
              <a:t>Prevent youth from entering or becoming further involved with the juvenile justice system.</a:t>
            </a:r>
            <a:br>
              <a:rPr lang="en-US" sz="3200" dirty="0">
                <a:solidFill>
                  <a:srgbClr val="1F4E79"/>
                </a:solidFill>
              </a:rPr>
            </a:br>
            <a:endParaRPr lang="en-US" sz="3200" dirty="0">
              <a:solidFill>
                <a:srgbClr val="1F4E79"/>
              </a:solidFill>
            </a:endParaRPr>
          </a:p>
          <a:p>
            <a:pPr marL="514350" indent="-514350">
              <a:buFont typeface="+mj-lt"/>
              <a:buAutoNum type="arabicPeriod"/>
            </a:pPr>
            <a:r>
              <a:rPr lang="en-US" sz="3200" dirty="0">
                <a:solidFill>
                  <a:srgbClr val="1F4E79"/>
                </a:solidFill>
              </a:rPr>
              <a:t>Ensure appropriate placement of youth.</a:t>
            </a:r>
            <a:br>
              <a:rPr lang="en-US" sz="3200" dirty="0">
                <a:solidFill>
                  <a:srgbClr val="1F4E79"/>
                </a:solidFill>
              </a:rPr>
            </a:br>
            <a:endParaRPr lang="en-US" sz="3200" dirty="0">
              <a:solidFill>
                <a:srgbClr val="1F4E79"/>
              </a:solidFill>
            </a:endParaRPr>
          </a:p>
          <a:p>
            <a:pPr marL="514350" indent="-514350">
              <a:buFont typeface="+mj-lt"/>
              <a:buAutoNum type="arabicPeriod"/>
            </a:pPr>
            <a:r>
              <a:rPr lang="en-US" sz="3200" dirty="0">
                <a:solidFill>
                  <a:srgbClr val="1F4E79"/>
                </a:solidFill>
              </a:rPr>
              <a:t>Optimally serve our youth.</a:t>
            </a:r>
            <a:br>
              <a:rPr lang="en-US" sz="3200" dirty="0">
                <a:solidFill>
                  <a:srgbClr val="1F4E79"/>
                </a:solidFill>
              </a:rPr>
            </a:br>
            <a:endParaRPr lang="en-US" sz="3200" dirty="0">
              <a:solidFill>
                <a:srgbClr val="1F4E79"/>
              </a:solidFill>
            </a:endParaRPr>
          </a:p>
          <a:p>
            <a:pPr marL="0" indent="0">
              <a:buFont typeface="Arial" panose="020B0604020202020204" pitchFamily="34" charset="0"/>
              <a:buNone/>
            </a:pPr>
            <a:endParaRPr lang="en-US" sz="3200" dirty="0">
              <a:solidFill>
                <a:srgbClr val="1F4E79"/>
              </a:solidFill>
              <a:latin typeface="Arial" panose="020B0604020202020204" pitchFamily="34" charset="0"/>
            </a:endParaRPr>
          </a:p>
          <a:p>
            <a:endParaRPr lang="en-US" sz="3200" dirty="0"/>
          </a:p>
        </p:txBody>
      </p:sp>
      <p:pic>
        <p:nvPicPr>
          <p:cNvPr id="4" name="Picture 3"/>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03981" y="213360"/>
            <a:ext cx="2420219" cy="2367986"/>
          </a:xfrm>
          <a:prstGeom prst="rect">
            <a:avLst/>
          </a:prstGeom>
        </p:spPr>
      </p:pic>
      <p:sp>
        <p:nvSpPr>
          <p:cNvPr id="6" name="Slide Number Placeholder 6"/>
          <p:cNvSpPr txBox="1">
            <a:spLocks noChangeArrowheads="1"/>
          </p:cNvSpPr>
          <p:nvPr/>
        </p:nvSpPr>
        <p:spPr>
          <a:xfrm>
            <a:off x="0" y="6553200"/>
            <a:ext cx="3752850"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9</a:t>
            </a:r>
            <a:r>
              <a:rPr lang="en-US" sz="1000" dirty="0"/>
              <a:t> – Introduction to the Florida Department of Juvenile Justice</a:t>
            </a:r>
          </a:p>
        </p:txBody>
      </p:sp>
    </p:spTree>
    <p:extLst>
      <p:ext uri="{BB962C8B-B14F-4D97-AF65-F5344CB8AC3E}">
        <p14:creationId xmlns:p14="http://schemas.microsoft.com/office/powerpoint/2010/main" val="1240719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0.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9.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9&quot;/&gt;&lt;lineCharCount val=&quot;38&quot;/&gt;&lt;lineCharCount val=&quot;20&quot;/&gt;&lt;lineCharCount val=&quot;32&quot;/&gt;&lt;lineCharCount val=&quot;41&quot;/&gt;&lt;lineCharCount val=&quot;35&quot;/&gt;&lt;lineCharCount val=&quot;39&quot;/&gt;&lt;lineCharCount val=&quot;39&quot;/&gt;&lt;lineCharCount val=&quot;29&quot;/&gt;&lt;lineCharCount val=&quot;1&quot;/&gt;&lt;/TableIndex&gt;&lt;/ShapeTextInfo&gt;"/>
  <p:tag name="HTML_SHAPEINFO" val="&lt;ThreeDShapeInfo&gt;&lt;uuid val=&quot;{03E1EC41-C8A2-41D8-AC48-C49E4AAF47CE}&quot;/&gt;&lt;isInvalidForFieldText val=&quot;0&quot;/&gt;&lt;Image&gt;&lt;filename val=&quot;C:\Users\brock-amber\AppData\Local\Temp\CP435215214371Session\CPTrustFolder435215214371\PPTImport435215244963\data\asimages\{03E1EC41-C8A2-41D8-AC48-C49E4AAF47CE}_3.png&quot;/&gt;&lt;left val=&quot;126&quot;/&gt;&lt;top val=&quot;178&quot;/&gt;&lt;width val=&quot;740&quot;/&gt;&lt;height val=&quot;660&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9&quot;/&gt;&lt;lineCharCount val=&quot;38&quot;/&gt;&lt;lineCharCount val=&quot;20&quot;/&gt;&lt;lineCharCount val=&quot;32&quot;/&gt;&lt;lineCharCount val=&quot;41&quot;/&gt;&lt;lineCharCount val=&quot;35&quot;/&gt;&lt;lineCharCount val=&quot;39&quot;/&gt;&lt;lineCharCount val=&quot;39&quot;/&gt;&lt;lineCharCount val=&quot;29&quot;/&gt;&lt;lineCharCount val=&quot;1&quot;/&gt;&lt;/TableIndex&gt;&lt;/ShapeTextInfo&gt;"/>
  <p:tag name="HTML_SHAPEINFO" val="&lt;ThreeDShapeInfo&gt;&lt;uuid val=&quot;{03E1EC41-C8A2-41D8-AC48-C49E4AAF47CE}&quot;/&gt;&lt;isInvalidForFieldText val=&quot;0&quot;/&gt;&lt;Image&gt;&lt;filename val=&quot;C:\Users\brock-amber\AppData\Local\Temp\CP435215214371Session\CPTrustFolder435215214371\PPTImport435215244963\data\asimages\{03E1EC41-C8A2-41D8-AC48-C49E4AAF47CE}_3.png&quot;/&gt;&lt;left val=&quot;126&quot;/&gt;&lt;top val=&quot;178&quot;/&gt;&lt;width val=&quot;740&quot;/&gt;&lt;height val=&quot;66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50&quot;/&gt;&lt;lineCharCount val=&quot;33&quot;/&gt;&lt;lineCharCount val=&quot;30&quot;/&gt;&lt;lineCharCount val=&quot;33&quot;/&gt;&lt;lineCharCount val=&quot;36&quot;/&gt;&lt;/TableIndex&gt;&lt;/ShapeTextInfo&gt;"/>
  <p:tag name="HTML_SHAPEINFO" val="&lt;ThreeDShapeInfo&gt;&lt;uuid val=&quot;{253BC304-825B-46E3-A8EA-C1318394FB37}&quot;/&gt;&lt;isInvalidForFieldText val=&quot;0&quot;/&gt;&lt;Image&gt;&lt;filename val=&quot;C:\Users\brock-amber\AppData\Local\Temp\CP435215214371Session\CPTrustFolder435215214371\PPTImport435215244963\data\asimages\{253BC304-825B-46E3-A8EA-C1318394FB37}_4.png&quot;/&gt;&lt;left val=&quot;93&quot;/&gt;&lt;top val=&quot;225&quot;/&gt;&lt;width val=&quot;1397&quot;/&gt;&lt;height val=&quot;58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8&quot;/&gt;&lt;lineCharCount val=&quot;1&quot;/&gt;&lt;lineCharCount val=&quot;60&quot;/&gt;&lt;lineCharCount val=&quot;47&quot;/&gt;&lt;lineCharCount val=&quot;62&quot;/&gt;&lt;lineCharCount val=&quot;29&quot;/&gt;&lt;lineCharCount val=&quot;1&quot;/&gt;&lt;lineCharCount val=&quot;38&quot;/&gt;&lt;/TableIndex&gt;&lt;/ShapeTextInfo&gt;"/>
  <p:tag name="PRESENTER_SHAPEINFO" val="&lt;ThreeDShapeInfo&gt;&lt;uuid val=&quot;{FA9B2FBC-CD53-460E-A551-0A459E77A572}&quot;/&gt;&lt;isInvalidForFieldText val=&quot;0&quot;/&gt;&lt;Image&gt;&lt;filename val=&quot;C:\Users\brock-amber\AppData\Local\Temp\CP435215214371Session\CPTrustFolder435215214371\PPTImport435215244963\data\asimages\{FA9B2FBC-CD53-460E-A551-0A459E77A572}_5.png&quot;/&gt;&lt;left val=&quot;750&quot;/&gt;&lt;top val=&quot;325&quot;/&gt;&lt;width val=&quot;749&quot;/&gt;&lt;height val=&quot;43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52873B-931E-472B-A707-F2E34A857FA1}&quot;/&gt;&lt;isInvalidForFieldText val=&quot;0&quot;/&gt;&lt;Image&gt;&lt;filename val=&quot;C:\Users\brock-amber\AppData\Local\Temp\CP435215214371Session\CPTrustFolder435215214371\PPTImport435215244963\data\asimages\{FF52873B-931E-472B-A707-F2E34A857FA1}_7.png&quot;/&gt;&lt;left val=&quot;69&quot;/&gt;&lt;top val=&quot;196&quot;/&gt;&lt;width val=&quot;1054&quot;/&gt;&lt;height val=&quot;59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50&quot;/&gt;&lt;lineCharCount val=&quot;18&quot;/&gt;&lt;/TableIndex&gt;&lt;/ShapeTextInfo&gt;"/>
  <p:tag name="HTML_SHAPEINFO" val="&lt;ThreeDShapeInfo&gt;&lt;uuid val=&quot;{67BB20C8-E0BE-42A6-8492-08740E6D5E9E}&quot;/&gt;&lt;isInvalidForFieldText val=&quot;0&quot;/&gt;&lt;Image&gt;&lt;filename val=&quot;C:\Users\brock-amber\AppData\Local\Temp\CP435215214371Session\CPTrustFolder435215214371\PPTImport435215244963\data\asimages\{67BB20C8-E0BE-42A6-8492-08740E6D5E9E}_6.png&quot;/&gt;&lt;left val=&quot;67&quot;/&gt;&lt;top val=&quot;131&quot;/&gt;&lt;width val=&quot;948&quot;/&gt;&lt;height val=&quot;211&quot;/&gt;&lt;hasText val=&quot;1&quot;/&gt;&lt;/Image&gt;&lt;/ThreeDShapeInfo&gt;"/>
</p:tagLst>
</file>

<file path=ppt/theme/theme1.xml><?xml version="1.0" encoding="utf-8"?>
<a:theme xmlns:a="http://schemas.openxmlformats.org/drawingml/2006/main" name="Module or Uni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jor Topic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ub-topic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ctivit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1523</Words>
  <Application>Microsoft Office PowerPoint</Application>
  <PresentationFormat>Widescreen</PresentationFormat>
  <Paragraphs>174</Paragraphs>
  <Slides>26</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26</vt:i4>
      </vt:variant>
    </vt:vector>
  </HeadingPairs>
  <TitlesOfParts>
    <vt:vector size="37" baseType="lpstr">
      <vt:lpstr>Arial</vt:lpstr>
      <vt:lpstr>Calibri</vt:lpstr>
      <vt:lpstr>Calibri Light</vt:lpstr>
      <vt:lpstr>Constantia</vt:lpstr>
      <vt:lpstr>Times New Roman</vt:lpstr>
      <vt:lpstr>Module or Unit Slide</vt:lpstr>
      <vt:lpstr>Agenda Slide</vt:lpstr>
      <vt:lpstr>Major Topic Slide</vt:lpstr>
      <vt:lpstr>Sub-topic Slide</vt:lpstr>
      <vt:lpstr>Activity Slide</vt:lpstr>
      <vt:lpstr>Custom Slide</vt:lpstr>
      <vt:lpstr>  </vt:lpstr>
      <vt:lpstr>Objectives</vt:lpstr>
      <vt:lpstr>DCF and DJJ</vt:lpstr>
      <vt:lpstr>Crossover  or  Dually Served  Youth</vt:lpstr>
      <vt:lpstr>Common Acronyms</vt:lpstr>
      <vt:lpstr>Mission Statement</vt:lpstr>
      <vt:lpstr>How Is DJJ’s Mission Met?</vt:lpstr>
      <vt:lpstr>Goal</vt:lpstr>
      <vt:lpstr>Objectives</vt:lpstr>
      <vt:lpstr>Responsibilities</vt:lpstr>
      <vt:lpstr>Scope of Services</vt:lpstr>
      <vt:lpstr>Program Areas</vt:lpstr>
      <vt:lpstr>Case Flow Process</vt:lpstr>
      <vt:lpstr>Initial Step:  Complaint</vt:lpstr>
      <vt:lpstr>Law Enforcement Officers</vt:lpstr>
      <vt:lpstr>Civil Citations  or  Custody</vt:lpstr>
      <vt:lpstr>Detention</vt:lpstr>
      <vt:lpstr>Juvenile Probation Officers</vt:lpstr>
      <vt:lpstr>State Attorney</vt:lpstr>
      <vt:lpstr>Hearings</vt:lpstr>
      <vt:lpstr>Hearing Decisions</vt:lpstr>
      <vt:lpstr>Disposition</vt:lpstr>
      <vt:lpstr>Judge’s Options</vt:lpstr>
      <vt:lpstr>Release Options </vt:lpstr>
      <vt:lpstr>Release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Florida Department of Juvenile Justice (DJJ)</dc:title>
  <dc:creator>Seltzer, Emilee</dc:creator>
  <cp:lastModifiedBy>VanDyke, Misty N</cp:lastModifiedBy>
  <cp:revision>44</cp:revision>
  <cp:lastPrinted>2017-06-12T14:20:10Z</cp:lastPrinted>
  <dcterms:created xsi:type="dcterms:W3CDTF">2017-01-01T20:59:28Z</dcterms:created>
  <dcterms:modified xsi:type="dcterms:W3CDTF">2025-05-05T17:38:07Z</dcterms:modified>
</cp:coreProperties>
</file>