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Override1.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339" r:id="rId6"/>
    <p:sldId id="341" r:id="rId7"/>
    <p:sldId id="342" r:id="rId8"/>
    <p:sldId id="343" r:id="rId9"/>
    <p:sldId id="410" r:id="rId10"/>
    <p:sldId id="411" r:id="rId11"/>
    <p:sldId id="416" r:id="rId12"/>
    <p:sldId id="261" r:id="rId13"/>
    <p:sldId id="370" r:id="rId14"/>
    <p:sldId id="371" r:id="rId15"/>
    <p:sldId id="372" r:id="rId16"/>
    <p:sldId id="373" r:id="rId17"/>
    <p:sldId id="415" r:id="rId18"/>
    <p:sldId id="276" r:id="rId19"/>
    <p:sldId id="277" r:id="rId20"/>
    <p:sldId id="278" r:id="rId21"/>
    <p:sldId id="282" r:id="rId22"/>
    <p:sldId id="374" r:id="rId23"/>
    <p:sldId id="375" r:id="rId24"/>
    <p:sldId id="376" r:id="rId25"/>
    <p:sldId id="412" r:id="rId26"/>
    <p:sldId id="413" r:id="rId27"/>
    <p:sldId id="377" r:id="rId28"/>
    <p:sldId id="357" r:id="rId29"/>
    <p:sldId id="414" r:id="rId30"/>
    <p:sldId id="305" r:id="rId31"/>
    <p:sldId id="417" r:id="rId32"/>
    <p:sldId id="392" r:id="rId33"/>
    <p:sldId id="393" r:id="rId34"/>
    <p:sldId id="394" r:id="rId35"/>
    <p:sldId id="395" r:id="rId36"/>
    <p:sldId id="396" r:id="rId37"/>
    <p:sldId id="418" r:id="rId38"/>
    <p:sldId id="311" r:id="rId39"/>
    <p:sldId id="312" r:id="rId40"/>
    <p:sldId id="379" r:id="rId41"/>
    <p:sldId id="380" r:id="rId42"/>
    <p:sldId id="381" r:id="rId43"/>
    <p:sldId id="382" r:id="rId44"/>
    <p:sldId id="383" r:id="rId45"/>
    <p:sldId id="384" r:id="rId46"/>
    <p:sldId id="385" r:id="rId47"/>
    <p:sldId id="386" r:id="rId48"/>
    <p:sldId id="387" r:id="rId49"/>
    <p:sldId id="390" r:id="rId50"/>
    <p:sldId id="391" r:id="rId51"/>
    <p:sldId id="419" r:id="rId52"/>
    <p:sldId id="326" r:id="rId53"/>
    <p:sldId id="327" r:id="rId54"/>
    <p:sldId id="364" r:id="rId55"/>
    <p:sldId id="358" r:id="rId56"/>
    <p:sldId id="359" r:id="rId57"/>
    <p:sldId id="420" r:id="rId58"/>
    <p:sldId id="421" r:id="rId59"/>
    <p:sldId id="422" r:id="rId60"/>
    <p:sldId id="361" r:id="rId61"/>
    <p:sldId id="362" r:id="rId62"/>
    <p:sldId id="397" r:id="rId63"/>
    <p:sldId id="345" r:id="rId64"/>
    <p:sldId id="363" r:id="rId65"/>
    <p:sldId id="423" r:id="rId66"/>
    <p:sldId id="369" r:id="rId67"/>
    <p:sldId id="335" r:id="rId68"/>
    <p:sldId id="424" r:id="rId69"/>
    <p:sldId id="365" r:id="rId70"/>
    <p:sldId id="350" r:id="rId71"/>
    <p:sldId id="348" r:id="rId72"/>
    <p:sldId id="349" r:id="rId73"/>
    <p:sldId id="367" r:id="rId74"/>
    <p:sldId id="368" r:id="rId75"/>
    <p:sldId id="398" r:id="rId76"/>
    <p:sldId id="399" r:id="rId77"/>
    <p:sldId id="409" r:id="rId78"/>
  </p:sldIdLst>
  <p:sldSz cx="12192000" cy="6858000"/>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238"/>
    <a:srgbClr val="7CC749"/>
    <a:srgbClr val="A3D77F"/>
    <a:srgbClr val="60A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3" autoAdjust="0"/>
    <p:restoredTop sz="94660"/>
  </p:normalViewPr>
  <p:slideViewPr>
    <p:cSldViewPr snapToGrid="0">
      <p:cViewPr varScale="1">
        <p:scale>
          <a:sx n="46" d="100"/>
          <a:sy n="46" d="100"/>
        </p:scale>
        <p:origin x="36" y="15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smtClean="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2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2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3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3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3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4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5.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4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5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66.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71.x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0.xml"/><Relationship Id="rId1" Type="http://schemas.openxmlformats.org/officeDocument/2006/relationships/tags" Target="../tags/tag7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9.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80.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smtClean="0"/>
              <a:t>Unified Home Study Training</a:t>
            </a:r>
            <a:endParaRPr lang="en-US" b="1" dirty="0"/>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smtClean="0"/>
              <a:t>Office of Child welfare</a:t>
            </a:r>
          </a:p>
          <a:p>
            <a:r>
              <a:rPr lang="en-US" dirty="0" smtClean="0"/>
              <a:t>April/May 2018</a:t>
            </a:r>
            <a:endParaRPr lang="en-US" dirty="0"/>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2884011"/>
            <a:ext cx="9601200" cy="1244106"/>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smtClean="0">
                <a:solidFill>
                  <a:srgbClr val="624D38">
                    <a:lumMod val="75000"/>
                  </a:srgbClr>
                </a:solidFill>
              </a:rPr>
              <a:t>Initial Licensing or Re-licensing  </a:t>
            </a:r>
            <a:br>
              <a:rPr lang="en-US" sz="4400" b="1" dirty="0" smtClean="0">
                <a:solidFill>
                  <a:srgbClr val="624D38">
                    <a:lumMod val="75000"/>
                  </a:srgbClr>
                </a:solidFill>
              </a:rPr>
            </a:br>
            <a:r>
              <a:rPr lang="en-US" sz="4400" b="1" dirty="0" smtClean="0">
                <a:solidFill>
                  <a:srgbClr val="624D38">
                    <a:lumMod val="75000"/>
                  </a:srgbClr>
                </a:solidFill>
              </a:rPr>
              <a:t>Unified Home Study</a:t>
            </a:r>
            <a:endParaRPr lang="en-US" sz="4400" b="1" dirty="0">
              <a:solidFill>
                <a:srgbClr val="624D38">
                  <a:lumMod val="75000"/>
                </a:srgbClr>
              </a:solidFill>
            </a:endParaRP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644693" y="525005"/>
            <a:ext cx="6467302" cy="1323439"/>
          </a:xfrm>
          <a:prstGeom prst="rect">
            <a:avLst/>
          </a:prstGeom>
          <a:noFill/>
        </p:spPr>
        <p:txBody>
          <a:bodyPr wrap="square" rtlCol="0">
            <a:spAutoFit/>
          </a:bodyPr>
          <a:lstStyle/>
          <a:p>
            <a:pPr algn="ctr"/>
            <a:r>
              <a:rPr lang="en-US" sz="4000" b="1" dirty="0" smtClean="0">
                <a:solidFill>
                  <a:srgbClr val="624D38"/>
                </a:solidFill>
              </a:rPr>
              <a:t>Demographic Information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4.10</a:t>
            </a:r>
            <a:endParaRPr lang="en-US" dirty="0">
              <a:solidFill>
                <a:srgbClr val="624D38"/>
              </a:solidFill>
            </a:endParaRPr>
          </a:p>
        </p:txBody>
      </p:sp>
    </p:spTree>
    <p:custDataLst>
      <p:tags r:id="rId1"/>
    </p:custDataLst>
    <p:extLst>
      <p:ext uri="{BB962C8B-B14F-4D97-AF65-F5344CB8AC3E}">
        <p14:creationId xmlns:p14="http://schemas.microsoft.com/office/powerpoint/2010/main" val="21971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smtClean="0"/>
              <a:t>Demographic Information</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4.11</a:t>
            </a:r>
            <a:endParaRPr lang="en-US" dirty="0">
              <a:solidFill>
                <a:srgbClr val="624D38"/>
              </a:solidFill>
            </a:endParaRPr>
          </a:p>
        </p:txBody>
      </p:sp>
      <p:sp>
        <p:nvSpPr>
          <p:cNvPr id="3" name="Rounded Rectangle 2"/>
          <p:cNvSpPr/>
          <p:nvPr/>
        </p:nvSpPr>
        <p:spPr>
          <a:xfrm>
            <a:off x="3012142" y="1650216"/>
            <a:ext cx="7039181"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Demographic information is needed in order to obtain and assess criminal and child abuse histories for the prospective foster parents and household members.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4.12</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7850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4.13</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8463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4.14</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40104"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46786" y="2545461"/>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258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4.15</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19073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602748" y="708319"/>
            <a:ext cx="6467302" cy="1323439"/>
          </a:xfrm>
          <a:prstGeom prst="rect">
            <a:avLst/>
          </a:prstGeom>
          <a:noFill/>
        </p:spPr>
        <p:txBody>
          <a:bodyPr wrap="square" rtlCol="0">
            <a:spAutoFit/>
          </a:bodyPr>
          <a:lstStyle/>
          <a:p>
            <a:pPr algn="ctr"/>
            <a:r>
              <a:rPr lang="en-US" sz="4000" b="1" dirty="0" smtClean="0">
                <a:solidFill>
                  <a:srgbClr val="624D38"/>
                </a:solidFill>
              </a:rPr>
              <a:t>Background</a:t>
            </a:r>
          </a:p>
          <a:p>
            <a:pPr algn="ctr"/>
            <a:r>
              <a:rPr lang="en-US" sz="4000" b="1" dirty="0" smtClean="0">
                <a:solidFill>
                  <a:srgbClr val="624D38"/>
                </a:solidFill>
              </a:rPr>
              <a:t>Checks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4.16</a:t>
            </a:r>
            <a:endParaRPr lang="en-US" dirty="0">
              <a:solidFill>
                <a:srgbClr val="624D38"/>
              </a:solidFill>
            </a:endParaRPr>
          </a:p>
        </p:txBody>
      </p:sp>
    </p:spTree>
    <p:custDataLst>
      <p:tags r:id="rId1"/>
    </p:custDataLst>
    <p:extLst>
      <p:ext uri="{BB962C8B-B14F-4D97-AF65-F5344CB8AC3E}">
        <p14:creationId xmlns:p14="http://schemas.microsoft.com/office/powerpoint/2010/main" val="101204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smtClean="0"/>
              <a:t>Background Checks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4.17</a:t>
            </a:r>
            <a:endParaRPr lang="en-US" dirty="0">
              <a:solidFill>
                <a:srgbClr val="624D38"/>
              </a:solidFill>
            </a:endParaRPr>
          </a:p>
        </p:txBody>
      </p:sp>
      <p:sp>
        <p:nvSpPr>
          <p:cNvPr id="3" name="Rounded Rectangle 2"/>
          <p:cNvSpPr/>
          <p:nvPr/>
        </p:nvSpPr>
        <p:spPr>
          <a:xfrm>
            <a:off x="1151964" y="1959179"/>
            <a:ext cx="1006736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Licensing Specialists </a:t>
            </a:r>
            <a:r>
              <a:rPr lang="en-US" sz="2800" b="1" dirty="0">
                <a:solidFill>
                  <a:schemeClr val="tx1"/>
                </a:solidFill>
              </a:rPr>
              <a:t>must obtain, verify, and assess background checks of all prospective foster parents and their household members over the age of twelve.</a:t>
            </a:r>
          </a:p>
        </p:txBody>
      </p:sp>
      <p:sp>
        <p:nvSpPr>
          <p:cNvPr id="7" name="Rounded Rectangle 6"/>
          <p:cNvSpPr/>
          <p:nvPr/>
        </p:nvSpPr>
        <p:spPr>
          <a:xfrm>
            <a:off x="1151964" y="4203342"/>
            <a:ext cx="5833035"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Background checks shall not be obtained through FSFN.</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37710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smtClean="0"/>
              <a:t>Background Checks,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4.18</a:t>
            </a:r>
            <a:endParaRPr lang="en-US" dirty="0">
              <a:solidFill>
                <a:srgbClr val="624D38"/>
              </a:solidFill>
            </a:endParaRPr>
          </a:p>
        </p:txBody>
      </p:sp>
      <p:grpSp>
        <p:nvGrpSpPr>
          <p:cNvPr id="2" name="Group 1"/>
          <p:cNvGrpSpPr/>
          <p:nvPr/>
        </p:nvGrpSpPr>
        <p:grpSpPr>
          <a:xfrm>
            <a:off x="179306" y="2099708"/>
            <a:ext cx="11823304" cy="2303616"/>
            <a:chOff x="989575" y="1674495"/>
            <a:chExt cx="11891245" cy="2225299"/>
          </a:xfrm>
        </p:grpSpPr>
        <p:grpSp>
          <p:nvGrpSpPr>
            <p:cNvPr id="11" name="Group 10"/>
            <p:cNvGrpSpPr/>
            <p:nvPr/>
          </p:nvGrpSpPr>
          <p:grpSpPr>
            <a:xfrm>
              <a:off x="989575" y="1674495"/>
              <a:ext cx="8824066" cy="2225298"/>
              <a:chOff x="2340089" y="2786476"/>
              <a:chExt cx="4456295" cy="1285045"/>
            </a:xfrm>
          </p:grpSpPr>
          <p:sp>
            <p:nvSpPr>
              <p:cNvPr id="12" name="Freeform 11"/>
              <p:cNvSpPr/>
              <p:nvPr/>
            </p:nvSpPr>
            <p:spPr>
              <a:xfrm>
                <a:off x="2340089" y="2786476"/>
                <a:ext cx="1371490" cy="128504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smtClean="0">
                    <a:solidFill>
                      <a:schemeClr val="tx1"/>
                    </a:solidFill>
                  </a:rPr>
                  <a:t>Abuse/</a:t>
                </a:r>
                <a:br>
                  <a:rPr lang="en-US" sz="2400" b="1" kern="1200" dirty="0" smtClean="0">
                    <a:solidFill>
                      <a:schemeClr val="tx1"/>
                    </a:solidFill>
                  </a:rPr>
                </a:br>
                <a:r>
                  <a:rPr lang="en-US" sz="2400" b="1" kern="1200" dirty="0" smtClean="0">
                    <a:solidFill>
                      <a:schemeClr val="tx1"/>
                    </a:solidFill>
                  </a:rPr>
                  <a:t>neglect record checks</a:t>
                </a:r>
                <a:endParaRPr lang="en-US" sz="2400" b="1" kern="1200" dirty="0">
                  <a:solidFill>
                    <a:schemeClr val="tx1"/>
                  </a:solidFill>
                </a:endParaRPr>
              </a:p>
            </p:txBody>
          </p:sp>
          <p:sp>
            <p:nvSpPr>
              <p:cNvPr id="14" name="Freeform 13"/>
              <p:cNvSpPr/>
              <p:nvPr/>
            </p:nvSpPr>
            <p:spPr>
              <a:xfrm>
                <a:off x="3889064" y="3133785"/>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sp>
            <p:nvSpPr>
              <p:cNvPr id="15" name="Freeform 14"/>
              <p:cNvSpPr/>
              <p:nvPr/>
            </p:nvSpPr>
            <p:spPr>
              <a:xfrm>
                <a:off x="4656979" y="2786477"/>
                <a:ext cx="1371490" cy="128504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smtClean="0">
                    <a:solidFill>
                      <a:schemeClr val="tx1"/>
                    </a:solidFill>
                  </a:rPr>
                  <a:t>Local criminal checks and Juvenile Justice information</a:t>
                </a:r>
                <a:endParaRPr lang="en-US" sz="2400" b="1" kern="1200" dirty="0">
                  <a:solidFill>
                    <a:schemeClr val="tx1"/>
                  </a:solidFill>
                </a:endParaRPr>
              </a:p>
            </p:txBody>
          </p:sp>
          <p:sp>
            <p:nvSpPr>
              <p:cNvPr id="16" name="Freeform 15"/>
              <p:cNvSpPr/>
              <p:nvPr/>
            </p:nvSpPr>
            <p:spPr>
              <a:xfrm>
                <a:off x="6205954" y="3103920"/>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grpSp>
        <p:sp>
          <p:nvSpPr>
            <p:cNvPr id="36" name="Freeform 35"/>
            <p:cNvSpPr/>
            <p:nvPr/>
          </p:nvSpPr>
          <p:spPr>
            <a:xfrm>
              <a:off x="10165085" y="1674497"/>
              <a:ext cx="2715735" cy="2225297"/>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dirty="0" smtClean="0">
                  <a:solidFill>
                    <a:schemeClr val="tx1"/>
                  </a:solidFill>
                </a:rPr>
                <a:t>Fingerprint</a:t>
              </a:r>
            </a:p>
            <a:p>
              <a:pPr lvl="0" algn="ctr" defTabSz="311150">
                <a:lnSpc>
                  <a:spcPct val="90000"/>
                </a:lnSpc>
                <a:spcBef>
                  <a:spcPct val="0"/>
                </a:spcBef>
                <a:spcAft>
                  <a:spcPct val="35000"/>
                </a:spcAft>
              </a:pPr>
              <a:r>
                <a:rPr lang="en-US" sz="2400" b="1" kern="1200" dirty="0" smtClean="0">
                  <a:solidFill>
                    <a:schemeClr val="tx1"/>
                  </a:solidFill>
                </a:rPr>
                <a:t>Submission</a:t>
              </a:r>
              <a:endParaRPr lang="en-US" sz="2400" b="1" kern="1200" dirty="0">
                <a:solidFill>
                  <a:schemeClr val="tx1"/>
                </a:solidFill>
              </a:endParaRPr>
            </a:p>
          </p:txBody>
        </p:sp>
      </p:grpSp>
    </p:spTree>
    <p:custDataLst>
      <p:tags r:id="rId1"/>
    </p:custDataLst>
    <p:extLst>
      <p:ext uri="{BB962C8B-B14F-4D97-AF65-F5344CB8AC3E}">
        <p14:creationId xmlns:p14="http://schemas.microsoft.com/office/powerpoint/2010/main" val="2117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6209" y="127080"/>
            <a:ext cx="10074442" cy="1432780"/>
          </a:xfrm>
        </p:spPr>
        <p:txBody>
          <a:bodyPr>
            <a:noAutofit/>
          </a:bodyPr>
          <a:lstStyle/>
          <a:p>
            <a:pPr algn="ctr"/>
            <a:r>
              <a:rPr lang="en-US" sz="5400" b="1" dirty="0" smtClean="0"/>
              <a:t>Analysis of </a:t>
            </a:r>
            <a:br>
              <a:rPr lang="en-US" sz="5400" b="1" dirty="0" smtClean="0"/>
            </a:br>
            <a:r>
              <a:rPr lang="en-US" sz="5400" b="1" dirty="0" smtClean="0"/>
              <a:t>Background Checks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4.19</a:t>
            </a:r>
            <a:endParaRPr lang="en-US" dirty="0">
              <a:solidFill>
                <a:srgbClr val="624D38"/>
              </a:solidFill>
            </a:endParaRPr>
          </a:p>
        </p:txBody>
      </p:sp>
      <p:sp>
        <p:nvSpPr>
          <p:cNvPr id="10" name="Content Placeholder 13"/>
          <p:cNvSpPr>
            <a:spLocks noGrp="1"/>
          </p:cNvSpPr>
          <p:nvPr>
            <p:ph idx="1"/>
          </p:nvPr>
        </p:nvSpPr>
        <p:spPr>
          <a:xfrm>
            <a:off x="860613" y="1749539"/>
            <a:ext cx="10530038" cy="3210648"/>
          </a:xfrm>
        </p:spPr>
        <p:txBody>
          <a:bodyPr>
            <a:normAutofit lnSpcReduction="10000"/>
          </a:bodyPr>
          <a:lstStyle/>
          <a:p>
            <a:pPr marL="44450" indent="0" algn="ctr">
              <a:buClr>
                <a:schemeClr val="accent1">
                  <a:lumMod val="50000"/>
                </a:schemeClr>
              </a:buClr>
              <a:buNone/>
            </a:pPr>
            <a:r>
              <a:rPr lang="en-US" sz="2800" b="1" dirty="0"/>
              <a:t>A thorough review and analysis of all of the background information gathered provides </a:t>
            </a:r>
            <a:r>
              <a:rPr lang="en-US" sz="2800" b="1" dirty="0" smtClean="0"/>
              <a:t>Licensing Specialists with </a:t>
            </a:r>
            <a:r>
              <a:rPr lang="en-US" sz="2800" b="1" dirty="0"/>
              <a:t>the insight needed </a:t>
            </a:r>
            <a:r>
              <a:rPr lang="en-US" sz="2800" b="1" dirty="0" smtClean="0"/>
              <a:t>to ensure that the prospective foster parent will qualify to become a licensed foster home.  </a:t>
            </a:r>
            <a:br>
              <a:rPr lang="en-US" sz="2800" b="1" dirty="0" smtClean="0"/>
            </a:br>
            <a:r>
              <a:rPr lang="en-US" sz="2800" b="1" dirty="0" smtClean="0"/>
              <a:t/>
            </a:r>
            <a:br>
              <a:rPr lang="en-US" sz="2800" b="1" dirty="0" smtClean="0"/>
            </a:br>
            <a:r>
              <a:rPr lang="en-US" sz="2800" b="1" dirty="0"/>
              <a:t>When reviewing the criminal, abuse and/or neglect records obtained, Licensing Specialists must assess for patterns of criminal or other negative behavior.  Foster parents are screened under Chapter 435 for Level II offenses.</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smtClean="0"/>
              <a:t>Learning Objectives</a:t>
            </a:r>
            <a:endParaRPr lang="en-US" sz="5400" b="1" dirty="0"/>
          </a:p>
        </p:txBody>
      </p:sp>
      <p:sp>
        <p:nvSpPr>
          <p:cNvPr id="3" name="Content Placeholder 2"/>
          <p:cNvSpPr>
            <a:spLocks noGrp="1"/>
          </p:cNvSpPr>
          <p:nvPr>
            <p:ph idx="1"/>
          </p:nvPr>
        </p:nvSpPr>
        <p:spPr>
          <a:xfrm>
            <a:off x="1388844" y="1801956"/>
            <a:ext cx="9509760" cy="4343400"/>
          </a:xfrm>
        </p:spPr>
        <p:txBody>
          <a:bodyPr>
            <a:normAutofit/>
          </a:bodyPr>
          <a:lstStyle/>
          <a:p>
            <a:pPr marL="45720" indent="0">
              <a:buNone/>
            </a:pPr>
            <a:r>
              <a:rPr lang="en-US" sz="2800" b="1" dirty="0"/>
              <a:t>Identify what information needs to be gathered and assessed in the Initial Licensing and Re-licensing Unified Home Studies.  </a:t>
            </a:r>
          </a:p>
          <a:p>
            <a:pPr marL="45720" lvl="0" indent="0">
              <a:buNone/>
            </a:pPr>
            <a:r>
              <a:rPr lang="en-US" sz="2800" b="1" dirty="0" smtClean="0"/>
              <a:t>Demonstrate </a:t>
            </a:r>
            <a:r>
              <a:rPr lang="en-US" sz="2800" b="1" dirty="0"/>
              <a:t>how to gather the necessary information for the Initial Licensing and Re-licensing Unified Home Studies in accordance with laws and regulations.</a:t>
            </a:r>
          </a:p>
          <a:p>
            <a:pPr marL="45720" indent="0">
              <a:buNone/>
            </a:pPr>
            <a:r>
              <a:rPr lang="en-US" sz="2800" b="1" dirty="0"/>
              <a:t>D</a:t>
            </a:r>
            <a:r>
              <a:rPr lang="en-US" sz="2800" b="1" dirty="0" smtClean="0"/>
              <a:t>emonstrate </a:t>
            </a:r>
            <a:r>
              <a:rPr lang="en-US" sz="2800" b="1" dirty="0"/>
              <a:t>how to document an Initial Licensing Unified Home Study using FSFN.</a:t>
            </a:r>
          </a:p>
        </p:txBody>
      </p:sp>
      <p:pic>
        <p:nvPicPr>
          <p:cNvPr id="4" name="Picture 3"/>
          <p:cNvPicPr>
            <a:picLocks noChangeAspect="1"/>
          </p:cNvPicPr>
          <p:nvPr/>
        </p:nvPicPr>
        <p:blipFill>
          <a:blip r:embed="rId3"/>
          <a:stretch>
            <a:fillRect/>
          </a:stretch>
        </p:blipFill>
        <p:spPr>
          <a:xfrm>
            <a:off x="462412" y="1732547"/>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a:t>
            </a:r>
            <a:endParaRPr lang="en-US" dirty="0">
              <a:solidFill>
                <a:srgbClr val="624D38"/>
              </a:solidFill>
            </a:endParaRPr>
          </a:p>
        </p:txBody>
      </p:sp>
      <p:pic>
        <p:nvPicPr>
          <p:cNvPr id="6" name="Picture 5"/>
          <p:cNvPicPr>
            <a:picLocks noChangeAspect="1"/>
          </p:cNvPicPr>
          <p:nvPr/>
        </p:nvPicPr>
        <p:blipFill>
          <a:blip r:embed="rId3"/>
          <a:stretch>
            <a:fillRect/>
          </a:stretch>
        </p:blipFill>
        <p:spPr>
          <a:xfrm>
            <a:off x="462412" y="3057467"/>
            <a:ext cx="926432" cy="1235242"/>
          </a:xfrm>
          <a:prstGeom prst="rect">
            <a:avLst/>
          </a:prstGeom>
        </p:spPr>
      </p:pic>
      <p:pic>
        <p:nvPicPr>
          <p:cNvPr id="7" name="Picture 6"/>
          <p:cNvPicPr>
            <a:picLocks noChangeAspect="1"/>
          </p:cNvPicPr>
          <p:nvPr/>
        </p:nvPicPr>
        <p:blipFill>
          <a:blip r:embed="rId3"/>
          <a:stretch>
            <a:fillRect/>
          </a:stretch>
        </p:blipFill>
        <p:spPr>
          <a:xfrm>
            <a:off x="462412" y="4382387"/>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smtClean="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4.20</a:t>
            </a:r>
            <a:endParaRPr lang="en-US" dirty="0">
              <a:solidFill>
                <a:srgbClr val="624D38"/>
              </a:solidFill>
            </a:endParaRPr>
          </a:p>
        </p:txBody>
      </p:sp>
      <p:sp>
        <p:nvSpPr>
          <p:cNvPr id="10" name="Content Placeholder 13"/>
          <p:cNvSpPr>
            <a:spLocks noGrp="1"/>
          </p:cNvSpPr>
          <p:nvPr>
            <p:ph idx="1"/>
          </p:nvPr>
        </p:nvSpPr>
        <p:spPr>
          <a:xfrm>
            <a:off x="1897701" y="2105026"/>
            <a:ext cx="8764180" cy="1820388"/>
          </a:xfrm>
        </p:spPr>
        <p:txBody>
          <a:bodyPr>
            <a:normAutofit/>
          </a:bodyPr>
          <a:lstStyle/>
          <a:p>
            <a:pPr marL="45720" indent="0" algn="ctr">
              <a:buNone/>
            </a:pPr>
            <a:r>
              <a:rPr lang="en-US" sz="2800" b="1" dirty="0"/>
              <a:t>Within FSFN, </a:t>
            </a:r>
            <a:r>
              <a:rPr lang="en-US" sz="2800" b="1" dirty="0" smtClean="0"/>
              <a:t>Licensing Specialists must </a:t>
            </a:r>
            <a:r>
              <a:rPr lang="en-US" sz="2800" b="1" dirty="0"/>
              <a:t>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4.21</a:t>
            </a:r>
            <a:endParaRPr lang="en-US" dirty="0">
              <a:solidFill>
                <a:srgbClr val="624D38"/>
              </a:solidFill>
            </a:endParaRP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8980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4.22</a:t>
            </a:r>
            <a:endParaRPr lang="en-US" dirty="0">
              <a:solidFill>
                <a:srgbClr val="624D38"/>
              </a:solidFill>
            </a:endParaRPr>
          </a:p>
        </p:txBody>
      </p:sp>
      <p:sp>
        <p:nvSpPr>
          <p:cNvPr id="8" name="Rectangle 7"/>
          <p:cNvSpPr/>
          <p:nvPr/>
        </p:nvSpPr>
        <p:spPr>
          <a:xfrm>
            <a:off x="2032631" y="463024"/>
            <a:ext cx="6226152" cy="1200329"/>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How to locate document dates and statuses for background histories received on the Background Check information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descr="C:\Users\brooks-lisa\Documents\My Received Files\L_FDC2.tm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94" y="1706459"/>
            <a:ext cx="8347805" cy="4567881"/>
          </a:xfrm>
          <a:prstGeom prst="rect">
            <a:avLst/>
          </a:prstGeom>
          <a:noFill/>
          <a:ln w="12700">
            <a:solidFill>
              <a:schemeClr val="tx1">
                <a:lumMod val="50000"/>
              </a:schemeClr>
            </a:solidFill>
          </a:ln>
        </p:spPr>
      </p:pic>
      <p:sp>
        <p:nvSpPr>
          <p:cNvPr id="11" name="Oval 10"/>
          <p:cNvSpPr/>
          <p:nvPr/>
        </p:nvSpPr>
        <p:spPr>
          <a:xfrm>
            <a:off x="796194" y="3779996"/>
            <a:ext cx="2229108" cy="31534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02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4.23</a:t>
            </a:r>
            <a:endParaRPr lang="en-US" dirty="0">
              <a:solidFill>
                <a:srgbClr val="624D38"/>
              </a:solidFill>
            </a:endParaRP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2" y="1342417"/>
            <a:ext cx="8238509" cy="4841666"/>
          </a:xfrm>
          <a:prstGeom prst="rect">
            <a:avLst/>
          </a:prstGeom>
          <a:noFill/>
          <a:ln w="12700">
            <a:solidFill>
              <a:schemeClr val="tx1">
                <a:lumMod val="50000"/>
              </a:schemeClr>
            </a:solidFill>
          </a:ln>
        </p:spPr>
      </p:pic>
      <p:sp>
        <p:nvSpPr>
          <p:cNvPr id="8" name="Rectangle 7"/>
          <p:cNvSpPr/>
          <p:nvPr/>
        </p:nvSpPr>
        <p:spPr>
          <a:xfrm>
            <a:off x="1956228" y="430454"/>
            <a:ext cx="5504887" cy="830997"/>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document the background analysis in the Clearance Issues text box</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9" name="Oval 8"/>
          <p:cNvSpPr/>
          <p:nvPr/>
        </p:nvSpPr>
        <p:spPr>
          <a:xfrm>
            <a:off x="591768" y="5142975"/>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580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4.24</a:t>
            </a:r>
            <a:endParaRPr lang="en-US" dirty="0">
              <a:solidFill>
                <a:srgbClr val="624D38"/>
              </a:solidFill>
            </a:endParaRP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40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4.25</a:t>
            </a:r>
            <a:endParaRPr lang="en-US" dirty="0">
              <a:solidFill>
                <a:srgbClr val="624D38"/>
              </a:solidFill>
            </a:endParaRP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5673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4.26</a:t>
            </a:r>
            <a:endParaRPr lang="en-US" dirty="0">
              <a:solidFill>
                <a:srgbClr val="624D38"/>
              </a:solidFill>
            </a:endParaRP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46989"/>
            <a:ext cx="65342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2288597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975688"/>
          </a:xfrm>
        </p:spPr>
        <p:txBody>
          <a:bodyPr>
            <a:noAutofit/>
          </a:bodyPr>
          <a:lstStyle/>
          <a:p>
            <a:pPr algn="ctr"/>
            <a:r>
              <a:rPr lang="en-US" sz="5400" b="1" dirty="0" smtClean="0"/>
              <a:t>Foster Care Supports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4.27</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3" name="Group 2"/>
          <p:cNvGrpSpPr/>
          <p:nvPr/>
        </p:nvGrpSpPr>
        <p:grpSpPr>
          <a:xfrm>
            <a:off x="1570286" y="1297628"/>
            <a:ext cx="9207205" cy="3633013"/>
            <a:chOff x="1845425" y="1762297"/>
            <a:chExt cx="6738582" cy="3249653"/>
          </a:xfrm>
        </p:grpSpPr>
        <p:sp>
          <p:nvSpPr>
            <p:cNvPr id="2" name="Rounded Rectangle 1"/>
            <p:cNvSpPr/>
            <p:nvPr/>
          </p:nvSpPr>
          <p:spPr>
            <a:xfrm>
              <a:off x="1845425" y="1762298"/>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Foster Care Board Payment</a:t>
              </a:r>
              <a:endParaRPr lang="en-US" sz="2400" b="1" dirty="0">
                <a:solidFill>
                  <a:schemeClr val="tx1"/>
                </a:solidFill>
              </a:endParaRPr>
            </a:p>
          </p:txBody>
        </p:sp>
        <p:sp>
          <p:nvSpPr>
            <p:cNvPr id="22" name="Rounded Rectangle 21"/>
            <p:cNvSpPr/>
            <p:nvPr/>
          </p:nvSpPr>
          <p:spPr>
            <a:xfrm>
              <a:off x="3000987" y="3499033"/>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Child Care Referral</a:t>
              </a:r>
              <a:endParaRPr lang="en-US" sz="2400" b="1" dirty="0">
                <a:solidFill>
                  <a:schemeClr val="tx1"/>
                </a:solidFill>
              </a:endParaRPr>
            </a:p>
          </p:txBody>
        </p:sp>
        <p:sp>
          <p:nvSpPr>
            <p:cNvPr id="23" name="Rounded Rectangle 22"/>
            <p:cNvSpPr/>
            <p:nvPr/>
          </p:nvSpPr>
          <p:spPr>
            <a:xfrm>
              <a:off x="4217188" y="1762297"/>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Medicaid for Child</a:t>
              </a:r>
              <a:endParaRPr lang="en-US" sz="2400" b="1" dirty="0">
                <a:solidFill>
                  <a:schemeClr val="tx1"/>
                </a:solidFill>
              </a:endParaRPr>
            </a:p>
          </p:txBody>
        </p:sp>
        <p:sp>
          <p:nvSpPr>
            <p:cNvPr id="24" name="Rounded Rectangle 23"/>
            <p:cNvSpPr/>
            <p:nvPr/>
          </p:nvSpPr>
          <p:spPr>
            <a:xfrm>
              <a:off x="5351551" y="3499033"/>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Licensing Supports </a:t>
              </a:r>
              <a:endParaRPr lang="en-US" sz="2400" b="1" dirty="0">
                <a:solidFill>
                  <a:schemeClr val="tx1"/>
                </a:solidFill>
              </a:endParaRPr>
            </a:p>
          </p:txBody>
        </p:sp>
        <p:sp>
          <p:nvSpPr>
            <p:cNvPr id="25" name="Rounded Rectangle 24"/>
            <p:cNvSpPr/>
            <p:nvPr/>
          </p:nvSpPr>
          <p:spPr>
            <a:xfrm>
              <a:off x="6588952" y="1762297"/>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Foster Adoptive Parent Association/</a:t>
              </a:r>
              <a:br>
                <a:rPr lang="en-US" sz="2400" b="1" dirty="0" smtClean="0">
                  <a:solidFill>
                    <a:schemeClr val="tx1"/>
                  </a:solidFill>
                </a:rPr>
              </a:br>
              <a:r>
                <a:rPr lang="en-US" sz="2400" b="1" dirty="0" smtClean="0">
                  <a:solidFill>
                    <a:schemeClr val="tx1"/>
                  </a:solidFill>
                </a:rPr>
                <a:t>Support Groups</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6246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545284" y="640196"/>
            <a:ext cx="8716162" cy="1323439"/>
          </a:xfrm>
          <a:prstGeom prst="rect">
            <a:avLst/>
          </a:prstGeom>
          <a:noFill/>
        </p:spPr>
        <p:txBody>
          <a:bodyPr wrap="square" rtlCol="0">
            <a:spAutoFit/>
          </a:bodyPr>
          <a:lstStyle/>
          <a:p>
            <a:pPr algn="ctr"/>
            <a:r>
              <a:rPr lang="en-US" sz="4000" b="1" dirty="0" smtClean="0">
                <a:solidFill>
                  <a:srgbClr val="624D38"/>
                </a:solidFill>
              </a:rPr>
              <a:t>Financial Security Resources and Child Care Arrangements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4.28</a:t>
            </a:r>
            <a:endParaRPr lang="en-US" dirty="0">
              <a:solidFill>
                <a:srgbClr val="624D38"/>
              </a:solidFill>
            </a:endParaRPr>
          </a:p>
        </p:txBody>
      </p:sp>
    </p:spTree>
    <p:custDataLst>
      <p:tags r:id="rId1"/>
    </p:custDataLst>
    <p:extLst>
      <p:ext uri="{BB962C8B-B14F-4D97-AF65-F5344CB8AC3E}">
        <p14:creationId xmlns:p14="http://schemas.microsoft.com/office/powerpoint/2010/main" val="182055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smtClean="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4.29</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146612"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Financial Breakdown</a:t>
                </a:r>
                <a:endParaRPr lang="en-US" sz="2400" b="1" kern="1200" dirty="0">
                  <a:solidFill>
                    <a:schemeClr val="tx1"/>
                  </a:solidFill>
                </a:endParaRP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Additional Monthly Support</a:t>
                </a:r>
                <a:endParaRPr lang="en-US" sz="2400" b="1" kern="1200" dirty="0">
                  <a:solidFill>
                    <a:schemeClr val="tx1"/>
                  </a:solidFill>
                </a:endParaRP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Monthly Expenses</a:t>
                </a:r>
                <a:endParaRPr lang="en-US" sz="2400" b="1" kern="1200" dirty="0">
                  <a:solidFill>
                    <a:schemeClr val="tx1"/>
                  </a:solidFill>
                </a:endParaRP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Family Situation</a:t>
              </a:r>
              <a:endParaRPr lang="en-US" sz="2400" b="1" kern="1200" dirty="0">
                <a:solidFill>
                  <a:schemeClr val="tx1"/>
                </a:solidFill>
              </a:endParaRP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48231" y="184820"/>
            <a:ext cx="11321480" cy="1138315"/>
          </a:xfrm>
        </p:spPr>
        <p:txBody>
          <a:bodyPr>
            <a:noAutofit/>
          </a:bodyPr>
          <a:lstStyle/>
          <a:p>
            <a:pPr algn="ctr"/>
            <a:r>
              <a:rPr lang="en-US" sz="5400" b="1" dirty="0" smtClean="0"/>
              <a:t>Foster Home Licensing</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a:t>
            </a:r>
            <a:endParaRPr lang="en-US" dirty="0">
              <a:solidFill>
                <a:srgbClr val="624D38"/>
              </a:solidFill>
            </a:endParaRPr>
          </a:p>
        </p:txBody>
      </p:sp>
      <p:pic>
        <p:nvPicPr>
          <p:cNvPr id="3" name="Picture 2"/>
          <p:cNvPicPr>
            <a:picLocks noChangeAspect="1"/>
          </p:cNvPicPr>
          <p:nvPr/>
        </p:nvPicPr>
        <p:blipFill>
          <a:blip r:embed="rId4"/>
          <a:stretch>
            <a:fillRect/>
          </a:stretch>
        </p:blipFill>
        <p:spPr>
          <a:xfrm rot="21057677">
            <a:off x="1474278" y="2098951"/>
            <a:ext cx="5458483" cy="3638989"/>
          </a:xfrm>
          <a:prstGeom prst="rect">
            <a:avLst/>
          </a:prstGeom>
          <a:ln w="28575">
            <a:solidFill>
              <a:schemeClr val="accent1"/>
            </a:solidFill>
          </a:ln>
        </p:spPr>
      </p:pic>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13961" y="116732"/>
            <a:ext cx="9509760" cy="1352145"/>
          </a:xfrm>
        </p:spPr>
        <p:txBody>
          <a:bodyPr>
            <a:noAutofit/>
          </a:bodyPr>
          <a:lstStyle/>
          <a:p>
            <a:pPr algn="ctr"/>
            <a:r>
              <a:rPr lang="en-US" sz="4800" b="1" dirty="0" smtClean="0"/>
              <a:t>Prospective Foster Parent Employment</a:t>
            </a:r>
            <a:endParaRPr lang="en-US" sz="48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4.30</a:t>
            </a:r>
            <a:endParaRPr lang="en-US" dirty="0">
              <a:solidFill>
                <a:srgbClr val="624D38"/>
              </a:solidFill>
            </a:endParaRP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Oval 1"/>
          <p:cNvSpPr/>
          <p:nvPr/>
        </p:nvSpPr>
        <p:spPr>
          <a:xfrm>
            <a:off x="3524083" y="2084373"/>
            <a:ext cx="6089515" cy="325876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While completing the financial information, Licensing Specialists may learn that the prospective foster parent or a household member is an employee of the Department, county sheriff’s offices, community-based care lead agencies and/or their subcontracted providers. </a:t>
            </a:r>
          </a:p>
        </p:txBody>
      </p:sp>
    </p:spTree>
    <p:custDataLst>
      <p:tags r:id="rId1"/>
    </p:custDataLst>
    <p:extLst>
      <p:ext uri="{BB962C8B-B14F-4D97-AF65-F5344CB8AC3E}">
        <p14:creationId xmlns:p14="http://schemas.microsoft.com/office/powerpoint/2010/main" val="421332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4.31</a:t>
            </a:r>
            <a:endParaRPr lang="en-US" dirty="0">
              <a:solidFill>
                <a:srgbClr val="624D38"/>
              </a:solidFill>
            </a:endParaRP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751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4.32</a:t>
            </a:r>
            <a:endParaRPr lang="en-US" dirty="0">
              <a:solidFill>
                <a:srgbClr val="624D38"/>
              </a:solidFill>
            </a:endParaRP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921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4.33</a:t>
            </a:r>
            <a:endParaRPr lang="en-US" dirty="0">
              <a:solidFill>
                <a:srgbClr val="624D38"/>
              </a:solidFill>
            </a:endParaRP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9954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4.34</a:t>
            </a:r>
            <a:endParaRPr lang="en-US" dirty="0">
              <a:solidFill>
                <a:srgbClr val="624D38"/>
              </a:solidFill>
            </a:endParaRP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797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4.35</a:t>
            </a:r>
            <a:endParaRPr lang="en-US" dirty="0">
              <a:solidFill>
                <a:srgbClr val="624D38"/>
              </a:solidFill>
            </a:endParaRP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6044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577581" y="708319"/>
            <a:ext cx="6467302" cy="1323439"/>
          </a:xfrm>
          <a:prstGeom prst="rect">
            <a:avLst/>
          </a:prstGeom>
          <a:noFill/>
        </p:spPr>
        <p:txBody>
          <a:bodyPr wrap="square" rtlCol="0">
            <a:spAutoFit/>
          </a:bodyPr>
          <a:lstStyle/>
          <a:p>
            <a:pPr algn="ctr"/>
            <a:r>
              <a:rPr lang="en-US" sz="4000" b="1" dirty="0" smtClean="0">
                <a:solidFill>
                  <a:srgbClr val="624D38"/>
                </a:solidFill>
              </a:rPr>
              <a:t>Narrative Family Assessment</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4.36</a:t>
            </a:r>
            <a:endParaRPr lang="en-US" dirty="0">
              <a:solidFill>
                <a:srgbClr val="624D38"/>
              </a:solidFill>
            </a:endParaRPr>
          </a:p>
        </p:txBody>
      </p:sp>
    </p:spTree>
    <p:custDataLst>
      <p:tags r:id="rId1"/>
    </p:custDataLst>
    <p:extLst>
      <p:ext uri="{BB962C8B-B14F-4D97-AF65-F5344CB8AC3E}">
        <p14:creationId xmlns:p14="http://schemas.microsoft.com/office/powerpoint/2010/main" val="18147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smtClean="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4.37</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491369" y="1988889"/>
            <a:ext cx="4287993" cy="2841620"/>
          </a:xfrm>
        </p:spPr>
        <p:txBody>
          <a:bodyPr>
            <a:normAutofit/>
          </a:bodyPr>
          <a:lstStyle/>
          <a:p>
            <a:pPr marL="45720" indent="0" algn="ctr">
              <a:buNone/>
            </a:pPr>
            <a:r>
              <a:rPr lang="en-US" sz="2400" b="1" dirty="0" smtClean="0"/>
              <a:t>Licensing Specialists conduct </a:t>
            </a:r>
            <a:r>
              <a:rPr lang="en-US" sz="2400" b="1" dirty="0"/>
              <a:t>a narrative family assessment and gather the needed information to fully </a:t>
            </a:r>
            <a:r>
              <a:rPr lang="en-US" sz="2400" b="1" dirty="0" smtClean="0"/>
              <a:t>evaluate the </a:t>
            </a:r>
            <a:r>
              <a:rPr lang="en-US" sz="2400" b="1" dirty="0"/>
              <a:t>caregiver’s ability to provide a safe and nurturing environment for the child. </a:t>
            </a:r>
          </a:p>
          <a:p>
            <a:pPr marL="44450" indent="0" algn="ctr">
              <a:buClr>
                <a:schemeClr val="accent1">
                  <a:lumMod val="50000"/>
                </a:schemeClr>
              </a:buClr>
              <a:buNone/>
            </a:pPr>
            <a:endParaRPr lang="en-US" sz="2400" b="1" dirty="0"/>
          </a:p>
        </p:txBody>
      </p:sp>
      <p:sp>
        <p:nvSpPr>
          <p:cNvPr id="10" name="Content Placeholder 13"/>
          <p:cNvSpPr txBox="1">
            <a:spLocks/>
          </p:cNvSpPr>
          <p:nvPr/>
        </p:nvSpPr>
        <p:spPr>
          <a:xfrm>
            <a:off x="6854661" y="2336320"/>
            <a:ext cx="3156579" cy="148432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should be gathered through an interview </a:t>
            </a:r>
            <a:r>
              <a:rPr lang="en-US" sz="2400" b="1" dirty="0" smtClean="0"/>
              <a:t>process.</a:t>
            </a:r>
            <a:endParaRPr lang="en-US" sz="2400" b="1" dirty="0"/>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smtClean="0"/>
              <a:t>Narrative Family Assessment,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4.38</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smtClean="0"/>
              <a:t>The Narrative Family Assessment is split up into nine areas:</a:t>
            </a:r>
            <a:endParaRPr lang="en-US" sz="2400" b="1" dirty="0"/>
          </a:p>
        </p:txBody>
      </p:sp>
      <p:grpSp>
        <p:nvGrpSpPr>
          <p:cNvPr id="20" name="Group 19"/>
          <p:cNvGrpSpPr/>
          <p:nvPr/>
        </p:nvGrpSpPr>
        <p:grpSpPr>
          <a:xfrm>
            <a:off x="502023" y="2132453"/>
            <a:ext cx="11176863" cy="2791876"/>
            <a:chOff x="649705" y="2913700"/>
            <a:chExt cx="10318848" cy="3307094"/>
          </a:xfrm>
          <a:solidFill>
            <a:schemeClr val="accent1">
              <a:lumMod val="20000"/>
              <a:lumOff val="80000"/>
            </a:schemeClr>
          </a:solidFill>
        </p:grpSpPr>
        <p:sp>
          <p:nvSpPr>
            <p:cNvPr id="21" name="Rounded Rectangle 20"/>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Education and Employment</a:t>
              </a:r>
              <a:endParaRPr lang="en-US" sz="2400" b="1" dirty="0">
                <a:solidFill>
                  <a:schemeClr val="tx1"/>
                </a:solidFill>
              </a:endParaRPr>
            </a:p>
          </p:txBody>
        </p:sp>
        <p:sp>
          <p:nvSpPr>
            <p:cNvPr id="22" name="Rounded Rectangle 21"/>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Assess Caregiver</a:t>
              </a:r>
              <a:endParaRPr lang="en-US" sz="2400" b="1" dirty="0">
                <a:solidFill>
                  <a:schemeClr val="tx1"/>
                </a:solidFill>
              </a:endParaRPr>
            </a:p>
          </p:txBody>
        </p:sp>
        <p:sp>
          <p:nvSpPr>
            <p:cNvPr id="23" name="Rounded Rectangle 22"/>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Motivation</a:t>
              </a:r>
              <a:endParaRPr lang="en-US" sz="2400" b="1" dirty="0">
                <a:solidFill>
                  <a:schemeClr val="tx1"/>
                </a:solidFill>
              </a:endParaRPr>
            </a:p>
          </p:txBody>
        </p:sp>
        <p:sp>
          <p:nvSpPr>
            <p:cNvPr id="24" name="Rounded Rectangle 2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Family History</a:t>
              </a:r>
              <a:endParaRPr lang="en-US" sz="2400" b="1" dirty="0">
                <a:solidFill>
                  <a:schemeClr val="tx1"/>
                </a:solidFill>
              </a:endParaRPr>
            </a:p>
          </p:txBody>
        </p:sp>
        <p:sp>
          <p:nvSpPr>
            <p:cNvPr id="25" name="Rounded Rectangle 2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26" name="Rounded Rectangle 2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References and Reviews</a:t>
              </a:r>
              <a:endParaRPr lang="en-US" sz="2400" b="1" dirty="0">
                <a:solidFill>
                  <a:schemeClr val="tx1"/>
                </a:solidFill>
              </a:endParaRPr>
            </a:p>
          </p:txBody>
        </p:sp>
        <p:sp>
          <p:nvSpPr>
            <p:cNvPr id="27" name="Rounded Rectangle 2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Child History</a:t>
              </a:r>
              <a:endParaRPr lang="en-US" sz="2400" b="1" dirty="0">
                <a:solidFill>
                  <a:schemeClr val="tx1"/>
                </a:solidFill>
              </a:endParaRPr>
            </a:p>
          </p:txBody>
        </p:sp>
        <p:sp>
          <p:nvSpPr>
            <p:cNvPr id="28" name="Rounded Rectangle 2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Physical Environment</a:t>
              </a:r>
              <a:endParaRPr lang="en-US" sz="2400" b="1" dirty="0">
                <a:solidFill>
                  <a:schemeClr val="tx1"/>
                </a:solidFill>
              </a:endParaRPr>
            </a:p>
          </p:txBody>
        </p:sp>
        <p:sp>
          <p:nvSpPr>
            <p:cNvPr id="29" name="Rounded Rectangle 2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Family Support and Resources</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4.39</a:t>
            </a:r>
            <a:endParaRPr lang="en-US" dirty="0">
              <a:solidFill>
                <a:srgbClr val="624D38"/>
              </a:solidFill>
            </a:endParaRP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8572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8969" y="97654"/>
            <a:ext cx="10074442" cy="735459"/>
          </a:xfrm>
        </p:spPr>
        <p:txBody>
          <a:bodyPr>
            <a:noAutofit/>
          </a:bodyPr>
          <a:lstStyle/>
          <a:p>
            <a:pPr algn="ctr"/>
            <a:r>
              <a:rPr lang="en-US" sz="5400" b="1" dirty="0" smtClean="0"/>
              <a:t>Parent Preparation Training</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a:t>
            </a:r>
            <a:endParaRPr lang="en-US" dirty="0">
              <a:solidFill>
                <a:srgbClr val="624D38"/>
              </a:solidFill>
            </a:endParaRPr>
          </a:p>
        </p:txBody>
      </p:sp>
      <p:sp>
        <p:nvSpPr>
          <p:cNvPr id="7" name="Chevron 6"/>
          <p:cNvSpPr/>
          <p:nvPr/>
        </p:nvSpPr>
        <p:spPr>
          <a:xfrm>
            <a:off x="-545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ounded Rectangle 2"/>
          <p:cNvSpPr/>
          <p:nvPr/>
        </p:nvSpPr>
        <p:spPr>
          <a:xfrm>
            <a:off x="249586" y="1477954"/>
            <a:ext cx="11752399" cy="3180392"/>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Training includes the following subjects: </a:t>
            </a:r>
            <a:br>
              <a:rPr lang="en-US" sz="2000" b="1" dirty="0" smtClean="0">
                <a:solidFill>
                  <a:schemeClr val="tx1"/>
                </a:solidFill>
              </a:rPr>
            </a:br>
            <a:endParaRPr lang="en-US" sz="2000" b="1" dirty="0" smtClean="0">
              <a:solidFill>
                <a:schemeClr val="tx1"/>
              </a:solidFill>
            </a:endParaRPr>
          </a:p>
          <a:p>
            <a:pPr marL="285750" indent="-285750">
              <a:buFont typeface="Arial" panose="020B0604020202020204" pitchFamily="34" charset="0"/>
              <a:buChar char="•"/>
            </a:pPr>
            <a:r>
              <a:rPr lang="en-US" sz="2000" b="1" dirty="0" smtClean="0">
                <a:solidFill>
                  <a:schemeClr val="tx1"/>
                </a:solidFill>
              </a:rPr>
              <a:t>Reasonable and prudent parenting standards</a:t>
            </a:r>
          </a:p>
          <a:p>
            <a:pPr marL="285750" indent="-285750">
              <a:buFont typeface="Arial" panose="020B0604020202020204" pitchFamily="34" charset="0"/>
              <a:buChar char="•"/>
            </a:pPr>
            <a:r>
              <a:rPr lang="en-US" sz="2000" b="1" dirty="0" smtClean="0">
                <a:solidFill>
                  <a:schemeClr val="tx1"/>
                </a:solidFill>
              </a:rPr>
              <a:t>Social and emotional development of children and youth</a:t>
            </a:r>
          </a:p>
          <a:p>
            <a:pPr marL="285750" indent="-285750">
              <a:buFont typeface="Arial" panose="020B0604020202020204" pitchFamily="34" charset="0"/>
              <a:buChar char="•"/>
            </a:pPr>
            <a:r>
              <a:rPr lang="en-US" sz="2000" b="1" dirty="0" smtClean="0">
                <a:solidFill>
                  <a:schemeClr val="tx1"/>
                </a:solidFill>
              </a:rPr>
              <a:t>The role of mentors and other helpers</a:t>
            </a:r>
          </a:p>
          <a:p>
            <a:pPr marL="285750" indent="-285750">
              <a:buFont typeface="Arial" panose="020B0604020202020204" pitchFamily="34" charset="0"/>
              <a:buChar char="•"/>
            </a:pPr>
            <a:r>
              <a:rPr lang="en-US" sz="2000" b="1" dirty="0" smtClean="0">
                <a:solidFill>
                  <a:schemeClr val="tx1"/>
                </a:solidFill>
              </a:rPr>
              <a:t>Development of life skills for teens in care</a:t>
            </a:r>
          </a:p>
          <a:p>
            <a:pPr marL="285750" indent="-285750">
              <a:buFont typeface="Arial" panose="020B0604020202020204" pitchFamily="34" charset="0"/>
              <a:buChar char="•"/>
            </a:pPr>
            <a:r>
              <a:rPr lang="en-US" sz="2000" b="1" dirty="0" smtClean="0">
                <a:solidFill>
                  <a:schemeClr val="tx1"/>
                </a:solidFill>
              </a:rPr>
              <a:t>Caregiver’s role in supporting and promoting the educational progress of the child</a:t>
            </a:r>
          </a:p>
          <a:p>
            <a:pPr marL="285750" indent="-285750">
              <a:buFont typeface="Arial" panose="020B0604020202020204" pitchFamily="34" charset="0"/>
              <a:buChar char="•"/>
            </a:pPr>
            <a:r>
              <a:rPr lang="en-US" sz="2000" b="1" dirty="0" smtClean="0">
                <a:solidFill>
                  <a:schemeClr val="tx1"/>
                </a:solidFill>
              </a:rPr>
              <a:t>Trauma-informed care</a:t>
            </a:r>
          </a:p>
          <a:p>
            <a:pPr marL="285750" indent="-285750">
              <a:buFont typeface="Arial" panose="020B0604020202020204" pitchFamily="34" charset="0"/>
              <a:buChar char="•"/>
            </a:pPr>
            <a:r>
              <a:rPr lang="en-US" sz="2000" b="1" dirty="0" smtClean="0">
                <a:solidFill>
                  <a:schemeClr val="tx1"/>
                </a:solidFill>
              </a:rPr>
              <a:t>Multiethnic Placement Act and Americans with Disabilities Act</a:t>
            </a:r>
          </a:p>
          <a:p>
            <a:pPr marL="285750" indent="-285750">
              <a:buFont typeface="Arial" panose="020B0604020202020204" pitchFamily="34" charset="0"/>
              <a:buChar char="•"/>
            </a:pPr>
            <a:r>
              <a:rPr lang="en-US" sz="2000" b="1" dirty="0" smtClean="0">
                <a:solidFill>
                  <a:schemeClr val="tx1"/>
                </a:solidFill>
              </a:rPr>
              <a:t>Administration of psychotropic medication</a:t>
            </a:r>
            <a:endParaRPr lang="en-US" sz="2000" b="1" dirty="0">
              <a:solidFill>
                <a:schemeClr val="tx1"/>
              </a:solidFill>
            </a:endParaRPr>
          </a:p>
        </p:txBody>
      </p:sp>
    </p:spTree>
    <p:custDataLst>
      <p:tags r:id="rId1"/>
    </p:custDataLst>
    <p:extLst>
      <p:ext uri="{BB962C8B-B14F-4D97-AF65-F5344CB8AC3E}">
        <p14:creationId xmlns:p14="http://schemas.microsoft.com/office/powerpoint/2010/main" val="13964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4.40</a:t>
            </a:r>
            <a:endParaRPr lang="en-US" dirty="0">
              <a:solidFill>
                <a:srgbClr val="624D38"/>
              </a:solidFill>
            </a:endParaRP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468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4.41</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102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4.42</a:t>
            </a:r>
            <a:endParaRPr lang="en-US" dirty="0">
              <a:solidFill>
                <a:srgbClr val="624D38"/>
              </a:solidFill>
            </a:endParaRP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186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4.43</a:t>
            </a:r>
            <a:endParaRPr lang="en-US" dirty="0">
              <a:solidFill>
                <a:srgbClr val="624D38"/>
              </a:solidFill>
            </a:endParaRP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6826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4.44</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11440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4.45</a:t>
            </a:r>
            <a:endParaRPr lang="en-US" dirty="0">
              <a:solidFill>
                <a:srgbClr val="624D38"/>
              </a:solidFill>
            </a:endParaRP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3066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4.46</a:t>
            </a:r>
            <a:endParaRPr lang="en-US" dirty="0">
              <a:solidFill>
                <a:srgbClr val="624D38"/>
              </a:solidFill>
            </a:endParaRP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8783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4.47</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65744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101475"/>
            <a:ext cx="12192000" cy="2197841"/>
          </a:xfrm>
        </p:spPr>
        <p:txBody>
          <a:bodyPr>
            <a:noAutofit/>
          </a:bodyPr>
          <a:lstStyle/>
          <a:p>
            <a:pPr algn="ctr"/>
            <a:r>
              <a:rPr lang="en-US" sz="5400" b="1" dirty="0" smtClean="0"/>
              <a:t>Activity A:  Part 1 </a:t>
            </a:r>
            <a:br>
              <a:rPr lang="en-US" sz="5400" b="1" dirty="0" smtClean="0"/>
            </a:br>
            <a:r>
              <a:rPr lang="en-US" sz="5400" b="1" dirty="0" smtClean="0">
                <a:solidFill>
                  <a:schemeClr val="tx1"/>
                </a:solidFill>
              </a:rPr>
              <a:t>Amanda Wants To Be a Foster Parent!</a:t>
            </a:r>
            <a:endParaRPr lang="en-US" sz="1800" b="1" dirty="0">
              <a:solidFill>
                <a:srgbClr val="FF0000"/>
              </a:solidFill>
            </a:endParaRPr>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smtClean="0">
                  <a:solidFill>
                    <a:schemeClr val="tx1"/>
                  </a:solidFill>
                </a:rPr>
                <a:t>Read the scenario.  </a:t>
              </a:r>
              <a:endParaRPr lang="en-US" sz="1600" b="1" kern="1200" dirty="0">
                <a:solidFill>
                  <a:schemeClr val="tx1"/>
                </a:solidFill>
              </a:endParaRP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a:r>
                <a:rPr lang="en-US" sz="1600" b="1" dirty="0">
                  <a:solidFill>
                    <a:schemeClr val="tx1"/>
                  </a:solidFill>
                </a:rPr>
                <a:t>Select who will be the </a:t>
              </a:r>
              <a:r>
                <a:rPr lang="en-US" sz="1600" b="1" dirty="0" smtClean="0">
                  <a:solidFill>
                    <a:schemeClr val="tx1"/>
                  </a:solidFill>
                </a:rPr>
                <a:t>Licensing </a:t>
              </a:r>
              <a:r>
                <a:rPr lang="en-US" sz="1600" b="1" dirty="0" err="1" smtClean="0">
                  <a:solidFill>
                    <a:schemeClr val="tx1"/>
                  </a:solidFill>
                </a:rPr>
                <a:t>SPecialist</a:t>
              </a:r>
              <a:r>
                <a:rPr lang="en-US" sz="1600" b="1" dirty="0" smtClean="0">
                  <a:solidFill>
                    <a:schemeClr val="tx1"/>
                  </a:solidFill>
                </a:rPr>
                <a:t>/</a:t>
              </a:r>
              <a:r>
                <a:rPr lang="en-US" sz="1600" b="1" dirty="0">
                  <a:solidFill>
                    <a:schemeClr val="tx1"/>
                  </a:solidFill>
                </a:rPr>
                <a:t>I</a:t>
              </a:r>
              <a:r>
                <a:rPr lang="en-US" sz="1600" b="1" dirty="0" smtClean="0">
                  <a:solidFill>
                    <a:schemeClr val="tx1"/>
                  </a:solidFill>
                </a:rPr>
                <a:t>nterviewer </a:t>
              </a:r>
              <a:r>
                <a:rPr lang="en-US" sz="1600" b="1" dirty="0">
                  <a:solidFill>
                    <a:schemeClr val="tx1"/>
                  </a:solidFill>
                </a:rPr>
                <a:t>and who will be the Caregiver/Interviewee.</a:t>
              </a: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dirty="0">
                  <a:solidFill>
                    <a:schemeClr val="tx1"/>
                  </a:solidFill>
                </a:rPr>
                <a:t>The interviewer must select up to five of the narrative assessment questions and using the four interview phases gather the needed information from the caregiver.</a:t>
              </a:r>
              <a:endParaRPr lang="en-US" sz="1600" b="1" kern="1200" dirty="0">
                <a:solidFill>
                  <a:schemeClr val="tx1"/>
                </a:solidFill>
              </a:endParaRP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4.48</a:t>
            </a:r>
            <a:endParaRPr lang="en-US" dirty="0">
              <a:solidFill>
                <a:srgbClr val="624D38"/>
              </a:solidFill>
            </a:endParaRPr>
          </a:p>
        </p:txBody>
      </p:sp>
    </p:spTree>
    <p:custDataLst>
      <p:tags r:id="rId1"/>
    </p:custDataLst>
    <p:extLst>
      <p:ext uri="{BB962C8B-B14F-4D97-AF65-F5344CB8AC3E}">
        <p14:creationId xmlns:p14="http://schemas.microsoft.com/office/powerpoint/2010/main" val="3455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38573" y="225060"/>
            <a:ext cx="11314853" cy="1057835"/>
          </a:xfrm>
        </p:spPr>
        <p:txBody>
          <a:bodyPr>
            <a:noAutofit/>
          </a:bodyPr>
          <a:lstStyle/>
          <a:p>
            <a:pPr algn="ctr"/>
            <a:r>
              <a:rPr lang="en-US" sz="5400" b="1" dirty="0" smtClean="0"/>
              <a:t>Finalizing the Licensing UHS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4.49</a:t>
            </a:r>
            <a:endParaRPr lang="en-US" dirty="0">
              <a:solidFill>
                <a:srgbClr val="624D38"/>
              </a:solidFill>
            </a:endParaRPr>
          </a:p>
        </p:txBody>
      </p:sp>
      <p:pic>
        <p:nvPicPr>
          <p:cNvPr id="15" name="Picture 14"/>
          <p:cNvPicPr>
            <a:picLocks noChangeAspect="1"/>
          </p:cNvPicPr>
          <p:nvPr/>
        </p:nvPicPr>
        <p:blipFill>
          <a:blip r:embed="rId4"/>
          <a:stretch>
            <a:fillRect/>
          </a:stretch>
        </p:blipFill>
        <p:spPr>
          <a:xfrm rot="517557">
            <a:off x="1278762" y="2025136"/>
            <a:ext cx="5612247" cy="4010886"/>
          </a:xfrm>
          <a:prstGeom prst="rect">
            <a:avLst/>
          </a:prstGeom>
        </p:spPr>
      </p:pic>
    </p:spTree>
    <p:custDataLst>
      <p:tags r:id="rId1"/>
    </p:custDataLst>
    <p:extLst>
      <p:ext uri="{BB962C8B-B14F-4D97-AF65-F5344CB8AC3E}">
        <p14:creationId xmlns:p14="http://schemas.microsoft.com/office/powerpoint/2010/main" val="308833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8969" y="97653"/>
            <a:ext cx="10074442" cy="1429305"/>
          </a:xfrm>
        </p:spPr>
        <p:txBody>
          <a:bodyPr>
            <a:noAutofit/>
          </a:bodyPr>
          <a:lstStyle/>
          <a:p>
            <a:pPr algn="ctr"/>
            <a:r>
              <a:rPr lang="en-US" sz="5400" b="1" dirty="0" smtClean="0"/>
              <a:t>Exemptions for Parent Preparation Training</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a:t>
            </a:r>
            <a:endParaRPr lang="en-US" dirty="0">
              <a:solidFill>
                <a:srgbClr val="624D38"/>
              </a:solidFill>
            </a:endParaRPr>
          </a:p>
        </p:txBody>
      </p:sp>
      <p:sp>
        <p:nvSpPr>
          <p:cNvPr id="7" name="Chevron 6"/>
          <p:cNvSpPr/>
          <p:nvPr/>
        </p:nvSpPr>
        <p:spPr>
          <a:xfrm>
            <a:off x="-545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pSp>
        <p:nvGrpSpPr>
          <p:cNvPr id="2" name="Group 1"/>
          <p:cNvGrpSpPr/>
          <p:nvPr/>
        </p:nvGrpSpPr>
        <p:grpSpPr>
          <a:xfrm>
            <a:off x="1286115" y="1726129"/>
            <a:ext cx="9802095" cy="4169240"/>
            <a:chOff x="1170705" y="1720368"/>
            <a:chExt cx="9802095" cy="4169240"/>
          </a:xfrm>
          <a:solidFill>
            <a:srgbClr val="A3D77F"/>
          </a:solidFill>
        </p:grpSpPr>
        <p:sp>
          <p:nvSpPr>
            <p:cNvPr id="3" name="Rounded Rectangle 2"/>
            <p:cNvSpPr/>
            <p:nvPr/>
          </p:nvSpPr>
          <p:spPr>
            <a:xfrm>
              <a:off x="1170705" y="1720368"/>
              <a:ext cx="4393435" cy="416924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 prospective foster parent can be exempt from completing the parent preparation training if they have successfully completed parent preparation training equivalent to the parent preparation training offered by the supervising agency. </a:t>
              </a:r>
            </a:p>
          </p:txBody>
        </p:sp>
        <p:sp>
          <p:nvSpPr>
            <p:cNvPr id="8" name="Rounded Rectangle 7"/>
            <p:cNvSpPr/>
            <p:nvPr/>
          </p:nvSpPr>
          <p:spPr>
            <a:xfrm>
              <a:off x="6121386" y="1720368"/>
              <a:ext cx="4851414" cy="191761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If there have been changes or updates in the curriculum, the prospective foster parent is required to complete those portions of the course. </a:t>
              </a:r>
            </a:p>
          </p:txBody>
        </p:sp>
        <p:sp>
          <p:nvSpPr>
            <p:cNvPr id="9" name="Rounded Rectangle 8"/>
            <p:cNvSpPr/>
            <p:nvPr/>
          </p:nvSpPr>
          <p:spPr>
            <a:xfrm>
              <a:off x="6121386" y="3762992"/>
              <a:ext cx="4851414" cy="12301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The Regional Licensing Authority must approve the exemption.</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7060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476914" y="849922"/>
            <a:ext cx="6467302" cy="707886"/>
          </a:xfrm>
          <a:prstGeom prst="rect">
            <a:avLst/>
          </a:prstGeom>
          <a:noFill/>
        </p:spPr>
        <p:txBody>
          <a:bodyPr wrap="square" rtlCol="0">
            <a:spAutoFit/>
          </a:bodyPr>
          <a:lstStyle/>
          <a:p>
            <a:pPr algn="ctr"/>
            <a:r>
              <a:rPr lang="en-US" sz="4000" b="1" dirty="0" smtClean="0">
                <a:solidFill>
                  <a:srgbClr val="624D38"/>
                </a:solidFill>
              </a:rPr>
              <a:t>Attachments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2.50</a:t>
            </a:r>
            <a:endParaRPr lang="en-US" dirty="0">
              <a:solidFill>
                <a:srgbClr val="624D38"/>
              </a:solidFill>
            </a:endParaRPr>
          </a:p>
        </p:txBody>
      </p:sp>
    </p:spTree>
    <p:custDataLst>
      <p:tags r:id="rId1"/>
    </p:custDataLst>
    <p:extLst>
      <p:ext uri="{BB962C8B-B14F-4D97-AF65-F5344CB8AC3E}">
        <p14:creationId xmlns:p14="http://schemas.microsoft.com/office/powerpoint/2010/main" val="44011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smtClean="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4.51</a:t>
            </a:r>
            <a:endParaRPr lang="en-US" dirty="0">
              <a:solidFill>
                <a:srgbClr val="624D38"/>
              </a:solidFill>
            </a:endParaRP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caregivers.  </a:t>
            </a:r>
          </a:p>
        </p:txBody>
      </p:sp>
      <p:sp>
        <p:nvSpPr>
          <p:cNvPr id="9" name="Content Placeholder 13"/>
          <p:cNvSpPr txBox="1">
            <a:spLocks/>
          </p:cNvSpPr>
          <p:nvPr/>
        </p:nvSpPr>
        <p:spPr>
          <a:xfrm>
            <a:off x="4569874" y="2951847"/>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866762" y="1867811"/>
            <a:ext cx="3156579" cy="234287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is the tab used to upload documents externally to the UHS </a:t>
            </a:r>
            <a:r>
              <a:rPr lang="en-US" sz="2400" b="1" dirty="0" smtClean="0"/>
              <a:t>and/or </a:t>
            </a:r>
            <a:r>
              <a:rPr lang="en-US" sz="2400" b="1" dirty="0"/>
              <a:t>FSFN. </a:t>
            </a:r>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3144" y="-18722"/>
            <a:ext cx="9509760" cy="1088136"/>
          </a:xfrm>
        </p:spPr>
        <p:txBody>
          <a:bodyPr>
            <a:noAutofit/>
          </a:bodyPr>
          <a:lstStyle/>
          <a:p>
            <a:pPr algn="ctr"/>
            <a:r>
              <a:rPr lang="en-US" sz="4800" b="1" dirty="0" smtClean="0"/>
              <a:t>UHS vs Provider Filing Cabinet</a:t>
            </a:r>
            <a:endParaRPr lang="en-US" sz="48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4.52</a:t>
            </a:r>
            <a:endParaRPr lang="en-US" dirty="0">
              <a:solidFill>
                <a:srgbClr val="624D38"/>
              </a:solidFill>
            </a:endParaRP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68711778"/>
              </p:ext>
            </p:extLst>
          </p:nvPr>
        </p:nvGraphicFramePr>
        <p:xfrm>
          <a:off x="1317901" y="1083758"/>
          <a:ext cx="10775576" cy="5212080"/>
        </p:xfrm>
        <a:graphic>
          <a:graphicData uri="http://schemas.openxmlformats.org/drawingml/2006/table">
            <a:tbl>
              <a:tblPr firstRow="1" firstCol="1" bandRow="1"/>
              <a:tblGrid>
                <a:gridCol w="4651312"/>
                <a:gridCol w="6124264"/>
              </a:tblGrid>
              <a:tr h="246156">
                <a:tc>
                  <a:txBody>
                    <a:bodyPr/>
                    <a:lstStyle/>
                    <a:p>
                      <a:pPr marL="0" marR="0">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UHS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12">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 Upload to Provider File Cabinet</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Personal References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 Upload to Provider File Cabinet</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Adoption-Child Study</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73854"/>
            <a:ext cx="10682155" cy="1422036"/>
          </a:xfrm>
        </p:spPr>
        <p:txBody>
          <a:bodyPr>
            <a:noAutofit/>
          </a:bodyPr>
          <a:lstStyle/>
          <a:p>
            <a:pPr algn="ctr"/>
            <a:r>
              <a:rPr lang="en-US" sz="5400" b="1" dirty="0" smtClean="0"/>
              <a:t>Withdrawal of </a:t>
            </a:r>
            <a:br>
              <a:rPr lang="en-US" sz="5400" b="1" dirty="0" smtClean="0"/>
            </a:br>
            <a:r>
              <a:rPr lang="en-US" sz="5400" b="1" dirty="0" smtClean="0"/>
              <a:t>Licensing Request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4.53</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Rounded Rectangle 2"/>
          <p:cNvSpPr/>
          <p:nvPr/>
        </p:nvSpPr>
        <p:spPr>
          <a:xfrm>
            <a:off x="2737108" y="2289166"/>
            <a:ext cx="7412854" cy="16362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Voluntary withdrawals must be documented in FSFN and do not require final action by DCF.</a:t>
            </a:r>
            <a:endParaRPr lang="en-US" sz="2200" b="1" dirty="0">
              <a:solidFill>
                <a:srgbClr val="624D38"/>
              </a:solidFill>
            </a:endParaRPr>
          </a:p>
        </p:txBody>
      </p:sp>
    </p:spTree>
    <p:custDataLst>
      <p:tags r:id="rId1"/>
    </p:custDataLst>
    <p:extLst>
      <p:ext uri="{BB962C8B-B14F-4D97-AF65-F5344CB8AC3E}">
        <p14:creationId xmlns:p14="http://schemas.microsoft.com/office/powerpoint/2010/main" val="9663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and  Recommendations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4.54</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Once </a:t>
              </a:r>
              <a:r>
                <a:rPr lang="en-US" sz="2200" b="1" u="sng" dirty="0">
                  <a:solidFill>
                    <a:srgbClr val="624D38"/>
                  </a:solidFill>
                </a:rPr>
                <a:t>all</a:t>
              </a:r>
              <a:r>
                <a:rPr lang="en-US" sz="2200" b="1" dirty="0">
                  <a:solidFill>
                    <a:srgbClr val="624D38"/>
                  </a:solidFill>
                </a:rPr>
                <a:t> information required has been gathered and assessed, </a:t>
              </a:r>
              <a:r>
                <a:rPr lang="en-US" sz="2200" b="1" dirty="0" smtClean="0">
                  <a:solidFill>
                    <a:srgbClr val="624D38"/>
                  </a:solidFill>
                </a:rPr>
                <a:t>Child Welfare Professionals must </a:t>
              </a:r>
              <a:r>
                <a:rPr lang="en-US" sz="2200" b="1" dirty="0">
                  <a:solidFill>
                    <a:srgbClr val="624D38"/>
                  </a:solidFill>
                </a:rPr>
                <a:t>ask the caregiver to review and sign the </a:t>
              </a:r>
              <a:r>
                <a:rPr lang="en-US" sz="2200" b="1" dirty="0" smtClean="0">
                  <a:solidFill>
                    <a:srgbClr val="624D38"/>
                  </a:solidFill>
                </a:rPr>
                <a:t>home study. </a:t>
              </a:r>
              <a:endParaRPr lang="en-US" sz="2200" b="1" dirty="0">
                <a:solidFill>
                  <a:srgbClr val="624D38"/>
                </a:solidFill>
              </a:endParaRP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If known, it is at this time that </a:t>
              </a:r>
              <a:r>
                <a:rPr lang="en-US" sz="2200" b="1" dirty="0" smtClean="0">
                  <a:solidFill>
                    <a:srgbClr val="624D38"/>
                  </a:solidFill>
                </a:rPr>
                <a:t>Child Welfare Professionals inform </a:t>
              </a:r>
              <a:r>
                <a:rPr lang="en-US" sz="2200" b="1" dirty="0">
                  <a:solidFill>
                    <a:srgbClr val="624D38"/>
                  </a:solidFill>
                </a:rPr>
                <a:t>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smtClean="0">
                <a:solidFill>
                  <a:srgbClr val="624D38"/>
                </a:solidFill>
              </a:rPr>
              <a:t>Signatures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305583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and Recommendations,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4.55</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015045" y="5048655"/>
            <a:ext cx="2881517" cy="646331"/>
          </a:xfrm>
          <a:prstGeom prst="rect">
            <a:avLst/>
          </a:prstGeom>
          <a:noFill/>
        </p:spPr>
        <p:txBody>
          <a:bodyPr wrap="square" rtlCol="0">
            <a:spAutoFit/>
          </a:bodyPr>
          <a:lstStyle/>
          <a:p>
            <a:pPr algn="ctr"/>
            <a:r>
              <a:rPr lang="en-US" sz="3600" b="1" dirty="0" smtClean="0">
                <a:solidFill>
                  <a:srgbClr val="624D38"/>
                </a:solidFill>
              </a:rPr>
              <a:t>Signatures</a:t>
            </a:r>
            <a:endParaRPr lang="en-US" sz="3600" b="1" dirty="0">
              <a:solidFill>
                <a:srgbClr val="624D38"/>
              </a:solidFill>
            </a:endParaRPr>
          </a:p>
        </p:txBody>
      </p:sp>
      <p:sp>
        <p:nvSpPr>
          <p:cNvPr id="10" name="Oval 9"/>
          <p:cNvSpPr/>
          <p:nvPr/>
        </p:nvSpPr>
        <p:spPr>
          <a:xfrm>
            <a:off x="2412460" y="1739907"/>
            <a:ext cx="6086689" cy="33087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Once signed by the caregiver(s</a:t>
            </a:r>
            <a:r>
              <a:rPr lang="en-US" sz="2400" b="1" dirty="0" smtClean="0">
                <a:solidFill>
                  <a:schemeClr val="tx1"/>
                </a:solidFill>
              </a:rPr>
              <a:t>), Licensing Specialists, and supervisors, </a:t>
            </a:r>
            <a:r>
              <a:rPr lang="en-US" sz="2400" b="1" dirty="0">
                <a:solidFill>
                  <a:schemeClr val="tx1"/>
                </a:solidFill>
              </a:rPr>
              <a:t>the </a:t>
            </a:r>
            <a:r>
              <a:rPr lang="en-US" sz="2400" b="1" dirty="0" smtClean="0">
                <a:solidFill>
                  <a:schemeClr val="tx1"/>
                </a:solidFill>
              </a:rPr>
              <a:t>entire UHS, including the signature page, </a:t>
            </a:r>
            <a:r>
              <a:rPr lang="en-US" sz="2400" b="1" dirty="0">
                <a:solidFill>
                  <a:schemeClr val="tx1"/>
                </a:solidFill>
              </a:rPr>
              <a:t>must be uploaded into the UHS page in FSFN within two business days. </a:t>
            </a:r>
          </a:p>
        </p:txBody>
      </p:sp>
    </p:spTree>
    <p:custDataLst>
      <p:tags r:id="rId1"/>
    </p:custDataLst>
    <p:extLst>
      <p:ext uri="{BB962C8B-B14F-4D97-AF65-F5344CB8AC3E}">
        <p14:creationId xmlns:p14="http://schemas.microsoft.com/office/powerpoint/2010/main" val="22364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53577"/>
            <a:ext cx="10682155" cy="937943"/>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4.56</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a:t>
                </a:r>
                <a:r>
                  <a:rPr lang="en-US" sz="2400" b="1" dirty="0" smtClean="0">
                    <a:solidFill>
                      <a:srgbClr val="624D38"/>
                    </a:solidFill>
                  </a:rPr>
                  <a:t>Recommendation </a:t>
                </a:r>
                <a:r>
                  <a:rPr lang="en-US" sz="2400" b="1" dirty="0">
                    <a:solidFill>
                      <a:srgbClr val="624D38"/>
                    </a:solidFill>
                  </a:rPr>
                  <a:t>group box on the FSFN UHS page, the </a:t>
                </a:r>
                <a:r>
                  <a:rPr lang="en-US" sz="2400" b="1" dirty="0" smtClean="0">
                    <a:solidFill>
                      <a:srgbClr val="624D38"/>
                    </a:solidFill>
                  </a:rPr>
                  <a:t>Child Protection Investigator selects </a:t>
                </a:r>
                <a:r>
                  <a:rPr lang="en-US" sz="2400" b="1" dirty="0">
                    <a:solidFill>
                      <a:srgbClr val="624D38"/>
                    </a:solidFill>
                  </a:rPr>
                  <a:t>an appropriate </a:t>
                </a:r>
                <a:r>
                  <a:rPr lang="en-US" sz="2400" b="1" dirty="0" smtClean="0">
                    <a:solidFill>
                      <a:srgbClr val="624D38"/>
                    </a:solidFill>
                  </a:rPr>
                  <a:t>recommendation </a:t>
                </a:r>
                <a:r>
                  <a:rPr lang="en-US" sz="2400" b="1" dirty="0">
                    <a:solidFill>
                      <a:srgbClr val="624D38"/>
                    </a:solidFill>
                  </a:rPr>
                  <a:t>from the </a:t>
                </a:r>
                <a:r>
                  <a:rPr lang="en-US" sz="2400" b="1" dirty="0" smtClean="0">
                    <a:solidFill>
                      <a:srgbClr val="624D38"/>
                    </a:solidFill>
                  </a:rPr>
                  <a:t>Recommendation </a:t>
                </a:r>
                <a:r>
                  <a:rPr lang="en-US" sz="2400" b="1" dirty="0">
                    <a:solidFill>
                      <a:srgbClr val="624D38"/>
                    </a:solidFill>
                  </a:rPr>
                  <a:t>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Application Withdrawn</a:t>
                </a:r>
                <a:endParaRPr lang="en-US" sz="2200" b="1" dirty="0">
                  <a:solidFill>
                    <a:srgbClr val="624D38"/>
                  </a:solidFill>
                </a:endParaRP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Meets Requirements</a:t>
              </a:r>
              <a:endParaRPr lang="en-US" sz="2200" b="1" dirty="0">
                <a:solidFill>
                  <a:srgbClr val="624D38"/>
                </a:solidFill>
              </a:endParaRP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Review Comments</a:t>
              </a:r>
              <a:endParaRPr lang="en-US" sz="2200" b="1" dirty="0">
                <a:solidFill>
                  <a:srgbClr val="624D38"/>
                </a:solidFill>
              </a:endParaRP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Criminal Disqualifier</a:t>
              </a:r>
              <a:endParaRPr lang="en-US" sz="2200" b="1" dirty="0">
                <a:solidFill>
                  <a:srgbClr val="624D38"/>
                </a:solidFill>
              </a:endParaRP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FSFN Disqualifier</a:t>
              </a:r>
              <a:endParaRPr lang="en-US" sz="2200" b="1" dirty="0">
                <a:solidFill>
                  <a:srgbClr val="624D38"/>
                </a:solidFill>
              </a:endParaRP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Review Comments</a:t>
              </a:r>
              <a:endParaRPr lang="en-US" sz="2200" b="1" dirty="0">
                <a:solidFill>
                  <a:srgbClr val="624D38"/>
                </a:solidFill>
              </a:endParaRP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Duplicate - Created </a:t>
              </a:r>
              <a:br>
                <a:rPr lang="en-US" sz="2200" b="1" dirty="0" smtClean="0">
                  <a:solidFill>
                    <a:srgbClr val="624D38"/>
                  </a:solidFill>
                </a:rPr>
              </a:br>
              <a:r>
                <a:rPr lang="en-US" sz="2200" b="1" dirty="0" smtClean="0">
                  <a:solidFill>
                    <a:srgbClr val="624D38"/>
                  </a:solidFill>
                </a:rPr>
                <a:t>in Error</a:t>
              </a:r>
              <a:endParaRPr lang="en-US" sz="2200" b="1" dirty="0">
                <a:solidFill>
                  <a:srgbClr val="624D38"/>
                </a:solidFill>
              </a:endParaRPr>
            </a:p>
          </p:txBody>
        </p:sp>
      </p:grpSp>
      <p:sp>
        <p:nvSpPr>
          <p:cNvPr id="16" name="TextBox 15"/>
          <p:cNvSpPr txBox="1"/>
          <p:nvPr/>
        </p:nvSpPr>
        <p:spPr>
          <a:xfrm>
            <a:off x="1867701" y="5370963"/>
            <a:ext cx="4545295" cy="646331"/>
          </a:xfrm>
          <a:prstGeom prst="rect">
            <a:avLst/>
          </a:prstGeom>
          <a:noFill/>
        </p:spPr>
        <p:txBody>
          <a:bodyPr wrap="square" rtlCol="0">
            <a:spAutoFit/>
          </a:bodyPr>
          <a:lstStyle/>
          <a:p>
            <a:pPr algn="ctr"/>
            <a:r>
              <a:rPr lang="en-US" sz="3600" b="1" dirty="0" smtClean="0">
                <a:solidFill>
                  <a:srgbClr val="624D38"/>
                </a:solidFill>
              </a:rPr>
              <a:t>Recommendations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4782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4.57</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smtClean="0">
                <a:solidFill>
                  <a:srgbClr val="624D38"/>
                </a:solidFill>
              </a:rPr>
              <a:t>Final Approvals</a:t>
            </a:r>
            <a:endParaRPr lang="en-US" sz="3600" b="1" dirty="0">
              <a:solidFill>
                <a:srgbClr val="624D38"/>
              </a:solidFill>
            </a:endParaRP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For the approval/denial process, Child Welfare Professionals and supervisors must enter a justification for approval or denial in the </a:t>
              </a:r>
              <a:br>
                <a:rPr lang="en-US" sz="2400" b="1" dirty="0" smtClean="0">
                  <a:solidFill>
                    <a:srgbClr val="624D38"/>
                  </a:solidFill>
                </a:rPr>
              </a:br>
              <a:r>
                <a:rPr lang="en-US" sz="2400" b="1" dirty="0" smtClean="0">
                  <a:solidFill>
                    <a:srgbClr val="624D38"/>
                  </a:solidFill>
                </a:rPr>
                <a:t>Outcome text box.</a:t>
              </a:r>
              <a:endParaRPr lang="en-US" sz="2400" b="1" dirty="0">
                <a:solidFill>
                  <a:srgbClr val="624D38"/>
                </a:solidFill>
              </a:endParaRP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624D38"/>
                </a:solidFill>
              </a:endParaRPr>
            </a:p>
            <a:p>
              <a:pPr algn="ctr"/>
              <a:r>
                <a:rPr lang="x-none" sz="2400" b="1" dirty="0" smtClean="0">
                  <a:solidFill>
                    <a:srgbClr val="624D38"/>
                  </a:solidFill>
                </a:rPr>
                <a:t>The </a:t>
              </a:r>
              <a:r>
                <a:rPr lang="x-none" sz="2400" b="1" dirty="0">
                  <a:solidFill>
                    <a:srgbClr val="624D38"/>
                  </a:solidFill>
                </a:rPr>
                <a:t>supervisor </a:t>
              </a:r>
              <a:r>
                <a:rPr lang="x-none" sz="2400" b="1" dirty="0" smtClean="0">
                  <a:solidFill>
                    <a:srgbClr val="624D38"/>
                  </a:solidFill>
                </a:rPr>
                <a:t>revie</a:t>
              </a:r>
              <a:r>
                <a:rPr lang="en-US" sz="2400" b="1" dirty="0" err="1" smtClean="0">
                  <a:solidFill>
                    <a:srgbClr val="624D38"/>
                  </a:solidFill>
                </a:rPr>
                <a:t>ws</a:t>
              </a:r>
              <a:r>
                <a:rPr lang="x-none" sz="2400" b="1" dirty="0" smtClean="0">
                  <a:solidFill>
                    <a:srgbClr val="624D38"/>
                  </a:solidFill>
                </a:rPr>
                <a:t> </a:t>
              </a:r>
              <a:r>
                <a:rPr lang="x-none" sz="2400" b="1" dirty="0">
                  <a:solidFill>
                    <a:srgbClr val="624D38"/>
                  </a:solidFill>
                </a:rPr>
                <a:t>the home study in FSFN to determine that appropriate interviews, background checks and analysis, and assessment of caregiver(s) have been completed.</a:t>
              </a:r>
              <a:r>
                <a:rPr lang="en-US" sz="2400" b="1" dirty="0">
                  <a:solidFill>
                    <a:srgbClr val="624D38"/>
                  </a:solidFill>
                </a:rPr>
                <a:t> </a:t>
              </a:r>
            </a:p>
          </p:txBody>
        </p:sp>
      </p:grpSp>
    </p:spTree>
    <p:custDataLst>
      <p:tags r:id="rId1"/>
    </p:custDataLst>
    <p:extLst>
      <p:ext uri="{BB962C8B-B14F-4D97-AF65-F5344CB8AC3E}">
        <p14:creationId xmlns:p14="http://schemas.microsoft.com/office/powerpoint/2010/main" val="4266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4.58</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smtClean="0">
                <a:solidFill>
                  <a:srgbClr val="624D38"/>
                </a:solidFill>
              </a:rPr>
              <a:t>Final Approvals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33883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smtClean="0"/>
              <a:t>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4.59</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Application Withdrawn</a:t>
                </a:r>
                <a:endParaRPr lang="en-US" sz="2200" b="1" dirty="0">
                  <a:solidFill>
                    <a:srgbClr val="624D38"/>
                  </a:solidFill>
                </a:endParaRP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Meets Requirements</a:t>
              </a:r>
              <a:endParaRPr lang="en-US" sz="2200" b="1" dirty="0">
                <a:solidFill>
                  <a:srgbClr val="624D38"/>
                </a:solidFill>
              </a:endParaRP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Review Comments</a:t>
              </a:r>
              <a:endParaRPr lang="en-US" sz="2200" b="1" dirty="0">
                <a:solidFill>
                  <a:srgbClr val="624D38"/>
                </a:solidFill>
              </a:endParaRP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Criminal Disqualifier</a:t>
              </a:r>
              <a:endParaRPr lang="en-US" sz="2200" b="1" dirty="0">
                <a:solidFill>
                  <a:srgbClr val="624D38"/>
                </a:solidFill>
              </a:endParaRP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FSFN Disqualifier</a:t>
              </a:r>
              <a:endParaRPr lang="en-US" sz="2200" b="1" dirty="0">
                <a:solidFill>
                  <a:srgbClr val="624D38"/>
                </a:solidFill>
              </a:endParaRP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Review Comments</a:t>
              </a:r>
              <a:endParaRPr lang="en-US" sz="2200" b="1" dirty="0">
                <a:solidFill>
                  <a:srgbClr val="624D38"/>
                </a:solidFill>
              </a:endParaRP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Duplicate - Created </a:t>
              </a:r>
              <a:br>
                <a:rPr lang="en-US" sz="2200" b="1" dirty="0" smtClean="0">
                  <a:solidFill>
                    <a:srgbClr val="624D38"/>
                  </a:solidFill>
                </a:rPr>
              </a:br>
              <a:r>
                <a:rPr lang="en-US" sz="2200" b="1" dirty="0" smtClean="0">
                  <a:solidFill>
                    <a:srgbClr val="624D38"/>
                  </a:solidFill>
                </a:rPr>
                <a:t>in Error</a:t>
              </a:r>
              <a:endParaRPr lang="en-US" sz="2200" b="1" dirty="0">
                <a:solidFill>
                  <a:srgbClr val="624D38"/>
                </a:solidFill>
              </a:endParaRP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Court Approved</a:t>
              </a:r>
              <a:endParaRPr lang="en-US" sz="2200" b="1" dirty="0">
                <a:solidFill>
                  <a:srgbClr val="624D38"/>
                </a:solidFill>
              </a:endParaRPr>
            </a:p>
          </p:txBody>
        </p:sp>
      </p:grpSp>
    </p:spTree>
    <p:custDataLst>
      <p:tags r:id="rId1"/>
    </p:custDataLst>
    <p:extLst>
      <p:ext uri="{BB962C8B-B14F-4D97-AF65-F5344CB8AC3E}">
        <p14:creationId xmlns:p14="http://schemas.microsoft.com/office/powerpoint/2010/main" val="32602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smtClean="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a:t>
            </a:r>
            <a:endParaRPr lang="en-US" dirty="0">
              <a:solidFill>
                <a:srgbClr val="624D38"/>
              </a:solidFill>
            </a:endParaRPr>
          </a:p>
        </p:txBody>
      </p:sp>
      <p:sp>
        <p:nvSpPr>
          <p:cNvPr id="10" name="Content Placeholder 13"/>
          <p:cNvSpPr>
            <a:spLocks noGrp="1"/>
          </p:cNvSpPr>
          <p:nvPr>
            <p:ph idx="1"/>
          </p:nvPr>
        </p:nvSpPr>
        <p:spPr>
          <a:xfrm>
            <a:off x="4037481" y="1642434"/>
            <a:ext cx="5017281" cy="2922920"/>
          </a:xfrm>
        </p:spPr>
        <p:txBody>
          <a:bodyPr>
            <a:normAutofit/>
          </a:bodyPr>
          <a:lstStyle/>
          <a:p>
            <a:pPr marL="45720" indent="0" algn="ctr">
              <a:buNone/>
            </a:pPr>
            <a:r>
              <a:rPr lang="en-US" sz="2800" b="1" dirty="0"/>
              <a:t>Completion of the parent preparation training is documented in the provider notes in FSFN and a copy of the certificate is uploaded into the </a:t>
            </a:r>
            <a:r>
              <a:rPr lang="en-US" sz="2800" b="1" dirty="0" smtClean="0"/>
              <a:t/>
            </a:r>
            <a:br>
              <a:rPr lang="en-US" sz="2800" b="1" dirty="0" smtClean="0"/>
            </a:br>
            <a:r>
              <a:rPr lang="en-US" sz="2800" b="1" dirty="0" smtClean="0"/>
              <a:t>Provider </a:t>
            </a:r>
            <a:r>
              <a:rPr lang="en-US" sz="2800" b="1" dirty="0"/>
              <a:t>File Cabinet. </a:t>
            </a:r>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9" name="Picture 8"/>
          <p:cNvPicPr>
            <a:picLocks noChangeAspect="1"/>
          </p:cNvPicPr>
          <p:nvPr/>
        </p:nvPicPr>
        <p:blipFill>
          <a:blip r:embed="rId4"/>
          <a:stretch>
            <a:fillRect/>
          </a:stretch>
        </p:blipFill>
        <p:spPr>
          <a:xfrm rot="21228768">
            <a:off x="1215401" y="1213053"/>
            <a:ext cx="2451950" cy="2460205"/>
          </a:xfrm>
          <a:prstGeom prst="rect">
            <a:avLst/>
          </a:prstGeom>
        </p:spPr>
      </p:pic>
    </p:spTree>
    <p:custDataLst>
      <p:tags r:id="rId1"/>
    </p:custDataLst>
    <p:extLst>
      <p:ext uri="{BB962C8B-B14F-4D97-AF65-F5344CB8AC3E}">
        <p14:creationId xmlns:p14="http://schemas.microsoft.com/office/powerpoint/2010/main" val="22952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smtClean="0"/>
              <a:t>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4.60</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3" name="Group 2"/>
          <p:cNvGrpSpPr/>
          <p:nvPr/>
        </p:nvGrpSpPr>
        <p:grpSpPr>
          <a:xfrm>
            <a:off x="1113905" y="1463739"/>
            <a:ext cx="9837341" cy="3434939"/>
            <a:chOff x="2483622" y="1525248"/>
            <a:chExt cx="7536599" cy="4323780"/>
          </a:xfrm>
          <a:solidFill>
            <a:schemeClr val="accent1">
              <a:lumMod val="40000"/>
              <a:lumOff val="60000"/>
            </a:schemeClr>
          </a:solidFill>
        </p:grpSpPr>
        <p:grpSp>
          <p:nvGrpSpPr>
            <p:cNvPr id="2" name="Group 1"/>
            <p:cNvGrpSpPr/>
            <p:nvPr/>
          </p:nvGrpSpPr>
          <p:grpSpPr>
            <a:xfrm>
              <a:off x="2483622" y="1525248"/>
              <a:ext cx="7536599" cy="4323780"/>
              <a:chOff x="3507970" y="1920946"/>
              <a:chExt cx="7536599" cy="3197904"/>
            </a:xfrm>
            <a:grpFill/>
          </p:grpSpPr>
          <p:sp>
            <p:nvSpPr>
              <p:cNvPr id="28" name="Rounded Rectangle 27"/>
              <p:cNvSpPr/>
              <p:nvPr/>
            </p:nvSpPr>
            <p:spPr>
              <a:xfrm>
                <a:off x="3507970" y="192094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The Child Welfare Professional Supervisor must approve their outcome by completing the approval routing process. </a:t>
                </a:r>
                <a:endParaRPr lang="en-US" sz="2400" b="1" dirty="0">
                  <a:solidFill>
                    <a:srgbClr val="624D38"/>
                  </a:solidFill>
                </a:endParaRPr>
              </a:p>
            </p:txBody>
          </p:sp>
          <p:sp>
            <p:nvSpPr>
              <p:cNvPr id="17" name="Rounded Rectangle 16"/>
              <p:cNvSpPr/>
              <p:nvPr/>
            </p:nvSpPr>
            <p:spPr>
              <a:xfrm>
                <a:off x="3507970" y="411371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Child Welfare Professionals cannot approve their own </a:t>
                </a:r>
                <a:br>
                  <a:rPr lang="en-US" sz="2400" b="1" dirty="0" smtClean="0">
                    <a:solidFill>
                      <a:srgbClr val="624D38"/>
                    </a:solidFill>
                  </a:rPr>
                </a:br>
                <a:r>
                  <a:rPr lang="en-US" sz="2400" b="1" dirty="0" smtClean="0">
                    <a:solidFill>
                      <a:srgbClr val="624D38"/>
                    </a:solidFill>
                  </a:rPr>
                  <a:t>home study.</a:t>
                </a:r>
                <a:endParaRPr lang="en-US" sz="2400" b="1" dirty="0">
                  <a:solidFill>
                    <a:srgbClr val="624D38"/>
                  </a:solidFill>
                </a:endParaRPr>
              </a:p>
            </p:txBody>
          </p:sp>
        </p:grpSp>
        <p:sp>
          <p:nvSpPr>
            <p:cNvPr id="30" name="Rounded Rectangle 29"/>
            <p:cNvSpPr/>
            <p:nvPr/>
          </p:nvSpPr>
          <p:spPr>
            <a:xfrm>
              <a:off x="2483622" y="3007634"/>
              <a:ext cx="7536599" cy="13590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If the Child Welfare Professional’s supervisor is not available, they can choose an alternate supervisor.</a:t>
              </a:r>
              <a:endParaRPr lang="en-US" sz="2400" b="1" dirty="0">
                <a:solidFill>
                  <a:srgbClr val="624D38"/>
                </a:solidFill>
              </a:endParaRPr>
            </a:p>
          </p:txBody>
        </p:sp>
      </p:grpSp>
    </p:spTree>
    <p:custDataLst>
      <p:tags r:id="rId1"/>
    </p:custDataLst>
    <p:extLst>
      <p:ext uri="{BB962C8B-B14F-4D97-AF65-F5344CB8AC3E}">
        <p14:creationId xmlns:p14="http://schemas.microsoft.com/office/powerpoint/2010/main" val="6317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4.61</a:t>
            </a:r>
            <a:endParaRPr lang="en-US" dirty="0">
              <a:solidFill>
                <a:srgbClr val="624D38"/>
              </a:solidFill>
            </a:endParaRP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9103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0"/>
            <a:ext cx="10682155" cy="1541929"/>
          </a:xfrm>
        </p:spPr>
        <p:txBody>
          <a:bodyPr>
            <a:noAutofit/>
          </a:bodyPr>
          <a:lstStyle/>
          <a:p>
            <a:pPr algn="ctr"/>
            <a:r>
              <a:rPr lang="en-US" sz="5400" b="1" dirty="0" smtClean="0"/>
              <a:t>Attestation Documents and </a:t>
            </a:r>
            <a:br>
              <a:rPr lang="en-US" sz="5400" b="1" dirty="0" smtClean="0"/>
            </a:br>
            <a:r>
              <a:rPr lang="en-US" sz="5400" b="1" dirty="0" smtClean="0"/>
              <a:t>the Licensing File</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4.62</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Rounded Rectangle 2"/>
          <p:cNvSpPr/>
          <p:nvPr/>
        </p:nvSpPr>
        <p:spPr>
          <a:xfrm>
            <a:off x="1165240" y="2182601"/>
            <a:ext cx="9819871" cy="23982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all of the interviews have been conducted, documents have been gathered, and the UHS has been completed, the application file must be submitted in accordance with the traditional or attestation model for licensure.  For attestation, the Licensing or Re-licensing UHS must be approved in </a:t>
            </a:r>
            <a:r>
              <a:rPr lang="en-US" sz="2400" b="1" dirty="0" smtClean="0">
                <a:solidFill>
                  <a:schemeClr val="tx1"/>
                </a:solidFill>
              </a:rPr>
              <a:t>FSFN.</a:t>
            </a:r>
            <a:endParaRPr lang="en-US" sz="2400" b="1" dirty="0">
              <a:solidFill>
                <a:schemeClr val="tx1"/>
              </a:solidFill>
            </a:endParaRPr>
          </a:p>
        </p:txBody>
      </p:sp>
    </p:spTree>
    <p:custDataLst>
      <p:tags r:id="rId1"/>
    </p:custDataLst>
    <p:extLst>
      <p:ext uri="{BB962C8B-B14F-4D97-AF65-F5344CB8AC3E}">
        <p14:creationId xmlns:p14="http://schemas.microsoft.com/office/powerpoint/2010/main" val="417762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Licensing/Re-licensing Checklist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4.63</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4" name="Group 3"/>
          <p:cNvGrpSpPr/>
          <p:nvPr/>
        </p:nvGrpSpPr>
        <p:grpSpPr>
          <a:xfrm>
            <a:off x="510667" y="2251159"/>
            <a:ext cx="11145306" cy="2071515"/>
            <a:chOff x="439647" y="1685649"/>
            <a:chExt cx="11145306" cy="2071515"/>
          </a:xfrm>
          <a:solidFill>
            <a:srgbClr val="7CC749"/>
          </a:solidFill>
        </p:grpSpPr>
        <p:grpSp>
          <p:nvGrpSpPr>
            <p:cNvPr id="2" name="Group 1"/>
            <p:cNvGrpSpPr/>
            <p:nvPr/>
          </p:nvGrpSpPr>
          <p:grpSpPr>
            <a:xfrm>
              <a:off x="439647" y="1685649"/>
              <a:ext cx="11145306" cy="922438"/>
              <a:chOff x="71719" y="1524451"/>
              <a:chExt cx="12207831" cy="961950"/>
            </a:xfrm>
            <a:grpFill/>
          </p:grpSpPr>
          <p:sp>
            <p:nvSpPr>
              <p:cNvPr id="3" name="Oval 2"/>
              <p:cNvSpPr/>
              <p:nvPr/>
            </p:nvSpPr>
            <p:spPr>
              <a:xfrm>
                <a:off x="71719" y="1524451"/>
                <a:ext cx="5950651" cy="958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It assists in ensuring all of the licensing requirements are met.</a:t>
                </a:r>
              </a:p>
            </p:txBody>
          </p:sp>
          <p:sp>
            <p:nvSpPr>
              <p:cNvPr id="11" name="Oval 10"/>
              <p:cNvSpPr/>
              <p:nvPr/>
            </p:nvSpPr>
            <p:spPr>
              <a:xfrm>
                <a:off x="6328899" y="1524451"/>
                <a:ext cx="5950651" cy="96195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It replaces the paper form outlined in Administrative Code.</a:t>
                </a:r>
              </a:p>
            </p:txBody>
          </p:sp>
        </p:grpSp>
        <p:sp>
          <p:nvSpPr>
            <p:cNvPr id="9" name="Oval 2"/>
            <p:cNvSpPr/>
            <p:nvPr/>
          </p:nvSpPr>
          <p:spPr>
            <a:xfrm>
              <a:off x="439647" y="2838119"/>
              <a:ext cx="5432728" cy="919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It </a:t>
              </a:r>
              <a:r>
                <a:rPr lang="en-US" sz="2200" b="1" dirty="0">
                  <a:solidFill>
                    <a:srgbClr val="624D38"/>
                  </a:solidFill>
                </a:rPr>
                <a:t>will create a faster reviewing process for DCF approval</a:t>
              </a:r>
              <a:r>
                <a:rPr lang="en-US" sz="2200" b="1" dirty="0" smtClean="0">
                  <a:solidFill>
                    <a:srgbClr val="624D38"/>
                  </a:solidFill>
                </a:rPr>
                <a:t>.</a:t>
              </a:r>
              <a:endParaRPr lang="en-US" sz="2200" b="1" dirty="0">
                <a:solidFill>
                  <a:srgbClr val="624D38"/>
                </a:solidFill>
              </a:endParaRPr>
            </a:p>
          </p:txBody>
        </p:sp>
        <p:sp>
          <p:nvSpPr>
            <p:cNvPr id="10" name="Oval 10"/>
            <p:cNvSpPr/>
            <p:nvPr/>
          </p:nvSpPr>
          <p:spPr>
            <a:xfrm>
              <a:off x="6152225" y="2823682"/>
              <a:ext cx="5432728" cy="92646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The provider can only have one pending checklist at a  time.</a:t>
              </a:r>
              <a:endParaRPr lang="en-US" sz="2200" b="1" dirty="0">
                <a:solidFill>
                  <a:srgbClr val="624D38"/>
                </a:solidFill>
              </a:endParaRPr>
            </a:p>
          </p:txBody>
        </p:sp>
      </p:grpSp>
    </p:spTree>
    <p:custDataLst>
      <p:tags r:id="rId1"/>
    </p:custDataLst>
    <p:extLst>
      <p:ext uri="{BB962C8B-B14F-4D97-AF65-F5344CB8AC3E}">
        <p14:creationId xmlns:p14="http://schemas.microsoft.com/office/powerpoint/2010/main" val="20077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510469" y="816365"/>
            <a:ext cx="6467302" cy="707886"/>
          </a:xfrm>
          <a:prstGeom prst="rect">
            <a:avLst/>
          </a:prstGeom>
          <a:noFill/>
        </p:spPr>
        <p:txBody>
          <a:bodyPr wrap="square" rtlCol="0">
            <a:spAutoFit/>
          </a:bodyPr>
          <a:lstStyle/>
          <a:p>
            <a:pPr algn="ctr"/>
            <a:r>
              <a:rPr lang="en-US" sz="4000" b="1" dirty="0" smtClean="0">
                <a:solidFill>
                  <a:srgbClr val="624D38"/>
                </a:solidFill>
              </a:rPr>
              <a:t>Copy Function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4.64</a:t>
            </a:r>
            <a:endParaRPr lang="en-US" dirty="0">
              <a:solidFill>
                <a:srgbClr val="624D38"/>
              </a:solidFill>
            </a:endParaRPr>
          </a:p>
        </p:txBody>
      </p:sp>
    </p:spTree>
    <p:custDataLst>
      <p:tags r:id="rId1"/>
    </p:custDataLst>
    <p:extLst>
      <p:ext uri="{BB962C8B-B14F-4D97-AF65-F5344CB8AC3E}">
        <p14:creationId xmlns:p14="http://schemas.microsoft.com/office/powerpoint/2010/main" val="4147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smtClean="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4.65</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294866" y="1489238"/>
            <a:ext cx="4244550" cy="3692968"/>
          </a:xfrm>
        </p:spPr>
        <p:txBody>
          <a:bodyPr>
            <a:normAutofit/>
          </a:bodyPr>
          <a:lstStyle/>
          <a:p>
            <a:pPr marL="45720" indent="0" algn="ctr">
              <a:buNone/>
            </a:pPr>
            <a:r>
              <a:rPr lang="en-US" sz="2400" b="1" dirty="0" smtClean="0"/>
              <a:t>FSFN </a:t>
            </a:r>
            <a:r>
              <a:rPr lang="en-US" sz="2400" b="1" dirty="0"/>
              <a:t>will now have the functionality to copy over selected </a:t>
            </a:r>
            <a:r>
              <a:rPr lang="en-US" sz="2400" b="1" dirty="0" smtClean="0"/>
              <a:t>fields </a:t>
            </a:r>
            <a:r>
              <a:rPr lang="en-US" sz="2400" b="1" dirty="0"/>
              <a:t>from the MOST RECENT APPROVED home study in FSFN. </a:t>
            </a:r>
            <a:endParaRPr lang="en-US" sz="2400" b="1" dirty="0" smtClean="0"/>
          </a:p>
          <a:p>
            <a:pPr marL="45720" indent="0" algn="ctr">
              <a:buNone/>
            </a:pPr>
            <a:r>
              <a:rPr lang="en-US" sz="2400" b="1" dirty="0" smtClean="0"/>
              <a:t>If there is already a pending home study, a validation message will appear to ensure a new one is needed. </a:t>
            </a:r>
            <a:endParaRPr lang="en-US" sz="2400" b="1" dirty="0"/>
          </a:p>
        </p:txBody>
      </p:sp>
      <p:sp>
        <p:nvSpPr>
          <p:cNvPr id="9" name="Content Placeholder 13"/>
          <p:cNvSpPr txBox="1">
            <a:spLocks/>
          </p:cNvSpPr>
          <p:nvPr/>
        </p:nvSpPr>
        <p:spPr>
          <a:xfrm>
            <a:off x="4761798" y="1297628"/>
            <a:ext cx="7430202" cy="233666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Font typeface="Arial" pitchFamily="34" charset="0"/>
              <a:buNone/>
            </a:pPr>
            <a:r>
              <a:rPr lang="en-US" sz="2400" b="1" dirty="0" smtClean="0">
                <a:solidFill>
                  <a:srgbClr val="624D38"/>
                </a:solidFill>
              </a:rPr>
              <a:t>The information that will copy over includes: </a:t>
            </a:r>
            <a:br>
              <a:rPr lang="en-US" sz="2400" b="1" dirty="0" smtClean="0">
                <a:solidFill>
                  <a:srgbClr val="624D38"/>
                </a:solidFill>
              </a:rPr>
            </a:br>
            <a:endParaRPr lang="en-US" sz="2400" b="1" dirty="0" smtClean="0">
              <a:solidFill>
                <a:srgbClr val="624D38"/>
              </a:solidFill>
            </a:endParaRPr>
          </a:p>
          <a:p>
            <a:pPr>
              <a:lnSpc>
                <a:spcPct val="100000"/>
              </a:lnSpc>
              <a:spcBef>
                <a:spcPts val="0"/>
              </a:spcBef>
            </a:pPr>
            <a:r>
              <a:rPr lang="en-US" sz="2400" b="1" dirty="0" smtClean="0">
                <a:solidFill>
                  <a:srgbClr val="624D38"/>
                </a:solidFill>
              </a:rPr>
              <a:t>Purpose of home study</a:t>
            </a:r>
          </a:p>
          <a:p>
            <a:pPr>
              <a:lnSpc>
                <a:spcPct val="100000"/>
              </a:lnSpc>
              <a:spcBef>
                <a:spcPts val="0"/>
              </a:spcBef>
            </a:pPr>
            <a:r>
              <a:rPr lang="en-US" sz="2400" b="1" dirty="0" smtClean="0">
                <a:solidFill>
                  <a:srgbClr val="624D38"/>
                </a:solidFill>
              </a:rPr>
              <a:t>Narrative Family assessment information, except for non-required questions</a:t>
            </a:r>
          </a:p>
          <a:p>
            <a:pPr>
              <a:lnSpc>
                <a:spcPct val="100000"/>
              </a:lnSpc>
              <a:spcBef>
                <a:spcPts val="0"/>
              </a:spcBef>
            </a:pPr>
            <a:r>
              <a:rPr lang="en-US" sz="2400" b="1" dirty="0" smtClean="0">
                <a:solidFill>
                  <a:srgbClr val="624D38"/>
                </a:solidFill>
              </a:rPr>
              <a:t>Finance Breakdown, Additional Monthly Support or Income, and Household Information from the Financial Security Resources tab</a:t>
            </a:r>
          </a:p>
          <a:p>
            <a:pPr>
              <a:lnSpc>
                <a:spcPct val="100000"/>
              </a:lnSpc>
              <a:spcBef>
                <a:spcPts val="0"/>
              </a:spcBef>
            </a:pPr>
            <a:r>
              <a:rPr lang="en-US" sz="2400" b="1" dirty="0" smtClean="0">
                <a:solidFill>
                  <a:srgbClr val="624D38"/>
                </a:solidFill>
              </a:rPr>
              <a:t>Other states of residence</a:t>
            </a:r>
          </a:p>
          <a:p>
            <a:pPr>
              <a:lnSpc>
                <a:spcPct val="100000"/>
              </a:lnSpc>
              <a:spcBef>
                <a:spcPts val="0"/>
              </a:spcBef>
            </a:pPr>
            <a:r>
              <a:rPr lang="en-US" sz="2400" b="1" dirty="0" smtClean="0">
                <a:solidFill>
                  <a:srgbClr val="624D38"/>
                </a:solidFill>
              </a:rPr>
              <a:t>Background check narrative</a:t>
            </a:r>
            <a:endParaRPr lang="en-US" sz="2400" b="1" dirty="0">
              <a:solidFill>
                <a:srgbClr val="624D38"/>
              </a:solidFill>
            </a:endParaRPr>
          </a:p>
        </p:txBody>
      </p:sp>
    </p:spTree>
    <p:custDataLst>
      <p:tags r:id="rId1"/>
    </p:custDataLst>
    <p:extLst>
      <p:ext uri="{BB962C8B-B14F-4D97-AF65-F5344CB8AC3E}">
        <p14:creationId xmlns:p14="http://schemas.microsoft.com/office/powerpoint/2010/main" val="234761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025" y="2964922"/>
            <a:ext cx="2552975" cy="2286000"/>
          </a:xfrm>
        </p:spPr>
        <p:txBody>
          <a:bodyPr>
            <a:normAutofit/>
          </a:bodyPr>
          <a:lstStyle/>
          <a:p>
            <a:pPr algn="ctr"/>
            <a:r>
              <a:rPr lang="en-US" sz="5400" dirty="0" smtClean="0"/>
              <a:t>FSFN Tutorial</a:t>
            </a:r>
            <a:endParaRPr lang="en-US" sz="5400" dirty="0"/>
          </a:p>
        </p:txBody>
      </p:sp>
      <p:pic>
        <p:nvPicPr>
          <p:cNvPr id="6" name="Picture 5"/>
          <p:cNvPicPr>
            <a:picLocks noChangeAspect="1"/>
          </p:cNvPicPr>
          <p:nvPr/>
        </p:nvPicPr>
        <p:blipFill>
          <a:blip r:embed="rId3"/>
          <a:stretch>
            <a:fillRect/>
          </a:stretch>
        </p:blipFill>
        <p:spPr>
          <a:xfrm>
            <a:off x="9848712" y="1416662"/>
            <a:ext cx="2133600" cy="2133600"/>
          </a:xfrm>
          <a:prstGeom prst="rect">
            <a:avLst/>
          </a:prstGeom>
        </p:spPr>
      </p:pic>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4.66</a:t>
            </a:r>
            <a:endParaRPr lang="en-US" dirty="0">
              <a:solidFill>
                <a:srgbClr val="624D38"/>
              </a:solidFill>
            </a:endParaRPr>
          </a:p>
        </p:txBody>
      </p:sp>
      <p:pic>
        <p:nvPicPr>
          <p:cNvPr id="8" name="Picture 7"/>
          <p:cNvPicPr/>
          <p:nvPr/>
        </p:nvPicPr>
        <p:blipFill>
          <a:blip r:embed="rId4"/>
          <a:stretch>
            <a:fillRect/>
          </a:stretch>
        </p:blipFill>
        <p:spPr>
          <a:xfrm>
            <a:off x="614114"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888880" y="509553"/>
            <a:ext cx="2142061" cy="461665"/>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Copy Function</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510469" y="816365"/>
            <a:ext cx="6467302" cy="1323439"/>
          </a:xfrm>
          <a:prstGeom prst="rect">
            <a:avLst/>
          </a:prstGeom>
          <a:noFill/>
        </p:spPr>
        <p:txBody>
          <a:bodyPr wrap="square" rtlCol="0">
            <a:spAutoFit/>
          </a:bodyPr>
          <a:lstStyle/>
          <a:p>
            <a:pPr algn="ctr"/>
            <a:r>
              <a:rPr lang="en-US" sz="4000" b="1" dirty="0" smtClean="0">
                <a:solidFill>
                  <a:srgbClr val="624D38"/>
                </a:solidFill>
              </a:rPr>
              <a:t>Addendum – Not Adoption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4.67</a:t>
            </a:r>
            <a:endParaRPr lang="en-US" dirty="0">
              <a:solidFill>
                <a:srgbClr val="624D38"/>
              </a:solidFill>
            </a:endParaRPr>
          </a:p>
        </p:txBody>
      </p:sp>
    </p:spTree>
    <p:custDataLst>
      <p:tags r:id="rId1"/>
    </p:custDataLst>
    <p:extLst>
      <p:ext uri="{BB962C8B-B14F-4D97-AF65-F5344CB8AC3E}">
        <p14:creationId xmlns:p14="http://schemas.microsoft.com/office/powerpoint/2010/main" val="20282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4400" b="1" dirty="0" smtClean="0"/>
              <a:t>Addendum - Not Adoption </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4.68</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038532" y="1621968"/>
            <a:ext cx="10192376" cy="3630755"/>
          </a:xfrm>
        </p:spPr>
        <p:txBody>
          <a:bodyPr>
            <a:noAutofit/>
          </a:bodyPr>
          <a:lstStyle/>
          <a:p>
            <a:pPr marL="45720" indent="0" algn="ctr">
              <a:buNone/>
            </a:pPr>
            <a:r>
              <a:rPr lang="en-US" sz="2400" b="1" dirty="0" smtClean="0"/>
              <a:t>Addendum addresses all changes that have occurred in the home within the past year. </a:t>
            </a:r>
          </a:p>
          <a:p>
            <a:pPr marL="45720" indent="0">
              <a:lnSpc>
                <a:spcPct val="100000"/>
              </a:lnSpc>
              <a:spcBef>
                <a:spcPts val="0"/>
              </a:spcBef>
              <a:buNone/>
            </a:pPr>
            <a:endParaRPr lang="en-US" sz="2400" b="1" dirty="0" smtClean="0"/>
          </a:p>
          <a:p>
            <a:pPr marL="45720" indent="0">
              <a:lnSpc>
                <a:spcPct val="100000"/>
              </a:lnSpc>
              <a:spcBef>
                <a:spcPts val="0"/>
              </a:spcBef>
              <a:buNone/>
            </a:pPr>
            <a:r>
              <a:rPr lang="en-US" sz="2400" b="1" dirty="0" smtClean="0"/>
              <a:t>Examples:  </a:t>
            </a:r>
          </a:p>
          <a:p>
            <a:pPr>
              <a:lnSpc>
                <a:spcPct val="100000"/>
              </a:lnSpc>
              <a:spcBef>
                <a:spcPts val="0"/>
              </a:spcBef>
            </a:pPr>
            <a:r>
              <a:rPr lang="en-US" sz="2400" b="1" dirty="0" smtClean="0"/>
              <a:t>Move to new home (change location)</a:t>
            </a:r>
          </a:p>
          <a:p>
            <a:pPr>
              <a:lnSpc>
                <a:spcPct val="100000"/>
              </a:lnSpc>
              <a:spcBef>
                <a:spcPts val="0"/>
              </a:spcBef>
            </a:pPr>
            <a:r>
              <a:rPr lang="en-US" sz="2400" b="1" dirty="0" smtClean="0"/>
              <a:t>Change in household circumstances </a:t>
            </a:r>
          </a:p>
          <a:p>
            <a:pPr>
              <a:lnSpc>
                <a:spcPct val="100000"/>
              </a:lnSpc>
              <a:spcBef>
                <a:spcPts val="0"/>
              </a:spcBef>
            </a:pPr>
            <a:r>
              <a:rPr lang="en-US" sz="2400" b="1" dirty="0" smtClean="0"/>
              <a:t>New household members</a:t>
            </a:r>
          </a:p>
          <a:p>
            <a:pPr>
              <a:lnSpc>
                <a:spcPct val="100000"/>
              </a:lnSpc>
              <a:spcBef>
                <a:spcPts val="0"/>
              </a:spcBef>
            </a:pPr>
            <a:r>
              <a:rPr lang="en-US" sz="2400" b="1" dirty="0" smtClean="0"/>
              <a:t>Annual renewal of UHS</a:t>
            </a:r>
          </a:p>
          <a:p>
            <a:pPr>
              <a:lnSpc>
                <a:spcPct val="100000"/>
              </a:lnSpc>
              <a:spcBef>
                <a:spcPts val="0"/>
              </a:spcBef>
            </a:pPr>
            <a:r>
              <a:rPr lang="en-US" sz="2400" b="1" dirty="0" smtClean="0"/>
              <a:t>Law enforcement involvement</a:t>
            </a:r>
            <a:endParaRPr lang="en-US" sz="2400" b="1" dirty="0"/>
          </a:p>
        </p:txBody>
      </p:sp>
    </p:spTree>
    <p:custDataLst>
      <p:tags r:id="rId1"/>
    </p:custDataLst>
    <p:extLst>
      <p:ext uri="{BB962C8B-B14F-4D97-AF65-F5344CB8AC3E}">
        <p14:creationId xmlns:p14="http://schemas.microsoft.com/office/powerpoint/2010/main" val="26269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4.69</a:t>
            </a:r>
            <a:endParaRPr lang="en-US" dirty="0">
              <a:solidFill>
                <a:srgbClr val="624D38"/>
              </a:solidFill>
            </a:endParaRPr>
          </a:p>
        </p:txBody>
      </p:sp>
      <p:pic>
        <p:nvPicPr>
          <p:cNvPr id="8" name="Picture 7" descr="C:\Users\brooks-lisa\Documents\My Received Files\L_79E9.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07" y="1650442"/>
            <a:ext cx="8788893" cy="1917576"/>
          </a:xfrm>
          <a:prstGeom prst="rect">
            <a:avLst/>
          </a:prstGeom>
          <a:noFill/>
          <a:ln w="12700">
            <a:solidFill>
              <a:schemeClr val="tx1"/>
            </a:solidFill>
          </a:ln>
        </p:spPr>
      </p:pic>
      <p:sp>
        <p:nvSpPr>
          <p:cNvPr id="7" name="Rectangle 6"/>
          <p:cNvSpPr/>
          <p:nvPr/>
        </p:nvSpPr>
        <p:spPr>
          <a:xfrm>
            <a:off x="816754" y="441151"/>
            <a:ext cx="8229600" cy="830997"/>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How to Select Documents for the Addendum-Not Adoption UHS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1" name="Picture 10"/>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8155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0"/>
            <a:ext cx="10074442" cy="1482571"/>
          </a:xfrm>
        </p:spPr>
        <p:txBody>
          <a:bodyPr>
            <a:noAutofit/>
          </a:bodyPr>
          <a:lstStyle/>
          <a:p>
            <a:pPr algn="ctr"/>
            <a:r>
              <a:rPr lang="en-US" sz="5400" b="1" dirty="0" smtClean="0"/>
              <a:t>Completion of Parent Preparation Training</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4.7</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096916" y="1577956"/>
            <a:ext cx="8499365" cy="3382231"/>
          </a:xfrm>
          <a:prstGeom prst="ellipse">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prospective foster parents have been identified and have completed the parent preparation training, Licensing Specialists continue their information gathering by speaking to the prospective foster parents to gather demographic information. </a:t>
            </a:r>
          </a:p>
        </p:txBody>
      </p:sp>
    </p:spTree>
    <p:custDataLst>
      <p:tags r:id="rId1"/>
    </p:custDataLst>
    <p:extLst>
      <p:ext uri="{BB962C8B-B14F-4D97-AF65-F5344CB8AC3E}">
        <p14:creationId xmlns:p14="http://schemas.microsoft.com/office/powerpoint/2010/main" val="30986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smtClean="0"/>
              <a:t>Re-licensing</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4.70</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949754" y="1711787"/>
            <a:ext cx="10182843" cy="2292042"/>
            <a:chOff x="1528719" y="1955095"/>
            <a:chExt cx="8358500" cy="2573998"/>
          </a:xfrm>
        </p:grpSpPr>
        <p:sp>
          <p:nvSpPr>
            <p:cNvPr id="3" name="Rounded Rectangle 2"/>
            <p:cNvSpPr/>
            <p:nvPr/>
          </p:nvSpPr>
          <p:spPr>
            <a:xfrm>
              <a:off x="1528719" y="1955095"/>
              <a:ext cx="3850104" cy="2573998"/>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a:t>
              </a:r>
              <a:r>
                <a:rPr lang="en-US" sz="2400" b="1" dirty="0" smtClean="0">
                  <a:solidFill>
                    <a:schemeClr val="tx1"/>
                  </a:solidFill>
                </a:rPr>
                <a:t>Re-licensing </a:t>
              </a:r>
              <a:r>
                <a:rPr lang="en-US" sz="2400" b="1" dirty="0">
                  <a:solidFill>
                    <a:schemeClr val="tx1"/>
                  </a:solidFill>
                </a:rPr>
                <a:t>UHS is completed when a license is set to expire and the foster parent wishes to continue to be a licensed placement. </a:t>
              </a:r>
            </a:p>
          </p:txBody>
        </p:sp>
        <p:sp>
          <p:nvSpPr>
            <p:cNvPr id="8" name="Rounded Rectangle 7"/>
            <p:cNvSpPr/>
            <p:nvPr/>
          </p:nvSpPr>
          <p:spPr>
            <a:xfrm>
              <a:off x="6037115" y="1955095"/>
              <a:ext cx="3850104" cy="2573998"/>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assessment includes all of the </a:t>
              </a:r>
              <a:r>
                <a:rPr lang="en-US" sz="2400" b="1" dirty="0" smtClean="0">
                  <a:solidFill>
                    <a:schemeClr val="tx1"/>
                  </a:solidFill>
                </a:rPr>
                <a:t>elements similar to what was assessed </a:t>
              </a:r>
              <a:r>
                <a:rPr lang="en-US" sz="2400" b="1" dirty="0">
                  <a:solidFill>
                    <a:schemeClr val="tx1"/>
                  </a:solidFill>
                </a:rPr>
                <a:t>during the Initial Licensing </a:t>
              </a:r>
              <a:r>
                <a:rPr lang="en-US" sz="2400" b="1" dirty="0" smtClean="0">
                  <a:solidFill>
                    <a:schemeClr val="tx1"/>
                  </a:solidFill>
                </a:rPr>
                <a:t>UHS. </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38134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smtClean="0"/>
              <a:t>Re-licensing,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4.71</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211481" y="2042602"/>
            <a:ext cx="11748383" cy="2772349"/>
            <a:chOff x="1045890" y="2418129"/>
            <a:chExt cx="8986708" cy="1723136"/>
          </a:xfrm>
        </p:grpSpPr>
        <p:sp>
          <p:nvSpPr>
            <p:cNvPr id="3" name="Rounded Rectangle 2"/>
            <p:cNvSpPr/>
            <p:nvPr/>
          </p:nvSpPr>
          <p:spPr>
            <a:xfrm>
              <a:off x="1045890" y="2418129"/>
              <a:ext cx="2852672" cy="1723135"/>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The re-licensing file has to be submitted to the licensing authority at least 30 calendar days prior to expiration of the current license. </a:t>
              </a:r>
              <a:r>
                <a:rPr lang="en-US" sz="2200" b="1" dirty="0" smtClean="0">
                  <a:solidFill>
                    <a:schemeClr val="tx1"/>
                  </a:solidFill>
                </a:rPr>
                <a:t> </a:t>
              </a:r>
              <a:endParaRPr lang="en-US" sz="2200" b="1" dirty="0">
                <a:solidFill>
                  <a:schemeClr val="tx1"/>
                </a:solidFill>
              </a:endParaRPr>
            </a:p>
          </p:txBody>
        </p:sp>
        <p:sp>
          <p:nvSpPr>
            <p:cNvPr id="8" name="Rounded Rectangle 7"/>
            <p:cNvSpPr/>
            <p:nvPr/>
          </p:nvSpPr>
          <p:spPr>
            <a:xfrm>
              <a:off x="4021988" y="2418130"/>
              <a:ext cx="6010610" cy="1723135"/>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solidFill>
                    <a:schemeClr val="tx1"/>
                  </a:solidFill>
                </a:rPr>
                <a:t>Foster Parents requesting to be re-licensed must complete the “Application for License to Provide Out-of-Home Care for Dependent Children,” and provide documentation of at least eight hours of continuing education annually, a current driver’s license, driving record, and auto insurance coverage information</a:t>
              </a:r>
              <a:r>
                <a:rPr lang="en-US" sz="2200" b="1" dirty="0" smtClean="0">
                  <a:solidFill>
                    <a:schemeClr val="tx1"/>
                  </a:solidFill>
                </a:rPr>
                <a:t>,</a:t>
              </a:r>
              <a:br>
                <a:rPr lang="en-US" sz="2200" b="1" dirty="0" smtClean="0">
                  <a:solidFill>
                    <a:schemeClr val="tx1"/>
                  </a:solidFill>
                </a:rPr>
              </a:br>
              <a:r>
                <a:rPr lang="en-US" sz="2200" b="1" dirty="0" smtClean="0">
                  <a:solidFill>
                    <a:schemeClr val="tx1"/>
                  </a:solidFill>
                </a:rPr>
                <a:t>as </a:t>
              </a:r>
              <a:r>
                <a:rPr lang="en-US" sz="2200" b="1" dirty="0">
                  <a:solidFill>
                    <a:schemeClr val="tx1"/>
                  </a:solidFill>
                </a:rPr>
                <a:t>applicable.</a:t>
              </a:r>
            </a:p>
          </p:txBody>
        </p:sp>
      </p:grpSp>
    </p:spTree>
    <p:custDataLst>
      <p:tags r:id="rId1"/>
    </p:custDataLst>
    <p:extLst>
      <p:ext uri="{BB962C8B-B14F-4D97-AF65-F5344CB8AC3E}">
        <p14:creationId xmlns:p14="http://schemas.microsoft.com/office/powerpoint/2010/main" val="342240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smtClean="0"/>
              <a:t>Additional FSFN Changes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4.72</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251404" y="1423137"/>
            <a:ext cx="11762246" cy="3537050"/>
            <a:chOff x="1528719" y="1954574"/>
            <a:chExt cx="13402160" cy="2186961"/>
          </a:xfrm>
          <a:solidFill>
            <a:schemeClr val="accent1">
              <a:lumMod val="60000"/>
              <a:lumOff val="40000"/>
            </a:schemeClr>
          </a:solidFill>
        </p:grpSpPr>
        <p:sp>
          <p:nvSpPr>
            <p:cNvPr id="3" name="Rounded Rectangle 2"/>
            <p:cNvSpPr/>
            <p:nvPr/>
          </p:nvSpPr>
          <p:spPr>
            <a:xfrm>
              <a:off x="1528719" y="1954574"/>
              <a:ext cx="3850104" cy="218696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624D38"/>
                  </a:solidFill>
                </a:rPr>
                <a:t>Organizational Providers:</a:t>
              </a:r>
              <a:br>
                <a:rPr lang="en-US" sz="2400" b="1" dirty="0" smtClean="0">
                  <a:solidFill>
                    <a:srgbClr val="624D38"/>
                  </a:solidFill>
                </a:rPr>
              </a:br>
              <a:endParaRPr lang="en-US" sz="2400" b="1" dirty="0" smtClean="0">
                <a:solidFill>
                  <a:srgbClr val="624D38"/>
                </a:solidFill>
              </a:endParaRPr>
            </a:p>
            <a:p>
              <a:pPr marL="342900" indent="-342900">
                <a:buFont typeface="Arial" panose="020B0604020202020204" pitchFamily="34" charset="0"/>
                <a:buChar char="•"/>
              </a:pPr>
              <a:r>
                <a:rPr lang="en-US" sz="2400" b="1" dirty="0" smtClean="0">
                  <a:solidFill>
                    <a:srgbClr val="624D38"/>
                  </a:solidFill>
                </a:rPr>
                <a:t>No longer allows the user to say FEIN or Tax ID</a:t>
              </a:r>
              <a:endParaRPr lang="en-US" sz="2400" b="1" dirty="0">
                <a:solidFill>
                  <a:srgbClr val="624D38"/>
                </a:solidFill>
              </a:endParaRPr>
            </a:p>
          </p:txBody>
        </p:sp>
        <p:sp>
          <p:nvSpPr>
            <p:cNvPr id="8" name="Rounded Rectangle 7"/>
            <p:cNvSpPr/>
            <p:nvPr/>
          </p:nvSpPr>
          <p:spPr>
            <a:xfrm>
              <a:off x="5591945" y="1955095"/>
              <a:ext cx="9338934" cy="218644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624D38"/>
                  </a:solidFill>
                </a:rPr>
                <a:t>Person Address Maintenance: </a:t>
              </a:r>
              <a:br>
                <a:rPr lang="en-US" sz="2400" b="1" dirty="0" smtClean="0">
                  <a:solidFill>
                    <a:srgbClr val="624D38"/>
                  </a:solidFill>
                </a:rPr>
              </a:br>
              <a:endParaRPr lang="en-US" sz="2400" b="1" dirty="0" smtClean="0">
                <a:solidFill>
                  <a:srgbClr val="624D38"/>
                </a:solidFill>
              </a:endParaRPr>
            </a:p>
            <a:p>
              <a:pPr marL="342900" indent="-342900">
                <a:buFont typeface="Arial" panose="020B0604020202020204" pitchFamily="34" charset="0"/>
                <a:buChar char="•"/>
              </a:pPr>
              <a:r>
                <a:rPr lang="en-US" sz="2400" b="1" dirty="0" smtClean="0">
                  <a:solidFill>
                    <a:srgbClr val="624D38"/>
                  </a:solidFill>
                </a:rPr>
                <a:t>New provider address maintenance page to maintain all provider addresses</a:t>
              </a:r>
            </a:p>
            <a:p>
              <a:pPr marL="342900" indent="-342900">
                <a:buFont typeface="Arial" panose="020B0604020202020204" pitchFamily="34" charset="0"/>
                <a:buChar char="•"/>
              </a:pPr>
              <a:endParaRPr lang="en-US" sz="2400" b="1" dirty="0">
                <a:solidFill>
                  <a:srgbClr val="624D38"/>
                </a:solidFill>
              </a:endParaRPr>
            </a:p>
            <a:p>
              <a:pPr marL="342900" indent="-342900">
                <a:buFont typeface="Arial" panose="020B0604020202020204" pitchFamily="34" charset="0"/>
                <a:buChar char="•"/>
              </a:pPr>
              <a:r>
                <a:rPr lang="en-US" sz="2400" b="1" dirty="0" smtClean="0">
                  <a:solidFill>
                    <a:srgbClr val="624D38"/>
                  </a:solidFill>
                </a:rPr>
                <a:t>Ability to insert additional address records</a:t>
              </a:r>
            </a:p>
            <a:p>
              <a:pPr marL="342900" indent="-342900">
                <a:buFont typeface="Arial" panose="020B0604020202020204" pitchFamily="34" charset="0"/>
                <a:buChar char="•"/>
              </a:pPr>
              <a:endParaRPr lang="en-US" sz="2400" b="1" dirty="0">
                <a:solidFill>
                  <a:srgbClr val="624D38"/>
                </a:solidFill>
              </a:endParaRPr>
            </a:p>
            <a:p>
              <a:pPr marL="342900" indent="-342900">
                <a:buFont typeface="Arial" panose="020B0604020202020204" pitchFamily="34" charset="0"/>
                <a:buChar char="•"/>
              </a:pPr>
              <a:r>
                <a:rPr lang="en-US" sz="2400" b="1" dirty="0">
                  <a:solidFill>
                    <a:srgbClr val="624D38"/>
                  </a:solidFill>
                </a:rPr>
                <a:t>Change in address leads to end of </a:t>
              </a:r>
              <a:r>
                <a:rPr lang="en-US" sz="2400" b="1" dirty="0" smtClean="0">
                  <a:solidFill>
                    <a:srgbClr val="624D38"/>
                  </a:solidFill>
                </a:rPr>
                <a:t>license</a:t>
              </a:r>
              <a:endParaRPr lang="en-US" sz="2400" b="1" dirty="0">
                <a:solidFill>
                  <a:srgbClr val="624D38"/>
                </a:solidFill>
              </a:endParaRPr>
            </a:p>
          </p:txBody>
        </p:sp>
      </p:grpSp>
    </p:spTree>
    <p:custDataLst>
      <p:tags r:id="rId1"/>
    </p:custDataLst>
    <p:extLst>
      <p:ext uri="{BB962C8B-B14F-4D97-AF65-F5344CB8AC3E}">
        <p14:creationId xmlns:p14="http://schemas.microsoft.com/office/powerpoint/2010/main" val="1369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smtClean="0"/>
              <a:t>Additional FSFN Changes,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4.73</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10" name="Rounded Rectangle 9"/>
          <p:cNvSpPr/>
          <p:nvPr/>
        </p:nvSpPr>
        <p:spPr>
          <a:xfrm>
            <a:off x="534866" y="1423135"/>
            <a:ext cx="11165258" cy="35370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624D38"/>
                </a:solidFill>
              </a:rPr>
              <a:t>Person Management:</a:t>
            </a:r>
            <a:br>
              <a:rPr lang="en-US" sz="2400" b="1" dirty="0" smtClean="0">
                <a:solidFill>
                  <a:srgbClr val="624D38"/>
                </a:solidFill>
              </a:rPr>
            </a:br>
            <a:endParaRPr lang="en-US" sz="2400" b="1" dirty="0" smtClean="0">
              <a:solidFill>
                <a:srgbClr val="624D38"/>
              </a:solidFill>
            </a:endParaRPr>
          </a:p>
          <a:p>
            <a:pPr marL="342900" indent="-342900">
              <a:buFont typeface="Arial" panose="020B0604020202020204" pitchFamily="34" charset="0"/>
              <a:buChar char="•"/>
            </a:pPr>
            <a:r>
              <a:rPr lang="en-US" sz="2400" b="1" dirty="0" smtClean="0">
                <a:solidFill>
                  <a:srgbClr val="624D38"/>
                </a:solidFill>
              </a:rPr>
              <a:t>Ability to make changes to Caregiver 2 without changing Caregiver 1</a:t>
            </a:r>
          </a:p>
          <a:p>
            <a:pPr marL="342900" indent="-342900">
              <a:buFont typeface="Arial" panose="020B0604020202020204" pitchFamily="34" charset="0"/>
              <a:buChar char="•"/>
            </a:pPr>
            <a:r>
              <a:rPr lang="en-US" sz="2400" b="1" dirty="0" smtClean="0">
                <a:solidFill>
                  <a:srgbClr val="624D38"/>
                </a:solidFill>
              </a:rPr>
              <a:t>Inability to overlap licensing dates except:</a:t>
            </a:r>
          </a:p>
          <a:p>
            <a:pPr marL="684213" lvl="1" indent="-342900">
              <a:buFont typeface="Century Gothic" panose="020B0502020202020204" pitchFamily="34" charset="0"/>
              <a:buChar char="−"/>
            </a:pPr>
            <a:r>
              <a:rPr lang="en-US" sz="2400" b="1" dirty="0" smtClean="0">
                <a:solidFill>
                  <a:srgbClr val="624D38"/>
                </a:solidFill>
              </a:rPr>
              <a:t>Assessment decision withdrawn or denied</a:t>
            </a:r>
          </a:p>
          <a:p>
            <a:pPr marL="684213" lvl="1" indent="-342900">
              <a:buFont typeface="Century Gothic" panose="020B0502020202020204" pitchFamily="34" charset="0"/>
              <a:buChar char="−"/>
            </a:pPr>
            <a:r>
              <a:rPr lang="en-US" sz="2400" b="1" dirty="0" smtClean="0">
                <a:solidFill>
                  <a:srgbClr val="624D38"/>
                </a:solidFill>
              </a:rPr>
              <a:t>Additional licensing action Approved-Made in Error and Not Approved</a:t>
            </a:r>
          </a:p>
          <a:p>
            <a:pPr marL="342900" indent="-342900">
              <a:buFont typeface="Arial" panose="020B0604020202020204" pitchFamily="34" charset="0"/>
              <a:buChar char="•"/>
            </a:pPr>
            <a:r>
              <a:rPr lang="en-US" sz="2400" b="1" dirty="0" smtClean="0">
                <a:solidFill>
                  <a:srgbClr val="624D38"/>
                </a:solidFill>
              </a:rPr>
              <a:t>Physical address required to create or modify license</a:t>
            </a:r>
          </a:p>
          <a:p>
            <a:pPr marL="342900" indent="-342900">
              <a:buFont typeface="Arial" panose="020B0604020202020204" pitchFamily="34" charset="0"/>
              <a:buChar char="•"/>
            </a:pPr>
            <a:r>
              <a:rPr lang="en-US" sz="2400" b="1" dirty="0" smtClean="0">
                <a:solidFill>
                  <a:srgbClr val="624D38"/>
                </a:solidFill>
              </a:rPr>
              <a:t>Outliner for providers now displays both license and approval status</a:t>
            </a:r>
          </a:p>
        </p:txBody>
      </p:sp>
    </p:spTree>
    <p:custDataLst>
      <p:tags r:id="rId1"/>
    </p:custDataLst>
    <p:extLst>
      <p:ext uri="{BB962C8B-B14F-4D97-AF65-F5344CB8AC3E}">
        <p14:creationId xmlns:p14="http://schemas.microsoft.com/office/powerpoint/2010/main" val="36608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101475"/>
            <a:ext cx="12192000" cy="2197841"/>
          </a:xfrm>
        </p:spPr>
        <p:txBody>
          <a:bodyPr>
            <a:noAutofit/>
          </a:bodyPr>
          <a:lstStyle/>
          <a:p>
            <a:pPr algn="ctr"/>
            <a:r>
              <a:rPr lang="en-US" sz="5400" b="1" dirty="0" smtClean="0"/>
              <a:t>Activity A:  Part 2 </a:t>
            </a:r>
            <a:br>
              <a:rPr lang="en-US" sz="5400" b="1" dirty="0" smtClean="0"/>
            </a:br>
            <a:r>
              <a:rPr lang="en-US" sz="5400" b="1" dirty="0" smtClean="0">
                <a:solidFill>
                  <a:schemeClr val="tx1"/>
                </a:solidFill>
              </a:rPr>
              <a:t>Amanda Wants To Be a Foster Parent!</a:t>
            </a:r>
            <a:endParaRPr lang="en-US" sz="1800" b="1" dirty="0">
              <a:solidFill>
                <a:srgbClr val="FF0000"/>
              </a:solidFill>
            </a:endParaRPr>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smtClean="0">
                  <a:solidFill>
                    <a:srgbClr val="624D38"/>
                  </a:solidFill>
                </a:rPr>
                <a:t>Read the scenario.  </a:t>
              </a:r>
              <a:endParaRPr lang="en-US" sz="1600" b="1" dirty="0">
                <a:solidFill>
                  <a:srgbClr val="624D38"/>
                </a:solidFill>
              </a:endParaRP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smtClean="0">
                  <a:solidFill>
                    <a:srgbClr val="624D38"/>
                  </a:solidFill>
                </a:rPr>
                <a:t>Discuss the information needed to be collected and complete the UHS template.</a:t>
              </a:r>
              <a:endParaRPr lang="en-US" sz="1600" b="1" dirty="0">
                <a:solidFill>
                  <a:srgbClr val="624D38"/>
                </a:solidFill>
              </a:endParaRP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Choose a spokesperson to share questions, what the group felt was easy and/or difficult about completing the UHS. Address questions and areas of difficulty.</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4.74</a:t>
            </a:r>
            <a:endParaRPr lang="en-US" dirty="0">
              <a:solidFill>
                <a:srgbClr val="624D38"/>
              </a:solidFill>
            </a:endParaRPr>
          </a:p>
        </p:txBody>
      </p:sp>
    </p:spTree>
    <p:custDataLst>
      <p:tags r:id="rId1"/>
    </p:custDataLst>
    <p:extLst>
      <p:ext uri="{BB962C8B-B14F-4D97-AF65-F5344CB8AC3E}">
        <p14:creationId xmlns:p14="http://schemas.microsoft.com/office/powerpoint/2010/main" val="11535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smtClean="0"/>
              <a:t>Questions</a:t>
            </a:r>
            <a:endParaRPr lang="en-US" sz="5400" b="1" dirty="0"/>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41638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4.67</a:t>
            </a:r>
            <a:endParaRPr lang="en-US" dirty="0">
              <a:solidFill>
                <a:srgbClr val="624D38"/>
              </a:solidFill>
            </a:endParaRPr>
          </a:p>
        </p:txBody>
      </p:sp>
    </p:spTree>
    <p:custDataLst>
      <p:tags r:id="rId1"/>
    </p:custDataLst>
    <p:extLst>
      <p:ext uri="{BB962C8B-B14F-4D97-AF65-F5344CB8AC3E}">
        <p14:creationId xmlns:p14="http://schemas.microsoft.com/office/powerpoint/2010/main" val="331667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270151"/>
            <a:ext cx="10074442" cy="950262"/>
          </a:xfrm>
        </p:spPr>
        <p:txBody>
          <a:bodyPr>
            <a:noAutofit/>
          </a:bodyPr>
          <a:lstStyle/>
          <a:p>
            <a:pPr algn="ctr"/>
            <a:r>
              <a:rPr lang="en-US" sz="5400" b="1" dirty="0" smtClean="0"/>
              <a:t>The UHS Interview Process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4.8</a:t>
            </a:r>
            <a:endParaRPr lang="en-US" dirty="0">
              <a:solidFill>
                <a:srgbClr val="624D38"/>
              </a:solidFill>
            </a:endParaRPr>
          </a:p>
        </p:txBody>
      </p:sp>
      <p:sp>
        <p:nvSpPr>
          <p:cNvPr id="8" name="Rounded Rectangle 7"/>
          <p:cNvSpPr/>
          <p:nvPr/>
        </p:nvSpPr>
        <p:spPr>
          <a:xfrm>
            <a:off x="1066800" y="1893582"/>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smtClean="0">
                <a:solidFill>
                  <a:srgbClr val="624D38"/>
                </a:solidFill>
              </a:rPr>
              <a:t>Goes beyond reading questions and documenting caregivers’ responses.  </a:t>
            </a:r>
            <a:br>
              <a:rPr lang="en-US" sz="2400" b="1" dirty="0" smtClean="0">
                <a:solidFill>
                  <a:srgbClr val="624D38"/>
                </a:solidFill>
              </a:rPr>
            </a:br>
            <a:endParaRPr lang="en-US" sz="2400" b="1" dirty="0" smtClean="0">
              <a:solidFill>
                <a:srgbClr val="624D38"/>
              </a:solidFill>
            </a:endParaRPr>
          </a:p>
          <a:p>
            <a:pPr marL="457200" indent="-457200">
              <a:buFont typeface="Arial" panose="020B0604020202020204" pitchFamily="34" charset="0"/>
              <a:buChar char="•"/>
            </a:pPr>
            <a:r>
              <a:rPr lang="en-US" sz="2400" b="1" dirty="0" smtClean="0">
                <a:solidFill>
                  <a:srgbClr val="624D38"/>
                </a:solidFill>
              </a:rPr>
              <a:t>Requires information gathering beyond yes/no responses.</a:t>
            </a:r>
            <a:br>
              <a:rPr lang="en-US" sz="2400" b="1" dirty="0" smtClean="0">
                <a:solidFill>
                  <a:srgbClr val="624D38"/>
                </a:solidFill>
              </a:rPr>
            </a:br>
            <a:endParaRPr lang="en-US" sz="2400" b="1" dirty="0" smtClean="0">
              <a:solidFill>
                <a:srgbClr val="624D38"/>
              </a:solidFill>
            </a:endParaRPr>
          </a:p>
          <a:p>
            <a:pPr marL="457200" indent="-457200">
              <a:buFont typeface="Arial" panose="020B0604020202020204" pitchFamily="34" charset="0"/>
              <a:buChar char="•"/>
            </a:pPr>
            <a:r>
              <a:rPr lang="en-US" sz="2400" b="1" dirty="0" smtClean="0">
                <a:solidFill>
                  <a:srgbClr val="624D38"/>
                </a:solidFill>
              </a:rPr>
              <a:t>Qualitative interview skills must be used to gather the necessary information to assess the relative/non-relative caregiver(s).</a:t>
            </a:r>
            <a:endParaRPr lang="en-US" sz="2400" b="1"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28638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4" y="128860"/>
            <a:ext cx="10717071" cy="1039907"/>
          </a:xfrm>
        </p:spPr>
        <p:txBody>
          <a:bodyPr>
            <a:noAutofit/>
          </a:bodyPr>
          <a:lstStyle/>
          <a:p>
            <a:pPr algn="ctr"/>
            <a:r>
              <a:rPr lang="en-US" sz="5400" b="1" dirty="0" smtClean="0"/>
              <a:t>The UHS Interview Process,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4.9</a:t>
            </a:r>
            <a:endParaRPr lang="en-US" dirty="0">
              <a:solidFill>
                <a:srgbClr val="624D38"/>
              </a:solidFill>
            </a:endParaRP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Opening </a:t>
              </a:r>
              <a:br>
                <a:rPr lang="en-US" sz="2400" b="1" dirty="0" smtClean="0">
                  <a:solidFill>
                    <a:srgbClr val="624D38"/>
                  </a:solidFill>
                </a:rPr>
              </a:br>
              <a:r>
                <a:rPr lang="en-US" sz="2400" b="1" dirty="0" smtClean="0">
                  <a:solidFill>
                    <a:srgbClr val="624D38"/>
                  </a:solidFill>
                </a:rPr>
                <a:t>Phase</a:t>
              </a:r>
              <a:endParaRPr lang="en-US" sz="2400" b="1" dirty="0">
                <a:solidFill>
                  <a:srgbClr val="624D38"/>
                </a:solidFill>
              </a:endParaRP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Closing </a:t>
              </a:r>
              <a:br>
                <a:rPr lang="en-US" sz="2400" b="1" dirty="0" smtClean="0">
                  <a:solidFill>
                    <a:srgbClr val="624D38"/>
                  </a:solidFill>
                </a:rPr>
              </a:br>
              <a:r>
                <a:rPr lang="en-US" sz="2400" b="1" dirty="0" smtClean="0">
                  <a:solidFill>
                    <a:srgbClr val="624D38"/>
                  </a:solidFill>
                </a:rPr>
                <a:t>Phase</a:t>
              </a:r>
              <a:endParaRPr lang="en-US" sz="2400" b="1" dirty="0">
                <a:solidFill>
                  <a:srgbClr val="624D38"/>
                </a:solidFill>
              </a:endParaRP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Information Gathering </a:t>
              </a:r>
              <a:br>
                <a:rPr lang="en-US" sz="2400" b="1" dirty="0" smtClean="0">
                  <a:solidFill>
                    <a:srgbClr val="624D38"/>
                  </a:solidFill>
                </a:rPr>
              </a:br>
              <a:r>
                <a:rPr lang="en-US" sz="2400" b="1" dirty="0" smtClean="0">
                  <a:solidFill>
                    <a:srgbClr val="624D38"/>
                  </a:solidFill>
                </a:rPr>
                <a:t>Phase</a:t>
              </a:r>
              <a:endParaRPr lang="en-US" sz="2400" b="1" dirty="0">
                <a:solidFill>
                  <a:srgbClr val="624D38"/>
                </a:solidFill>
              </a:endParaRP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Planning </a:t>
              </a:r>
              <a:br>
                <a:rPr lang="en-US" sz="2400" b="1" dirty="0" smtClean="0">
                  <a:solidFill>
                    <a:srgbClr val="624D38"/>
                  </a:solidFill>
                </a:rPr>
              </a:br>
              <a:r>
                <a:rPr lang="en-US" sz="2400" b="1" dirty="0" smtClean="0">
                  <a:solidFill>
                    <a:srgbClr val="624D38"/>
                  </a:solidFill>
                </a:rPr>
                <a:t>Phase</a:t>
              </a:r>
              <a:endParaRPr lang="en-US" sz="2400" b="1" dirty="0">
                <a:solidFill>
                  <a:srgbClr val="624D38"/>
                </a:solidFill>
              </a:endParaRPr>
            </a:p>
          </p:txBody>
        </p:sp>
      </p:grpSp>
      <p:sp>
        <p:nvSpPr>
          <p:cNvPr id="12" name="Chevron 11"/>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6607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SLIDE_COUNT" val="7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1994</TotalTime>
  <Words>2089</Words>
  <Application>Microsoft Office PowerPoint</Application>
  <PresentationFormat>Widescreen</PresentationFormat>
  <Paragraphs>361</Paragraphs>
  <Slides>76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Arial</vt:lpstr>
      <vt:lpstr>Arial Black</vt:lpstr>
      <vt:lpstr>Calibri</vt:lpstr>
      <vt:lpstr>Candara</vt:lpstr>
      <vt:lpstr>Century Gothic</vt:lpstr>
      <vt:lpstr>Times New Roman</vt:lpstr>
      <vt:lpstr>Sheer Green 16x9</vt:lpstr>
      <vt:lpstr>1_Sheer Green 16x9</vt:lpstr>
      <vt:lpstr>Unified Home Study Training</vt:lpstr>
      <vt:lpstr>Learning Objectives</vt:lpstr>
      <vt:lpstr>Foster Home Licensing</vt:lpstr>
      <vt:lpstr>Parent Preparation Training</vt:lpstr>
      <vt:lpstr>Exemptions for Parent Preparation Training</vt:lpstr>
      <vt:lpstr>Documentation</vt:lpstr>
      <vt:lpstr>Completion of Parent Preparation Training</vt:lpstr>
      <vt:lpstr>The UHS Interview Process</vt:lpstr>
      <vt:lpstr>The UHS Interview Process, con’t.</vt:lpstr>
      <vt:lpstr>FSFN Tutorial</vt:lpstr>
      <vt:lpstr>Demographic Information</vt:lpstr>
      <vt:lpstr>FSFN Screens</vt:lpstr>
      <vt:lpstr>FSFN Screens</vt:lpstr>
      <vt:lpstr>FSFN Screens</vt:lpstr>
      <vt:lpstr>FSFN Screens</vt:lpstr>
      <vt:lpstr>FSFN Tutorial</vt:lpstr>
      <vt:lpstr>Background Checks</vt:lpstr>
      <vt:lpstr>Background Checks, con’t.</vt:lpstr>
      <vt:lpstr>Analysis of  Background Checks</vt:lpstr>
      <vt:lpstr>Documentation</vt:lpstr>
      <vt:lpstr>FSFN Screens</vt:lpstr>
      <vt:lpstr>FSFN Screens</vt:lpstr>
      <vt:lpstr>FSFN Screens</vt:lpstr>
      <vt:lpstr>FSFN Screens</vt:lpstr>
      <vt:lpstr>FSFN Screens</vt:lpstr>
      <vt:lpstr>FSFN Screens</vt:lpstr>
      <vt:lpstr>Foster Care Supports</vt:lpstr>
      <vt:lpstr>FSFN Tutorial</vt:lpstr>
      <vt:lpstr>Financial Security, Resources, and Child Care Arrangements</vt:lpstr>
      <vt:lpstr>Prospective Foster Parent Employment</vt:lpstr>
      <vt:lpstr>FSFN Screens</vt:lpstr>
      <vt:lpstr>FSFN Screens</vt:lpstr>
      <vt:lpstr>FSFN Screens</vt:lpstr>
      <vt:lpstr>FSFN Screens</vt:lpstr>
      <vt:lpstr>FSFN Screens</vt:lpstr>
      <vt:lpstr>FSFN Tutorial</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Activity A:  Part 1  Amanda Wants To Be a Foster Parent!</vt:lpstr>
      <vt:lpstr>Finalizing the Licensing UHS</vt:lpstr>
      <vt:lpstr>FSFN Tutorial</vt:lpstr>
      <vt:lpstr>Attachments</vt:lpstr>
      <vt:lpstr>UHS vs Provider Filing Cabinet</vt:lpstr>
      <vt:lpstr>Withdrawal of  Licensing Request</vt:lpstr>
      <vt:lpstr>Signatures and  Recommendations</vt:lpstr>
      <vt:lpstr>Signatures and Recommendations, con’t.</vt:lpstr>
      <vt:lpstr>Signatures, Recommendations, and Final Approvals, con’t.</vt:lpstr>
      <vt:lpstr>Signatures, Recommendations, and Final Approvals, con’t.</vt:lpstr>
      <vt:lpstr>Signatures, Recommendations, and Final Approvals, con’t.</vt:lpstr>
      <vt:lpstr>Final Approvals, con’t.</vt:lpstr>
      <vt:lpstr>Final Approvals, con’t.</vt:lpstr>
      <vt:lpstr>FSFN Screens</vt:lpstr>
      <vt:lpstr>Attestation Documents and  the Licensing File</vt:lpstr>
      <vt:lpstr>Licensing/Re-licensing Checklist</vt:lpstr>
      <vt:lpstr>FSFN Tutorial</vt:lpstr>
      <vt:lpstr>Copy Function</vt:lpstr>
      <vt:lpstr>FSFN Tutorial</vt:lpstr>
      <vt:lpstr>FSFN Tutorial</vt:lpstr>
      <vt:lpstr>Addendum - Not Adoption </vt:lpstr>
      <vt:lpstr>FSFN Screens</vt:lpstr>
      <vt:lpstr>Re-licensing</vt:lpstr>
      <vt:lpstr>Re-licensing, con’t.</vt:lpstr>
      <vt:lpstr>Additional FSFN Changes</vt:lpstr>
      <vt:lpstr>Additional FSFN Changes, con’t.</vt:lpstr>
      <vt:lpstr>Activity A:  Part 2  Amanda Wants To Be a Foster Parent!</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Training</dc:title>
  <dc:creator>Brock, Amber</dc:creator>
  <cp:lastModifiedBy>Carnett, Valerie</cp:lastModifiedBy>
  <cp:revision>146</cp:revision>
  <dcterms:created xsi:type="dcterms:W3CDTF">2018-03-31T17:15:41Z</dcterms:created>
  <dcterms:modified xsi:type="dcterms:W3CDTF">2018-05-03T11:59:14Z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