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Override1.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handoutMasterIdLst>
    <p:handoutMasterId r:id="rId74"/>
  </p:handoutMasterIdLst>
  <p:sldIdLst>
    <p:sldId id="257" r:id="rId4"/>
    <p:sldId id="258" r:id="rId5"/>
    <p:sldId id="259" r:id="rId6"/>
    <p:sldId id="260" r:id="rId7"/>
    <p:sldId id="348" r:id="rId8"/>
    <p:sldId id="261" r:id="rId9"/>
    <p:sldId id="344" r:id="rId10"/>
    <p:sldId id="345" r:id="rId11"/>
    <p:sldId id="346" r:id="rId12"/>
    <p:sldId id="347" r:id="rId13"/>
    <p:sldId id="349" r:id="rId14"/>
    <p:sldId id="276" r:id="rId15"/>
    <p:sldId id="277" r:id="rId16"/>
    <p:sldId id="278" r:id="rId17"/>
    <p:sldId id="279" r:id="rId18"/>
    <p:sldId id="280" r:id="rId19"/>
    <p:sldId id="281" r:id="rId20"/>
    <p:sldId id="282" r:id="rId21"/>
    <p:sldId id="296" r:id="rId22"/>
    <p:sldId id="297" r:id="rId23"/>
    <p:sldId id="298" r:id="rId24"/>
    <p:sldId id="350" r:id="rId25"/>
    <p:sldId id="351" r:id="rId26"/>
    <p:sldId id="339" r:id="rId27"/>
    <p:sldId id="299" r:id="rId28"/>
    <p:sldId id="300" r:id="rId29"/>
    <p:sldId id="302" r:id="rId30"/>
    <p:sldId id="337" r:id="rId31"/>
    <p:sldId id="340" r:id="rId32"/>
    <p:sldId id="353" r:id="rId33"/>
    <p:sldId id="354" r:id="rId34"/>
    <p:sldId id="305" r:id="rId35"/>
    <p:sldId id="306" r:id="rId36"/>
    <p:sldId id="307" r:id="rId37"/>
    <p:sldId id="308" r:id="rId38"/>
    <p:sldId id="309" r:id="rId39"/>
    <p:sldId id="310" r:id="rId40"/>
    <p:sldId id="355"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5" r:id="rId55"/>
    <p:sldId id="304" r:id="rId56"/>
    <p:sldId id="356" r:id="rId57"/>
    <p:sldId id="326" r:id="rId58"/>
    <p:sldId id="327" r:id="rId59"/>
    <p:sldId id="328" r:id="rId60"/>
    <p:sldId id="329" r:id="rId61"/>
    <p:sldId id="362" r:id="rId62"/>
    <p:sldId id="357" r:id="rId63"/>
    <p:sldId id="360" r:id="rId64"/>
    <p:sldId id="331" r:id="rId65"/>
    <p:sldId id="341" r:id="rId66"/>
    <p:sldId id="332" r:id="rId67"/>
    <p:sldId id="333" r:id="rId68"/>
    <p:sldId id="361" r:id="rId69"/>
    <p:sldId id="334" r:id="rId70"/>
    <p:sldId id="335" r:id="rId71"/>
    <p:sldId id="336" r:id="rId72"/>
    <p:sldId id="342" r:id="rId73"/>
  </p:sldIdLst>
  <p:sldSz cx="12192000" cy="6858000"/>
  <p:notesSz cx="6946900" cy="92075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iner, Nereida" initials="WN" lastIdx="3" clrIdx="0">
    <p:extLst>
      <p:ext uri="{19B8F6BF-5375-455C-9EA6-DF929625EA0E}">
        <p15:presenceInfo xmlns:p15="http://schemas.microsoft.com/office/powerpoint/2012/main" userId="S-1-5-21-1210076395-888231931-1413245497-1606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77F"/>
    <a:srgbClr val="7CC749"/>
    <a:srgbClr val="60A432"/>
    <a:srgbClr val="69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2" d="100"/>
          <a:sy n="52" d="100"/>
        </p:scale>
        <p:origin x="90" y="1416"/>
      </p:cViewPr>
      <p:guideLst/>
    </p:cSldViewPr>
  </p:slideViewPr>
  <p:notesTextViewPr>
    <p:cViewPr>
      <p:scale>
        <a:sx n="1" d="1"/>
        <a:sy n="1" d="1"/>
      </p:scale>
      <p:origin x="0" y="0"/>
    </p:cViewPr>
  </p:notesTextViewPr>
  <p:sorterViewPr>
    <p:cViewPr>
      <p:scale>
        <a:sx n="100" d="100"/>
        <a:sy n="100" d="100"/>
      </p:scale>
      <p:origin x="0" y="-37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C8B43AA4-F0D2-4F5B-BD65-B431B071A627}">
      <dgm:prSet phldrT="[Text]" custT="1"/>
      <dgm:spPr/>
      <dgm:t>
        <a:bodyPr/>
        <a:lstStyle/>
        <a:p>
          <a:r>
            <a:rPr lang="en-US" sz="2400" b="1" dirty="0" smtClean="0">
              <a:solidFill>
                <a:schemeClr val="tx1"/>
              </a:solidFill>
            </a:rPr>
            <a:t>During interviews, CPIs need to speak with the prospective caregiver(s) about:  </a:t>
          </a:r>
          <a:endParaRPr lang="en-US" sz="2400" b="1" dirty="0">
            <a:solidFill>
              <a:schemeClr val="tx1"/>
            </a:solidFill>
          </a:endParaRPr>
        </a:p>
      </dgm:t>
    </dgm:pt>
    <dgm:pt modelId="{14BF221C-D8C8-4B7F-AC46-815F500ACF4A}" type="parTrans" cxnId="{B9EEAC33-6669-4D7B-861B-66787F9B7F4A}">
      <dgm:prSet/>
      <dgm:spPr/>
      <dgm:t>
        <a:bodyPr/>
        <a:lstStyle/>
        <a:p>
          <a:endParaRPr lang="en-US" sz="2400"/>
        </a:p>
      </dgm:t>
    </dgm:pt>
    <dgm:pt modelId="{9227039F-439A-4C21-AD9E-C7819D83F0FF}" type="sibTrans" cxnId="{B9EEAC33-6669-4D7B-861B-66787F9B7F4A}">
      <dgm:prSet/>
      <dgm:spPr/>
      <dgm:t>
        <a:bodyPr/>
        <a:lstStyle/>
        <a:p>
          <a:endParaRPr lang="en-US" sz="2400"/>
        </a:p>
      </dgm:t>
    </dgm:pt>
    <dgm:pt modelId="{DD0BE8D8-E832-458F-A097-A1DA54ACF575}">
      <dgm:prSet phldrT="[Text]" custT="1"/>
      <dgm:spPr/>
      <dgm:t>
        <a:bodyPr/>
        <a:lstStyle/>
        <a:p>
          <a:r>
            <a:rPr lang="en-US" sz="2200" b="1" dirty="0" smtClean="0"/>
            <a:t>The danger threats creating the child’s need for out-of-home care. </a:t>
          </a:r>
          <a:endParaRPr lang="en-US" sz="2200" b="1" dirty="0"/>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smtClean="0"/>
            <a:t>Any special medical needs the child has, including current medications.</a:t>
          </a:r>
          <a:endParaRPr lang="en-US" sz="2200" b="1" dirty="0"/>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smtClean="0"/>
            <a:t>The ability and willingness of the caregiver(s) to protect and care for the child.  This includes whether or not the caregiver is aligned with the child.</a:t>
          </a:r>
          <a:endParaRPr lang="en-US" sz="2200" b="1" dirty="0"/>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t>
        <a:bodyPr/>
        <a:lstStyle/>
        <a:p>
          <a:endParaRPr lang="en-US"/>
        </a:p>
      </dgm:t>
    </dgm:pt>
    <dgm:pt modelId="{8EE2A2DD-89FF-4D59-A0EC-8DDE2E65D703}" type="pres">
      <dgm:prSet presAssocID="{C8B43AA4-F0D2-4F5B-BD65-B431B071A627}" presName="roof" presStyleLbl="dkBgShp" presStyleIdx="0" presStyleCnt="2" custScaleY="75668" custLinFactNeighborY="10960"/>
      <dgm:spPr/>
      <dgm:t>
        <a:bodyPr/>
        <a:lstStyle/>
        <a:p>
          <a:endParaRPr lang="en-US"/>
        </a:p>
      </dgm:t>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t>
        <a:bodyPr/>
        <a:lstStyle/>
        <a:p>
          <a:endParaRPr lang="en-US"/>
        </a:p>
      </dgm:t>
    </dgm:pt>
    <dgm:pt modelId="{87A510CA-88AB-4CE9-AA62-C307A6747CCA}" type="pres">
      <dgm:prSet presAssocID="{67E5A391-C407-4502-BA49-D8694797FF29}" presName="pillarX" presStyleLbl="node1" presStyleIdx="1" presStyleCnt="3">
        <dgm:presLayoutVars>
          <dgm:bulletEnabled val="1"/>
        </dgm:presLayoutVars>
      </dgm:prSet>
      <dgm:spPr/>
      <dgm:t>
        <a:bodyPr/>
        <a:lstStyle/>
        <a:p>
          <a:endParaRPr lang="en-US"/>
        </a:p>
      </dgm:t>
    </dgm:pt>
    <dgm:pt modelId="{588AD557-E48E-4DE4-BF13-63C0558C1A91}" type="pres">
      <dgm:prSet presAssocID="{AA0D2CEE-938E-4595-9DF1-91B00FC64258}" presName="pillarX" presStyleLbl="node1" presStyleIdx="2" presStyleCnt="3">
        <dgm:presLayoutVars>
          <dgm:bulletEnabled val="1"/>
        </dgm:presLayoutVars>
      </dgm:prSet>
      <dgm:spPr/>
      <dgm:t>
        <a:bodyPr/>
        <a:lstStyle/>
        <a:p>
          <a:endParaRPr lang="en-US"/>
        </a:p>
      </dgm:t>
    </dgm:pt>
    <dgm:pt modelId="{8F92A2F8-1C84-476D-8716-B7A7C28D1BFB}" type="pres">
      <dgm:prSet presAssocID="{C8B43AA4-F0D2-4F5B-BD65-B431B071A627}" presName="base" presStyleLbl="dkBgShp" presStyleIdx="1" presStyleCnt="2"/>
      <dgm:spPr/>
    </dgm:pt>
  </dgm:ptLst>
  <dgm:cxnLst>
    <dgm:cxn modelId="{82A82690-9030-4C13-A2EB-061F1F2AE638}" srcId="{C8B43AA4-F0D2-4F5B-BD65-B431B071A627}" destId="{AA0D2CEE-938E-4595-9DF1-91B00FC64258}" srcOrd="2" destOrd="0" parTransId="{E609B3F6-B902-4964-AD8F-01839C559382}" sibTransId="{05D4DD07-EC73-48C1-84B1-5B2228969DE4}"/>
    <dgm:cxn modelId="{F0B7ECCA-4B6C-46FB-823E-FD98DBA6010D}" type="presOf" srcId="{AA0D2CEE-938E-4595-9DF1-91B00FC64258}" destId="{588AD557-E48E-4DE4-BF13-63C0558C1A91}" srcOrd="0" destOrd="0" presId="urn:microsoft.com/office/officeart/2005/8/layout/hList3"/>
    <dgm:cxn modelId="{FB5C3D07-247F-4FA6-96B4-04F68298F6DD}" type="presOf" srcId="{DD0BE8D8-E832-458F-A097-A1DA54ACF575}" destId="{BE3FFE00-707D-4D89-81DD-CC93AD6DC59A}" srcOrd="0" destOrd="0" presId="urn:microsoft.com/office/officeart/2005/8/layout/hList3"/>
    <dgm:cxn modelId="{FB1322CC-A05D-4586-A920-9627A4BBFE7A}" srcId="{C8B43AA4-F0D2-4F5B-BD65-B431B071A627}" destId="{DD0BE8D8-E832-458F-A097-A1DA54ACF575}" srcOrd="0" destOrd="0" parTransId="{90579FC5-56AD-44EA-B6DF-0D469BC3A41F}" sibTransId="{241450CD-D608-490A-B6CA-0E1DCDB7968E}"/>
    <dgm:cxn modelId="{C6091B98-0798-4B2D-B9F5-4C8BB3D6EFA5}" srcId="{C8B43AA4-F0D2-4F5B-BD65-B431B071A627}" destId="{67E5A391-C407-4502-BA49-D8694797FF29}" srcOrd="1" destOrd="0" parTransId="{8F8EBCB9-2E08-4496-B0D0-90D42D347662}" sibTransId="{E5C0484E-31A0-4E37-9722-2AD4B5A4A841}"/>
    <dgm:cxn modelId="{E5FA078A-D5D1-454B-A321-3CABD1E17594}" type="presOf" srcId="{C8B43AA4-F0D2-4F5B-BD65-B431B071A627}" destId="{8EE2A2DD-89FF-4D59-A0EC-8DDE2E65D703}" srcOrd="0" destOrd="0" presId="urn:microsoft.com/office/officeart/2005/8/layout/hList3"/>
    <dgm:cxn modelId="{6F3442F1-6A24-40E5-AA6D-24E2EE8A409F}" type="presOf" srcId="{67E5A391-C407-4502-BA49-D8694797FF29}" destId="{87A510CA-88AB-4CE9-AA62-C307A6747CCA}" srcOrd="0" destOrd="0" presId="urn:microsoft.com/office/officeart/2005/8/layout/hList3"/>
    <dgm:cxn modelId="{A7F6F1E2-A4C9-4023-8F83-D763D2F1D0D8}" type="presOf" srcId="{1167049D-A84B-47CA-B1AF-E0933AB1A28F}" destId="{541F5246-377C-4BC7-B2F3-01C7ED2E0835}"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72B1E6E1-4557-46A9-A72E-C37688340A1A}" type="presParOf" srcId="{541F5246-377C-4BC7-B2F3-01C7ED2E0835}" destId="{8EE2A2DD-89FF-4D59-A0EC-8DDE2E65D703}" srcOrd="0" destOrd="0" presId="urn:microsoft.com/office/officeart/2005/8/layout/hList3"/>
    <dgm:cxn modelId="{DD8527C5-EE10-46F2-AA7E-AF2C2A125612}" type="presParOf" srcId="{541F5246-377C-4BC7-B2F3-01C7ED2E0835}" destId="{D89BAE47-E66B-42E1-834A-14912F733261}" srcOrd="1" destOrd="0" presId="urn:microsoft.com/office/officeart/2005/8/layout/hList3"/>
    <dgm:cxn modelId="{213EEA8A-3501-4556-A999-399FCB2650F9}" type="presParOf" srcId="{D89BAE47-E66B-42E1-834A-14912F733261}" destId="{BE3FFE00-707D-4D89-81DD-CC93AD6DC59A}" srcOrd="0" destOrd="0" presId="urn:microsoft.com/office/officeart/2005/8/layout/hList3"/>
    <dgm:cxn modelId="{7BCCE27C-BA61-493D-87CB-6320D0849F59}" type="presParOf" srcId="{D89BAE47-E66B-42E1-834A-14912F733261}" destId="{87A510CA-88AB-4CE9-AA62-C307A6747CCA}" srcOrd="1" destOrd="0" presId="urn:microsoft.com/office/officeart/2005/8/layout/hList3"/>
    <dgm:cxn modelId="{C54E32DE-ED4B-471A-838D-5ECBAAAD6435}" type="presParOf" srcId="{D89BAE47-E66B-42E1-834A-14912F733261}" destId="{588AD557-E48E-4DE4-BF13-63C0558C1A91}" srcOrd="2" destOrd="0" presId="urn:microsoft.com/office/officeart/2005/8/layout/hList3"/>
    <dgm:cxn modelId="{CB6566EB-57AC-4734-B8FB-D6B9A7DBCE13}"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7049D-A84B-47CA-B1AF-E0933AB1A28F}"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C8B43AA4-F0D2-4F5B-BD65-B431B071A627}">
      <dgm:prSet phldrT="[Text]" custT="1"/>
      <dgm:spPr/>
      <dgm:t>
        <a:bodyPr/>
        <a:lstStyle/>
        <a:p>
          <a:r>
            <a:rPr lang="en-US" sz="2400" b="1" dirty="0" smtClean="0">
              <a:solidFill>
                <a:schemeClr val="tx1"/>
              </a:solidFill>
            </a:rPr>
            <a:t>During interviews, CPIs need to speak with the prospective caregiver(s) about:  </a:t>
          </a:r>
          <a:endParaRPr lang="en-US" sz="2400" b="1" dirty="0">
            <a:solidFill>
              <a:schemeClr val="tx1"/>
            </a:solidFill>
          </a:endParaRPr>
        </a:p>
      </dgm:t>
    </dgm:pt>
    <dgm:pt modelId="{14BF221C-D8C8-4B7F-AC46-815F500ACF4A}" type="parTrans" cxnId="{B9EEAC33-6669-4D7B-861B-66787F9B7F4A}">
      <dgm:prSet/>
      <dgm:spPr/>
      <dgm:t>
        <a:bodyPr/>
        <a:lstStyle/>
        <a:p>
          <a:endParaRPr lang="en-US" sz="2400"/>
        </a:p>
      </dgm:t>
    </dgm:pt>
    <dgm:pt modelId="{9227039F-439A-4C21-AD9E-C7819D83F0FF}" type="sibTrans" cxnId="{B9EEAC33-6669-4D7B-861B-66787F9B7F4A}">
      <dgm:prSet/>
      <dgm:spPr/>
      <dgm:t>
        <a:bodyPr/>
        <a:lstStyle/>
        <a:p>
          <a:endParaRPr lang="en-US" sz="2400"/>
        </a:p>
      </dgm:t>
    </dgm:pt>
    <dgm:pt modelId="{DD0BE8D8-E832-458F-A097-A1DA54ACF575}">
      <dgm:prSet phldrT="[Text]" custT="1"/>
      <dgm:spPr/>
      <dgm:t>
        <a:bodyPr/>
        <a:lstStyle/>
        <a:p>
          <a:r>
            <a:rPr lang="en-US" sz="2200" b="1" dirty="0" smtClean="0"/>
            <a:t>The shelter process to include immediate court proceedings.</a:t>
          </a:r>
          <a:endParaRPr lang="en-US" sz="2200" b="1" dirty="0"/>
        </a:p>
      </dgm:t>
    </dgm:pt>
    <dgm:pt modelId="{90579FC5-56AD-44EA-B6DF-0D469BC3A41F}" type="parTrans" cxnId="{FB1322CC-A05D-4586-A920-9627A4BBFE7A}">
      <dgm:prSet/>
      <dgm:spPr/>
      <dgm:t>
        <a:bodyPr/>
        <a:lstStyle/>
        <a:p>
          <a:endParaRPr lang="en-US" sz="2400"/>
        </a:p>
      </dgm:t>
    </dgm:pt>
    <dgm:pt modelId="{241450CD-D608-490A-B6CA-0E1DCDB7968E}" type="sibTrans" cxnId="{FB1322CC-A05D-4586-A920-9627A4BBFE7A}">
      <dgm:prSet/>
      <dgm:spPr/>
      <dgm:t>
        <a:bodyPr/>
        <a:lstStyle/>
        <a:p>
          <a:endParaRPr lang="en-US" sz="2400"/>
        </a:p>
      </dgm:t>
    </dgm:pt>
    <dgm:pt modelId="{67E5A391-C407-4502-BA49-D8694797FF29}">
      <dgm:prSet phldrT="[Text]" custT="1"/>
      <dgm:spPr/>
      <dgm:t>
        <a:bodyPr/>
        <a:lstStyle/>
        <a:p>
          <a:r>
            <a:rPr lang="en-US" sz="2200" b="1" dirty="0" smtClean="0"/>
            <a:t>Their rights and responsibilities as a caregiver. </a:t>
          </a:r>
          <a:endParaRPr lang="en-US" sz="2200" b="1" dirty="0"/>
        </a:p>
      </dgm:t>
    </dgm:pt>
    <dgm:pt modelId="{8F8EBCB9-2E08-4496-B0D0-90D42D347662}" type="parTrans" cxnId="{C6091B98-0798-4B2D-B9F5-4C8BB3D6EFA5}">
      <dgm:prSet/>
      <dgm:spPr/>
      <dgm:t>
        <a:bodyPr/>
        <a:lstStyle/>
        <a:p>
          <a:endParaRPr lang="en-US" sz="2400"/>
        </a:p>
      </dgm:t>
    </dgm:pt>
    <dgm:pt modelId="{E5C0484E-31A0-4E37-9722-2AD4B5A4A841}" type="sibTrans" cxnId="{C6091B98-0798-4B2D-B9F5-4C8BB3D6EFA5}">
      <dgm:prSet/>
      <dgm:spPr/>
      <dgm:t>
        <a:bodyPr/>
        <a:lstStyle/>
        <a:p>
          <a:endParaRPr lang="en-US" sz="2400"/>
        </a:p>
      </dgm:t>
    </dgm:pt>
    <dgm:pt modelId="{AA0D2CEE-938E-4595-9DF1-91B00FC64258}">
      <dgm:prSet phldrT="[Text]" custT="1"/>
      <dgm:spPr/>
      <dgm:t>
        <a:bodyPr/>
        <a:lstStyle/>
        <a:p>
          <a:r>
            <a:rPr lang="en-US" sz="2200" b="1" dirty="0" smtClean="0"/>
            <a:t>Support and resources available to the caregiver, such as relative/non-relative caregiver funds, Medicaid, at-risk daycare, and/or local flex funds.</a:t>
          </a:r>
          <a:endParaRPr lang="en-US" sz="2200" b="1" dirty="0"/>
        </a:p>
      </dgm:t>
    </dgm:pt>
    <dgm:pt modelId="{E609B3F6-B902-4964-AD8F-01839C559382}" type="parTrans" cxnId="{82A82690-9030-4C13-A2EB-061F1F2AE638}">
      <dgm:prSet/>
      <dgm:spPr/>
      <dgm:t>
        <a:bodyPr/>
        <a:lstStyle/>
        <a:p>
          <a:endParaRPr lang="en-US" sz="2400"/>
        </a:p>
      </dgm:t>
    </dgm:pt>
    <dgm:pt modelId="{05D4DD07-EC73-48C1-84B1-5B2228969DE4}" type="sibTrans" cxnId="{82A82690-9030-4C13-A2EB-061F1F2AE638}">
      <dgm:prSet/>
      <dgm:spPr/>
      <dgm:t>
        <a:bodyPr/>
        <a:lstStyle/>
        <a:p>
          <a:endParaRPr lang="en-US" sz="2400"/>
        </a:p>
      </dgm:t>
    </dgm:pt>
    <dgm:pt modelId="{541F5246-377C-4BC7-B2F3-01C7ED2E0835}" type="pres">
      <dgm:prSet presAssocID="{1167049D-A84B-47CA-B1AF-E0933AB1A28F}" presName="composite" presStyleCnt="0">
        <dgm:presLayoutVars>
          <dgm:chMax val="1"/>
          <dgm:dir/>
          <dgm:resizeHandles val="exact"/>
        </dgm:presLayoutVars>
      </dgm:prSet>
      <dgm:spPr/>
      <dgm:t>
        <a:bodyPr/>
        <a:lstStyle/>
        <a:p>
          <a:endParaRPr lang="en-US"/>
        </a:p>
      </dgm:t>
    </dgm:pt>
    <dgm:pt modelId="{8EE2A2DD-89FF-4D59-A0EC-8DDE2E65D703}" type="pres">
      <dgm:prSet presAssocID="{C8B43AA4-F0D2-4F5B-BD65-B431B071A627}" presName="roof" presStyleLbl="dkBgShp" presStyleIdx="0" presStyleCnt="2" custScaleY="75668" custLinFactNeighborY="14046"/>
      <dgm:spPr/>
      <dgm:t>
        <a:bodyPr/>
        <a:lstStyle/>
        <a:p>
          <a:endParaRPr lang="en-US"/>
        </a:p>
      </dgm:t>
    </dgm:pt>
    <dgm:pt modelId="{D89BAE47-E66B-42E1-834A-14912F733261}" type="pres">
      <dgm:prSet presAssocID="{C8B43AA4-F0D2-4F5B-BD65-B431B071A627}" presName="pillars" presStyleCnt="0"/>
      <dgm:spPr/>
    </dgm:pt>
    <dgm:pt modelId="{BE3FFE00-707D-4D89-81DD-CC93AD6DC59A}" type="pres">
      <dgm:prSet presAssocID="{C8B43AA4-F0D2-4F5B-BD65-B431B071A627}" presName="pillar1" presStyleLbl="node1" presStyleIdx="0" presStyleCnt="3">
        <dgm:presLayoutVars>
          <dgm:bulletEnabled val="1"/>
        </dgm:presLayoutVars>
      </dgm:prSet>
      <dgm:spPr/>
      <dgm:t>
        <a:bodyPr/>
        <a:lstStyle/>
        <a:p>
          <a:endParaRPr lang="en-US"/>
        </a:p>
      </dgm:t>
    </dgm:pt>
    <dgm:pt modelId="{87A510CA-88AB-4CE9-AA62-C307A6747CCA}" type="pres">
      <dgm:prSet presAssocID="{67E5A391-C407-4502-BA49-D8694797FF29}" presName="pillarX" presStyleLbl="node1" presStyleIdx="1" presStyleCnt="3">
        <dgm:presLayoutVars>
          <dgm:bulletEnabled val="1"/>
        </dgm:presLayoutVars>
      </dgm:prSet>
      <dgm:spPr/>
      <dgm:t>
        <a:bodyPr/>
        <a:lstStyle/>
        <a:p>
          <a:endParaRPr lang="en-US"/>
        </a:p>
      </dgm:t>
    </dgm:pt>
    <dgm:pt modelId="{588AD557-E48E-4DE4-BF13-63C0558C1A91}" type="pres">
      <dgm:prSet presAssocID="{AA0D2CEE-938E-4595-9DF1-91B00FC64258}" presName="pillarX" presStyleLbl="node1" presStyleIdx="2" presStyleCnt="3">
        <dgm:presLayoutVars>
          <dgm:bulletEnabled val="1"/>
        </dgm:presLayoutVars>
      </dgm:prSet>
      <dgm:spPr/>
      <dgm:t>
        <a:bodyPr/>
        <a:lstStyle/>
        <a:p>
          <a:endParaRPr lang="en-US"/>
        </a:p>
      </dgm:t>
    </dgm:pt>
    <dgm:pt modelId="{8F92A2F8-1C84-476D-8716-B7A7C28D1BFB}" type="pres">
      <dgm:prSet presAssocID="{C8B43AA4-F0D2-4F5B-BD65-B431B071A627}" presName="base" presStyleLbl="dkBgShp" presStyleIdx="1" presStyleCnt="2"/>
      <dgm:spPr/>
    </dgm:pt>
  </dgm:ptLst>
  <dgm:cxnLst>
    <dgm:cxn modelId="{09911F63-A4FB-42CB-816D-9159BF0A508E}" type="presOf" srcId="{AA0D2CEE-938E-4595-9DF1-91B00FC64258}" destId="{588AD557-E48E-4DE4-BF13-63C0558C1A91}" srcOrd="0" destOrd="0" presId="urn:microsoft.com/office/officeart/2005/8/layout/hList3"/>
    <dgm:cxn modelId="{A8AEBC1C-CB54-4352-A1DE-31AE113F0D49}" type="presOf" srcId="{67E5A391-C407-4502-BA49-D8694797FF29}" destId="{87A510CA-88AB-4CE9-AA62-C307A6747CCA}" srcOrd="0" destOrd="0" presId="urn:microsoft.com/office/officeart/2005/8/layout/hList3"/>
    <dgm:cxn modelId="{0A2CA629-121B-4A97-9DA9-AFC66DD3A474}" type="presOf" srcId="{DD0BE8D8-E832-458F-A097-A1DA54ACF575}" destId="{BE3FFE00-707D-4D89-81DD-CC93AD6DC59A}" srcOrd="0" destOrd="0" presId="urn:microsoft.com/office/officeart/2005/8/layout/hList3"/>
    <dgm:cxn modelId="{FB1322CC-A05D-4586-A920-9627A4BBFE7A}" srcId="{C8B43AA4-F0D2-4F5B-BD65-B431B071A627}" destId="{DD0BE8D8-E832-458F-A097-A1DA54ACF575}" srcOrd="0" destOrd="0" parTransId="{90579FC5-56AD-44EA-B6DF-0D469BC3A41F}" sibTransId="{241450CD-D608-490A-B6CA-0E1DCDB7968E}"/>
    <dgm:cxn modelId="{17F51665-DCAB-4095-8BFD-188E0CE373E5}" type="presOf" srcId="{C8B43AA4-F0D2-4F5B-BD65-B431B071A627}" destId="{8EE2A2DD-89FF-4D59-A0EC-8DDE2E65D703}" srcOrd="0" destOrd="0" presId="urn:microsoft.com/office/officeart/2005/8/layout/hList3"/>
    <dgm:cxn modelId="{B9EEAC33-6669-4D7B-861B-66787F9B7F4A}" srcId="{1167049D-A84B-47CA-B1AF-E0933AB1A28F}" destId="{C8B43AA4-F0D2-4F5B-BD65-B431B071A627}" srcOrd="0" destOrd="0" parTransId="{14BF221C-D8C8-4B7F-AC46-815F500ACF4A}" sibTransId="{9227039F-439A-4C21-AD9E-C7819D83F0FF}"/>
    <dgm:cxn modelId="{C6091B98-0798-4B2D-B9F5-4C8BB3D6EFA5}" srcId="{C8B43AA4-F0D2-4F5B-BD65-B431B071A627}" destId="{67E5A391-C407-4502-BA49-D8694797FF29}" srcOrd="1" destOrd="0" parTransId="{8F8EBCB9-2E08-4496-B0D0-90D42D347662}" sibTransId="{E5C0484E-31A0-4E37-9722-2AD4B5A4A841}"/>
    <dgm:cxn modelId="{82A82690-9030-4C13-A2EB-061F1F2AE638}" srcId="{C8B43AA4-F0D2-4F5B-BD65-B431B071A627}" destId="{AA0D2CEE-938E-4595-9DF1-91B00FC64258}" srcOrd="2" destOrd="0" parTransId="{E609B3F6-B902-4964-AD8F-01839C559382}" sibTransId="{05D4DD07-EC73-48C1-84B1-5B2228969DE4}"/>
    <dgm:cxn modelId="{B0DCDB6A-E93D-4D61-A5A7-269ECDDC21D4}" type="presOf" srcId="{1167049D-A84B-47CA-B1AF-E0933AB1A28F}" destId="{541F5246-377C-4BC7-B2F3-01C7ED2E0835}" srcOrd="0" destOrd="0" presId="urn:microsoft.com/office/officeart/2005/8/layout/hList3"/>
    <dgm:cxn modelId="{05259103-CCB1-45B4-8130-85995BDC3B91}" type="presParOf" srcId="{541F5246-377C-4BC7-B2F3-01C7ED2E0835}" destId="{8EE2A2DD-89FF-4D59-A0EC-8DDE2E65D703}" srcOrd="0" destOrd="0" presId="urn:microsoft.com/office/officeart/2005/8/layout/hList3"/>
    <dgm:cxn modelId="{692AF59D-DD3B-4271-B9FE-08D33D843949}" type="presParOf" srcId="{541F5246-377C-4BC7-B2F3-01C7ED2E0835}" destId="{D89BAE47-E66B-42E1-834A-14912F733261}" srcOrd="1" destOrd="0" presId="urn:microsoft.com/office/officeart/2005/8/layout/hList3"/>
    <dgm:cxn modelId="{74F6276A-1B8E-4069-921C-BC7B89AE89C4}" type="presParOf" srcId="{D89BAE47-E66B-42E1-834A-14912F733261}" destId="{BE3FFE00-707D-4D89-81DD-CC93AD6DC59A}" srcOrd="0" destOrd="0" presId="urn:microsoft.com/office/officeart/2005/8/layout/hList3"/>
    <dgm:cxn modelId="{2C682C22-0DA6-4841-BC51-BD16F500D4D3}" type="presParOf" srcId="{D89BAE47-E66B-42E1-834A-14912F733261}" destId="{87A510CA-88AB-4CE9-AA62-C307A6747CCA}" srcOrd="1" destOrd="0" presId="urn:microsoft.com/office/officeart/2005/8/layout/hList3"/>
    <dgm:cxn modelId="{139A9BB7-6A6A-4F50-81C3-4ADEB5B2C89B}" type="presParOf" srcId="{D89BAE47-E66B-42E1-834A-14912F733261}" destId="{588AD557-E48E-4DE4-BF13-63C0558C1A91}" srcOrd="2" destOrd="0" presId="urn:microsoft.com/office/officeart/2005/8/layout/hList3"/>
    <dgm:cxn modelId="{CEC95CDE-4123-4D7D-BA84-AE1185970347}" type="presParOf" srcId="{541F5246-377C-4BC7-B2F3-01C7ED2E0835}" destId="{8F92A2F8-1C84-476D-8716-B7A7C28D1BFB}"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974"/>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34970" y="0"/>
            <a:ext cx="3010323" cy="461974"/>
          </a:xfrm>
          <a:prstGeom prst="rect">
            <a:avLst/>
          </a:prstGeom>
        </p:spPr>
        <p:txBody>
          <a:bodyPr vert="horz" lIns="92301" tIns="46151" rIns="92301" bIns="46151" rtlCol="0"/>
          <a:lstStyle>
            <a:lvl1pPr algn="r">
              <a:defRPr sz="1200"/>
            </a:lvl1pPr>
          </a:lstStyle>
          <a:p>
            <a:fld id="{ACC661E2-AA36-437E-AF46-5ED6B9F202A6}" type="datetimeFigureOut">
              <a:rPr lang="en-US" smtClean="0"/>
              <a:t>5/2/2018</a:t>
            </a:fld>
            <a:endParaRPr lang="en-US"/>
          </a:p>
        </p:txBody>
      </p:sp>
      <p:sp>
        <p:nvSpPr>
          <p:cNvPr id="4" name="Footer Placeholder 3"/>
          <p:cNvSpPr>
            <a:spLocks noGrp="1"/>
          </p:cNvSpPr>
          <p:nvPr>
            <p:ph type="ftr" sz="quarter" idx="2"/>
          </p:nvPr>
        </p:nvSpPr>
        <p:spPr>
          <a:xfrm>
            <a:off x="0" y="8745528"/>
            <a:ext cx="3010323" cy="461973"/>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34970" y="8745528"/>
            <a:ext cx="3010323" cy="461973"/>
          </a:xfrm>
          <a:prstGeom prst="rect">
            <a:avLst/>
          </a:prstGeom>
        </p:spPr>
        <p:txBody>
          <a:bodyPr vert="horz" lIns="92301" tIns="46151" rIns="92301" bIns="46151" rtlCol="0" anchor="b"/>
          <a:lstStyle>
            <a:lvl1pPr algn="r">
              <a:defRPr sz="1200"/>
            </a:lvl1pPr>
          </a:lstStyle>
          <a:p>
            <a:fld id="{16245333-AA66-47AB-A0F6-80EA43313EDE}" type="slidenum">
              <a:rPr lang="en-US" smtClean="0"/>
              <a:t>‹#›</a:t>
            </a:fld>
            <a:endParaRPr lang="en-US"/>
          </a:p>
        </p:txBody>
      </p:sp>
    </p:spTree>
    <p:extLst>
      <p:ext uri="{BB962C8B-B14F-4D97-AF65-F5344CB8AC3E}">
        <p14:creationId xmlns:p14="http://schemas.microsoft.com/office/powerpoint/2010/main" val="26270346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smtClean="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77163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873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818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54047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26678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1879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16717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60121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smtClean="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32859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944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10311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5/2/2018</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5/2/2018</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22874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tags" Target="../tags/tag4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4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4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4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5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5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5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7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tags" Target="../tags/tag74.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0.xml"/><Relationship Id="rId1" Type="http://schemas.openxmlformats.org/officeDocument/2006/relationships/tags" Target="../tags/tag76.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smtClean="0"/>
              <a:t>Unified Home Study Training</a:t>
            </a:r>
            <a:endParaRPr lang="en-US" b="1" dirty="0"/>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smtClean="0"/>
              <a:t>Office of Child welfare</a:t>
            </a:r>
          </a:p>
          <a:p>
            <a:r>
              <a:rPr lang="en-US" dirty="0" smtClean="0"/>
              <a:t>April/May 2018</a:t>
            </a:r>
            <a:endParaRPr lang="en-US" dirty="0"/>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1223043"/>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smtClean="0">
                <a:solidFill>
                  <a:srgbClr val="624D38">
                    <a:lumMod val="75000"/>
                  </a:srgbClr>
                </a:solidFill>
              </a:rPr>
              <a:t>EMERGENCY PLACEMENT </a:t>
            </a:r>
            <a:br>
              <a:rPr lang="en-US" sz="4400" b="1" dirty="0" smtClean="0">
                <a:solidFill>
                  <a:srgbClr val="624D38">
                    <a:lumMod val="75000"/>
                  </a:srgbClr>
                </a:solidFill>
              </a:rPr>
            </a:br>
            <a:r>
              <a:rPr lang="en-US" sz="4400" b="1" dirty="0" smtClean="0">
                <a:solidFill>
                  <a:srgbClr val="624D38">
                    <a:lumMod val="75000"/>
                  </a:srgbClr>
                </a:solidFill>
              </a:rPr>
              <a:t>HOME STUDY</a:t>
            </a:r>
            <a:endParaRPr lang="en-US" sz="4400" b="1" dirty="0">
              <a:solidFill>
                <a:srgbClr val="624D38">
                  <a:lumMod val="75000"/>
                </a:srgbClr>
              </a:solidFill>
            </a:endParaRP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2.10</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3041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smtClean="0">
                <a:solidFill>
                  <a:srgbClr val="624D38"/>
                </a:solidFill>
              </a:rPr>
              <a:t>Background</a:t>
            </a:r>
          </a:p>
          <a:p>
            <a:pPr algn="ctr"/>
            <a:r>
              <a:rPr lang="en-US" sz="4000" b="1" dirty="0" smtClean="0">
                <a:solidFill>
                  <a:srgbClr val="624D38"/>
                </a:solidFill>
              </a:rPr>
              <a:t>Checks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2.11</a:t>
            </a:r>
            <a:endParaRPr lang="en-US" dirty="0">
              <a:solidFill>
                <a:srgbClr val="624D38"/>
              </a:solidFill>
            </a:endParaRPr>
          </a:p>
        </p:txBody>
      </p:sp>
    </p:spTree>
    <p:custDataLst>
      <p:tags r:id="rId1"/>
    </p:custDataLst>
    <p:extLst>
      <p:ext uri="{BB962C8B-B14F-4D97-AF65-F5344CB8AC3E}">
        <p14:creationId xmlns:p14="http://schemas.microsoft.com/office/powerpoint/2010/main" val="201967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smtClean="0"/>
              <a:t>Background Checks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2.12</a:t>
            </a:r>
            <a:endParaRPr lang="en-US" dirty="0">
              <a:solidFill>
                <a:srgbClr val="624D38"/>
              </a:solidFill>
            </a:endParaRPr>
          </a:p>
        </p:txBody>
      </p:sp>
      <p:sp>
        <p:nvSpPr>
          <p:cNvPr id="3" name="Rounded Rectangle 2"/>
          <p:cNvSpPr/>
          <p:nvPr/>
        </p:nvSpPr>
        <p:spPr>
          <a:xfrm>
            <a:off x="412376" y="1675197"/>
            <a:ext cx="11421036" cy="16418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CPIs must obtain and assess background checks of all household members over the age of </a:t>
            </a:r>
            <a:r>
              <a:rPr lang="en-US" sz="2800" b="1" dirty="0" smtClean="0">
                <a:solidFill>
                  <a:schemeClr val="tx1"/>
                </a:solidFill>
              </a:rPr>
              <a:t>twelve, and frequent visitors over the age of 18 who provide sight and </a:t>
            </a:r>
            <a:br>
              <a:rPr lang="en-US" sz="2800" b="1" dirty="0" smtClean="0">
                <a:solidFill>
                  <a:schemeClr val="tx1"/>
                </a:solidFill>
              </a:rPr>
            </a:br>
            <a:r>
              <a:rPr lang="en-US" sz="2800" b="1" dirty="0" smtClean="0">
                <a:solidFill>
                  <a:schemeClr val="tx1"/>
                </a:solidFill>
              </a:rPr>
              <a:t>sound supervision. </a:t>
            </a:r>
            <a:endParaRPr lang="en-US" sz="2800" b="1" dirty="0">
              <a:solidFill>
                <a:schemeClr val="tx1"/>
              </a:solidFill>
            </a:endParaRPr>
          </a:p>
        </p:txBody>
      </p:sp>
      <p:sp>
        <p:nvSpPr>
          <p:cNvPr id="4" name="Rounded Rectangle 3"/>
          <p:cNvSpPr/>
          <p:nvPr/>
        </p:nvSpPr>
        <p:spPr>
          <a:xfrm>
            <a:off x="1720355" y="360463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Telephone</a:t>
            </a:r>
            <a:endParaRPr lang="en-US" sz="2800" b="1" dirty="0">
              <a:solidFill>
                <a:schemeClr val="tx1"/>
              </a:solidFill>
            </a:endParaRPr>
          </a:p>
        </p:txBody>
      </p:sp>
      <p:sp>
        <p:nvSpPr>
          <p:cNvPr id="8" name="Rounded Rectangle 7"/>
          <p:cNvSpPr/>
          <p:nvPr/>
        </p:nvSpPr>
        <p:spPr>
          <a:xfrm>
            <a:off x="5740031" y="360463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FSFN</a:t>
            </a:r>
            <a:endParaRPr lang="en-US" sz="2800" b="1" dirty="0">
              <a:solidFill>
                <a:schemeClr val="tx1"/>
              </a:solidFill>
            </a:endParaRPr>
          </a:p>
        </p:txBody>
      </p:sp>
      <p:sp>
        <p:nvSpPr>
          <p:cNvPr id="11" name="Rounded Rectangle 10"/>
          <p:cNvSpPr/>
          <p:nvPr/>
        </p:nvSpPr>
        <p:spPr>
          <a:xfrm>
            <a:off x="3644297" y="5216246"/>
            <a:ext cx="2177301" cy="10308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CIU</a:t>
            </a:r>
            <a:endParaRPr lang="en-US" sz="2800" b="1" dirty="0">
              <a:solidFill>
                <a:schemeClr val="tx1"/>
              </a:solidFill>
            </a:endParaRPr>
          </a:p>
        </p:txBody>
      </p:sp>
      <p:cxnSp>
        <p:nvCxnSpPr>
          <p:cNvPr id="9" name="Straight Arrow Connector 8"/>
          <p:cNvCxnSpPr/>
          <p:nvPr/>
        </p:nvCxnSpPr>
        <p:spPr>
          <a:xfrm>
            <a:off x="2595117" y="4928981"/>
            <a:ext cx="646446" cy="6194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33046" y="4917865"/>
            <a:ext cx="588905" cy="631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710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smtClean="0"/>
              <a:t>Background Checks,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2.13</a:t>
            </a:r>
            <a:endParaRPr lang="en-US" dirty="0">
              <a:solidFill>
                <a:srgbClr val="624D38"/>
              </a:solidFill>
            </a:endParaRPr>
          </a:p>
        </p:txBody>
      </p:sp>
      <p:grpSp>
        <p:nvGrpSpPr>
          <p:cNvPr id="2" name="Group 1"/>
          <p:cNvGrpSpPr/>
          <p:nvPr/>
        </p:nvGrpSpPr>
        <p:grpSpPr>
          <a:xfrm>
            <a:off x="219881" y="1627721"/>
            <a:ext cx="11940988" cy="3350395"/>
            <a:chOff x="394436" y="1905728"/>
            <a:chExt cx="10373030" cy="3631588"/>
          </a:xfrm>
        </p:grpSpPr>
        <p:grpSp>
          <p:nvGrpSpPr>
            <p:cNvPr id="23" name="Group 22"/>
            <p:cNvGrpSpPr/>
            <p:nvPr/>
          </p:nvGrpSpPr>
          <p:grpSpPr>
            <a:xfrm>
              <a:off x="394436" y="1905728"/>
              <a:ext cx="10373030" cy="3631588"/>
              <a:chOff x="2039535" y="2920007"/>
              <a:chExt cx="5238547" cy="2097137"/>
            </a:xfrm>
          </p:grpSpPr>
          <p:grpSp>
            <p:nvGrpSpPr>
              <p:cNvPr id="11" name="Group 10"/>
              <p:cNvGrpSpPr/>
              <p:nvPr/>
            </p:nvGrpSpPr>
            <p:grpSpPr>
              <a:xfrm>
                <a:off x="2039535" y="2920007"/>
                <a:ext cx="5238547" cy="2097137"/>
                <a:chOff x="2039535" y="2920007"/>
                <a:chExt cx="5238547" cy="2097137"/>
              </a:xfrm>
            </p:grpSpPr>
            <p:sp>
              <p:nvSpPr>
                <p:cNvPr id="12" name="Freeform 11"/>
                <p:cNvSpPr/>
                <p:nvPr/>
              </p:nvSpPr>
              <p:spPr>
                <a:xfrm>
                  <a:off x="2039535"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Abuse/</a:t>
                  </a:r>
                  <a:br>
                    <a:rPr lang="en-US" sz="2200" b="1" kern="1200" dirty="0" smtClean="0">
                      <a:solidFill>
                        <a:schemeClr val="tx1"/>
                      </a:solidFill>
                    </a:rPr>
                  </a:br>
                  <a:r>
                    <a:rPr lang="en-US" sz="2200" b="1" kern="1200" dirty="0" smtClean="0">
                      <a:solidFill>
                        <a:schemeClr val="tx1"/>
                      </a:solidFill>
                    </a:rPr>
                    <a:t>neglect record checks</a:t>
                  </a:r>
                  <a:endParaRPr lang="en-US" sz="2200" b="1" kern="1200" dirty="0">
                    <a:solidFill>
                      <a:schemeClr val="tx1"/>
                    </a:solidFill>
                  </a:endParaRPr>
                </a:p>
              </p:txBody>
            </p:sp>
            <p:sp>
              <p:nvSpPr>
                <p:cNvPr id="14" name="Freeform 13"/>
                <p:cNvSpPr/>
                <p:nvPr/>
              </p:nvSpPr>
              <p:spPr>
                <a:xfrm>
                  <a:off x="3140180"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5" name="Freeform 14"/>
                <p:cNvSpPr/>
                <p:nvPr/>
              </p:nvSpPr>
              <p:spPr>
                <a:xfrm>
                  <a:off x="3813271"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Local criminal/</a:t>
                  </a:r>
                  <a:br>
                    <a:rPr lang="en-US" sz="2200" b="1" kern="1200" dirty="0" smtClean="0">
                      <a:solidFill>
                        <a:schemeClr val="tx1"/>
                      </a:solidFill>
                    </a:rPr>
                  </a:br>
                  <a:r>
                    <a:rPr lang="en-US" sz="2200" b="1" kern="1200" dirty="0" smtClean="0">
                      <a:solidFill>
                        <a:schemeClr val="tx1"/>
                      </a:solidFill>
                    </a:rPr>
                    <a:t>probation checks</a:t>
                  </a:r>
                  <a:endParaRPr lang="en-US" sz="2200" b="1" kern="1200" dirty="0">
                    <a:solidFill>
                      <a:schemeClr val="tx1"/>
                    </a:solidFill>
                  </a:endParaRPr>
                </a:p>
              </p:txBody>
            </p:sp>
            <p:sp>
              <p:nvSpPr>
                <p:cNvPr id="16" name="Freeform 15"/>
                <p:cNvSpPr/>
                <p:nvPr/>
              </p:nvSpPr>
              <p:spPr>
                <a:xfrm>
                  <a:off x="4913916" y="313378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7" name="Freeform 16"/>
                <p:cNvSpPr/>
                <p:nvPr/>
              </p:nvSpPr>
              <p:spPr>
                <a:xfrm>
                  <a:off x="5587007" y="2920007"/>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Juvenile Justice information</a:t>
                  </a:r>
                  <a:endParaRPr lang="en-US" sz="2200" b="1" kern="1200" dirty="0">
                    <a:solidFill>
                      <a:schemeClr val="tx1"/>
                    </a:solidFill>
                  </a:endParaRPr>
                </a:p>
              </p:txBody>
            </p:sp>
            <p:sp>
              <p:nvSpPr>
                <p:cNvPr id="18" name="Freeform 17"/>
                <p:cNvSpPr/>
                <p:nvPr/>
              </p:nvSpPr>
              <p:spPr>
                <a:xfrm>
                  <a:off x="6687652" y="3142414"/>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474572"/>
                    <a:satOff val="-13746"/>
                    <a:lumOff val="34624"/>
                    <a:alphaOff val="0"/>
                  </a:schemeClr>
                </a:lnRef>
                <a:fillRef idx="1">
                  <a:schemeClr val="accent1">
                    <a:shade val="90000"/>
                    <a:hueOff val="474572"/>
                    <a:satOff val="-13746"/>
                    <a:lumOff val="34624"/>
                    <a:alphaOff val="0"/>
                  </a:schemeClr>
                </a:fillRef>
                <a:effectRef idx="0">
                  <a:schemeClr val="accent1">
                    <a:shade val="90000"/>
                    <a:hueOff val="474572"/>
                    <a:satOff val="-13746"/>
                    <a:lumOff val="34624"/>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19" name="Freeform 18"/>
                <p:cNvSpPr/>
                <p:nvPr/>
              </p:nvSpPr>
              <p:spPr>
                <a:xfrm>
                  <a:off x="2039535" y="3999158"/>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FCIC/</a:t>
                  </a:r>
                  <a:br>
                    <a:rPr lang="en-US" sz="2200" b="1" kern="1200" dirty="0" smtClean="0">
                      <a:solidFill>
                        <a:schemeClr val="tx1"/>
                      </a:solidFill>
                    </a:rPr>
                  </a:br>
                  <a:r>
                    <a:rPr lang="en-US" sz="2200" b="1" kern="1200" dirty="0" smtClean="0">
                      <a:solidFill>
                        <a:schemeClr val="tx1"/>
                      </a:solidFill>
                    </a:rPr>
                    <a:t>sexual predator</a:t>
                  </a:r>
                  <a:endParaRPr lang="en-US" sz="2200" b="1" kern="1200" dirty="0">
                    <a:solidFill>
                      <a:schemeClr val="tx1"/>
                    </a:solidFill>
                  </a:endParaRPr>
                </a:p>
              </p:txBody>
            </p:sp>
            <p:sp>
              <p:nvSpPr>
                <p:cNvPr id="21" name="Freeform 20"/>
                <p:cNvSpPr/>
                <p:nvPr/>
              </p:nvSpPr>
              <p:spPr>
                <a:xfrm>
                  <a:off x="3813271" y="3999160"/>
                  <a:ext cx="1017984" cy="101798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NCIC</a:t>
                  </a:r>
                  <a:endParaRPr lang="en-US" sz="2200" b="1" kern="1200" dirty="0">
                    <a:solidFill>
                      <a:schemeClr val="tx1"/>
                    </a:solidFill>
                  </a:endParaRPr>
                </a:p>
              </p:txBody>
            </p:sp>
          </p:grpSp>
          <p:sp>
            <p:nvSpPr>
              <p:cNvPr id="22" name="Freeform 21"/>
              <p:cNvSpPr/>
              <p:nvPr/>
            </p:nvSpPr>
            <p:spPr>
              <a:xfrm>
                <a:off x="3140180" y="4211557"/>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grpSp>
        <p:sp>
          <p:nvSpPr>
            <p:cNvPr id="24" name="Freeform 23"/>
            <p:cNvSpPr/>
            <p:nvPr/>
          </p:nvSpPr>
          <p:spPr>
            <a:xfrm>
              <a:off x="6086099" y="4118962"/>
              <a:ext cx="1169131" cy="1022441"/>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200" b="1" kern="1200">
                <a:solidFill>
                  <a:schemeClr val="tx1"/>
                </a:solidFill>
              </a:endParaRPr>
            </a:p>
          </p:txBody>
        </p:sp>
        <p:sp>
          <p:nvSpPr>
            <p:cNvPr id="25" name="Freeform 24"/>
            <p:cNvSpPr/>
            <p:nvPr/>
          </p:nvSpPr>
          <p:spPr>
            <a:xfrm>
              <a:off x="7418910" y="3748765"/>
              <a:ext cx="2015746" cy="1762831"/>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200" b="1" kern="1200" dirty="0" smtClean="0">
                  <a:solidFill>
                    <a:schemeClr val="tx1"/>
                  </a:solidFill>
                </a:rPr>
                <a:t>Fingerprint submission</a:t>
              </a:r>
              <a:endParaRPr lang="en-US" sz="2200" b="1" kern="1200" dirty="0">
                <a:solidFill>
                  <a:schemeClr val="tx1"/>
                </a:solidFill>
              </a:endParaRPr>
            </a:p>
          </p:txBody>
        </p:sp>
      </p:grpSp>
    </p:spTree>
    <p:custDataLst>
      <p:tags r:id="rId1"/>
    </p:custDataLst>
    <p:extLst>
      <p:ext uri="{BB962C8B-B14F-4D97-AF65-F5344CB8AC3E}">
        <p14:creationId xmlns:p14="http://schemas.microsoft.com/office/powerpoint/2010/main" val="2117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87925" y="127079"/>
            <a:ext cx="10074442" cy="1470215"/>
          </a:xfrm>
        </p:spPr>
        <p:txBody>
          <a:bodyPr>
            <a:noAutofit/>
          </a:bodyPr>
          <a:lstStyle/>
          <a:p>
            <a:pPr algn="ctr"/>
            <a:r>
              <a:rPr lang="en-US" sz="5400" b="1" dirty="0" smtClean="0"/>
              <a:t>Analysis of </a:t>
            </a:r>
            <a:br>
              <a:rPr lang="en-US" sz="5400" b="1" dirty="0" smtClean="0"/>
            </a:br>
            <a:r>
              <a:rPr lang="en-US" sz="5400" b="1" dirty="0" smtClean="0"/>
              <a:t>Background Checks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2.14</a:t>
            </a:r>
            <a:endParaRPr lang="en-US" dirty="0">
              <a:solidFill>
                <a:srgbClr val="624D38"/>
              </a:solidFill>
            </a:endParaRPr>
          </a:p>
        </p:txBody>
      </p:sp>
      <p:sp>
        <p:nvSpPr>
          <p:cNvPr id="10" name="Content Placeholder 13"/>
          <p:cNvSpPr>
            <a:spLocks noGrp="1"/>
          </p:cNvSpPr>
          <p:nvPr>
            <p:ph idx="1"/>
          </p:nvPr>
        </p:nvSpPr>
        <p:spPr>
          <a:xfrm>
            <a:off x="1387925" y="1820907"/>
            <a:ext cx="9509760" cy="3210648"/>
          </a:xfrm>
        </p:spPr>
        <p:txBody>
          <a:bodyPr>
            <a:normAutofit/>
          </a:bodyPr>
          <a:lstStyle/>
          <a:p>
            <a:pPr marL="44450" indent="0" algn="ctr">
              <a:buClr>
                <a:schemeClr val="accent1">
                  <a:lumMod val="50000"/>
                </a:schemeClr>
              </a:buClr>
              <a:buNone/>
            </a:pPr>
            <a:r>
              <a:rPr lang="en-US" sz="2800" b="1" dirty="0"/>
              <a:t>A thorough review and analysis of all of the background information gathered provides CPIs with the insight needed in order to ensure that the BEST possible placement is made for the child.  </a:t>
            </a:r>
            <a:r>
              <a:rPr lang="en-US" sz="2800" b="1" dirty="0" smtClean="0"/>
              <a:t/>
            </a:r>
            <a:br>
              <a:rPr lang="en-US" sz="2800" b="1" dirty="0" smtClean="0"/>
            </a:br>
            <a:r>
              <a:rPr lang="en-US" sz="2800" b="1" dirty="0" smtClean="0"/>
              <a:t/>
            </a:r>
            <a:br>
              <a:rPr lang="en-US" sz="2800" b="1" dirty="0" smtClean="0"/>
            </a:br>
            <a:r>
              <a:rPr lang="en-US" sz="2800" b="1" dirty="0" smtClean="0"/>
              <a:t>When </a:t>
            </a:r>
            <a:r>
              <a:rPr lang="en-US" sz="2800" b="1" dirty="0"/>
              <a:t>reviewing the criminal, abuse, and/or neglect records obtained, CPIs must assess for patterns of criminal behavior that may place the child in danger.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smtClean="0"/>
              <a:t>Disqualifiers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2.15</a:t>
            </a:r>
            <a:endParaRPr lang="en-US" dirty="0">
              <a:solidFill>
                <a:srgbClr val="624D38"/>
              </a:solidFill>
            </a:endParaRPr>
          </a:p>
        </p:txBody>
      </p:sp>
      <p:sp>
        <p:nvSpPr>
          <p:cNvPr id="4" name="Rounded Rectangle 3"/>
          <p:cNvSpPr/>
          <p:nvPr/>
        </p:nvSpPr>
        <p:spPr>
          <a:xfrm>
            <a:off x="2339064" y="1844434"/>
            <a:ext cx="7620000" cy="231289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indent="0" algn="ctr">
              <a:buClr>
                <a:schemeClr val="accent1">
                  <a:lumMod val="50000"/>
                </a:schemeClr>
              </a:buClr>
              <a:buNone/>
            </a:pPr>
            <a:r>
              <a:rPr lang="en-US" sz="2800" b="1" dirty="0" smtClean="0">
                <a:solidFill>
                  <a:schemeClr val="tx1"/>
                </a:solidFill>
              </a:rPr>
              <a:t>While performing background checks, Child Welfare Professionals may find information that automatically disqualifies a person from being a placement candidate.  </a:t>
            </a:r>
            <a:endParaRPr lang="en-US" sz="2800" b="1"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71118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1"/>
            <a:ext cx="10074442" cy="878545"/>
          </a:xfrm>
        </p:spPr>
        <p:txBody>
          <a:bodyPr>
            <a:noAutofit/>
          </a:bodyPr>
          <a:lstStyle/>
          <a:p>
            <a:pPr algn="ctr"/>
            <a:r>
              <a:rPr lang="en-US" sz="5400" b="1" dirty="0" smtClean="0"/>
              <a:t>Disqualifiers,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2.16</a:t>
            </a:r>
            <a:endParaRPr lang="en-US" dirty="0">
              <a:solidFill>
                <a:srgbClr val="624D38"/>
              </a:solidFill>
            </a:endParaRPr>
          </a:p>
        </p:txBody>
      </p:sp>
      <p:sp>
        <p:nvSpPr>
          <p:cNvPr id="10" name="Content Placeholder 13"/>
          <p:cNvSpPr>
            <a:spLocks noGrp="1"/>
          </p:cNvSpPr>
          <p:nvPr>
            <p:ph idx="1"/>
          </p:nvPr>
        </p:nvSpPr>
        <p:spPr>
          <a:xfrm>
            <a:off x="1859940" y="1398265"/>
            <a:ext cx="8567428" cy="478936"/>
          </a:xfrm>
        </p:spPr>
        <p:txBody>
          <a:bodyPr>
            <a:normAutofit/>
          </a:bodyPr>
          <a:lstStyle/>
          <a:p>
            <a:pPr marL="44450" indent="0" algn="ctr">
              <a:buClr>
                <a:schemeClr val="accent1">
                  <a:lumMod val="50000"/>
                </a:schemeClr>
              </a:buClr>
              <a:buNone/>
            </a:pPr>
            <a:r>
              <a:rPr lang="en-US" sz="2800" b="1" dirty="0" smtClean="0"/>
              <a:t>Offenses that disqualify a person include:</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806716" y="2130241"/>
            <a:ext cx="10261609" cy="2768745"/>
            <a:chOff x="1613539" y="2004287"/>
            <a:chExt cx="10261609" cy="2768745"/>
          </a:xfrm>
        </p:grpSpPr>
        <p:sp>
          <p:nvSpPr>
            <p:cNvPr id="12" name="Rounded Rectangle 11"/>
            <p:cNvSpPr/>
            <p:nvPr/>
          </p:nvSpPr>
          <p:spPr>
            <a:xfrm>
              <a:off x="1613539" y="2004287"/>
              <a:ext cx="4924670" cy="11909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abuse, abandonment, </a:t>
              </a:r>
              <a:r>
                <a:rPr lang="en-US" sz="2400" b="1" dirty="0" smtClean="0">
                  <a:solidFill>
                    <a:srgbClr val="624D38"/>
                  </a:solidFill>
                </a:rPr>
                <a:t/>
              </a:r>
              <a:br>
                <a:rPr lang="en-US" sz="2400" b="1" dirty="0" smtClean="0">
                  <a:solidFill>
                    <a:srgbClr val="624D38"/>
                  </a:solidFill>
                </a:rPr>
              </a:br>
              <a:r>
                <a:rPr lang="en-US" sz="2400" b="1" dirty="0" smtClean="0">
                  <a:solidFill>
                    <a:srgbClr val="624D38"/>
                  </a:solidFill>
                </a:rPr>
                <a:t>or </a:t>
              </a:r>
              <a:r>
                <a:rPr lang="en-US" sz="2400" b="1" dirty="0">
                  <a:solidFill>
                    <a:srgbClr val="624D38"/>
                  </a:solidFill>
                </a:rPr>
                <a:t>neglect</a:t>
              </a:r>
            </a:p>
          </p:txBody>
        </p:sp>
        <p:sp>
          <p:nvSpPr>
            <p:cNvPr id="15" name="Rounded Rectangle 14"/>
            <p:cNvSpPr/>
            <p:nvPr/>
          </p:nvSpPr>
          <p:spPr>
            <a:xfrm>
              <a:off x="1613539" y="3582076"/>
              <a:ext cx="4924670" cy="1190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Domestic violence</a:t>
              </a:r>
              <a:endParaRPr lang="en-US" sz="2400" b="1" dirty="0">
                <a:solidFill>
                  <a:srgbClr val="624D38"/>
                </a:solidFill>
              </a:endParaRPr>
            </a:p>
          </p:txBody>
        </p:sp>
        <p:sp>
          <p:nvSpPr>
            <p:cNvPr id="16" name="Rounded Rectangle 15"/>
            <p:cNvSpPr/>
            <p:nvPr/>
          </p:nvSpPr>
          <p:spPr>
            <a:xfrm>
              <a:off x="6950478" y="2004287"/>
              <a:ext cx="4924670" cy="11909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Child pornography or other felony involving a child</a:t>
              </a:r>
              <a:endParaRPr lang="en-US" sz="2400" b="1" dirty="0">
                <a:solidFill>
                  <a:srgbClr val="624D38"/>
                </a:solidFill>
              </a:endParaRPr>
            </a:p>
          </p:txBody>
        </p:sp>
        <p:sp>
          <p:nvSpPr>
            <p:cNvPr id="17" name="Rounded Rectangle 16"/>
            <p:cNvSpPr/>
            <p:nvPr/>
          </p:nvSpPr>
          <p:spPr>
            <a:xfrm>
              <a:off x="6950477" y="3582076"/>
              <a:ext cx="4924670" cy="1190956"/>
            </a:xfrm>
            <a:prstGeom prst="roundRect">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Homicide, sexual battery, or other felony involving violence</a:t>
              </a:r>
              <a:endParaRPr lang="en-US" sz="2400" b="1" dirty="0">
                <a:solidFill>
                  <a:srgbClr val="624D38"/>
                </a:solidFill>
              </a:endParaRPr>
            </a:p>
          </p:txBody>
        </p:sp>
      </p:grpSp>
      <p:sp>
        <p:nvSpPr>
          <p:cNvPr id="11" name="Chevron 10"/>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794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43432"/>
            <a:ext cx="10074442" cy="878545"/>
          </a:xfrm>
        </p:spPr>
        <p:txBody>
          <a:bodyPr>
            <a:noAutofit/>
          </a:bodyPr>
          <a:lstStyle/>
          <a:p>
            <a:pPr algn="ctr"/>
            <a:r>
              <a:rPr lang="en-US" sz="5400" b="1" dirty="0" smtClean="0"/>
              <a:t>Disqualifiers,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2.17</a:t>
            </a:r>
            <a:endParaRPr lang="en-US" dirty="0">
              <a:solidFill>
                <a:srgbClr val="624D38"/>
              </a:solidFill>
            </a:endParaRPr>
          </a:p>
        </p:txBody>
      </p:sp>
      <p:sp>
        <p:nvSpPr>
          <p:cNvPr id="10" name="Content Placeholder 13"/>
          <p:cNvSpPr>
            <a:spLocks noGrp="1"/>
          </p:cNvSpPr>
          <p:nvPr>
            <p:ph idx="1"/>
          </p:nvPr>
        </p:nvSpPr>
        <p:spPr>
          <a:xfrm>
            <a:off x="1274768" y="1149514"/>
            <a:ext cx="10131169" cy="1045062"/>
          </a:xfrm>
        </p:spPr>
        <p:txBody>
          <a:bodyPr>
            <a:normAutofit fontScale="92500" lnSpcReduction="10000"/>
          </a:bodyPr>
          <a:lstStyle/>
          <a:p>
            <a:pPr marL="44450" indent="0" algn="ctr">
              <a:buClr>
                <a:schemeClr val="accent1">
                  <a:lumMod val="50000"/>
                </a:schemeClr>
              </a:buClr>
              <a:buNone/>
            </a:pPr>
            <a:r>
              <a:rPr lang="en-US" sz="2800" b="1" dirty="0" smtClean="0"/>
              <a:t>Children cannot be placed with a person who has been convicted of a felony, within the last five years, within the following categories:</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grpSp>
        <p:nvGrpSpPr>
          <p:cNvPr id="3" name="Group 2"/>
          <p:cNvGrpSpPr/>
          <p:nvPr/>
        </p:nvGrpSpPr>
        <p:grpSpPr>
          <a:xfrm>
            <a:off x="915961" y="2510149"/>
            <a:ext cx="10307121" cy="2361525"/>
            <a:chOff x="1368554" y="2190642"/>
            <a:chExt cx="10307121" cy="2361525"/>
          </a:xfrm>
        </p:grpSpPr>
        <p:sp>
          <p:nvSpPr>
            <p:cNvPr id="12" name="Oval 11"/>
            <p:cNvSpPr/>
            <p:nvPr/>
          </p:nvSpPr>
          <p:spPr>
            <a:xfrm>
              <a:off x="1368554"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Assault</a:t>
              </a:r>
              <a:endParaRPr lang="en-US" sz="2400" b="1" dirty="0">
                <a:solidFill>
                  <a:srgbClr val="624D38"/>
                </a:solidFill>
              </a:endParaRPr>
            </a:p>
          </p:txBody>
        </p:sp>
        <p:sp>
          <p:nvSpPr>
            <p:cNvPr id="15" name="Oval 14"/>
            <p:cNvSpPr/>
            <p:nvPr/>
          </p:nvSpPr>
          <p:spPr>
            <a:xfrm>
              <a:off x="3306925"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Battery</a:t>
              </a:r>
              <a:endParaRPr lang="en-US" sz="2400" b="1" dirty="0">
                <a:solidFill>
                  <a:srgbClr val="624D38"/>
                </a:solidFill>
              </a:endParaRPr>
            </a:p>
          </p:txBody>
        </p:sp>
        <p:sp>
          <p:nvSpPr>
            <p:cNvPr id="16" name="Oval 15"/>
            <p:cNvSpPr/>
            <p:nvPr/>
          </p:nvSpPr>
          <p:spPr>
            <a:xfrm>
              <a:off x="6359318" y="2190642"/>
              <a:ext cx="3400562" cy="1491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A drug-related offense</a:t>
              </a:r>
              <a:endParaRPr lang="en-US" sz="2400" b="1" dirty="0">
                <a:solidFill>
                  <a:srgbClr val="624D38"/>
                </a:solidFill>
              </a:endParaRPr>
            </a:p>
          </p:txBody>
        </p:sp>
        <p:sp>
          <p:nvSpPr>
            <p:cNvPr id="17" name="Oval 16"/>
            <p:cNvSpPr/>
            <p:nvPr/>
          </p:nvSpPr>
          <p:spPr>
            <a:xfrm>
              <a:off x="8275113" y="3060219"/>
              <a:ext cx="3400562" cy="1491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Resisting arrest with violence</a:t>
              </a:r>
              <a:endParaRPr lang="en-US" sz="2400" b="1" dirty="0">
                <a:solidFill>
                  <a:srgbClr val="624D38"/>
                </a:solidFill>
              </a:endParaRPr>
            </a:p>
          </p:txBody>
        </p:sp>
      </p:grpSp>
      <p:sp>
        <p:nvSpPr>
          <p:cNvPr id="14" name="Chevron 13"/>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240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smtClean="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2.18</a:t>
            </a:r>
            <a:endParaRPr lang="en-US" dirty="0">
              <a:solidFill>
                <a:srgbClr val="624D38"/>
              </a:solidFill>
            </a:endParaRPr>
          </a:p>
        </p:txBody>
      </p:sp>
      <p:sp>
        <p:nvSpPr>
          <p:cNvPr id="10" name="Content Placeholder 13"/>
          <p:cNvSpPr>
            <a:spLocks noGrp="1"/>
          </p:cNvSpPr>
          <p:nvPr>
            <p:ph idx="1"/>
          </p:nvPr>
        </p:nvSpPr>
        <p:spPr>
          <a:xfrm>
            <a:off x="2262408" y="1747566"/>
            <a:ext cx="8567428" cy="1820388"/>
          </a:xfrm>
        </p:spPr>
        <p:txBody>
          <a:bodyPr>
            <a:normAutofit/>
          </a:bodyPr>
          <a:lstStyle/>
          <a:p>
            <a:pPr marL="45720" indent="0" algn="ctr">
              <a:buNone/>
            </a:pPr>
            <a:r>
              <a:rPr lang="en-US" sz="2800" b="1" dirty="0"/>
              <a:t>Within FSFN, CPIs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2.19</a:t>
            </a:r>
            <a:endParaRPr lang="en-US" dirty="0">
              <a:solidFill>
                <a:srgbClr val="624D38"/>
              </a:solidFill>
            </a:endParaRP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53006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smtClean="0"/>
              <a:t>Learning Objectives</a:t>
            </a:r>
            <a:endParaRPr lang="en-US" sz="5400" b="1" dirty="0"/>
          </a:p>
        </p:txBody>
      </p:sp>
      <p:sp>
        <p:nvSpPr>
          <p:cNvPr id="3" name="Content Placeholder 2"/>
          <p:cNvSpPr>
            <a:spLocks noGrp="1"/>
          </p:cNvSpPr>
          <p:nvPr>
            <p:ph idx="1"/>
          </p:nvPr>
        </p:nvSpPr>
        <p:spPr>
          <a:xfrm>
            <a:off x="1388844" y="1801956"/>
            <a:ext cx="9509760" cy="4343400"/>
          </a:xfrm>
        </p:spPr>
        <p:txBody>
          <a:bodyPr>
            <a:normAutofit/>
          </a:bodyPr>
          <a:lstStyle/>
          <a:p>
            <a:pPr marL="45720" lvl="0" indent="0">
              <a:buNone/>
            </a:pPr>
            <a:r>
              <a:rPr lang="en-US" sz="2800" b="1" dirty="0" smtClean="0"/>
              <a:t>Identify what information needs to be gathered and assessed in an Emergency Placement Home Study for a relative or non-relative placement.</a:t>
            </a:r>
            <a:br>
              <a:rPr lang="en-US" sz="2800" b="1" dirty="0" smtClean="0"/>
            </a:br>
            <a:endParaRPr lang="en-US" sz="2800" b="1" dirty="0"/>
          </a:p>
          <a:p>
            <a:pPr marL="45720" lvl="0" indent="0">
              <a:buNone/>
            </a:pPr>
            <a:r>
              <a:rPr lang="en-US" sz="2800" b="1" dirty="0" smtClean="0"/>
              <a:t>Demonstrate how to gather the necessary information for the Emergency Placement Home Study.</a:t>
            </a:r>
            <a:br>
              <a:rPr lang="en-US" sz="2800" b="1" dirty="0" smtClean="0"/>
            </a:br>
            <a:endParaRPr lang="en-US" sz="2800" b="1" dirty="0"/>
          </a:p>
          <a:p>
            <a:pPr marL="45720" indent="0">
              <a:buNone/>
            </a:pPr>
            <a:r>
              <a:rPr lang="en-US" sz="2800" b="1" dirty="0" smtClean="0"/>
              <a:t>Demonstrate how to document an Emergency Placement Home Study using FSFN.  </a:t>
            </a:r>
            <a:endParaRPr lang="en-US" sz="2800" b="1" dirty="0"/>
          </a:p>
        </p:txBody>
      </p:sp>
      <p:pic>
        <p:nvPicPr>
          <p:cNvPr id="4" name="Picture 3"/>
          <p:cNvPicPr>
            <a:picLocks noChangeAspect="1"/>
          </p:cNvPicPr>
          <p:nvPr/>
        </p:nvPicPr>
        <p:blipFill>
          <a:blip r:embed="rId3"/>
          <a:stretch>
            <a:fillRect/>
          </a:stretch>
        </p:blipFill>
        <p:spPr>
          <a:xfrm>
            <a:off x="462412" y="1732547"/>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a:t>
            </a:r>
            <a:endParaRPr lang="en-US" dirty="0">
              <a:solidFill>
                <a:srgbClr val="624D38"/>
              </a:solidFill>
            </a:endParaRPr>
          </a:p>
        </p:txBody>
      </p:sp>
      <p:pic>
        <p:nvPicPr>
          <p:cNvPr id="6" name="Picture 5"/>
          <p:cNvPicPr>
            <a:picLocks noChangeAspect="1"/>
          </p:cNvPicPr>
          <p:nvPr/>
        </p:nvPicPr>
        <p:blipFill>
          <a:blip r:embed="rId3"/>
          <a:stretch>
            <a:fillRect/>
          </a:stretch>
        </p:blipFill>
        <p:spPr>
          <a:xfrm>
            <a:off x="462412" y="3324699"/>
            <a:ext cx="926432" cy="1235242"/>
          </a:xfrm>
          <a:prstGeom prst="rect">
            <a:avLst/>
          </a:prstGeom>
        </p:spPr>
      </p:pic>
      <p:pic>
        <p:nvPicPr>
          <p:cNvPr id="7" name="Picture 6"/>
          <p:cNvPicPr>
            <a:picLocks noChangeAspect="1"/>
          </p:cNvPicPr>
          <p:nvPr/>
        </p:nvPicPr>
        <p:blipFill>
          <a:blip r:embed="rId3"/>
          <a:stretch>
            <a:fillRect/>
          </a:stretch>
        </p:blipFill>
        <p:spPr>
          <a:xfrm>
            <a:off x="462412" y="4916851"/>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2.20</a:t>
            </a:r>
            <a:endParaRPr lang="en-US" dirty="0">
              <a:solidFill>
                <a:srgbClr val="624D38"/>
              </a:solidFill>
            </a:endParaRPr>
          </a:p>
        </p:txBody>
      </p:sp>
      <p:pic>
        <p:nvPicPr>
          <p:cNvPr id="7" name="Picture 6"/>
          <p:cNvPicPr/>
          <p:nvPr/>
        </p:nvPicPr>
        <p:blipFill>
          <a:blip r:embed="rId3"/>
          <a:stretch>
            <a:fillRect/>
          </a:stretch>
        </p:blipFill>
        <p:spPr>
          <a:xfrm>
            <a:off x="812807" y="951351"/>
            <a:ext cx="8213658" cy="5358807"/>
          </a:xfrm>
          <a:prstGeom prst="rect">
            <a:avLst/>
          </a:prstGeom>
          <a:noFill/>
          <a:ln w="12700">
            <a:solidFill>
              <a:schemeClr val="tx1">
                <a:lumMod val="50000"/>
              </a:schemeClr>
            </a:solidFill>
          </a:ln>
        </p:spPr>
      </p:pic>
      <p:sp>
        <p:nvSpPr>
          <p:cNvPr id="9" name="Oval 8"/>
          <p:cNvSpPr/>
          <p:nvPr/>
        </p:nvSpPr>
        <p:spPr>
          <a:xfrm>
            <a:off x="957146" y="2444077"/>
            <a:ext cx="523781" cy="9144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6181381" y="3329379"/>
            <a:ext cx="1687929" cy="30965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2489831" y="472752"/>
            <a:ext cx="4320413"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Requesting Background Checks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31642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2.21</a:t>
            </a:r>
            <a:endParaRPr lang="en-US" dirty="0">
              <a:solidFill>
                <a:srgbClr val="624D38"/>
              </a:solidFill>
            </a:endParaRP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21" y="1063618"/>
            <a:ext cx="8619509" cy="5204950"/>
          </a:xfrm>
          <a:prstGeom prst="rect">
            <a:avLst/>
          </a:prstGeom>
          <a:noFill/>
          <a:ln w="12700">
            <a:solidFill>
              <a:schemeClr val="tx1">
                <a:lumMod val="50000"/>
              </a:schemeClr>
            </a:solidFill>
          </a:ln>
        </p:spPr>
      </p:pic>
      <p:sp>
        <p:nvSpPr>
          <p:cNvPr id="8" name="Rectangle 7"/>
          <p:cNvSpPr/>
          <p:nvPr/>
        </p:nvSpPr>
        <p:spPr>
          <a:xfrm>
            <a:off x="1508756" y="459637"/>
            <a:ext cx="7130478"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Documenting Background Check Results and Analysis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9" name="Oval 8"/>
          <p:cNvSpPr/>
          <p:nvPr/>
        </p:nvSpPr>
        <p:spPr>
          <a:xfrm>
            <a:off x="533400" y="5172159"/>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4294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2.22</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08479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2.23</a:t>
            </a:r>
            <a:endParaRPr lang="en-US" dirty="0">
              <a:solidFill>
                <a:srgbClr val="624D38"/>
              </a:solidFill>
            </a:endParaRP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97931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2.24</a:t>
            </a:r>
            <a:endParaRPr lang="en-US" dirty="0">
              <a:solidFill>
                <a:srgbClr val="624D38"/>
              </a:solidFill>
            </a:endParaRP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29060"/>
            <a:ext cx="6534289"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1008049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09721" y="0"/>
            <a:ext cx="10447175" cy="1507957"/>
          </a:xfrm>
        </p:spPr>
        <p:txBody>
          <a:bodyPr>
            <a:noAutofit/>
          </a:bodyPr>
          <a:lstStyle/>
          <a:p>
            <a:pPr algn="ctr"/>
            <a:r>
              <a:rPr lang="en-US" sz="5400" b="1" dirty="0" smtClean="0"/>
              <a:t>Information Needed Prior to Emergency Placement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2.25</a:t>
            </a:r>
            <a:endParaRPr lang="en-US" dirty="0">
              <a:solidFill>
                <a:srgbClr val="624D38"/>
              </a:solidFill>
            </a:endParaRPr>
          </a:p>
        </p:txBody>
      </p:sp>
      <p:grpSp>
        <p:nvGrpSpPr>
          <p:cNvPr id="3" name="Group 2"/>
          <p:cNvGrpSpPr/>
          <p:nvPr/>
        </p:nvGrpSpPr>
        <p:grpSpPr>
          <a:xfrm>
            <a:off x="489027" y="2879911"/>
            <a:ext cx="11213944" cy="1293916"/>
            <a:chOff x="489027" y="2879911"/>
            <a:chExt cx="11213944" cy="1293916"/>
          </a:xfrm>
        </p:grpSpPr>
        <p:sp>
          <p:nvSpPr>
            <p:cNvPr id="4" name="Freeform 3"/>
            <p:cNvSpPr/>
            <p:nvPr/>
          </p:nvSpPr>
          <p:spPr>
            <a:xfrm>
              <a:off x="489027"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Background Checks</a:t>
              </a:r>
              <a:endParaRPr lang="en-US" sz="2400" b="1" kern="1200" dirty="0">
                <a:solidFill>
                  <a:schemeClr val="tx1"/>
                </a:solidFill>
              </a:endParaRPr>
            </a:p>
          </p:txBody>
        </p:sp>
        <p:sp>
          <p:nvSpPr>
            <p:cNvPr id="7" name="Freeform 6"/>
            <p:cNvSpPr/>
            <p:nvPr/>
          </p:nvSpPr>
          <p:spPr>
            <a:xfrm>
              <a:off x="2861208"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8" name="Freeform 7"/>
            <p:cNvSpPr/>
            <p:nvPr/>
          </p:nvSpPr>
          <p:spPr>
            <a:xfrm>
              <a:off x="3508166"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Interview</a:t>
              </a:r>
              <a:endParaRPr lang="en-US" sz="2400" b="1" kern="1200" dirty="0">
                <a:solidFill>
                  <a:schemeClr val="tx1"/>
                </a:solidFill>
              </a:endParaRPr>
            </a:p>
          </p:txBody>
        </p:sp>
        <p:sp>
          <p:nvSpPr>
            <p:cNvPr id="9" name="Freeform 8"/>
            <p:cNvSpPr/>
            <p:nvPr/>
          </p:nvSpPr>
          <p:spPr>
            <a:xfrm>
              <a:off x="5880347"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201082"/>
                <a:satOff val="-5386"/>
                <a:lumOff val="12615"/>
                <a:alphaOff val="0"/>
              </a:schemeClr>
            </a:lnRef>
            <a:fillRef idx="1">
              <a:schemeClr val="accent1">
                <a:shade val="90000"/>
                <a:hueOff val="201082"/>
                <a:satOff val="-5386"/>
                <a:lumOff val="12615"/>
                <a:alphaOff val="0"/>
              </a:schemeClr>
            </a:fillRef>
            <a:effectRef idx="0">
              <a:schemeClr val="accent1">
                <a:shade val="90000"/>
                <a:hueOff val="201082"/>
                <a:satOff val="-5386"/>
                <a:lumOff val="12615"/>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10" name="Freeform 9"/>
            <p:cNvSpPr/>
            <p:nvPr/>
          </p:nvSpPr>
          <p:spPr>
            <a:xfrm>
              <a:off x="6527305"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Home Evaluation</a:t>
              </a:r>
              <a:endParaRPr lang="en-US" sz="2400" b="1" kern="1200" dirty="0">
                <a:solidFill>
                  <a:schemeClr val="tx1"/>
                </a:solidFill>
              </a:endParaRPr>
            </a:p>
          </p:txBody>
        </p:sp>
        <p:sp>
          <p:nvSpPr>
            <p:cNvPr id="11" name="Freeform 10"/>
            <p:cNvSpPr/>
            <p:nvPr/>
          </p:nvSpPr>
          <p:spPr>
            <a:xfrm>
              <a:off x="8899486" y="3259460"/>
              <a:ext cx="457183" cy="534818"/>
            </a:xfrm>
            <a:custGeom>
              <a:avLst/>
              <a:gdLst>
                <a:gd name="connsiteX0" fmla="*/ 0 w 457183"/>
                <a:gd name="connsiteY0" fmla="*/ 106964 h 534818"/>
                <a:gd name="connsiteX1" fmla="*/ 228592 w 457183"/>
                <a:gd name="connsiteY1" fmla="*/ 106964 h 534818"/>
                <a:gd name="connsiteX2" fmla="*/ 228592 w 457183"/>
                <a:gd name="connsiteY2" fmla="*/ 0 h 534818"/>
                <a:gd name="connsiteX3" fmla="*/ 457183 w 457183"/>
                <a:gd name="connsiteY3" fmla="*/ 267409 h 534818"/>
                <a:gd name="connsiteX4" fmla="*/ 228592 w 457183"/>
                <a:gd name="connsiteY4" fmla="*/ 534818 h 534818"/>
                <a:gd name="connsiteX5" fmla="*/ 228592 w 457183"/>
                <a:gd name="connsiteY5" fmla="*/ 427854 h 534818"/>
                <a:gd name="connsiteX6" fmla="*/ 0 w 457183"/>
                <a:gd name="connsiteY6" fmla="*/ 427854 h 534818"/>
                <a:gd name="connsiteX7" fmla="*/ 0 w 457183"/>
                <a:gd name="connsiteY7" fmla="*/ 106964 h 5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3" h="534818">
                  <a:moveTo>
                    <a:pt x="0" y="106964"/>
                  </a:moveTo>
                  <a:lnTo>
                    <a:pt x="228592" y="106964"/>
                  </a:lnTo>
                  <a:lnTo>
                    <a:pt x="228592" y="0"/>
                  </a:lnTo>
                  <a:lnTo>
                    <a:pt x="457183" y="267409"/>
                  </a:lnTo>
                  <a:lnTo>
                    <a:pt x="228592" y="534818"/>
                  </a:lnTo>
                  <a:lnTo>
                    <a:pt x="228592" y="427854"/>
                  </a:lnTo>
                  <a:lnTo>
                    <a:pt x="0" y="427854"/>
                  </a:lnTo>
                  <a:lnTo>
                    <a:pt x="0" y="106964"/>
                  </a:lnTo>
                  <a:close/>
                </a:path>
              </a:pathLst>
            </a:custGeom>
          </p:spPr>
          <p:style>
            <a:lnRef idx="0">
              <a:schemeClr val="accent1">
                <a:shade val="90000"/>
                <a:hueOff val="402163"/>
                <a:satOff val="-10773"/>
                <a:lumOff val="25229"/>
                <a:alphaOff val="0"/>
              </a:schemeClr>
            </a:lnRef>
            <a:fillRef idx="1">
              <a:schemeClr val="accent1">
                <a:shade val="90000"/>
                <a:hueOff val="402163"/>
                <a:satOff val="-10773"/>
                <a:lumOff val="25229"/>
                <a:alphaOff val="0"/>
              </a:schemeClr>
            </a:fillRef>
            <a:effectRef idx="0">
              <a:schemeClr val="accent1">
                <a:shade val="90000"/>
                <a:hueOff val="402163"/>
                <a:satOff val="-10773"/>
                <a:lumOff val="25229"/>
                <a:alphaOff val="0"/>
              </a:schemeClr>
            </a:effectRef>
            <a:fontRef idx="minor">
              <a:schemeClr val="lt1"/>
            </a:fontRef>
          </p:style>
          <p:txBody>
            <a:bodyPr spcFirstLastPara="0" vert="horz" wrap="square" lIns="0" tIns="106964" rIns="137155" bIns="106964" numCol="1" spcCol="1270" anchor="ctr" anchorCtr="0">
              <a:noAutofit/>
            </a:bodyPr>
            <a:lstStyle/>
            <a:p>
              <a:pPr lvl="0" algn="ctr" defTabSz="1066800">
                <a:lnSpc>
                  <a:spcPct val="90000"/>
                </a:lnSpc>
                <a:spcBef>
                  <a:spcPct val="0"/>
                </a:spcBef>
                <a:spcAft>
                  <a:spcPct val="35000"/>
                </a:spcAft>
              </a:pPr>
              <a:endParaRPr lang="en-US" sz="2400" b="1" kern="1200">
                <a:solidFill>
                  <a:schemeClr val="tx1"/>
                </a:solidFill>
              </a:endParaRPr>
            </a:p>
          </p:txBody>
        </p:sp>
        <p:sp>
          <p:nvSpPr>
            <p:cNvPr id="12" name="Freeform 11"/>
            <p:cNvSpPr/>
            <p:nvPr/>
          </p:nvSpPr>
          <p:spPr>
            <a:xfrm>
              <a:off x="9546444" y="2879911"/>
              <a:ext cx="2156527" cy="1293916"/>
            </a:xfrm>
            <a:custGeom>
              <a:avLst/>
              <a:gdLst>
                <a:gd name="connsiteX0" fmla="*/ 0 w 2156527"/>
                <a:gd name="connsiteY0" fmla="*/ 129392 h 1293916"/>
                <a:gd name="connsiteX1" fmla="*/ 129392 w 2156527"/>
                <a:gd name="connsiteY1" fmla="*/ 0 h 1293916"/>
                <a:gd name="connsiteX2" fmla="*/ 2027135 w 2156527"/>
                <a:gd name="connsiteY2" fmla="*/ 0 h 1293916"/>
                <a:gd name="connsiteX3" fmla="*/ 2156527 w 2156527"/>
                <a:gd name="connsiteY3" fmla="*/ 129392 h 1293916"/>
                <a:gd name="connsiteX4" fmla="*/ 2156527 w 2156527"/>
                <a:gd name="connsiteY4" fmla="*/ 1164524 h 1293916"/>
                <a:gd name="connsiteX5" fmla="*/ 2027135 w 2156527"/>
                <a:gd name="connsiteY5" fmla="*/ 1293916 h 1293916"/>
                <a:gd name="connsiteX6" fmla="*/ 129392 w 2156527"/>
                <a:gd name="connsiteY6" fmla="*/ 1293916 h 1293916"/>
                <a:gd name="connsiteX7" fmla="*/ 0 w 2156527"/>
                <a:gd name="connsiteY7" fmla="*/ 1164524 h 1293916"/>
                <a:gd name="connsiteX8" fmla="*/ 0 w 2156527"/>
                <a:gd name="connsiteY8" fmla="*/ 129392 h 12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27" h="1293916">
                  <a:moveTo>
                    <a:pt x="0" y="129392"/>
                  </a:moveTo>
                  <a:cubicBezTo>
                    <a:pt x="0" y="57931"/>
                    <a:pt x="57931" y="0"/>
                    <a:pt x="129392" y="0"/>
                  </a:cubicBezTo>
                  <a:lnTo>
                    <a:pt x="2027135" y="0"/>
                  </a:lnTo>
                  <a:cubicBezTo>
                    <a:pt x="2098596" y="0"/>
                    <a:pt x="2156527" y="57931"/>
                    <a:pt x="2156527" y="129392"/>
                  </a:cubicBezTo>
                  <a:lnTo>
                    <a:pt x="2156527" y="1164524"/>
                  </a:lnTo>
                  <a:cubicBezTo>
                    <a:pt x="2156527" y="1235985"/>
                    <a:pt x="2098596" y="1293916"/>
                    <a:pt x="2027135" y="1293916"/>
                  </a:cubicBezTo>
                  <a:lnTo>
                    <a:pt x="129392" y="1293916"/>
                  </a:lnTo>
                  <a:cubicBezTo>
                    <a:pt x="57931" y="1293916"/>
                    <a:pt x="0" y="1235985"/>
                    <a:pt x="0" y="1164524"/>
                  </a:cubicBezTo>
                  <a:lnTo>
                    <a:pt x="0" y="129392"/>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129338" tIns="129338" rIns="129338" bIns="12933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Verbal Supervisory Approval</a:t>
              </a:r>
              <a:endParaRPr lang="en-US" sz="2400" b="1" kern="1200" dirty="0">
                <a:solidFill>
                  <a:schemeClr val="tx1"/>
                </a:solidFill>
              </a:endParaRPr>
            </a:p>
          </p:txBody>
        </p:sp>
      </p:grpSp>
    </p:spTree>
    <p:custDataLst>
      <p:tags r:id="rId1"/>
    </p:custDataLst>
    <p:extLst>
      <p:ext uri="{BB962C8B-B14F-4D97-AF65-F5344CB8AC3E}">
        <p14:creationId xmlns:p14="http://schemas.microsoft.com/office/powerpoint/2010/main" val="11901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smtClean="0"/>
              <a:t>Interviews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2.26</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4010181738"/>
              </p:ext>
            </p:extLst>
          </p:nvPr>
        </p:nvGraphicFramePr>
        <p:xfrm>
          <a:off x="730152" y="1297627"/>
          <a:ext cx="11022342" cy="3662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519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04102" y="209541"/>
            <a:ext cx="10074442" cy="878545"/>
          </a:xfrm>
        </p:spPr>
        <p:txBody>
          <a:bodyPr>
            <a:noAutofit/>
          </a:bodyPr>
          <a:lstStyle/>
          <a:p>
            <a:pPr algn="ctr"/>
            <a:r>
              <a:rPr lang="en-US" sz="5400" b="1" dirty="0" smtClean="0"/>
              <a:t>Interviews,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2.27</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aphicFrame>
        <p:nvGraphicFramePr>
          <p:cNvPr id="2" name="Diagram 1"/>
          <p:cNvGraphicFramePr/>
          <p:nvPr>
            <p:extLst>
              <p:ext uri="{D42A27DB-BD31-4B8C-83A1-F6EECF244321}">
                <p14:modId xmlns:p14="http://schemas.microsoft.com/office/powerpoint/2010/main" val="2911613794"/>
              </p:ext>
            </p:extLst>
          </p:nvPr>
        </p:nvGraphicFramePr>
        <p:xfrm>
          <a:off x="412376" y="1190050"/>
          <a:ext cx="11340118" cy="3872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25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Home Evaluation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2.28</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11" name="Rounded Rectangle 10"/>
          <p:cNvSpPr/>
          <p:nvPr/>
        </p:nvSpPr>
        <p:spPr>
          <a:xfrm>
            <a:off x="1331495" y="1475038"/>
            <a:ext cx="9655457" cy="30981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home evaluation includes a walk-through of the home and discussion </a:t>
            </a:r>
            <a:r>
              <a:rPr lang="en-US" sz="2400" b="1" dirty="0" smtClean="0">
                <a:solidFill>
                  <a:schemeClr val="tx1"/>
                </a:solidFill>
              </a:rPr>
              <a:t>and observation of </a:t>
            </a:r>
            <a:r>
              <a:rPr lang="en-US" sz="2400" b="1" dirty="0">
                <a:solidFill>
                  <a:schemeClr val="tx1"/>
                </a:solidFill>
              </a:rPr>
              <a:t>the child’s sleeping arrangements.  It is important to ensure that the living environment is free of any potential hazards and that sleeping arrangements are appropriate for the age of the child.  </a:t>
            </a:r>
          </a:p>
        </p:txBody>
      </p:sp>
    </p:spTree>
    <p:custDataLst>
      <p:tags r:id="rId1"/>
    </p:custDataLst>
    <p:extLst>
      <p:ext uri="{BB962C8B-B14F-4D97-AF65-F5344CB8AC3E}">
        <p14:creationId xmlns:p14="http://schemas.microsoft.com/office/powerpoint/2010/main" val="148881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78918" y="120600"/>
            <a:ext cx="10879379" cy="886456"/>
          </a:xfrm>
        </p:spPr>
        <p:txBody>
          <a:bodyPr>
            <a:noAutofit/>
          </a:bodyPr>
          <a:lstStyle/>
          <a:p>
            <a:pPr algn="ctr"/>
            <a:r>
              <a:rPr lang="en-US" sz="5400" b="1" dirty="0" smtClean="0"/>
              <a:t>Caregiver Supports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2.29</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86250" y="1696408"/>
            <a:ext cx="10883153" cy="2586403"/>
            <a:chOff x="386250" y="1696408"/>
            <a:chExt cx="10883153" cy="2586403"/>
          </a:xfrm>
        </p:grpSpPr>
        <p:grpSp>
          <p:nvGrpSpPr>
            <p:cNvPr id="3" name="Group 2"/>
            <p:cNvGrpSpPr/>
            <p:nvPr/>
          </p:nvGrpSpPr>
          <p:grpSpPr>
            <a:xfrm>
              <a:off x="386250" y="1696408"/>
              <a:ext cx="10883153" cy="2586403"/>
              <a:chOff x="649705" y="2913701"/>
              <a:chExt cx="10318848" cy="2119682"/>
            </a:xfrm>
            <a:solidFill>
              <a:schemeClr val="accent1">
                <a:lumMod val="60000"/>
                <a:lumOff val="40000"/>
              </a:schemeClr>
            </a:solidFill>
          </p:grpSpPr>
          <p:sp>
            <p:nvSpPr>
              <p:cNvPr id="11" name="Rounded Rectangle 10"/>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Medical Insurance (Medicaid)</a:t>
                </a:r>
                <a:endParaRPr lang="en-US" sz="2400" b="1" dirty="0">
                  <a:solidFill>
                    <a:srgbClr val="624D38"/>
                  </a:solidFill>
                </a:endParaRPr>
              </a:p>
            </p:txBody>
          </p:sp>
          <p:sp>
            <p:nvSpPr>
              <p:cNvPr id="12" name="Rounded Rectangle 11"/>
              <p:cNvSpPr/>
              <p:nvPr/>
            </p:nvSpPr>
            <p:spPr>
              <a:xfrm>
                <a:off x="7812977"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“Child-only” Temporary Cash Assistance</a:t>
                </a:r>
                <a:endParaRPr lang="en-US" sz="2400" b="1" dirty="0">
                  <a:solidFill>
                    <a:srgbClr val="624D38"/>
                  </a:solidFill>
                </a:endParaRPr>
              </a:p>
            </p:txBody>
          </p:sp>
          <p:sp>
            <p:nvSpPr>
              <p:cNvPr id="14" name="Rounded Rectangle 13"/>
              <p:cNvSpPr/>
              <p:nvPr/>
            </p:nvSpPr>
            <p:spPr>
              <a:xfrm>
                <a:off x="4231341" y="2916843"/>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“At-risk” Child Care Referral</a:t>
                </a:r>
                <a:endParaRPr lang="en-US" sz="2400" b="1" dirty="0">
                  <a:solidFill>
                    <a:srgbClr val="624D38"/>
                  </a:solidFill>
                </a:endParaRPr>
              </a:p>
            </p:txBody>
          </p:sp>
          <p:sp>
            <p:nvSpPr>
              <p:cNvPr id="15" name="Rounded Rectangle 14"/>
              <p:cNvSpPr/>
              <p:nvPr/>
            </p:nvSpPr>
            <p:spPr>
              <a:xfrm>
                <a:off x="649705" y="4099389"/>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Relative Caregiver Program (RCP)</a:t>
                </a:r>
                <a:endParaRPr lang="en-US" sz="2400" b="1" dirty="0">
                  <a:solidFill>
                    <a:srgbClr val="624D38"/>
                  </a:solidFill>
                </a:endParaRPr>
              </a:p>
            </p:txBody>
          </p:sp>
          <p:sp>
            <p:nvSpPr>
              <p:cNvPr id="16" name="Rounded Rectangle 15"/>
              <p:cNvSpPr/>
              <p:nvPr/>
            </p:nvSpPr>
            <p:spPr>
              <a:xfrm>
                <a:off x="4251752" y="4101054"/>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Non-Relative Caregiver Program (NRCP)</a:t>
                </a:r>
                <a:endParaRPr lang="en-US" sz="2400" b="1" dirty="0">
                  <a:solidFill>
                    <a:srgbClr val="624D38"/>
                  </a:solidFill>
                </a:endParaRPr>
              </a:p>
            </p:txBody>
          </p:sp>
        </p:grpSp>
        <p:sp>
          <p:nvSpPr>
            <p:cNvPr id="18" name="Rounded Rectangle 17"/>
            <p:cNvSpPr/>
            <p:nvPr/>
          </p:nvSpPr>
          <p:spPr>
            <a:xfrm>
              <a:off x="7941259" y="3143166"/>
              <a:ext cx="3328144" cy="11376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DCF Tuition and Fee Exemption</a:t>
              </a:r>
              <a:endParaRPr lang="en-US" sz="2400" b="1" dirty="0">
                <a:solidFill>
                  <a:srgbClr val="624D38"/>
                </a:solidFill>
              </a:endParaRPr>
            </a:p>
          </p:txBody>
        </p:sp>
      </p:grpSp>
    </p:spTree>
    <p:custDataLst>
      <p:tags r:id="rId1"/>
    </p:custDataLst>
    <p:extLst>
      <p:ext uri="{BB962C8B-B14F-4D97-AF65-F5344CB8AC3E}">
        <p14:creationId xmlns:p14="http://schemas.microsoft.com/office/powerpoint/2010/main" val="124681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7574" y="184820"/>
            <a:ext cx="12012706" cy="1138315"/>
          </a:xfrm>
        </p:spPr>
        <p:txBody>
          <a:bodyPr>
            <a:noAutofit/>
          </a:bodyPr>
          <a:lstStyle/>
          <a:p>
            <a:pPr algn="ctr"/>
            <a:r>
              <a:rPr lang="en-US" sz="5400" b="1" dirty="0" smtClean="0"/>
              <a:t>Emergency Placements</a:t>
            </a:r>
            <a:endParaRPr lang="en-US" sz="5400" b="1" dirty="0"/>
          </a:p>
        </p:txBody>
      </p:sp>
      <p:sp>
        <p:nvSpPr>
          <p:cNvPr id="14" name="Content Placeholder 13"/>
          <p:cNvSpPr>
            <a:spLocks noGrp="1"/>
          </p:cNvSpPr>
          <p:nvPr>
            <p:ph idx="1"/>
          </p:nvPr>
        </p:nvSpPr>
        <p:spPr>
          <a:xfrm>
            <a:off x="914400" y="2028255"/>
            <a:ext cx="4213411" cy="2931931"/>
          </a:xfrm>
        </p:spPr>
        <p:txBody>
          <a:bodyPr>
            <a:normAutofit/>
          </a:bodyPr>
          <a:lstStyle/>
          <a:p>
            <a:pPr marL="45720" indent="0" algn="ctr">
              <a:buNone/>
            </a:pPr>
            <a:r>
              <a:rPr lang="en-US" sz="2800" b="1" dirty="0"/>
              <a:t>A removal of a child may occur at any hour day or night.  This means CPIs are making placements where exigent circumstances exist. </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a:t>
            </a:r>
            <a:endParaRPr lang="en-US" dirty="0">
              <a:solidFill>
                <a:srgbClr val="624D38"/>
              </a:solidFill>
            </a:endParaRPr>
          </a:p>
        </p:txBody>
      </p:sp>
      <p:sp>
        <p:nvSpPr>
          <p:cNvPr id="7" name="Content Placeholder 13"/>
          <p:cNvSpPr txBox="1">
            <a:spLocks/>
          </p:cNvSpPr>
          <p:nvPr/>
        </p:nvSpPr>
        <p:spPr>
          <a:xfrm>
            <a:off x="6311153" y="2028255"/>
            <a:ext cx="4733365" cy="293193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800" b="1" dirty="0"/>
              <a:t>Exigent circumstances, as defined in 65C-30.01(42</a:t>
            </a:r>
            <a:r>
              <a:rPr lang="en-US" sz="2800" b="1" dirty="0" smtClean="0"/>
              <a:t>), F.A.C., </a:t>
            </a:r>
            <a:r>
              <a:rPr lang="en-US" sz="2800" b="1" dirty="0"/>
              <a:t>are situations where it is anticipated that a child will be placed with a relative or non-relative within 72 hours. </a:t>
            </a:r>
          </a:p>
        </p:txBody>
      </p:sp>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Verbal Approval</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2.30</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4" name="Oval 3"/>
          <p:cNvSpPr/>
          <p:nvPr/>
        </p:nvSpPr>
        <p:spPr>
          <a:xfrm>
            <a:off x="1368554" y="1475038"/>
            <a:ext cx="4412522" cy="3098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CPIs must obtain the supervisor’s </a:t>
            </a:r>
            <a:r>
              <a:rPr lang="en-US" sz="2400" b="1" u="sng" dirty="0">
                <a:solidFill>
                  <a:srgbClr val="624D38"/>
                </a:solidFill>
              </a:rPr>
              <a:t>verbal</a:t>
            </a:r>
            <a:r>
              <a:rPr lang="en-US" sz="2400" b="1" dirty="0">
                <a:solidFill>
                  <a:srgbClr val="624D38"/>
                </a:solidFill>
              </a:rPr>
              <a:t> approval for the placement before leaving the child in the care of the caregiver. </a:t>
            </a:r>
          </a:p>
        </p:txBody>
      </p:sp>
      <p:sp>
        <p:nvSpPr>
          <p:cNvPr id="11" name="Oval 10"/>
          <p:cNvSpPr/>
          <p:nvPr/>
        </p:nvSpPr>
        <p:spPr>
          <a:xfrm>
            <a:off x="6475345" y="1475038"/>
            <a:ext cx="4412522" cy="3098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Supervisors document their approval of placements in the FSFN </a:t>
            </a:r>
            <a:r>
              <a:rPr lang="en-US" sz="2400" b="1" dirty="0" smtClean="0">
                <a:solidFill>
                  <a:srgbClr val="624D38"/>
                </a:solidFill>
              </a:rPr>
              <a:t>Provider </a:t>
            </a:r>
            <a:r>
              <a:rPr lang="en-US" sz="2400" b="1" dirty="0">
                <a:solidFill>
                  <a:srgbClr val="624D38"/>
                </a:solidFill>
              </a:rPr>
              <a:t>Notes within two business days of the child’s placement.</a:t>
            </a:r>
          </a:p>
        </p:txBody>
      </p:sp>
    </p:spTree>
    <p:custDataLst>
      <p:tags r:id="rId1"/>
    </p:custDataLst>
    <p:extLst>
      <p:ext uri="{BB962C8B-B14F-4D97-AF65-F5344CB8AC3E}">
        <p14:creationId xmlns:p14="http://schemas.microsoft.com/office/powerpoint/2010/main" val="13688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smtClean="0">
                <a:solidFill>
                  <a:srgbClr val="624D38"/>
                </a:solidFill>
              </a:rPr>
              <a:t>Financial Security Resources and Child Care Arrangements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2.32</a:t>
            </a:r>
            <a:endParaRPr lang="en-US" dirty="0">
              <a:solidFill>
                <a:srgbClr val="624D38"/>
              </a:solidFill>
            </a:endParaRPr>
          </a:p>
        </p:txBody>
      </p:sp>
    </p:spTree>
    <p:custDataLst>
      <p:tags r:id="rId1"/>
    </p:custDataLst>
    <p:extLst>
      <p:ext uri="{BB962C8B-B14F-4D97-AF65-F5344CB8AC3E}">
        <p14:creationId xmlns:p14="http://schemas.microsoft.com/office/powerpoint/2010/main" val="367628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smtClean="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2.32</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146612"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Financial Breakdown</a:t>
                </a:r>
                <a:endParaRPr lang="en-US" sz="2400" b="1" kern="1200" dirty="0">
                  <a:solidFill>
                    <a:schemeClr val="tx1"/>
                  </a:solidFill>
                </a:endParaRP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Additional Monthly Support</a:t>
                </a:r>
                <a:endParaRPr lang="en-US" sz="2400" b="1" kern="1200" dirty="0">
                  <a:solidFill>
                    <a:schemeClr val="tx1"/>
                  </a:solidFill>
                </a:endParaRP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Household Information</a:t>
                </a:r>
                <a:endParaRPr lang="en-US" sz="2400" b="1" kern="1200" dirty="0">
                  <a:solidFill>
                    <a:schemeClr val="tx1"/>
                  </a:solidFill>
                </a:endParaRP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smtClean="0">
                  <a:solidFill>
                    <a:schemeClr val="tx1"/>
                  </a:solidFill>
                </a:rPr>
                <a:t>Family Situation</a:t>
              </a:r>
              <a:endParaRPr lang="en-US" sz="2400" b="1" kern="1200" dirty="0">
                <a:solidFill>
                  <a:schemeClr val="tx1"/>
                </a:solidFill>
              </a:endParaRP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2.33</a:t>
            </a:r>
            <a:endParaRPr lang="en-US" dirty="0">
              <a:solidFill>
                <a:srgbClr val="624D38"/>
              </a:solidFill>
            </a:endParaRP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11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2.34</a:t>
            </a:r>
            <a:endParaRPr lang="en-US" dirty="0">
              <a:solidFill>
                <a:srgbClr val="624D38"/>
              </a:solidFill>
            </a:endParaRP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2.35</a:t>
            </a:r>
            <a:endParaRPr lang="en-US" dirty="0">
              <a:solidFill>
                <a:srgbClr val="624D38"/>
              </a:solidFill>
            </a:endParaRP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64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2.36</a:t>
            </a:r>
            <a:endParaRPr lang="en-US" dirty="0">
              <a:solidFill>
                <a:srgbClr val="624D38"/>
              </a:solidFill>
            </a:endParaRP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678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2.37</a:t>
            </a:r>
            <a:endParaRPr lang="en-US" dirty="0">
              <a:solidFill>
                <a:srgbClr val="624D38"/>
              </a:solidFill>
            </a:endParaRP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992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77581" y="708319"/>
            <a:ext cx="6467302" cy="1323439"/>
          </a:xfrm>
          <a:prstGeom prst="rect">
            <a:avLst/>
          </a:prstGeom>
          <a:noFill/>
        </p:spPr>
        <p:txBody>
          <a:bodyPr wrap="square" rtlCol="0">
            <a:spAutoFit/>
          </a:bodyPr>
          <a:lstStyle/>
          <a:p>
            <a:pPr algn="ctr"/>
            <a:r>
              <a:rPr lang="en-US" sz="4000" b="1" dirty="0" smtClean="0">
                <a:solidFill>
                  <a:srgbClr val="624D38"/>
                </a:solidFill>
              </a:rPr>
              <a:t>Narrative Family Assessment</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2.38</a:t>
            </a:r>
            <a:endParaRPr lang="en-US" dirty="0">
              <a:solidFill>
                <a:srgbClr val="624D38"/>
              </a:solidFill>
            </a:endParaRPr>
          </a:p>
        </p:txBody>
      </p:sp>
    </p:spTree>
    <p:custDataLst>
      <p:tags r:id="rId1"/>
    </p:custDataLst>
    <p:extLst>
      <p:ext uri="{BB962C8B-B14F-4D97-AF65-F5344CB8AC3E}">
        <p14:creationId xmlns:p14="http://schemas.microsoft.com/office/powerpoint/2010/main" val="38078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2.39</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368554" y="1672055"/>
            <a:ext cx="3563706" cy="4297175"/>
          </a:xfrm>
        </p:spPr>
        <p:txBody>
          <a:bodyPr>
            <a:normAutofit/>
          </a:bodyPr>
          <a:lstStyle/>
          <a:p>
            <a:pPr marL="45720" indent="0" algn="ctr">
              <a:buNone/>
            </a:pPr>
            <a:r>
              <a:rPr lang="en-US" sz="2400" b="1" dirty="0"/>
              <a:t>CPIs must conduct a narrative family assessment and gather the needed information to fully </a:t>
            </a:r>
            <a:r>
              <a:rPr lang="en-US" sz="2400" b="1" dirty="0" smtClean="0"/>
              <a:t>evaluate </a:t>
            </a:r>
            <a:r>
              <a:rPr lang="en-US" sz="2400" b="1" dirty="0"/>
              <a:t>the caregiver’s ability to provide a safe and nurturing environment for the child. </a:t>
            </a:r>
          </a:p>
          <a:p>
            <a:pPr marL="44450" indent="0" algn="ctr">
              <a:buClr>
                <a:schemeClr val="accent1">
                  <a:lumMod val="50000"/>
                </a:schemeClr>
              </a:buClr>
              <a:buNone/>
            </a:pPr>
            <a:endParaRPr lang="en-US" sz="2400" b="1" dirty="0"/>
          </a:p>
        </p:txBody>
      </p:sp>
      <p:sp>
        <p:nvSpPr>
          <p:cNvPr id="10" name="Content Placeholder 13"/>
          <p:cNvSpPr txBox="1">
            <a:spLocks/>
          </p:cNvSpPr>
          <p:nvPr/>
        </p:nvSpPr>
        <p:spPr>
          <a:xfrm>
            <a:off x="7164527" y="1672055"/>
            <a:ext cx="3156579" cy="2826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should be gathered through an interview </a:t>
            </a:r>
            <a:r>
              <a:rPr lang="en-US" sz="2400" b="1" dirty="0" smtClean="0"/>
              <a:t>process.</a:t>
            </a:r>
            <a:endParaRPr lang="en-US" sz="2400" b="1" dirty="0"/>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42737" y="116054"/>
            <a:ext cx="10074442" cy="1065520"/>
          </a:xfrm>
        </p:spPr>
        <p:txBody>
          <a:bodyPr>
            <a:noAutofit/>
          </a:bodyPr>
          <a:lstStyle/>
          <a:p>
            <a:pPr algn="ctr"/>
            <a:r>
              <a:rPr lang="en-US" sz="5400" b="1" dirty="0" smtClean="0"/>
              <a:t>Information Gathering</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a:t>
            </a:r>
            <a:endParaRPr lang="en-US" dirty="0">
              <a:solidFill>
                <a:srgbClr val="624D38"/>
              </a:solidFill>
            </a:endParaRPr>
          </a:p>
        </p:txBody>
      </p:sp>
      <p:grpSp>
        <p:nvGrpSpPr>
          <p:cNvPr id="12" name="Group 11"/>
          <p:cNvGrpSpPr/>
          <p:nvPr/>
        </p:nvGrpSpPr>
        <p:grpSpPr>
          <a:xfrm>
            <a:off x="2384612" y="1910868"/>
            <a:ext cx="6683604" cy="3435713"/>
            <a:chOff x="2036087" y="1182376"/>
            <a:chExt cx="5235733" cy="3566649"/>
          </a:xfrm>
        </p:grpSpPr>
        <p:sp>
          <p:nvSpPr>
            <p:cNvPr id="15" name="Rectangle 14"/>
            <p:cNvSpPr/>
            <p:nvPr/>
          </p:nvSpPr>
          <p:spPr>
            <a:xfrm rot="5400000">
              <a:off x="1657672" y="2158257"/>
              <a:ext cx="1654072" cy="199667"/>
            </a:xfrm>
            <a:prstGeom prst="rect">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036087" y="1182376"/>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smtClean="0">
                  <a:solidFill>
                    <a:schemeClr val="tx1"/>
                  </a:solidFill>
                </a:rPr>
                <a:t>Gather as much information as possible.</a:t>
              </a:r>
              <a:endParaRPr lang="en-US" sz="2000" b="1" kern="1200" dirty="0">
                <a:solidFill>
                  <a:schemeClr val="tx1"/>
                </a:solidFill>
              </a:endParaRPr>
            </a:p>
          </p:txBody>
        </p:sp>
        <p:sp>
          <p:nvSpPr>
            <p:cNvPr id="17" name="Rectangle 16"/>
            <p:cNvSpPr/>
            <p:nvPr/>
          </p:nvSpPr>
          <p:spPr>
            <a:xfrm rot="5400000">
              <a:off x="1657672" y="3822155"/>
              <a:ext cx="1654072" cy="199667"/>
            </a:xfrm>
            <a:prstGeom prst="rect">
              <a:avLst/>
            </a:prstGeom>
          </p:spPr>
          <p:style>
            <a:lnRef idx="0">
              <a:schemeClr val="accent1">
                <a:shade val="90000"/>
                <a:hueOff val="80433"/>
                <a:satOff val="-2155"/>
                <a:lumOff val="5046"/>
                <a:alphaOff val="0"/>
              </a:schemeClr>
            </a:lnRef>
            <a:fillRef idx="1">
              <a:schemeClr val="accent1">
                <a:shade val="90000"/>
                <a:hueOff val="80433"/>
                <a:satOff val="-2155"/>
                <a:lumOff val="5046"/>
                <a:alphaOff val="0"/>
              </a:schemeClr>
            </a:fillRef>
            <a:effectRef idx="0">
              <a:schemeClr val="accent1">
                <a:shade val="90000"/>
                <a:hueOff val="80433"/>
                <a:satOff val="-2155"/>
                <a:lumOff val="5046"/>
                <a:alphaOff val="0"/>
              </a:schemeClr>
            </a:effectRef>
            <a:fontRef idx="minor">
              <a:schemeClr val="lt1">
                <a:hueOff val="0"/>
                <a:satOff val="0"/>
                <a:lumOff val="0"/>
                <a:alphaOff val="0"/>
              </a:schemeClr>
            </a:fontRef>
          </p:style>
        </p:sp>
        <p:sp>
          <p:nvSpPr>
            <p:cNvPr id="19" name="Rectangle 18"/>
            <p:cNvSpPr/>
            <p:nvPr/>
          </p:nvSpPr>
          <p:spPr>
            <a:xfrm>
              <a:off x="2495869" y="4549358"/>
              <a:ext cx="2940820" cy="199667"/>
            </a:xfrm>
            <a:prstGeom prst="rect">
              <a:avLst/>
            </a:prstGeom>
          </p:spPr>
          <p:style>
            <a:lnRef idx="0">
              <a:schemeClr val="accent1">
                <a:shade val="90000"/>
                <a:hueOff val="160865"/>
                <a:satOff val="-4309"/>
                <a:lumOff val="10092"/>
                <a:alphaOff val="0"/>
              </a:schemeClr>
            </a:lnRef>
            <a:fillRef idx="1">
              <a:schemeClr val="accent1">
                <a:shade val="90000"/>
                <a:hueOff val="160865"/>
                <a:satOff val="-4309"/>
                <a:lumOff val="10092"/>
                <a:alphaOff val="0"/>
              </a:schemeClr>
            </a:fillRef>
            <a:effectRef idx="0">
              <a:schemeClr val="accent1">
                <a:shade val="90000"/>
                <a:hueOff val="160865"/>
                <a:satOff val="-4309"/>
                <a:lumOff val="10092"/>
                <a:alphaOff val="0"/>
              </a:schemeClr>
            </a:effectRef>
            <a:fontRef idx="minor">
              <a:schemeClr val="lt1">
                <a:hueOff val="0"/>
                <a:satOff val="0"/>
                <a:lumOff val="0"/>
                <a:alphaOff val="0"/>
              </a:schemeClr>
            </a:fontRef>
          </p:style>
        </p:sp>
        <p:sp>
          <p:nvSpPr>
            <p:cNvPr id="20" name="Freeform 19"/>
            <p:cNvSpPr/>
            <p:nvPr/>
          </p:nvSpPr>
          <p:spPr>
            <a:xfrm>
              <a:off x="2089147" y="2763440"/>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smtClean="0">
                  <a:solidFill>
                    <a:schemeClr val="tx1"/>
                  </a:solidFill>
                </a:rPr>
                <a:t>Assess the leve</a:t>
              </a:r>
              <a:r>
                <a:rPr lang="en-US" sz="2000" b="1" dirty="0" smtClean="0">
                  <a:solidFill>
                    <a:schemeClr val="tx1"/>
                  </a:solidFill>
                </a:rPr>
                <a:t>l of care a child needs via the Placement Assessment.</a:t>
              </a:r>
              <a:endParaRPr lang="en-US" sz="2000" b="1" kern="1200" dirty="0">
                <a:solidFill>
                  <a:schemeClr val="tx1"/>
                </a:solidFill>
              </a:endParaRPr>
            </a:p>
          </p:txBody>
        </p:sp>
        <p:sp>
          <p:nvSpPr>
            <p:cNvPr id="21" name="Rectangle 20"/>
            <p:cNvSpPr/>
            <p:nvPr/>
          </p:nvSpPr>
          <p:spPr>
            <a:xfrm rot="16200000">
              <a:off x="4574065" y="3787903"/>
              <a:ext cx="1722574" cy="199668"/>
            </a:xfrm>
            <a:prstGeom prst="rect">
              <a:avLst/>
            </a:prstGeom>
          </p:spPr>
          <p:style>
            <a:lnRef idx="0">
              <a:schemeClr val="accent1">
                <a:shade val="90000"/>
                <a:hueOff val="241298"/>
                <a:satOff val="-6464"/>
                <a:lumOff val="15137"/>
                <a:alphaOff val="0"/>
              </a:schemeClr>
            </a:lnRef>
            <a:fillRef idx="1">
              <a:schemeClr val="accent1">
                <a:shade val="90000"/>
                <a:hueOff val="241298"/>
                <a:satOff val="-6464"/>
                <a:lumOff val="15137"/>
                <a:alphaOff val="0"/>
              </a:schemeClr>
            </a:fillRef>
            <a:effectRef idx="0">
              <a:schemeClr val="accent1">
                <a:shade val="90000"/>
                <a:hueOff val="241298"/>
                <a:satOff val="-6464"/>
                <a:lumOff val="15137"/>
                <a:alphaOff val="0"/>
              </a:schemeClr>
            </a:effectRef>
            <a:fontRef idx="minor">
              <a:schemeClr val="lt1">
                <a:hueOff val="0"/>
                <a:satOff val="0"/>
                <a:lumOff val="0"/>
                <a:alphaOff val="0"/>
              </a:schemeClr>
            </a:fontRef>
          </p:style>
        </p:sp>
        <p:sp>
          <p:nvSpPr>
            <p:cNvPr id="22" name="Rectangle 21"/>
            <p:cNvSpPr/>
            <p:nvPr/>
          </p:nvSpPr>
          <p:spPr>
            <a:xfrm rot="16200000">
              <a:off x="4608317" y="2158257"/>
              <a:ext cx="1654072" cy="199667"/>
            </a:xfrm>
            <a:prstGeom prst="rect">
              <a:avLst/>
            </a:prstGeom>
          </p:spPr>
          <p:style>
            <a:lnRef idx="0">
              <a:schemeClr val="accent1">
                <a:shade val="90000"/>
                <a:hueOff val="321731"/>
                <a:satOff val="-8618"/>
                <a:lumOff val="20183"/>
                <a:alphaOff val="0"/>
              </a:schemeClr>
            </a:lnRef>
            <a:fillRef idx="1">
              <a:schemeClr val="accent1">
                <a:shade val="90000"/>
                <a:hueOff val="321731"/>
                <a:satOff val="-8618"/>
                <a:lumOff val="20183"/>
                <a:alphaOff val="0"/>
              </a:schemeClr>
            </a:fillRef>
            <a:effectRef idx="0">
              <a:schemeClr val="accent1">
                <a:shade val="90000"/>
                <a:hueOff val="321731"/>
                <a:satOff val="-8618"/>
                <a:lumOff val="20183"/>
                <a:alphaOff val="0"/>
              </a:schemeClr>
            </a:effectRef>
            <a:fontRef idx="minor">
              <a:schemeClr val="lt1">
                <a:hueOff val="0"/>
                <a:satOff val="0"/>
                <a:lumOff val="0"/>
                <a:alphaOff val="0"/>
              </a:schemeClr>
            </a:fontRef>
          </p:style>
        </p:sp>
        <p:sp>
          <p:nvSpPr>
            <p:cNvPr id="26" name="Freeform 25"/>
            <p:cNvSpPr/>
            <p:nvPr/>
          </p:nvSpPr>
          <p:spPr>
            <a:xfrm>
              <a:off x="5053289" y="1182376"/>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kern="1200" dirty="0" smtClean="0">
                  <a:solidFill>
                    <a:schemeClr val="tx1"/>
                  </a:solidFill>
                </a:rPr>
                <a:t>Gather caregiver’s interest and demographic information.</a:t>
              </a:r>
              <a:endParaRPr lang="en-US" sz="2000" b="1" kern="1200" dirty="0">
                <a:solidFill>
                  <a:schemeClr val="tx1"/>
                </a:solidFill>
              </a:endParaRPr>
            </a:p>
          </p:txBody>
        </p:sp>
        <p:sp>
          <p:nvSpPr>
            <p:cNvPr id="27" name="Freeform 26"/>
            <p:cNvSpPr/>
            <p:nvPr/>
          </p:nvSpPr>
          <p:spPr>
            <a:xfrm>
              <a:off x="5053288" y="2763440"/>
              <a:ext cx="2218531" cy="1331118"/>
            </a:xfrm>
            <a:custGeom>
              <a:avLst/>
              <a:gdLst>
                <a:gd name="connsiteX0" fmla="*/ 0 w 2218531"/>
                <a:gd name="connsiteY0" fmla="*/ 133112 h 1331118"/>
                <a:gd name="connsiteX1" fmla="*/ 133112 w 2218531"/>
                <a:gd name="connsiteY1" fmla="*/ 0 h 1331118"/>
                <a:gd name="connsiteX2" fmla="*/ 2085419 w 2218531"/>
                <a:gd name="connsiteY2" fmla="*/ 0 h 1331118"/>
                <a:gd name="connsiteX3" fmla="*/ 2218531 w 2218531"/>
                <a:gd name="connsiteY3" fmla="*/ 133112 h 1331118"/>
                <a:gd name="connsiteX4" fmla="*/ 2218531 w 2218531"/>
                <a:gd name="connsiteY4" fmla="*/ 1198006 h 1331118"/>
                <a:gd name="connsiteX5" fmla="*/ 2085419 w 2218531"/>
                <a:gd name="connsiteY5" fmla="*/ 1331118 h 1331118"/>
                <a:gd name="connsiteX6" fmla="*/ 133112 w 2218531"/>
                <a:gd name="connsiteY6" fmla="*/ 1331118 h 1331118"/>
                <a:gd name="connsiteX7" fmla="*/ 0 w 2218531"/>
                <a:gd name="connsiteY7" fmla="*/ 1198006 h 1331118"/>
                <a:gd name="connsiteX8" fmla="*/ 0 w 2218531"/>
                <a:gd name="connsiteY8" fmla="*/ 133112 h 13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8531" h="1331118">
                  <a:moveTo>
                    <a:pt x="0" y="133112"/>
                  </a:moveTo>
                  <a:cubicBezTo>
                    <a:pt x="0" y="59596"/>
                    <a:pt x="59596" y="0"/>
                    <a:pt x="133112" y="0"/>
                  </a:cubicBezTo>
                  <a:lnTo>
                    <a:pt x="2085419" y="0"/>
                  </a:lnTo>
                  <a:cubicBezTo>
                    <a:pt x="2158935" y="0"/>
                    <a:pt x="2218531" y="59596"/>
                    <a:pt x="2218531" y="133112"/>
                  </a:cubicBezTo>
                  <a:lnTo>
                    <a:pt x="2218531" y="1198006"/>
                  </a:lnTo>
                  <a:cubicBezTo>
                    <a:pt x="2218531" y="1271522"/>
                    <a:pt x="2158935" y="1331118"/>
                    <a:pt x="2085419" y="1331118"/>
                  </a:cubicBezTo>
                  <a:lnTo>
                    <a:pt x="133112" y="1331118"/>
                  </a:lnTo>
                  <a:cubicBezTo>
                    <a:pt x="59596" y="1331118"/>
                    <a:pt x="0" y="1271522"/>
                    <a:pt x="0" y="1198006"/>
                  </a:cubicBezTo>
                  <a:lnTo>
                    <a:pt x="0" y="133112"/>
                  </a:lnTo>
                  <a:close/>
                </a:path>
              </a:pathLst>
            </a:custGeom>
          </p:spPr>
          <p:style>
            <a:lnRef idx="2">
              <a:schemeClr val="lt1">
                <a:hueOff val="0"/>
                <a:satOff val="0"/>
                <a:lumOff val="0"/>
                <a:alphaOff val="0"/>
              </a:schemeClr>
            </a:lnRef>
            <a:fillRef idx="1">
              <a:schemeClr val="accent1">
                <a:shade val="80000"/>
                <a:hueOff val="201127"/>
                <a:satOff val="-5542"/>
                <a:lumOff val="13882"/>
                <a:alphaOff val="0"/>
              </a:schemeClr>
            </a:fillRef>
            <a:effectRef idx="0">
              <a:schemeClr val="accent1">
                <a:shade val="80000"/>
                <a:hueOff val="201127"/>
                <a:satOff val="-5542"/>
                <a:lumOff val="13882"/>
                <a:alphaOff val="0"/>
              </a:schemeClr>
            </a:effectRef>
            <a:fontRef idx="minor">
              <a:schemeClr val="lt1"/>
            </a:fontRef>
          </p:style>
          <p:txBody>
            <a:bodyPr spcFirstLastPara="0" vert="horz" wrap="square" lIns="107567" tIns="107567" rIns="107567" bIns="107567" numCol="1" spcCol="1270" anchor="ctr" anchorCtr="0">
              <a:noAutofit/>
            </a:bodyPr>
            <a:lstStyle/>
            <a:p>
              <a:pPr lvl="0" algn="ctr" defTabSz="800100">
                <a:lnSpc>
                  <a:spcPct val="90000"/>
                </a:lnSpc>
                <a:spcBef>
                  <a:spcPct val="0"/>
                </a:spcBef>
                <a:spcAft>
                  <a:spcPct val="35000"/>
                </a:spcAft>
              </a:pPr>
              <a:r>
                <a:rPr lang="en-US" sz="2000" b="1" dirty="0">
                  <a:solidFill>
                    <a:schemeClr val="tx1"/>
                  </a:solidFill>
                </a:rPr>
                <a:t>Identify and evaluate potential </a:t>
              </a:r>
              <a:r>
                <a:rPr lang="en-US" sz="2000" b="1" dirty="0" smtClean="0">
                  <a:solidFill>
                    <a:schemeClr val="tx1"/>
                  </a:solidFill>
                </a:rPr>
                <a:t>caregivers.</a:t>
              </a:r>
              <a:endParaRPr lang="en-US" sz="2000" b="1" dirty="0">
                <a:solidFill>
                  <a:schemeClr val="tx1"/>
                </a:solidFill>
              </a:endParaRPr>
            </a:p>
          </p:txBody>
        </p:sp>
      </p:grpSp>
    </p:spTree>
    <p:custDataLst>
      <p:tags r:id="rId1"/>
    </p:custDataLst>
    <p:extLst>
      <p:ext uri="{BB962C8B-B14F-4D97-AF65-F5344CB8AC3E}">
        <p14:creationId xmlns:p14="http://schemas.microsoft.com/office/powerpoint/2010/main" val="38950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smtClean="0"/>
              <a:t>Narrative Family Assessment,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2.40</a:t>
            </a:r>
            <a:endParaRPr lang="en-US" dirty="0">
              <a:solidFill>
                <a:srgbClr val="624D38"/>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smtClean="0"/>
              <a:t>The Narrative Family Assessment is split up into nine areas:</a:t>
            </a:r>
            <a:endParaRPr lang="en-US" sz="2400" b="1" dirty="0"/>
          </a:p>
        </p:txBody>
      </p:sp>
      <p:grpSp>
        <p:nvGrpSpPr>
          <p:cNvPr id="3" name="Group 2"/>
          <p:cNvGrpSpPr/>
          <p:nvPr/>
        </p:nvGrpSpPr>
        <p:grpSpPr>
          <a:xfrm>
            <a:off x="502023" y="2132453"/>
            <a:ext cx="11176863" cy="2791876"/>
            <a:chOff x="649705" y="2913700"/>
            <a:chExt cx="10318848" cy="3307094"/>
          </a:xfrm>
          <a:solidFill>
            <a:schemeClr val="accent1">
              <a:lumMod val="20000"/>
              <a:lumOff val="80000"/>
            </a:schemeClr>
          </a:solidFill>
        </p:grpSpPr>
        <p:sp>
          <p:nvSpPr>
            <p:cNvPr id="2" name="Rounded Rectangle 1"/>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Education and Employment</a:t>
              </a:r>
              <a:endParaRPr lang="en-US" sz="2400" b="1" dirty="0">
                <a:solidFill>
                  <a:schemeClr val="tx1"/>
                </a:solidFill>
              </a:endParaRPr>
            </a:p>
          </p:txBody>
        </p:sp>
        <p:sp>
          <p:nvSpPr>
            <p:cNvPr id="11" name="Rounded Rectangle 10"/>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Assess Caregiver</a:t>
              </a:r>
              <a:endParaRPr lang="en-US" sz="2400" b="1" dirty="0">
                <a:solidFill>
                  <a:schemeClr val="tx1"/>
                </a:solidFill>
              </a:endParaRPr>
            </a:p>
          </p:txBody>
        </p:sp>
        <p:sp>
          <p:nvSpPr>
            <p:cNvPr id="12" name="Rounded Rectangle 11"/>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Motivation</a:t>
              </a:r>
              <a:endParaRPr lang="en-US" sz="2400" b="1" dirty="0">
                <a:solidFill>
                  <a:schemeClr val="tx1"/>
                </a:solidFill>
              </a:endParaRPr>
            </a:p>
          </p:txBody>
        </p:sp>
        <p:sp>
          <p:nvSpPr>
            <p:cNvPr id="14" name="Rounded Rectangle 1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History</a:t>
              </a:r>
              <a:endParaRPr lang="en-US" sz="2400" b="1" dirty="0">
                <a:solidFill>
                  <a:schemeClr val="tx1"/>
                </a:solidFill>
              </a:endParaRPr>
            </a:p>
          </p:txBody>
        </p:sp>
        <p:sp>
          <p:nvSpPr>
            <p:cNvPr id="15" name="Rounded Rectangle 1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16" name="Rounded Rectangle 1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References and Reviews</a:t>
              </a:r>
              <a:endParaRPr lang="en-US" sz="2400" b="1" dirty="0">
                <a:solidFill>
                  <a:schemeClr val="tx1"/>
                </a:solidFill>
              </a:endParaRPr>
            </a:p>
          </p:txBody>
        </p:sp>
        <p:sp>
          <p:nvSpPr>
            <p:cNvPr id="17" name="Rounded Rectangle 1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Child History</a:t>
              </a:r>
              <a:endParaRPr lang="en-US" sz="2400" b="1" dirty="0">
                <a:solidFill>
                  <a:schemeClr val="tx1"/>
                </a:solidFill>
              </a:endParaRPr>
            </a:p>
          </p:txBody>
        </p:sp>
        <p:sp>
          <p:nvSpPr>
            <p:cNvPr id="18" name="Rounded Rectangle 1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Physical Environment</a:t>
              </a:r>
              <a:endParaRPr lang="en-US" sz="2400" b="1" dirty="0">
                <a:solidFill>
                  <a:schemeClr val="tx1"/>
                </a:solidFill>
              </a:endParaRPr>
            </a:p>
          </p:txBody>
        </p:sp>
        <p:sp>
          <p:nvSpPr>
            <p:cNvPr id="19" name="Rounded Rectangle 1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smtClean="0">
                  <a:solidFill>
                    <a:schemeClr val="tx1"/>
                  </a:solidFill>
                </a:rPr>
                <a:t>Family Support and Resources</a:t>
              </a:r>
              <a:endParaRPr lang="en-US" sz="2400" b="1" dirty="0">
                <a:solidFill>
                  <a:schemeClr val="tx1"/>
                </a:solidFill>
              </a:endParaRP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2.41</a:t>
            </a:r>
            <a:endParaRPr lang="en-US" dirty="0">
              <a:solidFill>
                <a:srgbClr val="624D38"/>
              </a:solidFill>
            </a:endParaRP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36929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2.42</a:t>
            </a:r>
            <a:endParaRPr lang="en-US" dirty="0">
              <a:solidFill>
                <a:srgbClr val="624D38"/>
              </a:solidFill>
            </a:endParaRP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229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2.43</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9300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2.44</a:t>
            </a:r>
            <a:endParaRPr lang="en-US" dirty="0">
              <a:solidFill>
                <a:srgbClr val="624D38"/>
              </a:solidFill>
            </a:endParaRP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221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2.45</a:t>
            </a:r>
            <a:endParaRPr lang="en-US" dirty="0">
              <a:solidFill>
                <a:srgbClr val="624D38"/>
              </a:solidFill>
            </a:endParaRP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77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2.46</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92025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2.47</a:t>
            </a:r>
            <a:endParaRPr lang="en-US" dirty="0">
              <a:solidFill>
                <a:srgbClr val="624D38"/>
              </a:solidFill>
            </a:endParaRP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smtClean="0">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smtClean="0">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0894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2.48</a:t>
            </a:r>
            <a:endParaRPr lang="en-US" dirty="0">
              <a:solidFill>
                <a:srgbClr val="624D38"/>
              </a:solidFill>
            </a:endParaRP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smtClean="0">
                <a:latin typeface="Candara" panose="020E0502030303020204" pitchFamily="34" charset="0"/>
                <a:ea typeface="Candara" panose="020E0502030303020204" pitchFamily="34" charset="0"/>
                <a:cs typeface="Times New Roman" panose="02020603050405020304" pitchFamily="18" charset="0"/>
              </a:rPr>
            </a:b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7207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2.49</a:t>
            </a:r>
            <a:endParaRPr lang="en-US" dirty="0">
              <a:solidFill>
                <a:srgbClr val="624D38"/>
              </a:solidFill>
            </a:endParaRP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0806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smtClean="0">
                <a:solidFill>
                  <a:srgbClr val="624D38"/>
                </a:solidFill>
              </a:rPr>
              <a:t>Demographic Information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a:t>
            </a:r>
            <a:endParaRPr lang="en-US" dirty="0">
              <a:solidFill>
                <a:srgbClr val="624D38"/>
              </a:solidFill>
            </a:endParaRPr>
          </a:p>
        </p:txBody>
      </p:sp>
    </p:spTree>
    <p:custDataLst>
      <p:tags r:id="rId1"/>
    </p:custDataLst>
    <p:extLst>
      <p:ext uri="{BB962C8B-B14F-4D97-AF65-F5344CB8AC3E}">
        <p14:creationId xmlns:p14="http://schemas.microsoft.com/office/powerpoint/2010/main" val="37066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173683"/>
            <a:ext cx="10074442" cy="950262"/>
          </a:xfrm>
        </p:spPr>
        <p:txBody>
          <a:bodyPr>
            <a:noAutofit/>
          </a:bodyPr>
          <a:lstStyle/>
          <a:p>
            <a:pPr algn="ctr"/>
            <a:r>
              <a:rPr lang="en-US" sz="5400" b="1" dirty="0" smtClean="0"/>
              <a:t>The UHS Interview Process</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2.50</a:t>
            </a:r>
            <a:endParaRPr lang="en-US" dirty="0">
              <a:solidFill>
                <a:srgbClr val="624D38"/>
              </a:solidFill>
            </a:endParaRPr>
          </a:p>
        </p:txBody>
      </p:sp>
      <p:sp>
        <p:nvSpPr>
          <p:cNvPr id="3" name="Rounded Rectangle 2"/>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smtClean="0">
                <a:solidFill>
                  <a:schemeClr val="tx1"/>
                </a:solidFill>
              </a:rPr>
              <a:t>Goes beyond reading questions and documenting caregivers’ responses.  </a:t>
            </a:r>
            <a:br>
              <a:rPr lang="en-US" sz="2400" b="1" dirty="0" smtClean="0">
                <a:solidFill>
                  <a:schemeClr val="tx1"/>
                </a:solidFill>
              </a:rPr>
            </a:br>
            <a:endParaRPr lang="en-US" sz="2400" b="1" dirty="0" smtClean="0">
              <a:solidFill>
                <a:schemeClr val="tx1"/>
              </a:solidFill>
            </a:endParaRPr>
          </a:p>
          <a:p>
            <a:pPr marL="457200" indent="-457200">
              <a:buFont typeface="Arial" panose="020B0604020202020204" pitchFamily="34" charset="0"/>
              <a:buChar char="•"/>
            </a:pPr>
            <a:r>
              <a:rPr lang="en-US" sz="2400" b="1" dirty="0" smtClean="0">
                <a:solidFill>
                  <a:schemeClr val="tx1"/>
                </a:solidFill>
              </a:rPr>
              <a:t>Requires information gathering beyond yes/no responses.</a:t>
            </a:r>
            <a:br>
              <a:rPr lang="en-US" sz="2400" b="1" dirty="0" smtClean="0">
                <a:solidFill>
                  <a:schemeClr val="tx1"/>
                </a:solidFill>
              </a:rPr>
            </a:br>
            <a:endParaRPr lang="en-US" sz="2400" b="1" dirty="0" smtClean="0">
              <a:solidFill>
                <a:schemeClr val="tx1"/>
              </a:solidFill>
            </a:endParaRPr>
          </a:p>
          <a:p>
            <a:pPr marL="457200" indent="-457200">
              <a:buFont typeface="Arial" panose="020B0604020202020204" pitchFamily="34" charset="0"/>
              <a:buChar char="•"/>
            </a:pPr>
            <a:r>
              <a:rPr lang="en-US" sz="2400" b="1" dirty="0" smtClean="0">
                <a:solidFill>
                  <a:schemeClr val="tx1"/>
                </a:solidFill>
              </a:rPr>
              <a:t>Qualitative interview skills must be used to gather the necessary information to assess the relative/non-relative caregiver(s).</a:t>
            </a:r>
            <a:endParaRPr lang="en-US" sz="2400" b="1"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9501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207225"/>
            <a:ext cx="10680011" cy="950262"/>
          </a:xfrm>
        </p:spPr>
        <p:txBody>
          <a:bodyPr>
            <a:noAutofit/>
          </a:bodyPr>
          <a:lstStyle/>
          <a:p>
            <a:pPr algn="ctr"/>
            <a:r>
              <a:rPr lang="en-US" sz="5400" b="1" dirty="0" smtClean="0"/>
              <a:t>The UHS Interview Process,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2.51</a:t>
            </a:r>
            <a:endParaRPr lang="en-US" dirty="0">
              <a:solidFill>
                <a:srgbClr val="624D38"/>
              </a:solidFill>
            </a:endParaRP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Opening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Closing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Information Gathering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Planning </a:t>
              </a:r>
              <a:br>
                <a:rPr lang="en-US" sz="2400" b="1" dirty="0" smtClean="0">
                  <a:solidFill>
                    <a:schemeClr val="tx1"/>
                  </a:solidFill>
                </a:rPr>
              </a:br>
              <a:r>
                <a:rPr lang="en-US" sz="2400" b="1" dirty="0" smtClean="0">
                  <a:solidFill>
                    <a:schemeClr val="tx1"/>
                  </a:solidFill>
                </a:rPr>
                <a:t>Phase</a:t>
              </a:r>
              <a:endParaRPr lang="en-US" sz="2400" b="1" dirty="0">
                <a:solidFill>
                  <a:schemeClr val="tx1"/>
                </a:solidFill>
              </a:endParaRPr>
            </a:p>
          </p:txBody>
        </p:sp>
      </p:grpSp>
      <p:sp>
        <p:nvSpPr>
          <p:cNvPr id="12" name="Chevron 11"/>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1327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19"/>
            <a:ext cx="12192000" cy="2193315"/>
          </a:xfrm>
        </p:spPr>
        <p:txBody>
          <a:bodyPr>
            <a:noAutofit/>
          </a:bodyPr>
          <a:lstStyle/>
          <a:p>
            <a:pPr algn="ctr"/>
            <a:r>
              <a:rPr lang="en-US" sz="5400" b="1" dirty="0" smtClean="0"/>
              <a:t>Activity A:  Part 1 </a:t>
            </a:r>
            <a:br>
              <a:rPr lang="en-US" sz="5400" b="1" dirty="0" smtClean="0"/>
            </a:br>
            <a:r>
              <a:rPr lang="en-US" sz="5400" b="1" dirty="0" smtClean="0"/>
              <a:t>Emergency!  Jacob and Jenna Are in Present Danger</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smtClean="0">
                  <a:solidFill>
                    <a:schemeClr val="tx1"/>
                  </a:solidFill>
                </a:rPr>
                <a:t>Read the scenario.  Please note that the scenario is split into a Part A and Part B.  The first part is for everyone, the second part should only be read by the Interviewee/Caregiver.</a:t>
              </a:r>
              <a:endParaRPr lang="en-US" sz="1600" b="1" kern="1200" dirty="0">
                <a:solidFill>
                  <a:schemeClr val="tx1"/>
                </a:solidFill>
              </a:endParaRP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smtClean="0">
                  <a:solidFill>
                    <a:schemeClr val="tx1"/>
                  </a:solidFill>
                </a:rPr>
                <a:t>Select who will be the CPI/interviewer and who will be the Caregiver/Interviewee.</a:t>
              </a:r>
              <a:endParaRPr lang="en-US" sz="1600" b="1" kern="1200" dirty="0">
                <a:solidFill>
                  <a:schemeClr val="tx1"/>
                </a:solidFill>
              </a:endParaRP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smtClean="0">
                  <a:solidFill>
                    <a:schemeClr val="tx1"/>
                  </a:solidFill>
                </a:rPr>
                <a:t>The interviewer must select up to five of the narrative assessment questions and using the four interview phases gather the needed information from the caregiver. </a:t>
              </a:r>
              <a:endParaRPr lang="en-US" sz="1600" b="1" kern="1200" dirty="0">
                <a:solidFill>
                  <a:schemeClr val="tx1"/>
                </a:solidFill>
              </a:endParaRP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2.52</a:t>
            </a:r>
            <a:endParaRPr lang="en-US" dirty="0">
              <a:solidFill>
                <a:srgbClr val="624D38"/>
              </a:solidFill>
            </a:endParaRPr>
          </a:p>
        </p:txBody>
      </p:sp>
    </p:spTree>
    <p:custDataLst>
      <p:tags r:id="rId1"/>
    </p:custDataLst>
    <p:extLst>
      <p:ext uri="{BB962C8B-B14F-4D97-AF65-F5344CB8AC3E}">
        <p14:creationId xmlns:p14="http://schemas.microsoft.com/office/powerpoint/2010/main" val="35743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009721" y="0"/>
            <a:ext cx="10447175" cy="1507957"/>
          </a:xfrm>
        </p:spPr>
        <p:txBody>
          <a:bodyPr>
            <a:noAutofit/>
          </a:bodyPr>
          <a:lstStyle/>
          <a:p>
            <a:pPr algn="ctr"/>
            <a:r>
              <a:rPr lang="en-US" sz="5400" b="1" dirty="0"/>
              <a:t>Finalizing the Emergency Placement Home Study</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2.53</a:t>
            </a:r>
            <a:endParaRPr lang="en-US" dirty="0">
              <a:solidFill>
                <a:srgbClr val="624D38"/>
              </a:solidFill>
            </a:endParaRPr>
          </a:p>
        </p:txBody>
      </p:sp>
      <p:sp>
        <p:nvSpPr>
          <p:cNvPr id="3" name="Rounded Rectangle 2"/>
          <p:cNvSpPr/>
          <p:nvPr/>
        </p:nvSpPr>
        <p:spPr>
          <a:xfrm>
            <a:off x="1138918" y="1780957"/>
            <a:ext cx="4625788" cy="19374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smtClean="0">
                <a:solidFill>
                  <a:schemeClr val="tx1"/>
                </a:solidFill>
              </a:rPr>
              <a:t>Once the requirements are met, and the home study is launched, the child may then be placed.  </a:t>
            </a:r>
            <a:endParaRPr lang="en-US" sz="2400" b="1" dirty="0">
              <a:solidFill>
                <a:schemeClr val="tx1"/>
              </a:solidFill>
            </a:endParaRPr>
          </a:p>
          <a:p>
            <a:pPr algn="ctr"/>
            <a:endParaRPr lang="en-US" sz="2400" b="1" dirty="0" smtClean="0">
              <a:solidFill>
                <a:schemeClr val="tx1"/>
              </a:solidFill>
            </a:endParaRPr>
          </a:p>
        </p:txBody>
      </p:sp>
      <p:sp>
        <p:nvSpPr>
          <p:cNvPr id="8" name="Rounded Rectangle 7"/>
          <p:cNvSpPr/>
          <p:nvPr/>
        </p:nvSpPr>
        <p:spPr>
          <a:xfrm>
            <a:off x="6284659" y="2261333"/>
            <a:ext cx="4625788" cy="26910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 of the required </a:t>
            </a:r>
            <a:r>
              <a:rPr lang="en-US" sz="2400" b="1" dirty="0" smtClean="0">
                <a:solidFill>
                  <a:schemeClr val="tx1"/>
                </a:solidFill>
              </a:rPr>
              <a:t>questions/information </a:t>
            </a:r>
            <a:r>
              <a:rPr lang="en-US" sz="2400" b="1" dirty="0">
                <a:solidFill>
                  <a:schemeClr val="tx1"/>
                </a:solidFill>
              </a:rPr>
              <a:t>for an Emergency Placement Home Study must be gathered and assessed before determining a final recommendation.</a:t>
            </a:r>
          </a:p>
        </p:txBody>
      </p:sp>
      <p:sp>
        <p:nvSpPr>
          <p:cNvPr id="10" name="Rounded Rectangle 9"/>
          <p:cNvSpPr/>
          <p:nvPr/>
        </p:nvSpPr>
        <p:spPr>
          <a:xfrm>
            <a:off x="1138918" y="3991444"/>
            <a:ext cx="4625788" cy="19374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en-US" sz="2400" b="1" dirty="0" smtClean="0">
                <a:solidFill>
                  <a:schemeClr val="tx1"/>
                </a:solidFill>
              </a:rPr>
              <a:t>From placement, the CPI has two business days to enter the documentation into the home study in FSFN.</a:t>
            </a:r>
            <a:endParaRPr lang="en-US" sz="2400" b="1" dirty="0">
              <a:solidFill>
                <a:schemeClr val="tx1"/>
              </a:solidFill>
            </a:endParaRPr>
          </a:p>
          <a:p>
            <a:pPr algn="ctr"/>
            <a:endParaRPr lang="en-US" sz="2400" b="1" dirty="0" smtClean="0">
              <a:solidFill>
                <a:schemeClr val="tx1"/>
              </a:solidFill>
            </a:endParaRPr>
          </a:p>
        </p:txBody>
      </p:sp>
    </p:spTree>
    <p:custDataLst>
      <p:tags r:id="rId1"/>
    </p:custDataLst>
    <p:extLst>
      <p:ext uri="{BB962C8B-B14F-4D97-AF65-F5344CB8AC3E}">
        <p14:creationId xmlns:p14="http://schemas.microsoft.com/office/powerpoint/2010/main" val="376955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smtClean="0">
                <a:solidFill>
                  <a:srgbClr val="624D38"/>
                </a:solidFill>
              </a:rPr>
              <a:t>Attachments</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2.54</a:t>
            </a:r>
            <a:endParaRPr lang="en-US" dirty="0">
              <a:solidFill>
                <a:srgbClr val="624D38"/>
              </a:solidFill>
            </a:endParaRPr>
          </a:p>
        </p:txBody>
      </p:sp>
    </p:spTree>
    <p:custDataLst>
      <p:tags r:id="rId1"/>
    </p:custDataLst>
    <p:extLst>
      <p:ext uri="{BB962C8B-B14F-4D97-AF65-F5344CB8AC3E}">
        <p14:creationId xmlns:p14="http://schemas.microsoft.com/office/powerpoint/2010/main" val="22896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smtClean="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2.55</a:t>
            </a:r>
            <a:endParaRPr lang="en-US" dirty="0">
              <a:solidFill>
                <a:srgbClr val="624D38"/>
              </a:solidFill>
            </a:endParaRP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caregivers.  </a:t>
            </a:r>
          </a:p>
        </p:txBody>
      </p:sp>
      <p:sp>
        <p:nvSpPr>
          <p:cNvPr id="9" name="Content Placeholder 13"/>
          <p:cNvSpPr txBox="1">
            <a:spLocks/>
          </p:cNvSpPr>
          <p:nvPr/>
        </p:nvSpPr>
        <p:spPr>
          <a:xfrm>
            <a:off x="4614262" y="2925215"/>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955539" y="1870543"/>
            <a:ext cx="3156579" cy="2342870"/>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a:t>
            </a:r>
            <a:r>
              <a:rPr lang="en-US" sz="2400" b="1" dirty="0" smtClean="0"/>
              <a:t>tab includes attachments that are in print form and external to the UHS and/or FSFN. </a:t>
            </a:r>
            <a:endParaRPr lang="en-US" sz="2400" b="1" dirty="0"/>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50718" y="16466"/>
            <a:ext cx="9509760" cy="933793"/>
          </a:xfrm>
        </p:spPr>
        <p:txBody>
          <a:bodyPr>
            <a:noAutofit/>
          </a:bodyPr>
          <a:lstStyle/>
          <a:p>
            <a:pPr algn="ctr"/>
            <a:r>
              <a:rPr lang="en-US" sz="5400" b="1" dirty="0" smtClean="0"/>
              <a:t>Upload Requirements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2.56</a:t>
            </a:r>
            <a:endParaRPr lang="en-US" dirty="0">
              <a:solidFill>
                <a:srgbClr val="624D3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23420963"/>
              </p:ext>
            </p:extLst>
          </p:nvPr>
        </p:nvGraphicFramePr>
        <p:xfrm>
          <a:off x="1600245" y="939604"/>
          <a:ext cx="10198177" cy="5408762"/>
        </p:xfrm>
        <a:graphic>
          <a:graphicData uri="http://schemas.openxmlformats.org/drawingml/2006/table">
            <a:tbl>
              <a:tblPr firstRow="1" firstCol="1" bandRow="1"/>
              <a:tblGrid>
                <a:gridCol w="4451728"/>
                <a:gridCol w="5746449"/>
              </a:tblGrid>
              <a:tr h="540540">
                <a:tc>
                  <a:txBody>
                    <a:bodyPr/>
                    <a:lstStyle/>
                    <a:p>
                      <a:pPr marL="0" marR="0" algn="ctr">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Emergency Placement </a:t>
                      </a:r>
                      <a:br>
                        <a:rPr lang="en-US" sz="1800" b="1">
                          <a:effectLst/>
                          <a:latin typeface="Calibri" panose="020F0502020204030204" pitchFamily="34" charset="0"/>
                          <a:ea typeface="Candara" panose="020E0502030303020204" pitchFamily="34" charset="0"/>
                          <a:cs typeface="Calibri" panose="020F0502020204030204" pitchFamily="34" charset="0"/>
                        </a:rPr>
                      </a:br>
                      <a:r>
                        <a:rPr lang="en-US" sz="1800" b="1">
                          <a:effectLst/>
                          <a:latin typeface="Calibri" panose="020F0502020204030204" pitchFamily="34" charset="0"/>
                          <a:ea typeface="Candara" panose="020E0502030303020204" pitchFamily="34" charset="0"/>
                          <a:cs typeface="Calibri" panose="020F0502020204030204" pitchFamily="34" charset="0"/>
                        </a:rPr>
                        <a:t>Home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54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Use Agency Specific Release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Personal </a:t>
                      </a:r>
                      <a:r>
                        <a:rPr lang="en-US" sz="1800" b="0" dirty="0" smtClean="0">
                          <a:effectLst/>
                          <a:latin typeface="Calibri" panose="020F0502020204030204" pitchFamily="34" charset="0"/>
                          <a:ea typeface="Candara" panose="020E0502030303020204" pitchFamily="34" charset="0"/>
                          <a:cs typeface="Calibri" panose="020F0502020204030204" pitchFamily="34" charset="0"/>
                        </a:rPr>
                        <a:t>References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smtClean="0">
                          <a:effectLst/>
                          <a:latin typeface="Calibri" panose="020F0502020204030204" pitchFamily="34" charset="0"/>
                          <a:ea typeface="Candara" panose="020E0502030303020204" pitchFamily="34" charset="0"/>
                          <a:cs typeface="Calibri" panose="020F0502020204030204" pitchFamily="34" charset="0"/>
                        </a:rPr>
                        <a:t>Optional to Upload Information</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Adoption-Child Study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02">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270">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2.57</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Once </a:t>
              </a:r>
              <a:r>
                <a:rPr lang="en-US" sz="2200" b="1" u="sng" dirty="0">
                  <a:solidFill>
                    <a:schemeClr val="tx1"/>
                  </a:solidFill>
                </a:rPr>
                <a:t>all</a:t>
              </a:r>
              <a:r>
                <a:rPr lang="en-US" sz="2200" b="1" dirty="0">
                  <a:solidFill>
                    <a:schemeClr val="tx1"/>
                  </a:solidFill>
                </a:rPr>
                <a:t> information required has been gathered and assessed, </a:t>
              </a:r>
              <a:r>
                <a:rPr lang="en-US" sz="2200" b="1" dirty="0" smtClean="0">
                  <a:solidFill>
                    <a:schemeClr val="tx1"/>
                  </a:solidFill>
                </a:rPr>
                <a:t>Child Welfare Professionals must </a:t>
              </a:r>
              <a:r>
                <a:rPr lang="en-US" sz="2200" b="1" dirty="0">
                  <a:solidFill>
                    <a:schemeClr val="tx1"/>
                  </a:solidFill>
                </a:rPr>
                <a:t>ask the caregiver to review and sign the </a:t>
              </a:r>
              <a:r>
                <a:rPr lang="en-US" sz="2200" b="1" dirty="0" smtClean="0">
                  <a:solidFill>
                    <a:schemeClr val="tx1"/>
                  </a:solidFill>
                </a:rPr>
                <a:t>home study. </a:t>
              </a:r>
              <a:endParaRPr lang="en-US" sz="2200" b="1" dirty="0">
                <a:solidFill>
                  <a:schemeClr val="tx1"/>
                </a:solidFill>
              </a:endParaRP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If known, it is at this time that </a:t>
              </a:r>
              <a:r>
                <a:rPr lang="en-US" sz="2200" b="1" dirty="0" smtClean="0">
                  <a:solidFill>
                    <a:schemeClr val="tx1"/>
                  </a:solidFill>
                </a:rPr>
                <a:t>Child Welfare Professionals inform </a:t>
              </a:r>
              <a:r>
                <a:rPr lang="en-US" sz="2200" b="1" dirty="0">
                  <a:solidFill>
                    <a:schemeClr val="tx1"/>
                  </a:solidFill>
                </a:rPr>
                <a:t>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337932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2.58</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566928" y="1739907"/>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Once signed by the caregiver(s</a:t>
            </a:r>
            <a:r>
              <a:rPr lang="en-US" sz="2400" b="1" dirty="0" smtClean="0">
                <a:solidFill>
                  <a:schemeClr val="tx1"/>
                </a:solidFill>
              </a:rPr>
              <a:t>), CPIs, and supervisors, </a:t>
            </a:r>
            <a:r>
              <a:rPr lang="en-US" sz="2400" b="1" dirty="0">
                <a:solidFill>
                  <a:schemeClr val="tx1"/>
                </a:solidFill>
              </a:rPr>
              <a:t>the </a:t>
            </a:r>
            <a:r>
              <a:rPr lang="en-US" sz="2400" b="1" dirty="0" smtClean="0">
                <a:solidFill>
                  <a:schemeClr val="tx1"/>
                </a:solidFill>
              </a:rPr>
              <a:t>entire UHS, including the signature page, </a:t>
            </a:r>
            <a:r>
              <a:rPr lang="en-US" sz="2400" b="1" dirty="0">
                <a:solidFill>
                  <a:schemeClr val="tx1"/>
                </a:solidFill>
              </a:rPr>
              <a:t>must be uploaded into the UHS page in FSFN within two business days. </a:t>
            </a:r>
          </a:p>
        </p:txBody>
      </p:sp>
      <p:sp>
        <p:nvSpPr>
          <p:cNvPr id="9" name="TextBox 8"/>
          <p:cNvSpPr txBox="1"/>
          <p:nvPr/>
        </p:nvSpPr>
        <p:spPr>
          <a:xfrm>
            <a:off x="4092281" y="5145541"/>
            <a:ext cx="2881517" cy="646331"/>
          </a:xfrm>
          <a:prstGeom prst="rect">
            <a:avLst/>
          </a:prstGeom>
          <a:noFill/>
        </p:spPr>
        <p:txBody>
          <a:bodyPr wrap="square" rtlCol="0">
            <a:spAutoFit/>
          </a:bodyPr>
          <a:lstStyle/>
          <a:p>
            <a:pPr algn="ctr"/>
            <a:r>
              <a:rPr lang="en-US" sz="3600" b="1" dirty="0" smtClean="0">
                <a:solidFill>
                  <a:srgbClr val="624D38"/>
                </a:solidFill>
              </a:rPr>
              <a:t>Signatures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33373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2.59</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a:t>
                </a:r>
                <a:r>
                  <a:rPr lang="en-US" sz="2400" b="1" dirty="0" smtClean="0">
                    <a:solidFill>
                      <a:srgbClr val="624D38"/>
                    </a:solidFill>
                  </a:rPr>
                  <a:t>Recommendation </a:t>
                </a:r>
                <a:r>
                  <a:rPr lang="en-US" sz="2400" b="1" dirty="0">
                    <a:solidFill>
                      <a:srgbClr val="624D38"/>
                    </a:solidFill>
                  </a:rPr>
                  <a:t>group box on the FSFN UHS page, the </a:t>
                </a:r>
                <a:r>
                  <a:rPr lang="en-US" sz="2400" b="1" dirty="0" smtClean="0">
                    <a:solidFill>
                      <a:srgbClr val="624D38"/>
                    </a:solidFill>
                  </a:rPr>
                  <a:t>Child Protection Investigator selects </a:t>
                </a:r>
                <a:r>
                  <a:rPr lang="en-US" sz="2400" b="1" dirty="0">
                    <a:solidFill>
                      <a:srgbClr val="624D38"/>
                    </a:solidFill>
                  </a:rPr>
                  <a:t>an appropriate </a:t>
                </a:r>
                <a:r>
                  <a:rPr lang="en-US" sz="2400" b="1" dirty="0" smtClean="0">
                    <a:solidFill>
                      <a:srgbClr val="624D38"/>
                    </a:solidFill>
                  </a:rPr>
                  <a:t>recommendation </a:t>
                </a:r>
                <a:r>
                  <a:rPr lang="en-US" sz="2400" b="1" dirty="0">
                    <a:solidFill>
                      <a:srgbClr val="624D38"/>
                    </a:solidFill>
                  </a:rPr>
                  <a:t>from the </a:t>
                </a:r>
                <a:r>
                  <a:rPr lang="en-US" sz="2400" b="1" dirty="0" smtClean="0">
                    <a:solidFill>
                      <a:srgbClr val="624D38"/>
                    </a:solidFill>
                  </a:rPr>
                  <a:t>Recommendation </a:t>
                </a:r>
                <a:r>
                  <a:rPr lang="en-US" sz="2400" b="1" dirty="0">
                    <a:solidFill>
                      <a:srgbClr val="624D38"/>
                    </a:solidFill>
                  </a:rPr>
                  <a:t>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grpSp>
    </p:spTree>
    <p:custDataLst>
      <p:tags r:id="rId1"/>
    </p:custDataLst>
    <p:extLst>
      <p:ext uri="{BB962C8B-B14F-4D97-AF65-F5344CB8AC3E}">
        <p14:creationId xmlns:p14="http://schemas.microsoft.com/office/powerpoint/2010/main" val="424077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smtClean="0"/>
              <a:t>Demographic Information</a:t>
            </a:r>
            <a:endParaRPr lang="en-US" sz="5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a:t>
            </a:r>
            <a:endParaRPr lang="en-US" dirty="0">
              <a:solidFill>
                <a:srgbClr val="624D38"/>
              </a:solidFill>
            </a:endParaRPr>
          </a:p>
        </p:txBody>
      </p:sp>
      <p:sp>
        <p:nvSpPr>
          <p:cNvPr id="3" name="Rounded Rectangle 2"/>
          <p:cNvSpPr/>
          <p:nvPr/>
        </p:nvSpPr>
        <p:spPr>
          <a:xfrm>
            <a:off x="3012142" y="1650216"/>
            <a:ext cx="7039181"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CPIs must gather demographic information on all household members </a:t>
            </a:r>
            <a:r>
              <a:rPr lang="en-US" sz="2800" b="1" dirty="0" smtClean="0">
                <a:solidFill>
                  <a:schemeClr val="tx1"/>
                </a:solidFill>
              </a:rPr>
              <a:t>and adult visitors to the home who provide care of the child outside of the caregiver’s ability to provide sight and sound supervision. </a:t>
            </a:r>
            <a:endParaRPr lang="en-US" sz="2800" dirty="0">
              <a:solidFill>
                <a:schemeClr val="tx1"/>
              </a:solidFill>
            </a:endParaRP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2.60</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For the approval/denial process, Child Welfare Professionals and supervisors must enter a justification for approval or denial in the </a:t>
              </a:r>
              <a:br>
                <a:rPr lang="en-US" sz="2400" b="1" dirty="0" smtClean="0">
                  <a:solidFill>
                    <a:srgbClr val="624D38"/>
                  </a:solidFill>
                </a:rPr>
              </a:br>
              <a:r>
                <a:rPr lang="en-US" sz="2400" b="1" dirty="0" smtClean="0">
                  <a:solidFill>
                    <a:srgbClr val="624D38"/>
                  </a:solidFill>
                </a:rPr>
                <a:t>Outcome text box.</a:t>
              </a:r>
              <a:endParaRPr lang="en-US" sz="2400" b="1" dirty="0">
                <a:solidFill>
                  <a:srgbClr val="624D38"/>
                </a:solidFill>
              </a:endParaRP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r>
                <a:rPr lang="x-none" sz="2400" b="1" dirty="0" smtClean="0">
                  <a:solidFill>
                    <a:schemeClr val="tx1"/>
                  </a:solidFill>
                </a:rPr>
                <a:t>The </a:t>
              </a:r>
              <a:r>
                <a:rPr lang="x-none" sz="2400" b="1" dirty="0">
                  <a:solidFill>
                    <a:schemeClr val="tx1"/>
                  </a:solidFill>
                </a:rPr>
                <a:t>supervisor </a:t>
              </a:r>
              <a:r>
                <a:rPr lang="x-none" sz="2400" b="1" dirty="0" smtClean="0">
                  <a:solidFill>
                    <a:schemeClr val="tx1"/>
                  </a:solidFill>
                </a:rPr>
                <a:t>revie</a:t>
              </a:r>
              <a:r>
                <a:rPr lang="en-US" sz="2400" b="1" dirty="0" err="1" smtClean="0">
                  <a:solidFill>
                    <a:schemeClr val="tx1"/>
                  </a:solidFill>
                </a:rPr>
                <a:t>ws</a:t>
              </a:r>
              <a:r>
                <a:rPr lang="x-none" sz="2400" b="1" dirty="0" smtClean="0">
                  <a:solidFill>
                    <a:schemeClr val="tx1"/>
                  </a:solidFill>
                </a:rPr>
                <a:t> </a:t>
              </a:r>
              <a:r>
                <a:rPr lang="x-none" sz="2400" b="1" dirty="0">
                  <a:solidFill>
                    <a:schemeClr val="tx1"/>
                  </a:solidFill>
                </a:rPr>
                <a:t>the home study in FSFN to determine that appropriate interviews, background checks and analysis, and assessment of caregiver(s) have been completed.</a:t>
              </a:r>
              <a:r>
                <a:rPr lang="en-US" sz="2400" b="1" dirty="0">
                  <a:solidFill>
                    <a:schemeClr val="tx1"/>
                  </a:solidFill>
                </a:rPr>
                <a:t> </a:t>
              </a:r>
            </a:p>
          </p:txBody>
        </p:sp>
      </p:grpSp>
    </p:spTree>
    <p:custDataLst>
      <p:tags r:id="rId1"/>
    </p:custDataLst>
    <p:extLst>
      <p:ext uri="{BB962C8B-B14F-4D97-AF65-F5344CB8AC3E}">
        <p14:creationId xmlns:p14="http://schemas.microsoft.com/office/powerpoint/2010/main" val="153131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smtClean="0"/>
              <a:t>Signatures, Recommendations, and Final Approvals, </a:t>
            </a:r>
            <a:r>
              <a:rPr lang="en-US" sz="4400" b="1" dirty="0" err="1" smtClean="0"/>
              <a:t>con’t</a:t>
            </a:r>
            <a:r>
              <a:rPr lang="en-US" sz="4400" b="1" dirty="0" smtClean="0"/>
              <a: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2.61</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smtClean="0">
                <a:solidFill>
                  <a:srgbClr val="624D38"/>
                </a:solidFill>
              </a:rPr>
              <a:t>Final Approvals</a:t>
            </a:r>
            <a:endParaRPr lang="en-US" sz="3600" b="1" dirty="0">
              <a:solidFill>
                <a:srgbClr val="624D38"/>
              </a:solidFill>
            </a:endParaRPr>
          </a:p>
        </p:txBody>
      </p:sp>
    </p:spTree>
    <p:custDataLst>
      <p:tags r:id="rId1"/>
    </p:custDataLst>
    <p:extLst>
      <p:ext uri="{BB962C8B-B14F-4D97-AF65-F5344CB8AC3E}">
        <p14:creationId xmlns:p14="http://schemas.microsoft.com/office/powerpoint/2010/main" val="259078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2.62</a:t>
            </a: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Application Withdrawn</a:t>
                </a:r>
                <a:endParaRPr lang="en-US" sz="2200" b="1" dirty="0">
                  <a:solidFill>
                    <a:srgbClr val="624D38"/>
                  </a:solidFill>
                </a:endParaRP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Meets Requirements</a:t>
              </a:r>
              <a:endParaRPr lang="en-US" sz="2200" b="1" dirty="0">
                <a:solidFill>
                  <a:srgbClr val="624D38"/>
                </a:solidFill>
              </a:endParaRP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Approved - Review Comments</a:t>
              </a:r>
              <a:endParaRPr lang="en-US" sz="2200" b="1" dirty="0">
                <a:solidFill>
                  <a:srgbClr val="624D38"/>
                </a:solidFill>
              </a:endParaRP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Criminal Disqualifier</a:t>
              </a:r>
              <a:endParaRPr lang="en-US" sz="2200" b="1" dirty="0">
                <a:solidFill>
                  <a:srgbClr val="624D38"/>
                </a:solidFill>
              </a:endParaRP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FSFN Disqualifier</a:t>
              </a:r>
              <a:endParaRPr lang="en-US" sz="2200" b="1" dirty="0">
                <a:solidFill>
                  <a:srgbClr val="624D38"/>
                </a:solidFill>
              </a:endParaRP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Review Comments</a:t>
              </a:r>
              <a:endParaRPr lang="en-US" sz="2200" b="1" dirty="0">
                <a:solidFill>
                  <a:srgbClr val="624D38"/>
                </a:solidFill>
              </a:endParaRP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Duplicate - Created </a:t>
              </a:r>
              <a:br>
                <a:rPr lang="en-US" sz="2200" b="1" dirty="0" smtClean="0">
                  <a:solidFill>
                    <a:srgbClr val="624D38"/>
                  </a:solidFill>
                </a:rPr>
              </a:br>
              <a:r>
                <a:rPr lang="en-US" sz="2200" b="1" dirty="0" smtClean="0">
                  <a:solidFill>
                    <a:srgbClr val="624D38"/>
                  </a:solidFill>
                </a:rPr>
                <a:t>in Error</a:t>
              </a:r>
              <a:endParaRPr lang="en-US" sz="2200" b="1" dirty="0">
                <a:solidFill>
                  <a:srgbClr val="624D38"/>
                </a:solidFill>
              </a:endParaRP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24D38"/>
                  </a:solidFill>
                </a:rPr>
                <a:t>Denied - Court Approved</a:t>
              </a:r>
              <a:endParaRPr lang="en-US" sz="2200" b="1" dirty="0">
                <a:solidFill>
                  <a:srgbClr val="624D38"/>
                </a:solidFill>
              </a:endParaRPr>
            </a:p>
          </p:txBody>
        </p:sp>
      </p:grpSp>
    </p:spTree>
    <p:custDataLst>
      <p:tags r:id="rId1"/>
    </p:custDataLst>
    <p:extLst>
      <p:ext uri="{BB962C8B-B14F-4D97-AF65-F5344CB8AC3E}">
        <p14:creationId xmlns:p14="http://schemas.microsoft.com/office/powerpoint/2010/main" val="119622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smtClean="0"/>
              <a:t>Final Approvals, </a:t>
            </a:r>
            <a:r>
              <a:rPr lang="en-US" sz="4400" b="1" dirty="0" err="1" smtClean="0"/>
              <a:t>con’t</a:t>
            </a:r>
            <a:r>
              <a:rPr lang="en-US" sz="4400" b="1" dirty="0" smtClean="0"/>
              <a:t>.</a:t>
            </a:r>
            <a:endParaRPr lang="en-US" sz="4400" b="1" dirty="0"/>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2.63</a:t>
            </a: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1" name="Group 10"/>
          <p:cNvGrpSpPr/>
          <p:nvPr/>
        </p:nvGrpSpPr>
        <p:grpSpPr>
          <a:xfrm>
            <a:off x="1113905" y="1463739"/>
            <a:ext cx="9837341" cy="3434939"/>
            <a:chOff x="2483622" y="1525248"/>
            <a:chExt cx="7536599" cy="4323780"/>
          </a:xfrm>
          <a:solidFill>
            <a:schemeClr val="accent1">
              <a:lumMod val="40000"/>
              <a:lumOff val="60000"/>
            </a:schemeClr>
          </a:solidFill>
        </p:grpSpPr>
        <p:grpSp>
          <p:nvGrpSpPr>
            <p:cNvPr id="12" name="Group 11"/>
            <p:cNvGrpSpPr/>
            <p:nvPr/>
          </p:nvGrpSpPr>
          <p:grpSpPr>
            <a:xfrm>
              <a:off x="2483622" y="1525248"/>
              <a:ext cx="7536599" cy="4323780"/>
              <a:chOff x="3507970" y="1920946"/>
              <a:chExt cx="7536599" cy="3197904"/>
            </a:xfrm>
            <a:grpFill/>
          </p:grpSpPr>
          <p:sp>
            <p:nvSpPr>
              <p:cNvPr id="15" name="Rounded Rectangle 14"/>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The Child Welfare Professional Supervisor must approve their outcome by completing the approval routing process. </a:t>
                </a:r>
                <a:endParaRPr lang="en-US" sz="2400" b="1" dirty="0">
                  <a:solidFill>
                    <a:srgbClr val="624D38"/>
                  </a:solidFill>
                </a:endParaRPr>
              </a:p>
            </p:txBody>
          </p:sp>
          <p:sp>
            <p:nvSpPr>
              <p:cNvPr id="16" name="Rounded Rectangle 15"/>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Child Welfare Professionals cannot approve their own </a:t>
                </a:r>
                <a:br>
                  <a:rPr lang="en-US" sz="2400" b="1" dirty="0" smtClean="0">
                    <a:solidFill>
                      <a:srgbClr val="624D38"/>
                    </a:solidFill>
                  </a:rPr>
                </a:br>
                <a:r>
                  <a:rPr lang="en-US" sz="2400" b="1" dirty="0" smtClean="0">
                    <a:solidFill>
                      <a:srgbClr val="624D38"/>
                    </a:solidFill>
                  </a:rPr>
                  <a:t>home study.</a:t>
                </a:r>
                <a:endParaRPr lang="en-US" sz="2400" b="1" dirty="0">
                  <a:solidFill>
                    <a:srgbClr val="624D38"/>
                  </a:solidFill>
                </a:endParaRPr>
              </a:p>
            </p:txBody>
          </p:sp>
        </p:grpSp>
        <p:sp>
          <p:nvSpPr>
            <p:cNvPr id="14" name="Rounded Rectangle 13"/>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24D38"/>
                  </a:solidFill>
                </a:rPr>
                <a:t>If the Child Welfare Professional’s supervisor is not available, they can choose an alternate supervisor.</a:t>
              </a:r>
              <a:endParaRPr lang="en-US" sz="2400" b="1" dirty="0">
                <a:solidFill>
                  <a:srgbClr val="624D38"/>
                </a:solidFill>
              </a:endParaRPr>
            </a:p>
          </p:txBody>
        </p:sp>
      </p:grpSp>
    </p:spTree>
    <p:custDataLst>
      <p:tags r:id="rId1"/>
    </p:custDataLst>
    <p:extLst>
      <p:ext uri="{BB962C8B-B14F-4D97-AF65-F5344CB8AC3E}">
        <p14:creationId xmlns:p14="http://schemas.microsoft.com/office/powerpoint/2010/main" val="310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2.64</a:t>
            </a:r>
            <a:endParaRPr lang="en-US" dirty="0">
              <a:solidFill>
                <a:srgbClr val="624D38"/>
              </a:solidFill>
            </a:endParaRP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27948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smtClean="0"/>
              <a:t>Filing with the Court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2.65</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331495" y="1700806"/>
            <a:ext cx="4136976" cy="2638112"/>
          </a:xfrm>
        </p:spPr>
        <p:txBody>
          <a:bodyPr>
            <a:noAutofit/>
          </a:bodyPr>
          <a:lstStyle/>
          <a:p>
            <a:pPr marL="45720" indent="0" algn="ctr">
              <a:buNone/>
            </a:pPr>
            <a:r>
              <a:rPr lang="en-US" sz="2400" b="1" dirty="0"/>
              <a:t>A copy of the signed home study, copies of criminal records that can be shared, and any additional attachments obtained are submitted to CLS to file with the court.  </a:t>
            </a:r>
          </a:p>
        </p:txBody>
      </p:sp>
      <p:sp>
        <p:nvSpPr>
          <p:cNvPr id="9" name="Content Placeholder 13"/>
          <p:cNvSpPr txBox="1">
            <a:spLocks/>
          </p:cNvSpPr>
          <p:nvPr/>
        </p:nvSpPr>
        <p:spPr>
          <a:xfrm>
            <a:off x="6167718" y="1700806"/>
            <a:ext cx="5307106" cy="263811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Provided to CLS in conjunction with </a:t>
            </a:r>
            <a:r>
              <a:rPr lang="en-US" sz="2400" b="1" dirty="0" smtClean="0"/>
              <a:t>the shelter or emergency removal </a:t>
            </a:r>
            <a:r>
              <a:rPr lang="en-US" sz="2400" b="1" dirty="0"/>
              <a:t>h</a:t>
            </a:r>
            <a:r>
              <a:rPr lang="en-US" sz="2400" b="1" dirty="0" smtClean="0"/>
              <a:t>earing</a:t>
            </a:r>
            <a:r>
              <a:rPr lang="en-US" sz="2400" b="1" dirty="0"/>
              <a:t>.  If the </a:t>
            </a:r>
            <a:r>
              <a:rPr lang="en-US" sz="2400" b="1" dirty="0" smtClean="0"/>
              <a:t>Emergency Placement </a:t>
            </a:r>
            <a:r>
              <a:rPr lang="en-US" sz="2400" b="1" dirty="0"/>
              <a:t>Home Study is not available at the time of </a:t>
            </a:r>
            <a:r>
              <a:rPr lang="en-US" sz="2400" b="1" dirty="0" smtClean="0"/>
              <a:t>hearing, </a:t>
            </a:r>
            <a:r>
              <a:rPr lang="en-US" sz="2400" b="1" dirty="0"/>
              <a:t>it must be provided to CLS no later than </a:t>
            </a:r>
            <a:r>
              <a:rPr lang="en-US" sz="2400" b="1" dirty="0" smtClean="0"/>
              <a:t>the next </a:t>
            </a:r>
            <a:r>
              <a:rPr lang="en-US" sz="2400" b="1" dirty="0"/>
              <a:t>business day after hearing.</a:t>
            </a:r>
          </a:p>
        </p:txBody>
      </p:sp>
    </p:spTree>
    <p:custDataLst>
      <p:tags r:id="rId1"/>
    </p:custDataLst>
    <p:extLst>
      <p:ext uri="{BB962C8B-B14F-4D97-AF65-F5344CB8AC3E}">
        <p14:creationId xmlns:p14="http://schemas.microsoft.com/office/powerpoint/2010/main" val="3134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Tutorial</a:t>
            </a:r>
            <a:endParaRPr lang="en-US" sz="5400" b="1" dirty="0"/>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smtClean="0">
                <a:solidFill>
                  <a:srgbClr val="624D38"/>
                </a:solidFill>
              </a:rPr>
              <a:t>Copy Function</a:t>
            </a:r>
            <a:endParaRPr lang="en-US" sz="4000" b="1" dirty="0">
              <a:solidFill>
                <a:srgbClr val="624D38"/>
              </a:solidFill>
            </a:endParaRP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2.66</a:t>
            </a:r>
            <a:endParaRPr lang="en-US" dirty="0">
              <a:solidFill>
                <a:srgbClr val="624D38"/>
              </a:solidFill>
            </a:endParaRPr>
          </a:p>
        </p:txBody>
      </p:sp>
    </p:spTree>
    <p:custDataLst>
      <p:tags r:id="rId1"/>
    </p:custDataLst>
    <p:extLst>
      <p:ext uri="{BB962C8B-B14F-4D97-AF65-F5344CB8AC3E}">
        <p14:creationId xmlns:p14="http://schemas.microsoft.com/office/powerpoint/2010/main" val="14092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smtClean="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2.67</a:t>
            </a:r>
            <a:endParaRPr lang="en-US" dirty="0">
              <a:solidFill>
                <a:srgbClr val="624D38"/>
              </a:solidFill>
            </a:endParaRP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631656"/>
            <a:ext cx="4244550" cy="3692968"/>
          </a:xfrm>
        </p:spPr>
        <p:txBody>
          <a:bodyPr>
            <a:normAutofit/>
          </a:bodyPr>
          <a:lstStyle/>
          <a:p>
            <a:pPr marL="45720" indent="0" algn="ctr">
              <a:buNone/>
            </a:pPr>
            <a:r>
              <a:rPr lang="en-US" sz="2400" b="1" dirty="0" smtClean="0"/>
              <a:t>FSFN </a:t>
            </a:r>
            <a:r>
              <a:rPr lang="en-US" sz="2400" b="1" dirty="0"/>
              <a:t>will now have the functionality to copy over selected </a:t>
            </a:r>
            <a:r>
              <a:rPr lang="en-US" sz="2400" b="1" dirty="0" smtClean="0"/>
              <a:t>fields </a:t>
            </a:r>
            <a:r>
              <a:rPr lang="en-US" sz="2400" b="1" dirty="0"/>
              <a:t>from the </a:t>
            </a:r>
            <a:r>
              <a:rPr lang="en-US" sz="2400" b="1" dirty="0" smtClean="0"/>
              <a:t>most recent approved home </a:t>
            </a:r>
            <a:r>
              <a:rPr lang="en-US" sz="2400" b="1" dirty="0"/>
              <a:t>study in FSFN. </a:t>
            </a:r>
            <a:endParaRPr lang="en-US" sz="2400" b="1" dirty="0" smtClean="0"/>
          </a:p>
          <a:p>
            <a:pPr marL="45720" indent="0" algn="ctr">
              <a:buNone/>
            </a:pPr>
            <a:r>
              <a:rPr lang="en-US" sz="2400" b="1" dirty="0" smtClean="0"/>
              <a:t>If there is already a pending home study, a validation message will appear to ensure a new one is needed. </a:t>
            </a:r>
            <a:endParaRPr lang="en-US" sz="2400" b="1" dirty="0"/>
          </a:p>
        </p:txBody>
      </p:sp>
      <p:sp>
        <p:nvSpPr>
          <p:cNvPr id="9" name="Content Placeholder 13"/>
          <p:cNvSpPr txBox="1">
            <a:spLocks/>
          </p:cNvSpPr>
          <p:nvPr/>
        </p:nvSpPr>
        <p:spPr>
          <a:xfrm>
            <a:off x="4830811" y="1297627"/>
            <a:ext cx="7430202" cy="366255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lvl="0" indent="0">
              <a:buNone/>
            </a:pPr>
            <a:r>
              <a:rPr lang="en-US" sz="2400" b="1" dirty="0"/>
              <a:t>The information that will copy over includes: </a:t>
            </a:r>
            <a:r>
              <a:rPr lang="en-US" sz="2400" b="1" dirty="0" smtClean="0"/>
              <a:t/>
            </a:r>
            <a:br>
              <a:rPr lang="en-US" sz="2400" b="1" dirty="0" smtClean="0"/>
            </a:br>
            <a:endParaRPr lang="en-US" sz="2400" b="1" dirty="0"/>
          </a:p>
          <a:p>
            <a:pPr lvl="0">
              <a:lnSpc>
                <a:spcPct val="100000"/>
              </a:lnSpc>
              <a:spcBef>
                <a:spcPts val="0"/>
              </a:spcBef>
            </a:pPr>
            <a:r>
              <a:rPr lang="en-US" sz="2400" b="1" dirty="0"/>
              <a:t>Purpose of home </a:t>
            </a:r>
            <a:r>
              <a:rPr lang="en-US" sz="2400" b="1" dirty="0" smtClean="0"/>
              <a:t>study</a:t>
            </a:r>
          </a:p>
          <a:p>
            <a:pPr lvl="0">
              <a:lnSpc>
                <a:spcPct val="100000"/>
              </a:lnSpc>
              <a:spcBef>
                <a:spcPts val="0"/>
              </a:spcBef>
            </a:pPr>
            <a:r>
              <a:rPr lang="en-US" sz="2400" b="1" dirty="0" smtClean="0"/>
              <a:t>Narrative Family Assessment information, except for non-required questions</a:t>
            </a:r>
          </a:p>
          <a:p>
            <a:pPr lvl="0">
              <a:lnSpc>
                <a:spcPct val="100000"/>
              </a:lnSpc>
              <a:spcBef>
                <a:spcPts val="0"/>
              </a:spcBef>
            </a:pPr>
            <a:r>
              <a:rPr lang="en-US" sz="2400" b="1" dirty="0" smtClean="0"/>
              <a:t>Finance Breakdown, Additional Monthly Support or Income, and Household Information from the Financial Security Resources tab</a:t>
            </a:r>
            <a:endParaRPr lang="en-US" sz="2400" b="1" dirty="0"/>
          </a:p>
          <a:p>
            <a:pPr lvl="0">
              <a:lnSpc>
                <a:spcPct val="100000"/>
              </a:lnSpc>
              <a:spcBef>
                <a:spcPts val="0"/>
              </a:spcBef>
            </a:pPr>
            <a:r>
              <a:rPr lang="en-US" sz="2400" b="1" dirty="0" smtClean="0"/>
              <a:t>Other </a:t>
            </a:r>
            <a:r>
              <a:rPr lang="en-US" sz="2400" b="1" dirty="0"/>
              <a:t>states of residence</a:t>
            </a:r>
          </a:p>
          <a:p>
            <a:pPr lvl="0">
              <a:lnSpc>
                <a:spcPct val="100000"/>
              </a:lnSpc>
              <a:spcBef>
                <a:spcPts val="0"/>
              </a:spcBef>
            </a:pPr>
            <a:r>
              <a:rPr lang="en-US" sz="2400" b="1" dirty="0"/>
              <a:t>Background check narrative</a:t>
            </a:r>
          </a:p>
        </p:txBody>
      </p:sp>
    </p:spTree>
    <p:custDataLst>
      <p:tags r:id="rId1"/>
    </p:custDataLst>
    <p:extLst>
      <p:ext uri="{BB962C8B-B14F-4D97-AF65-F5344CB8AC3E}">
        <p14:creationId xmlns:p14="http://schemas.microsoft.com/office/powerpoint/2010/main" val="23617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2.68</a:t>
            </a:r>
            <a:endParaRPr lang="en-US" dirty="0">
              <a:solidFill>
                <a:srgbClr val="624D38"/>
              </a:solidFill>
            </a:endParaRPr>
          </a:p>
        </p:txBody>
      </p:sp>
      <p:pic>
        <p:nvPicPr>
          <p:cNvPr id="8" name="Picture 7"/>
          <p:cNvPicPr/>
          <p:nvPr/>
        </p:nvPicPr>
        <p:blipFill>
          <a:blip r:embed="rId3"/>
          <a:stretch>
            <a:fillRect/>
          </a:stretch>
        </p:blipFill>
        <p:spPr>
          <a:xfrm>
            <a:off x="596358"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888880" y="509553"/>
            <a:ext cx="2142061" cy="461665"/>
          </a:xfrm>
          <a:prstGeom prst="rect">
            <a:avLst/>
          </a:prstGeom>
        </p:spPr>
        <p:txBody>
          <a:bodyPr wrap="none">
            <a:spAutoFit/>
          </a:bodyPr>
          <a:lstStyle/>
          <a:p>
            <a:pPr algn="ctr"/>
            <a:r>
              <a:rPr lang="en-US" sz="2400" b="1" i="1" u="sng" dirty="0" smtClean="0">
                <a:latin typeface="Candara" panose="020E0502030303020204" pitchFamily="34" charset="0"/>
                <a:ea typeface="Candara" panose="020E0502030303020204" pitchFamily="34" charset="0"/>
                <a:cs typeface="Times New Roman" panose="02020603050405020304" pitchFamily="18" charset="0"/>
              </a:rPr>
              <a:t>Copy Function</a:t>
            </a:r>
            <a:r>
              <a:rPr lang="en-US" sz="2400" b="1" i="1" dirty="0" smtClean="0">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83719"/>
            <a:ext cx="12192000" cy="2193315"/>
          </a:xfrm>
        </p:spPr>
        <p:txBody>
          <a:bodyPr>
            <a:noAutofit/>
          </a:bodyPr>
          <a:lstStyle/>
          <a:p>
            <a:pPr algn="ctr"/>
            <a:r>
              <a:rPr lang="en-US" sz="5400" b="1" dirty="0" smtClean="0"/>
              <a:t>Activity A:  Part 2 </a:t>
            </a:r>
            <a:br>
              <a:rPr lang="en-US" sz="5400" b="1" dirty="0" smtClean="0"/>
            </a:br>
            <a:r>
              <a:rPr lang="en-US" sz="5400" b="1" dirty="0" smtClean="0"/>
              <a:t>Emergency!  Jacob and Jenna Are in Present Danger</a:t>
            </a:r>
            <a:endParaRPr lang="en-US" sz="4400" b="1" dirty="0"/>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2501547"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smtClean="0">
                  <a:solidFill>
                    <a:srgbClr val="624D38"/>
                  </a:solidFill>
                </a:rPr>
                <a:t>Read the scenario.  </a:t>
              </a:r>
              <a:endParaRPr lang="en-US" sz="1600" b="1" dirty="0">
                <a:solidFill>
                  <a:srgbClr val="624D38"/>
                </a:solidFill>
              </a:endParaRPr>
            </a:p>
          </p:txBody>
        </p:sp>
        <p:sp>
          <p:nvSpPr>
            <p:cNvPr id="9" name="Rounded Rectangle 8"/>
            <p:cNvSpPr/>
            <p:nvPr/>
          </p:nvSpPr>
          <p:spPr>
            <a:xfrm>
              <a:off x="5348920"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chemeClr val="tx1"/>
                  </a:solidFill>
                </a:rPr>
                <a:t>Create and complete Emergency Placement Home Study CPI denial and a Supervisor approval in FSFN. </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2.69</a:t>
            </a:r>
            <a:endParaRPr lang="en-US" dirty="0">
              <a:solidFill>
                <a:srgbClr val="624D38"/>
              </a:solidFill>
            </a:endParaRPr>
          </a:p>
        </p:txBody>
      </p:sp>
    </p:spTree>
    <p:custDataLst>
      <p:tags r:id="rId1"/>
    </p:custDataLst>
    <p:extLst>
      <p:ext uri="{BB962C8B-B14F-4D97-AF65-F5344CB8AC3E}">
        <p14:creationId xmlns:p14="http://schemas.microsoft.com/office/powerpoint/2010/main" val="97102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2.7</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58434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smtClean="0"/>
              <a:t>Questions</a:t>
            </a:r>
            <a:endParaRPr lang="en-US" sz="5400" b="1" dirty="0"/>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362676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2.8</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90224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solidFill>
                  <a:srgbClr val="624D38"/>
                </a:solidFill>
              </a:rPr>
              <a:t>Unified Home Study 2.9</a:t>
            </a:r>
            <a:endParaRPr lang="en-US" dirty="0">
              <a:solidFill>
                <a:srgbClr val="624D38"/>
              </a:solidFill>
            </a:endParaRP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smtClean="0">
                <a:solidFill>
                  <a:srgbClr val="624D38"/>
                </a:solidFill>
                <a:latin typeface="Candara" panose="020E0502030303020204" pitchFamily="34" charset="0"/>
                <a:ea typeface="Candara" panose="020E0502030303020204" pitchFamily="34" charset="0"/>
                <a:cs typeface="Times New Roman" panose="02020603050405020304" pitchFamily="18" charset="0"/>
              </a:rPr>
              <a:t> </a:t>
            </a:r>
            <a:endPar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endParaRP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40104"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smtClean="0"/>
              <a:t>FSFN Screens</a:t>
            </a:r>
            <a:endParaRPr lang="en-US" sz="5400" b="1" dirty="0"/>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31225" y="2567845"/>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9953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SLIDE_COUNT" val="7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2424</TotalTime>
  <Words>2113</Words>
  <Application>Microsoft Office PowerPoint</Application>
  <PresentationFormat>Widescreen</PresentationFormat>
  <Paragraphs>339</Paragraphs>
  <Slides>70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70</vt:i4>
      </vt:variant>
    </vt:vector>
  </HeadingPairs>
  <TitlesOfParts>
    <vt:vector size="79" baseType="lpstr">
      <vt:lpstr>Arial</vt:lpstr>
      <vt:lpstr>Arial Black</vt:lpstr>
      <vt:lpstr>Calibri</vt:lpstr>
      <vt:lpstr>Candara</vt:lpstr>
      <vt:lpstr>Century Gothic</vt:lpstr>
      <vt:lpstr>Times New Roman</vt:lpstr>
      <vt:lpstr>Sheer Green 16x9</vt:lpstr>
      <vt:lpstr>1_Sheer Green 16x9</vt:lpstr>
      <vt:lpstr>2_Sheer Green 16x9</vt:lpstr>
      <vt:lpstr>Unified Home Study Training</vt:lpstr>
      <vt:lpstr>Learning Objectives</vt:lpstr>
      <vt:lpstr>Emergency Placements</vt:lpstr>
      <vt:lpstr>Information Gathering</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Disqualifiers</vt:lpstr>
      <vt:lpstr>Disqualifiers, con’t.</vt:lpstr>
      <vt:lpstr>Disqualifiers, con’t.</vt:lpstr>
      <vt:lpstr>Documentation</vt:lpstr>
      <vt:lpstr>FSFN Screens</vt:lpstr>
      <vt:lpstr>FSFN Screens</vt:lpstr>
      <vt:lpstr>FSFN Screens</vt:lpstr>
      <vt:lpstr>FSFN Screens</vt:lpstr>
      <vt:lpstr>FSFN Screens</vt:lpstr>
      <vt:lpstr>FSFN Screens</vt:lpstr>
      <vt:lpstr>Information Needed Prior to Emergency Placement</vt:lpstr>
      <vt:lpstr>Interviews</vt:lpstr>
      <vt:lpstr>Interviews, con’t.</vt:lpstr>
      <vt:lpstr>Home Evaluation</vt:lpstr>
      <vt:lpstr>Caregiver Supports</vt:lpstr>
      <vt:lpstr>Verbal Approval</vt:lpstr>
      <vt:lpstr>FSFN Tutorial</vt:lpstr>
      <vt:lpstr>Financial Security Resources and Child Care Arrangements</vt:lpstr>
      <vt:lpstr>FSFN Screens</vt:lpstr>
      <vt:lpstr>FSFN Screens</vt:lpstr>
      <vt:lpstr>FSFN Screens</vt:lpstr>
      <vt:lpstr>FSFN Screens</vt:lpstr>
      <vt:lpstr>FSFN Screens</vt:lpstr>
      <vt:lpstr>FSFN Tutorial</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The UHS Interview Process</vt:lpstr>
      <vt:lpstr>The UHS Interview Process, con’t.</vt:lpstr>
      <vt:lpstr>Activity A:  Part 1  Emergency!  Jacob and Jenna Are in Present Danger</vt:lpstr>
      <vt:lpstr>Finalizing the Emergency Placement Home Study</vt:lpstr>
      <vt:lpstr>FSFN Tutorial</vt:lpstr>
      <vt:lpstr>Attachments</vt:lpstr>
      <vt:lpstr>Upload Requirements</vt:lpstr>
      <vt:lpstr>Signatures, Recommendations, and Final Approvals</vt:lpstr>
      <vt:lpstr>Signatures, Recommendations, and Final Approvals, con’t.</vt:lpstr>
      <vt:lpstr>Signatures, Recommendations, and Final Approvals, con’t.</vt:lpstr>
      <vt:lpstr>Signatures, Recommendations, and Final Approvals, con’t.</vt:lpstr>
      <vt:lpstr>Signatures, Recommendations, and Final Approvals, con’t.</vt:lpstr>
      <vt:lpstr>Final Approvals</vt:lpstr>
      <vt:lpstr>Final Approvals, con’t.</vt:lpstr>
      <vt:lpstr>FSFN Screens</vt:lpstr>
      <vt:lpstr>Filing with the Court</vt:lpstr>
      <vt:lpstr>FSFN Tutorial</vt:lpstr>
      <vt:lpstr>Copy Function</vt:lpstr>
      <vt:lpstr>FSFN Screens</vt:lpstr>
      <vt:lpstr>Activity A:  Part 2  Emergency!  Jacob and Jenna Are in Present Danger</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Training</dc:title>
  <dc:creator>Brock, Amber</dc:creator>
  <cp:lastModifiedBy>Carnett, Valerie</cp:lastModifiedBy>
  <cp:revision>124</cp:revision>
  <cp:lastPrinted>2018-05-02T13:38:43Z</cp:lastPrinted>
  <dcterms:created xsi:type="dcterms:W3CDTF">2018-03-31T17:15:41Z</dcterms:created>
  <dcterms:modified xsi:type="dcterms:W3CDTF">2018-05-02T17:28:21Z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