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74"/>
  </p:handoutMasterIdLst>
  <p:sldIdLst>
    <p:sldId id="257" r:id="rId3"/>
    <p:sldId id="258" r:id="rId4"/>
    <p:sldId id="259" r:id="rId5"/>
    <p:sldId id="342" r:id="rId6"/>
    <p:sldId id="343" r:id="rId7"/>
    <p:sldId id="344" r:id="rId8"/>
    <p:sldId id="361" r:id="rId9"/>
    <p:sldId id="362" r:id="rId10"/>
    <p:sldId id="401" r:id="rId11"/>
    <p:sldId id="261" r:id="rId12"/>
    <p:sldId id="363" r:id="rId13"/>
    <p:sldId id="364" r:id="rId14"/>
    <p:sldId id="365" r:id="rId15"/>
    <p:sldId id="366" r:id="rId16"/>
    <p:sldId id="402" r:id="rId17"/>
    <p:sldId id="345" r:id="rId18"/>
    <p:sldId id="346" r:id="rId19"/>
    <p:sldId id="278" r:id="rId20"/>
    <p:sldId id="279" r:id="rId21"/>
    <p:sldId id="280" r:id="rId22"/>
    <p:sldId id="281" r:id="rId23"/>
    <p:sldId id="282" r:id="rId24"/>
    <p:sldId id="367" r:id="rId25"/>
    <p:sldId id="395" r:id="rId26"/>
    <p:sldId id="396" r:id="rId27"/>
    <p:sldId id="397" r:id="rId28"/>
    <p:sldId id="398" r:id="rId29"/>
    <p:sldId id="370" r:id="rId30"/>
    <p:sldId id="347" r:id="rId31"/>
    <p:sldId id="348" r:id="rId32"/>
    <p:sldId id="349" r:id="rId33"/>
    <p:sldId id="411" r:id="rId34"/>
    <p:sldId id="305" r:id="rId35"/>
    <p:sldId id="371" r:id="rId36"/>
    <p:sldId id="372" r:id="rId37"/>
    <p:sldId id="373" r:id="rId38"/>
    <p:sldId id="374" r:id="rId39"/>
    <p:sldId id="375" r:id="rId40"/>
    <p:sldId id="351" r:id="rId41"/>
    <p:sldId id="391" r:id="rId42"/>
    <p:sldId id="311" r:id="rId43"/>
    <p:sldId id="312" r:id="rId44"/>
    <p:sldId id="376" r:id="rId45"/>
    <p:sldId id="377" r:id="rId46"/>
    <p:sldId id="378" r:id="rId47"/>
    <p:sldId id="379" r:id="rId48"/>
    <p:sldId id="380" r:id="rId49"/>
    <p:sldId id="381" r:id="rId50"/>
    <p:sldId id="382" r:id="rId51"/>
    <p:sldId id="383" r:id="rId52"/>
    <p:sldId id="384" r:id="rId53"/>
    <p:sldId id="325" r:id="rId54"/>
    <p:sldId id="399" r:id="rId55"/>
    <p:sldId id="400" r:id="rId56"/>
    <p:sldId id="326" r:id="rId57"/>
    <p:sldId id="327" r:id="rId58"/>
    <p:sldId id="403" r:id="rId59"/>
    <p:sldId id="404" r:id="rId60"/>
    <p:sldId id="405" r:id="rId61"/>
    <p:sldId id="406" r:id="rId62"/>
    <p:sldId id="407" r:id="rId63"/>
    <p:sldId id="408" r:id="rId64"/>
    <p:sldId id="409" r:id="rId65"/>
    <p:sldId id="385" r:id="rId66"/>
    <p:sldId id="410" r:id="rId67"/>
    <p:sldId id="360" r:id="rId68"/>
    <p:sldId id="335" r:id="rId69"/>
    <p:sldId id="339" r:id="rId70"/>
    <p:sldId id="341" r:id="rId71"/>
    <p:sldId id="336" r:id="rId72"/>
    <p:sldId id="386" r:id="rId73"/>
  </p:sldIdLst>
  <p:sldSz cx="12192000" cy="6858000"/>
  <p:notesSz cx="7010400" cy="92964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77F"/>
    <a:srgbClr val="7CC749"/>
    <a:srgbClr val="60A432"/>
    <a:srgbClr val="69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77" d="100"/>
          <a:sy n="77" d="100"/>
        </p:scale>
        <p:origin x="126" y="8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FB1D-3F44-4E2F-8C5C-07D7213779E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BA9889-0235-47CB-B80B-F7597F671D79}">
      <dgm:prSet phldrT="[Text]" custT="1"/>
      <dgm:spPr>
        <a:solidFill>
          <a:schemeClr val="accent1">
            <a:lumMod val="75000"/>
          </a:schemeClr>
        </a:solidFill>
      </dgm:spPr>
      <dgm:t>
        <a:bodyPr/>
        <a:lstStyle/>
        <a:p>
          <a:r>
            <a:rPr lang="en-US" sz="2400" b="1" dirty="0">
              <a:solidFill>
                <a:schemeClr val="tx1"/>
              </a:solidFill>
            </a:rPr>
            <a:t>The Adoption Addendum Home Study type is an updated Adoption Unified Home Study that captures the factors outlined in Chapter 65C-16.005, F.A.C., and is initiated when the items below have occurred:</a:t>
          </a:r>
        </a:p>
      </dgm:t>
    </dgm:pt>
    <dgm:pt modelId="{4CF6E374-5535-47DD-8D35-31FF906B57B2}" type="parTrans" cxnId="{FC6AF569-1882-4D48-9277-11576A90CE5A}">
      <dgm:prSet/>
      <dgm:spPr/>
      <dgm:t>
        <a:bodyPr/>
        <a:lstStyle/>
        <a:p>
          <a:endParaRPr lang="en-US" b="1">
            <a:solidFill>
              <a:schemeClr val="tx1"/>
            </a:solidFill>
          </a:endParaRPr>
        </a:p>
      </dgm:t>
    </dgm:pt>
    <dgm:pt modelId="{4C76CB0D-83A7-4E5C-B564-B358173E0A65}" type="sibTrans" cxnId="{FC6AF569-1882-4D48-9277-11576A90CE5A}">
      <dgm:prSet/>
      <dgm:spPr/>
      <dgm:t>
        <a:bodyPr/>
        <a:lstStyle/>
        <a:p>
          <a:endParaRPr lang="en-US" b="1">
            <a:solidFill>
              <a:schemeClr val="tx1"/>
            </a:solidFill>
          </a:endParaRPr>
        </a:p>
      </dgm:t>
    </dgm:pt>
    <dgm:pt modelId="{2D9C3834-DB65-4E2B-894D-5CF7110F7027}">
      <dgm:prSet phldrT="[Text]" custT="1"/>
      <dgm:spPr>
        <a:solidFill>
          <a:schemeClr val="accent1">
            <a:lumMod val="60000"/>
            <a:lumOff val="40000"/>
          </a:schemeClr>
        </a:solidFill>
      </dgm:spPr>
      <dgm:t>
        <a:bodyPr/>
        <a:lstStyle/>
        <a:p>
          <a:r>
            <a:rPr lang="en-US" sz="2200" b="1" dirty="0">
              <a:solidFill>
                <a:schemeClr val="tx1"/>
              </a:solidFill>
            </a:rPr>
            <a:t>The home study has expired (over a year).</a:t>
          </a:r>
        </a:p>
      </dgm:t>
    </dgm:pt>
    <dgm:pt modelId="{6DC79DA8-3E82-4CE8-AD53-368554EA49FF}" type="parTrans" cxnId="{17A6956D-5B0B-422F-9BFD-F0DF9079A7C1}">
      <dgm:prSet/>
      <dgm:spPr/>
      <dgm:t>
        <a:bodyPr/>
        <a:lstStyle/>
        <a:p>
          <a:endParaRPr lang="en-US" b="1">
            <a:solidFill>
              <a:schemeClr val="tx1"/>
            </a:solidFill>
          </a:endParaRPr>
        </a:p>
      </dgm:t>
    </dgm:pt>
    <dgm:pt modelId="{CC895F1E-3B30-45FF-9A4A-5FBDF892DE11}" type="sibTrans" cxnId="{17A6956D-5B0B-422F-9BFD-F0DF9079A7C1}">
      <dgm:prSet/>
      <dgm:spPr/>
      <dgm:t>
        <a:bodyPr/>
        <a:lstStyle/>
        <a:p>
          <a:endParaRPr lang="en-US" b="1">
            <a:solidFill>
              <a:schemeClr val="tx1"/>
            </a:solidFill>
          </a:endParaRPr>
        </a:p>
      </dgm:t>
    </dgm:pt>
    <dgm:pt modelId="{6A7A4152-8EAE-417D-97CB-93148C7AE7F1}">
      <dgm:prSet phldrT="[Text]" custT="1"/>
      <dgm:spPr>
        <a:solidFill>
          <a:schemeClr val="accent1">
            <a:lumMod val="60000"/>
            <a:lumOff val="40000"/>
          </a:schemeClr>
        </a:solidFill>
      </dgm:spPr>
      <dgm:t>
        <a:bodyPr/>
        <a:lstStyle/>
        <a:p>
          <a:r>
            <a:rPr lang="en-US" sz="2200" b="1" dirty="0">
              <a:solidFill>
                <a:schemeClr val="tx1"/>
              </a:solidFill>
            </a:rPr>
            <a:t>Prospective adoptive parent(s) want to adopt again.</a:t>
          </a:r>
        </a:p>
      </dgm:t>
    </dgm:pt>
    <dgm:pt modelId="{9156A9BE-1129-4113-B331-7DE107761AA7}" type="parTrans" cxnId="{9C3F2E1E-1457-4B92-B849-AAFBAA33DAFF}">
      <dgm:prSet/>
      <dgm:spPr/>
      <dgm:t>
        <a:bodyPr/>
        <a:lstStyle/>
        <a:p>
          <a:endParaRPr lang="en-US" b="1">
            <a:solidFill>
              <a:schemeClr val="tx1"/>
            </a:solidFill>
          </a:endParaRPr>
        </a:p>
      </dgm:t>
    </dgm:pt>
    <dgm:pt modelId="{8CC97F62-5988-40D9-AE9C-6D4935BD9D04}" type="sibTrans" cxnId="{9C3F2E1E-1457-4B92-B849-AAFBAA33DAFF}">
      <dgm:prSet/>
      <dgm:spPr/>
      <dgm:t>
        <a:bodyPr/>
        <a:lstStyle/>
        <a:p>
          <a:endParaRPr lang="en-US" b="1">
            <a:solidFill>
              <a:schemeClr val="tx1"/>
            </a:solidFill>
          </a:endParaRPr>
        </a:p>
      </dgm:t>
    </dgm:pt>
    <dgm:pt modelId="{A1417DF9-396C-4845-8F9F-CCE2FADEB4C0}">
      <dgm:prSet phldrT="[Text]" custT="1"/>
      <dgm:spPr>
        <a:solidFill>
          <a:schemeClr val="accent1">
            <a:lumMod val="60000"/>
            <a:lumOff val="40000"/>
          </a:schemeClr>
        </a:solidFill>
      </dgm:spPr>
      <dgm:t>
        <a:bodyPr/>
        <a:lstStyle/>
        <a:p>
          <a:r>
            <a:rPr lang="en-US" sz="2200" b="1" dirty="0">
              <a:solidFill>
                <a:schemeClr val="tx1"/>
              </a:solidFill>
            </a:rPr>
            <a:t>There have been significant changes regarding the prospective adoptive parent(s).</a:t>
          </a:r>
        </a:p>
      </dgm:t>
    </dgm:pt>
    <dgm:pt modelId="{111D4A2C-C8CD-4CC7-84B7-98568853E00A}" type="parTrans" cxnId="{AC031462-5632-4A1A-98D4-DE1824BE778D}">
      <dgm:prSet/>
      <dgm:spPr/>
      <dgm:t>
        <a:bodyPr/>
        <a:lstStyle/>
        <a:p>
          <a:endParaRPr lang="en-US" b="1">
            <a:solidFill>
              <a:schemeClr val="tx1"/>
            </a:solidFill>
          </a:endParaRPr>
        </a:p>
      </dgm:t>
    </dgm:pt>
    <dgm:pt modelId="{9C9A9E10-83FA-4FC4-802F-94F08E43B6F6}" type="sibTrans" cxnId="{AC031462-5632-4A1A-98D4-DE1824BE778D}">
      <dgm:prSet/>
      <dgm:spPr/>
      <dgm:t>
        <a:bodyPr/>
        <a:lstStyle/>
        <a:p>
          <a:endParaRPr lang="en-US" b="1">
            <a:solidFill>
              <a:schemeClr val="tx1"/>
            </a:solidFill>
          </a:endParaRPr>
        </a:p>
      </dgm:t>
    </dgm:pt>
    <dgm:pt modelId="{BE59EDB5-131C-4579-8D1D-F68182B8FE6A}">
      <dgm:prSet custT="1"/>
      <dgm:spPr>
        <a:solidFill>
          <a:schemeClr val="accent1">
            <a:lumMod val="60000"/>
            <a:lumOff val="40000"/>
          </a:schemeClr>
        </a:solidFill>
      </dgm:spPr>
      <dgm:t>
        <a:bodyPr/>
        <a:lstStyle/>
        <a:p>
          <a:r>
            <a:rPr lang="en-US" sz="2200" b="1" dirty="0">
              <a:solidFill>
                <a:schemeClr val="tx1"/>
              </a:solidFill>
            </a:rPr>
            <a:t>A family has now been matched to adopt a specific child.</a:t>
          </a:r>
        </a:p>
      </dgm:t>
    </dgm:pt>
    <dgm:pt modelId="{A1697E03-92F7-4AF6-8B02-F0BBF3EB8BE5}" type="parTrans" cxnId="{F849D00B-0163-4DD7-AA3C-4690E914AC65}">
      <dgm:prSet/>
      <dgm:spPr/>
      <dgm:t>
        <a:bodyPr/>
        <a:lstStyle/>
        <a:p>
          <a:endParaRPr lang="en-US" b="1">
            <a:solidFill>
              <a:schemeClr val="tx1"/>
            </a:solidFill>
          </a:endParaRPr>
        </a:p>
      </dgm:t>
    </dgm:pt>
    <dgm:pt modelId="{1DEE4FD1-72FF-42DB-BE0E-D5DB3354F5AA}" type="sibTrans" cxnId="{F849D00B-0163-4DD7-AA3C-4690E914AC65}">
      <dgm:prSet/>
      <dgm:spPr/>
      <dgm:t>
        <a:bodyPr/>
        <a:lstStyle/>
        <a:p>
          <a:endParaRPr lang="en-US" b="1">
            <a:solidFill>
              <a:schemeClr val="tx1"/>
            </a:solidFill>
          </a:endParaRPr>
        </a:p>
      </dgm:t>
    </dgm:pt>
    <dgm:pt modelId="{B992612D-75C5-4388-B47D-AE370EC20BCF}" type="pres">
      <dgm:prSet presAssocID="{2469FB1D-3F44-4E2F-8C5C-07D7213779ED}" presName="composite" presStyleCnt="0">
        <dgm:presLayoutVars>
          <dgm:chMax val="1"/>
          <dgm:dir/>
          <dgm:resizeHandles val="exact"/>
        </dgm:presLayoutVars>
      </dgm:prSet>
      <dgm:spPr/>
      <dgm:t>
        <a:bodyPr/>
        <a:lstStyle/>
        <a:p>
          <a:endParaRPr lang="en-US"/>
        </a:p>
      </dgm:t>
    </dgm:pt>
    <dgm:pt modelId="{C4DA0736-42D0-42A4-A8F1-CF320A4FB98E}" type="pres">
      <dgm:prSet presAssocID="{0FBA9889-0235-47CB-B80B-F7597F671D79}" presName="roof" presStyleLbl="dkBgShp" presStyleIdx="0" presStyleCnt="2" custLinFactNeighborY="-8352"/>
      <dgm:spPr/>
      <dgm:t>
        <a:bodyPr/>
        <a:lstStyle/>
        <a:p>
          <a:endParaRPr lang="en-US"/>
        </a:p>
      </dgm:t>
    </dgm:pt>
    <dgm:pt modelId="{49F8EF77-4089-4660-B503-413D262C9D38}" type="pres">
      <dgm:prSet presAssocID="{0FBA9889-0235-47CB-B80B-F7597F671D79}" presName="pillars" presStyleCnt="0"/>
      <dgm:spPr/>
    </dgm:pt>
    <dgm:pt modelId="{28FCC75B-DC55-4BA6-B6B5-444EB3190565}" type="pres">
      <dgm:prSet presAssocID="{0FBA9889-0235-47CB-B80B-F7597F671D79}" presName="pillar1" presStyleLbl="node1" presStyleIdx="0" presStyleCnt="4">
        <dgm:presLayoutVars>
          <dgm:bulletEnabled val="1"/>
        </dgm:presLayoutVars>
      </dgm:prSet>
      <dgm:spPr/>
      <dgm:t>
        <a:bodyPr/>
        <a:lstStyle/>
        <a:p>
          <a:endParaRPr lang="en-US"/>
        </a:p>
      </dgm:t>
    </dgm:pt>
    <dgm:pt modelId="{0259DC87-99F8-4B8D-8A71-8A83C51C196B}" type="pres">
      <dgm:prSet presAssocID="{BE59EDB5-131C-4579-8D1D-F68182B8FE6A}" presName="pillarX" presStyleLbl="node1" presStyleIdx="1" presStyleCnt="4">
        <dgm:presLayoutVars>
          <dgm:bulletEnabled val="1"/>
        </dgm:presLayoutVars>
      </dgm:prSet>
      <dgm:spPr/>
      <dgm:t>
        <a:bodyPr/>
        <a:lstStyle/>
        <a:p>
          <a:endParaRPr lang="en-US"/>
        </a:p>
      </dgm:t>
    </dgm:pt>
    <dgm:pt modelId="{14026E78-66B2-4FBF-AE7D-8DEA4849FA68}" type="pres">
      <dgm:prSet presAssocID="{6A7A4152-8EAE-417D-97CB-93148C7AE7F1}" presName="pillarX" presStyleLbl="node1" presStyleIdx="2" presStyleCnt="4">
        <dgm:presLayoutVars>
          <dgm:bulletEnabled val="1"/>
        </dgm:presLayoutVars>
      </dgm:prSet>
      <dgm:spPr/>
      <dgm:t>
        <a:bodyPr/>
        <a:lstStyle/>
        <a:p>
          <a:endParaRPr lang="en-US"/>
        </a:p>
      </dgm:t>
    </dgm:pt>
    <dgm:pt modelId="{51DA6AF1-7F6E-4D16-8AC7-A31AE7150C33}" type="pres">
      <dgm:prSet presAssocID="{A1417DF9-396C-4845-8F9F-CCE2FADEB4C0}" presName="pillarX" presStyleLbl="node1" presStyleIdx="3" presStyleCnt="4">
        <dgm:presLayoutVars>
          <dgm:bulletEnabled val="1"/>
        </dgm:presLayoutVars>
      </dgm:prSet>
      <dgm:spPr/>
      <dgm:t>
        <a:bodyPr/>
        <a:lstStyle/>
        <a:p>
          <a:endParaRPr lang="en-US"/>
        </a:p>
      </dgm:t>
    </dgm:pt>
    <dgm:pt modelId="{DE430A85-09F1-4AA6-BEE8-66212251E8AA}" type="pres">
      <dgm:prSet presAssocID="{0FBA9889-0235-47CB-B80B-F7597F671D79}" presName="base" presStyleLbl="dkBgShp" presStyleIdx="1" presStyleCnt="2"/>
      <dgm:spPr>
        <a:solidFill>
          <a:schemeClr val="accent1">
            <a:lumMod val="75000"/>
          </a:schemeClr>
        </a:solidFill>
      </dgm:spPr>
    </dgm:pt>
  </dgm:ptLst>
  <dgm:cxnLst>
    <dgm:cxn modelId="{FC6AF569-1882-4D48-9277-11576A90CE5A}" srcId="{2469FB1D-3F44-4E2F-8C5C-07D7213779ED}" destId="{0FBA9889-0235-47CB-B80B-F7597F671D79}" srcOrd="0" destOrd="0" parTransId="{4CF6E374-5535-47DD-8D35-31FF906B57B2}" sibTransId="{4C76CB0D-83A7-4E5C-B564-B358173E0A65}"/>
    <dgm:cxn modelId="{F849D00B-0163-4DD7-AA3C-4690E914AC65}" srcId="{0FBA9889-0235-47CB-B80B-F7597F671D79}" destId="{BE59EDB5-131C-4579-8D1D-F68182B8FE6A}" srcOrd="1" destOrd="0" parTransId="{A1697E03-92F7-4AF6-8B02-F0BBF3EB8BE5}" sibTransId="{1DEE4FD1-72FF-42DB-BE0E-D5DB3354F5AA}"/>
    <dgm:cxn modelId="{23A628B3-6D2A-4274-B5E1-970DECAF2CA0}" type="presOf" srcId="{BE59EDB5-131C-4579-8D1D-F68182B8FE6A}" destId="{0259DC87-99F8-4B8D-8A71-8A83C51C196B}" srcOrd="0" destOrd="0" presId="urn:microsoft.com/office/officeart/2005/8/layout/hList3"/>
    <dgm:cxn modelId="{9C3F2E1E-1457-4B92-B849-AAFBAA33DAFF}" srcId="{0FBA9889-0235-47CB-B80B-F7597F671D79}" destId="{6A7A4152-8EAE-417D-97CB-93148C7AE7F1}" srcOrd="2" destOrd="0" parTransId="{9156A9BE-1129-4113-B331-7DE107761AA7}" sibTransId="{8CC97F62-5988-40D9-AE9C-6D4935BD9D04}"/>
    <dgm:cxn modelId="{E3448E02-2543-40FA-8465-4A90901D1843}" type="presOf" srcId="{2469FB1D-3F44-4E2F-8C5C-07D7213779ED}" destId="{B992612D-75C5-4388-B47D-AE370EC20BCF}" srcOrd="0" destOrd="0" presId="urn:microsoft.com/office/officeart/2005/8/layout/hList3"/>
    <dgm:cxn modelId="{E4D0B3AB-3E39-40E5-BA1C-20DA1151B45F}" type="presOf" srcId="{0FBA9889-0235-47CB-B80B-F7597F671D79}" destId="{C4DA0736-42D0-42A4-A8F1-CF320A4FB98E}" srcOrd="0" destOrd="0" presId="urn:microsoft.com/office/officeart/2005/8/layout/hList3"/>
    <dgm:cxn modelId="{AC031462-5632-4A1A-98D4-DE1824BE778D}" srcId="{0FBA9889-0235-47CB-B80B-F7597F671D79}" destId="{A1417DF9-396C-4845-8F9F-CCE2FADEB4C0}" srcOrd="3" destOrd="0" parTransId="{111D4A2C-C8CD-4CC7-84B7-98568853E00A}" sibTransId="{9C9A9E10-83FA-4FC4-802F-94F08E43B6F6}"/>
    <dgm:cxn modelId="{8B744804-887C-40D0-B5F1-28847715A41F}" type="presOf" srcId="{6A7A4152-8EAE-417D-97CB-93148C7AE7F1}" destId="{14026E78-66B2-4FBF-AE7D-8DEA4849FA68}" srcOrd="0" destOrd="0" presId="urn:microsoft.com/office/officeart/2005/8/layout/hList3"/>
    <dgm:cxn modelId="{2B89514C-DAA2-4AD0-9A03-5DB1A9AFB85D}" type="presOf" srcId="{A1417DF9-396C-4845-8F9F-CCE2FADEB4C0}" destId="{51DA6AF1-7F6E-4D16-8AC7-A31AE7150C33}" srcOrd="0" destOrd="0" presId="urn:microsoft.com/office/officeart/2005/8/layout/hList3"/>
    <dgm:cxn modelId="{17A6956D-5B0B-422F-9BFD-F0DF9079A7C1}" srcId="{0FBA9889-0235-47CB-B80B-F7597F671D79}" destId="{2D9C3834-DB65-4E2B-894D-5CF7110F7027}" srcOrd="0" destOrd="0" parTransId="{6DC79DA8-3E82-4CE8-AD53-368554EA49FF}" sibTransId="{CC895F1E-3B30-45FF-9A4A-5FBDF892DE11}"/>
    <dgm:cxn modelId="{43808E00-AE17-43FD-85A3-0D1C730CC39A}" type="presOf" srcId="{2D9C3834-DB65-4E2B-894D-5CF7110F7027}" destId="{28FCC75B-DC55-4BA6-B6B5-444EB3190565}" srcOrd="0" destOrd="0" presId="urn:microsoft.com/office/officeart/2005/8/layout/hList3"/>
    <dgm:cxn modelId="{0C29260E-FBFB-4A95-9C70-0E7A5A0BB284}" type="presParOf" srcId="{B992612D-75C5-4388-B47D-AE370EC20BCF}" destId="{C4DA0736-42D0-42A4-A8F1-CF320A4FB98E}" srcOrd="0" destOrd="0" presId="urn:microsoft.com/office/officeart/2005/8/layout/hList3"/>
    <dgm:cxn modelId="{D3C84968-7EEC-449C-B996-45B719DC8DA9}" type="presParOf" srcId="{B992612D-75C5-4388-B47D-AE370EC20BCF}" destId="{49F8EF77-4089-4660-B503-413D262C9D38}" srcOrd="1" destOrd="0" presId="urn:microsoft.com/office/officeart/2005/8/layout/hList3"/>
    <dgm:cxn modelId="{270DB45A-934E-4843-A577-633A09EC2F33}" type="presParOf" srcId="{49F8EF77-4089-4660-B503-413D262C9D38}" destId="{28FCC75B-DC55-4BA6-B6B5-444EB3190565}" srcOrd="0" destOrd="0" presId="urn:microsoft.com/office/officeart/2005/8/layout/hList3"/>
    <dgm:cxn modelId="{AAFC8B3B-88EF-42C9-91AB-94AEE7D9DDE3}" type="presParOf" srcId="{49F8EF77-4089-4660-B503-413D262C9D38}" destId="{0259DC87-99F8-4B8D-8A71-8A83C51C196B}" srcOrd="1" destOrd="0" presId="urn:microsoft.com/office/officeart/2005/8/layout/hList3"/>
    <dgm:cxn modelId="{572B8C08-60B8-485F-AB5F-623F42911FA8}" type="presParOf" srcId="{49F8EF77-4089-4660-B503-413D262C9D38}" destId="{14026E78-66B2-4FBF-AE7D-8DEA4849FA68}" srcOrd="2" destOrd="0" presId="urn:microsoft.com/office/officeart/2005/8/layout/hList3"/>
    <dgm:cxn modelId="{B6C6102E-A8C2-4CC0-837D-9A22D296E6AD}" type="presParOf" srcId="{49F8EF77-4089-4660-B503-413D262C9D38}" destId="{51DA6AF1-7F6E-4D16-8AC7-A31AE7150C33}" srcOrd="3" destOrd="0" presId="urn:microsoft.com/office/officeart/2005/8/layout/hList3"/>
    <dgm:cxn modelId="{A878ACE2-B986-4135-85E6-1E3A7F8661F0}" type="presParOf" srcId="{B992612D-75C5-4388-B47D-AE370EC20BCF}" destId="{DE430A85-09F1-4AA6-BEE8-66212251E8A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0736-42D0-42A4-A8F1-CF320A4FB98E}">
      <dsp:nvSpPr>
        <dsp:cNvPr id="0" name=""/>
        <dsp:cNvSpPr/>
      </dsp:nvSpPr>
      <dsp:spPr>
        <a:xfrm>
          <a:off x="0" y="0"/>
          <a:ext cx="11167194" cy="1052371"/>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The Adoption Addendum Home Study type is an updated Adoption Unified Home Study that captures the factors outlined in Chapter 65C-16.005, F.A.C., and is initiated when the items below have occurred:</a:t>
          </a:r>
        </a:p>
      </dsp:txBody>
      <dsp:txXfrm>
        <a:off x="0" y="0"/>
        <a:ext cx="11167194" cy="1052371"/>
      </dsp:txXfrm>
    </dsp:sp>
    <dsp:sp modelId="{28FCC75B-DC55-4BA6-B6B5-444EB3190565}">
      <dsp:nvSpPr>
        <dsp:cNvPr id="0" name=""/>
        <dsp:cNvSpPr/>
      </dsp:nvSpPr>
      <dsp:spPr>
        <a:xfrm>
          <a:off x="0"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The home study has expired (over a year).</a:t>
          </a:r>
        </a:p>
      </dsp:txBody>
      <dsp:txXfrm>
        <a:off x="0" y="1052371"/>
        <a:ext cx="2791798" cy="2209979"/>
      </dsp:txXfrm>
    </dsp:sp>
    <dsp:sp modelId="{0259DC87-99F8-4B8D-8A71-8A83C51C196B}">
      <dsp:nvSpPr>
        <dsp:cNvPr id="0" name=""/>
        <dsp:cNvSpPr/>
      </dsp:nvSpPr>
      <dsp:spPr>
        <a:xfrm>
          <a:off x="2791798"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A family has now been matched to adopt a specific child.</a:t>
          </a:r>
        </a:p>
      </dsp:txBody>
      <dsp:txXfrm>
        <a:off x="2791798" y="1052371"/>
        <a:ext cx="2791798" cy="2209979"/>
      </dsp:txXfrm>
    </dsp:sp>
    <dsp:sp modelId="{14026E78-66B2-4FBF-AE7D-8DEA4849FA68}">
      <dsp:nvSpPr>
        <dsp:cNvPr id="0" name=""/>
        <dsp:cNvSpPr/>
      </dsp:nvSpPr>
      <dsp:spPr>
        <a:xfrm>
          <a:off x="5583597"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Prospective adoptive parent(s) want to adopt again.</a:t>
          </a:r>
        </a:p>
      </dsp:txBody>
      <dsp:txXfrm>
        <a:off x="5583597" y="1052371"/>
        <a:ext cx="2791798" cy="2209979"/>
      </dsp:txXfrm>
    </dsp:sp>
    <dsp:sp modelId="{51DA6AF1-7F6E-4D16-8AC7-A31AE7150C33}">
      <dsp:nvSpPr>
        <dsp:cNvPr id="0" name=""/>
        <dsp:cNvSpPr/>
      </dsp:nvSpPr>
      <dsp:spPr>
        <a:xfrm>
          <a:off x="8375396"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There have been significant changes regarding the prospective adoptive parent(s).</a:t>
          </a:r>
        </a:p>
      </dsp:txBody>
      <dsp:txXfrm>
        <a:off x="8375396" y="1052371"/>
        <a:ext cx="2791798" cy="2209979"/>
      </dsp:txXfrm>
    </dsp:sp>
    <dsp:sp modelId="{DE430A85-09F1-4AA6-BEE8-66212251E8AA}">
      <dsp:nvSpPr>
        <dsp:cNvPr id="0" name=""/>
        <dsp:cNvSpPr/>
      </dsp:nvSpPr>
      <dsp:spPr>
        <a:xfrm>
          <a:off x="0" y="3262350"/>
          <a:ext cx="11167194" cy="245553"/>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743A-C3FE-431C-BDAA-0926065831FF}" type="datetimeFigureOut">
              <a:rPr lang="en-US" smtClean="0"/>
              <a:t>5/3/2018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83ACC1-F21D-40B4-BDE9-6277E33EA305}" type="slidenum">
              <a:rPr lang="en-US" smtClean="0"/>
              <a:t>‹#›</a:t>
            </a:fld>
            <a:endParaRPr lang="en-US"/>
          </a:p>
        </p:txBody>
      </p:sp>
    </p:spTree>
    <p:extLst>
      <p:ext uri="{BB962C8B-B14F-4D97-AF65-F5344CB8AC3E}">
        <p14:creationId xmlns:p14="http://schemas.microsoft.com/office/powerpoint/2010/main" val="5655064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5/3/2018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5/3/2018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69.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tags" Target="../tags/tag7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6.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a:t>Unified Home Study Training</a:t>
            </a:r>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a:t>Office of Child welfare</a:t>
            </a:r>
          </a:p>
          <a:p>
            <a:r>
              <a:rPr lang="en-US" dirty="0"/>
              <a:t>April/May 2018</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2884011"/>
            <a:ext cx="9601200" cy="1244106"/>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a:solidFill>
                  <a:srgbClr val="624D38">
                    <a:lumMod val="75000"/>
                  </a:srgbClr>
                </a:solidFill>
              </a:rPr>
              <a:t>ADOPTION UNIFIED HOME STUDY</a:t>
            </a: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a:t>Demographic Information</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5.10</a:t>
            </a:r>
            <a:endParaRPr lang="en-US" dirty="0">
              <a:solidFill>
                <a:srgbClr val="624D38"/>
              </a:solidFill>
            </a:endParaRPr>
          </a:p>
        </p:txBody>
      </p:sp>
      <p:sp>
        <p:nvSpPr>
          <p:cNvPr id="3" name="Rounded Rectangle 2"/>
          <p:cNvSpPr/>
          <p:nvPr/>
        </p:nvSpPr>
        <p:spPr>
          <a:xfrm>
            <a:off x="3550024" y="1297628"/>
            <a:ext cx="5665693" cy="3567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Adoption Specialists must gather demographic information on all household members and others who may frequent the home and provide any supervision of the child. </a:t>
            </a:r>
            <a:endParaRPr lang="en-US" sz="2800"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5.11</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93474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5.12</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32128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5.13</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31226"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35575" y="2565741"/>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8201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5.14</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7663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smtClean="0">
                <a:solidFill>
                  <a:srgbClr val="624D38"/>
                </a:solidFill>
              </a:rPr>
              <a:t>Background</a:t>
            </a:r>
          </a:p>
          <a:p>
            <a:pPr algn="ctr"/>
            <a:r>
              <a:rPr lang="en-US" sz="4000" b="1" dirty="0" smtClean="0">
                <a:solidFill>
                  <a:srgbClr val="624D38"/>
                </a:solidFill>
              </a:rPr>
              <a:t>Checks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5.15</a:t>
            </a:r>
            <a:endParaRPr lang="en-US" dirty="0">
              <a:solidFill>
                <a:srgbClr val="624D38"/>
              </a:solidFill>
            </a:endParaRPr>
          </a:p>
        </p:txBody>
      </p:sp>
    </p:spTree>
    <p:custDataLst>
      <p:tags r:id="rId1"/>
    </p:custDataLst>
    <p:extLst>
      <p:ext uri="{BB962C8B-B14F-4D97-AF65-F5344CB8AC3E}">
        <p14:creationId xmlns:p14="http://schemas.microsoft.com/office/powerpoint/2010/main" val="2774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5.16</a:t>
            </a:r>
            <a:endParaRPr lang="en-US" dirty="0">
              <a:solidFill>
                <a:srgbClr val="624D38"/>
              </a:solidFill>
            </a:endParaRPr>
          </a:p>
        </p:txBody>
      </p:sp>
      <p:sp>
        <p:nvSpPr>
          <p:cNvPr id="3" name="Rounded Rectangle 2"/>
          <p:cNvSpPr/>
          <p:nvPr/>
        </p:nvSpPr>
        <p:spPr>
          <a:xfrm>
            <a:off x="830284" y="1778108"/>
            <a:ext cx="10531432" cy="29948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Adoption Specialists must obtain and assess background checks for all household members over the age of twelve.  Adoption Specialists request a background check via fingerprints submission. </a:t>
            </a:r>
            <a:r>
              <a:rPr lang="en-US" sz="2800" b="1" dirty="0" smtClean="0">
                <a:solidFill>
                  <a:schemeClr val="tx1"/>
                </a:solidFill>
              </a:rPr>
              <a:t> Background </a:t>
            </a:r>
            <a:r>
              <a:rPr lang="en-US" sz="2800" b="1" dirty="0">
                <a:solidFill>
                  <a:schemeClr val="tx1"/>
                </a:solidFill>
              </a:rPr>
              <a:t>checks </a:t>
            </a:r>
            <a:r>
              <a:rPr lang="en-US" sz="2800" b="1" u="sng" dirty="0">
                <a:solidFill>
                  <a:schemeClr val="tx1"/>
                </a:solidFill>
              </a:rPr>
              <a:t>shall not</a:t>
            </a:r>
            <a:r>
              <a:rPr lang="en-US" sz="2800" b="1" dirty="0">
                <a:solidFill>
                  <a:schemeClr val="tx1"/>
                </a:solidFill>
              </a:rPr>
              <a:t> be </a:t>
            </a:r>
            <a:r>
              <a:rPr lang="en-US" sz="2800" b="1" dirty="0" smtClean="0">
                <a:solidFill>
                  <a:schemeClr val="tx1"/>
                </a:solidFill>
              </a:rPr>
              <a:t>obtained </a:t>
            </a:r>
            <a:r>
              <a:rPr lang="en-US" sz="2800" b="1" dirty="0">
                <a:solidFill>
                  <a:schemeClr val="tx1"/>
                </a:solidFill>
              </a:rPr>
              <a:t>through FSFN when completing an </a:t>
            </a:r>
            <a:r>
              <a:rPr lang="en-US" sz="2800" b="1" dirty="0" smtClean="0">
                <a:solidFill>
                  <a:schemeClr val="tx1"/>
                </a:solidFill>
              </a:rPr>
              <a:t>Initial Adoption or Adoption Addendum UHS.</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144369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a:t>Background Checks,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8045042" y="4960187"/>
            <a:ext cx="4215971"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5.17</a:t>
            </a:r>
            <a:endParaRPr lang="en-US" dirty="0">
              <a:solidFill>
                <a:srgbClr val="624D38"/>
              </a:solidFill>
            </a:endParaRPr>
          </a:p>
        </p:txBody>
      </p:sp>
      <p:grpSp>
        <p:nvGrpSpPr>
          <p:cNvPr id="2" name="Group 1"/>
          <p:cNvGrpSpPr/>
          <p:nvPr/>
        </p:nvGrpSpPr>
        <p:grpSpPr>
          <a:xfrm>
            <a:off x="54245" y="1705074"/>
            <a:ext cx="12083510" cy="4539280"/>
            <a:chOff x="50746" y="1729002"/>
            <a:chExt cx="9114668" cy="4211792"/>
          </a:xfrm>
        </p:grpSpPr>
        <p:sp>
          <p:nvSpPr>
            <p:cNvPr id="36" name="Freeform 35"/>
            <p:cNvSpPr/>
            <p:nvPr/>
          </p:nvSpPr>
          <p:spPr>
            <a:xfrm>
              <a:off x="2033529" y="3766396"/>
              <a:ext cx="2397658" cy="2174398"/>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Fingerprint</a:t>
              </a:r>
            </a:p>
            <a:p>
              <a:pPr algn="ctr" defTabSz="311150">
                <a:lnSpc>
                  <a:spcPct val="90000"/>
                </a:lnSpc>
                <a:spcBef>
                  <a:spcPct val="0"/>
                </a:spcBef>
                <a:spcAft>
                  <a:spcPct val="35000"/>
                </a:spcAft>
              </a:pPr>
              <a:r>
                <a:rPr lang="en-US" sz="2400" b="1" dirty="0">
                  <a:solidFill>
                    <a:srgbClr val="624D38"/>
                  </a:solidFill>
                </a:rPr>
                <a:t>Submission </a:t>
              </a:r>
            </a:p>
            <a:p>
              <a:pPr algn="ctr" defTabSz="311150">
                <a:lnSpc>
                  <a:spcPct val="90000"/>
                </a:lnSpc>
                <a:spcBef>
                  <a:spcPct val="0"/>
                </a:spcBef>
                <a:spcAft>
                  <a:spcPct val="35000"/>
                </a:spcAft>
              </a:pPr>
              <a:r>
                <a:rPr lang="en-US" sz="2400" b="1" dirty="0" smtClean="0">
                  <a:solidFill>
                    <a:srgbClr val="624D38"/>
                  </a:solidFill>
                </a:rPr>
                <a:t>(state and national checks</a:t>
              </a:r>
              <a:r>
                <a:rPr lang="en-US" sz="2400" b="1" dirty="0">
                  <a:solidFill>
                    <a:srgbClr val="624D38"/>
                  </a:solidFill>
                </a:rPr>
                <a:t>) </a:t>
              </a:r>
            </a:p>
          </p:txBody>
        </p:sp>
        <p:grpSp>
          <p:nvGrpSpPr>
            <p:cNvPr id="11" name="Group 10"/>
            <p:cNvGrpSpPr/>
            <p:nvPr/>
          </p:nvGrpSpPr>
          <p:grpSpPr>
            <a:xfrm>
              <a:off x="50746" y="1729002"/>
              <a:ext cx="9114668" cy="2174398"/>
              <a:chOff x="1865966" y="2817954"/>
              <a:chExt cx="4603054" cy="1255652"/>
            </a:xfrm>
          </p:grpSpPr>
          <p:sp>
            <p:nvSpPr>
              <p:cNvPr id="12" name="Freeform 11"/>
              <p:cNvSpPr/>
              <p:nvPr/>
            </p:nvSpPr>
            <p:spPr>
              <a:xfrm>
                <a:off x="1865966" y="2817954"/>
                <a:ext cx="1210856" cy="1252719"/>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Abuse/</a:t>
                </a:r>
                <a:br>
                  <a:rPr lang="en-US" sz="2400" b="1" dirty="0">
                    <a:solidFill>
                      <a:srgbClr val="624D38"/>
                    </a:solidFill>
                  </a:rPr>
                </a:br>
                <a:r>
                  <a:rPr lang="en-US" sz="2400" b="1" dirty="0">
                    <a:solidFill>
                      <a:srgbClr val="624D38"/>
                    </a:solidFill>
                  </a:rPr>
                  <a:t>neglect record checks</a:t>
                </a:r>
              </a:p>
            </p:txBody>
          </p:sp>
          <p:sp>
            <p:nvSpPr>
              <p:cNvPr id="14" name="Freeform 13"/>
              <p:cNvSpPr/>
              <p:nvPr/>
            </p:nvSpPr>
            <p:spPr>
              <a:xfrm>
                <a:off x="3027171" y="317833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sp>
            <p:nvSpPr>
              <p:cNvPr id="16" name="Freeform 15"/>
              <p:cNvSpPr/>
              <p:nvPr/>
            </p:nvSpPr>
            <p:spPr>
              <a:xfrm>
                <a:off x="4724258" y="317833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sp>
            <p:nvSpPr>
              <p:cNvPr id="17" name="Freeform 16"/>
              <p:cNvSpPr/>
              <p:nvPr/>
            </p:nvSpPr>
            <p:spPr>
              <a:xfrm>
                <a:off x="5258163" y="2817954"/>
                <a:ext cx="1210857" cy="1255651"/>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Juvenile Justice information</a:t>
                </a:r>
              </a:p>
            </p:txBody>
          </p:sp>
          <p:sp>
            <p:nvSpPr>
              <p:cNvPr id="15" name="Freeform 14"/>
              <p:cNvSpPr/>
              <p:nvPr/>
            </p:nvSpPr>
            <p:spPr>
              <a:xfrm>
                <a:off x="3567950" y="2817954"/>
                <a:ext cx="1210856" cy="1255652"/>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solidFill>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Local criminal checks</a:t>
                </a:r>
              </a:p>
            </p:txBody>
          </p:sp>
        </p:grpSp>
        <p:sp>
          <p:nvSpPr>
            <p:cNvPr id="35" name="Freeform 34"/>
            <p:cNvSpPr/>
            <p:nvPr/>
          </p:nvSpPr>
          <p:spPr>
            <a:xfrm>
              <a:off x="665009" y="4342374"/>
              <a:ext cx="1169131" cy="1022441"/>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a:solidFill>
              <a:schemeClr val="accent1">
                <a:lumMod val="40000"/>
                <a:lumOff val="60000"/>
              </a:schemeClr>
            </a:solidFill>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grpSp>
    </p:spTree>
    <p:custDataLst>
      <p:tags r:id="rId1"/>
    </p:custDataLst>
    <p:extLst>
      <p:ext uri="{BB962C8B-B14F-4D97-AF65-F5344CB8AC3E}">
        <p14:creationId xmlns:p14="http://schemas.microsoft.com/office/powerpoint/2010/main" val="11197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6209" y="127079"/>
            <a:ext cx="10074442" cy="1470215"/>
          </a:xfrm>
        </p:spPr>
        <p:txBody>
          <a:bodyPr>
            <a:noAutofit/>
          </a:bodyPr>
          <a:lstStyle/>
          <a:p>
            <a:pPr algn="ctr"/>
            <a:r>
              <a:rPr lang="en-US" sz="5400" b="1" dirty="0"/>
              <a:t>Analysis of </a:t>
            </a:r>
            <a:br>
              <a:rPr lang="en-US" sz="5400" b="1" dirty="0"/>
            </a:br>
            <a:r>
              <a:rPr lang="en-US" sz="5400" b="1" dirty="0"/>
              <a:t>Background Checks</a:t>
            </a:r>
          </a:p>
        </p:txBody>
      </p:sp>
      <p:pic>
        <p:nvPicPr>
          <p:cNvPr id="5" name="Picture 4"/>
          <p:cNvPicPr>
            <a:picLocks noChangeAspect="1"/>
          </p:cNvPicPr>
          <p:nvPr/>
        </p:nvPicPr>
        <p:blipFill>
          <a:blip r:embed="rId3"/>
          <a:stretch>
            <a:fillRect/>
          </a:stretch>
        </p:blipFill>
        <p:spPr>
          <a:xfrm>
            <a:off x="8782530" y="5345793"/>
            <a:ext cx="3478483" cy="1130507"/>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5.18</a:t>
            </a:r>
            <a:endParaRPr lang="en-US" dirty="0">
              <a:solidFill>
                <a:srgbClr val="624D38"/>
              </a:solidFill>
            </a:endParaRPr>
          </a:p>
        </p:txBody>
      </p:sp>
      <p:sp>
        <p:nvSpPr>
          <p:cNvPr id="10" name="Content Placeholder 13"/>
          <p:cNvSpPr>
            <a:spLocks noGrp="1"/>
          </p:cNvSpPr>
          <p:nvPr>
            <p:ph idx="1"/>
          </p:nvPr>
        </p:nvSpPr>
        <p:spPr>
          <a:xfrm>
            <a:off x="940512" y="2033624"/>
            <a:ext cx="10530038" cy="3210648"/>
          </a:xfrm>
        </p:spPr>
        <p:txBody>
          <a:bodyPr>
            <a:normAutofit fontScale="85000" lnSpcReduction="20000"/>
          </a:bodyPr>
          <a:lstStyle/>
          <a:p>
            <a:pPr marL="44450" indent="0" algn="ctr">
              <a:buClr>
                <a:schemeClr val="accent1">
                  <a:lumMod val="50000"/>
                </a:schemeClr>
              </a:buClr>
              <a:buNone/>
            </a:pPr>
            <a:r>
              <a:rPr lang="en-US" sz="2800" b="1" dirty="0"/>
              <a:t>A thorough review and analysis of all of the background information gathered provides Adoption Specialists with the insight needed in order to ensure that the BEST possible placement is made for the child.  </a:t>
            </a:r>
            <a:br>
              <a:rPr lang="en-US" sz="2800" b="1" dirty="0"/>
            </a:br>
            <a:r>
              <a:rPr lang="en-US" sz="2800" b="1" dirty="0"/>
              <a:t/>
            </a:r>
            <a:br>
              <a:rPr lang="en-US" sz="2800" b="1" dirty="0"/>
            </a:br>
            <a:r>
              <a:rPr lang="en-US" sz="2800" b="1" dirty="0"/>
              <a:t>When reviewing the criminal, abuse, and/or neglect records obtained, Adoptions Specialists must assess for patterns of criminal behavior that may place the child in danger.</a:t>
            </a:r>
          </a:p>
          <a:p>
            <a:pPr marL="44450" indent="0" algn="ctr">
              <a:buClr>
                <a:schemeClr val="accent1">
                  <a:lumMod val="50000"/>
                </a:schemeClr>
              </a:buClr>
              <a:buNone/>
            </a:pPr>
            <a:r>
              <a:rPr lang="en-US" sz="2800" b="1" dirty="0"/>
              <a:t>When accessing a prospective adoptive parent, patterns of criminal history, </a:t>
            </a:r>
            <a:r>
              <a:rPr lang="en-US" sz="2800" b="1" dirty="0" smtClean="0"/>
              <a:t>abuse, </a:t>
            </a:r>
            <a:r>
              <a:rPr lang="en-US" sz="2800" b="1" dirty="0"/>
              <a:t>or neglect should be to referred to an Adoption Applicant Review Committee.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Disqualifiers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5.19</a:t>
            </a:r>
            <a:endParaRPr lang="en-US" dirty="0">
              <a:solidFill>
                <a:srgbClr val="624D38"/>
              </a:solidFill>
            </a:endParaRPr>
          </a:p>
        </p:txBody>
      </p:sp>
      <p:sp>
        <p:nvSpPr>
          <p:cNvPr id="4" name="Rounded Rectangle 3"/>
          <p:cNvSpPr/>
          <p:nvPr/>
        </p:nvSpPr>
        <p:spPr>
          <a:xfrm>
            <a:off x="2339064" y="1844434"/>
            <a:ext cx="7620000" cy="2312895"/>
          </a:xfrm>
          <a:prstGeom prst="roundRect">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indent="0" algn="ctr">
              <a:buClr>
                <a:schemeClr val="accent1">
                  <a:lumMod val="50000"/>
                </a:schemeClr>
              </a:buClr>
              <a:buNone/>
            </a:pPr>
            <a:r>
              <a:rPr lang="en-US" sz="2800" b="1" dirty="0">
                <a:solidFill>
                  <a:schemeClr val="tx1"/>
                </a:solidFill>
              </a:rPr>
              <a:t>While performing background checks, Child Welfare Professionals may find information that automatically disqualifies a person from being a placement candidate.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7111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a:t>Learning Objectives</a:t>
            </a:r>
          </a:p>
        </p:txBody>
      </p:sp>
      <p:sp>
        <p:nvSpPr>
          <p:cNvPr id="3" name="Content Placeholder 2"/>
          <p:cNvSpPr>
            <a:spLocks noGrp="1"/>
          </p:cNvSpPr>
          <p:nvPr>
            <p:ph idx="1"/>
          </p:nvPr>
        </p:nvSpPr>
        <p:spPr>
          <a:xfrm>
            <a:off x="1388844" y="1801956"/>
            <a:ext cx="9817038" cy="4343400"/>
          </a:xfrm>
        </p:spPr>
        <p:txBody>
          <a:bodyPr>
            <a:normAutofit lnSpcReduction="10000"/>
          </a:bodyPr>
          <a:lstStyle/>
          <a:p>
            <a:pPr marL="45720" indent="0">
              <a:buNone/>
            </a:pPr>
            <a:r>
              <a:rPr lang="en-US" sz="2800" b="1" dirty="0"/>
              <a:t>Identify what information needs to be gathered and assessed in Adoption and Adoption Addendum Home Studies. </a:t>
            </a:r>
          </a:p>
          <a:p>
            <a:pPr marL="45720" indent="0">
              <a:buNone/>
            </a:pPr>
            <a:endParaRPr lang="en-US" sz="2800" dirty="0"/>
          </a:p>
          <a:p>
            <a:pPr marL="45720" indent="0">
              <a:buNone/>
            </a:pPr>
            <a:r>
              <a:rPr lang="en-US" sz="2800" b="1" dirty="0"/>
              <a:t>Demonstrate how to gather the necessary information for Adoption and Adoption Addendum Home Studies in accordance with laws and regulations.</a:t>
            </a:r>
          </a:p>
          <a:p>
            <a:pPr marL="45720" lvl="0" indent="0">
              <a:buNone/>
            </a:pPr>
            <a:r>
              <a:rPr lang="en-US" sz="2800" b="1" dirty="0"/>
              <a:t/>
            </a:r>
            <a:br>
              <a:rPr lang="en-US" sz="2800" b="1" dirty="0"/>
            </a:br>
            <a:r>
              <a:rPr lang="en-US" sz="2800" b="1" dirty="0"/>
              <a:t>Demonstrate how to document Adoption and Adoption Addendum Home Studies using FSFN. </a:t>
            </a:r>
          </a:p>
        </p:txBody>
      </p:sp>
      <p:pic>
        <p:nvPicPr>
          <p:cNvPr id="4" name="Picture 3"/>
          <p:cNvPicPr>
            <a:picLocks noChangeAspect="1"/>
          </p:cNvPicPr>
          <p:nvPr/>
        </p:nvPicPr>
        <p:blipFill>
          <a:blip r:embed="rId3"/>
          <a:stretch>
            <a:fillRect/>
          </a:stretch>
        </p:blipFill>
        <p:spPr>
          <a:xfrm>
            <a:off x="462412" y="1707982"/>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a:t>
            </a:r>
          </a:p>
        </p:txBody>
      </p:sp>
      <p:pic>
        <p:nvPicPr>
          <p:cNvPr id="6" name="Picture 5"/>
          <p:cNvPicPr>
            <a:picLocks noChangeAspect="1"/>
          </p:cNvPicPr>
          <p:nvPr/>
        </p:nvPicPr>
        <p:blipFill>
          <a:blip r:embed="rId3"/>
          <a:stretch>
            <a:fillRect/>
          </a:stretch>
        </p:blipFill>
        <p:spPr>
          <a:xfrm>
            <a:off x="462412" y="3351068"/>
            <a:ext cx="926432" cy="1235242"/>
          </a:xfrm>
          <a:prstGeom prst="rect">
            <a:avLst/>
          </a:prstGeom>
        </p:spPr>
      </p:pic>
      <p:pic>
        <p:nvPicPr>
          <p:cNvPr id="7" name="Picture 6"/>
          <p:cNvPicPr>
            <a:picLocks noChangeAspect="1"/>
          </p:cNvPicPr>
          <p:nvPr/>
        </p:nvPicPr>
        <p:blipFill>
          <a:blip r:embed="rId3"/>
          <a:stretch>
            <a:fillRect/>
          </a:stretch>
        </p:blipFill>
        <p:spPr>
          <a:xfrm>
            <a:off x="462412" y="4994154"/>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1"/>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5.20</a:t>
            </a:r>
            <a:endParaRPr lang="en-US" dirty="0">
              <a:solidFill>
                <a:srgbClr val="624D38"/>
              </a:solidFill>
            </a:endParaRPr>
          </a:p>
        </p:txBody>
      </p:sp>
      <p:sp>
        <p:nvSpPr>
          <p:cNvPr id="10" name="Content Placeholder 13"/>
          <p:cNvSpPr>
            <a:spLocks noGrp="1"/>
          </p:cNvSpPr>
          <p:nvPr>
            <p:ph idx="1"/>
          </p:nvPr>
        </p:nvSpPr>
        <p:spPr>
          <a:xfrm>
            <a:off x="1859940" y="1398265"/>
            <a:ext cx="8567428" cy="478936"/>
          </a:xfrm>
        </p:spPr>
        <p:txBody>
          <a:bodyPr>
            <a:normAutofit/>
          </a:bodyPr>
          <a:lstStyle/>
          <a:p>
            <a:pPr marL="44450" indent="0" algn="ctr">
              <a:buClr>
                <a:schemeClr val="accent1">
                  <a:lumMod val="50000"/>
                </a:schemeClr>
              </a:buClr>
              <a:buNone/>
            </a:pPr>
            <a:r>
              <a:rPr lang="en-US" sz="2800" b="1" dirty="0"/>
              <a:t>Offenses that disqualify a person include:</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806716" y="2130241"/>
            <a:ext cx="10261609" cy="2768745"/>
            <a:chOff x="1613539" y="2004287"/>
            <a:chExt cx="10261609" cy="2768745"/>
          </a:xfrm>
        </p:grpSpPr>
        <p:sp>
          <p:nvSpPr>
            <p:cNvPr id="12" name="Rounded Rectangle 11"/>
            <p:cNvSpPr/>
            <p:nvPr/>
          </p:nvSpPr>
          <p:spPr>
            <a:xfrm>
              <a:off x="1613539" y="2004287"/>
              <a:ext cx="4924670" cy="11909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abuse, abandonment, </a:t>
              </a:r>
              <a:br>
                <a:rPr lang="en-US" sz="2400" b="1" dirty="0">
                  <a:solidFill>
                    <a:srgbClr val="624D38"/>
                  </a:solidFill>
                </a:rPr>
              </a:br>
              <a:r>
                <a:rPr lang="en-US" sz="2400" b="1" dirty="0">
                  <a:solidFill>
                    <a:srgbClr val="624D38"/>
                  </a:solidFill>
                </a:rPr>
                <a:t>or neglect</a:t>
              </a:r>
            </a:p>
          </p:txBody>
        </p:sp>
        <p:sp>
          <p:nvSpPr>
            <p:cNvPr id="15" name="Rounded Rectangle 14"/>
            <p:cNvSpPr/>
            <p:nvPr/>
          </p:nvSpPr>
          <p:spPr>
            <a:xfrm>
              <a:off x="1613539" y="3582076"/>
              <a:ext cx="4924670" cy="119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Domestic violence</a:t>
              </a:r>
            </a:p>
          </p:txBody>
        </p:sp>
        <p:sp>
          <p:nvSpPr>
            <p:cNvPr id="16" name="Rounded Rectangle 15"/>
            <p:cNvSpPr/>
            <p:nvPr/>
          </p:nvSpPr>
          <p:spPr>
            <a:xfrm>
              <a:off x="6950478" y="2004287"/>
              <a:ext cx="4924670" cy="11909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pornography or other felony involving a child</a:t>
              </a:r>
            </a:p>
          </p:txBody>
        </p:sp>
        <p:sp>
          <p:nvSpPr>
            <p:cNvPr id="17" name="Rounded Rectangle 16"/>
            <p:cNvSpPr/>
            <p:nvPr/>
          </p:nvSpPr>
          <p:spPr>
            <a:xfrm>
              <a:off x="6950477" y="3582076"/>
              <a:ext cx="4924670" cy="1190956"/>
            </a:xfrm>
            <a:prstGeom prst="roundRect">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Homicide, sexual battery, or other felony involving violence</a:t>
              </a:r>
            </a:p>
          </p:txBody>
        </p:sp>
      </p:grpSp>
      <p:sp>
        <p:nvSpPr>
          <p:cNvPr id="11" name="Chevron 10"/>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79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43432"/>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5.21</a:t>
            </a:r>
            <a:endParaRPr lang="en-US" dirty="0">
              <a:solidFill>
                <a:srgbClr val="624D38"/>
              </a:solidFill>
            </a:endParaRPr>
          </a:p>
        </p:txBody>
      </p:sp>
      <p:sp>
        <p:nvSpPr>
          <p:cNvPr id="10" name="Content Placeholder 13"/>
          <p:cNvSpPr>
            <a:spLocks noGrp="1"/>
          </p:cNvSpPr>
          <p:nvPr>
            <p:ph idx="1"/>
          </p:nvPr>
        </p:nvSpPr>
        <p:spPr>
          <a:xfrm>
            <a:off x="1274768" y="1149514"/>
            <a:ext cx="10131169" cy="1045062"/>
          </a:xfrm>
        </p:spPr>
        <p:txBody>
          <a:bodyPr>
            <a:normAutofit fontScale="92500" lnSpcReduction="10000"/>
          </a:bodyPr>
          <a:lstStyle/>
          <a:p>
            <a:pPr marL="44450" indent="0" algn="ctr">
              <a:buClr>
                <a:schemeClr val="accent1">
                  <a:lumMod val="50000"/>
                </a:schemeClr>
              </a:buClr>
              <a:buNone/>
            </a:pPr>
            <a:r>
              <a:rPr lang="en-US" sz="2800" b="1" dirty="0"/>
              <a:t>Children cannot be placed with a person who has been convicted of a felony, within the last five years, within the following categories:</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915961" y="2510149"/>
            <a:ext cx="10307121" cy="2361525"/>
            <a:chOff x="1368554" y="2190642"/>
            <a:chExt cx="10307121" cy="2361525"/>
          </a:xfrm>
        </p:grpSpPr>
        <p:sp>
          <p:nvSpPr>
            <p:cNvPr id="12" name="Oval 11"/>
            <p:cNvSpPr/>
            <p:nvPr/>
          </p:nvSpPr>
          <p:spPr>
            <a:xfrm>
              <a:off x="1368554"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Assault</a:t>
              </a:r>
            </a:p>
          </p:txBody>
        </p:sp>
        <p:sp>
          <p:nvSpPr>
            <p:cNvPr id="15" name="Oval 14"/>
            <p:cNvSpPr/>
            <p:nvPr/>
          </p:nvSpPr>
          <p:spPr>
            <a:xfrm>
              <a:off x="3306925"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Battery</a:t>
              </a:r>
            </a:p>
          </p:txBody>
        </p:sp>
        <p:sp>
          <p:nvSpPr>
            <p:cNvPr id="16" name="Oval 15"/>
            <p:cNvSpPr/>
            <p:nvPr/>
          </p:nvSpPr>
          <p:spPr>
            <a:xfrm>
              <a:off x="6359318"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 drug-related offense</a:t>
              </a:r>
            </a:p>
          </p:txBody>
        </p:sp>
        <p:sp>
          <p:nvSpPr>
            <p:cNvPr id="17" name="Oval 16"/>
            <p:cNvSpPr/>
            <p:nvPr/>
          </p:nvSpPr>
          <p:spPr>
            <a:xfrm>
              <a:off x="8275113"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Resisting arrest with violence</a:t>
              </a:r>
            </a:p>
          </p:txBody>
        </p:sp>
      </p:grpSp>
      <p:sp>
        <p:nvSpPr>
          <p:cNvPr id="14" name="Chevron 13"/>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24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5.22</a:t>
            </a:r>
            <a:endParaRPr lang="en-US" dirty="0">
              <a:solidFill>
                <a:srgbClr val="624D38"/>
              </a:solidFill>
            </a:endParaRPr>
          </a:p>
        </p:txBody>
      </p:sp>
      <p:sp>
        <p:nvSpPr>
          <p:cNvPr id="10" name="Content Placeholder 13"/>
          <p:cNvSpPr>
            <a:spLocks noGrp="1"/>
          </p:cNvSpPr>
          <p:nvPr>
            <p:ph idx="1"/>
          </p:nvPr>
        </p:nvSpPr>
        <p:spPr>
          <a:xfrm>
            <a:off x="1779757" y="1982323"/>
            <a:ext cx="8998206" cy="1838320"/>
          </a:xfrm>
        </p:spPr>
        <p:txBody>
          <a:bodyPr>
            <a:normAutofit/>
          </a:bodyPr>
          <a:lstStyle/>
          <a:p>
            <a:pPr marL="45720" indent="0" algn="ctr">
              <a:buNone/>
            </a:pPr>
            <a:r>
              <a:rPr lang="en-US" sz="2800" b="1" dirty="0"/>
              <a:t>Within FSFN, Adoption Specialists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5.23</a:t>
            </a:r>
            <a:endParaRPr lang="en-US" dirty="0">
              <a:solidFill>
                <a:srgbClr val="624D38"/>
              </a:solidFill>
            </a:endParaRP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9019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5.24</a:t>
            </a:r>
            <a:endParaRPr lang="en-US" dirty="0">
              <a:solidFill>
                <a:srgbClr val="624D38"/>
              </a:solidFill>
            </a:endParaRPr>
          </a:p>
        </p:txBody>
      </p:sp>
      <p:sp>
        <p:nvSpPr>
          <p:cNvPr id="8" name="Rectangle 7"/>
          <p:cNvSpPr/>
          <p:nvPr/>
        </p:nvSpPr>
        <p:spPr>
          <a:xfrm>
            <a:off x="2032631" y="463024"/>
            <a:ext cx="6226152" cy="1200329"/>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How to locate document dates and statuses for background histories received on the Background Check information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descr="C:\Users\brooks-lisa\Documents\My Received Files\L_FDC2.tm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94" y="1706459"/>
            <a:ext cx="8347805" cy="4567881"/>
          </a:xfrm>
          <a:prstGeom prst="rect">
            <a:avLst/>
          </a:prstGeom>
          <a:noFill/>
          <a:ln w="12700">
            <a:solidFill>
              <a:schemeClr val="tx1">
                <a:lumMod val="50000"/>
              </a:schemeClr>
            </a:solidFill>
          </a:ln>
        </p:spPr>
      </p:pic>
      <p:sp>
        <p:nvSpPr>
          <p:cNvPr id="11" name="Oval 10"/>
          <p:cNvSpPr/>
          <p:nvPr/>
        </p:nvSpPr>
        <p:spPr>
          <a:xfrm>
            <a:off x="796194" y="3779996"/>
            <a:ext cx="2229108" cy="3153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284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5.25</a:t>
            </a:r>
            <a:endParaRPr lang="en-US" dirty="0">
              <a:solidFill>
                <a:srgbClr val="624D38"/>
              </a:solidFill>
            </a:endParaRP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2" y="1342417"/>
            <a:ext cx="8238509" cy="4841666"/>
          </a:xfrm>
          <a:prstGeom prst="rect">
            <a:avLst/>
          </a:prstGeom>
          <a:noFill/>
          <a:ln w="12700">
            <a:solidFill>
              <a:schemeClr val="tx1">
                <a:lumMod val="50000"/>
              </a:schemeClr>
            </a:solidFill>
          </a:ln>
        </p:spPr>
      </p:pic>
      <p:sp>
        <p:nvSpPr>
          <p:cNvPr id="8" name="Rectangle 7"/>
          <p:cNvSpPr/>
          <p:nvPr/>
        </p:nvSpPr>
        <p:spPr>
          <a:xfrm>
            <a:off x="1956228" y="430454"/>
            <a:ext cx="5504887" cy="830997"/>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document the background analysis in the Clearance Issues text box</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9" name="Oval 8"/>
          <p:cNvSpPr/>
          <p:nvPr/>
        </p:nvSpPr>
        <p:spPr>
          <a:xfrm>
            <a:off x="591768" y="5142975"/>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6413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5.26</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931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5.27</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13040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5.28</a:t>
            </a:r>
            <a:endParaRPr lang="en-US" dirty="0">
              <a:solidFill>
                <a:srgbClr val="624D38"/>
              </a:solidFill>
            </a:endParaRP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46989"/>
            <a:ext cx="65342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16872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Legal Staffing </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5.29</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941565" y="1624713"/>
            <a:ext cx="8690575" cy="2947287"/>
          </a:xfrm>
        </p:spPr>
        <p:txBody>
          <a:bodyPr>
            <a:noAutofit/>
          </a:bodyPr>
          <a:lstStyle/>
          <a:p>
            <a:pPr marL="45720" indent="0" algn="ctr">
              <a:buNone/>
            </a:pPr>
            <a:r>
              <a:rPr lang="en-US" sz="2800" b="1" dirty="0"/>
              <a:t>If the child is already placed in the home, a legal staffing must be requested when it is learned that a household member, another visitor, or a paramour of a household member has had verified findings of sexual abuse or has been found guilty of any of the serious crimes listed in this section. </a:t>
            </a:r>
          </a:p>
        </p:txBody>
      </p:sp>
    </p:spTree>
    <p:custDataLst>
      <p:tags r:id="rId1"/>
    </p:custDataLst>
    <p:extLst>
      <p:ext uri="{BB962C8B-B14F-4D97-AF65-F5344CB8AC3E}">
        <p14:creationId xmlns:p14="http://schemas.microsoft.com/office/powerpoint/2010/main" val="4052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337351" y="358921"/>
            <a:ext cx="11611994" cy="790113"/>
          </a:xfrm>
        </p:spPr>
        <p:txBody>
          <a:bodyPr>
            <a:noAutofit/>
          </a:bodyPr>
          <a:lstStyle/>
          <a:p>
            <a:pPr algn="ctr"/>
            <a:r>
              <a:rPr lang="en-US" sz="5400" b="1" dirty="0"/>
              <a:t>Adoption </a:t>
            </a:r>
            <a:r>
              <a:rPr lang="en-US" sz="5400" b="1" dirty="0" smtClean="0"/>
              <a:t>Unified Home Study</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a:t>
            </a:r>
          </a:p>
        </p:txBody>
      </p:sp>
      <p:pic>
        <p:nvPicPr>
          <p:cNvPr id="3" name="Picture 2"/>
          <p:cNvPicPr>
            <a:picLocks noChangeAspect="1"/>
          </p:cNvPicPr>
          <p:nvPr/>
        </p:nvPicPr>
        <p:blipFill>
          <a:blip r:embed="rId4"/>
          <a:stretch>
            <a:fillRect/>
          </a:stretch>
        </p:blipFill>
        <p:spPr>
          <a:xfrm rot="20980244">
            <a:off x="2092068" y="2165780"/>
            <a:ext cx="4188798" cy="3682804"/>
          </a:xfrm>
          <a:prstGeom prst="rect">
            <a:avLst/>
          </a:prstGeom>
          <a:ln w="28575">
            <a:solidFill>
              <a:schemeClr val="accent1">
                <a:lumMod val="50000"/>
              </a:schemeClr>
            </a:solidFill>
          </a:ln>
        </p:spPr>
      </p:pic>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Caregiver </a:t>
            </a:r>
            <a:r>
              <a:rPr lang="en-US" sz="5400" b="1" dirty="0" smtClean="0"/>
              <a:t>Supports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5.30</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2187388" y="1732592"/>
            <a:ext cx="8534872" cy="2606627"/>
          </a:xfrm>
        </p:spPr>
        <p:txBody>
          <a:bodyPr>
            <a:noAutofit/>
          </a:bodyPr>
          <a:lstStyle/>
          <a:p>
            <a:pPr marL="45720" indent="0" algn="ctr">
              <a:buNone/>
            </a:pPr>
            <a:r>
              <a:rPr lang="en-US" sz="2800" b="1" dirty="0"/>
              <a:t>Supporting adoptive parents helps children achieve stability, well-being, and permanency. </a:t>
            </a:r>
            <a:endParaRPr lang="en-US" sz="2800" b="1" dirty="0" smtClean="0"/>
          </a:p>
          <a:p>
            <a:pPr marL="45720" indent="0" algn="ctr">
              <a:buNone/>
            </a:pPr>
            <a:r>
              <a:rPr lang="en-US" sz="2800" b="1" dirty="0" smtClean="0"/>
              <a:t> </a:t>
            </a:r>
            <a:r>
              <a:rPr lang="en-US" sz="2800" b="1" dirty="0"/>
              <a:t>Adoption Specialists responsible for completing the Adoption UHS must discuss with the prospective adoptive parent the following supports that are available. </a:t>
            </a:r>
          </a:p>
        </p:txBody>
      </p:sp>
    </p:spTree>
    <p:custDataLst>
      <p:tags r:id="rId1"/>
    </p:custDataLst>
    <p:extLst>
      <p:ext uri="{BB962C8B-B14F-4D97-AF65-F5344CB8AC3E}">
        <p14:creationId xmlns:p14="http://schemas.microsoft.com/office/powerpoint/2010/main" val="194186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Caregiver </a:t>
            </a:r>
            <a:r>
              <a:rPr lang="en-US" sz="5400" b="1" dirty="0" smtClean="0"/>
              <a:t>Supports,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5.31</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3" name="Group 2"/>
          <p:cNvGrpSpPr/>
          <p:nvPr/>
        </p:nvGrpSpPr>
        <p:grpSpPr>
          <a:xfrm>
            <a:off x="277091" y="1408693"/>
            <a:ext cx="11582400" cy="3582921"/>
            <a:chOff x="1002337" y="1205233"/>
            <a:chExt cx="8948728" cy="4974964"/>
          </a:xfrm>
        </p:grpSpPr>
        <p:sp>
          <p:nvSpPr>
            <p:cNvPr id="15" name="Freeform 14"/>
            <p:cNvSpPr/>
            <p:nvPr/>
          </p:nvSpPr>
          <p:spPr>
            <a:xfrm>
              <a:off x="1002338" y="1205233"/>
              <a:ext cx="2798221" cy="1520414"/>
            </a:xfrm>
            <a:prstGeom prst="roundRect">
              <a:avLst/>
            </a:pr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Adoption Subsidy</a:t>
              </a:r>
            </a:p>
          </p:txBody>
        </p:sp>
        <p:sp>
          <p:nvSpPr>
            <p:cNvPr id="16" name="Freeform 15"/>
            <p:cNvSpPr/>
            <p:nvPr/>
          </p:nvSpPr>
          <p:spPr>
            <a:xfrm>
              <a:off x="3977900" y="1205233"/>
              <a:ext cx="2894006" cy="152041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smtClean="0">
                  <a:solidFill>
                    <a:schemeClr val="tx1"/>
                  </a:solidFill>
                </a:rPr>
                <a:t>Post Adoption Services and Supports</a:t>
              </a:r>
              <a:endParaRPr lang="en-US" sz="2400" b="1" kern="1200" dirty="0">
                <a:solidFill>
                  <a:schemeClr val="tx1"/>
                </a:solidFill>
              </a:endParaRPr>
            </a:p>
          </p:txBody>
        </p:sp>
        <p:sp>
          <p:nvSpPr>
            <p:cNvPr id="17" name="Freeform 16"/>
            <p:cNvSpPr/>
            <p:nvPr/>
          </p:nvSpPr>
          <p:spPr>
            <a:xfrm>
              <a:off x="1002337" y="2900538"/>
              <a:ext cx="2798221" cy="1574775"/>
            </a:xfrm>
            <a:prstGeom prst="roundRect">
              <a:avLst/>
            </a:prstGeom>
            <a:solidFill>
              <a:srgbClr val="7CC749"/>
            </a:solidFill>
          </p:spPr>
          <p:style>
            <a:lnRef idx="0">
              <a:schemeClr val="lt1">
                <a:hueOff val="0"/>
                <a:satOff val="0"/>
                <a:lumOff val="0"/>
                <a:alphaOff val="0"/>
              </a:schemeClr>
            </a:lnRef>
            <a:fillRef idx="3">
              <a:schemeClr val="accent1">
                <a:shade val="50000"/>
                <a:hueOff val="368429"/>
                <a:satOff val="-11901"/>
                <a:lumOff val="35162"/>
                <a:alphaOff val="0"/>
              </a:schemeClr>
            </a:fillRef>
            <a:effectRef idx="3">
              <a:schemeClr val="accent1">
                <a:shade val="50000"/>
                <a:hueOff val="368429"/>
                <a:satOff val="-11901"/>
                <a:lumOff val="35162"/>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a:solidFill>
                    <a:schemeClr val="tx1"/>
                  </a:solidFill>
                </a:rPr>
                <a:t>Reimbursement for </a:t>
              </a:r>
              <a:br>
                <a:rPr lang="en-US" sz="2400" b="1" dirty="0">
                  <a:solidFill>
                    <a:schemeClr val="tx1"/>
                  </a:solidFill>
                </a:rPr>
              </a:br>
              <a:r>
                <a:rPr lang="en-US" sz="2400" b="1" dirty="0">
                  <a:solidFill>
                    <a:schemeClr val="tx1"/>
                  </a:solidFill>
                </a:rPr>
                <a:t>Non-Recurring Adoption Expenses</a:t>
              </a:r>
            </a:p>
          </p:txBody>
        </p:sp>
        <p:sp>
          <p:nvSpPr>
            <p:cNvPr id="19" name="Freeform 18"/>
            <p:cNvSpPr/>
            <p:nvPr/>
          </p:nvSpPr>
          <p:spPr>
            <a:xfrm>
              <a:off x="7049247" y="2905665"/>
              <a:ext cx="2901818" cy="1569649"/>
            </a:xfrm>
            <a:prstGeom prst="roundRect">
              <a:avLst/>
            </a:prstGeom>
            <a:solidFill>
              <a:srgbClr val="60A432"/>
            </a:solidFill>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smtClean="0">
                  <a:solidFill>
                    <a:schemeClr val="tx1"/>
                  </a:solidFill>
                </a:rPr>
                <a:t>DCF Tuition and Fee Exemption</a:t>
              </a:r>
              <a:endParaRPr lang="en-US" sz="2400" b="1" kern="1200" dirty="0">
                <a:solidFill>
                  <a:schemeClr val="tx1"/>
                </a:solidFill>
              </a:endParaRPr>
            </a:p>
          </p:txBody>
        </p:sp>
        <p:sp>
          <p:nvSpPr>
            <p:cNvPr id="11" name="Freeform 10"/>
            <p:cNvSpPr/>
            <p:nvPr/>
          </p:nvSpPr>
          <p:spPr>
            <a:xfrm>
              <a:off x="3977900" y="2905664"/>
              <a:ext cx="2894006" cy="1569649"/>
            </a:xfrm>
            <a:prstGeom prst="roundRect">
              <a:avLst/>
            </a:prstGeom>
            <a:solidFill>
              <a:schemeClr val="accent1">
                <a:lumMod val="60000"/>
                <a:lumOff val="40000"/>
              </a:schemeClr>
            </a:solidFill>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a:solidFill>
                    <a:schemeClr val="tx1"/>
                  </a:solidFill>
                </a:rPr>
                <a:t>Federal Adoption Tax Credit</a:t>
              </a:r>
            </a:p>
          </p:txBody>
        </p:sp>
        <p:sp>
          <p:nvSpPr>
            <p:cNvPr id="12" name="Freeform 11"/>
            <p:cNvSpPr/>
            <p:nvPr/>
          </p:nvSpPr>
          <p:spPr>
            <a:xfrm>
              <a:off x="7049247" y="1216198"/>
              <a:ext cx="2901818" cy="1558217"/>
            </a:xfrm>
            <a:prstGeom prst="roundRect">
              <a:avLst/>
            </a:prstGeom>
            <a:solidFill>
              <a:srgbClr val="A3D77F"/>
            </a:solidFill>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smtClean="0">
                  <a:solidFill>
                    <a:schemeClr val="tx1"/>
                  </a:solidFill>
                </a:rPr>
                <a:t>Medical Assistance</a:t>
              </a:r>
              <a:endParaRPr lang="en-US" sz="2400" b="1" kern="1200" dirty="0">
                <a:solidFill>
                  <a:schemeClr val="tx1"/>
                </a:solidFill>
              </a:endParaRPr>
            </a:p>
          </p:txBody>
        </p:sp>
        <p:sp>
          <p:nvSpPr>
            <p:cNvPr id="14" name="Freeform 15"/>
            <p:cNvSpPr/>
            <p:nvPr/>
          </p:nvSpPr>
          <p:spPr>
            <a:xfrm>
              <a:off x="1002337" y="4650203"/>
              <a:ext cx="2798221" cy="152999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smtClean="0">
                  <a:solidFill>
                    <a:schemeClr val="tx1"/>
                  </a:solidFill>
                </a:rPr>
                <a:t>State Employee Benefits Program</a:t>
              </a:r>
              <a:endParaRPr lang="en-US" sz="2400" b="1" kern="1200" dirty="0">
                <a:solidFill>
                  <a:schemeClr val="tx1"/>
                </a:solidFill>
              </a:endParaRPr>
            </a:p>
          </p:txBody>
        </p:sp>
        <p:sp>
          <p:nvSpPr>
            <p:cNvPr id="18" name="Freeform 15"/>
            <p:cNvSpPr/>
            <p:nvPr/>
          </p:nvSpPr>
          <p:spPr>
            <a:xfrm>
              <a:off x="3977900" y="4650203"/>
              <a:ext cx="2894006" cy="152999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smtClean="0">
                  <a:solidFill>
                    <a:schemeClr val="tx1"/>
                  </a:solidFill>
                </a:rPr>
                <a:t>State Parks Program</a:t>
              </a:r>
              <a:endParaRPr lang="en-US" sz="2400" b="1" kern="1200" dirty="0">
                <a:solidFill>
                  <a:schemeClr val="tx1"/>
                </a:solidFill>
              </a:endParaRPr>
            </a:p>
          </p:txBody>
        </p:sp>
      </p:grpSp>
    </p:spTree>
    <p:custDataLst>
      <p:tags r:id="rId1"/>
    </p:custDataLst>
    <p:extLst>
      <p:ext uri="{BB962C8B-B14F-4D97-AF65-F5344CB8AC3E}">
        <p14:creationId xmlns:p14="http://schemas.microsoft.com/office/powerpoint/2010/main" val="42453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smtClean="0">
                <a:solidFill>
                  <a:srgbClr val="624D38"/>
                </a:solidFill>
              </a:rPr>
              <a:t>Financial Security Resources and Child Care Arrangements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5.32</a:t>
            </a:r>
            <a:endParaRPr lang="en-US" dirty="0">
              <a:solidFill>
                <a:srgbClr val="624D38"/>
              </a:solidFill>
            </a:endParaRPr>
          </a:p>
        </p:txBody>
      </p:sp>
    </p:spTree>
    <p:custDataLst>
      <p:tags r:id="rId1"/>
    </p:custDataLst>
    <p:extLst>
      <p:ext uri="{BB962C8B-B14F-4D97-AF65-F5344CB8AC3E}">
        <p14:creationId xmlns:p14="http://schemas.microsoft.com/office/powerpoint/2010/main" val="32367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5.33</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200399"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Financial Breakdown</a:t>
                </a: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Additional Monthly Support</a:t>
                </a: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Household Information</a:t>
                </a:r>
                <a:endParaRPr lang="en-US" sz="2400" b="1" kern="1200" dirty="0">
                  <a:solidFill>
                    <a:schemeClr val="tx1"/>
                  </a:solidFill>
                </a:endParaRP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Family Situation</a:t>
              </a: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5.34</a:t>
            </a:r>
            <a:endParaRPr lang="en-US" dirty="0">
              <a:solidFill>
                <a:srgbClr val="624D38"/>
              </a:solidFill>
            </a:endParaRP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48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5.35</a:t>
            </a:r>
            <a:endParaRPr lang="en-US" dirty="0">
              <a:solidFill>
                <a:srgbClr val="624D38"/>
              </a:solidFill>
            </a:endParaRP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83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5.36</a:t>
            </a:r>
            <a:endParaRPr lang="en-US" dirty="0">
              <a:solidFill>
                <a:srgbClr val="624D38"/>
              </a:solidFill>
            </a:endParaRP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0510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5.37</a:t>
            </a:r>
            <a:endParaRPr lang="en-US" dirty="0">
              <a:solidFill>
                <a:srgbClr val="624D38"/>
              </a:solidFill>
            </a:endParaRP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87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5.38</a:t>
            </a:r>
            <a:endParaRPr lang="en-US" dirty="0">
              <a:solidFill>
                <a:srgbClr val="624D38"/>
              </a:solidFill>
            </a:endParaRP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27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Adoption Subsidy </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5.39</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246773" y="1751055"/>
            <a:ext cx="9869079" cy="3096153"/>
          </a:xfrm>
        </p:spPr>
        <p:txBody>
          <a:bodyPr>
            <a:noAutofit/>
          </a:bodyPr>
          <a:lstStyle/>
          <a:p>
            <a:pPr marL="45720" indent="0" algn="ctr">
              <a:buNone/>
            </a:pPr>
            <a:r>
              <a:rPr lang="en-US" sz="2800" b="1" dirty="0"/>
              <a:t>Adoption </a:t>
            </a:r>
            <a:r>
              <a:rPr lang="en-US" sz="2800" b="1" dirty="0" smtClean="0"/>
              <a:t>Specialists </a:t>
            </a:r>
            <a:r>
              <a:rPr lang="en-US" sz="2800" b="1" dirty="0"/>
              <a:t>are required to ask the prospective adoptive </a:t>
            </a:r>
            <a:r>
              <a:rPr lang="en-US" sz="2800" b="1" dirty="0" smtClean="0"/>
              <a:t>parent(s) if they are willing </a:t>
            </a:r>
            <a:r>
              <a:rPr lang="en-US" sz="2800" b="1" dirty="0"/>
              <a:t>to adopt with or without subsidy and document their response in the narrative field provided. </a:t>
            </a:r>
            <a:r>
              <a:rPr lang="en-US" sz="2800" b="1" dirty="0" smtClean="0"/>
              <a:t/>
            </a:r>
            <a:br>
              <a:rPr lang="en-US" sz="2800" b="1" dirty="0" smtClean="0"/>
            </a:br>
            <a:endParaRPr lang="en-US" sz="2800" b="1" dirty="0"/>
          </a:p>
          <a:p>
            <a:pPr marL="45720" indent="0" algn="ctr">
              <a:buNone/>
            </a:pPr>
            <a:r>
              <a:rPr lang="en-US" sz="2800" b="1" dirty="0" smtClean="0"/>
              <a:t>The </a:t>
            </a:r>
            <a:r>
              <a:rPr lang="en-US" sz="2800" b="1" dirty="0"/>
              <a:t>narrative field needs to be updated every time a home study is updated. </a:t>
            </a:r>
          </a:p>
        </p:txBody>
      </p:sp>
    </p:spTree>
    <p:custDataLst>
      <p:tags r:id="rId1"/>
    </p:custDataLst>
    <p:extLst>
      <p:ext uri="{BB962C8B-B14F-4D97-AF65-F5344CB8AC3E}">
        <p14:creationId xmlns:p14="http://schemas.microsoft.com/office/powerpoint/2010/main" val="2893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Possible Adoptive Placement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
        <p:nvSpPr>
          <p:cNvPr id="8" name="Oval 7"/>
          <p:cNvSpPr/>
          <p:nvPr/>
        </p:nvSpPr>
        <p:spPr>
          <a:xfrm>
            <a:off x="1065695" y="1404160"/>
            <a:ext cx="6447731" cy="44397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Adoption UHS must include the current and projected future needs of the child, consideration of the birth family’s medical and mental health history, as well as the strengths of the potential adoptive family to meet the child’s needs. </a:t>
            </a:r>
          </a:p>
        </p:txBody>
      </p:sp>
    </p:spTree>
    <p:custDataLst>
      <p:tags r:id="rId1"/>
    </p:custDataLst>
    <p:extLst>
      <p:ext uri="{BB962C8B-B14F-4D97-AF65-F5344CB8AC3E}">
        <p14:creationId xmlns:p14="http://schemas.microsoft.com/office/powerpoint/2010/main" val="8600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5.40</a:t>
            </a:r>
            <a:endParaRPr lang="en-US" dirty="0">
              <a:solidFill>
                <a:srgbClr val="624D38"/>
              </a:solidFill>
            </a:endParaRPr>
          </a:p>
        </p:txBody>
      </p:sp>
      <p:sp>
        <p:nvSpPr>
          <p:cNvPr id="8" name="Title 12"/>
          <p:cNvSpPr>
            <a:spLocks noGrp="1"/>
          </p:cNvSpPr>
          <p:nvPr>
            <p:ph type="title"/>
          </p:nvPr>
        </p:nvSpPr>
        <p:spPr>
          <a:xfrm>
            <a:off x="563953" y="1153565"/>
            <a:ext cx="6665309" cy="878545"/>
          </a:xfrm>
        </p:spPr>
        <p:txBody>
          <a:bodyPr>
            <a:noAutofit/>
          </a:bodyPr>
          <a:lstStyle/>
          <a:p>
            <a:pPr algn="ctr"/>
            <a:r>
              <a:rPr lang="en-US" sz="5400" b="1" dirty="0"/>
              <a:t>Narrative Family Assessment</a:t>
            </a:r>
            <a:endParaRPr lang="en-US" sz="4400" b="1" dirty="0"/>
          </a:p>
        </p:txBody>
      </p:sp>
    </p:spTree>
    <p:custDataLst>
      <p:tags r:id="rId1"/>
    </p:custDataLst>
    <p:extLst>
      <p:ext uri="{BB962C8B-B14F-4D97-AF65-F5344CB8AC3E}">
        <p14:creationId xmlns:p14="http://schemas.microsoft.com/office/powerpoint/2010/main" val="17834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5.41</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92616" y="1870542"/>
            <a:ext cx="3069171" cy="3953209"/>
          </a:xfrm>
        </p:spPr>
        <p:txBody>
          <a:bodyPr>
            <a:normAutofit lnSpcReduction="10000"/>
          </a:bodyPr>
          <a:lstStyle/>
          <a:p>
            <a:pPr marL="45720" indent="0" algn="ctr">
              <a:buNone/>
            </a:pPr>
            <a:r>
              <a:rPr lang="en-US" sz="2400" b="1" dirty="0"/>
              <a:t>Adoption Specialists must conduct a narrative family assessment and gather the needed information to fully evaluate the caregiver’s ability to provide a safe and nurturing environment for the child. </a:t>
            </a:r>
          </a:p>
          <a:p>
            <a:pPr marL="44450" indent="0" algn="ctr">
              <a:buClr>
                <a:schemeClr val="accent1">
                  <a:lumMod val="50000"/>
                </a:schemeClr>
              </a:buClr>
              <a:buNone/>
            </a:pPr>
            <a:endParaRPr lang="en-US" sz="2400" b="1" dirty="0"/>
          </a:p>
        </p:txBody>
      </p:sp>
      <p:sp>
        <p:nvSpPr>
          <p:cNvPr id="9" name="Content Placeholder 13"/>
          <p:cNvSpPr txBox="1">
            <a:spLocks/>
          </p:cNvSpPr>
          <p:nvPr/>
        </p:nvSpPr>
        <p:spPr>
          <a:xfrm>
            <a:off x="4456556" y="2545245"/>
            <a:ext cx="3030070" cy="282696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This assessment is not limited to just prospective adoptive parents and needs to be reflective of all household members.</a:t>
            </a:r>
          </a:p>
        </p:txBody>
      </p:sp>
      <p:sp>
        <p:nvSpPr>
          <p:cNvPr id="10" name="Content Placeholder 13"/>
          <p:cNvSpPr txBox="1">
            <a:spLocks/>
          </p:cNvSpPr>
          <p:nvPr/>
        </p:nvSpPr>
        <p:spPr>
          <a:xfrm>
            <a:off x="8081395" y="1870542"/>
            <a:ext cx="3156579" cy="2826963"/>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is gathered through interviews with the prospective adoptive parent, household members, and the child or children who are being placed or are already placed in the home.</a:t>
            </a:r>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a:t>Narrative Family Assessment,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5.42</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a:t>The Narrative Family Assessment is split up into nine areas:</a:t>
            </a:r>
          </a:p>
        </p:txBody>
      </p:sp>
      <p:grpSp>
        <p:nvGrpSpPr>
          <p:cNvPr id="20" name="Group 19"/>
          <p:cNvGrpSpPr/>
          <p:nvPr/>
        </p:nvGrpSpPr>
        <p:grpSpPr>
          <a:xfrm>
            <a:off x="502023" y="2132453"/>
            <a:ext cx="11176863" cy="2791876"/>
            <a:chOff x="649705" y="2913700"/>
            <a:chExt cx="10318848" cy="3307094"/>
          </a:xfrm>
          <a:solidFill>
            <a:schemeClr val="accent1">
              <a:lumMod val="20000"/>
              <a:lumOff val="80000"/>
            </a:schemeClr>
          </a:solidFill>
        </p:grpSpPr>
        <p:sp>
          <p:nvSpPr>
            <p:cNvPr id="21" name="Rounded Rectangle 20"/>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Education and Employment</a:t>
              </a:r>
              <a:endParaRPr lang="en-US" sz="2400" b="1" dirty="0">
                <a:solidFill>
                  <a:schemeClr val="tx1"/>
                </a:solidFill>
              </a:endParaRPr>
            </a:p>
          </p:txBody>
        </p:sp>
        <p:sp>
          <p:nvSpPr>
            <p:cNvPr id="22" name="Rounded Rectangle 21"/>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Assess Caregiver</a:t>
              </a:r>
              <a:endParaRPr lang="en-US" sz="2400" b="1" dirty="0">
                <a:solidFill>
                  <a:schemeClr val="tx1"/>
                </a:solidFill>
              </a:endParaRPr>
            </a:p>
          </p:txBody>
        </p:sp>
        <p:sp>
          <p:nvSpPr>
            <p:cNvPr id="23" name="Rounded Rectangle 22"/>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Motivation</a:t>
              </a:r>
              <a:endParaRPr lang="en-US" sz="2400" b="1" dirty="0">
                <a:solidFill>
                  <a:schemeClr val="tx1"/>
                </a:solidFill>
              </a:endParaRPr>
            </a:p>
          </p:txBody>
        </p:sp>
        <p:sp>
          <p:nvSpPr>
            <p:cNvPr id="24" name="Rounded Rectangle 2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History</a:t>
              </a:r>
              <a:endParaRPr lang="en-US" sz="2400" b="1" dirty="0">
                <a:solidFill>
                  <a:schemeClr val="tx1"/>
                </a:solidFill>
              </a:endParaRPr>
            </a:p>
          </p:txBody>
        </p:sp>
        <p:sp>
          <p:nvSpPr>
            <p:cNvPr id="25" name="Rounded Rectangle 2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26" name="Rounded Rectangle 2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References and Reviews</a:t>
              </a:r>
              <a:endParaRPr lang="en-US" sz="2400" b="1" dirty="0">
                <a:solidFill>
                  <a:schemeClr val="tx1"/>
                </a:solidFill>
              </a:endParaRPr>
            </a:p>
          </p:txBody>
        </p:sp>
        <p:sp>
          <p:nvSpPr>
            <p:cNvPr id="27" name="Rounded Rectangle 2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Child History</a:t>
              </a:r>
              <a:endParaRPr lang="en-US" sz="2400" b="1" dirty="0">
                <a:solidFill>
                  <a:schemeClr val="tx1"/>
                </a:solidFill>
              </a:endParaRPr>
            </a:p>
          </p:txBody>
        </p:sp>
        <p:sp>
          <p:nvSpPr>
            <p:cNvPr id="28" name="Rounded Rectangle 2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Physical Environment</a:t>
              </a:r>
              <a:endParaRPr lang="en-US" sz="2400" b="1" dirty="0">
                <a:solidFill>
                  <a:schemeClr val="tx1"/>
                </a:solidFill>
              </a:endParaRPr>
            </a:p>
          </p:txBody>
        </p:sp>
        <p:sp>
          <p:nvSpPr>
            <p:cNvPr id="29" name="Rounded Rectangle 2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Support and Resources</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5.43</a:t>
            </a:r>
            <a:endParaRPr lang="en-US" dirty="0">
              <a:solidFill>
                <a:srgbClr val="624D38"/>
              </a:solidFill>
            </a:endParaRP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0773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5.44</a:t>
            </a:r>
            <a:endParaRPr lang="en-US" dirty="0">
              <a:solidFill>
                <a:srgbClr val="624D38"/>
              </a:solidFill>
            </a:endParaRP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2801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5.45</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87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5.46</a:t>
            </a:r>
            <a:endParaRPr lang="en-US" dirty="0">
              <a:solidFill>
                <a:srgbClr val="624D38"/>
              </a:solidFill>
            </a:endParaRP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055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5.47</a:t>
            </a:r>
            <a:endParaRPr lang="en-US" dirty="0">
              <a:solidFill>
                <a:srgbClr val="624D38"/>
              </a:solidFill>
            </a:endParaRP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686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5.48</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5971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5.49</a:t>
            </a:r>
            <a:endParaRPr lang="en-US" dirty="0">
              <a:solidFill>
                <a:srgbClr val="624D38"/>
              </a:solidFill>
            </a:endParaRP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1353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9341"/>
            <a:ext cx="10074442" cy="1364667"/>
          </a:xfrm>
        </p:spPr>
        <p:txBody>
          <a:bodyPr>
            <a:noAutofit/>
          </a:bodyPr>
          <a:lstStyle/>
          <a:p>
            <a:pPr algn="ctr"/>
            <a:r>
              <a:rPr lang="en-US" sz="5400" b="1" dirty="0"/>
              <a:t>Possible Adoptive Placement,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3" name="Group 2"/>
          <p:cNvGrpSpPr/>
          <p:nvPr/>
        </p:nvGrpSpPr>
        <p:grpSpPr>
          <a:xfrm>
            <a:off x="932434" y="1297628"/>
            <a:ext cx="10232329" cy="3486750"/>
            <a:chOff x="806928" y="1473437"/>
            <a:chExt cx="10232329" cy="3486750"/>
          </a:xfrm>
          <a:solidFill>
            <a:schemeClr val="accent1">
              <a:lumMod val="20000"/>
              <a:lumOff val="80000"/>
            </a:schemeClr>
          </a:solidFill>
        </p:grpSpPr>
        <p:sp>
          <p:nvSpPr>
            <p:cNvPr id="9" name="Rounded Rectangle 8"/>
            <p:cNvSpPr/>
            <p:nvPr/>
          </p:nvSpPr>
          <p:spPr>
            <a:xfrm>
              <a:off x="806928" y="1813059"/>
              <a:ext cx="5907738" cy="286199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There are various types of prospective adoptive parents that must be considered by Adoption Specialists when determining the best placement possibility for the child.  These include:  </a:t>
              </a:r>
            </a:p>
          </p:txBody>
        </p:sp>
        <p:grpSp>
          <p:nvGrpSpPr>
            <p:cNvPr id="2" name="Group 1"/>
            <p:cNvGrpSpPr/>
            <p:nvPr/>
          </p:nvGrpSpPr>
          <p:grpSpPr>
            <a:xfrm>
              <a:off x="7352061" y="1473437"/>
              <a:ext cx="3687196" cy="3486750"/>
              <a:chOff x="7513426" y="1139038"/>
              <a:chExt cx="3687196" cy="3486750"/>
            </a:xfrm>
            <a:grpFill/>
          </p:grpSpPr>
          <p:sp>
            <p:nvSpPr>
              <p:cNvPr id="10" name="Rounded Rectangle 9"/>
              <p:cNvSpPr/>
              <p:nvPr/>
            </p:nvSpPr>
            <p:spPr>
              <a:xfrm>
                <a:off x="7513426" y="3877978"/>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Family new to the child</a:t>
                </a:r>
              </a:p>
            </p:txBody>
          </p:sp>
          <p:sp>
            <p:nvSpPr>
              <p:cNvPr id="15" name="Rounded Rectangle 14"/>
              <p:cNvSpPr/>
              <p:nvPr/>
            </p:nvSpPr>
            <p:spPr>
              <a:xfrm>
                <a:off x="7513426" y="2962969"/>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Relatives and non-relatives</a:t>
                </a:r>
              </a:p>
            </p:txBody>
          </p:sp>
          <p:sp>
            <p:nvSpPr>
              <p:cNvPr id="16" name="Rounded Rectangle 15"/>
              <p:cNvSpPr/>
              <p:nvPr/>
            </p:nvSpPr>
            <p:spPr>
              <a:xfrm>
                <a:off x="7513426" y="2054047"/>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Current caregiver</a:t>
                </a:r>
              </a:p>
            </p:txBody>
          </p:sp>
          <p:sp>
            <p:nvSpPr>
              <p:cNvPr id="17" name="Rounded Rectangle 16"/>
              <p:cNvSpPr/>
              <p:nvPr/>
            </p:nvSpPr>
            <p:spPr>
              <a:xfrm>
                <a:off x="7513426" y="1139038"/>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Grandparents</a:t>
                </a:r>
              </a:p>
            </p:txBody>
          </p:sp>
        </p:grpSp>
      </p:grpSp>
    </p:spTree>
    <p:custDataLst>
      <p:tags r:id="rId1"/>
    </p:custDataLst>
    <p:extLst>
      <p:ext uri="{BB962C8B-B14F-4D97-AF65-F5344CB8AC3E}">
        <p14:creationId xmlns:p14="http://schemas.microsoft.com/office/powerpoint/2010/main" val="2374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5.50</a:t>
            </a:r>
            <a:endParaRPr lang="en-US" dirty="0">
              <a:solidFill>
                <a:srgbClr val="624D38"/>
              </a:solidFill>
            </a:endParaRP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6507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5.51</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2000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92569"/>
            <a:ext cx="12192000" cy="2193315"/>
          </a:xfrm>
        </p:spPr>
        <p:txBody>
          <a:bodyPr>
            <a:noAutofit/>
          </a:bodyPr>
          <a:lstStyle/>
          <a:p>
            <a:pPr algn="ctr"/>
            <a:r>
              <a:rPr lang="en-US" sz="5400" b="1" dirty="0"/>
              <a:t>Activity A:  Part 1 </a:t>
            </a:r>
            <a:br>
              <a:rPr lang="en-US" sz="5400" b="1" dirty="0"/>
            </a:br>
            <a:r>
              <a:rPr lang="en-US" sz="5400" b="1" dirty="0"/>
              <a:t>Jacob and Jenna Are Getting Adopted!</a:t>
            </a:r>
            <a:endParaRPr lang="en-US" sz="4400" b="1" dirty="0"/>
          </a:p>
        </p:txBody>
      </p:sp>
      <p:grpSp>
        <p:nvGrpSpPr>
          <p:cNvPr id="6" name="Group 5"/>
          <p:cNvGrpSpPr/>
          <p:nvPr/>
        </p:nvGrpSpPr>
        <p:grpSpPr>
          <a:xfrm>
            <a:off x="215153" y="1613647"/>
            <a:ext cx="11210411" cy="474276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606931" y="2090981"/>
              <a:ext cx="135293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Read the scenario.  </a:t>
              </a:r>
            </a:p>
          </p:txBody>
        </p:sp>
        <p:sp>
          <p:nvSpPr>
            <p:cNvPr id="9" name="Rounded Rectangle 8"/>
            <p:cNvSpPr/>
            <p:nvPr/>
          </p:nvSpPr>
          <p:spPr>
            <a:xfrm>
              <a:off x="3126465" y="2090981"/>
              <a:ext cx="135293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who will be the interviewer, observer, and caregiver in each group.</a:t>
              </a:r>
            </a:p>
          </p:txBody>
        </p:sp>
        <p:sp>
          <p:nvSpPr>
            <p:cNvPr id="10" name="Rounded Rectangle 9"/>
            <p:cNvSpPr/>
            <p:nvPr/>
          </p:nvSpPr>
          <p:spPr>
            <a:xfrm>
              <a:off x="4645999" y="2090981"/>
              <a:ext cx="1401362"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one narrative assessment question and gather information.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5.52</a:t>
            </a:r>
            <a:endParaRPr lang="en-US" dirty="0">
              <a:solidFill>
                <a:srgbClr val="624D38"/>
              </a:solidFill>
            </a:endParaRPr>
          </a:p>
        </p:txBody>
      </p:sp>
      <p:sp>
        <p:nvSpPr>
          <p:cNvPr id="12" name="Rounded Rectangle 11"/>
          <p:cNvSpPr/>
          <p:nvPr/>
        </p:nvSpPr>
        <p:spPr>
          <a:xfrm>
            <a:off x="6213639" y="2940366"/>
            <a:ext cx="1809722" cy="208919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Switch roles and select a different question.</a:t>
            </a:r>
          </a:p>
        </p:txBody>
      </p:sp>
      <p:sp>
        <p:nvSpPr>
          <p:cNvPr id="13" name="Rounded Rectangle 12"/>
          <p:cNvSpPr/>
          <p:nvPr/>
        </p:nvSpPr>
        <p:spPr>
          <a:xfrm>
            <a:off x="8238514" y="2940366"/>
            <a:ext cx="1809722" cy="208919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Discuss what your group observed.</a:t>
            </a:r>
          </a:p>
        </p:txBody>
      </p:sp>
    </p:spTree>
    <p:custDataLst>
      <p:tags r:id="rId1"/>
    </p:custDataLst>
    <p:extLst>
      <p:ext uri="{BB962C8B-B14F-4D97-AF65-F5344CB8AC3E}">
        <p14:creationId xmlns:p14="http://schemas.microsoft.com/office/powerpoint/2010/main" val="35743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38573" y="225060"/>
            <a:ext cx="11314853" cy="1057835"/>
          </a:xfrm>
        </p:spPr>
        <p:txBody>
          <a:bodyPr>
            <a:noAutofit/>
          </a:bodyPr>
          <a:lstStyle/>
          <a:p>
            <a:pPr algn="ctr"/>
            <a:r>
              <a:rPr lang="en-US" sz="5400" b="1" dirty="0" smtClean="0"/>
              <a:t>Finalizing the Adoption UHS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5.53</a:t>
            </a:r>
            <a:endParaRPr lang="en-US" dirty="0">
              <a:solidFill>
                <a:srgbClr val="624D38"/>
              </a:solidFill>
            </a:endParaRPr>
          </a:p>
        </p:txBody>
      </p:sp>
      <p:pic>
        <p:nvPicPr>
          <p:cNvPr id="15" name="Picture 14"/>
          <p:cNvPicPr>
            <a:picLocks noChangeAspect="1"/>
          </p:cNvPicPr>
          <p:nvPr/>
        </p:nvPicPr>
        <p:blipFill>
          <a:blip r:embed="rId4"/>
          <a:stretch>
            <a:fillRect/>
          </a:stretch>
        </p:blipFill>
        <p:spPr>
          <a:xfrm rot="517557">
            <a:off x="1278762" y="2025136"/>
            <a:ext cx="5612247" cy="4010886"/>
          </a:xfrm>
          <a:prstGeom prst="rect">
            <a:avLst/>
          </a:prstGeom>
        </p:spPr>
      </p:pic>
    </p:spTree>
    <p:custDataLst>
      <p:tags r:id="rId1"/>
    </p:custDataLst>
    <p:extLst>
      <p:ext uri="{BB962C8B-B14F-4D97-AF65-F5344CB8AC3E}">
        <p14:creationId xmlns:p14="http://schemas.microsoft.com/office/powerpoint/2010/main" val="34923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smtClean="0">
                <a:solidFill>
                  <a:srgbClr val="624D38"/>
                </a:solidFill>
              </a:rPr>
              <a:t>Attachments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5.54</a:t>
            </a:r>
            <a:endParaRPr lang="en-US" dirty="0">
              <a:solidFill>
                <a:srgbClr val="624D38"/>
              </a:solidFill>
            </a:endParaRPr>
          </a:p>
        </p:txBody>
      </p:sp>
    </p:spTree>
    <p:custDataLst>
      <p:tags r:id="rId1"/>
    </p:custDataLst>
    <p:extLst>
      <p:ext uri="{BB962C8B-B14F-4D97-AF65-F5344CB8AC3E}">
        <p14:creationId xmlns:p14="http://schemas.microsoft.com/office/powerpoint/2010/main" val="16058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5.55</a:t>
            </a:r>
            <a:endParaRPr lang="en-US" dirty="0">
              <a:solidFill>
                <a:srgbClr val="624D38"/>
              </a:solidFill>
            </a:endParaRP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prospective adoptive parent.  </a:t>
            </a:r>
          </a:p>
        </p:txBody>
      </p:sp>
      <p:sp>
        <p:nvSpPr>
          <p:cNvPr id="9" name="Content Placeholder 13"/>
          <p:cNvSpPr txBox="1">
            <a:spLocks/>
          </p:cNvSpPr>
          <p:nvPr/>
        </p:nvSpPr>
        <p:spPr>
          <a:xfrm>
            <a:off x="4569874" y="2898582"/>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866762" y="1870543"/>
            <a:ext cx="3156579" cy="234287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is the tab used to upload documents externally to the UHS and/or 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3144" y="-18722"/>
            <a:ext cx="9509760" cy="1088136"/>
          </a:xfrm>
        </p:spPr>
        <p:txBody>
          <a:bodyPr>
            <a:noAutofit/>
          </a:bodyPr>
          <a:lstStyle/>
          <a:p>
            <a:pPr algn="ctr"/>
            <a:r>
              <a:rPr lang="en-US" sz="5400" b="1" dirty="0"/>
              <a:t>Upload Requirements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5.56</a:t>
            </a:r>
            <a:endParaRPr lang="en-US" dirty="0">
              <a:solidFill>
                <a:srgbClr val="624D38"/>
              </a:solidFill>
            </a:endParaRP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93307031"/>
              </p:ext>
            </p:extLst>
          </p:nvPr>
        </p:nvGraphicFramePr>
        <p:xfrm>
          <a:off x="1389792" y="1045293"/>
          <a:ext cx="10639452" cy="5212080"/>
        </p:xfrm>
        <a:graphic>
          <a:graphicData uri="http://schemas.openxmlformats.org/drawingml/2006/table">
            <a:tbl>
              <a:tblPr firstRow="1" firstCol="1" bandRow="1"/>
              <a:tblGrid>
                <a:gridCol w="4645071">
                  <a:extLst>
                    <a:ext uri="{9D8B030D-6E8A-4147-A177-3AD203B41FA5}">
                      <a16:colId xmlns:a16="http://schemas.microsoft.com/office/drawing/2014/main" xmlns="" val="20000"/>
                    </a:ext>
                  </a:extLst>
                </a:gridCol>
                <a:gridCol w="5994381">
                  <a:extLst>
                    <a:ext uri="{9D8B030D-6E8A-4147-A177-3AD203B41FA5}">
                      <a16:colId xmlns:a16="http://schemas.microsoft.com/office/drawing/2014/main" xmlns="" val="20001"/>
                    </a:ext>
                  </a:extLst>
                </a:gridCol>
              </a:tblGrid>
              <a:tr h="251965">
                <a:tc>
                  <a:txBody>
                    <a:bodyPr/>
                    <a:lstStyle/>
                    <a:p>
                      <a:pPr marL="0" marR="0" algn="ctr">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UHS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 Child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for Child Specific Home Studies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3928">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Use Agency Specific Release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1965">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03928">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 in Parent Preparation Class </a:t>
                      </a:r>
                      <a:endParaRPr lang="en-US" sz="1800">
                        <a:effectLst/>
                        <a:latin typeface="Candara" panose="020E0502030303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and  Recommendations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5.57</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Once </a:t>
              </a:r>
              <a:r>
                <a:rPr lang="en-US" sz="2200" b="1" u="sng" dirty="0">
                  <a:solidFill>
                    <a:srgbClr val="624D38"/>
                  </a:solidFill>
                </a:rPr>
                <a:t>all</a:t>
              </a:r>
              <a:r>
                <a:rPr lang="en-US" sz="2200" b="1" dirty="0">
                  <a:solidFill>
                    <a:srgbClr val="624D38"/>
                  </a:solidFill>
                </a:rPr>
                <a:t> information required has been gathered and assessed, </a:t>
              </a:r>
              <a:r>
                <a:rPr lang="en-US" sz="2200" b="1" dirty="0" smtClean="0">
                  <a:solidFill>
                    <a:srgbClr val="624D38"/>
                  </a:solidFill>
                </a:rPr>
                <a:t>Child Welfare Professionals must </a:t>
              </a:r>
              <a:r>
                <a:rPr lang="en-US" sz="2200" b="1" dirty="0">
                  <a:solidFill>
                    <a:srgbClr val="624D38"/>
                  </a:solidFill>
                </a:rPr>
                <a:t>ask the caregiver to review and sign the </a:t>
              </a:r>
              <a:r>
                <a:rPr lang="en-US" sz="2200" b="1" dirty="0" smtClean="0">
                  <a:solidFill>
                    <a:srgbClr val="624D38"/>
                  </a:solidFill>
                </a:rPr>
                <a:t>home study. </a:t>
              </a:r>
              <a:endParaRPr lang="en-US" sz="2200" b="1" dirty="0">
                <a:solidFill>
                  <a:srgbClr val="624D38"/>
                </a:solidFill>
              </a:endParaRP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If known, it is at this time that </a:t>
              </a:r>
              <a:r>
                <a:rPr lang="en-US" sz="2200" b="1" dirty="0" smtClean="0">
                  <a:solidFill>
                    <a:srgbClr val="624D38"/>
                  </a:solidFill>
                </a:rPr>
                <a:t>Child Welfare Professionals inform </a:t>
              </a:r>
              <a:r>
                <a:rPr lang="en-US" sz="2200" b="1" dirty="0">
                  <a:solidFill>
                    <a:srgbClr val="624D38"/>
                  </a:solidFill>
                </a:rPr>
                <a:t>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95512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and Recommendations,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5.58</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015045" y="5048655"/>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
        <p:nvSpPr>
          <p:cNvPr id="10" name="Oval 9"/>
          <p:cNvSpPr/>
          <p:nvPr/>
        </p:nvSpPr>
        <p:spPr>
          <a:xfrm>
            <a:off x="2412460" y="1739907"/>
            <a:ext cx="6086689" cy="33087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Once signed by the caregiver(s</a:t>
            </a:r>
            <a:r>
              <a:rPr lang="en-US" sz="2400" b="1" dirty="0" smtClean="0">
                <a:solidFill>
                  <a:srgbClr val="624D38"/>
                </a:solidFill>
              </a:rPr>
              <a:t>), Adoption Specialists, and supervisors, </a:t>
            </a:r>
            <a:r>
              <a:rPr lang="en-US" sz="2400" b="1" dirty="0">
                <a:solidFill>
                  <a:srgbClr val="624D38"/>
                </a:solidFill>
              </a:rPr>
              <a:t>the </a:t>
            </a:r>
            <a:r>
              <a:rPr lang="en-US" sz="2400" b="1" dirty="0" smtClean="0">
                <a:solidFill>
                  <a:srgbClr val="624D38"/>
                </a:solidFill>
              </a:rPr>
              <a:t>entire UHS, including the signature page, </a:t>
            </a:r>
            <a:r>
              <a:rPr lang="en-US" sz="2400" b="1" dirty="0">
                <a:solidFill>
                  <a:srgbClr val="624D38"/>
                </a:solidFill>
              </a:rPr>
              <a:t>must be uploaded into the UHS page in FSFN within two business days. </a:t>
            </a:r>
          </a:p>
        </p:txBody>
      </p:sp>
    </p:spTree>
    <p:custDataLst>
      <p:tags r:id="rId1"/>
    </p:custDataLst>
    <p:extLst>
      <p:ext uri="{BB962C8B-B14F-4D97-AF65-F5344CB8AC3E}">
        <p14:creationId xmlns:p14="http://schemas.microsoft.com/office/powerpoint/2010/main" val="353776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5.59</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a:t>
                </a:r>
                <a:r>
                  <a:rPr lang="en-US" sz="2400" b="1" dirty="0" smtClean="0">
                    <a:solidFill>
                      <a:srgbClr val="624D38"/>
                    </a:solidFill>
                  </a:rPr>
                  <a:t>Recommendation </a:t>
                </a:r>
                <a:r>
                  <a:rPr lang="en-US" sz="2400" b="1" dirty="0">
                    <a:solidFill>
                      <a:srgbClr val="624D38"/>
                    </a:solidFill>
                  </a:rPr>
                  <a:t>group box on the FSFN UHS page, the </a:t>
                </a:r>
                <a:r>
                  <a:rPr lang="en-US" sz="2400" b="1" dirty="0" smtClean="0">
                    <a:solidFill>
                      <a:srgbClr val="624D38"/>
                    </a:solidFill>
                  </a:rPr>
                  <a:t>Child Protection Investigator selects </a:t>
                </a:r>
                <a:r>
                  <a:rPr lang="en-US" sz="2400" b="1" dirty="0">
                    <a:solidFill>
                      <a:srgbClr val="624D38"/>
                    </a:solidFill>
                  </a:rPr>
                  <a:t>an appropriate </a:t>
                </a:r>
                <a:r>
                  <a:rPr lang="en-US" sz="2400" b="1" dirty="0" smtClean="0">
                    <a:solidFill>
                      <a:srgbClr val="624D38"/>
                    </a:solidFill>
                  </a:rPr>
                  <a:t>recommendation </a:t>
                </a:r>
                <a:r>
                  <a:rPr lang="en-US" sz="2400" b="1" dirty="0">
                    <a:solidFill>
                      <a:srgbClr val="624D38"/>
                    </a:solidFill>
                  </a:rPr>
                  <a:t>from the </a:t>
                </a:r>
                <a:r>
                  <a:rPr lang="en-US" sz="2400" b="1" dirty="0" smtClean="0">
                    <a:solidFill>
                      <a:srgbClr val="624D38"/>
                    </a:solidFill>
                  </a:rPr>
                  <a:t>Recommendation </a:t>
                </a:r>
                <a:r>
                  <a:rPr lang="en-US" sz="2400" b="1" dirty="0">
                    <a:solidFill>
                      <a:srgbClr val="624D38"/>
                    </a:solidFill>
                  </a:rPr>
                  <a:t>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grpSp>
      <p:sp>
        <p:nvSpPr>
          <p:cNvPr id="16" name="TextBox 15"/>
          <p:cNvSpPr txBox="1"/>
          <p:nvPr/>
        </p:nvSpPr>
        <p:spPr>
          <a:xfrm>
            <a:off x="1867701" y="5370963"/>
            <a:ext cx="4545295" cy="646331"/>
          </a:xfrm>
          <a:prstGeom prst="rect">
            <a:avLst/>
          </a:prstGeom>
          <a:noFill/>
        </p:spPr>
        <p:txBody>
          <a:bodyPr wrap="square" rtlCol="0">
            <a:spAutoFit/>
          </a:bodyPr>
          <a:lstStyle/>
          <a:p>
            <a:pPr algn="ctr"/>
            <a:r>
              <a:rPr lang="en-US" sz="3600" b="1" dirty="0" smtClean="0">
                <a:solidFill>
                  <a:srgbClr val="624D38"/>
                </a:solidFill>
              </a:rPr>
              <a:t>Recommendations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164743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Adoption Training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2" name="Group 1"/>
          <p:cNvGrpSpPr/>
          <p:nvPr/>
        </p:nvGrpSpPr>
        <p:grpSpPr>
          <a:xfrm>
            <a:off x="918431" y="1185290"/>
            <a:ext cx="10524565" cy="3774897"/>
            <a:chOff x="645459" y="1185290"/>
            <a:chExt cx="10524565" cy="3774897"/>
          </a:xfrm>
        </p:grpSpPr>
        <p:sp>
          <p:nvSpPr>
            <p:cNvPr id="8" name="Rounded Rectangle 7"/>
            <p:cNvSpPr/>
            <p:nvPr/>
          </p:nvSpPr>
          <p:spPr>
            <a:xfrm>
              <a:off x="645459" y="1185290"/>
              <a:ext cx="10524565" cy="20241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prospective adoptive parents’ initial inquiry to the Department, CBC or subcontractor staff, either written or verbal, must receive a written or telephonic response within seven business days and they must be referred to an approved adoptive parent training program. </a:t>
              </a:r>
            </a:p>
          </p:txBody>
        </p:sp>
        <p:sp>
          <p:nvSpPr>
            <p:cNvPr id="9" name="Rounded Rectangle 8"/>
            <p:cNvSpPr/>
            <p:nvPr/>
          </p:nvSpPr>
          <p:spPr>
            <a:xfrm>
              <a:off x="645459" y="3382638"/>
              <a:ext cx="10524565" cy="157754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the prospective adoptive parents completes an approved adoptive parent training program, a UHS can be completed for prospective adoptive parents. </a:t>
              </a:r>
            </a:p>
          </p:txBody>
        </p:sp>
      </p:grpSp>
    </p:spTree>
    <p:custDataLst>
      <p:tags r:id="rId1"/>
    </p:custDataLst>
    <p:extLst>
      <p:ext uri="{BB962C8B-B14F-4D97-AF65-F5344CB8AC3E}">
        <p14:creationId xmlns:p14="http://schemas.microsoft.com/office/powerpoint/2010/main" val="21599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5.60</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For the approval/denial process, Child Welfare Professionals and supervisors must enter a justification for approval or denial in the </a:t>
              </a:r>
              <a:br>
                <a:rPr lang="en-US" sz="2400" b="1" dirty="0" smtClean="0">
                  <a:solidFill>
                    <a:srgbClr val="624D38"/>
                  </a:solidFill>
                </a:rPr>
              </a:br>
              <a:r>
                <a:rPr lang="en-US" sz="2400" b="1" dirty="0" smtClean="0">
                  <a:solidFill>
                    <a:srgbClr val="624D38"/>
                  </a:solidFill>
                </a:rPr>
                <a:t>Outcome text box.</a:t>
              </a:r>
              <a:endParaRPr lang="en-US" sz="2400" b="1" dirty="0">
                <a:solidFill>
                  <a:srgbClr val="624D38"/>
                </a:solidFill>
              </a:endParaRP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624D38"/>
                </a:solidFill>
              </a:endParaRPr>
            </a:p>
            <a:p>
              <a:pPr algn="ctr"/>
              <a:r>
                <a:rPr lang="x-none" sz="2400" b="1" dirty="0" smtClean="0">
                  <a:solidFill>
                    <a:srgbClr val="624D38"/>
                  </a:solidFill>
                </a:rPr>
                <a:t>The </a:t>
              </a:r>
              <a:r>
                <a:rPr lang="x-none" sz="2400" b="1" dirty="0">
                  <a:solidFill>
                    <a:srgbClr val="624D38"/>
                  </a:solidFill>
                </a:rPr>
                <a:t>supervisor </a:t>
              </a:r>
              <a:r>
                <a:rPr lang="x-none" sz="2400" b="1" dirty="0" smtClean="0">
                  <a:solidFill>
                    <a:srgbClr val="624D38"/>
                  </a:solidFill>
                </a:rPr>
                <a:t>revie</a:t>
              </a:r>
              <a:r>
                <a:rPr lang="en-US" sz="2400" b="1" dirty="0" err="1" smtClean="0">
                  <a:solidFill>
                    <a:srgbClr val="624D38"/>
                  </a:solidFill>
                </a:rPr>
                <a:t>ws</a:t>
              </a:r>
              <a:r>
                <a:rPr lang="x-none" sz="2400" b="1" dirty="0" smtClean="0">
                  <a:solidFill>
                    <a:srgbClr val="624D38"/>
                  </a:solidFill>
                </a:rPr>
                <a:t> </a:t>
              </a:r>
              <a:r>
                <a:rPr lang="x-none" sz="2400" b="1" dirty="0">
                  <a:solidFill>
                    <a:srgbClr val="624D38"/>
                  </a:solidFill>
                </a:rPr>
                <a:t>the home study in FSFN to determine that appropriate interviews, background checks and analysis, and assessment of caregiver(s) have been completed.</a:t>
              </a:r>
              <a:r>
                <a:rPr lang="en-US" sz="2400" b="1" dirty="0">
                  <a:solidFill>
                    <a:srgbClr val="624D38"/>
                  </a:solidFill>
                </a:rPr>
                <a:t> </a:t>
              </a:r>
            </a:p>
          </p:txBody>
        </p:sp>
      </p:grpSp>
    </p:spTree>
    <p:custDataLst>
      <p:tags r:id="rId1"/>
    </p:custDataLst>
    <p:extLst>
      <p:ext uri="{BB962C8B-B14F-4D97-AF65-F5344CB8AC3E}">
        <p14:creationId xmlns:p14="http://schemas.microsoft.com/office/powerpoint/2010/main" val="4338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5.61</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27771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5.62</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Court Approved</a:t>
              </a:r>
              <a:endParaRPr lang="en-US" sz="2200" b="1" dirty="0">
                <a:solidFill>
                  <a:srgbClr val="624D38"/>
                </a:solidFill>
              </a:endParaRPr>
            </a:p>
          </p:txBody>
        </p:sp>
      </p:grpSp>
    </p:spTree>
    <p:custDataLst>
      <p:tags r:id="rId1"/>
    </p:custDataLst>
    <p:extLst>
      <p:ext uri="{BB962C8B-B14F-4D97-AF65-F5344CB8AC3E}">
        <p14:creationId xmlns:p14="http://schemas.microsoft.com/office/powerpoint/2010/main" val="89566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5.63</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3" name="Group 2"/>
          <p:cNvGrpSpPr/>
          <p:nvPr/>
        </p:nvGrpSpPr>
        <p:grpSpPr>
          <a:xfrm>
            <a:off x="1113905" y="1463739"/>
            <a:ext cx="9837341" cy="3434939"/>
            <a:chOff x="2483622" y="1525248"/>
            <a:chExt cx="7536599" cy="4323780"/>
          </a:xfrm>
          <a:solidFill>
            <a:schemeClr val="accent1">
              <a:lumMod val="40000"/>
              <a:lumOff val="60000"/>
            </a:schemeClr>
          </a:solidFill>
        </p:grpSpPr>
        <p:grpSp>
          <p:nvGrpSpPr>
            <p:cNvPr id="2" name="Group 1"/>
            <p:cNvGrpSpPr/>
            <p:nvPr/>
          </p:nvGrpSpPr>
          <p:grpSpPr>
            <a:xfrm>
              <a:off x="2483622" y="1525248"/>
              <a:ext cx="7536599" cy="4323780"/>
              <a:chOff x="3507970" y="1920946"/>
              <a:chExt cx="7536599" cy="3197904"/>
            </a:xfrm>
            <a:grpFill/>
          </p:grpSpPr>
          <p:sp>
            <p:nvSpPr>
              <p:cNvPr id="28" name="Rounded Rectangle 27"/>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The Child Welfare Professional Supervisor must approve their outcome by completing the approval routing process. </a:t>
                </a:r>
                <a:endParaRPr lang="en-US" sz="2400" b="1" dirty="0">
                  <a:solidFill>
                    <a:srgbClr val="624D38"/>
                  </a:solidFill>
                </a:endParaRPr>
              </a:p>
            </p:txBody>
          </p:sp>
          <p:sp>
            <p:nvSpPr>
              <p:cNvPr id="17" name="Rounded Rectangle 16"/>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Child Welfare Professionals cannot approve their own </a:t>
                </a:r>
                <a:br>
                  <a:rPr lang="en-US" sz="2400" b="1" dirty="0" smtClean="0">
                    <a:solidFill>
                      <a:srgbClr val="624D38"/>
                    </a:solidFill>
                  </a:rPr>
                </a:br>
                <a:r>
                  <a:rPr lang="en-US" sz="2400" b="1" dirty="0" smtClean="0">
                    <a:solidFill>
                      <a:srgbClr val="624D38"/>
                    </a:solidFill>
                  </a:rPr>
                  <a:t>home study.</a:t>
                </a:r>
                <a:endParaRPr lang="en-US" sz="2400" b="1" dirty="0">
                  <a:solidFill>
                    <a:srgbClr val="624D38"/>
                  </a:solidFill>
                </a:endParaRPr>
              </a:p>
            </p:txBody>
          </p:sp>
        </p:grpSp>
        <p:sp>
          <p:nvSpPr>
            <p:cNvPr id="30" name="Rounded Rectangle 29"/>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If the Child Welfare Professional’s supervisor is not available, they can choose an alternate supervisor.</a:t>
              </a:r>
              <a:endParaRPr lang="en-US" sz="2400" b="1" dirty="0">
                <a:solidFill>
                  <a:srgbClr val="624D38"/>
                </a:solidFill>
              </a:endParaRPr>
            </a:p>
          </p:txBody>
        </p:sp>
      </p:grpSp>
    </p:spTree>
    <p:custDataLst>
      <p:tags r:id="rId1"/>
    </p:custDataLst>
    <p:extLst>
      <p:ext uri="{BB962C8B-B14F-4D97-AF65-F5344CB8AC3E}">
        <p14:creationId xmlns:p14="http://schemas.microsoft.com/office/powerpoint/2010/main" val="292792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5.64</a:t>
            </a:r>
            <a:endParaRPr lang="en-US" dirty="0">
              <a:solidFill>
                <a:srgbClr val="624D38"/>
              </a:solidFill>
            </a:endParaRP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71550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smtClean="0">
                <a:solidFill>
                  <a:srgbClr val="624D38"/>
                </a:solidFill>
              </a:rPr>
              <a:t>Copy Function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5.65</a:t>
            </a:r>
            <a:endParaRPr lang="en-US" dirty="0">
              <a:solidFill>
                <a:srgbClr val="624D38"/>
              </a:solidFill>
            </a:endParaRPr>
          </a:p>
        </p:txBody>
      </p:sp>
    </p:spTree>
    <p:custDataLst>
      <p:tags r:id="rId1"/>
    </p:custDataLst>
    <p:extLst>
      <p:ext uri="{BB962C8B-B14F-4D97-AF65-F5344CB8AC3E}">
        <p14:creationId xmlns:p14="http://schemas.microsoft.com/office/powerpoint/2010/main" val="3457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smtClean="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5.66</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631656"/>
            <a:ext cx="4244550" cy="3692968"/>
          </a:xfrm>
        </p:spPr>
        <p:txBody>
          <a:bodyPr>
            <a:normAutofit/>
          </a:bodyPr>
          <a:lstStyle/>
          <a:p>
            <a:pPr marL="45720" indent="0" algn="ctr">
              <a:buNone/>
            </a:pPr>
            <a:r>
              <a:rPr lang="en-US" sz="2400" b="1" dirty="0" smtClean="0"/>
              <a:t>FSFN </a:t>
            </a:r>
            <a:r>
              <a:rPr lang="en-US" sz="2400" b="1" dirty="0"/>
              <a:t>will now have the functionality to copy over selected </a:t>
            </a:r>
            <a:r>
              <a:rPr lang="en-US" sz="2400" b="1" dirty="0" smtClean="0"/>
              <a:t>fields </a:t>
            </a:r>
            <a:r>
              <a:rPr lang="en-US" sz="2400" b="1" dirty="0"/>
              <a:t>from the MOST RECENT APPROVED home study in FSFN. </a:t>
            </a:r>
            <a:endParaRPr lang="en-US" sz="2400" b="1" dirty="0" smtClean="0"/>
          </a:p>
          <a:p>
            <a:pPr marL="45720" indent="0" algn="ctr">
              <a:buNone/>
            </a:pPr>
            <a:r>
              <a:rPr lang="en-US" sz="2400" b="1" dirty="0" smtClean="0"/>
              <a:t>If there is already a pending home study, a validation message will appear to ensure a new one is needed. </a:t>
            </a:r>
            <a:endParaRPr lang="en-US" sz="2400" b="1" dirty="0"/>
          </a:p>
        </p:txBody>
      </p:sp>
      <p:sp>
        <p:nvSpPr>
          <p:cNvPr id="10" name="Content Placeholder 13"/>
          <p:cNvSpPr txBox="1">
            <a:spLocks/>
          </p:cNvSpPr>
          <p:nvPr/>
        </p:nvSpPr>
        <p:spPr>
          <a:xfrm>
            <a:off x="4830811" y="1297627"/>
            <a:ext cx="7430202" cy="36625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lvl="0" indent="0">
              <a:buNone/>
            </a:pPr>
            <a:r>
              <a:rPr lang="en-US" sz="2400" b="1" dirty="0"/>
              <a:t>The information that will copy over includes: </a:t>
            </a:r>
            <a:r>
              <a:rPr lang="en-US" sz="2400" b="1" dirty="0" smtClean="0"/>
              <a:t/>
            </a:r>
            <a:br>
              <a:rPr lang="en-US" sz="2400" b="1" dirty="0" smtClean="0"/>
            </a:br>
            <a:endParaRPr lang="en-US" sz="2400" b="1" dirty="0"/>
          </a:p>
          <a:p>
            <a:pPr lvl="0">
              <a:lnSpc>
                <a:spcPct val="100000"/>
              </a:lnSpc>
              <a:spcBef>
                <a:spcPts val="0"/>
              </a:spcBef>
            </a:pPr>
            <a:r>
              <a:rPr lang="en-US" sz="2400" b="1" dirty="0"/>
              <a:t>Purpose of home </a:t>
            </a:r>
            <a:r>
              <a:rPr lang="en-US" sz="2400" b="1" dirty="0" smtClean="0"/>
              <a:t>study</a:t>
            </a:r>
          </a:p>
          <a:p>
            <a:pPr lvl="0">
              <a:lnSpc>
                <a:spcPct val="100000"/>
              </a:lnSpc>
              <a:spcBef>
                <a:spcPts val="0"/>
              </a:spcBef>
            </a:pPr>
            <a:r>
              <a:rPr lang="en-US" sz="2400" b="1" dirty="0" smtClean="0"/>
              <a:t>Narrative Family Assessment information, except for non-required questions</a:t>
            </a:r>
          </a:p>
          <a:p>
            <a:pPr lvl="0">
              <a:lnSpc>
                <a:spcPct val="100000"/>
              </a:lnSpc>
              <a:spcBef>
                <a:spcPts val="0"/>
              </a:spcBef>
            </a:pPr>
            <a:r>
              <a:rPr lang="en-US" sz="2400" b="1" dirty="0" smtClean="0"/>
              <a:t>Finance Breakdown, Additional Monthly Support or Income, and Household Information from the Financial Security Resources tab</a:t>
            </a:r>
            <a:endParaRPr lang="en-US" sz="2400" b="1" dirty="0"/>
          </a:p>
          <a:p>
            <a:pPr lvl="0">
              <a:lnSpc>
                <a:spcPct val="100000"/>
              </a:lnSpc>
              <a:spcBef>
                <a:spcPts val="0"/>
              </a:spcBef>
            </a:pPr>
            <a:r>
              <a:rPr lang="en-US" sz="2400" b="1" dirty="0" smtClean="0"/>
              <a:t>Other </a:t>
            </a:r>
            <a:r>
              <a:rPr lang="en-US" sz="2400" b="1" dirty="0"/>
              <a:t>states of residence</a:t>
            </a:r>
          </a:p>
          <a:p>
            <a:pPr lvl="0">
              <a:lnSpc>
                <a:spcPct val="100000"/>
              </a:lnSpc>
              <a:spcBef>
                <a:spcPts val="0"/>
              </a:spcBef>
            </a:pPr>
            <a:r>
              <a:rPr lang="en-US" sz="2400" b="1" dirty="0"/>
              <a:t>Background check narrative</a:t>
            </a:r>
          </a:p>
        </p:txBody>
      </p:sp>
    </p:spTree>
    <p:custDataLst>
      <p:tags r:id="rId1"/>
    </p:custDataLst>
    <p:extLst>
      <p:ext uri="{BB962C8B-B14F-4D97-AF65-F5344CB8AC3E}">
        <p14:creationId xmlns:p14="http://schemas.microsoft.com/office/powerpoint/2010/main" val="12708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5.67</a:t>
            </a:r>
            <a:endParaRPr lang="en-US" dirty="0">
              <a:solidFill>
                <a:srgbClr val="624D38"/>
              </a:solidFill>
            </a:endParaRPr>
          </a:p>
        </p:txBody>
      </p:sp>
      <p:pic>
        <p:nvPicPr>
          <p:cNvPr id="8" name="Picture 7"/>
          <p:cNvPicPr/>
          <p:nvPr/>
        </p:nvPicPr>
        <p:blipFill>
          <a:blip r:embed="rId3"/>
          <a:stretch>
            <a:fillRect/>
          </a:stretch>
        </p:blipFill>
        <p:spPr>
          <a:xfrm>
            <a:off x="614114"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53756"/>
            <a:ext cx="10074442" cy="896465"/>
          </a:xfrm>
        </p:spPr>
        <p:txBody>
          <a:bodyPr>
            <a:noAutofit/>
          </a:bodyPr>
          <a:lstStyle/>
          <a:p>
            <a:pPr algn="ctr"/>
            <a:r>
              <a:rPr lang="en-US" sz="5400" b="1" dirty="0"/>
              <a:t>Adoption Addendum</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5.68</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 name="Diagram 1"/>
          <p:cNvGraphicFramePr/>
          <p:nvPr>
            <p:extLst>
              <p:ext uri="{D42A27DB-BD31-4B8C-83A1-F6EECF244321}">
                <p14:modId xmlns:p14="http://schemas.microsoft.com/office/powerpoint/2010/main" val="3695955656"/>
              </p:ext>
            </p:extLst>
          </p:nvPr>
        </p:nvGraphicFramePr>
        <p:xfrm>
          <a:off x="559583" y="1452283"/>
          <a:ext cx="11167195" cy="3507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96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Adoption Addendum,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5.69</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
        <p:nvSpPr>
          <p:cNvPr id="8" name="Rounded Rectangle 7"/>
          <p:cNvSpPr/>
          <p:nvPr/>
        </p:nvSpPr>
        <p:spPr>
          <a:xfrm>
            <a:off x="2338937" y="1686075"/>
            <a:ext cx="7548282"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Prior approval of a family to adopt does not automatically mean that this family is appropriate to adopt again.  Consideration of any family for placement of another child requires the previous Adoption UHS to be updated through an  Adoption Addendum UHS. </a:t>
            </a:r>
          </a:p>
        </p:txBody>
      </p:sp>
    </p:spTree>
    <p:custDataLst>
      <p:tags r:id="rId1"/>
    </p:custDataLst>
    <p:extLst>
      <p:ext uri="{BB962C8B-B14F-4D97-AF65-F5344CB8AC3E}">
        <p14:creationId xmlns:p14="http://schemas.microsoft.com/office/powerpoint/2010/main" val="2385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8847"/>
            <a:ext cx="10074442" cy="950262"/>
          </a:xfrm>
        </p:spPr>
        <p:txBody>
          <a:bodyPr>
            <a:noAutofit/>
          </a:bodyPr>
          <a:lstStyle/>
          <a:p>
            <a:pPr algn="ctr"/>
            <a:r>
              <a:rPr lang="en-US" sz="5400" b="1" dirty="0" smtClean="0"/>
              <a:t>The UHS Interview Process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5.7</a:t>
            </a:r>
            <a:endParaRPr lang="en-US" dirty="0">
              <a:solidFill>
                <a:srgbClr val="624D38"/>
              </a:solidFill>
            </a:endParaRPr>
          </a:p>
        </p:txBody>
      </p:sp>
      <p:sp>
        <p:nvSpPr>
          <p:cNvPr id="8" name="Rounded Rectangle 7"/>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smtClean="0">
                <a:solidFill>
                  <a:schemeClr val="tx1"/>
                </a:solidFill>
              </a:rPr>
              <a:t>Goes beyond reading questions and documenting caregivers’ responses.  </a:t>
            </a:r>
            <a:br>
              <a:rPr lang="en-US" sz="2400" b="1" dirty="0" smtClean="0">
                <a:solidFill>
                  <a:schemeClr val="tx1"/>
                </a:solidFill>
              </a:rPr>
            </a:br>
            <a:endParaRPr lang="en-US" sz="2400" b="1" dirty="0" smtClean="0">
              <a:solidFill>
                <a:schemeClr val="tx1"/>
              </a:solidFill>
            </a:endParaRPr>
          </a:p>
          <a:p>
            <a:pPr marL="457200" indent="-457200">
              <a:buFont typeface="Arial" panose="020B0604020202020204" pitchFamily="34" charset="0"/>
              <a:buChar char="•"/>
            </a:pPr>
            <a:r>
              <a:rPr lang="en-US" sz="2400" b="1" dirty="0" smtClean="0">
                <a:solidFill>
                  <a:schemeClr val="tx1"/>
                </a:solidFill>
              </a:rPr>
              <a:t>Requires information gathering beyond yes/no responses.</a:t>
            </a:r>
            <a:br>
              <a:rPr lang="en-US" sz="2400" b="1" dirty="0" smtClean="0">
                <a:solidFill>
                  <a:schemeClr val="tx1"/>
                </a:solidFill>
              </a:rPr>
            </a:br>
            <a:endParaRPr lang="en-US" sz="2400" b="1" dirty="0" smtClean="0">
              <a:solidFill>
                <a:schemeClr val="tx1"/>
              </a:solidFill>
            </a:endParaRPr>
          </a:p>
          <a:p>
            <a:pPr marL="457200" indent="-457200">
              <a:buFont typeface="Arial" panose="020B0604020202020204" pitchFamily="34" charset="0"/>
              <a:buChar char="•"/>
            </a:pPr>
            <a:r>
              <a:rPr lang="en-US" sz="2400" b="1" dirty="0" smtClean="0">
                <a:solidFill>
                  <a:schemeClr val="tx1"/>
                </a:solidFill>
              </a:rPr>
              <a:t>Qualitative interview skills must be used to gather the necessary information to assess the relative/non-relative caregiver(s).</a:t>
            </a:r>
            <a:endParaRPr lang="en-US" sz="2400" b="1" dirty="0">
              <a:solidFill>
                <a:schemeClr val="tx1"/>
              </a:solidFill>
            </a:endParaRPr>
          </a:p>
        </p:txBody>
      </p:sp>
    </p:spTree>
    <p:custDataLst>
      <p:tags r:id="rId1"/>
    </p:custDataLst>
    <p:extLst>
      <p:ext uri="{BB962C8B-B14F-4D97-AF65-F5344CB8AC3E}">
        <p14:creationId xmlns:p14="http://schemas.microsoft.com/office/powerpoint/2010/main" val="10255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54741"/>
            <a:ext cx="12192000" cy="2162330"/>
          </a:xfrm>
        </p:spPr>
        <p:txBody>
          <a:bodyPr>
            <a:noAutofit/>
          </a:bodyPr>
          <a:lstStyle/>
          <a:p>
            <a:pPr algn="ctr"/>
            <a:r>
              <a:rPr lang="en-US" sz="5400" b="1" dirty="0"/>
              <a:t>Activity A:  Part 2 </a:t>
            </a:r>
            <a:br>
              <a:rPr lang="en-US" sz="5400" b="1" dirty="0"/>
            </a:br>
            <a:r>
              <a:rPr lang="en-US" sz="5400" b="1" dirty="0"/>
              <a:t>Jacob and Jenna Are </a:t>
            </a:r>
            <a:r>
              <a:rPr lang="en-US" sz="5400" b="1" dirty="0" smtClean="0"/>
              <a:t>Getting Adopted!</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4504103" y="2030133"/>
              <a:ext cx="1749244"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a:r>
                <a:rPr lang="en-US" sz="1600" b="1" dirty="0">
                  <a:solidFill>
                    <a:schemeClr val="tx1"/>
                  </a:solidFill>
                </a:rPr>
                <a:t>Discuss the information needed to be collected and complete the UHS template.</a:t>
              </a:r>
            </a:p>
          </p:txBody>
        </p:sp>
        <p:sp>
          <p:nvSpPr>
            <p:cNvPr id="8" name="Rounded Rectangle 7"/>
            <p:cNvSpPr/>
            <p:nvPr/>
          </p:nvSpPr>
          <p:spPr>
            <a:xfrm>
              <a:off x="2274028" y="2091065"/>
              <a:ext cx="1749244"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Read the scenario.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a:t>
            </a:r>
            <a:r>
              <a:rPr lang="en-US" dirty="0" smtClean="0">
                <a:solidFill>
                  <a:srgbClr val="624D38"/>
                </a:solidFill>
              </a:rPr>
              <a:t>5.70</a:t>
            </a:r>
            <a:endParaRPr lang="en-US" dirty="0">
              <a:solidFill>
                <a:srgbClr val="624D38"/>
              </a:solidFill>
            </a:endParaRPr>
          </a:p>
        </p:txBody>
      </p:sp>
      <p:sp>
        <p:nvSpPr>
          <p:cNvPr id="10" name="Rounded Rectangle 9"/>
          <p:cNvSpPr/>
          <p:nvPr/>
        </p:nvSpPr>
        <p:spPr>
          <a:xfrm>
            <a:off x="7308851" y="3293617"/>
            <a:ext cx="2048306" cy="1873188"/>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Choose a spokesperson.</a:t>
            </a:r>
          </a:p>
        </p:txBody>
      </p:sp>
    </p:spTree>
    <p:custDataLst>
      <p:tags r:id="rId1"/>
    </p:custDataLst>
    <p:extLst>
      <p:ext uri="{BB962C8B-B14F-4D97-AF65-F5344CB8AC3E}">
        <p14:creationId xmlns:p14="http://schemas.microsoft.com/office/powerpoint/2010/main" val="9710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smtClean="0"/>
              <a:t>Questions</a:t>
            </a:r>
            <a:endParaRPr lang="en-US" sz="5400" b="1" dirty="0"/>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37535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883259" y="234024"/>
            <a:ext cx="10717071" cy="1039907"/>
          </a:xfrm>
        </p:spPr>
        <p:txBody>
          <a:bodyPr>
            <a:noAutofit/>
          </a:bodyPr>
          <a:lstStyle/>
          <a:p>
            <a:pPr algn="ctr"/>
            <a:r>
              <a:rPr lang="en-US" sz="5400" b="1" dirty="0" smtClean="0"/>
              <a:t>The UHS Interview Process,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5.8</a:t>
            </a:r>
            <a:endParaRPr lang="en-US" dirty="0">
              <a:solidFill>
                <a:srgbClr val="624D38"/>
              </a:solidFill>
            </a:endParaRP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Opening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Closing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Information Gathering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Planning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24804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smtClean="0">
                <a:solidFill>
                  <a:srgbClr val="624D38"/>
                </a:solidFill>
              </a:rPr>
              <a:t>Demographic Information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a:t>
            </a:r>
            <a:r>
              <a:rPr lang="en-US" dirty="0" smtClean="0">
                <a:solidFill>
                  <a:srgbClr val="624D38"/>
                </a:solidFill>
              </a:rPr>
              <a:t>5.9</a:t>
            </a:r>
            <a:endParaRPr lang="en-US" dirty="0">
              <a:solidFill>
                <a:srgbClr val="624D38"/>
              </a:solidFill>
            </a:endParaRPr>
          </a:p>
        </p:txBody>
      </p:sp>
    </p:spTree>
    <p:custDataLst>
      <p:tags r:id="rId1"/>
    </p:custDataLst>
    <p:extLst>
      <p:ext uri="{BB962C8B-B14F-4D97-AF65-F5344CB8AC3E}">
        <p14:creationId xmlns:p14="http://schemas.microsoft.com/office/powerpoint/2010/main" val="16320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PROJECT_OPEN" val="0"/>
  <p:tag name="ARTICULATE_SLIDE_COUNT" val="7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1824</TotalTime>
  <Words>2126</Words>
  <Application>Microsoft Office PowerPoint</Application>
  <PresentationFormat>Widescreen</PresentationFormat>
  <Paragraphs>337</Paragraphs>
  <Slides>71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Arial Black</vt:lpstr>
      <vt:lpstr>Calibri</vt:lpstr>
      <vt:lpstr>Candara</vt:lpstr>
      <vt:lpstr>Century Gothic</vt:lpstr>
      <vt:lpstr>Times New Roman</vt:lpstr>
      <vt:lpstr>Sheer Green 16x9</vt:lpstr>
      <vt:lpstr>1_Sheer Green 16x9</vt:lpstr>
      <vt:lpstr>Unified Home Study Training</vt:lpstr>
      <vt:lpstr>Learning Objectives</vt:lpstr>
      <vt:lpstr>Adoption Unified Home Study</vt:lpstr>
      <vt:lpstr>Possible Adoptive Placement</vt:lpstr>
      <vt:lpstr>Possible Adoptive Placement, con’t.</vt:lpstr>
      <vt:lpstr>Adoption Training</vt:lpstr>
      <vt:lpstr>The UHS Interview Process</vt:lpstr>
      <vt:lpstr>The UHS Interview Process, con’t.</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Disqualifiers</vt:lpstr>
      <vt:lpstr>Disqualifiers, con’t.</vt:lpstr>
      <vt:lpstr>Disqualifiers, con’t.</vt:lpstr>
      <vt:lpstr>Documentation</vt:lpstr>
      <vt:lpstr>FSFN Screens</vt:lpstr>
      <vt:lpstr>FSFN Screens</vt:lpstr>
      <vt:lpstr>FSFN Screens</vt:lpstr>
      <vt:lpstr>FSFN Screens</vt:lpstr>
      <vt:lpstr>FSFN Screens</vt:lpstr>
      <vt:lpstr>FSFN Screens</vt:lpstr>
      <vt:lpstr>Legal Staffing </vt:lpstr>
      <vt:lpstr>Caregiver Supports</vt:lpstr>
      <vt:lpstr>Caregiver Supports, con’t.</vt:lpstr>
      <vt:lpstr>FSFN Tutorial</vt:lpstr>
      <vt:lpstr>Financial Security, Resources, and Child Care Arrangements</vt:lpstr>
      <vt:lpstr>FSFN Screens</vt:lpstr>
      <vt:lpstr>FSFN Screens</vt:lpstr>
      <vt:lpstr>FSFN Screens</vt:lpstr>
      <vt:lpstr>FSFN Screens</vt:lpstr>
      <vt:lpstr>FSFN Screens</vt:lpstr>
      <vt:lpstr>Adoption Subsidy </vt:lpstr>
      <vt:lpstr>Narrative Family Assessment</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Activity A:  Part 1  Jacob and Jenna Are Getting Adopted!</vt:lpstr>
      <vt:lpstr>Finalizing the Adoption UHS</vt:lpstr>
      <vt:lpstr>FSFN Tutorial</vt:lpstr>
      <vt:lpstr>Attachments</vt:lpstr>
      <vt:lpstr>Upload Requirements</vt:lpstr>
      <vt:lpstr>Signatures and  Recommendations</vt:lpstr>
      <vt:lpstr>Signatures and Recommendations, con’t.</vt:lpstr>
      <vt:lpstr>Signatures, Recommendations, and Final Approvals, con’t.</vt:lpstr>
      <vt:lpstr>Signatures, Recommendations, and Final Approvals, con’t.</vt:lpstr>
      <vt:lpstr>Signatures, Recommendations, and Final Approvals, con’t.</vt:lpstr>
      <vt:lpstr>Final Approvals, con’t.</vt:lpstr>
      <vt:lpstr>Final Approvals, con’t.</vt:lpstr>
      <vt:lpstr>FSFN Screens</vt:lpstr>
      <vt:lpstr>FSFN Tutorial</vt:lpstr>
      <vt:lpstr>Copy Function</vt:lpstr>
      <vt:lpstr>FSFN Screens</vt:lpstr>
      <vt:lpstr>Adoption Addendum</vt:lpstr>
      <vt:lpstr>Adoption Addendum, con’t.</vt:lpstr>
      <vt:lpstr>Activity A:  Part 2  Jacob and Jenna Are Getting Adopted!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Training</dc:title>
  <dc:creator>Brock, Amber</dc:creator>
  <cp:lastModifiedBy>Carnett, Valerie</cp:lastModifiedBy>
  <cp:revision>148</cp:revision>
  <cp:lastPrinted>2018-04-25T19:30:50Z</cp:lastPrinted>
  <dcterms:created xsi:type="dcterms:W3CDTF">2018-03-31T17:15:41Z</dcterms:created>
  <dcterms:modified xsi:type="dcterms:W3CDTF">2018-05-03T14:10:44Z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