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sldIdLst>
    <p:sldId id="257" r:id="rId5"/>
    <p:sldId id="258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82F4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568"/>
    <p:restoredTop sz="94674"/>
  </p:normalViewPr>
  <p:slideViewPr>
    <p:cSldViewPr snapToGrid="0" snapToObjects="1">
      <p:cViewPr varScale="1">
        <p:scale>
          <a:sx n="121" d="100"/>
          <a:sy n="121" d="100"/>
        </p:scale>
        <p:origin x="734" y="9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ctrTitle"/>
          </p:nvPr>
        </p:nvSpPr>
        <p:spPr>
          <a:xfrm>
            <a:off x="1929516" y="1122363"/>
            <a:ext cx="7333753" cy="2387600"/>
          </a:xfrm>
        </p:spPr>
        <p:txBody>
          <a:bodyPr anchor="b"/>
          <a:lstStyle>
            <a:lvl1pPr algn="l"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Subtitle 2"/>
          <p:cNvSpPr>
            <a:spLocks noGrp="1"/>
          </p:cNvSpPr>
          <p:nvPr>
            <p:ph type="subTitle" idx="1"/>
          </p:nvPr>
        </p:nvSpPr>
        <p:spPr>
          <a:xfrm>
            <a:off x="1929516" y="3602038"/>
            <a:ext cx="7333753" cy="1655762"/>
          </a:xfrm>
        </p:spPr>
        <p:txBody>
          <a:bodyPr/>
          <a:lstStyle>
            <a:lvl1pPr marL="0" indent="0" algn="l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454076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592283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7825755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914208"/>
            <a:ext cx="5181600" cy="459835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914208"/>
            <a:ext cx="5181600" cy="459835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5278448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559625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4376746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433407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7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58864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2032990"/>
            <a:ext cx="10515600" cy="458116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0177053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8" r:id="rId1"/>
    <p:sldLayoutId id="2147483649" r:id="rId2"/>
    <p:sldLayoutId id="2147483650" r:id="rId3"/>
    <p:sldLayoutId id="2147483652" r:id="rId4"/>
    <p:sldLayoutId id="2147483656" r:id="rId5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b="1" kern="1200">
          <a:solidFill>
            <a:srgbClr val="782F40"/>
          </a:solidFill>
          <a:latin typeface="+mn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4"/>
          <p:cNvSpPr txBox="1">
            <a:spLocks/>
          </p:cNvSpPr>
          <p:nvPr/>
        </p:nvSpPr>
        <p:spPr bwMode="auto">
          <a:xfrm>
            <a:off x="2088627" y="525181"/>
            <a:ext cx="8646048" cy="25853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spAutoFit/>
          </a:bodyPr>
          <a:lstStyle/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5400" b="1" cap="all" dirty="0">
                <a:solidFill>
                  <a:srgbClr val="782F40"/>
                </a:solidFill>
                <a:latin typeface="Calibri"/>
                <a:ea typeface="ＭＳ Ｐゴシック" charset="-128"/>
                <a:cs typeface="Calibri"/>
              </a:rPr>
              <a:t>Using science to improve accuracy and usefulness of big data</a:t>
            </a:r>
            <a:endParaRPr kumimoji="0" lang="en-US" sz="5400" b="1" i="0" u="none" strike="noStrike" kern="1200" cap="all" normalizeH="0" baseline="0" noProof="0" dirty="0">
              <a:ln>
                <a:noFill/>
              </a:ln>
              <a:solidFill>
                <a:srgbClr val="782F40"/>
              </a:solidFill>
              <a:uLnTx/>
              <a:uFillTx/>
              <a:latin typeface="Calibri"/>
              <a:ea typeface="ＭＳ Ｐゴシック" charset="-128"/>
              <a:cs typeface="Calibri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1836999" y="3416465"/>
            <a:ext cx="6909436" cy="0"/>
          </a:xfrm>
          <a:prstGeom prst="line">
            <a:avLst/>
          </a:prstGeom>
          <a:ln>
            <a:solidFill>
              <a:srgbClr val="DFDAAB"/>
            </a:solidFill>
          </a:ln>
          <a:effectLst>
            <a:outerShdw blurRad="40000" dist="20000" dir="5400000" rotWithShape="0">
              <a:srgbClr val="000000">
                <a:alpha val="38000"/>
              </a:srgbClr>
            </a:outerShdw>
            <a:reflection stA="50000" endPos="75000" dist="12700" dir="5400000" sy="-100000" algn="bl" rotWithShape="0"/>
          </a:effectLst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939018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/>
              <a:t>Considerations related to Data aggregation and cleaning 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Merging data from non-coordinated, existing data sources require scientifically sound ways to ensure that the aggregated data set is useful and accurate</a:t>
            </a:r>
          </a:p>
          <a:p>
            <a:pPr lvl="1"/>
            <a:r>
              <a:rPr lang="en-US" sz="2800" dirty="0"/>
              <a:t>Data harmonization:  two variables that should be the same are captured in very different ways.  E.g. marital status; age, geographic location, weight </a:t>
            </a:r>
          </a:p>
          <a:p>
            <a:pPr lvl="1"/>
            <a:r>
              <a:rPr lang="en-US" sz="2800" dirty="0"/>
              <a:t>Missing data:  inattention to how to handle missing data can lead to drastically inaccurate conclusions; statistical analyses will not work without proper handling of missing data</a:t>
            </a:r>
          </a:p>
          <a:p>
            <a:pPr lvl="1"/>
            <a:r>
              <a:rPr lang="en-US" sz="2800" dirty="0"/>
              <a:t>Data inaccuracies must be corrected (e.g. data entered incorrectly)</a:t>
            </a:r>
          </a:p>
        </p:txBody>
      </p:sp>
    </p:spTree>
    <p:extLst>
      <p:ext uri="{BB962C8B-B14F-4D97-AF65-F5344CB8AC3E}">
        <p14:creationId xmlns:p14="http://schemas.microsoft.com/office/powerpoint/2010/main" val="496281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576DCD-F827-BA38-B2C4-E8D8BA5549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/>
              <a:t>Questions to be answered from the data require statistical methods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CEAB8F-C7BF-014E-1DE5-E3E8AC17CF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Data uses must go beyond summaries, reports and descriptions of the data</a:t>
            </a:r>
          </a:p>
          <a:p>
            <a:r>
              <a:rPr lang="en-US" dirty="0"/>
              <a:t>Examples of data questions:  trends over time, the relationship among more than two variables, prediction of important outcomes </a:t>
            </a:r>
          </a:p>
          <a:p>
            <a:pPr lvl="1"/>
            <a:r>
              <a:rPr lang="en-US" dirty="0"/>
              <a:t>What kinds of clients have higher vs lower re-hospitalization rates over a certain time period (diagnosis, severity, age, co-morbidities, services received, insurance </a:t>
            </a:r>
            <a:r>
              <a:rPr lang="en-US" dirty="0" err="1"/>
              <a:t>etc</a:t>
            </a:r>
            <a:r>
              <a:rPr lang="en-US" dirty="0"/>
              <a:t>)</a:t>
            </a:r>
          </a:p>
          <a:p>
            <a:pPr lvl="1"/>
            <a:r>
              <a:rPr lang="en-US" dirty="0"/>
              <a:t>What factors predict mortality or incarceration?</a:t>
            </a:r>
          </a:p>
          <a:p>
            <a:pPr lvl="1"/>
            <a:r>
              <a:rPr lang="en-US" dirty="0"/>
              <a:t>What is the relationship between usage of the 988 line and suicide rates and trends in different regions of Florida </a:t>
            </a:r>
          </a:p>
          <a:p>
            <a:pPr marL="342900" lvl="1" indent="-342900"/>
            <a:r>
              <a:rPr lang="en-US" dirty="0"/>
              <a:t>Biostatistical methods must be used to answer questions of interest to stakeholder 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05675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F1E7FD-D09F-CC18-76F1-FDC4D1736C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Subject matter expertise needed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9F1EEB-5030-1F74-6CFC-2C7BCC95F0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Computer scientists</a:t>
            </a:r>
          </a:p>
          <a:p>
            <a:r>
              <a:rPr lang="en-US" sz="2800" dirty="0"/>
              <a:t>Biostatisticians</a:t>
            </a:r>
          </a:p>
          <a:p>
            <a:r>
              <a:rPr lang="en-US" sz="2800" dirty="0"/>
              <a:t>Bioinformatics </a:t>
            </a:r>
          </a:p>
          <a:p>
            <a:r>
              <a:rPr lang="en-US" sz="2800" dirty="0"/>
              <a:t>Data managers</a:t>
            </a:r>
          </a:p>
          <a:p>
            <a:r>
              <a:rPr lang="en-US" sz="2800" dirty="0"/>
              <a:t>Behavioral health researchers</a:t>
            </a:r>
          </a:p>
          <a:p>
            <a:r>
              <a:rPr lang="en-US" sz="2800" dirty="0"/>
              <a:t>Epidemiologists / Public / Population health </a:t>
            </a:r>
          </a:p>
          <a:p>
            <a:r>
              <a:rPr lang="en-US" sz="2800" dirty="0"/>
              <a:t>Bioethicists</a:t>
            </a:r>
          </a:p>
        </p:txBody>
      </p:sp>
    </p:spTree>
    <p:extLst>
      <p:ext uri="{BB962C8B-B14F-4D97-AF65-F5344CB8AC3E}">
        <p14:creationId xmlns:p14="http://schemas.microsoft.com/office/powerpoint/2010/main" val="426735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1D1461E83C5B94EA65AAB3C50D67727" ma:contentTypeVersion="5" ma:contentTypeDescription="Create a new document." ma:contentTypeScope="" ma:versionID="34b8b31e8e652b6ad0c66ec41c52a14b">
  <xsd:schema xmlns:xsd="http://www.w3.org/2001/XMLSchema" xmlns:xs="http://www.w3.org/2001/XMLSchema" xmlns:p="http://schemas.microsoft.com/office/2006/metadata/properties" xmlns:ns2="http://schemas.microsoft.com/sharepoint/v4" xmlns:ns3="5fa5c875-f214-4996-a052-fa66b472e778" targetNamespace="http://schemas.microsoft.com/office/2006/metadata/properties" ma:root="true" ma:fieldsID="79eac583be843abe21ba177279779368" ns2:_="" ns3:_="">
    <xsd:import namespace="http://schemas.microsoft.com/sharepoint/v4"/>
    <xsd:import namespace="5fa5c875-f214-4996-a052-fa66b472e778"/>
    <xsd:element name="properties">
      <xsd:complexType>
        <xsd:sequence>
          <xsd:element name="documentManagement">
            <xsd:complexType>
              <xsd:all>
                <xsd:element ref="ns2:IconOverlay" minOccurs="0"/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4" elementFormDefault="qualified">
    <xsd:import namespace="http://schemas.microsoft.com/office/2006/documentManagement/types"/>
    <xsd:import namespace="http://schemas.microsoft.com/office/infopath/2007/PartnerControls"/>
    <xsd:element name="IconOverlay" ma:index="8" nillable="true" ma:displayName="IconOverlay" ma:hidden="true" ma:internalName="IconOverlay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fa5c875-f214-4996-a052-fa66b472e77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conOverlay xmlns="http://schemas.microsoft.com/sharepoint/v4" xsi:nil="true"/>
  </documentManagement>
</p:properties>
</file>

<file path=customXml/itemProps1.xml><?xml version="1.0" encoding="utf-8"?>
<ds:datastoreItem xmlns:ds="http://schemas.openxmlformats.org/officeDocument/2006/customXml" ds:itemID="{9A5EDA54-A994-4890-AE2A-9D9C0CEC46F4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D045D4CF-81B5-4B17-82AD-EDC033ADAFA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4"/>
    <ds:schemaRef ds:uri="5fa5c875-f214-4996-a052-fa66b472e77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D02FC665-55FF-4179-9F2A-2C19F71150E0}">
  <ds:schemaRefs>
    <ds:schemaRef ds:uri="http://purl.org/dc/terms/"/>
    <ds:schemaRef ds:uri="http://schemas.microsoft.com/office/2006/metadata/properties"/>
    <ds:schemaRef ds:uri="http://schemas.microsoft.com/office/2006/documentManagement/types"/>
    <ds:schemaRef ds:uri="http://schemas.microsoft.com/sharepoint/v4"/>
    <ds:schemaRef ds:uri="http://purl.org/dc/elements/1.1/"/>
    <ds:schemaRef ds:uri="5fa5c875-f214-4996-a052-fa66b472e778"/>
    <ds:schemaRef ds:uri="http://www.w3.org/XML/1998/namespace"/>
    <ds:schemaRef ds:uri="http://schemas.microsoft.com/office/infopath/2007/PartnerControls"/>
    <ds:schemaRef ds:uri="http://schemas.openxmlformats.org/package/2006/metadata/core-properties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83</TotalTime>
  <Words>245</Words>
  <Application>Microsoft Office PowerPoint</Application>
  <PresentationFormat>Widescreen</PresentationFormat>
  <Paragraphs>21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Calibri</vt:lpstr>
      <vt:lpstr>Office Theme</vt:lpstr>
      <vt:lpstr>PowerPoint Presentation</vt:lpstr>
      <vt:lpstr>Considerations related to Data aggregation and cleaning </vt:lpstr>
      <vt:lpstr>Questions to be answered from the data require statistical methods</vt:lpstr>
      <vt:lpstr>Subject matter expertise needed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Commission on Mental Health and Substance Use Disorder - Data Analysis Subcommittee - Using Science to Improve Accuracy and Usefulness of Big Data (September 13 2023)</dc:title>
  <dc:creator>Bauer, Mark</dc:creator>
  <cp:lastModifiedBy>VanDyke, Misty N</cp:lastModifiedBy>
  <cp:revision>14</cp:revision>
  <dcterms:created xsi:type="dcterms:W3CDTF">2017-02-20T19:25:10Z</dcterms:created>
  <dcterms:modified xsi:type="dcterms:W3CDTF">2025-06-06T12:22:48Z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0x010100D1D1461E83C5B94EA65AAB3C50D67727</vt:lpwstr>
  </property>
  <property fmtid="{D5CDD505-2E9C-101B-9397-08002B2CF9AE}" pid="3" name="Order">
    <vt:r8>4000</vt:r8>
  </property>
</Properties>
</file>