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41" r:id="rId2"/>
    <p:sldMasterId id="2147483755" r:id="rId3"/>
    <p:sldMasterId id="2147483766" r:id="rId4"/>
  </p:sldMasterIdLst>
  <p:notesMasterIdLst>
    <p:notesMasterId r:id="rId30"/>
  </p:notesMasterIdLst>
  <p:sldIdLst>
    <p:sldId id="256" r:id="rId5"/>
    <p:sldId id="642" r:id="rId6"/>
    <p:sldId id="353" r:id="rId7"/>
    <p:sldId id="349" r:id="rId8"/>
    <p:sldId id="346" r:id="rId9"/>
    <p:sldId id="335" r:id="rId10"/>
    <p:sldId id="383" r:id="rId11"/>
    <p:sldId id="384" r:id="rId12"/>
    <p:sldId id="628" r:id="rId13"/>
    <p:sldId id="288" r:id="rId14"/>
    <p:sldId id="289" r:id="rId15"/>
    <p:sldId id="293" r:id="rId16"/>
    <p:sldId id="294" r:id="rId17"/>
    <p:sldId id="320" r:id="rId18"/>
    <p:sldId id="629" r:id="rId19"/>
    <p:sldId id="644" r:id="rId20"/>
    <p:sldId id="374" r:id="rId21"/>
    <p:sldId id="630" r:id="rId22"/>
    <p:sldId id="631" r:id="rId23"/>
    <p:sldId id="624" r:id="rId24"/>
    <p:sldId id="645" r:id="rId25"/>
    <p:sldId id="646" r:id="rId26"/>
    <p:sldId id="273" r:id="rId27"/>
    <p:sldId id="328" r:id="rId28"/>
    <p:sldId id="3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7BA12C-FC45-C085-65F6-BAC751259D9A}" name="Zhe He" initials="ZH" userId="S::zhe@fsu.edu::bfe5ecac-fbf1-43dd-8e4a-2774dea78b6b" providerId="AD"/>
  <p188:author id="{0C008695-96CD-2CE9-95C1-B1DC616786D9}" name="Xiaoyu Wang" initials="XW" userId="S::xw22e@fsu.edu::6b9f0696-9ebf-4973-892a-4c0314dde3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88"/>
    <p:restoredTop sz="91633"/>
  </p:normalViewPr>
  <p:slideViewPr>
    <p:cSldViewPr snapToGrid="0">
      <p:cViewPr varScale="1">
        <p:scale>
          <a:sx n="111" d="100"/>
          <a:sy n="111" d="100"/>
        </p:scale>
        <p:origin x="379"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8F26C-C8DF-7944-A653-1585BBAD28C0}"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F69A1-E69F-A341-9A64-A4B1F20967EA}" type="slidenum">
              <a:rPr lang="en-US" smtClean="0"/>
              <a:t>‹#›</a:t>
            </a:fld>
            <a:endParaRPr lang="en-US"/>
          </a:p>
        </p:txBody>
      </p:sp>
    </p:spTree>
    <p:extLst>
      <p:ext uri="{BB962C8B-B14F-4D97-AF65-F5344CB8AC3E}">
        <p14:creationId xmlns:p14="http://schemas.microsoft.com/office/powerpoint/2010/main" val="254289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ithub.com/ufbmi/onefl-dedupe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F69A1-E69F-A341-9A64-A4B1F20967EA}" type="slidenum">
              <a:rPr lang="en-US" smtClean="0"/>
              <a:t>1</a:t>
            </a:fld>
            <a:endParaRPr lang="en-US"/>
          </a:p>
        </p:txBody>
      </p:sp>
    </p:spTree>
    <p:extLst>
      <p:ext uri="{BB962C8B-B14F-4D97-AF65-F5344CB8AC3E}">
        <p14:creationId xmlns:p14="http://schemas.microsoft.com/office/powerpoint/2010/main" val="409269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A34E6C-3994-AB4F-8E45-37BDE1EB866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pPr eaLnBrk="1" hangingPunct="1"/>
            <a:r>
              <a:rPr lang="en-US" b="1" dirty="0"/>
              <a:t>Data Cleaning</a:t>
            </a:r>
            <a:endParaRPr lang="en-US" dirty="0"/>
          </a:p>
          <a:p>
            <a:pPr eaLnBrk="1" hangingPunct="1"/>
            <a:r>
              <a:rPr lang="en-US" dirty="0"/>
              <a:t>One of the first steps in analyzing data is to look at the data and “clean” it of any obvious errors due to incorrect data entry.  </a:t>
            </a:r>
          </a:p>
          <a:p>
            <a:pPr eaLnBrk="1" hangingPunct="1"/>
            <a:r>
              <a:rPr lang="en-US" dirty="0"/>
              <a:t>If there are outliers (really high or really low numbers), are those numbers correct?  An age value of 110 years could be an error for someone who was really 10 or 11 (or 101!).</a:t>
            </a:r>
          </a:p>
          <a:p>
            <a:pPr eaLnBrk="1" hangingPunct="1"/>
            <a:r>
              <a:rPr lang="en-US" dirty="0"/>
              <a:t>Was a value entered that doesn’t exist for the variable?  For example, if 1 = male and 0 = female, and the number “2” was entered, there is clearly an error.</a:t>
            </a:r>
          </a:p>
          <a:p>
            <a:pPr eaLnBrk="1" hangingPunct="1"/>
            <a:r>
              <a:rPr lang="en-US" dirty="0"/>
              <a:t>If there are missing values, did the person not give an answer, or was it accidentally not entered into the database?</a:t>
            </a:r>
          </a:p>
          <a:p>
            <a:pPr eaLnBrk="1" hangingPunct="1"/>
            <a:endParaRPr lang="en-US" dirty="0"/>
          </a:p>
          <a:p>
            <a:pPr eaLnBrk="1" hangingPunct="1"/>
            <a:r>
              <a:rPr lang="en-US" dirty="0"/>
              <a:t>Reduce the </a:t>
            </a:r>
          </a:p>
          <a:p>
            <a:pPr eaLnBrk="1" hangingPunct="1"/>
            <a:r>
              <a:rPr lang="en-US" dirty="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173E03-5B34-B548-8BBA-2E3E7CB52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42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556913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OneFlorida Data Trust contains only a limited data set under the Health Insurance Portability and Accountability Act (HIPAA) and follows the </a:t>
            </a:r>
            <a:r>
              <a:rPr lang="en-US" sz="1200" kern="1200" dirty="0" err="1">
                <a:solidFill>
                  <a:schemeClr val="tx1"/>
                </a:solidFill>
                <a:effectLst/>
                <a:latin typeface="+mn-lt"/>
                <a:ea typeface="+mn-ea"/>
                <a:cs typeface="+mn-cs"/>
              </a:rPr>
              <a:t>PCORnet</a:t>
            </a:r>
            <a:r>
              <a:rPr lang="en-US" sz="1200" kern="1200" dirty="0">
                <a:solidFill>
                  <a:schemeClr val="tx1"/>
                </a:solidFill>
                <a:effectLst/>
                <a:latin typeface="+mn-lt"/>
                <a:ea typeface="+mn-ea"/>
                <a:cs typeface="+mn-cs"/>
              </a:rPr>
              <a:t> Common Data Model (CDM) v4.17 including patient demographics, enrollment status, vital signs, conditions, encounters, diagnoses, procedures, prescribing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provider orders for medications), dispensing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outpatient pharmacy dispensing), and lab results. All the identifiable information of patients such as SSN and name were removed but the dates in the data were not shifted. </a:t>
            </a:r>
          </a:p>
          <a:p>
            <a:endParaRPr lang="en-US" dirty="0"/>
          </a:p>
        </p:txBody>
      </p:sp>
      <p:sp>
        <p:nvSpPr>
          <p:cNvPr id="4" name="Slide Number Placeholder 3"/>
          <p:cNvSpPr>
            <a:spLocks noGrp="1"/>
          </p:cNvSpPr>
          <p:nvPr>
            <p:ph type="sldNum" sz="quarter" idx="10"/>
          </p:nvPr>
        </p:nvSpPr>
        <p:spPr/>
        <p:txBody>
          <a:bodyPr/>
          <a:lstStyle/>
          <a:p>
            <a:fld id="{D36C0C8E-657B-AD4B-B8BD-6A52C9F367A9}" type="slidenum">
              <a:rPr lang="en-US" smtClean="0"/>
              <a:t>17</a:t>
            </a:fld>
            <a:endParaRPr lang="en-US"/>
          </a:p>
        </p:txBody>
      </p:sp>
    </p:spTree>
    <p:extLst>
      <p:ext uri="{BB962C8B-B14F-4D97-AF65-F5344CB8AC3E}">
        <p14:creationId xmlns:p14="http://schemas.microsoft.com/office/powerpoint/2010/main" val="211151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PCORnet</a:t>
            </a:r>
            <a:r>
              <a:rPr lang="en-US" sz="1200" kern="1200" dirty="0">
                <a:solidFill>
                  <a:schemeClr val="tx1"/>
                </a:solidFill>
                <a:effectLst/>
                <a:latin typeface="+mn-lt"/>
                <a:ea typeface="+mn-ea"/>
                <a:cs typeface="+mn-cs"/>
              </a:rPr>
              <a:t> has data on more than ∼100 million patients nationwide. However, different data records of the same patient can come from different sources. Further, the same patient can seek care in different HCOs in the network. Linking and resolving </a:t>
            </a:r>
            <a:r>
              <a:rPr lang="en-US" sz="1200" b="1" kern="1200" dirty="0">
                <a:solidFill>
                  <a:schemeClr val="tx1"/>
                </a:solidFill>
                <a:effectLst/>
                <a:latin typeface="+mn-lt"/>
                <a:ea typeface="+mn-ea"/>
                <a:cs typeface="+mn-cs"/>
              </a:rPr>
              <a:t>duplicates</a:t>
            </a:r>
            <a:r>
              <a:rPr lang="en-US" sz="1200" kern="1200" dirty="0">
                <a:solidFill>
                  <a:schemeClr val="tx1"/>
                </a:solidFill>
                <a:effectLst/>
                <a:latin typeface="+mn-lt"/>
                <a:ea typeface="+mn-ea"/>
                <a:cs typeface="+mn-cs"/>
              </a:rPr>
              <a:t> in a CRN is a significant task in improving the quality of its data resources.  Entity resolution/record linkage (ER/RL): the process of finding non-identical duplicates and merging the duplicates into a single tuple (record).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dirty="0"/>
              <a:t>Setting and data sources: 6 EHR sources (</a:t>
            </a:r>
            <a:r>
              <a:rPr lang="en-US" sz="1200" dirty="0" err="1"/>
              <a:t>ie</a:t>
            </a:r>
            <a:r>
              <a:rPr lang="en-US" sz="1200" dirty="0"/>
              <a:t>, </a:t>
            </a:r>
            <a:r>
              <a:rPr lang="en-US" sz="1200" dirty="0" err="1"/>
              <a:t>UFHealth</a:t>
            </a:r>
            <a:r>
              <a:rPr lang="en-US" sz="1200" dirty="0"/>
              <a:t>, </a:t>
            </a:r>
            <a:r>
              <a:rPr lang="en-US" sz="1200" dirty="0" err="1"/>
              <a:t>UHealth</a:t>
            </a:r>
            <a:r>
              <a:rPr lang="en-US" sz="1200" dirty="0"/>
              <a:t>, TMH, ORH, AH, and NCH), the entire Florida Medicaid (FLM), and the tumor registry data (</a:t>
            </a:r>
            <a:r>
              <a:rPr lang="en-US" sz="1200" dirty="0" err="1"/>
              <a:t>ie</a:t>
            </a:r>
            <a:r>
              <a:rPr lang="en-US" sz="1200" dirty="0"/>
              <a:t>, linked using a different process) from </a:t>
            </a:r>
            <a:r>
              <a:rPr lang="en-US" sz="1200" dirty="0" err="1"/>
              <a:t>UFHealth</a:t>
            </a:r>
            <a:r>
              <a:rPr lang="en-US" sz="1200" dirty="0"/>
              <a:t> and ORH.</a:t>
            </a:r>
          </a:p>
          <a:p>
            <a:endParaRPr lang="en-US" sz="1200" dirty="0"/>
          </a:p>
          <a:p>
            <a:r>
              <a:rPr lang="en-US" sz="1200" dirty="0"/>
              <a:t>Different combinations of the </a:t>
            </a:r>
            <a:r>
              <a:rPr lang="en-US" sz="1200" b="1" dirty="0"/>
              <a:t>quasi-identifiers </a:t>
            </a:r>
            <a:r>
              <a:rPr lang="en-US" sz="1200" dirty="0"/>
              <a:t>available in the Florida Voter Registration System (FVRS) dataset was examined to discover linkage rules that will be accurate in identifying unique patients.</a:t>
            </a:r>
          </a:p>
          <a:p>
            <a:endParaRPr lang="en-US" sz="1200" dirty="0"/>
          </a:p>
          <a:p>
            <a:r>
              <a:rPr lang="en-US" sz="1200" dirty="0"/>
              <a:t>Based on the linkage rules discovered using FVRS, a pilot study was conducted to link and deduplicate patient records between </a:t>
            </a:r>
            <a:r>
              <a:rPr lang="en-US" sz="1200" dirty="0" err="1"/>
              <a:t>UFHealth</a:t>
            </a:r>
            <a:r>
              <a:rPr lang="en-US" sz="1200" dirty="0"/>
              <a:t> and FLM pediatric data.</a:t>
            </a:r>
          </a:p>
          <a:p>
            <a:r>
              <a:rPr lang="en-US" sz="1200" b="1" dirty="0" err="1"/>
              <a:t>OneFL</a:t>
            </a:r>
            <a:r>
              <a:rPr lang="en-US" sz="1200" b="1" dirty="0"/>
              <a:t> </a:t>
            </a:r>
            <a:r>
              <a:rPr lang="en-US" sz="1200" b="1" dirty="0" err="1"/>
              <a:t>Deduper</a:t>
            </a:r>
            <a:r>
              <a:rPr lang="en-US" sz="1200" dirty="0"/>
              <a:t>:  </a:t>
            </a:r>
            <a:r>
              <a:rPr lang="en-US" sz="1200" dirty="0">
                <a:hlinkClick r:id="rId3"/>
              </a:rPr>
              <a:t>https://github.com/ufbmi/onefl-deduper</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Using the gold-standard datasets, </a:t>
            </a:r>
            <a:r>
              <a:rPr lang="en-US" dirty="0" err="1"/>
              <a:t>OneFL</a:t>
            </a:r>
            <a:r>
              <a:rPr lang="en-US" dirty="0"/>
              <a:t> </a:t>
            </a:r>
            <a:r>
              <a:rPr lang="en-US" dirty="0" err="1"/>
              <a:t>Deduper</a:t>
            </a:r>
            <a:r>
              <a:rPr lang="en-US" dirty="0"/>
              <a:t> achieved a precision of 97.25∼99.7% and a recall of 75.5%. </a:t>
            </a:r>
          </a:p>
          <a:p>
            <a:r>
              <a:rPr lang="en-US" dirty="0"/>
              <a:t>With the tool, it deduplicated ∼3.5 million (out of ∼15 million) records down to 1.7 million unique patients across 6 health care partners and the Florida Medicaid program.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6C0C8E-657B-AD4B-B8BD-6A52C9F367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184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6C0C8E-657B-AD4B-B8BD-6A52C9F367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331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aim of this study was to compare the prevalence of common chronic conditions and multiple chronic conditions in older adults between Florida and the United States using data from the OneFlorida Clinical Research Consortium and the Healthcare Cost and Utilization Project (HCUP) National Inpatient Sample (NIS).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rankings of the top 10 prevalent conditions are the same across the OneFlorida and HCUP NIS datasets. </a:t>
            </a:r>
            <a:r>
              <a:rPr lang="en-US" sz="1200" b="0" i="0" kern="1200" dirty="0">
                <a:solidFill>
                  <a:schemeClr val="tx1"/>
                </a:solidFill>
                <a:effectLst/>
                <a:latin typeface="+mn-lt"/>
                <a:ea typeface="+mn-ea"/>
                <a:cs typeface="+mn-cs"/>
              </a:rPr>
              <a:t>Even though slight differences were observed, the similar estimates of prevalence of chronic conditions and multiple chronic conditions across OneFlorida and HCUP NIS suggested that clinical research data networks such as OneFlorida, built from heterogeneous data sources, can provide rich data resources for conducting large-scale secondary data analyses.</a:t>
            </a:r>
            <a:endParaRPr lang="en-US" dirty="0"/>
          </a:p>
        </p:txBody>
      </p:sp>
      <p:sp>
        <p:nvSpPr>
          <p:cNvPr id="4" name="Slide Number Placeholder 3"/>
          <p:cNvSpPr>
            <a:spLocks noGrp="1"/>
          </p:cNvSpPr>
          <p:nvPr>
            <p:ph type="sldNum" sz="quarter" idx="5"/>
          </p:nvPr>
        </p:nvSpPr>
        <p:spPr/>
        <p:txBody>
          <a:bodyPr/>
          <a:lstStyle/>
          <a:p>
            <a:fld id="{D36C0C8E-657B-AD4B-B8BD-6A52C9F367A9}" type="slidenum">
              <a:rPr lang="en-US" smtClean="0"/>
              <a:t>20</a:t>
            </a:fld>
            <a:endParaRPr lang="en-US"/>
          </a:p>
        </p:txBody>
      </p:sp>
    </p:spTree>
    <p:extLst>
      <p:ext uri="{BB962C8B-B14F-4D97-AF65-F5344CB8AC3E}">
        <p14:creationId xmlns:p14="http://schemas.microsoft.com/office/powerpoint/2010/main" val="819080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5B6-0304-8F7F-129E-684FECD69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0465FD-1C84-CAC5-267C-B59342D379A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815C9D-82D0-9D14-6F43-E7DE3CEB9BDF}"/>
              </a:ext>
            </a:extLst>
          </p:cNvPr>
          <p:cNvSpPr>
            <a:spLocks noGrp="1"/>
          </p:cNvSpPr>
          <p:nvPr>
            <p:ph type="dt" sz="half" idx="10"/>
          </p:nvPr>
        </p:nvSpPr>
        <p:spPr/>
        <p:txBody>
          <a:bodyPr/>
          <a:lstStyle/>
          <a:p>
            <a:fld id="{9D353907-7D8A-BA4D-B70B-344B776BF612}" type="datetime1">
              <a:rPr lang="en-US" smtClean="0"/>
              <a:t>6/6/2025</a:t>
            </a:fld>
            <a:endParaRPr lang="en-US"/>
          </a:p>
        </p:txBody>
      </p:sp>
      <p:sp>
        <p:nvSpPr>
          <p:cNvPr id="5" name="Footer Placeholder 4">
            <a:extLst>
              <a:ext uri="{FF2B5EF4-FFF2-40B4-BE49-F238E27FC236}">
                <a16:creationId xmlns:a16="http://schemas.microsoft.com/office/drawing/2014/main" id="{E3831978-7C97-1FB6-9268-FDDCC15DB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2BFEF-9A39-0EEB-71C5-ED163C11F23B}"/>
              </a:ext>
            </a:extLst>
          </p:cNvPr>
          <p:cNvSpPr>
            <a:spLocks noGrp="1"/>
          </p:cNvSpPr>
          <p:nvPr>
            <p:ph type="sldNum" sz="quarter" idx="12"/>
          </p:nvPr>
        </p:nvSpPr>
        <p:spPr/>
        <p:txBody>
          <a:bodyPr/>
          <a:lstStyle/>
          <a:p>
            <a:fld id="{1D5F8FF2-9D8B-A74A-9EAF-BC713C4BF11A}"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7F401F5A-F337-6EC6-4BCC-2E7190B01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4031" y="136524"/>
            <a:ext cx="1063900" cy="1020251"/>
          </a:xfrm>
          <a:prstGeom prst="rect">
            <a:avLst/>
          </a:prstGeom>
        </p:spPr>
      </p:pic>
    </p:spTree>
    <p:extLst>
      <p:ext uri="{BB962C8B-B14F-4D97-AF65-F5344CB8AC3E}">
        <p14:creationId xmlns:p14="http://schemas.microsoft.com/office/powerpoint/2010/main" val="255920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4FE9-E075-1AB1-630E-6FEF23D03E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C0B99-1A0B-48C4-0542-4340ADB37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F1065-B82F-B76B-3433-0EDF54470B42}"/>
              </a:ext>
            </a:extLst>
          </p:cNvPr>
          <p:cNvSpPr>
            <a:spLocks noGrp="1"/>
          </p:cNvSpPr>
          <p:nvPr>
            <p:ph type="dt" sz="half" idx="10"/>
          </p:nvPr>
        </p:nvSpPr>
        <p:spPr/>
        <p:txBody>
          <a:bodyPr/>
          <a:lstStyle/>
          <a:p>
            <a:fld id="{8BE40F8A-FFBF-A041-A244-4BBCB73FBB60}" type="datetime1">
              <a:rPr lang="en-US" smtClean="0"/>
              <a:t>6/6/2025</a:t>
            </a:fld>
            <a:endParaRPr lang="en-US"/>
          </a:p>
        </p:txBody>
      </p:sp>
      <p:sp>
        <p:nvSpPr>
          <p:cNvPr id="5" name="Footer Placeholder 4">
            <a:extLst>
              <a:ext uri="{FF2B5EF4-FFF2-40B4-BE49-F238E27FC236}">
                <a16:creationId xmlns:a16="http://schemas.microsoft.com/office/drawing/2014/main" id="{57F694AA-372E-15A7-DFED-714E882A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063DA-1F3D-8CF2-1F3D-E4E198CE8D13}"/>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036004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45DBFB-1118-470B-8296-F49D1DCBFB6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B5F5A6-375C-C504-9C76-322D82D99B5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66C18-FB5E-B236-1CF8-3CBB721563CA}"/>
              </a:ext>
            </a:extLst>
          </p:cNvPr>
          <p:cNvSpPr>
            <a:spLocks noGrp="1"/>
          </p:cNvSpPr>
          <p:nvPr>
            <p:ph type="dt" sz="half" idx="10"/>
          </p:nvPr>
        </p:nvSpPr>
        <p:spPr/>
        <p:txBody>
          <a:bodyPr/>
          <a:lstStyle/>
          <a:p>
            <a:fld id="{C0A3B006-4BB2-084B-8FC5-DB1177C3CB96}" type="datetime1">
              <a:rPr lang="en-US" smtClean="0"/>
              <a:t>6/6/2025</a:t>
            </a:fld>
            <a:endParaRPr lang="en-US"/>
          </a:p>
        </p:txBody>
      </p:sp>
      <p:sp>
        <p:nvSpPr>
          <p:cNvPr id="5" name="Footer Placeholder 4">
            <a:extLst>
              <a:ext uri="{FF2B5EF4-FFF2-40B4-BE49-F238E27FC236}">
                <a16:creationId xmlns:a16="http://schemas.microsoft.com/office/drawing/2014/main" id="{C2F1B48F-2FF6-B8A1-0645-477692F460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A9198-7D5E-52A4-FF94-33DB6456F18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657164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26">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0"/>
            <a:ext cx="12192000" cy="4064001"/>
          </a:xfrm>
        </p:spPr>
        <p:txBody>
          <a:bodyPr/>
          <a:lstStyle/>
          <a:p>
            <a:pPr lvl="0"/>
            <a:r>
              <a:rPr lang="en-US" noProof="0"/>
              <a:t>Drag picture to placeholder or click icon to add</a:t>
            </a:r>
          </a:p>
        </p:txBody>
      </p:sp>
    </p:spTree>
    <p:extLst>
      <p:ext uri="{BB962C8B-B14F-4D97-AF65-F5344CB8AC3E}">
        <p14:creationId xmlns:p14="http://schemas.microsoft.com/office/powerpoint/2010/main" val="252859559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465B48-5D3D-F74E-A613-A8EB59778551}"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40235292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65B48-5D3D-F74E-A613-A8EB59778551}"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91519476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5328"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2664">
                <a:solidFill>
                  <a:schemeClr val="tx1">
                    <a:tint val="75000"/>
                  </a:schemeClr>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465B48-5D3D-F74E-A613-A8EB59778551}"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36371282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2"/>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2"/>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65B48-5D3D-F74E-A613-A8EB59778551}" type="datetimeFigureOut">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6285901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2"/>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2"/>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93370" y="2174877"/>
            <a:ext cx="5389033"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65B48-5D3D-F74E-A613-A8EB59778551}" type="datetimeFigureOut">
              <a:rPr lang="en-US" smtClean="0"/>
              <a:t>6/6/2025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22343753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65B48-5D3D-F74E-A613-A8EB59778551}" type="datetimeFigureOut">
              <a:rPr lang="en-US" smtClean="0"/>
              <a:t>6/6/2025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117423553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65B48-5D3D-F74E-A613-A8EB59778551}" type="datetimeFigureOut">
              <a:rPr lang="en-US" smtClean="0"/>
              <a:t>6/6/2025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22321338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0B169-81E6-9D4F-4198-E54D6E0DBA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4C47F1-4EAE-2A7C-923E-B11DB69DA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3B091-0F51-5D82-03C9-A87667FC9716}"/>
              </a:ext>
            </a:extLst>
          </p:cNvPr>
          <p:cNvSpPr>
            <a:spLocks noGrp="1"/>
          </p:cNvSpPr>
          <p:nvPr>
            <p:ph type="dt" sz="half" idx="10"/>
          </p:nvPr>
        </p:nvSpPr>
        <p:spPr/>
        <p:txBody>
          <a:bodyPr/>
          <a:lstStyle/>
          <a:p>
            <a:fld id="{A4F5E6C7-4226-714D-A3B4-8E4133BDE932}" type="datetime1">
              <a:rPr lang="en-US" smtClean="0"/>
              <a:t>6/6/2025</a:t>
            </a:fld>
            <a:endParaRPr lang="en-US"/>
          </a:p>
        </p:txBody>
      </p:sp>
      <p:sp>
        <p:nvSpPr>
          <p:cNvPr id="5" name="Footer Placeholder 4">
            <a:extLst>
              <a:ext uri="{FF2B5EF4-FFF2-40B4-BE49-F238E27FC236}">
                <a16:creationId xmlns:a16="http://schemas.microsoft.com/office/drawing/2014/main" id="{2FCD7E24-E984-DCCD-C82A-33C1907D4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A1404-6FDC-29BC-FC74-40CB4D71BBAC}"/>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4253228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49"/>
          </a:xfrm>
        </p:spPr>
        <p:txBody>
          <a:bodyPr anchor="b"/>
          <a:lstStyle>
            <a:lvl1pPr algn="l">
              <a:defRPr sz="2664" b="1"/>
            </a:lvl1pPr>
          </a:lstStyle>
          <a:p>
            <a:r>
              <a:rPr lang="en-US"/>
              <a:t>Click to edit Master title style</a:t>
            </a:r>
          </a:p>
        </p:txBody>
      </p:sp>
      <p:sp>
        <p:nvSpPr>
          <p:cNvPr id="3" name="Content Placeholder 2"/>
          <p:cNvSpPr>
            <a:spLocks noGrp="1"/>
          </p:cNvSpPr>
          <p:nvPr>
            <p:ph idx="1"/>
          </p:nvPr>
        </p:nvSpPr>
        <p:spPr>
          <a:xfrm>
            <a:off x="4766733" y="273052"/>
            <a:ext cx="6815667" cy="5853112"/>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Date Placeholder 4"/>
          <p:cNvSpPr>
            <a:spLocks noGrp="1"/>
          </p:cNvSpPr>
          <p:nvPr>
            <p:ph type="dt" sz="half" idx="10"/>
          </p:nvPr>
        </p:nvSpPr>
        <p:spPr/>
        <p:txBody>
          <a:bodyPr/>
          <a:lstStyle/>
          <a:p>
            <a:fld id="{B0465B48-5D3D-F74E-A613-A8EB59778551}" type="datetimeFigureOut">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60432908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4" b="1"/>
            </a:lvl1pPr>
          </a:lstStyle>
          <a:p>
            <a:r>
              <a:rPr lang="en-US"/>
              <a:t>Click to edit Master title style</a:t>
            </a:r>
          </a:p>
        </p:txBody>
      </p:sp>
      <p:sp>
        <p:nvSpPr>
          <p:cNvPr id="3" name="Picture Placeholder 2"/>
          <p:cNvSpPr>
            <a:spLocks noGrp="1"/>
          </p:cNvSpPr>
          <p:nvPr>
            <p:ph type="pic" idx="1"/>
          </p:nvPr>
        </p:nvSpPr>
        <p:spPr>
          <a:xfrm>
            <a:off x="2389717" y="612774"/>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Date Placeholder 4"/>
          <p:cNvSpPr>
            <a:spLocks noGrp="1"/>
          </p:cNvSpPr>
          <p:nvPr>
            <p:ph type="dt" sz="half" idx="10"/>
          </p:nvPr>
        </p:nvSpPr>
        <p:spPr/>
        <p:txBody>
          <a:bodyPr/>
          <a:lstStyle/>
          <a:p>
            <a:fld id="{B0465B48-5D3D-F74E-A613-A8EB59778551}" type="datetimeFigureOut">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62066119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65B48-5D3D-F74E-A613-A8EB59778551}"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71405457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65B48-5D3D-F74E-A613-A8EB59778551}"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96407428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Date Placeholder 3"/>
          <p:cNvSpPr>
            <a:spLocks noGrp="1"/>
          </p:cNvSpPr>
          <p:nvPr>
            <p:ph type="dt" sz="half" idx="10"/>
          </p:nvPr>
        </p:nvSpPr>
        <p:spPr>
          <a:xfrm>
            <a:off x="609600" y="8333733"/>
            <a:ext cx="2844800" cy="365126"/>
          </a:xfrm>
          <a:prstGeom prst="rect">
            <a:avLst/>
          </a:prstGeom>
        </p:spPr>
        <p:txBody>
          <a:bodyPr/>
          <a:lstStyle/>
          <a:p>
            <a:r>
              <a:rPr lang="en-US" dirty="0"/>
              <a:t>www.bestppt.com</a:t>
            </a:r>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402024778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26">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0"/>
            <a:ext cx="12192000" cy="4064001"/>
          </a:xfrm>
        </p:spPr>
        <p:txBody>
          <a:bodyPr/>
          <a:lstStyle/>
          <a:p>
            <a:pPr lvl="0"/>
            <a:r>
              <a:rPr lang="en-US" noProof="0"/>
              <a:t>Drag picture to placeholder or click icon to add</a:t>
            </a:r>
          </a:p>
        </p:txBody>
      </p:sp>
    </p:spTree>
    <p:extLst>
      <p:ext uri="{BB962C8B-B14F-4D97-AF65-F5344CB8AC3E}">
        <p14:creationId xmlns:p14="http://schemas.microsoft.com/office/powerpoint/2010/main" val="208288529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i="0">
                <a:solidFill>
                  <a:schemeClr val="bg1"/>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47226E-9ABB-DA4B-ADC9-657B9647B79D}" type="datetime1">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4241206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64896"/>
            <a:ext cx="10972800" cy="972205"/>
          </a:xfrm>
        </p:spPr>
        <p:txBody>
          <a:bodyPr/>
          <a:lstStyle>
            <a:lvl1pPr>
              <a:defRPr b="0"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609600" y="2347309"/>
            <a:ext cx="10972800" cy="3700025"/>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92C4FE-D558-354F-BBF5-7436D9933ECE}" type="datetime1">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781355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rgbClr val="D0B884"/>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CE951F-EC81-A647-8298-A644AD44CE03}" type="datetime1">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316163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68014"/>
            <a:ext cx="10972800" cy="863983"/>
          </a:xfrm>
        </p:spPr>
        <p:txBody>
          <a:bodyPr/>
          <a:lstStyle>
            <a:lvl1pPr>
              <a:defRPr b="1"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609600" y="2189651"/>
            <a:ext cx="5384800" cy="3941383"/>
          </a:xfrm>
        </p:spPr>
        <p:txBody>
          <a:bodyPr/>
          <a:lstStyle>
            <a:lvl1pPr>
              <a:defRPr sz="3733" b="0" i="0">
                <a:latin typeface="Arial"/>
                <a:cs typeface="Arial"/>
              </a:defRPr>
            </a:lvl1pPr>
            <a:lvl2pPr>
              <a:defRPr sz="3200" b="0" i="0">
                <a:latin typeface="Arial"/>
                <a:cs typeface="Arial"/>
              </a:defRPr>
            </a:lvl2pPr>
            <a:lvl3pPr>
              <a:defRPr sz="2667" b="0" i="0">
                <a:latin typeface="Arial"/>
                <a:cs typeface="Arial"/>
              </a:defRPr>
            </a:lvl3pPr>
            <a:lvl4pPr>
              <a:defRPr sz="2400" b="0" i="0">
                <a:latin typeface="Arial"/>
                <a:cs typeface="Arial"/>
              </a:defRPr>
            </a:lvl4pPr>
            <a:lvl5pPr>
              <a:defRPr sz="2400" b="0" i="0">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89651"/>
            <a:ext cx="5384800" cy="3941383"/>
          </a:xfrm>
        </p:spPr>
        <p:txBody>
          <a:bodyPr/>
          <a:lstStyle>
            <a:lvl1pPr>
              <a:defRPr sz="3733" b="0" i="0">
                <a:latin typeface="Arial"/>
                <a:cs typeface="Arial"/>
              </a:defRPr>
            </a:lvl1pPr>
            <a:lvl2pPr>
              <a:defRPr sz="3200" b="0" i="0">
                <a:latin typeface="Arial"/>
                <a:cs typeface="Arial"/>
              </a:defRPr>
            </a:lvl2pPr>
            <a:lvl3pPr>
              <a:defRPr sz="2667" b="0" i="0">
                <a:latin typeface="Arial"/>
                <a:cs typeface="Arial"/>
              </a:defRPr>
            </a:lvl3pPr>
            <a:lvl4pPr>
              <a:defRPr sz="2400" b="0" i="0">
                <a:latin typeface="Arial"/>
                <a:cs typeface="Arial"/>
              </a:defRPr>
            </a:lvl4pPr>
            <a:lvl5pPr>
              <a:defRPr sz="2400" b="0" i="0">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5E8036-3D86-DB4E-B7C9-970FC58A2A3C}" type="datetime1">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4226151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EEB8-FFC8-5761-397A-41C5A33EA72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58934D-C449-EE1E-2263-C9FDAF58A72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772083-B141-CAEE-7F12-5522DE928E30}"/>
              </a:ext>
            </a:extLst>
          </p:cNvPr>
          <p:cNvSpPr>
            <a:spLocks noGrp="1"/>
          </p:cNvSpPr>
          <p:nvPr>
            <p:ph type="dt" sz="half" idx="10"/>
          </p:nvPr>
        </p:nvSpPr>
        <p:spPr/>
        <p:txBody>
          <a:bodyPr/>
          <a:lstStyle/>
          <a:p>
            <a:fld id="{531BC92B-BCF5-AD49-B72D-E1EF74946137}" type="datetime1">
              <a:rPr lang="en-US" smtClean="0"/>
              <a:t>6/6/2025</a:t>
            </a:fld>
            <a:endParaRPr lang="en-US"/>
          </a:p>
        </p:txBody>
      </p:sp>
      <p:sp>
        <p:nvSpPr>
          <p:cNvPr id="5" name="Footer Placeholder 4">
            <a:extLst>
              <a:ext uri="{FF2B5EF4-FFF2-40B4-BE49-F238E27FC236}">
                <a16:creationId xmlns:a16="http://schemas.microsoft.com/office/drawing/2014/main" id="{681B2FEC-7855-D8D4-07D7-E906979B9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71E33-F1E0-0DB6-3823-CD10D61D776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4259944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43719"/>
            <a:ext cx="5386917" cy="79977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207167"/>
            <a:ext cx="5386917" cy="3932627"/>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243719"/>
            <a:ext cx="5389033" cy="79977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207167"/>
            <a:ext cx="5389033" cy="3932627"/>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8F9793-CCEB-0640-A725-1BD0C15C38BB}" type="datetime1">
              <a:rPr lang="en-US" smtClean="0"/>
              <a:t>6/6/2025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265489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chemeClr val="bg1"/>
                </a:solidFill>
                <a:latin typeface="Times New Roman"/>
                <a:cs typeface="Times New Roman"/>
              </a:defRPr>
            </a:lvl1pPr>
          </a:lstStyle>
          <a:p>
            <a:r>
              <a:rPr lang="en-US" dirty="0"/>
              <a:t>Subtitle Page</a:t>
            </a:r>
          </a:p>
        </p:txBody>
      </p:sp>
      <p:sp>
        <p:nvSpPr>
          <p:cNvPr id="3" name="Date Placeholder 2"/>
          <p:cNvSpPr>
            <a:spLocks noGrp="1"/>
          </p:cNvSpPr>
          <p:nvPr>
            <p:ph type="dt" sz="half" idx="10"/>
          </p:nvPr>
        </p:nvSpPr>
        <p:spPr/>
        <p:txBody>
          <a:bodyPr/>
          <a:lstStyle/>
          <a:p>
            <a:fld id="{D2D7A50A-6CD8-A84A-A76D-47087695F00A}" type="datetime1">
              <a:rPr lang="en-US" smtClean="0"/>
              <a:t>6/6/2025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236261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7F637-02EF-5B40-8025-21EDEE0CFF37}" type="datetime1">
              <a:rPr lang="en-US" smtClean="0"/>
              <a:t>6/6/2025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424408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164899"/>
            <a:ext cx="4011084" cy="1268684"/>
          </a:xfrm>
        </p:spPr>
        <p:txBody>
          <a:bodyPr anchor="b"/>
          <a:lstStyle>
            <a:lvl1pPr algn="l">
              <a:defRPr sz="2667"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766733" y="1164897"/>
            <a:ext cx="6815667" cy="5421587"/>
          </a:xfrm>
        </p:spPr>
        <p:txBody>
          <a:bodyPr/>
          <a:lstStyle>
            <a:lvl1pPr>
              <a:defRPr sz="4267">
                <a:latin typeface="+mj-lt"/>
              </a:defRPr>
            </a:lvl1pPr>
            <a:lvl2pPr>
              <a:defRPr sz="3733">
                <a:latin typeface="+mj-lt"/>
              </a:defRPr>
            </a:lvl2pPr>
            <a:lvl3pPr>
              <a:defRPr sz="3200">
                <a:latin typeface="+mj-lt"/>
              </a:defRPr>
            </a:lvl3pPr>
            <a:lvl4pPr>
              <a:defRPr sz="2667">
                <a:latin typeface="+mj-lt"/>
              </a:defRPr>
            </a:lvl4pPr>
            <a:lvl5pPr>
              <a:defRPr sz="2667">
                <a:latin typeface="+mj-lt"/>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2433583"/>
            <a:ext cx="4011084" cy="415290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A52F6A8-C1ED-4E4C-93BE-E64F452E0C6E}" type="datetime1">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047680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0179" y="5237655"/>
            <a:ext cx="9681195" cy="384067"/>
          </a:xfrm>
        </p:spPr>
        <p:txBody>
          <a:bodyPr anchor="b"/>
          <a:lstStyle>
            <a:lvl1pPr algn="l">
              <a:defRPr sz="2667"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880179" y="464208"/>
            <a:ext cx="9681195" cy="464206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880179" y="5621723"/>
            <a:ext cx="9681195" cy="734628"/>
          </a:xfrm>
        </p:spPr>
        <p:txBody>
          <a:bodyPr/>
          <a:lstStyle>
            <a:lvl1pPr marL="0" indent="0">
              <a:buNone/>
              <a:defRPr sz="1867">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9172263-EF78-7844-806D-0E36D1E56244}" type="datetime1">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786758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6" y="214315"/>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49400" y="6243639"/>
            <a:ext cx="2540000" cy="457200"/>
          </a:xfrm>
        </p:spPr>
        <p:txBody>
          <a:bodyPr/>
          <a:lstStyle>
            <a:lvl1pPr>
              <a:defRPr/>
            </a:lvl1pPr>
          </a:lstStyle>
          <a:p>
            <a:fld id="{8F57521C-E8C4-5746-ACAA-A9E42C042C41}" type="datetime1">
              <a:rPr lang="en-US" altLang="en-US" smtClean="0"/>
              <a:t>6/6/2025</a:t>
            </a:fld>
            <a:endParaRPr lang="en-US" altLang="en-US"/>
          </a:p>
        </p:txBody>
      </p:sp>
    </p:spTree>
    <p:extLst>
      <p:ext uri="{BB962C8B-B14F-4D97-AF65-F5344CB8AC3E}">
        <p14:creationId xmlns:p14="http://schemas.microsoft.com/office/powerpoint/2010/main" val="2334715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5B6-0304-8F7F-129E-684FECD69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0465FD-1C84-CAC5-267C-B59342D379A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815C9D-82D0-9D14-6F43-E7DE3CEB9BDF}"/>
              </a:ext>
            </a:extLst>
          </p:cNvPr>
          <p:cNvSpPr>
            <a:spLocks noGrp="1"/>
          </p:cNvSpPr>
          <p:nvPr>
            <p:ph type="dt" sz="half" idx="10"/>
          </p:nvPr>
        </p:nvSpPr>
        <p:spPr/>
        <p:txBody>
          <a:bodyPr/>
          <a:lstStyle/>
          <a:p>
            <a:fld id="{9D353907-7D8A-BA4D-B70B-344B776BF612}" type="datetime1">
              <a:rPr lang="en-US" smtClean="0"/>
              <a:t>6/6/2025</a:t>
            </a:fld>
            <a:endParaRPr lang="en-US"/>
          </a:p>
        </p:txBody>
      </p:sp>
      <p:sp>
        <p:nvSpPr>
          <p:cNvPr id="5" name="Footer Placeholder 4">
            <a:extLst>
              <a:ext uri="{FF2B5EF4-FFF2-40B4-BE49-F238E27FC236}">
                <a16:creationId xmlns:a16="http://schemas.microsoft.com/office/drawing/2014/main" id="{E3831978-7C97-1FB6-9268-FDDCC15DB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2BFEF-9A39-0EEB-71C5-ED163C11F23B}"/>
              </a:ext>
            </a:extLst>
          </p:cNvPr>
          <p:cNvSpPr>
            <a:spLocks noGrp="1"/>
          </p:cNvSpPr>
          <p:nvPr>
            <p:ph type="sldNum" sz="quarter" idx="12"/>
          </p:nvPr>
        </p:nvSpPr>
        <p:spPr/>
        <p:txBody>
          <a:bodyPr/>
          <a:lstStyle/>
          <a:p>
            <a:fld id="{1D5F8FF2-9D8B-A74A-9EAF-BC713C4BF11A}"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7F401F5A-F337-6EC6-4BCC-2E7190B01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4031" y="136524"/>
            <a:ext cx="1063900" cy="1020251"/>
          </a:xfrm>
          <a:prstGeom prst="rect">
            <a:avLst/>
          </a:prstGeom>
        </p:spPr>
      </p:pic>
    </p:spTree>
    <p:extLst>
      <p:ext uri="{BB962C8B-B14F-4D97-AF65-F5344CB8AC3E}">
        <p14:creationId xmlns:p14="http://schemas.microsoft.com/office/powerpoint/2010/main" val="277049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0B169-81E6-9D4F-4198-E54D6E0DBA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4C47F1-4EAE-2A7C-923E-B11DB69DA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3B091-0F51-5D82-03C9-A87667FC9716}"/>
              </a:ext>
            </a:extLst>
          </p:cNvPr>
          <p:cNvSpPr>
            <a:spLocks noGrp="1"/>
          </p:cNvSpPr>
          <p:nvPr>
            <p:ph type="dt" sz="half" idx="10"/>
          </p:nvPr>
        </p:nvSpPr>
        <p:spPr/>
        <p:txBody>
          <a:bodyPr/>
          <a:lstStyle/>
          <a:p>
            <a:fld id="{A4F5E6C7-4226-714D-A3B4-8E4133BDE932}" type="datetime1">
              <a:rPr lang="en-US" smtClean="0"/>
              <a:t>6/6/2025</a:t>
            </a:fld>
            <a:endParaRPr lang="en-US"/>
          </a:p>
        </p:txBody>
      </p:sp>
      <p:sp>
        <p:nvSpPr>
          <p:cNvPr id="5" name="Footer Placeholder 4">
            <a:extLst>
              <a:ext uri="{FF2B5EF4-FFF2-40B4-BE49-F238E27FC236}">
                <a16:creationId xmlns:a16="http://schemas.microsoft.com/office/drawing/2014/main" id="{2FCD7E24-E984-DCCD-C82A-33C1907D4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A1404-6FDC-29BC-FC74-40CB4D71BBAC}"/>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836990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EEB8-FFC8-5761-397A-41C5A33EA72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58934D-C449-EE1E-2263-C9FDAF58A72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772083-B141-CAEE-7F12-5522DE928E30}"/>
              </a:ext>
            </a:extLst>
          </p:cNvPr>
          <p:cNvSpPr>
            <a:spLocks noGrp="1"/>
          </p:cNvSpPr>
          <p:nvPr>
            <p:ph type="dt" sz="half" idx="10"/>
          </p:nvPr>
        </p:nvSpPr>
        <p:spPr/>
        <p:txBody>
          <a:bodyPr/>
          <a:lstStyle/>
          <a:p>
            <a:fld id="{531BC92B-BCF5-AD49-B72D-E1EF74946137}" type="datetime1">
              <a:rPr lang="en-US" smtClean="0"/>
              <a:t>6/6/2025</a:t>
            </a:fld>
            <a:endParaRPr lang="en-US"/>
          </a:p>
        </p:txBody>
      </p:sp>
      <p:sp>
        <p:nvSpPr>
          <p:cNvPr id="5" name="Footer Placeholder 4">
            <a:extLst>
              <a:ext uri="{FF2B5EF4-FFF2-40B4-BE49-F238E27FC236}">
                <a16:creationId xmlns:a16="http://schemas.microsoft.com/office/drawing/2014/main" id="{681B2FEC-7855-D8D4-07D7-E906979B9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71E33-F1E0-0DB6-3823-CD10D61D776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1722325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E06A-C97B-B84F-428C-ABD2BCC1A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06990C-C1BD-FE53-CE84-C26C19AF3CC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1BCCFD-90A7-A7CC-8223-862915737D2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F5999-D970-6805-31A8-DD820FEC5031}"/>
              </a:ext>
            </a:extLst>
          </p:cNvPr>
          <p:cNvSpPr>
            <a:spLocks noGrp="1"/>
          </p:cNvSpPr>
          <p:nvPr>
            <p:ph type="dt" sz="half" idx="10"/>
          </p:nvPr>
        </p:nvSpPr>
        <p:spPr/>
        <p:txBody>
          <a:bodyPr/>
          <a:lstStyle/>
          <a:p>
            <a:fld id="{807A6492-76CE-784B-B90C-0F9254323693}" type="datetime1">
              <a:rPr lang="en-US" smtClean="0"/>
              <a:t>6/6/2025</a:t>
            </a:fld>
            <a:endParaRPr lang="en-US"/>
          </a:p>
        </p:txBody>
      </p:sp>
      <p:sp>
        <p:nvSpPr>
          <p:cNvPr id="6" name="Footer Placeholder 5">
            <a:extLst>
              <a:ext uri="{FF2B5EF4-FFF2-40B4-BE49-F238E27FC236}">
                <a16:creationId xmlns:a16="http://schemas.microsoft.com/office/drawing/2014/main" id="{1795FE9A-BDFB-3FA2-3791-D98FA219D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4C314-D170-D83A-9A4D-E73FAD603DC2}"/>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856137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E06A-C97B-B84F-428C-ABD2BCC1A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06990C-C1BD-FE53-CE84-C26C19AF3CC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1BCCFD-90A7-A7CC-8223-862915737D2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F5999-D970-6805-31A8-DD820FEC5031}"/>
              </a:ext>
            </a:extLst>
          </p:cNvPr>
          <p:cNvSpPr>
            <a:spLocks noGrp="1"/>
          </p:cNvSpPr>
          <p:nvPr>
            <p:ph type="dt" sz="half" idx="10"/>
          </p:nvPr>
        </p:nvSpPr>
        <p:spPr/>
        <p:txBody>
          <a:bodyPr/>
          <a:lstStyle/>
          <a:p>
            <a:fld id="{807A6492-76CE-784B-B90C-0F9254323693}" type="datetime1">
              <a:rPr lang="en-US" smtClean="0"/>
              <a:t>6/6/2025</a:t>
            </a:fld>
            <a:endParaRPr lang="en-US"/>
          </a:p>
        </p:txBody>
      </p:sp>
      <p:sp>
        <p:nvSpPr>
          <p:cNvPr id="6" name="Footer Placeholder 5">
            <a:extLst>
              <a:ext uri="{FF2B5EF4-FFF2-40B4-BE49-F238E27FC236}">
                <a16:creationId xmlns:a16="http://schemas.microsoft.com/office/drawing/2014/main" id="{1795FE9A-BDFB-3FA2-3791-D98FA219D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4C314-D170-D83A-9A4D-E73FAD603DC2}"/>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627646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7B59-E71B-16FF-110C-393F9099F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C01AB3-505B-159D-1B66-C26934D377F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4DFFF8-B1C3-406C-2F33-B298440B82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91F9E9-4155-E156-58AD-279EB1775C6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06E822-595C-3829-E403-F2D688374F9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D072A6-C160-3CEF-0A24-D9B09A3AC4CD}"/>
              </a:ext>
            </a:extLst>
          </p:cNvPr>
          <p:cNvSpPr>
            <a:spLocks noGrp="1"/>
          </p:cNvSpPr>
          <p:nvPr>
            <p:ph type="dt" sz="half" idx="10"/>
          </p:nvPr>
        </p:nvSpPr>
        <p:spPr/>
        <p:txBody>
          <a:bodyPr/>
          <a:lstStyle/>
          <a:p>
            <a:fld id="{CA37FCB0-5D24-7444-93E5-2584495F8BFA}" type="datetime1">
              <a:rPr lang="en-US" smtClean="0"/>
              <a:t>6/6/2025</a:t>
            </a:fld>
            <a:endParaRPr lang="en-US"/>
          </a:p>
        </p:txBody>
      </p:sp>
      <p:sp>
        <p:nvSpPr>
          <p:cNvPr id="8" name="Footer Placeholder 7">
            <a:extLst>
              <a:ext uri="{FF2B5EF4-FFF2-40B4-BE49-F238E27FC236}">
                <a16:creationId xmlns:a16="http://schemas.microsoft.com/office/drawing/2014/main" id="{D76DE93B-EE01-9D90-926A-BCF8F39B6E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CD501D-097B-30A9-9012-CC4DF6885FDF}"/>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829450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AB1C-E057-ACE3-2EE0-CAADF929F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6E59FD-C07C-28C2-D9FA-9BFED55BF470}"/>
              </a:ext>
            </a:extLst>
          </p:cNvPr>
          <p:cNvSpPr>
            <a:spLocks noGrp="1"/>
          </p:cNvSpPr>
          <p:nvPr>
            <p:ph type="dt" sz="half" idx="10"/>
          </p:nvPr>
        </p:nvSpPr>
        <p:spPr/>
        <p:txBody>
          <a:bodyPr/>
          <a:lstStyle/>
          <a:p>
            <a:fld id="{8FF30ED3-3048-F04C-AE3D-158BCBC50216}" type="datetime1">
              <a:rPr lang="en-US" smtClean="0"/>
              <a:t>6/6/2025</a:t>
            </a:fld>
            <a:endParaRPr lang="en-US"/>
          </a:p>
        </p:txBody>
      </p:sp>
      <p:sp>
        <p:nvSpPr>
          <p:cNvPr id="4" name="Footer Placeholder 3">
            <a:extLst>
              <a:ext uri="{FF2B5EF4-FFF2-40B4-BE49-F238E27FC236}">
                <a16:creationId xmlns:a16="http://schemas.microsoft.com/office/drawing/2014/main" id="{40851A11-86BD-9B9C-996B-3FFBB34091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927E42-123B-CCD2-2EA5-D4E0A13FEEA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1136272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E6DE3D-E57D-CE20-4D90-36D30F2D213C}"/>
              </a:ext>
            </a:extLst>
          </p:cNvPr>
          <p:cNvSpPr>
            <a:spLocks noGrp="1"/>
          </p:cNvSpPr>
          <p:nvPr>
            <p:ph type="dt" sz="half" idx="10"/>
          </p:nvPr>
        </p:nvSpPr>
        <p:spPr/>
        <p:txBody>
          <a:bodyPr/>
          <a:lstStyle/>
          <a:p>
            <a:fld id="{BF94A875-E88D-8E40-BA2B-C38009938FFE}" type="datetime1">
              <a:rPr lang="en-US" smtClean="0"/>
              <a:t>6/6/2025</a:t>
            </a:fld>
            <a:endParaRPr lang="en-US"/>
          </a:p>
        </p:txBody>
      </p:sp>
      <p:sp>
        <p:nvSpPr>
          <p:cNvPr id="3" name="Footer Placeholder 2">
            <a:extLst>
              <a:ext uri="{FF2B5EF4-FFF2-40B4-BE49-F238E27FC236}">
                <a16:creationId xmlns:a16="http://schemas.microsoft.com/office/drawing/2014/main" id="{4BC3C97A-97B1-076C-30E1-DDBE2683AB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448102-38E3-5341-DD79-82FBF5F85243}"/>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847044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C8C1B-97A7-03D5-CA60-CA435755F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C81EE-F44A-6C59-C427-239147FCD6D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BF604E-986E-3860-E0AA-930BCAE1BB4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139FDC-D32C-1A36-C090-05374C3A96D0}"/>
              </a:ext>
            </a:extLst>
          </p:cNvPr>
          <p:cNvSpPr>
            <a:spLocks noGrp="1"/>
          </p:cNvSpPr>
          <p:nvPr>
            <p:ph type="dt" sz="half" idx="10"/>
          </p:nvPr>
        </p:nvSpPr>
        <p:spPr/>
        <p:txBody>
          <a:bodyPr/>
          <a:lstStyle/>
          <a:p>
            <a:fld id="{1A217357-1F06-6F4D-9CF5-2826631FD523}" type="datetime1">
              <a:rPr lang="en-US" smtClean="0"/>
              <a:t>6/6/2025</a:t>
            </a:fld>
            <a:endParaRPr lang="en-US"/>
          </a:p>
        </p:txBody>
      </p:sp>
      <p:sp>
        <p:nvSpPr>
          <p:cNvPr id="6" name="Footer Placeholder 5">
            <a:extLst>
              <a:ext uri="{FF2B5EF4-FFF2-40B4-BE49-F238E27FC236}">
                <a16:creationId xmlns:a16="http://schemas.microsoft.com/office/drawing/2014/main" id="{024CCE45-0987-5785-E15B-24C5DD84E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6BACA-AC66-44BA-FF75-69C1B36DA9FF}"/>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808695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7515-D492-42EA-396D-B98BA0C878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55E3B-A12A-73B5-B733-4A09EEDD085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A0A528D-99F8-576C-1519-1BC4A3E1165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0B1E9-824E-CBF2-7174-F3CE9E2B17A0}"/>
              </a:ext>
            </a:extLst>
          </p:cNvPr>
          <p:cNvSpPr>
            <a:spLocks noGrp="1"/>
          </p:cNvSpPr>
          <p:nvPr>
            <p:ph type="dt" sz="half" idx="10"/>
          </p:nvPr>
        </p:nvSpPr>
        <p:spPr/>
        <p:txBody>
          <a:bodyPr/>
          <a:lstStyle/>
          <a:p>
            <a:fld id="{84AC0646-004C-5345-8E79-801DAB01784B}" type="datetime1">
              <a:rPr lang="en-US" smtClean="0"/>
              <a:t>6/6/2025</a:t>
            </a:fld>
            <a:endParaRPr lang="en-US"/>
          </a:p>
        </p:txBody>
      </p:sp>
      <p:sp>
        <p:nvSpPr>
          <p:cNvPr id="6" name="Footer Placeholder 5">
            <a:extLst>
              <a:ext uri="{FF2B5EF4-FFF2-40B4-BE49-F238E27FC236}">
                <a16:creationId xmlns:a16="http://schemas.microsoft.com/office/drawing/2014/main" id="{51A55B8E-7928-78C4-9B03-85311FB9B4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6073C2-366C-8E8F-A518-5250381DD63A}"/>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488269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4FE9-E075-1AB1-630E-6FEF23D03E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C0B99-1A0B-48C4-0542-4340ADB37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F1065-B82F-B76B-3433-0EDF54470B42}"/>
              </a:ext>
            </a:extLst>
          </p:cNvPr>
          <p:cNvSpPr>
            <a:spLocks noGrp="1"/>
          </p:cNvSpPr>
          <p:nvPr>
            <p:ph type="dt" sz="half" idx="10"/>
          </p:nvPr>
        </p:nvSpPr>
        <p:spPr/>
        <p:txBody>
          <a:bodyPr/>
          <a:lstStyle/>
          <a:p>
            <a:fld id="{8BE40F8A-FFBF-A041-A244-4BBCB73FBB60}" type="datetime1">
              <a:rPr lang="en-US" smtClean="0"/>
              <a:t>6/6/2025</a:t>
            </a:fld>
            <a:endParaRPr lang="en-US"/>
          </a:p>
        </p:txBody>
      </p:sp>
      <p:sp>
        <p:nvSpPr>
          <p:cNvPr id="5" name="Footer Placeholder 4">
            <a:extLst>
              <a:ext uri="{FF2B5EF4-FFF2-40B4-BE49-F238E27FC236}">
                <a16:creationId xmlns:a16="http://schemas.microsoft.com/office/drawing/2014/main" id="{57F694AA-372E-15A7-DFED-714E882A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063DA-1F3D-8CF2-1F3D-E4E198CE8D13}"/>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151280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45DBFB-1118-470B-8296-F49D1DCBFB6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B5F5A6-375C-C504-9C76-322D82D99B5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66C18-FB5E-B236-1CF8-3CBB721563CA}"/>
              </a:ext>
            </a:extLst>
          </p:cNvPr>
          <p:cNvSpPr>
            <a:spLocks noGrp="1"/>
          </p:cNvSpPr>
          <p:nvPr>
            <p:ph type="dt" sz="half" idx="10"/>
          </p:nvPr>
        </p:nvSpPr>
        <p:spPr/>
        <p:txBody>
          <a:bodyPr/>
          <a:lstStyle/>
          <a:p>
            <a:fld id="{C0A3B006-4BB2-084B-8FC5-DB1177C3CB96}" type="datetime1">
              <a:rPr lang="en-US" smtClean="0"/>
              <a:t>6/6/2025</a:t>
            </a:fld>
            <a:endParaRPr lang="en-US"/>
          </a:p>
        </p:txBody>
      </p:sp>
      <p:sp>
        <p:nvSpPr>
          <p:cNvPr id="5" name="Footer Placeholder 4">
            <a:extLst>
              <a:ext uri="{FF2B5EF4-FFF2-40B4-BE49-F238E27FC236}">
                <a16:creationId xmlns:a16="http://schemas.microsoft.com/office/drawing/2014/main" id="{C2F1B48F-2FF6-B8A1-0645-477692F460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A9198-7D5E-52A4-FF94-33DB6456F18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1924515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lide 26">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0"/>
            <a:ext cx="12192000" cy="4064001"/>
          </a:xfrm>
        </p:spPr>
        <p:txBody>
          <a:bodyPr/>
          <a:lstStyle/>
          <a:p>
            <a:pPr lvl="0"/>
            <a:r>
              <a:rPr lang="en-US" noProof="0"/>
              <a:t>Drag picture to placeholder or click icon to add</a:t>
            </a:r>
          </a:p>
        </p:txBody>
      </p:sp>
    </p:spTree>
    <p:extLst>
      <p:ext uri="{BB962C8B-B14F-4D97-AF65-F5344CB8AC3E}">
        <p14:creationId xmlns:p14="http://schemas.microsoft.com/office/powerpoint/2010/main" val="2083553253"/>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7127"/>
            <a:ext cx="9045261" cy="426389"/>
          </a:xfrm>
        </p:spPr>
        <p:txBody>
          <a:bodyPr/>
          <a:lstStyle/>
          <a:p>
            <a:r>
              <a:rPr lang="en-US" dirty="0"/>
              <a:t>Click to edit Master title style</a:t>
            </a:r>
          </a:p>
        </p:txBody>
      </p:sp>
      <p:sp>
        <p:nvSpPr>
          <p:cNvPr id="3" name="Content Placeholder 2"/>
          <p:cNvSpPr>
            <a:spLocks noGrp="1"/>
          </p:cNvSpPr>
          <p:nvPr>
            <p:ph sz="quarter" idx="12"/>
          </p:nvPr>
        </p:nvSpPr>
        <p:spPr>
          <a:xfrm>
            <a:off x="729436" y="1252340"/>
            <a:ext cx="10741811" cy="4761282"/>
          </a:xfrm>
        </p:spPr>
        <p:txBody>
          <a:bodyPr/>
          <a:lstStyle>
            <a:lvl1pPr>
              <a:spcBef>
                <a:spcPts val="1599"/>
              </a:spcBef>
              <a:defRPr/>
            </a:lvl1pPr>
            <a:lvl2pPr>
              <a:spcBef>
                <a:spcPts val="799"/>
              </a:spcBef>
              <a:defRPr>
                <a:latin typeface="+mn-lt"/>
              </a:defRPr>
            </a:lvl2pPr>
            <a:lvl3pPr>
              <a:spcBef>
                <a:spcPts val="799"/>
              </a:spcBef>
              <a:defRPr>
                <a:latin typeface="+mn-lt"/>
              </a:defRPr>
            </a:lvl3pPr>
            <a:lvl4pPr>
              <a:spcBef>
                <a:spcPts val="799"/>
              </a:spcBef>
              <a:defRPr>
                <a:latin typeface="+mn-lt"/>
              </a:defRPr>
            </a:lvl4pPr>
            <a:lvl5pPr>
              <a:spcBef>
                <a:spcPts val="799"/>
              </a:spcBef>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493487"/>
            <a:ext cx="2540000" cy="1845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199" b="1">
                <a:solidFill>
                  <a:srgbClr val="FFFFFF"/>
                </a:solidFill>
                <a:latin typeface="Roboto Regular"/>
                <a:cs typeface="Roboto Regular"/>
              </a:defRPr>
            </a:lvl1pPr>
          </a:lstStyle>
          <a:p>
            <a:fld id="{42C32FFB-F9AE-46F0-A233-A2E628258990}" type="slidenum">
              <a:rPr lang="en-US" smtClean="0"/>
              <a:pPr/>
              <a:t>‹#›</a:t>
            </a:fld>
            <a:endParaRPr lang="en-US" sz="1332"/>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199" b="1">
                <a:solidFill>
                  <a:srgbClr val="FFFFFF"/>
                </a:solidFill>
                <a:latin typeface="Roboto Regular"/>
                <a:cs typeface="Roboto Regular"/>
              </a:defRPr>
            </a:lvl1pPr>
          </a:lstStyle>
          <a:p>
            <a:r>
              <a:rPr lang="en-US"/>
              <a:t>2019 Informatics Summit  |   amia.org</a:t>
            </a:r>
            <a:endParaRPr lang="en-US" dirty="0"/>
          </a:p>
        </p:txBody>
      </p:sp>
    </p:spTree>
    <p:extLst>
      <p:ext uri="{BB962C8B-B14F-4D97-AF65-F5344CB8AC3E}">
        <p14:creationId xmlns:p14="http://schemas.microsoft.com/office/powerpoint/2010/main" val="1339501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7127"/>
            <a:ext cx="9045261" cy="426389"/>
          </a:xfrm>
        </p:spPr>
        <p:txBody>
          <a:bodyPr/>
          <a:lstStyle/>
          <a:p>
            <a:r>
              <a:rPr lang="en-US" dirty="0"/>
              <a:t>Click to edit Master title style</a:t>
            </a:r>
          </a:p>
        </p:txBody>
      </p:sp>
      <p:sp>
        <p:nvSpPr>
          <p:cNvPr id="3" name="Content Placeholder 2"/>
          <p:cNvSpPr>
            <a:spLocks noGrp="1"/>
          </p:cNvSpPr>
          <p:nvPr>
            <p:ph sz="quarter" idx="12"/>
          </p:nvPr>
        </p:nvSpPr>
        <p:spPr>
          <a:xfrm>
            <a:off x="729436" y="1252340"/>
            <a:ext cx="10741811" cy="4761282"/>
          </a:xfrm>
        </p:spPr>
        <p:txBody>
          <a:bodyPr/>
          <a:lstStyle>
            <a:lvl1pPr>
              <a:spcBef>
                <a:spcPts val="1599"/>
              </a:spcBef>
              <a:defRPr/>
            </a:lvl1pPr>
            <a:lvl2pPr>
              <a:spcBef>
                <a:spcPts val="799"/>
              </a:spcBef>
              <a:defRPr>
                <a:latin typeface="+mn-lt"/>
              </a:defRPr>
            </a:lvl2pPr>
            <a:lvl3pPr>
              <a:spcBef>
                <a:spcPts val="799"/>
              </a:spcBef>
              <a:defRPr>
                <a:latin typeface="+mn-lt"/>
              </a:defRPr>
            </a:lvl3pPr>
            <a:lvl4pPr>
              <a:spcBef>
                <a:spcPts val="799"/>
              </a:spcBef>
              <a:defRPr>
                <a:latin typeface="+mn-lt"/>
              </a:defRPr>
            </a:lvl4pPr>
            <a:lvl5pPr>
              <a:spcBef>
                <a:spcPts val="799"/>
              </a:spcBef>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493487"/>
            <a:ext cx="2540000" cy="1845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199" b="1">
                <a:solidFill>
                  <a:srgbClr val="FFFFFF"/>
                </a:solidFill>
                <a:latin typeface="Roboto Regular"/>
                <a:cs typeface="Roboto Regular"/>
              </a:defRPr>
            </a:lvl1pPr>
          </a:lstStyle>
          <a:p>
            <a:fld id="{42C32FFB-F9AE-46F0-A233-A2E628258990}" type="slidenum">
              <a:rPr lang="en-US" smtClean="0"/>
              <a:pPr/>
              <a:t>‹#›</a:t>
            </a:fld>
            <a:endParaRPr lang="en-US" sz="1332"/>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199" b="1">
                <a:solidFill>
                  <a:srgbClr val="FFFFFF"/>
                </a:solidFill>
                <a:latin typeface="Roboto Regular"/>
                <a:cs typeface="Roboto Regular"/>
              </a:defRPr>
            </a:lvl1pPr>
          </a:lstStyle>
          <a:p>
            <a:r>
              <a:rPr lang="en-US"/>
              <a:t>2019 Informatics Summit  |   amia.org</a:t>
            </a:r>
            <a:endParaRPr lang="en-US" dirty="0"/>
          </a:p>
        </p:txBody>
      </p:sp>
    </p:spTree>
    <p:extLst>
      <p:ext uri="{BB962C8B-B14F-4D97-AF65-F5344CB8AC3E}">
        <p14:creationId xmlns:p14="http://schemas.microsoft.com/office/powerpoint/2010/main" val="1118305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7B59-E71B-16FF-110C-393F9099F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C01AB3-505B-159D-1B66-C26934D377F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4DFFF8-B1C3-406C-2F33-B298440B82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91F9E9-4155-E156-58AD-279EB1775C6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06E822-595C-3829-E403-F2D688374F9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D072A6-C160-3CEF-0A24-D9B09A3AC4CD}"/>
              </a:ext>
            </a:extLst>
          </p:cNvPr>
          <p:cNvSpPr>
            <a:spLocks noGrp="1"/>
          </p:cNvSpPr>
          <p:nvPr>
            <p:ph type="dt" sz="half" idx="10"/>
          </p:nvPr>
        </p:nvSpPr>
        <p:spPr/>
        <p:txBody>
          <a:bodyPr/>
          <a:lstStyle/>
          <a:p>
            <a:fld id="{CA37FCB0-5D24-7444-93E5-2584495F8BFA}" type="datetime1">
              <a:rPr lang="en-US" smtClean="0"/>
              <a:t>6/6/2025</a:t>
            </a:fld>
            <a:endParaRPr lang="en-US"/>
          </a:p>
        </p:txBody>
      </p:sp>
      <p:sp>
        <p:nvSpPr>
          <p:cNvPr id="8" name="Footer Placeholder 7">
            <a:extLst>
              <a:ext uri="{FF2B5EF4-FFF2-40B4-BE49-F238E27FC236}">
                <a16:creationId xmlns:a16="http://schemas.microsoft.com/office/drawing/2014/main" id="{D76DE93B-EE01-9D90-926A-BCF8F39B6E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CD501D-097B-30A9-9012-CC4DF6885FDF}"/>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24633885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7127"/>
            <a:ext cx="9045261" cy="426389"/>
          </a:xfrm>
        </p:spPr>
        <p:txBody>
          <a:bodyPr/>
          <a:lstStyle/>
          <a:p>
            <a:r>
              <a:rPr lang="en-US" dirty="0"/>
              <a:t>Click to edit Master title style</a:t>
            </a:r>
          </a:p>
        </p:txBody>
      </p:sp>
      <p:sp>
        <p:nvSpPr>
          <p:cNvPr id="3" name="Content Placeholder 2"/>
          <p:cNvSpPr>
            <a:spLocks noGrp="1"/>
          </p:cNvSpPr>
          <p:nvPr>
            <p:ph sz="quarter" idx="12"/>
          </p:nvPr>
        </p:nvSpPr>
        <p:spPr>
          <a:xfrm>
            <a:off x="729436" y="1252340"/>
            <a:ext cx="10741811" cy="4761282"/>
          </a:xfrm>
        </p:spPr>
        <p:txBody>
          <a:bodyPr/>
          <a:lstStyle>
            <a:lvl1pPr>
              <a:spcBef>
                <a:spcPts val="1599"/>
              </a:spcBef>
              <a:defRPr/>
            </a:lvl1pPr>
            <a:lvl2pPr>
              <a:spcBef>
                <a:spcPts val="799"/>
              </a:spcBef>
              <a:defRPr>
                <a:latin typeface="+mn-lt"/>
              </a:defRPr>
            </a:lvl2pPr>
            <a:lvl3pPr>
              <a:spcBef>
                <a:spcPts val="799"/>
              </a:spcBef>
              <a:defRPr>
                <a:latin typeface="+mn-lt"/>
              </a:defRPr>
            </a:lvl3pPr>
            <a:lvl4pPr>
              <a:spcBef>
                <a:spcPts val="799"/>
              </a:spcBef>
              <a:defRPr>
                <a:latin typeface="+mn-lt"/>
              </a:defRPr>
            </a:lvl4pPr>
            <a:lvl5pPr>
              <a:spcBef>
                <a:spcPts val="799"/>
              </a:spcBef>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493487"/>
            <a:ext cx="2540000" cy="1845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199" b="1">
                <a:solidFill>
                  <a:srgbClr val="FFFFFF"/>
                </a:solidFill>
                <a:latin typeface="Roboto Regular"/>
                <a:cs typeface="Roboto Regular"/>
              </a:defRPr>
            </a:lvl1pPr>
          </a:lstStyle>
          <a:p>
            <a:fld id="{42C32FFB-F9AE-46F0-A233-A2E628258990}" type="slidenum">
              <a:rPr lang="en-US" smtClean="0"/>
              <a:pPr/>
              <a:t>‹#›</a:t>
            </a:fld>
            <a:endParaRPr lang="en-US" sz="1332"/>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199" b="1">
                <a:solidFill>
                  <a:srgbClr val="FFFFFF"/>
                </a:solidFill>
                <a:latin typeface="Roboto Regular"/>
                <a:cs typeface="Roboto Regular"/>
              </a:defRPr>
            </a:lvl1pPr>
          </a:lstStyle>
          <a:p>
            <a:r>
              <a:rPr lang="en-US"/>
              <a:t>2019 Informatics Summit  |   amia.org</a:t>
            </a:r>
            <a:endParaRPr lang="en-US" dirty="0"/>
          </a:p>
        </p:txBody>
      </p:sp>
    </p:spTree>
    <p:extLst>
      <p:ext uri="{BB962C8B-B14F-4D97-AF65-F5344CB8AC3E}">
        <p14:creationId xmlns:p14="http://schemas.microsoft.com/office/powerpoint/2010/main" val="110655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7127"/>
            <a:ext cx="9045261" cy="426389"/>
          </a:xfrm>
        </p:spPr>
        <p:txBody>
          <a:bodyPr/>
          <a:lstStyle/>
          <a:p>
            <a:r>
              <a:rPr lang="en-US" dirty="0"/>
              <a:t>Click to edit Master title style</a:t>
            </a:r>
          </a:p>
        </p:txBody>
      </p:sp>
      <p:sp>
        <p:nvSpPr>
          <p:cNvPr id="3" name="Content Placeholder 2"/>
          <p:cNvSpPr>
            <a:spLocks noGrp="1"/>
          </p:cNvSpPr>
          <p:nvPr>
            <p:ph sz="quarter" idx="12"/>
          </p:nvPr>
        </p:nvSpPr>
        <p:spPr>
          <a:xfrm>
            <a:off x="729436" y="1252340"/>
            <a:ext cx="10741811" cy="4761282"/>
          </a:xfrm>
        </p:spPr>
        <p:txBody>
          <a:bodyPr/>
          <a:lstStyle>
            <a:lvl1pPr>
              <a:spcBef>
                <a:spcPts val="1599"/>
              </a:spcBef>
              <a:defRPr/>
            </a:lvl1pPr>
            <a:lvl2pPr>
              <a:spcBef>
                <a:spcPts val="799"/>
              </a:spcBef>
              <a:defRPr>
                <a:latin typeface="+mn-lt"/>
              </a:defRPr>
            </a:lvl2pPr>
            <a:lvl3pPr>
              <a:spcBef>
                <a:spcPts val="799"/>
              </a:spcBef>
              <a:defRPr>
                <a:latin typeface="+mn-lt"/>
              </a:defRPr>
            </a:lvl3pPr>
            <a:lvl4pPr>
              <a:spcBef>
                <a:spcPts val="799"/>
              </a:spcBef>
              <a:defRPr>
                <a:latin typeface="+mn-lt"/>
              </a:defRPr>
            </a:lvl4pPr>
            <a:lvl5pPr>
              <a:spcBef>
                <a:spcPts val="799"/>
              </a:spcBef>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493487"/>
            <a:ext cx="2540000" cy="1845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199" b="1">
                <a:solidFill>
                  <a:srgbClr val="FFFFFF"/>
                </a:solidFill>
                <a:latin typeface="Roboto Regular"/>
                <a:cs typeface="Roboto Regular"/>
              </a:defRPr>
            </a:lvl1pPr>
          </a:lstStyle>
          <a:p>
            <a:fld id="{42C32FFB-F9AE-46F0-A233-A2E628258990}" type="slidenum">
              <a:rPr lang="en-US" smtClean="0"/>
              <a:pPr/>
              <a:t>‹#›</a:t>
            </a:fld>
            <a:endParaRPr lang="en-US" sz="1332"/>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199" b="1">
                <a:solidFill>
                  <a:srgbClr val="FFFFFF"/>
                </a:solidFill>
                <a:latin typeface="Roboto Regular"/>
                <a:cs typeface="Roboto Regular"/>
              </a:defRPr>
            </a:lvl1pPr>
          </a:lstStyle>
          <a:p>
            <a:r>
              <a:rPr lang="en-US"/>
              <a:t>2019 Informatics Summit  |   amia.org</a:t>
            </a:r>
            <a:endParaRPr lang="en-US" dirty="0"/>
          </a:p>
        </p:txBody>
      </p:sp>
    </p:spTree>
    <p:extLst>
      <p:ext uri="{BB962C8B-B14F-4D97-AF65-F5344CB8AC3E}">
        <p14:creationId xmlns:p14="http://schemas.microsoft.com/office/powerpoint/2010/main" val="3075069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7127"/>
            <a:ext cx="9045261" cy="426389"/>
          </a:xfrm>
        </p:spPr>
        <p:txBody>
          <a:bodyPr/>
          <a:lstStyle/>
          <a:p>
            <a:r>
              <a:rPr lang="en-US" dirty="0"/>
              <a:t>Click to edit Master title style</a:t>
            </a:r>
          </a:p>
        </p:txBody>
      </p:sp>
      <p:sp>
        <p:nvSpPr>
          <p:cNvPr id="3" name="Content Placeholder 2"/>
          <p:cNvSpPr>
            <a:spLocks noGrp="1"/>
          </p:cNvSpPr>
          <p:nvPr>
            <p:ph sz="quarter" idx="12"/>
          </p:nvPr>
        </p:nvSpPr>
        <p:spPr>
          <a:xfrm>
            <a:off x="729436" y="1252340"/>
            <a:ext cx="10741811" cy="4761282"/>
          </a:xfrm>
        </p:spPr>
        <p:txBody>
          <a:bodyPr/>
          <a:lstStyle>
            <a:lvl1pPr>
              <a:spcBef>
                <a:spcPts val="1599"/>
              </a:spcBef>
              <a:defRPr/>
            </a:lvl1pPr>
            <a:lvl2pPr>
              <a:spcBef>
                <a:spcPts val="799"/>
              </a:spcBef>
              <a:defRPr>
                <a:latin typeface="+mn-lt"/>
              </a:defRPr>
            </a:lvl2pPr>
            <a:lvl3pPr>
              <a:spcBef>
                <a:spcPts val="799"/>
              </a:spcBef>
              <a:defRPr>
                <a:latin typeface="+mn-lt"/>
              </a:defRPr>
            </a:lvl3pPr>
            <a:lvl4pPr>
              <a:spcBef>
                <a:spcPts val="799"/>
              </a:spcBef>
              <a:defRPr>
                <a:latin typeface="+mn-lt"/>
              </a:defRPr>
            </a:lvl4pPr>
            <a:lvl5pPr>
              <a:spcBef>
                <a:spcPts val="799"/>
              </a:spcBef>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493487"/>
            <a:ext cx="2540000" cy="1845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199" b="1">
                <a:solidFill>
                  <a:srgbClr val="FFFFFF"/>
                </a:solidFill>
                <a:latin typeface="Roboto Regular"/>
                <a:cs typeface="Roboto Regular"/>
              </a:defRPr>
            </a:lvl1pPr>
          </a:lstStyle>
          <a:p>
            <a:fld id="{42C32FFB-F9AE-46F0-A233-A2E628258990}" type="slidenum">
              <a:rPr lang="en-US" smtClean="0"/>
              <a:pPr/>
              <a:t>‹#›</a:t>
            </a:fld>
            <a:endParaRPr lang="en-US" sz="1332"/>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199" b="1">
                <a:solidFill>
                  <a:srgbClr val="FFFFFF"/>
                </a:solidFill>
                <a:latin typeface="Roboto Regular"/>
                <a:cs typeface="Roboto Regular"/>
              </a:defRPr>
            </a:lvl1pPr>
          </a:lstStyle>
          <a:p>
            <a:r>
              <a:rPr lang="en-US"/>
              <a:t>2019 Informatics Summit  |   amia.org</a:t>
            </a:r>
            <a:endParaRPr lang="en-US" dirty="0"/>
          </a:p>
        </p:txBody>
      </p:sp>
    </p:spTree>
    <p:extLst>
      <p:ext uri="{BB962C8B-B14F-4D97-AF65-F5344CB8AC3E}">
        <p14:creationId xmlns:p14="http://schemas.microsoft.com/office/powerpoint/2010/main" val="404479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AB1C-E057-ACE3-2EE0-CAADF929F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6E59FD-C07C-28C2-D9FA-9BFED55BF470}"/>
              </a:ext>
            </a:extLst>
          </p:cNvPr>
          <p:cNvSpPr>
            <a:spLocks noGrp="1"/>
          </p:cNvSpPr>
          <p:nvPr>
            <p:ph type="dt" sz="half" idx="10"/>
          </p:nvPr>
        </p:nvSpPr>
        <p:spPr/>
        <p:txBody>
          <a:bodyPr/>
          <a:lstStyle/>
          <a:p>
            <a:fld id="{8FF30ED3-3048-F04C-AE3D-158BCBC50216}" type="datetime1">
              <a:rPr lang="en-US" smtClean="0"/>
              <a:t>6/6/2025</a:t>
            </a:fld>
            <a:endParaRPr lang="en-US"/>
          </a:p>
        </p:txBody>
      </p:sp>
      <p:sp>
        <p:nvSpPr>
          <p:cNvPr id="4" name="Footer Placeholder 3">
            <a:extLst>
              <a:ext uri="{FF2B5EF4-FFF2-40B4-BE49-F238E27FC236}">
                <a16:creationId xmlns:a16="http://schemas.microsoft.com/office/drawing/2014/main" id="{40851A11-86BD-9B9C-996B-3FFBB34091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927E42-123B-CCD2-2EA5-D4E0A13FEEA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283691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E6DE3D-E57D-CE20-4D90-36D30F2D213C}"/>
              </a:ext>
            </a:extLst>
          </p:cNvPr>
          <p:cNvSpPr>
            <a:spLocks noGrp="1"/>
          </p:cNvSpPr>
          <p:nvPr>
            <p:ph type="dt" sz="half" idx="10"/>
          </p:nvPr>
        </p:nvSpPr>
        <p:spPr/>
        <p:txBody>
          <a:bodyPr/>
          <a:lstStyle/>
          <a:p>
            <a:fld id="{BF94A875-E88D-8E40-BA2B-C38009938FFE}" type="datetime1">
              <a:rPr lang="en-US" smtClean="0"/>
              <a:t>6/6/2025</a:t>
            </a:fld>
            <a:endParaRPr lang="en-US"/>
          </a:p>
        </p:txBody>
      </p:sp>
      <p:sp>
        <p:nvSpPr>
          <p:cNvPr id="3" name="Footer Placeholder 2">
            <a:extLst>
              <a:ext uri="{FF2B5EF4-FFF2-40B4-BE49-F238E27FC236}">
                <a16:creationId xmlns:a16="http://schemas.microsoft.com/office/drawing/2014/main" id="{4BC3C97A-97B1-076C-30E1-DDBE2683AB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448102-38E3-5341-DD79-82FBF5F85243}"/>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2390011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C8C1B-97A7-03D5-CA60-CA435755F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C81EE-F44A-6C59-C427-239147FCD6D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BF604E-986E-3860-E0AA-930BCAE1BB4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139FDC-D32C-1A36-C090-05374C3A96D0}"/>
              </a:ext>
            </a:extLst>
          </p:cNvPr>
          <p:cNvSpPr>
            <a:spLocks noGrp="1"/>
          </p:cNvSpPr>
          <p:nvPr>
            <p:ph type="dt" sz="half" idx="10"/>
          </p:nvPr>
        </p:nvSpPr>
        <p:spPr/>
        <p:txBody>
          <a:bodyPr/>
          <a:lstStyle/>
          <a:p>
            <a:fld id="{1A217357-1F06-6F4D-9CF5-2826631FD523}" type="datetime1">
              <a:rPr lang="en-US" smtClean="0"/>
              <a:t>6/6/2025</a:t>
            </a:fld>
            <a:endParaRPr lang="en-US"/>
          </a:p>
        </p:txBody>
      </p:sp>
      <p:sp>
        <p:nvSpPr>
          <p:cNvPr id="6" name="Footer Placeholder 5">
            <a:extLst>
              <a:ext uri="{FF2B5EF4-FFF2-40B4-BE49-F238E27FC236}">
                <a16:creationId xmlns:a16="http://schemas.microsoft.com/office/drawing/2014/main" id="{024CCE45-0987-5785-E15B-24C5DD84E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6BACA-AC66-44BA-FF75-69C1B36DA9FF}"/>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807347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7515-D492-42EA-396D-B98BA0C878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55E3B-A12A-73B5-B733-4A09EEDD085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A0A528D-99F8-576C-1519-1BC4A3E1165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0B1E9-824E-CBF2-7174-F3CE9E2B17A0}"/>
              </a:ext>
            </a:extLst>
          </p:cNvPr>
          <p:cNvSpPr>
            <a:spLocks noGrp="1"/>
          </p:cNvSpPr>
          <p:nvPr>
            <p:ph type="dt" sz="half" idx="10"/>
          </p:nvPr>
        </p:nvSpPr>
        <p:spPr/>
        <p:txBody>
          <a:bodyPr/>
          <a:lstStyle/>
          <a:p>
            <a:fld id="{84AC0646-004C-5345-8E79-801DAB01784B}" type="datetime1">
              <a:rPr lang="en-US" smtClean="0"/>
              <a:t>6/6/2025</a:t>
            </a:fld>
            <a:endParaRPr lang="en-US"/>
          </a:p>
        </p:txBody>
      </p:sp>
      <p:sp>
        <p:nvSpPr>
          <p:cNvPr id="6" name="Footer Placeholder 5">
            <a:extLst>
              <a:ext uri="{FF2B5EF4-FFF2-40B4-BE49-F238E27FC236}">
                <a16:creationId xmlns:a16="http://schemas.microsoft.com/office/drawing/2014/main" id="{51A55B8E-7928-78C4-9B03-85311FB9B4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6073C2-366C-8E8F-A518-5250381DD63A}"/>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2103171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3.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F1142-DB63-64FF-99E7-4CACCAF84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0813B4-637A-6BF0-88F6-34E9B82864C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FDE31-B0D0-E4B5-8CAE-81E07199E9B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05CC9-FD84-C640-A7F3-7A85607462B5}" type="datetime1">
              <a:rPr lang="en-US" smtClean="0"/>
              <a:t>6/6/2025</a:t>
            </a:fld>
            <a:endParaRPr lang="en-US"/>
          </a:p>
        </p:txBody>
      </p:sp>
      <p:sp>
        <p:nvSpPr>
          <p:cNvPr id="5" name="Footer Placeholder 4">
            <a:extLst>
              <a:ext uri="{FF2B5EF4-FFF2-40B4-BE49-F238E27FC236}">
                <a16:creationId xmlns:a16="http://schemas.microsoft.com/office/drawing/2014/main" id="{BCC599E8-3225-A678-6CB4-EC2F3443344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DF87B3-1B66-A4C8-D0D4-81F815CC63A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F8FF2-9D8B-A74A-9EAF-BC713C4BF11A}" type="slidenum">
              <a:rPr lang="en-US" smtClean="0"/>
              <a:t>‹#›</a:t>
            </a:fld>
            <a:endParaRPr lang="en-US"/>
          </a:p>
        </p:txBody>
      </p:sp>
      <p:pic>
        <p:nvPicPr>
          <p:cNvPr id="7" name="Picture 6">
            <a:extLst>
              <a:ext uri="{FF2B5EF4-FFF2-40B4-BE49-F238E27FC236}">
                <a16:creationId xmlns:a16="http://schemas.microsoft.com/office/drawing/2014/main" id="{33A2F047-226D-69A5-8DE2-7ED9E4FEE1FF}"/>
              </a:ext>
            </a:extLst>
          </p:cNvPr>
          <p:cNvPicPr>
            <a:picLocks noChangeAspect="1"/>
          </p:cNvPicPr>
          <p:nvPr/>
        </p:nvPicPr>
        <p:blipFill rotWithShape="1">
          <a:blip r:embed="rId14"/>
          <a:srcRect b="394"/>
          <a:stretch/>
        </p:blipFill>
        <p:spPr>
          <a:xfrm>
            <a:off x="0" y="5321808"/>
            <a:ext cx="12192000" cy="1536192"/>
          </a:xfrm>
          <a:prstGeom prst="rect">
            <a:avLst/>
          </a:prstGeom>
        </p:spPr>
      </p:pic>
    </p:spTree>
    <p:extLst>
      <p:ext uri="{BB962C8B-B14F-4D97-AF65-F5344CB8AC3E}">
        <p14:creationId xmlns:p14="http://schemas.microsoft.com/office/powerpoint/2010/main" val="20099089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40">
          <p15:clr>
            <a:srgbClr val="F26B43"/>
          </p15:clr>
        </p15:guide>
        <p15:guide id="4" pos="5520">
          <p15:clr>
            <a:srgbClr val="F26B43"/>
          </p15:clr>
        </p15:guide>
        <p15:guide id="5" orient="horz" pos="504">
          <p15:clr>
            <a:srgbClr val="F26B43"/>
          </p15:clr>
        </p15:guide>
        <p15:guide id="6" orient="horz" pos="300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6"/>
          </a:xfrm>
          <a:prstGeom prst="rect">
            <a:avLst/>
          </a:prstGeom>
        </p:spPr>
        <p:txBody>
          <a:bodyPr vert="horz" lIns="91440" tIns="45720" rIns="91440" bIns="45720" rtlCol="0" anchor="ctr"/>
          <a:lstStyle>
            <a:lvl1pPr algn="l">
              <a:defRPr sz="1599">
                <a:solidFill>
                  <a:schemeClr val="tx1">
                    <a:tint val="75000"/>
                  </a:schemeClr>
                </a:solidFill>
              </a:defRPr>
            </a:lvl1pPr>
          </a:lstStyle>
          <a:p>
            <a:fld id="{B0465B48-5D3D-F74E-A613-A8EB59778551}" type="datetimeFigureOut">
              <a:rPr lang="en-US" smtClean="0"/>
              <a:t>6/6/2025</a:t>
            </a:fld>
            <a:endParaRPr lang="en-US"/>
          </a:p>
        </p:txBody>
      </p:sp>
      <p:sp>
        <p:nvSpPr>
          <p:cNvPr id="5" name="Footer Placeholder 4"/>
          <p:cNvSpPr>
            <a:spLocks noGrp="1"/>
          </p:cNvSpPr>
          <p:nvPr>
            <p:ph type="ftr" sz="quarter" idx="3"/>
          </p:nvPr>
        </p:nvSpPr>
        <p:spPr>
          <a:xfrm>
            <a:off x="4165600" y="6356350"/>
            <a:ext cx="3860800" cy="365126"/>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6"/>
          </a:xfrm>
          <a:prstGeom prst="rect">
            <a:avLst/>
          </a:prstGeom>
        </p:spPr>
        <p:txBody>
          <a:bodyPr vert="horz" lIns="91440" tIns="45720" rIns="91440" bIns="45720" rtlCol="0" anchor="ctr"/>
          <a:lstStyle>
            <a:lvl1pPr algn="r">
              <a:defRPr sz="1599">
                <a:solidFill>
                  <a:schemeClr val="tx1">
                    <a:tint val="75000"/>
                  </a:schemeClr>
                </a:solidFill>
              </a:defRPr>
            </a:lvl1pPr>
          </a:lstStyle>
          <a:p>
            <a:fld id="{EFAB2ACC-57D0-624F-93FE-34CE27668B91}" type="slidenum">
              <a:rPr lang="en-US" smtClean="0"/>
              <a:t>‹#›</a:t>
            </a:fld>
            <a:endParaRPr lang="en-US"/>
          </a:p>
        </p:txBody>
      </p:sp>
    </p:spTree>
    <p:extLst>
      <p:ext uri="{BB962C8B-B14F-4D97-AF65-F5344CB8AC3E}">
        <p14:creationId xmlns:p14="http://schemas.microsoft.com/office/powerpoint/2010/main" val="413408799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ransition spd="slow">
    <p:push dir="u"/>
  </p:transition>
  <p:txStyles>
    <p:titleStyle>
      <a:lvl1pPr algn="ctr" defTabSz="609036" rtl="0" eaLnBrk="1" latinLnBrk="0" hangingPunct="1">
        <a:spcBef>
          <a:spcPct val="0"/>
        </a:spcBef>
        <a:buNone/>
        <a:defRPr sz="5861" kern="1200">
          <a:solidFill>
            <a:schemeClr val="tx1"/>
          </a:solidFill>
          <a:latin typeface="+mj-lt"/>
          <a:ea typeface="+mj-ea"/>
          <a:cs typeface="+mj-cs"/>
        </a:defRPr>
      </a:lvl1pPr>
    </p:titleStyle>
    <p:bodyStyle>
      <a:lvl1pPr marL="456777" indent="-456777" algn="l" defTabSz="609036" rtl="0" eaLnBrk="1" latinLnBrk="0" hangingPunct="1">
        <a:spcBef>
          <a:spcPct val="20000"/>
        </a:spcBef>
        <a:buFont typeface="Arial"/>
        <a:buChar char="•"/>
        <a:defRPr sz="4263" kern="1200">
          <a:solidFill>
            <a:schemeClr val="tx1"/>
          </a:solidFill>
          <a:latin typeface="+mn-lt"/>
          <a:ea typeface="+mn-ea"/>
          <a:cs typeface="+mn-cs"/>
        </a:defRPr>
      </a:lvl1pPr>
      <a:lvl2pPr marL="989684" indent="-380648" algn="l" defTabSz="609036" rtl="0" eaLnBrk="1" latinLnBrk="0" hangingPunct="1">
        <a:spcBef>
          <a:spcPct val="20000"/>
        </a:spcBef>
        <a:buFont typeface="Arial"/>
        <a:buChar char="–"/>
        <a:defRPr sz="3730" kern="1200">
          <a:solidFill>
            <a:schemeClr val="tx1"/>
          </a:solidFill>
          <a:latin typeface="+mn-lt"/>
          <a:ea typeface="+mn-ea"/>
          <a:cs typeface="+mn-cs"/>
        </a:defRPr>
      </a:lvl2pPr>
      <a:lvl3pPr marL="1522590" indent="-304518" algn="l" defTabSz="609036" rtl="0" eaLnBrk="1" latinLnBrk="0" hangingPunct="1">
        <a:spcBef>
          <a:spcPct val="20000"/>
        </a:spcBef>
        <a:buFont typeface="Arial"/>
        <a:buChar char="•"/>
        <a:defRPr sz="3197" kern="1200">
          <a:solidFill>
            <a:schemeClr val="tx1"/>
          </a:solidFill>
          <a:latin typeface="+mn-lt"/>
          <a:ea typeface="+mn-ea"/>
          <a:cs typeface="+mn-cs"/>
        </a:defRPr>
      </a:lvl3pPr>
      <a:lvl4pPr marL="2131626" indent="-304518" algn="l" defTabSz="609036" rtl="0" eaLnBrk="1" latinLnBrk="0" hangingPunct="1">
        <a:spcBef>
          <a:spcPct val="20000"/>
        </a:spcBef>
        <a:buFont typeface="Arial"/>
        <a:buChar char="–"/>
        <a:defRPr sz="2664" kern="1200">
          <a:solidFill>
            <a:schemeClr val="tx1"/>
          </a:solidFill>
          <a:latin typeface="+mn-lt"/>
          <a:ea typeface="+mn-ea"/>
          <a:cs typeface="+mn-cs"/>
        </a:defRPr>
      </a:lvl4pPr>
      <a:lvl5pPr marL="2740663" indent="-304518" algn="l" defTabSz="609036" rtl="0" eaLnBrk="1" latinLnBrk="0" hangingPunct="1">
        <a:spcBef>
          <a:spcPct val="20000"/>
        </a:spcBef>
        <a:buFont typeface="Arial"/>
        <a:buChar char="»"/>
        <a:defRPr sz="2664" kern="1200">
          <a:solidFill>
            <a:schemeClr val="tx1"/>
          </a:solidFill>
          <a:latin typeface="+mn-lt"/>
          <a:ea typeface="+mn-ea"/>
          <a:cs typeface="+mn-cs"/>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68011"/>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487441"/>
            <a:ext cx="10972800" cy="36435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C7B8CA0-B1BE-9C44-A597-83AD7A83B12D}" type="datetime1">
              <a:rPr lang="en-US" smtClean="0"/>
              <a:t>6/6/2025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2DA34B5-7C80-464F-9A62-3711C8F85D9D}" type="slidenum">
              <a:rPr lang="en-US" smtClean="0"/>
              <a:t>‹#›</a:t>
            </a:fld>
            <a:endParaRPr lang="en-US"/>
          </a:p>
        </p:txBody>
      </p:sp>
    </p:spTree>
    <p:extLst>
      <p:ext uri="{BB962C8B-B14F-4D97-AF65-F5344CB8AC3E}">
        <p14:creationId xmlns:p14="http://schemas.microsoft.com/office/powerpoint/2010/main" val="372300305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F1142-DB63-64FF-99E7-4CACCAF84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0813B4-637A-6BF0-88F6-34E9B82864C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FDE31-B0D0-E4B5-8CAE-81E07199E9B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05CC9-FD84-C640-A7F3-7A85607462B5}" type="datetime1">
              <a:rPr lang="en-US" smtClean="0"/>
              <a:t>6/6/2025</a:t>
            </a:fld>
            <a:endParaRPr lang="en-US"/>
          </a:p>
        </p:txBody>
      </p:sp>
      <p:sp>
        <p:nvSpPr>
          <p:cNvPr id="5" name="Footer Placeholder 4">
            <a:extLst>
              <a:ext uri="{FF2B5EF4-FFF2-40B4-BE49-F238E27FC236}">
                <a16:creationId xmlns:a16="http://schemas.microsoft.com/office/drawing/2014/main" id="{BCC599E8-3225-A678-6CB4-EC2F3443344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DF87B3-1B66-A4C8-D0D4-81F815CC63A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F8FF2-9D8B-A74A-9EAF-BC713C4BF11A}" type="slidenum">
              <a:rPr lang="en-US" smtClean="0"/>
              <a:t>‹#›</a:t>
            </a:fld>
            <a:endParaRPr lang="en-US"/>
          </a:p>
        </p:txBody>
      </p:sp>
      <p:pic>
        <p:nvPicPr>
          <p:cNvPr id="7" name="Picture 6">
            <a:extLst>
              <a:ext uri="{FF2B5EF4-FFF2-40B4-BE49-F238E27FC236}">
                <a16:creationId xmlns:a16="http://schemas.microsoft.com/office/drawing/2014/main" id="{33A2F047-226D-69A5-8DE2-7ED9E4FEE1FF}"/>
              </a:ext>
            </a:extLst>
          </p:cNvPr>
          <p:cNvPicPr>
            <a:picLocks noChangeAspect="1"/>
          </p:cNvPicPr>
          <p:nvPr/>
        </p:nvPicPr>
        <p:blipFill rotWithShape="1">
          <a:blip r:embed="rId19"/>
          <a:srcRect b="394"/>
          <a:stretch/>
        </p:blipFill>
        <p:spPr>
          <a:xfrm>
            <a:off x="0" y="5321808"/>
            <a:ext cx="12192000" cy="1536192"/>
          </a:xfrm>
          <a:prstGeom prst="rect">
            <a:avLst/>
          </a:prstGeom>
        </p:spPr>
      </p:pic>
    </p:spTree>
    <p:extLst>
      <p:ext uri="{BB962C8B-B14F-4D97-AF65-F5344CB8AC3E}">
        <p14:creationId xmlns:p14="http://schemas.microsoft.com/office/powerpoint/2010/main" val="248194665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3" r:id="rId16"/>
    <p:sldLayoutId id="2147483784" r:id="rId17"/>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40">
          <p15:clr>
            <a:srgbClr val="F26B43"/>
          </p15:clr>
        </p15:guide>
        <p15:guide id="4" pos="5520">
          <p15:clr>
            <a:srgbClr val="F26B43"/>
          </p15:clr>
        </p15:guide>
        <p15:guide id="5" orient="horz" pos="504">
          <p15:clr>
            <a:srgbClr val="F26B43"/>
          </p15:clr>
        </p15:guide>
        <p15:guide id="6" orient="horz" pos="30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emf"/><Relationship Id="rId21" Type="http://schemas.openxmlformats.org/officeDocument/2006/relationships/image" Target="../media/image37.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notesSlide" Target="../notesSlides/notesSlide5.xml"/><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Layout" Target="../slideLayouts/slideLayout12.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23" Type="http://schemas.openxmlformats.org/officeDocument/2006/relationships/image" Target="../media/image39.emf"/><Relationship Id="rId10" Type="http://schemas.openxmlformats.org/officeDocument/2006/relationships/image" Target="../media/image26.emf"/><Relationship Id="rId19" Type="http://schemas.openxmlformats.org/officeDocument/2006/relationships/image" Target="../media/image35.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 Id="rId22"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0.png"/><Relationship Id="rId7" Type="http://schemas.openxmlformats.org/officeDocument/2006/relationships/image" Target="../media/image47.tiff"/><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6.tiff"/><Relationship Id="rId5" Type="http://schemas.openxmlformats.org/officeDocument/2006/relationships/image" Target="../media/image45.png"/><Relationship Id="rId4" Type="http://schemas.openxmlformats.org/officeDocument/2006/relationships/image" Target="../media/image44.tiff"/><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tiff"/><Relationship Id="rId7" Type="http://schemas.openxmlformats.org/officeDocument/2006/relationships/image" Target="../media/image55.png"/><Relationship Id="rId2" Type="http://schemas.openxmlformats.org/officeDocument/2006/relationships/image" Target="../media/image50.tiff"/><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tiff"/></Relationships>
</file>

<file path=ppt/slides/_rels/slide2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mailto:zhe@fsu.edu"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mailto:hcao@fsu.edu"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EF60-C9DC-41EF-5333-1586ED825E36}"/>
              </a:ext>
            </a:extLst>
          </p:cNvPr>
          <p:cNvSpPr>
            <a:spLocks noGrp="1"/>
          </p:cNvSpPr>
          <p:nvPr>
            <p:ph type="ctrTitle"/>
          </p:nvPr>
        </p:nvSpPr>
        <p:spPr>
          <a:xfrm>
            <a:off x="1524000" y="1516263"/>
            <a:ext cx="9144000" cy="2058210"/>
          </a:xfrm>
        </p:spPr>
        <p:txBody>
          <a:bodyPr>
            <a:normAutofit/>
          </a:bodyPr>
          <a:lstStyle/>
          <a:p>
            <a:r>
              <a:rPr lang="en-US" sz="3600" dirty="0">
                <a:latin typeface="Arial" panose="020B0604020202020204" pitchFamily="34" charset="0"/>
                <a:cs typeface="Arial" panose="020B0604020202020204" pitchFamily="34" charset="0"/>
              </a:rPr>
              <a:t>Data Integration and Missing Data Imputation</a:t>
            </a:r>
          </a:p>
        </p:txBody>
      </p:sp>
      <p:sp>
        <p:nvSpPr>
          <p:cNvPr id="3" name="Subtitle 2">
            <a:extLst>
              <a:ext uri="{FF2B5EF4-FFF2-40B4-BE49-F238E27FC236}">
                <a16:creationId xmlns:a16="http://schemas.microsoft.com/office/drawing/2014/main" id="{F70C3BF1-4689-0401-69E5-C68D7FBC0666}"/>
              </a:ext>
            </a:extLst>
          </p:cNvPr>
          <p:cNvSpPr>
            <a:spLocks noGrp="1"/>
          </p:cNvSpPr>
          <p:nvPr>
            <p:ph type="subTitle" idx="1"/>
          </p:nvPr>
        </p:nvSpPr>
        <p:spPr>
          <a:xfrm>
            <a:off x="1524000" y="4980613"/>
            <a:ext cx="9144000" cy="1375738"/>
          </a:xfrm>
        </p:spPr>
        <p:txBody>
          <a:bodyPr>
            <a:normAutofit fontScale="77500" lnSpcReduction="20000"/>
          </a:bodyPr>
          <a:lstStyle/>
          <a:p>
            <a:r>
              <a:rPr lang="en-US" altLang="zh-CN" sz="2800" dirty="0"/>
              <a:t>Zhe</a:t>
            </a:r>
            <a:r>
              <a:rPr lang="zh-CN" altLang="en-US" sz="2800" dirty="0"/>
              <a:t> </a:t>
            </a:r>
            <a:r>
              <a:rPr lang="en-US" altLang="zh-CN" sz="2800" dirty="0"/>
              <a:t>He, PhD, FAMIA</a:t>
            </a:r>
          </a:p>
          <a:p>
            <a:r>
              <a:rPr lang="en-US" altLang="zh-CN" sz="2800" dirty="0" err="1"/>
              <a:t>Hongyuan</a:t>
            </a:r>
            <a:r>
              <a:rPr lang="en-US" altLang="zh-CN" sz="2800" dirty="0"/>
              <a:t> Cao, PhD</a:t>
            </a:r>
          </a:p>
          <a:p>
            <a:endParaRPr lang="en-US" altLang="zh-CN" sz="2800" baseline="30000" dirty="0"/>
          </a:p>
          <a:p>
            <a:r>
              <a:rPr lang="en-US" sz="2800" dirty="0"/>
              <a:t>Florida State University</a:t>
            </a:r>
          </a:p>
        </p:txBody>
      </p:sp>
      <p:sp>
        <p:nvSpPr>
          <p:cNvPr id="4" name="Footer Placeholder 3">
            <a:extLst>
              <a:ext uri="{FF2B5EF4-FFF2-40B4-BE49-F238E27FC236}">
                <a16:creationId xmlns:a16="http://schemas.microsoft.com/office/drawing/2014/main" id="{39E620EB-DE0C-1DA3-028D-1EEFDB7B483F}"/>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FD7DB44A-5607-AD50-6DFA-2CA6F82D7606}"/>
              </a:ext>
            </a:extLst>
          </p:cNvPr>
          <p:cNvPicPr>
            <a:picLocks noChangeAspect="1"/>
          </p:cNvPicPr>
          <p:nvPr/>
        </p:nvPicPr>
        <p:blipFill>
          <a:blip r:embed="rId3"/>
          <a:stretch>
            <a:fillRect/>
          </a:stretch>
        </p:blipFill>
        <p:spPr>
          <a:xfrm>
            <a:off x="7872857" y="29417"/>
            <a:ext cx="2890393" cy="975508"/>
          </a:xfrm>
          <a:prstGeom prst="rect">
            <a:avLst/>
          </a:prstGeom>
        </p:spPr>
      </p:pic>
    </p:spTree>
    <p:extLst>
      <p:ext uri="{BB962C8B-B14F-4D97-AF65-F5344CB8AC3E}">
        <p14:creationId xmlns:p14="http://schemas.microsoft.com/office/powerpoint/2010/main" val="3552005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2BE7D-B47D-0D4D-A600-FED769F7E3C0}"/>
              </a:ext>
            </a:extLst>
          </p:cNvPr>
          <p:cNvSpPr>
            <a:spLocks noGrp="1"/>
          </p:cNvSpPr>
          <p:nvPr>
            <p:ph type="title"/>
          </p:nvPr>
        </p:nvSpPr>
        <p:spPr>
          <a:xfrm>
            <a:off x="735270" y="539406"/>
            <a:ext cx="9036894" cy="426389"/>
          </a:xfrm>
        </p:spPr>
        <p:txBody>
          <a:bodyPr>
            <a:normAutofit fontScale="90000"/>
          </a:bodyPr>
          <a:lstStyle/>
          <a:p>
            <a:r>
              <a:rPr lang="en-US" dirty="0"/>
              <a:t>Objective</a:t>
            </a:r>
          </a:p>
        </p:txBody>
      </p:sp>
      <p:sp>
        <p:nvSpPr>
          <p:cNvPr id="3" name="Content Placeholder 2">
            <a:extLst>
              <a:ext uri="{FF2B5EF4-FFF2-40B4-BE49-F238E27FC236}">
                <a16:creationId xmlns:a16="http://schemas.microsoft.com/office/drawing/2014/main" id="{F250CAC4-414A-AA44-9C08-853A27DC117A}"/>
              </a:ext>
            </a:extLst>
          </p:cNvPr>
          <p:cNvSpPr>
            <a:spLocks noGrp="1"/>
          </p:cNvSpPr>
          <p:nvPr>
            <p:ph sz="quarter" idx="12"/>
          </p:nvPr>
        </p:nvSpPr>
        <p:spPr>
          <a:xfrm>
            <a:off x="424892" y="1355781"/>
            <a:ext cx="11342215" cy="4761282"/>
          </a:xfrm>
        </p:spPr>
        <p:txBody>
          <a:bodyPr>
            <a:normAutofit/>
          </a:bodyPr>
          <a:lstStyle/>
          <a:p>
            <a:pPr marL="380648" indent="-380648">
              <a:lnSpc>
                <a:spcPct val="100000"/>
              </a:lnSpc>
            </a:pPr>
            <a:r>
              <a:rPr lang="en-US" sz="2400" dirty="0">
                <a:latin typeface="Arial" panose="020B0604020202020204" pitchFamily="34" charset="0"/>
                <a:cs typeface="Arial" panose="020B0604020202020204" pitchFamily="34" charset="0"/>
              </a:rPr>
              <a:t>To study the impact of imputation on the interpretations of predictive models by examining:</a:t>
            </a:r>
          </a:p>
          <a:p>
            <a:pPr marL="1050587" lvl="1" indent="-380648">
              <a:lnSpc>
                <a:spcPct val="100000"/>
              </a:lnSpc>
            </a:pPr>
            <a:r>
              <a:rPr lang="en-US" sz="2000" dirty="0">
                <a:latin typeface="Arial" panose="020B0604020202020204" pitchFamily="34" charset="0"/>
                <a:cs typeface="Arial" panose="020B0604020202020204" pitchFamily="34" charset="0"/>
              </a:rPr>
              <a:t>The performance of imputation methods on missing values in EHR data</a:t>
            </a:r>
          </a:p>
          <a:p>
            <a:pPr marL="1050587" lvl="1" indent="-380648">
              <a:lnSpc>
                <a:spcPct val="100000"/>
              </a:lnSpc>
            </a:pPr>
            <a:r>
              <a:rPr lang="en-US" sz="2000" dirty="0">
                <a:latin typeface="Arial" panose="020B0604020202020204" pitchFamily="34" charset="0"/>
                <a:cs typeface="Arial" panose="020B0604020202020204" pitchFamily="34" charset="0"/>
              </a:rPr>
              <a:t>The impact of imputation methods on the performance of predictive models</a:t>
            </a:r>
          </a:p>
          <a:p>
            <a:pPr marL="669939" lvl="1" indent="0">
              <a:lnSpc>
                <a:spcPct val="100000"/>
              </a:lnSpc>
              <a:buNone/>
            </a:pPr>
            <a:endParaRPr lang="en-US" sz="2000" dirty="0">
              <a:latin typeface="Arial" panose="020B0604020202020204" pitchFamily="34" charset="0"/>
              <a:cs typeface="Arial" panose="020B0604020202020204" pitchFamily="34" charset="0"/>
            </a:endParaRPr>
          </a:p>
          <a:p>
            <a:pPr lvl="1" indent="0">
              <a:lnSpc>
                <a:spcPct val="100000"/>
              </a:lnSpc>
              <a:buNone/>
            </a:pPr>
            <a:r>
              <a:rPr lang="en-US" sz="2000" dirty="0">
                <a:latin typeface="Arial" panose="020B0604020202020204" pitchFamily="34" charset="0"/>
                <a:cs typeface="Arial" panose="020B0604020202020204" pitchFamily="34" charset="0"/>
              </a:rPr>
              <a:t>Using all-cause mortality among AMI patients as a case study</a:t>
            </a:r>
          </a:p>
        </p:txBody>
      </p:sp>
      <p:sp>
        <p:nvSpPr>
          <p:cNvPr id="4" name="Slide Number Placeholder 3">
            <a:extLst>
              <a:ext uri="{FF2B5EF4-FFF2-40B4-BE49-F238E27FC236}">
                <a16:creationId xmlns:a16="http://schemas.microsoft.com/office/drawing/2014/main" id="{CDADD467-40A9-244D-A693-F5671CC1F8BE}"/>
              </a:ext>
            </a:extLst>
          </p:cNvPr>
          <p:cNvSpPr>
            <a:spLocks noGrp="1"/>
          </p:cNvSpPr>
          <p:nvPr>
            <p:ph type="sldNum" sz="quarter" idx="4"/>
          </p:nvPr>
        </p:nvSpPr>
        <p:spPr/>
        <p:txBody>
          <a:bodyPr/>
          <a:lstStyle/>
          <a:p>
            <a:pPr marL="0" marR="0" lvl="0" indent="0" algn="r" defTabSz="1218072" rtl="0" eaLnBrk="0" fontAlgn="base" latinLnBrk="0" hangingPunct="0">
              <a:lnSpc>
                <a:spcPct val="100000"/>
              </a:lnSpc>
              <a:spcBef>
                <a:spcPct val="0"/>
              </a:spcBef>
              <a:spcAft>
                <a:spcPct val="0"/>
              </a:spcAft>
              <a:buClrTx/>
              <a:buSzTx/>
              <a:buFontTx/>
              <a:buNone/>
              <a:tabLst/>
              <a:defRPr/>
            </a:pPr>
            <a:fld id="{42C32FFB-F9AE-46F0-A233-A2E628258990}" type="slidenum">
              <a:rPr kumimoji="0" lang="en-US" sz="1199" b="1" i="0" u="none" strike="noStrike" kern="1200" cap="none" spc="0" normalizeH="0" baseline="0" noProof="0">
                <a:ln>
                  <a:noFill/>
                </a:ln>
                <a:solidFill>
                  <a:srgbClr val="FFFFFF"/>
                </a:solidFill>
                <a:effectLst/>
                <a:uLnTx/>
                <a:uFillTx/>
                <a:latin typeface="Roboto Regular"/>
                <a:ea typeface="MS PGothic" pitchFamily="34" charset="-128"/>
              </a:rPr>
              <a:pPr marL="0" marR="0" lvl="0" indent="0" algn="r" defTabSz="1218072" rtl="0" eaLnBrk="0" fontAlgn="base" latinLnBrk="0" hangingPunct="0">
                <a:lnSpc>
                  <a:spcPct val="100000"/>
                </a:lnSpc>
                <a:spcBef>
                  <a:spcPct val="0"/>
                </a:spcBef>
                <a:spcAft>
                  <a:spcPct val="0"/>
                </a:spcAft>
                <a:buClrTx/>
                <a:buSzTx/>
                <a:buFontTx/>
                <a:buNone/>
                <a:tabLst/>
                <a:defRPr/>
              </a:pPr>
              <a:t>10</a:t>
            </a:fld>
            <a:endParaRPr kumimoji="0" lang="en-US" sz="1332" b="1" i="0" u="none" strike="noStrike" kern="1200" cap="none" spc="0" normalizeH="0" baseline="0" noProof="0">
              <a:ln>
                <a:noFill/>
              </a:ln>
              <a:solidFill>
                <a:srgbClr val="FFFFFF"/>
              </a:solidFill>
              <a:effectLst/>
              <a:uLnTx/>
              <a:uFillTx/>
              <a:latin typeface="Roboto Regular"/>
              <a:ea typeface="MS PGothic" pitchFamily="34" charset="-128"/>
            </a:endParaRPr>
          </a:p>
        </p:txBody>
      </p:sp>
      <p:sp>
        <p:nvSpPr>
          <p:cNvPr id="6" name="Footer Placeholder 4">
            <a:extLst>
              <a:ext uri="{FF2B5EF4-FFF2-40B4-BE49-F238E27FC236}">
                <a16:creationId xmlns:a16="http://schemas.microsoft.com/office/drawing/2014/main" id="{6FF0CAB1-D24A-0F4E-AAB2-783C36A59196}"/>
              </a:ext>
            </a:extLst>
          </p:cNvPr>
          <p:cNvSpPr>
            <a:spLocks noGrp="1"/>
          </p:cNvSpPr>
          <p:nvPr>
            <p:ph type="ftr" sz="quarter" idx="3"/>
          </p:nvPr>
        </p:nvSpPr>
        <p:spPr>
          <a:xfrm>
            <a:off x="733151" y="6507049"/>
            <a:ext cx="6699397" cy="137986"/>
          </a:xfrm>
        </p:spPr>
        <p:txBody>
          <a:bodyPr/>
          <a:lstStyle/>
          <a:p>
            <a:pPr marL="0" marR="0" lvl="0" indent="0" algn="l" defTabSz="1218072" rtl="0" eaLnBrk="1" fontAlgn="base" latinLnBrk="0" hangingPunct="1">
              <a:lnSpc>
                <a:spcPct val="100000"/>
              </a:lnSpc>
              <a:spcBef>
                <a:spcPct val="0"/>
              </a:spcBef>
              <a:spcAft>
                <a:spcPct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Roboto Regular"/>
                <a:ea typeface="MS PGothic" pitchFamily="34" charset="-128"/>
              </a:rPr>
              <a:t>2021 Informatics Summit  |   amia.org</a:t>
            </a:r>
          </a:p>
        </p:txBody>
      </p:sp>
    </p:spTree>
    <p:extLst>
      <p:ext uri="{BB962C8B-B14F-4D97-AF65-F5344CB8AC3E}">
        <p14:creationId xmlns:p14="http://schemas.microsoft.com/office/powerpoint/2010/main" val="1778926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8CB1-DF50-7B46-BA81-BBC23575DA69}"/>
              </a:ext>
            </a:extLst>
          </p:cNvPr>
          <p:cNvSpPr>
            <a:spLocks noGrp="1"/>
          </p:cNvSpPr>
          <p:nvPr>
            <p:ph type="title"/>
          </p:nvPr>
        </p:nvSpPr>
        <p:spPr>
          <a:xfrm>
            <a:off x="415636" y="674872"/>
            <a:ext cx="3320986" cy="3073039"/>
          </a:xfrm>
        </p:spPr>
        <p:txBody>
          <a:bodyPr>
            <a:normAutofit/>
          </a:bodyPr>
          <a:lstStyle/>
          <a:p>
            <a:r>
              <a:rPr lang="en-US" dirty="0"/>
              <a:t>Workflow</a:t>
            </a:r>
            <a:br>
              <a:rPr lang="en-US" dirty="0"/>
            </a:br>
            <a:r>
              <a:rPr lang="en-US" dirty="0"/>
              <a:t>for Evaluating Imputation Methods</a:t>
            </a:r>
          </a:p>
        </p:txBody>
      </p:sp>
      <p:sp>
        <p:nvSpPr>
          <p:cNvPr id="4" name="Slide Number Placeholder 3">
            <a:extLst>
              <a:ext uri="{FF2B5EF4-FFF2-40B4-BE49-F238E27FC236}">
                <a16:creationId xmlns:a16="http://schemas.microsoft.com/office/drawing/2014/main" id="{42EB6BEE-D45C-964D-BA89-B35BA1CAA102}"/>
              </a:ext>
            </a:extLst>
          </p:cNvPr>
          <p:cNvSpPr>
            <a:spLocks noGrp="1"/>
          </p:cNvSpPr>
          <p:nvPr>
            <p:ph type="sldNum" sz="quarter" idx="4"/>
          </p:nvPr>
        </p:nvSpPr>
        <p:spPr/>
        <p:txBody>
          <a:bodyPr/>
          <a:lstStyle/>
          <a:p>
            <a:pPr marL="0" marR="0" lvl="0" indent="0" algn="r" defTabSz="1218072" rtl="0" eaLnBrk="0" fontAlgn="base" latinLnBrk="0" hangingPunct="0">
              <a:lnSpc>
                <a:spcPct val="100000"/>
              </a:lnSpc>
              <a:spcBef>
                <a:spcPct val="0"/>
              </a:spcBef>
              <a:spcAft>
                <a:spcPct val="0"/>
              </a:spcAft>
              <a:buClrTx/>
              <a:buSzTx/>
              <a:buFontTx/>
              <a:buNone/>
              <a:tabLst/>
              <a:defRPr/>
            </a:pPr>
            <a:fld id="{42C32FFB-F9AE-46F0-A233-A2E628258990}" type="slidenum">
              <a:rPr kumimoji="0" lang="en-US" sz="1199" b="1" i="0" u="none" strike="noStrike" kern="1200" cap="none" spc="0" normalizeH="0" baseline="0" noProof="0">
                <a:ln>
                  <a:noFill/>
                </a:ln>
                <a:solidFill>
                  <a:srgbClr val="FFFFFF"/>
                </a:solidFill>
                <a:effectLst/>
                <a:uLnTx/>
                <a:uFillTx/>
                <a:latin typeface="Roboto Regular"/>
                <a:ea typeface="MS PGothic" pitchFamily="34" charset="-128"/>
              </a:rPr>
              <a:pPr marL="0" marR="0" lvl="0" indent="0" algn="r" defTabSz="1218072" rtl="0" eaLnBrk="0" fontAlgn="base" latinLnBrk="0" hangingPunct="0">
                <a:lnSpc>
                  <a:spcPct val="100000"/>
                </a:lnSpc>
                <a:spcBef>
                  <a:spcPct val="0"/>
                </a:spcBef>
                <a:spcAft>
                  <a:spcPct val="0"/>
                </a:spcAft>
                <a:buClrTx/>
                <a:buSzTx/>
                <a:buFontTx/>
                <a:buNone/>
                <a:tabLst/>
                <a:defRPr/>
              </a:pPr>
              <a:t>11</a:t>
            </a:fld>
            <a:endParaRPr kumimoji="0" lang="en-US" sz="1332" b="1" i="0" u="none" strike="noStrike" kern="1200" cap="none" spc="0" normalizeH="0" baseline="0" noProof="0">
              <a:ln>
                <a:noFill/>
              </a:ln>
              <a:solidFill>
                <a:srgbClr val="FFFFFF"/>
              </a:solidFill>
              <a:effectLst/>
              <a:uLnTx/>
              <a:uFillTx/>
              <a:latin typeface="Roboto Regular"/>
              <a:ea typeface="MS PGothic" pitchFamily="34" charset="-128"/>
            </a:endParaRPr>
          </a:p>
        </p:txBody>
      </p:sp>
      <p:pic>
        <p:nvPicPr>
          <p:cNvPr id="6" name="Picture 5">
            <a:extLst>
              <a:ext uri="{FF2B5EF4-FFF2-40B4-BE49-F238E27FC236}">
                <a16:creationId xmlns:a16="http://schemas.microsoft.com/office/drawing/2014/main" id="{6F4BB5DF-A01D-8F4B-9B4F-9FF6A06AED64}"/>
              </a:ext>
            </a:extLst>
          </p:cNvPr>
          <p:cNvPicPr/>
          <p:nvPr/>
        </p:nvPicPr>
        <p:blipFill>
          <a:blip r:embed="rId3"/>
          <a:stretch>
            <a:fillRect/>
          </a:stretch>
        </p:blipFill>
        <p:spPr>
          <a:xfrm>
            <a:off x="3736621" y="304799"/>
            <a:ext cx="8342489" cy="5878329"/>
          </a:xfrm>
          <a:prstGeom prst="rect">
            <a:avLst/>
          </a:prstGeom>
        </p:spPr>
      </p:pic>
      <p:sp>
        <p:nvSpPr>
          <p:cNvPr id="8" name="Footer Placeholder 4">
            <a:extLst>
              <a:ext uri="{FF2B5EF4-FFF2-40B4-BE49-F238E27FC236}">
                <a16:creationId xmlns:a16="http://schemas.microsoft.com/office/drawing/2014/main" id="{E8066A99-9CD5-9E41-A7E3-284EF0F58B66}"/>
              </a:ext>
            </a:extLst>
          </p:cNvPr>
          <p:cNvSpPr>
            <a:spLocks noGrp="1"/>
          </p:cNvSpPr>
          <p:nvPr>
            <p:ph type="ftr" sz="quarter" idx="3"/>
          </p:nvPr>
        </p:nvSpPr>
        <p:spPr>
          <a:xfrm>
            <a:off x="733151" y="6507049"/>
            <a:ext cx="6699397" cy="137986"/>
          </a:xfrm>
        </p:spPr>
        <p:txBody>
          <a:bodyPr/>
          <a:lstStyle/>
          <a:p>
            <a:pPr marL="0" marR="0" lvl="0" indent="0" algn="l" defTabSz="1218072" rtl="0" eaLnBrk="1" fontAlgn="base" latinLnBrk="0" hangingPunct="1">
              <a:lnSpc>
                <a:spcPct val="100000"/>
              </a:lnSpc>
              <a:spcBef>
                <a:spcPct val="0"/>
              </a:spcBef>
              <a:spcAft>
                <a:spcPct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Roboto Regular"/>
                <a:ea typeface="MS PGothic" pitchFamily="34" charset="-128"/>
              </a:rPr>
              <a:t>2021 Informatics Summit  |   amia.org</a:t>
            </a:r>
          </a:p>
        </p:txBody>
      </p:sp>
    </p:spTree>
    <p:extLst>
      <p:ext uri="{BB962C8B-B14F-4D97-AF65-F5344CB8AC3E}">
        <p14:creationId xmlns:p14="http://schemas.microsoft.com/office/powerpoint/2010/main" val="64171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647D-371F-4643-86CE-42E3FCD3A68B}"/>
              </a:ext>
            </a:extLst>
          </p:cNvPr>
          <p:cNvSpPr>
            <a:spLocks noGrp="1"/>
          </p:cNvSpPr>
          <p:nvPr>
            <p:ph type="title"/>
          </p:nvPr>
        </p:nvSpPr>
        <p:spPr>
          <a:xfrm>
            <a:off x="733151" y="504450"/>
            <a:ext cx="9336135" cy="461345"/>
          </a:xfrm>
        </p:spPr>
        <p:txBody>
          <a:bodyPr>
            <a:normAutofit fontScale="90000"/>
          </a:bodyPr>
          <a:lstStyle/>
          <a:p>
            <a:r>
              <a:rPr lang="en-US" dirty="0"/>
              <a:t>Imputation Techniques Got Worst with More Missingness</a:t>
            </a:r>
          </a:p>
        </p:txBody>
      </p:sp>
      <p:sp>
        <p:nvSpPr>
          <p:cNvPr id="4" name="Slide Number Placeholder 3">
            <a:extLst>
              <a:ext uri="{FF2B5EF4-FFF2-40B4-BE49-F238E27FC236}">
                <a16:creationId xmlns:a16="http://schemas.microsoft.com/office/drawing/2014/main" id="{C1DF61AB-6CD9-7344-A731-B9CC641A4AE2}"/>
              </a:ext>
            </a:extLst>
          </p:cNvPr>
          <p:cNvSpPr>
            <a:spLocks noGrp="1"/>
          </p:cNvSpPr>
          <p:nvPr>
            <p:ph type="sldNum" sz="quarter" idx="4"/>
          </p:nvPr>
        </p:nvSpPr>
        <p:spPr/>
        <p:txBody>
          <a:bodyPr/>
          <a:lstStyle/>
          <a:p>
            <a:pPr marL="0" marR="0" lvl="0" indent="0" algn="r" defTabSz="1218072" rtl="0" eaLnBrk="0" fontAlgn="base" latinLnBrk="0" hangingPunct="0">
              <a:lnSpc>
                <a:spcPct val="100000"/>
              </a:lnSpc>
              <a:spcBef>
                <a:spcPct val="0"/>
              </a:spcBef>
              <a:spcAft>
                <a:spcPct val="0"/>
              </a:spcAft>
              <a:buClrTx/>
              <a:buSzTx/>
              <a:buFontTx/>
              <a:buNone/>
              <a:tabLst/>
              <a:defRPr/>
            </a:pPr>
            <a:fld id="{42C32FFB-F9AE-46F0-A233-A2E628258990}" type="slidenum">
              <a:rPr kumimoji="0" lang="en-US" sz="1199" b="1" i="0" u="none" strike="noStrike" kern="1200" cap="none" spc="0" normalizeH="0" baseline="0" noProof="0">
                <a:ln>
                  <a:noFill/>
                </a:ln>
                <a:solidFill>
                  <a:srgbClr val="FFFFFF"/>
                </a:solidFill>
                <a:effectLst/>
                <a:uLnTx/>
                <a:uFillTx/>
                <a:latin typeface="Roboto Regular"/>
                <a:ea typeface="MS PGothic" pitchFamily="34" charset="-128"/>
              </a:rPr>
              <a:pPr marL="0" marR="0" lvl="0" indent="0" algn="r" defTabSz="1218072" rtl="0" eaLnBrk="0" fontAlgn="base" latinLnBrk="0" hangingPunct="0">
                <a:lnSpc>
                  <a:spcPct val="100000"/>
                </a:lnSpc>
                <a:spcBef>
                  <a:spcPct val="0"/>
                </a:spcBef>
                <a:spcAft>
                  <a:spcPct val="0"/>
                </a:spcAft>
                <a:buClrTx/>
                <a:buSzTx/>
                <a:buFontTx/>
                <a:buNone/>
                <a:tabLst/>
                <a:defRPr/>
              </a:pPr>
              <a:t>12</a:t>
            </a:fld>
            <a:endParaRPr kumimoji="0" lang="en-US" sz="1332" b="1" i="0" u="none" strike="noStrike" kern="1200" cap="none" spc="0" normalizeH="0" baseline="0" noProof="0">
              <a:ln>
                <a:noFill/>
              </a:ln>
              <a:solidFill>
                <a:srgbClr val="FFFFFF"/>
              </a:solidFill>
              <a:effectLst/>
              <a:uLnTx/>
              <a:uFillTx/>
              <a:latin typeface="Roboto Regular"/>
              <a:ea typeface="MS PGothic" pitchFamily="34" charset="-128"/>
            </a:endParaRPr>
          </a:p>
        </p:txBody>
      </p:sp>
      <p:graphicFrame>
        <p:nvGraphicFramePr>
          <p:cNvPr id="6" name="Table 5">
            <a:extLst>
              <a:ext uri="{FF2B5EF4-FFF2-40B4-BE49-F238E27FC236}">
                <a16:creationId xmlns:a16="http://schemas.microsoft.com/office/drawing/2014/main" id="{521EBC23-E272-BD4E-A9FC-720CA25E7AB2}"/>
              </a:ext>
            </a:extLst>
          </p:cNvPr>
          <p:cNvGraphicFramePr>
            <a:graphicFrameLocks noGrp="1"/>
          </p:cNvGraphicFramePr>
          <p:nvPr/>
        </p:nvGraphicFramePr>
        <p:xfrm>
          <a:off x="733153" y="2171380"/>
          <a:ext cx="11069931" cy="2497603"/>
        </p:xfrm>
        <a:graphic>
          <a:graphicData uri="http://schemas.openxmlformats.org/drawingml/2006/table">
            <a:tbl>
              <a:tblPr firstRow="1" firstCol="1" bandRow="1">
                <a:tableStyleId>{5C22544A-7EE6-4342-B048-85BDC9FD1C3A}</a:tableStyleId>
              </a:tblPr>
              <a:tblGrid>
                <a:gridCol w="3239951">
                  <a:extLst>
                    <a:ext uri="{9D8B030D-6E8A-4147-A177-3AD203B41FA5}">
                      <a16:colId xmlns:a16="http://schemas.microsoft.com/office/drawing/2014/main" val="911511312"/>
                    </a:ext>
                  </a:extLst>
                </a:gridCol>
                <a:gridCol w="1569556">
                  <a:extLst>
                    <a:ext uri="{9D8B030D-6E8A-4147-A177-3AD203B41FA5}">
                      <a16:colId xmlns:a16="http://schemas.microsoft.com/office/drawing/2014/main" val="1347015597"/>
                    </a:ext>
                  </a:extLst>
                </a:gridCol>
                <a:gridCol w="1570742">
                  <a:extLst>
                    <a:ext uri="{9D8B030D-6E8A-4147-A177-3AD203B41FA5}">
                      <a16:colId xmlns:a16="http://schemas.microsoft.com/office/drawing/2014/main" val="2503552389"/>
                    </a:ext>
                  </a:extLst>
                </a:gridCol>
                <a:gridCol w="1570742">
                  <a:extLst>
                    <a:ext uri="{9D8B030D-6E8A-4147-A177-3AD203B41FA5}">
                      <a16:colId xmlns:a16="http://schemas.microsoft.com/office/drawing/2014/main" val="547876111"/>
                    </a:ext>
                  </a:extLst>
                </a:gridCol>
                <a:gridCol w="1570742">
                  <a:extLst>
                    <a:ext uri="{9D8B030D-6E8A-4147-A177-3AD203B41FA5}">
                      <a16:colId xmlns:a16="http://schemas.microsoft.com/office/drawing/2014/main" val="3418088362"/>
                    </a:ext>
                  </a:extLst>
                </a:gridCol>
                <a:gridCol w="1548198">
                  <a:extLst>
                    <a:ext uri="{9D8B030D-6E8A-4147-A177-3AD203B41FA5}">
                      <a16:colId xmlns:a16="http://schemas.microsoft.com/office/drawing/2014/main" val="3397046370"/>
                    </a:ext>
                  </a:extLst>
                </a:gridCol>
              </a:tblGrid>
              <a:tr h="1084738">
                <a:tc>
                  <a:txBody>
                    <a:bodyPr/>
                    <a:lstStyle/>
                    <a:p>
                      <a:pPr marL="914400" marR="0" algn="just">
                        <a:spcBef>
                          <a:spcPts val="0"/>
                        </a:spcBef>
                        <a:spcAft>
                          <a:spcPts val="0"/>
                        </a:spcAft>
                      </a:pPr>
                      <a:r>
                        <a:rPr lang="en-US" sz="1600" dirty="0">
                          <a:effectLst/>
                        </a:rPr>
                        <a:t>Missingness level</a:t>
                      </a:r>
                    </a:p>
                    <a:p>
                      <a:pPr marL="0" marR="0" algn="just">
                        <a:spcBef>
                          <a:spcPts val="0"/>
                        </a:spcBef>
                        <a:spcAft>
                          <a:spcPts val="0"/>
                        </a:spcAft>
                      </a:pPr>
                      <a:r>
                        <a:rPr lang="en-US" sz="1600" dirty="0">
                          <a:effectLst/>
                        </a:rPr>
                        <a:t> </a:t>
                      </a:r>
                    </a:p>
                    <a:p>
                      <a:pPr marL="0" marR="0" algn="just">
                        <a:spcBef>
                          <a:spcPts val="0"/>
                        </a:spcBef>
                        <a:spcAft>
                          <a:spcPts val="0"/>
                        </a:spcAft>
                      </a:pPr>
                      <a:r>
                        <a:rPr lang="en-US" sz="1600" dirty="0">
                          <a:effectLst/>
                        </a:rPr>
                        <a:t>Imputation Method</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10% </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20% </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30% </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40% </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50% </a:t>
                      </a:r>
                      <a:endParaRPr lang="en-US" sz="160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2917349289"/>
                  </a:ext>
                </a:extLst>
              </a:tr>
              <a:tr h="282573">
                <a:tc>
                  <a:txBody>
                    <a:bodyPr/>
                    <a:lstStyle/>
                    <a:p>
                      <a:pPr marL="0" marR="0" algn="just">
                        <a:spcBef>
                          <a:spcPts val="0"/>
                        </a:spcBef>
                        <a:spcAft>
                          <a:spcPts val="0"/>
                        </a:spcAft>
                      </a:pPr>
                      <a:r>
                        <a:rPr lang="en-US" sz="1600">
                          <a:effectLst/>
                        </a:rPr>
                        <a:t>MICE</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0.22±0.002</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0.22±0.002</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0.22±0.001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0.23±0.001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0.23±0.001</a:t>
                      </a:r>
                      <a:endParaRPr lang="en-US" sz="1600" dirty="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2451232550"/>
                  </a:ext>
                </a:extLst>
              </a:tr>
              <a:tr h="282573">
                <a:tc>
                  <a:txBody>
                    <a:bodyPr/>
                    <a:lstStyle/>
                    <a:p>
                      <a:pPr marL="0" marR="0" algn="just">
                        <a:spcBef>
                          <a:spcPts val="0"/>
                        </a:spcBef>
                        <a:spcAft>
                          <a:spcPts val="0"/>
                        </a:spcAft>
                      </a:pPr>
                      <a:r>
                        <a:rPr lang="en-US" sz="1600">
                          <a:effectLst/>
                        </a:rPr>
                        <a:t>MissForest</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0.19±0.001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0.19±0.00</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0.19±0.001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0.20±0.001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0.20±0.001</a:t>
                      </a:r>
                      <a:endParaRPr lang="en-US" sz="1600" dirty="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2704827849"/>
                  </a:ext>
                </a:extLst>
              </a:tr>
              <a:tr h="282573">
                <a:tc>
                  <a:txBody>
                    <a:bodyPr/>
                    <a:lstStyle/>
                    <a:p>
                      <a:pPr marL="0" marR="0" algn="just">
                        <a:spcBef>
                          <a:spcPts val="0"/>
                        </a:spcBef>
                        <a:spcAft>
                          <a:spcPts val="0"/>
                        </a:spcAft>
                      </a:pPr>
                      <a:r>
                        <a:rPr lang="en-US" sz="1600">
                          <a:effectLst/>
                        </a:rPr>
                        <a:t>KNN-based</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a:t>
                      </a:r>
                      <a:endParaRPr lang="en-US" sz="1600" dirty="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2610117955"/>
                  </a:ext>
                </a:extLst>
              </a:tr>
              <a:tr h="282573">
                <a:tc>
                  <a:txBody>
                    <a:bodyPr/>
                    <a:lstStyle/>
                    <a:p>
                      <a:pPr marL="0" marR="0" algn="just">
                        <a:spcBef>
                          <a:spcPts val="0"/>
                        </a:spcBef>
                        <a:spcAft>
                          <a:spcPts val="0"/>
                        </a:spcAft>
                      </a:pPr>
                      <a:r>
                        <a:rPr lang="en-US" sz="1600">
                          <a:effectLst/>
                        </a:rPr>
                        <a:t>Mean\Mode</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0.2038</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0.2046</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0.2052</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0.2066</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b="1" dirty="0">
                          <a:effectLst/>
                        </a:rPr>
                        <a:t>0.20</a:t>
                      </a:r>
                      <a:endParaRPr lang="en-US" sz="1600" b="1" dirty="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498708317"/>
                  </a:ext>
                </a:extLst>
              </a:tr>
              <a:tr h="282573">
                <a:tc>
                  <a:txBody>
                    <a:bodyPr/>
                    <a:lstStyle/>
                    <a:p>
                      <a:pPr marL="0" marR="0" algn="just">
                        <a:spcBef>
                          <a:spcPts val="0"/>
                        </a:spcBef>
                        <a:spcAft>
                          <a:spcPts val="0"/>
                        </a:spcAft>
                      </a:pPr>
                      <a:r>
                        <a:rPr lang="en-US" sz="1600" dirty="0">
                          <a:effectLst/>
                        </a:rPr>
                        <a:t>GAIN</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b="1" dirty="0">
                          <a:effectLst/>
                        </a:rPr>
                        <a:t>0.17±0.004</a:t>
                      </a:r>
                      <a:endParaRPr lang="en-US" sz="1600" b="1"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b="1" dirty="0">
                          <a:effectLst/>
                        </a:rPr>
                        <a:t>0.17±0.006</a:t>
                      </a:r>
                      <a:endParaRPr lang="en-US" sz="1600" b="1"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b="1" dirty="0">
                          <a:effectLst/>
                        </a:rPr>
                        <a:t>0.18±0.003</a:t>
                      </a:r>
                      <a:endParaRPr lang="en-US" sz="1600" b="1"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b="1" dirty="0">
                          <a:effectLst/>
                        </a:rPr>
                        <a:t>0.19±0.011</a:t>
                      </a:r>
                      <a:endParaRPr lang="en-US" sz="1600" b="1"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0.20±0.010</a:t>
                      </a:r>
                      <a:endParaRPr lang="en-US" sz="1600" dirty="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509388088"/>
                  </a:ext>
                </a:extLst>
              </a:tr>
            </a:tbl>
          </a:graphicData>
        </a:graphic>
      </p:graphicFrame>
      <p:sp>
        <p:nvSpPr>
          <p:cNvPr id="7" name="TextBox 6">
            <a:extLst>
              <a:ext uri="{FF2B5EF4-FFF2-40B4-BE49-F238E27FC236}">
                <a16:creationId xmlns:a16="http://schemas.microsoft.com/office/drawing/2014/main" id="{DF342B7A-94E5-5043-8350-87A35F8D2BAF}"/>
              </a:ext>
            </a:extLst>
          </p:cNvPr>
          <p:cNvSpPr txBox="1"/>
          <p:nvPr/>
        </p:nvSpPr>
        <p:spPr>
          <a:xfrm>
            <a:off x="733153" y="1433352"/>
            <a:ext cx="5946693" cy="461345"/>
          </a:xfrm>
          <a:prstGeom prst="rect">
            <a:avLst/>
          </a:prstGeom>
          <a:noFill/>
        </p:spPr>
        <p:txBody>
          <a:bodyPr wrap="none" rtlCol="0">
            <a:spAutoFit/>
          </a:bodyPr>
          <a:lstStyle/>
          <a:p>
            <a:pPr marL="0" marR="0" lvl="0" indent="0" algn="l" defTabSz="1218072" rtl="0" eaLnBrk="1" fontAlgn="base" latinLnBrk="0" hangingPunct="1">
              <a:lnSpc>
                <a:spcPct val="100000"/>
              </a:lnSpc>
              <a:spcBef>
                <a:spcPct val="0"/>
              </a:spcBef>
              <a:spcAft>
                <a:spcPct val="0"/>
              </a:spcAft>
              <a:buClrTx/>
              <a:buSzTx/>
              <a:buFontTx/>
              <a:buNone/>
              <a:tabLst/>
              <a:defRPr/>
            </a:pPr>
            <a:r>
              <a:rPr kumimoji="0" lang="en-US" sz="2398"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Average Root Mean Square Error (RMSE)</a:t>
            </a:r>
          </a:p>
        </p:txBody>
      </p:sp>
      <p:sp>
        <p:nvSpPr>
          <p:cNvPr id="8" name="Footer Placeholder 4">
            <a:extLst>
              <a:ext uri="{FF2B5EF4-FFF2-40B4-BE49-F238E27FC236}">
                <a16:creationId xmlns:a16="http://schemas.microsoft.com/office/drawing/2014/main" id="{E40DBF7F-77EC-744D-A2BB-BFB056856CA6}"/>
              </a:ext>
            </a:extLst>
          </p:cNvPr>
          <p:cNvSpPr>
            <a:spLocks noGrp="1"/>
          </p:cNvSpPr>
          <p:nvPr>
            <p:ph type="ftr" sz="quarter" idx="3"/>
          </p:nvPr>
        </p:nvSpPr>
        <p:spPr>
          <a:xfrm>
            <a:off x="733151" y="6507049"/>
            <a:ext cx="6699397" cy="137986"/>
          </a:xfrm>
        </p:spPr>
        <p:txBody>
          <a:bodyPr/>
          <a:lstStyle/>
          <a:p>
            <a:pPr marL="0" marR="0" lvl="0" indent="0" algn="l" defTabSz="1218072" rtl="0" eaLnBrk="1" fontAlgn="base" latinLnBrk="0" hangingPunct="1">
              <a:lnSpc>
                <a:spcPct val="100000"/>
              </a:lnSpc>
              <a:spcBef>
                <a:spcPct val="0"/>
              </a:spcBef>
              <a:spcAft>
                <a:spcPct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Roboto Regular"/>
                <a:ea typeface="MS PGothic" pitchFamily="34" charset="-128"/>
              </a:rPr>
              <a:t>2021 Informatics Summit  |   amia.org</a:t>
            </a:r>
          </a:p>
        </p:txBody>
      </p:sp>
    </p:spTree>
    <p:extLst>
      <p:ext uri="{BB962C8B-B14F-4D97-AF65-F5344CB8AC3E}">
        <p14:creationId xmlns:p14="http://schemas.microsoft.com/office/powerpoint/2010/main" val="1901111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38C031-FB10-3941-9598-CB9C6E39AE25}"/>
              </a:ext>
            </a:extLst>
          </p:cNvPr>
          <p:cNvSpPr>
            <a:spLocks noGrp="1"/>
          </p:cNvSpPr>
          <p:nvPr>
            <p:ph type="sldNum" sz="quarter" idx="4"/>
          </p:nvPr>
        </p:nvSpPr>
        <p:spPr/>
        <p:txBody>
          <a:bodyPr/>
          <a:lstStyle/>
          <a:p>
            <a:pPr marL="0" marR="0" lvl="0" indent="0" algn="r" defTabSz="1218072" rtl="0" eaLnBrk="0" fontAlgn="base" latinLnBrk="0" hangingPunct="0">
              <a:lnSpc>
                <a:spcPct val="100000"/>
              </a:lnSpc>
              <a:spcBef>
                <a:spcPct val="0"/>
              </a:spcBef>
              <a:spcAft>
                <a:spcPct val="0"/>
              </a:spcAft>
              <a:buClrTx/>
              <a:buSzTx/>
              <a:buFontTx/>
              <a:buNone/>
              <a:tabLst/>
              <a:defRPr/>
            </a:pPr>
            <a:fld id="{42C32FFB-F9AE-46F0-A233-A2E628258990}" type="slidenum">
              <a:rPr kumimoji="0" lang="en-US" sz="1199" b="1" i="0" u="none" strike="noStrike" kern="1200" cap="none" spc="0" normalizeH="0" baseline="0" noProof="0">
                <a:ln>
                  <a:noFill/>
                </a:ln>
                <a:solidFill>
                  <a:srgbClr val="FFFFFF"/>
                </a:solidFill>
                <a:effectLst/>
                <a:uLnTx/>
                <a:uFillTx/>
                <a:latin typeface="Roboto Regular"/>
                <a:ea typeface="MS PGothic" pitchFamily="34" charset="-128"/>
              </a:rPr>
              <a:pPr marL="0" marR="0" lvl="0" indent="0" algn="r" defTabSz="1218072" rtl="0" eaLnBrk="0" fontAlgn="base" latinLnBrk="0" hangingPunct="0">
                <a:lnSpc>
                  <a:spcPct val="100000"/>
                </a:lnSpc>
                <a:spcBef>
                  <a:spcPct val="0"/>
                </a:spcBef>
                <a:spcAft>
                  <a:spcPct val="0"/>
                </a:spcAft>
                <a:buClrTx/>
                <a:buSzTx/>
                <a:buFontTx/>
                <a:buNone/>
                <a:tabLst/>
                <a:defRPr/>
              </a:pPr>
              <a:t>13</a:t>
            </a:fld>
            <a:endParaRPr kumimoji="0" lang="en-US" sz="1332" b="1" i="0" u="none" strike="noStrike" kern="1200" cap="none" spc="0" normalizeH="0" baseline="0" noProof="0">
              <a:ln>
                <a:noFill/>
              </a:ln>
              <a:solidFill>
                <a:srgbClr val="FFFFFF"/>
              </a:solidFill>
              <a:effectLst/>
              <a:uLnTx/>
              <a:uFillTx/>
              <a:latin typeface="Roboto Regular"/>
              <a:ea typeface="MS PGothic" pitchFamily="34" charset="-128"/>
            </a:endParaRPr>
          </a:p>
        </p:txBody>
      </p:sp>
      <p:pic>
        <p:nvPicPr>
          <p:cNvPr id="10" name="Picture 9">
            <a:extLst>
              <a:ext uri="{FF2B5EF4-FFF2-40B4-BE49-F238E27FC236}">
                <a16:creationId xmlns:a16="http://schemas.microsoft.com/office/drawing/2014/main" id="{68BC9584-90A9-4546-8415-D7B96001F0CB}"/>
              </a:ext>
            </a:extLst>
          </p:cNvPr>
          <p:cNvPicPr>
            <a:picLocks noChangeAspect="1"/>
          </p:cNvPicPr>
          <p:nvPr/>
        </p:nvPicPr>
        <p:blipFill>
          <a:blip r:embed="rId2"/>
          <a:stretch>
            <a:fillRect/>
          </a:stretch>
        </p:blipFill>
        <p:spPr>
          <a:xfrm>
            <a:off x="3321047" y="0"/>
            <a:ext cx="8870953" cy="6854826"/>
          </a:xfrm>
          <a:prstGeom prst="rect">
            <a:avLst/>
          </a:prstGeom>
        </p:spPr>
      </p:pic>
      <p:sp>
        <p:nvSpPr>
          <p:cNvPr id="6" name="Footer Placeholder 4">
            <a:extLst>
              <a:ext uri="{FF2B5EF4-FFF2-40B4-BE49-F238E27FC236}">
                <a16:creationId xmlns:a16="http://schemas.microsoft.com/office/drawing/2014/main" id="{C21B53C5-4E91-984F-B441-C6954300C1C3}"/>
              </a:ext>
            </a:extLst>
          </p:cNvPr>
          <p:cNvSpPr>
            <a:spLocks noGrp="1"/>
          </p:cNvSpPr>
          <p:nvPr>
            <p:ph type="ftr" sz="quarter" idx="3"/>
          </p:nvPr>
        </p:nvSpPr>
        <p:spPr>
          <a:xfrm>
            <a:off x="733151" y="6507049"/>
            <a:ext cx="6699397" cy="137986"/>
          </a:xfrm>
        </p:spPr>
        <p:txBody>
          <a:bodyPr/>
          <a:lstStyle/>
          <a:p>
            <a:pPr marL="0" marR="0" lvl="0" indent="0" algn="l" defTabSz="1218072" rtl="0" eaLnBrk="1" fontAlgn="base" latinLnBrk="0" hangingPunct="1">
              <a:lnSpc>
                <a:spcPct val="100000"/>
              </a:lnSpc>
              <a:spcBef>
                <a:spcPct val="0"/>
              </a:spcBef>
              <a:spcAft>
                <a:spcPct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Roboto Regular"/>
                <a:ea typeface="MS PGothic" pitchFamily="34" charset="-128"/>
              </a:rPr>
              <a:t>2021 Informatics Summit  |   amia.org</a:t>
            </a:r>
          </a:p>
        </p:txBody>
      </p:sp>
      <p:sp>
        <p:nvSpPr>
          <p:cNvPr id="3" name="TextBox 2">
            <a:extLst>
              <a:ext uri="{FF2B5EF4-FFF2-40B4-BE49-F238E27FC236}">
                <a16:creationId xmlns:a16="http://schemas.microsoft.com/office/drawing/2014/main" id="{72DF3880-F86E-205E-0502-B77172EE7E67}"/>
              </a:ext>
            </a:extLst>
          </p:cNvPr>
          <p:cNvSpPr txBox="1"/>
          <p:nvPr/>
        </p:nvSpPr>
        <p:spPr>
          <a:xfrm>
            <a:off x="193964" y="393404"/>
            <a:ext cx="312708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Imputation techniques play a role in model performance</a:t>
            </a:r>
          </a:p>
        </p:txBody>
      </p:sp>
    </p:spTree>
    <p:extLst>
      <p:ext uri="{BB962C8B-B14F-4D97-AF65-F5344CB8AC3E}">
        <p14:creationId xmlns:p14="http://schemas.microsoft.com/office/powerpoint/2010/main" val="3336738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13581" y="3031411"/>
            <a:ext cx="1514856" cy="1514856"/>
          </a:xfrm>
          <a:prstGeom prst="rect">
            <a:avLst/>
          </a:prstGeom>
        </p:spPr>
      </p:pic>
      <p:pic>
        <p:nvPicPr>
          <p:cNvPr id="9" name="Picture 8"/>
          <p:cNvPicPr>
            <a:picLocks noChangeAspect="1"/>
          </p:cNvPicPr>
          <p:nvPr/>
        </p:nvPicPr>
        <p:blipFill>
          <a:blip r:embed="rId3"/>
          <a:stretch>
            <a:fillRect/>
          </a:stretch>
        </p:blipFill>
        <p:spPr>
          <a:xfrm>
            <a:off x="4543641" y="2307666"/>
            <a:ext cx="5712804" cy="1322289"/>
          </a:xfrm>
          <a:prstGeom prst="rect">
            <a:avLst/>
          </a:prstGeom>
        </p:spPr>
      </p:pic>
      <p:pic>
        <p:nvPicPr>
          <p:cNvPr id="4" name="Picture 3"/>
          <p:cNvPicPr>
            <a:picLocks noChangeAspect="1"/>
          </p:cNvPicPr>
          <p:nvPr/>
        </p:nvPicPr>
        <p:blipFill>
          <a:blip r:embed="rId4"/>
          <a:stretch>
            <a:fillRect/>
          </a:stretch>
        </p:blipFill>
        <p:spPr>
          <a:xfrm>
            <a:off x="2574433" y="1999545"/>
            <a:ext cx="1514856" cy="1514856"/>
          </a:xfrm>
          <a:prstGeom prst="rect">
            <a:avLst/>
          </a:prstGeom>
        </p:spPr>
      </p:pic>
      <p:pic>
        <p:nvPicPr>
          <p:cNvPr id="5" name="Picture 4"/>
          <p:cNvPicPr>
            <a:picLocks noChangeAspect="1"/>
          </p:cNvPicPr>
          <p:nvPr/>
        </p:nvPicPr>
        <p:blipFill>
          <a:blip r:embed="rId5"/>
          <a:stretch>
            <a:fillRect/>
          </a:stretch>
        </p:blipFill>
        <p:spPr>
          <a:xfrm>
            <a:off x="1791981" y="2654549"/>
            <a:ext cx="1514856" cy="1514856"/>
          </a:xfrm>
          <a:prstGeom prst="rect">
            <a:avLst/>
          </a:prstGeom>
        </p:spPr>
      </p:pic>
      <p:pic>
        <p:nvPicPr>
          <p:cNvPr id="8" name="Picture 7"/>
          <p:cNvPicPr>
            <a:picLocks noChangeAspect="1"/>
          </p:cNvPicPr>
          <p:nvPr/>
        </p:nvPicPr>
        <p:blipFill>
          <a:blip r:embed="rId6"/>
          <a:stretch>
            <a:fillRect/>
          </a:stretch>
        </p:blipFill>
        <p:spPr>
          <a:xfrm>
            <a:off x="2259229" y="2949817"/>
            <a:ext cx="1514856" cy="1219588"/>
          </a:xfrm>
          <a:prstGeom prst="rect">
            <a:avLst/>
          </a:prstGeom>
        </p:spPr>
      </p:pic>
      <p:sp>
        <p:nvSpPr>
          <p:cNvPr id="11" name="TextBox 10"/>
          <p:cNvSpPr txBox="1"/>
          <p:nvPr/>
        </p:nvSpPr>
        <p:spPr>
          <a:xfrm>
            <a:off x="5639" y="6475870"/>
            <a:ext cx="12191490" cy="256352"/>
          </a:xfrm>
          <a:prstGeom prst="rect">
            <a:avLst/>
          </a:prstGeom>
          <a:noFill/>
        </p:spPr>
        <p:txBody>
          <a:bodyPr wrap="square" rtlCol="0">
            <a:spAutoFit/>
          </a:bodyPr>
          <a:lstStyle/>
          <a:p>
            <a:pPr algn="ctr"/>
            <a:r>
              <a:rPr lang="en-US" sz="1066" kern="800" spc="226" dirty="0">
                <a:solidFill>
                  <a:schemeClr val="accent3"/>
                </a:solidFill>
                <a:latin typeface="Century Gothic"/>
                <a:cs typeface="Century Gothic"/>
                <a:sym typeface="Wingdings"/>
              </a:rPr>
              <a:t>15 MILLION PATIENTS </a:t>
            </a:r>
            <a:r>
              <a:rPr lang="en-US" sz="1066" kern="800" spc="226" dirty="0">
                <a:solidFill>
                  <a:schemeClr val="accent3"/>
                </a:solidFill>
                <a:latin typeface="Century Gothic"/>
                <a:ea typeface="Wingdings"/>
                <a:cs typeface="Century Gothic"/>
                <a:sym typeface="Wingdings"/>
              </a:rPr>
              <a:t></a:t>
            </a:r>
            <a:r>
              <a:rPr lang="en-US" sz="1066" kern="800" spc="226" dirty="0">
                <a:solidFill>
                  <a:schemeClr val="accent3"/>
                </a:solidFill>
                <a:latin typeface="Century Gothic"/>
                <a:cs typeface="Century Gothic"/>
                <a:sym typeface="Wingdings"/>
              </a:rPr>
              <a:t> 4,100 PHYSICIAN PROVIDERS </a:t>
            </a:r>
            <a:r>
              <a:rPr lang="en-US" sz="1066" kern="800" spc="226" dirty="0">
                <a:solidFill>
                  <a:schemeClr val="accent3"/>
                </a:solidFill>
                <a:latin typeface="Century Gothic"/>
                <a:ea typeface="Wingdings"/>
                <a:cs typeface="Century Gothic"/>
                <a:sym typeface="Wingdings"/>
              </a:rPr>
              <a:t></a:t>
            </a:r>
            <a:r>
              <a:rPr lang="en-US" sz="1066" kern="800" spc="226" dirty="0">
                <a:solidFill>
                  <a:schemeClr val="accent3"/>
                </a:solidFill>
                <a:latin typeface="Century Gothic"/>
                <a:cs typeface="Century Gothic"/>
                <a:sym typeface="Wingdings"/>
              </a:rPr>
              <a:t> 1,240 PRACTICES/CLINICS </a:t>
            </a:r>
            <a:r>
              <a:rPr lang="en-US" sz="1066" kern="800" spc="226" dirty="0">
                <a:solidFill>
                  <a:schemeClr val="accent3"/>
                </a:solidFill>
                <a:latin typeface="Century Gothic"/>
                <a:ea typeface="Wingdings"/>
                <a:cs typeface="Century Gothic"/>
                <a:sym typeface="Wingdings"/>
              </a:rPr>
              <a:t></a:t>
            </a:r>
            <a:r>
              <a:rPr lang="en-US" sz="1066" kern="800" spc="226" dirty="0">
                <a:solidFill>
                  <a:schemeClr val="accent3"/>
                </a:solidFill>
                <a:latin typeface="Century Gothic"/>
                <a:cs typeface="Century Gothic"/>
                <a:sym typeface="Wingdings"/>
              </a:rPr>
              <a:t> 22 HOSPITALS </a:t>
            </a:r>
            <a:r>
              <a:rPr lang="en-US" sz="1066" kern="800" spc="226" dirty="0">
                <a:solidFill>
                  <a:schemeClr val="accent3"/>
                </a:solidFill>
                <a:latin typeface="Wingdings"/>
                <a:ea typeface="Wingdings"/>
                <a:cs typeface="Wingdings"/>
                <a:sym typeface="Wingdings"/>
              </a:rPr>
              <a:t></a:t>
            </a:r>
            <a:r>
              <a:rPr lang="en-US" sz="1066" kern="800" spc="226" dirty="0">
                <a:solidFill>
                  <a:schemeClr val="accent3"/>
                </a:solidFill>
                <a:latin typeface="Century Gothic"/>
                <a:cs typeface="Century Gothic"/>
                <a:sym typeface="Wingdings"/>
              </a:rPr>
              <a:t> 67 COUNTIES</a:t>
            </a:r>
            <a:endParaRPr lang="en-US" sz="1066" kern="800" spc="226" dirty="0">
              <a:solidFill>
                <a:schemeClr val="accent3"/>
              </a:solidFill>
              <a:latin typeface="Century Gothic"/>
              <a:cs typeface="Century Gothic"/>
            </a:endParaRPr>
          </a:p>
        </p:txBody>
      </p:sp>
      <p:sp>
        <p:nvSpPr>
          <p:cNvPr id="13" name="Rectangle 12"/>
          <p:cNvSpPr/>
          <p:nvPr/>
        </p:nvSpPr>
        <p:spPr>
          <a:xfrm flipV="1">
            <a:off x="5640" y="6277796"/>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8">
              <a:solidFill>
                <a:srgbClr val="000090"/>
              </a:solidFill>
              <a:latin typeface="Century Gothic"/>
              <a:cs typeface="Century Gothic"/>
            </a:endParaRPr>
          </a:p>
        </p:txBody>
      </p:sp>
    </p:spTree>
    <p:extLst>
      <p:ext uri="{BB962C8B-B14F-4D97-AF65-F5344CB8AC3E}">
        <p14:creationId xmlns:p14="http://schemas.microsoft.com/office/powerpoint/2010/main" val="28824653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flipV="1">
            <a:off x="5639" y="-5971"/>
            <a:ext cx="12180723" cy="1362257"/>
          </a:xfrm>
          <a:prstGeom prst="rect">
            <a:avLst/>
          </a:prstGeom>
          <a:gradFill flip="none" rotWithShape="1">
            <a:gsLst>
              <a:gs pos="100000">
                <a:schemeClr val="accent3"/>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54" name="Rectangle 53"/>
          <p:cNvSpPr/>
          <p:nvPr/>
        </p:nvSpPr>
        <p:spPr>
          <a:xfrm flipV="1">
            <a:off x="5640" y="6338698"/>
            <a:ext cx="12180723" cy="519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55" name="TextBox 54"/>
          <p:cNvSpPr txBox="1"/>
          <p:nvPr/>
        </p:nvSpPr>
        <p:spPr>
          <a:xfrm>
            <a:off x="238743" y="6475870"/>
            <a:ext cx="11958386" cy="256352"/>
          </a:xfrm>
          <a:prstGeom prst="rect">
            <a:avLst/>
          </a:prstGeom>
          <a:noFill/>
        </p:spPr>
        <p:txBody>
          <a:bodyPr wrap="square" rtlCol="0">
            <a:spAutoFit/>
          </a:bodyPr>
          <a:lstStyle/>
          <a:p>
            <a:pPr defTabSz="609036"/>
            <a:r>
              <a:rPr lang="en-US" sz="1066" kern="800" spc="226" dirty="0">
                <a:solidFill>
                  <a:srgbClr val="182F78"/>
                </a:solidFill>
                <a:latin typeface="Century Gothic"/>
                <a:cs typeface="Century Gothic"/>
                <a:sym typeface="Wingdings"/>
              </a:rPr>
              <a:t>15 MILLION PATIENTS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4,100 PHYSICIAN PROVIDERS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1,240 PRACTICES/CLINICS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22 HOSPITALS </a:t>
            </a:r>
            <a:r>
              <a:rPr lang="en-US" sz="1066" kern="800" spc="226" dirty="0">
                <a:solidFill>
                  <a:srgbClr val="182F78"/>
                </a:solidFill>
                <a:latin typeface="Wingdings"/>
                <a:ea typeface="Wingdings"/>
                <a:cs typeface="Wingdings"/>
                <a:sym typeface="Wingdings"/>
              </a:rPr>
              <a:t></a:t>
            </a:r>
            <a:r>
              <a:rPr lang="en-US" sz="1066" kern="800" spc="226" dirty="0">
                <a:solidFill>
                  <a:srgbClr val="182F78"/>
                </a:solidFill>
                <a:latin typeface="Century Gothic"/>
                <a:cs typeface="Century Gothic"/>
                <a:sym typeface="Wingdings"/>
              </a:rPr>
              <a:t> 67 COUNTIES</a:t>
            </a:r>
            <a:endParaRPr lang="en-US" sz="1066" kern="800" spc="226" dirty="0">
              <a:solidFill>
                <a:srgbClr val="182F78"/>
              </a:solidFill>
              <a:latin typeface="Century Gothic"/>
              <a:cs typeface="Century Gothic"/>
            </a:endParaRPr>
          </a:p>
        </p:txBody>
      </p:sp>
      <p:pic>
        <p:nvPicPr>
          <p:cNvPr id="56" name="Picture 55" descr="One Florida Log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58813" y="6408157"/>
            <a:ext cx="1332701" cy="401403"/>
          </a:xfrm>
          <a:prstGeom prst="rect">
            <a:avLst/>
          </a:prstGeom>
        </p:spPr>
      </p:pic>
      <p:sp>
        <p:nvSpPr>
          <p:cNvPr id="57" name="Rectangle 56"/>
          <p:cNvSpPr/>
          <p:nvPr/>
        </p:nvSpPr>
        <p:spPr>
          <a:xfrm flipV="1">
            <a:off x="5640" y="6277796"/>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14" name="TextBox 13"/>
          <p:cNvSpPr txBox="1"/>
          <p:nvPr/>
        </p:nvSpPr>
        <p:spPr>
          <a:xfrm>
            <a:off x="442819" y="336323"/>
            <a:ext cx="4805830" cy="584327"/>
          </a:xfrm>
          <a:prstGeom prst="rect">
            <a:avLst/>
          </a:prstGeom>
          <a:noFill/>
        </p:spPr>
        <p:txBody>
          <a:bodyPr wrap="square">
            <a:spAutoFit/>
          </a:bodyPr>
          <a:lstStyle/>
          <a:p>
            <a:pPr defTabSz="609036">
              <a:defRPr/>
            </a:pPr>
            <a:r>
              <a:rPr lang="en-US" sz="3197" dirty="0" err="1">
                <a:solidFill>
                  <a:prstClr val="white"/>
                </a:solidFill>
                <a:latin typeface="Century Gothic"/>
                <a:ea typeface="Open Sans" panose="020B0606030504020204" pitchFamily="34" charset="0"/>
                <a:cs typeface="Century Gothic"/>
              </a:rPr>
              <a:t>OneFlorida</a:t>
            </a:r>
            <a:r>
              <a:rPr lang="en-US" sz="3197" dirty="0">
                <a:solidFill>
                  <a:prstClr val="white"/>
                </a:solidFill>
                <a:latin typeface="Century Gothic"/>
                <a:ea typeface="Open Sans" panose="020B0606030504020204" pitchFamily="34" charset="0"/>
                <a:cs typeface="Century Gothic"/>
              </a:rPr>
              <a:t>+ Partners</a:t>
            </a:r>
          </a:p>
        </p:txBody>
      </p:sp>
      <p:sp>
        <p:nvSpPr>
          <p:cNvPr id="44" name="Line 5"/>
          <p:cNvSpPr>
            <a:spLocks noChangeShapeType="1"/>
          </p:cNvSpPr>
          <p:nvPr/>
        </p:nvSpPr>
        <p:spPr bwMode="auto">
          <a:xfrm>
            <a:off x="752132" y="-874184"/>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sp>
        <p:nvSpPr>
          <p:cNvPr id="45" name="Line 6"/>
          <p:cNvSpPr>
            <a:spLocks noChangeShapeType="1"/>
          </p:cNvSpPr>
          <p:nvPr/>
        </p:nvSpPr>
        <p:spPr bwMode="auto">
          <a:xfrm>
            <a:off x="752132" y="-874184"/>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pic>
        <p:nvPicPr>
          <p:cNvPr id="6" name="Picture 5" descr="Map&#10;&#10;Description automatically generated">
            <a:extLst>
              <a:ext uri="{FF2B5EF4-FFF2-40B4-BE49-F238E27FC236}">
                <a16:creationId xmlns:a16="http://schemas.microsoft.com/office/drawing/2014/main" id="{1CAB29BC-C798-246C-3E2E-70977D963455}"/>
              </a:ext>
            </a:extLst>
          </p:cNvPr>
          <p:cNvPicPr>
            <a:picLocks noChangeAspect="1"/>
          </p:cNvPicPr>
          <p:nvPr/>
        </p:nvPicPr>
        <p:blipFill rotWithShape="1">
          <a:blip r:embed="rId3"/>
          <a:srcRect l="37809"/>
          <a:stretch/>
        </p:blipFill>
        <p:spPr>
          <a:xfrm>
            <a:off x="8699318" y="1386083"/>
            <a:ext cx="3240276" cy="4861916"/>
          </a:xfrm>
          <a:prstGeom prst="rect">
            <a:avLst/>
          </a:prstGeom>
        </p:spPr>
      </p:pic>
      <p:pic>
        <p:nvPicPr>
          <p:cNvPr id="7" name="Picture 6" descr="Map&#10;&#10;Description automatically generated">
            <a:extLst>
              <a:ext uri="{FF2B5EF4-FFF2-40B4-BE49-F238E27FC236}">
                <a16:creationId xmlns:a16="http://schemas.microsoft.com/office/drawing/2014/main" id="{FD30747F-D059-B6FA-7E65-27C4AD4BE03E}"/>
              </a:ext>
            </a:extLst>
          </p:cNvPr>
          <p:cNvPicPr>
            <a:picLocks noChangeAspect="1"/>
          </p:cNvPicPr>
          <p:nvPr/>
        </p:nvPicPr>
        <p:blipFill rotWithShape="1">
          <a:blip r:embed="rId3"/>
          <a:srcRect r="64254" b="58624"/>
          <a:stretch/>
        </p:blipFill>
        <p:spPr>
          <a:xfrm>
            <a:off x="238744" y="1698581"/>
            <a:ext cx="3891015" cy="4202878"/>
          </a:xfrm>
          <a:prstGeom prst="rect">
            <a:avLst/>
          </a:prstGeom>
        </p:spPr>
      </p:pic>
      <p:pic>
        <p:nvPicPr>
          <p:cNvPr id="8" name="Picture 7" descr="Map&#10;&#10;Description automatically generated">
            <a:extLst>
              <a:ext uri="{FF2B5EF4-FFF2-40B4-BE49-F238E27FC236}">
                <a16:creationId xmlns:a16="http://schemas.microsoft.com/office/drawing/2014/main" id="{13F1FE71-E4C9-4FF8-C0E9-F134B8157B87}"/>
              </a:ext>
            </a:extLst>
          </p:cNvPr>
          <p:cNvPicPr>
            <a:picLocks noChangeAspect="1"/>
          </p:cNvPicPr>
          <p:nvPr/>
        </p:nvPicPr>
        <p:blipFill rotWithShape="1">
          <a:blip r:embed="rId3"/>
          <a:srcRect t="41647" r="64254" b="22920"/>
          <a:stretch/>
        </p:blipFill>
        <p:spPr>
          <a:xfrm>
            <a:off x="4296944" y="1759236"/>
            <a:ext cx="4235189" cy="3917537"/>
          </a:xfrm>
          <a:prstGeom prst="rect">
            <a:avLst/>
          </a:prstGeom>
        </p:spPr>
      </p:pic>
    </p:spTree>
    <p:extLst>
      <p:ext uri="{BB962C8B-B14F-4D97-AF65-F5344CB8AC3E}">
        <p14:creationId xmlns:p14="http://schemas.microsoft.com/office/powerpoint/2010/main" val="455146201"/>
      </p:ext>
    </p:extLst>
  </p:cSld>
  <p:clrMapOvr>
    <a:masterClrMapping/>
  </p:clrMapOvr>
  <p:transition spd="slow" advClick="0" advTm="25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0408-BEF6-52E6-CA0A-F29047136F67}"/>
              </a:ext>
            </a:extLst>
          </p:cNvPr>
          <p:cNvSpPr>
            <a:spLocks noGrp="1"/>
          </p:cNvSpPr>
          <p:nvPr>
            <p:ph type="title"/>
          </p:nvPr>
        </p:nvSpPr>
        <p:spPr/>
        <p:txBody>
          <a:bodyPr/>
          <a:lstStyle/>
          <a:p>
            <a:endParaRPr lang="en-US"/>
          </a:p>
        </p:txBody>
      </p:sp>
      <p:pic>
        <p:nvPicPr>
          <p:cNvPr id="4" name="Picture 3" descr="A screenshot of a computer&#10;&#10;Description automatically generated">
            <a:extLst>
              <a:ext uri="{FF2B5EF4-FFF2-40B4-BE49-F238E27FC236}">
                <a16:creationId xmlns:a16="http://schemas.microsoft.com/office/drawing/2014/main" id="{4234550E-C002-2DF2-21CF-286713A2566C}"/>
              </a:ext>
            </a:extLst>
          </p:cNvPr>
          <p:cNvPicPr>
            <a:picLocks noChangeAspect="1"/>
          </p:cNvPicPr>
          <p:nvPr/>
        </p:nvPicPr>
        <p:blipFill>
          <a:blip r:embed="rId2"/>
          <a:stretch>
            <a:fillRect/>
          </a:stretch>
        </p:blipFill>
        <p:spPr>
          <a:xfrm>
            <a:off x="152934" y="274639"/>
            <a:ext cx="11886131" cy="6691745"/>
          </a:xfrm>
          <a:prstGeom prst="rect">
            <a:avLst/>
          </a:prstGeom>
        </p:spPr>
      </p:pic>
    </p:spTree>
    <p:extLst>
      <p:ext uri="{BB962C8B-B14F-4D97-AF65-F5344CB8AC3E}">
        <p14:creationId xmlns:p14="http://schemas.microsoft.com/office/powerpoint/2010/main" val="370436043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3564" y="753732"/>
            <a:ext cx="10851567" cy="5477213"/>
          </a:xfrm>
          <a:prstGeom prst="rect">
            <a:avLst/>
          </a:prstGeom>
        </p:spPr>
      </p:pic>
      <p:pic>
        <p:nvPicPr>
          <p:cNvPr id="5" name="Picture 4"/>
          <p:cNvPicPr>
            <a:picLocks noChangeAspect="1"/>
          </p:cNvPicPr>
          <p:nvPr/>
        </p:nvPicPr>
        <p:blipFill>
          <a:blip r:embed="rId4"/>
          <a:stretch>
            <a:fillRect/>
          </a:stretch>
        </p:blipFill>
        <p:spPr>
          <a:xfrm>
            <a:off x="992268" y="1440442"/>
            <a:ext cx="2872045" cy="977155"/>
          </a:xfrm>
          <a:prstGeom prst="rect">
            <a:avLst/>
          </a:prstGeom>
        </p:spPr>
      </p:pic>
      <p:pic>
        <p:nvPicPr>
          <p:cNvPr id="6" name="Picture 5"/>
          <p:cNvPicPr>
            <a:picLocks noChangeAspect="1"/>
          </p:cNvPicPr>
          <p:nvPr/>
        </p:nvPicPr>
        <p:blipFill>
          <a:blip r:embed="rId5"/>
          <a:stretch>
            <a:fillRect/>
          </a:stretch>
        </p:blipFill>
        <p:spPr>
          <a:xfrm>
            <a:off x="4165135" y="2661402"/>
            <a:ext cx="1105730" cy="77143"/>
          </a:xfrm>
          <a:prstGeom prst="rect">
            <a:avLst/>
          </a:prstGeom>
        </p:spPr>
      </p:pic>
      <p:pic>
        <p:nvPicPr>
          <p:cNvPr id="7" name="Picture 6"/>
          <p:cNvPicPr>
            <a:picLocks noChangeAspect="1"/>
          </p:cNvPicPr>
          <p:nvPr/>
        </p:nvPicPr>
        <p:blipFill>
          <a:blip r:embed="rId5"/>
          <a:stretch>
            <a:fillRect/>
          </a:stretch>
        </p:blipFill>
        <p:spPr>
          <a:xfrm>
            <a:off x="4165135" y="2661402"/>
            <a:ext cx="1105730" cy="77143"/>
          </a:xfrm>
          <a:prstGeom prst="rect">
            <a:avLst/>
          </a:prstGeom>
        </p:spPr>
      </p:pic>
      <p:pic>
        <p:nvPicPr>
          <p:cNvPr id="8" name="Picture 7"/>
          <p:cNvPicPr>
            <a:picLocks noChangeAspect="1"/>
          </p:cNvPicPr>
          <p:nvPr/>
        </p:nvPicPr>
        <p:blipFill>
          <a:blip r:embed="rId6"/>
          <a:stretch>
            <a:fillRect/>
          </a:stretch>
        </p:blipFill>
        <p:spPr>
          <a:xfrm>
            <a:off x="984211" y="2636886"/>
            <a:ext cx="1275352" cy="1105730"/>
          </a:xfrm>
          <a:prstGeom prst="rect">
            <a:avLst/>
          </a:prstGeom>
        </p:spPr>
      </p:pic>
      <p:pic>
        <p:nvPicPr>
          <p:cNvPr id="9" name="Picture 8"/>
          <p:cNvPicPr>
            <a:picLocks noChangeAspect="1"/>
          </p:cNvPicPr>
          <p:nvPr/>
        </p:nvPicPr>
        <p:blipFill>
          <a:blip r:embed="rId7"/>
          <a:stretch>
            <a:fillRect/>
          </a:stretch>
        </p:blipFill>
        <p:spPr>
          <a:xfrm>
            <a:off x="940719" y="3961904"/>
            <a:ext cx="1362336" cy="1105730"/>
          </a:xfrm>
          <a:prstGeom prst="rect">
            <a:avLst/>
          </a:prstGeom>
        </p:spPr>
      </p:pic>
      <p:pic>
        <p:nvPicPr>
          <p:cNvPr id="10" name="Picture 9"/>
          <p:cNvPicPr>
            <a:picLocks noChangeAspect="1"/>
          </p:cNvPicPr>
          <p:nvPr/>
        </p:nvPicPr>
        <p:blipFill>
          <a:blip r:embed="rId8"/>
          <a:stretch>
            <a:fillRect/>
          </a:stretch>
        </p:blipFill>
        <p:spPr>
          <a:xfrm>
            <a:off x="899511" y="5286923"/>
            <a:ext cx="2160027" cy="617150"/>
          </a:xfrm>
          <a:prstGeom prst="rect">
            <a:avLst/>
          </a:prstGeom>
        </p:spPr>
      </p:pic>
      <p:pic>
        <p:nvPicPr>
          <p:cNvPr id="12" name="Picture 11"/>
          <p:cNvPicPr>
            <a:picLocks noChangeAspect="1"/>
          </p:cNvPicPr>
          <p:nvPr/>
        </p:nvPicPr>
        <p:blipFill>
          <a:blip r:embed="rId9"/>
          <a:stretch>
            <a:fillRect/>
          </a:stretch>
        </p:blipFill>
        <p:spPr>
          <a:xfrm>
            <a:off x="2059979" y="2301075"/>
            <a:ext cx="2597177" cy="3188613"/>
          </a:xfrm>
          <a:prstGeom prst="rect">
            <a:avLst/>
          </a:prstGeom>
        </p:spPr>
      </p:pic>
      <p:pic>
        <p:nvPicPr>
          <p:cNvPr id="13" name="Picture 12"/>
          <p:cNvPicPr>
            <a:picLocks noChangeAspect="1"/>
          </p:cNvPicPr>
          <p:nvPr/>
        </p:nvPicPr>
        <p:blipFill>
          <a:blip r:embed="rId10"/>
          <a:stretch>
            <a:fillRect/>
          </a:stretch>
        </p:blipFill>
        <p:spPr>
          <a:xfrm>
            <a:off x="4844063" y="2872551"/>
            <a:ext cx="1566880" cy="2029237"/>
          </a:xfrm>
          <a:prstGeom prst="rect">
            <a:avLst/>
          </a:prstGeom>
        </p:spPr>
      </p:pic>
      <p:sp>
        <p:nvSpPr>
          <p:cNvPr id="15" name="TextBox 14"/>
          <p:cNvSpPr txBox="1"/>
          <p:nvPr/>
        </p:nvSpPr>
        <p:spPr>
          <a:xfrm>
            <a:off x="832982" y="1510140"/>
            <a:ext cx="3031332" cy="830484"/>
          </a:xfrm>
          <a:prstGeom prst="rect">
            <a:avLst/>
          </a:prstGeom>
          <a:noFill/>
        </p:spPr>
        <p:txBody>
          <a:bodyPr wrap="square" rtlCol="0">
            <a:spAutoFit/>
          </a:bodyPr>
          <a:lstStyle/>
          <a:p>
            <a:pPr algn="ctr"/>
            <a:r>
              <a:rPr lang="en-US" sz="1199" dirty="0">
                <a:solidFill>
                  <a:srgbClr val="FFFFFF"/>
                </a:solidFill>
                <a:latin typeface="Century Gothic"/>
                <a:cs typeface="Century Gothic"/>
              </a:rPr>
              <a:t>Florida Medicaid and Medicare, Florida Cancer Registry and </a:t>
            </a:r>
          </a:p>
          <a:p>
            <a:pPr algn="ctr"/>
            <a:r>
              <a:rPr lang="en-US" sz="1199" dirty="0">
                <a:solidFill>
                  <a:srgbClr val="FFFFFF"/>
                </a:solidFill>
                <a:latin typeface="Century Gothic"/>
                <a:cs typeface="Century Gothic"/>
              </a:rPr>
              <a:t>Florida Vital Statistics with</a:t>
            </a:r>
          </a:p>
          <a:p>
            <a:pPr algn="ctr"/>
            <a:r>
              <a:rPr lang="en-US" sz="1199" dirty="0">
                <a:solidFill>
                  <a:srgbClr val="FFFFFF"/>
                </a:solidFill>
                <a:latin typeface="Century Gothic"/>
                <a:cs typeface="Century Gothic"/>
              </a:rPr>
              <a:t>Identifying information</a:t>
            </a:r>
          </a:p>
        </p:txBody>
      </p:sp>
      <p:sp>
        <p:nvSpPr>
          <p:cNvPr id="16" name="TextBox 15"/>
          <p:cNvSpPr txBox="1"/>
          <p:nvPr/>
        </p:nvSpPr>
        <p:spPr>
          <a:xfrm>
            <a:off x="973985" y="2757585"/>
            <a:ext cx="1295807" cy="830484"/>
          </a:xfrm>
          <a:prstGeom prst="rect">
            <a:avLst/>
          </a:prstGeom>
          <a:noFill/>
        </p:spPr>
        <p:txBody>
          <a:bodyPr wrap="square" rtlCol="0">
            <a:spAutoFit/>
          </a:bodyPr>
          <a:lstStyle/>
          <a:p>
            <a:pPr algn="ctr"/>
            <a:r>
              <a:rPr lang="en-US" sz="1199" dirty="0">
                <a:solidFill>
                  <a:srgbClr val="FFFFFF"/>
                </a:solidFill>
                <a:latin typeface="Century Gothic"/>
                <a:cs typeface="Century Gothic"/>
              </a:rPr>
              <a:t>Limited Data Sets from EHRs from Clinical Partners</a:t>
            </a:r>
          </a:p>
        </p:txBody>
      </p:sp>
      <p:sp>
        <p:nvSpPr>
          <p:cNvPr id="17" name="TextBox 16"/>
          <p:cNvSpPr txBox="1"/>
          <p:nvPr/>
        </p:nvSpPr>
        <p:spPr>
          <a:xfrm>
            <a:off x="908178" y="4094133"/>
            <a:ext cx="1427417" cy="830484"/>
          </a:xfrm>
          <a:prstGeom prst="rect">
            <a:avLst/>
          </a:prstGeom>
          <a:noFill/>
        </p:spPr>
        <p:txBody>
          <a:bodyPr wrap="square" rtlCol="0">
            <a:spAutoFit/>
          </a:bodyPr>
          <a:lstStyle/>
          <a:p>
            <a:pPr algn="ctr"/>
            <a:r>
              <a:rPr lang="en-US" sz="1199" dirty="0">
                <a:solidFill>
                  <a:srgbClr val="FFFFFF"/>
                </a:solidFill>
                <a:latin typeface="Century Gothic"/>
                <a:cs typeface="Century Gothic"/>
              </a:rPr>
              <a:t>Patient Consent for Registry and/or Study Participation</a:t>
            </a:r>
          </a:p>
        </p:txBody>
      </p:sp>
      <p:sp>
        <p:nvSpPr>
          <p:cNvPr id="18" name="TextBox 17"/>
          <p:cNvSpPr txBox="1"/>
          <p:nvPr/>
        </p:nvSpPr>
        <p:spPr>
          <a:xfrm>
            <a:off x="950223" y="5346799"/>
            <a:ext cx="2067270" cy="461408"/>
          </a:xfrm>
          <a:prstGeom prst="rect">
            <a:avLst/>
          </a:prstGeom>
          <a:noFill/>
        </p:spPr>
        <p:txBody>
          <a:bodyPr wrap="square" rtlCol="0">
            <a:spAutoFit/>
          </a:bodyPr>
          <a:lstStyle/>
          <a:p>
            <a:pPr algn="ctr"/>
            <a:r>
              <a:rPr lang="en-US" sz="1199" dirty="0">
                <a:solidFill>
                  <a:srgbClr val="FFFFFF"/>
                </a:solidFill>
                <a:latin typeface="Century Gothic"/>
                <a:cs typeface="Century Gothic"/>
              </a:rPr>
              <a:t>PROs and Other Study Data Collection</a:t>
            </a:r>
          </a:p>
        </p:txBody>
      </p:sp>
      <p:sp>
        <p:nvSpPr>
          <p:cNvPr id="19" name="TextBox 18"/>
          <p:cNvSpPr txBox="1"/>
          <p:nvPr/>
        </p:nvSpPr>
        <p:spPr>
          <a:xfrm>
            <a:off x="3389046" y="931470"/>
            <a:ext cx="1568181" cy="307648"/>
          </a:xfrm>
          <a:prstGeom prst="rect">
            <a:avLst/>
          </a:prstGeom>
          <a:noFill/>
        </p:spPr>
        <p:txBody>
          <a:bodyPr wrap="square" rtlCol="0">
            <a:spAutoFit/>
          </a:bodyPr>
          <a:lstStyle/>
          <a:p>
            <a:pPr algn="ctr"/>
            <a:r>
              <a:rPr lang="en-US" sz="1399" b="1" dirty="0">
                <a:solidFill>
                  <a:srgbClr val="FFFFFF"/>
                </a:solidFill>
                <a:latin typeface="Century Gothic"/>
                <a:cs typeface="Century Gothic"/>
              </a:rPr>
              <a:t>DATA</a:t>
            </a:r>
          </a:p>
        </p:txBody>
      </p:sp>
      <p:sp>
        <p:nvSpPr>
          <p:cNvPr id="20" name="TextBox 19"/>
          <p:cNvSpPr txBox="1"/>
          <p:nvPr/>
        </p:nvSpPr>
        <p:spPr>
          <a:xfrm>
            <a:off x="8948958" y="921967"/>
            <a:ext cx="1568181" cy="307648"/>
          </a:xfrm>
          <a:prstGeom prst="rect">
            <a:avLst/>
          </a:prstGeom>
          <a:noFill/>
        </p:spPr>
        <p:txBody>
          <a:bodyPr wrap="square" rtlCol="0">
            <a:spAutoFit/>
          </a:bodyPr>
          <a:lstStyle/>
          <a:p>
            <a:pPr algn="ctr"/>
            <a:r>
              <a:rPr lang="en-US" sz="1399" b="1" dirty="0">
                <a:solidFill>
                  <a:srgbClr val="FFFFFF"/>
                </a:solidFill>
                <a:latin typeface="Century Gothic"/>
                <a:cs typeface="Century Gothic"/>
              </a:rPr>
              <a:t>ACCESS</a:t>
            </a:r>
          </a:p>
        </p:txBody>
      </p:sp>
      <p:sp>
        <p:nvSpPr>
          <p:cNvPr id="21" name="TextBox 20"/>
          <p:cNvSpPr txBox="1"/>
          <p:nvPr/>
        </p:nvSpPr>
        <p:spPr>
          <a:xfrm>
            <a:off x="2931953" y="4178117"/>
            <a:ext cx="1939733" cy="789447"/>
          </a:xfrm>
          <a:prstGeom prst="rect">
            <a:avLst/>
          </a:prstGeom>
          <a:noFill/>
        </p:spPr>
        <p:txBody>
          <a:bodyPr wrap="square" rtlCol="0">
            <a:spAutoFit/>
          </a:bodyPr>
          <a:lstStyle/>
          <a:p>
            <a:pPr algn="ctr"/>
            <a:r>
              <a:rPr lang="en-US" sz="1199" b="1" dirty="0">
                <a:solidFill>
                  <a:srgbClr val="2486C4"/>
                </a:solidFill>
                <a:latin typeface="Century Gothic"/>
                <a:cs typeface="Century Gothic"/>
              </a:rPr>
              <a:t>Data Capture Strategies</a:t>
            </a:r>
          </a:p>
          <a:p>
            <a:pPr algn="ctr"/>
            <a:r>
              <a:rPr lang="en-US" sz="1066" dirty="0">
                <a:solidFill>
                  <a:schemeClr val="tx1">
                    <a:lumMod val="60000"/>
                    <a:lumOff val="40000"/>
                  </a:schemeClr>
                </a:solidFill>
                <a:latin typeface="Century Gothic"/>
                <a:cs typeface="Century Gothic"/>
              </a:rPr>
              <a:t>ETL Processed and Tablet-Based Electronic Systems</a:t>
            </a:r>
          </a:p>
        </p:txBody>
      </p:sp>
      <p:sp>
        <p:nvSpPr>
          <p:cNvPr id="22" name="TextBox 21"/>
          <p:cNvSpPr txBox="1"/>
          <p:nvPr/>
        </p:nvSpPr>
        <p:spPr>
          <a:xfrm>
            <a:off x="4658934" y="2385784"/>
            <a:ext cx="1939733" cy="461408"/>
          </a:xfrm>
          <a:prstGeom prst="rect">
            <a:avLst/>
          </a:prstGeom>
          <a:noFill/>
        </p:spPr>
        <p:txBody>
          <a:bodyPr wrap="square" rtlCol="0">
            <a:spAutoFit/>
          </a:bodyPr>
          <a:lstStyle/>
          <a:p>
            <a:pPr algn="ctr"/>
            <a:r>
              <a:rPr lang="en-US" sz="1199" b="1" dirty="0" err="1">
                <a:solidFill>
                  <a:srgbClr val="263B7C"/>
                </a:solidFill>
                <a:latin typeface="Century Gothic"/>
                <a:cs typeface="Century Gothic"/>
              </a:rPr>
              <a:t>OneFlorida</a:t>
            </a:r>
            <a:endParaRPr lang="en-US" sz="1199" b="1" dirty="0">
              <a:solidFill>
                <a:srgbClr val="263B7C"/>
              </a:solidFill>
              <a:latin typeface="Century Gothic"/>
              <a:cs typeface="Century Gothic"/>
            </a:endParaRPr>
          </a:p>
          <a:p>
            <a:pPr algn="ctr"/>
            <a:r>
              <a:rPr lang="en-US" sz="1199" b="1" dirty="0">
                <a:solidFill>
                  <a:srgbClr val="263B7C"/>
                </a:solidFill>
                <a:latin typeface="Century Gothic"/>
                <a:cs typeface="Century Gothic"/>
              </a:rPr>
              <a:t>Data Trust</a:t>
            </a:r>
            <a:endParaRPr lang="en-US" sz="1066" dirty="0">
              <a:solidFill>
                <a:srgbClr val="263B7C"/>
              </a:solidFill>
              <a:latin typeface="Century Gothic"/>
              <a:cs typeface="Century Gothic"/>
            </a:endParaRPr>
          </a:p>
        </p:txBody>
      </p:sp>
      <p:pic>
        <p:nvPicPr>
          <p:cNvPr id="23" name="Picture 22"/>
          <p:cNvPicPr>
            <a:picLocks noChangeAspect="1"/>
          </p:cNvPicPr>
          <p:nvPr/>
        </p:nvPicPr>
        <p:blipFill>
          <a:blip r:embed="rId11"/>
          <a:stretch>
            <a:fillRect/>
          </a:stretch>
        </p:blipFill>
        <p:spPr>
          <a:xfrm>
            <a:off x="6306239" y="2183170"/>
            <a:ext cx="532857" cy="557078"/>
          </a:xfrm>
          <a:prstGeom prst="rect">
            <a:avLst/>
          </a:prstGeom>
        </p:spPr>
      </p:pic>
      <p:pic>
        <p:nvPicPr>
          <p:cNvPr id="24" name="Picture 23"/>
          <p:cNvPicPr>
            <a:picLocks noChangeAspect="1"/>
          </p:cNvPicPr>
          <p:nvPr/>
        </p:nvPicPr>
        <p:blipFill>
          <a:blip r:embed="rId12"/>
          <a:stretch>
            <a:fillRect/>
          </a:stretch>
        </p:blipFill>
        <p:spPr>
          <a:xfrm>
            <a:off x="6897069" y="1835142"/>
            <a:ext cx="155607" cy="855838"/>
          </a:xfrm>
          <a:prstGeom prst="rect">
            <a:avLst/>
          </a:prstGeom>
        </p:spPr>
      </p:pic>
      <p:sp>
        <p:nvSpPr>
          <p:cNvPr id="25" name="TextBox 24"/>
          <p:cNvSpPr txBox="1"/>
          <p:nvPr/>
        </p:nvSpPr>
        <p:spPr>
          <a:xfrm>
            <a:off x="6497453" y="1420551"/>
            <a:ext cx="970314" cy="461408"/>
          </a:xfrm>
          <a:prstGeom prst="rect">
            <a:avLst/>
          </a:prstGeom>
          <a:noFill/>
        </p:spPr>
        <p:txBody>
          <a:bodyPr wrap="square" rtlCol="0">
            <a:spAutoFit/>
          </a:bodyPr>
          <a:lstStyle/>
          <a:p>
            <a:pPr algn="ctr"/>
            <a:r>
              <a:rPr lang="en-US" sz="1199" b="1" dirty="0">
                <a:solidFill>
                  <a:srgbClr val="67B6D9"/>
                </a:solidFill>
                <a:latin typeface="Century Gothic"/>
                <a:cs typeface="Century Gothic"/>
              </a:rPr>
              <a:t>Limited Data Set</a:t>
            </a:r>
            <a:endParaRPr lang="en-US" sz="1066" dirty="0">
              <a:solidFill>
                <a:srgbClr val="67B6D9"/>
              </a:solidFill>
              <a:latin typeface="Century Gothic"/>
              <a:cs typeface="Century Gothic"/>
            </a:endParaRPr>
          </a:p>
        </p:txBody>
      </p:sp>
      <p:pic>
        <p:nvPicPr>
          <p:cNvPr id="26" name="Picture 25"/>
          <p:cNvPicPr>
            <a:picLocks noChangeAspect="1"/>
          </p:cNvPicPr>
          <p:nvPr/>
        </p:nvPicPr>
        <p:blipFill>
          <a:blip r:embed="rId13"/>
          <a:stretch>
            <a:fillRect/>
          </a:stretch>
        </p:blipFill>
        <p:spPr>
          <a:xfrm>
            <a:off x="7062176" y="1868931"/>
            <a:ext cx="1164530" cy="254079"/>
          </a:xfrm>
          <a:prstGeom prst="rect">
            <a:avLst/>
          </a:prstGeom>
        </p:spPr>
      </p:pic>
      <p:pic>
        <p:nvPicPr>
          <p:cNvPr id="27" name="Picture 26"/>
          <p:cNvPicPr>
            <a:picLocks noChangeAspect="1"/>
          </p:cNvPicPr>
          <p:nvPr/>
        </p:nvPicPr>
        <p:blipFill>
          <a:blip r:embed="rId14"/>
          <a:stretch>
            <a:fillRect/>
          </a:stretch>
        </p:blipFill>
        <p:spPr>
          <a:xfrm>
            <a:off x="8075638" y="1677378"/>
            <a:ext cx="778274" cy="415080"/>
          </a:xfrm>
          <a:prstGeom prst="rect">
            <a:avLst/>
          </a:prstGeom>
        </p:spPr>
      </p:pic>
      <p:pic>
        <p:nvPicPr>
          <p:cNvPr id="28" name="Picture 27"/>
          <p:cNvPicPr>
            <a:picLocks noChangeAspect="1"/>
          </p:cNvPicPr>
          <p:nvPr/>
        </p:nvPicPr>
        <p:blipFill>
          <a:blip r:embed="rId15"/>
          <a:stretch>
            <a:fillRect/>
          </a:stretch>
        </p:blipFill>
        <p:spPr>
          <a:xfrm>
            <a:off x="8594556" y="1747437"/>
            <a:ext cx="2236219" cy="326639"/>
          </a:xfrm>
          <a:prstGeom prst="rect">
            <a:avLst/>
          </a:prstGeom>
        </p:spPr>
      </p:pic>
      <p:sp>
        <p:nvSpPr>
          <p:cNvPr id="29" name="TextBox 28"/>
          <p:cNvSpPr txBox="1"/>
          <p:nvPr/>
        </p:nvSpPr>
        <p:spPr>
          <a:xfrm>
            <a:off x="8366458" y="1333243"/>
            <a:ext cx="2692415" cy="276871"/>
          </a:xfrm>
          <a:prstGeom prst="rect">
            <a:avLst/>
          </a:prstGeom>
          <a:noFill/>
        </p:spPr>
        <p:txBody>
          <a:bodyPr wrap="square" rtlCol="0">
            <a:spAutoFit/>
          </a:bodyPr>
          <a:lstStyle/>
          <a:p>
            <a:pPr algn="ctr"/>
            <a:r>
              <a:rPr lang="en-US" sz="1199" b="1" dirty="0" err="1">
                <a:solidFill>
                  <a:srgbClr val="263B7C"/>
                </a:solidFill>
                <a:latin typeface="Century Gothic"/>
                <a:cs typeface="Century Gothic"/>
              </a:rPr>
              <a:t>OneFlorida</a:t>
            </a:r>
            <a:r>
              <a:rPr lang="en-US" sz="1199" b="1" dirty="0">
                <a:solidFill>
                  <a:srgbClr val="263B7C"/>
                </a:solidFill>
                <a:latin typeface="Century Gothic"/>
                <a:cs typeface="Century Gothic"/>
              </a:rPr>
              <a:t> Research Mart</a:t>
            </a:r>
          </a:p>
        </p:txBody>
      </p:sp>
      <p:sp>
        <p:nvSpPr>
          <p:cNvPr id="30" name="TextBox 29"/>
          <p:cNvSpPr txBox="1"/>
          <p:nvPr/>
        </p:nvSpPr>
        <p:spPr>
          <a:xfrm>
            <a:off x="8366458" y="2200555"/>
            <a:ext cx="2692415" cy="276871"/>
          </a:xfrm>
          <a:prstGeom prst="rect">
            <a:avLst/>
          </a:prstGeom>
          <a:noFill/>
        </p:spPr>
        <p:txBody>
          <a:bodyPr wrap="square" rtlCol="0">
            <a:spAutoFit/>
          </a:bodyPr>
          <a:lstStyle/>
          <a:p>
            <a:pPr algn="ctr"/>
            <a:r>
              <a:rPr lang="en-US" sz="1199" b="1" dirty="0" err="1">
                <a:solidFill>
                  <a:srgbClr val="263B7C"/>
                </a:solidFill>
                <a:latin typeface="Century Gothic"/>
                <a:cs typeface="Century Gothic"/>
              </a:rPr>
              <a:t>OneFlorida</a:t>
            </a:r>
            <a:r>
              <a:rPr lang="en-US" sz="1199" b="1" dirty="0">
                <a:solidFill>
                  <a:srgbClr val="263B7C"/>
                </a:solidFill>
                <a:latin typeface="Century Gothic"/>
                <a:cs typeface="Century Gothic"/>
              </a:rPr>
              <a:t> Data Trust Query</a:t>
            </a:r>
          </a:p>
        </p:txBody>
      </p:sp>
      <p:sp>
        <p:nvSpPr>
          <p:cNvPr id="39" name="Rectangle 38"/>
          <p:cNvSpPr/>
          <p:nvPr/>
        </p:nvSpPr>
        <p:spPr>
          <a:xfrm>
            <a:off x="9154931" y="2397470"/>
            <a:ext cx="492443" cy="461345"/>
          </a:xfrm>
          <a:prstGeom prst="rect">
            <a:avLst/>
          </a:prstGeom>
        </p:spPr>
        <p:txBody>
          <a:bodyPr wrap="none">
            <a:spAutoFit/>
          </a:bodyPr>
          <a:lstStyle/>
          <a:p>
            <a:r>
              <a:rPr lang="en-US" sz="2398" dirty="0">
                <a:solidFill>
                  <a:srgbClr val="263C7C"/>
                </a:solidFill>
                <a:latin typeface="Zapf Dingbats"/>
                <a:ea typeface="Zapf Dingbats"/>
                <a:cs typeface="Zapf Dingbats"/>
              </a:rPr>
              <a:t>✔</a:t>
            </a:r>
            <a:endParaRPr lang="en-US" sz="2398" dirty="0">
              <a:solidFill>
                <a:srgbClr val="263C7C"/>
              </a:solidFill>
            </a:endParaRPr>
          </a:p>
        </p:txBody>
      </p:sp>
      <p:sp>
        <p:nvSpPr>
          <p:cNvPr id="40" name="TextBox 39"/>
          <p:cNvSpPr txBox="1"/>
          <p:nvPr/>
        </p:nvSpPr>
        <p:spPr>
          <a:xfrm>
            <a:off x="9381413" y="2527730"/>
            <a:ext cx="993152" cy="276871"/>
          </a:xfrm>
          <a:prstGeom prst="rect">
            <a:avLst/>
          </a:prstGeom>
          <a:noFill/>
        </p:spPr>
        <p:txBody>
          <a:bodyPr wrap="square" rtlCol="0">
            <a:spAutoFit/>
          </a:bodyPr>
          <a:lstStyle/>
          <a:p>
            <a:pPr algn="ctr"/>
            <a:r>
              <a:rPr lang="en-US" sz="1199" b="1" dirty="0">
                <a:solidFill>
                  <a:srgbClr val="263B7C"/>
                </a:solidFill>
                <a:latin typeface="Century Gothic"/>
                <a:cs typeface="Century Gothic"/>
              </a:rPr>
              <a:t>Success</a:t>
            </a:r>
          </a:p>
        </p:txBody>
      </p:sp>
      <p:pic>
        <p:nvPicPr>
          <p:cNvPr id="41" name="Picture 40"/>
          <p:cNvPicPr>
            <a:picLocks noChangeAspect="1"/>
          </p:cNvPicPr>
          <p:nvPr/>
        </p:nvPicPr>
        <p:blipFill>
          <a:blip r:embed="rId16"/>
          <a:stretch>
            <a:fillRect/>
          </a:stretch>
        </p:blipFill>
        <p:spPr>
          <a:xfrm>
            <a:off x="9694011" y="2835223"/>
            <a:ext cx="125870" cy="478305"/>
          </a:xfrm>
          <a:prstGeom prst="rect">
            <a:avLst/>
          </a:prstGeom>
        </p:spPr>
      </p:pic>
      <p:pic>
        <p:nvPicPr>
          <p:cNvPr id="42" name="Picture 41"/>
          <p:cNvPicPr>
            <a:picLocks noChangeAspect="1"/>
          </p:cNvPicPr>
          <p:nvPr/>
        </p:nvPicPr>
        <p:blipFill>
          <a:blip r:embed="rId17"/>
          <a:stretch>
            <a:fillRect/>
          </a:stretch>
        </p:blipFill>
        <p:spPr>
          <a:xfrm>
            <a:off x="8081688" y="3139304"/>
            <a:ext cx="3168056" cy="947922"/>
          </a:xfrm>
          <a:prstGeom prst="rect">
            <a:avLst/>
          </a:prstGeom>
        </p:spPr>
      </p:pic>
      <p:sp>
        <p:nvSpPr>
          <p:cNvPr id="43" name="TextBox 42"/>
          <p:cNvSpPr txBox="1"/>
          <p:nvPr/>
        </p:nvSpPr>
        <p:spPr>
          <a:xfrm>
            <a:off x="8143839" y="3503384"/>
            <a:ext cx="3136361" cy="461408"/>
          </a:xfrm>
          <a:prstGeom prst="rect">
            <a:avLst/>
          </a:prstGeom>
          <a:noFill/>
        </p:spPr>
        <p:txBody>
          <a:bodyPr wrap="square" rtlCol="0">
            <a:spAutoFit/>
          </a:bodyPr>
          <a:lstStyle/>
          <a:p>
            <a:pPr algn="ctr"/>
            <a:r>
              <a:rPr lang="en-US" sz="1199" b="1" dirty="0">
                <a:solidFill>
                  <a:srgbClr val="FFFFFF"/>
                </a:solidFill>
                <a:latin typeface="Century Gothic"/>
                <a:cs typeface="Century Gothic"/>
              </a:rPr>
              <a:t>Submit Protocol to </a:t>
            </a:r>
            <a:r>
              <a:rPr lang="en-US" sz="1199" b="1" dirty="0" err="1">
                <a:solidFill>
                  <a:srgbClr val="FFFFFF"/>
                </a:solidFill>
                <a:latin typeface="Century Gothic"/>
                <a:cs typeface="Century Gothic"/>
              </a:rPr>
              <a:t>OneFlorida</a:t>
            </a:r>
            <a:r>
              <a:rPr lang="en-US" sz="1199" b="1" dirty="0">
                <a:solidFill>
                  <a:srgbClr val="FFFFFF"/>
                </a:solidFill>
                <a:latin typeface="Century Gothic"/>
                <a:cs typeface="Century Gothic"/>
              </a:rPr>
              <a:t> IRB</a:t>
            </a:r>
          </a:p>
          <a:p>
            <a:pPr algn="ctr"/>
            <a:r>
              <a:rPr lang="en-US" sz="1199" b="1" dirty="0">
                <a:solidFill>
                  <a:srgbClr val="FFFFFF"/>
                </a:solidFill>
                <a:latin typeface="Century Gothic"/>
                <a:cs typeface="Century Gothic"/>
              </a:rPr>
              <a:t>and Steering Committee</a:t>
            </a:r>
          </a:p>
        </p:txBody>
      </p:sp>
      <p:sp>
        <p:nvSpPr>
          <p:cNvPr id="44" name="Rectangle 43"/>
          <p:cNvSpPr/>
          <p:nvPr/>
        </p:nvSpPr>
        <p:spPr>
          <a:xfrm>
            <a:off x="9154931" y="4103583"/>
            <a:ext cx="492443" cy="461345"/>
          </a:xfrm>
          <a:prstGeom prst="rect">
            <a:avLst/>
          </a:prstGeom>
        </p:spPr>
        <p:txBody>
          <a:bodyPr wrap="none">
            <a:spAutoFit/>
          </a:bodyPr>
          <a:lstStyle/>
          <a:p>
            <a:r>
              <a:rPr lang="en-US" sz="2398" dirty="0">
                <a:solidFill>
                  <a:srgbClr val="263C7C"/>
                </a:solidFill>
                <a:latin typeface="Zapf Dingbats"/>
                <a:ea typeface="Zapf Dingbats"/>
                <a:cs typeface="Zapf Dingbats"/>
              </a:rPr>
              <a:t>✔</a:t>
            </a:r>
            <a:endParaRPr lang="en-US" sz="2398" dirty="0">
              <a:solidFill>
                <a:srgbClr val="263C7C"/>
              </a:solidFill>
            </a:endParaRPr>
          </a:p>
        </p:txBody>
      </p:sp>
      <p:sp>
        <p:nvSpPr>
          <p:cNvPr id="45" name="TextBox 44"/>
          <p:cNvSpPr txBox="1"/>
          <p:nvPr/>
        </p:nvSpPr>
        <p:spPr>
          <a:xfrm>
            <a:off x="9381413" y="4233843"/>
            <a:ext cx="993152" cy="276871"/>
          </a:xfrm>
          <a:prstGeom prst="rect">
            <a:avLst/>
          </a:prstGeom>
          <a:noFill/>
        </p:spPr>
        <p:txBody>
          <a:bodyPr wrap="square" rtlCol="0">
            <a:spAutoFit/>
          </a:bodyPr>
          <a:lstStyle/>
          <a:p>
            <a:pPr algn="ctr"/>
            <a:r>
              <a:rPr lang="en-US" sz="1199" b="1" dirty="0">
                <a:solidFill>
                  <a:srgbClr val="263B7C"/>
                </a:solidFill>
                <a:latin typeface="Century Gothic"/>
                <a:cs typeface="Century Gothic"/>
              </a:rPr>
              <a:t>Approval</a:t>
            </a:r>
          </a:p>
        </p:txBody>
      </p:sp>
      <p:pic>
        <p:nvPicPr>
          <p:cNvPr id="46" name="Picture 45"/>
          <p:cNvPicPr>
            <a:picLocks noChangeAspect="1"/>
          </p:cNvPicPr>
          <p:nvPr/>
        </p:nvPicPr>
        <p:blipFill>
          <a:blip r:embed="rId18"/>
          <a:stretch>
            <a:fillRect/>
          </a:stretch>
        </p:blipFill>
        <p:spPr>
          <a:xfrm>
            <a:off x="9190828" y="4547230"/>
            <a:ext cx="570981" cy="685176"/>
          </a:xfrm>
          <a:prstGeom prst="rect">
            <a:avLst/>
          </a:prstGeom>
        </p:spPr>
      </p:pic>
      <p:pic>
        <p:nvPicPr>
          <p:cNvPr id="47" name="Picture 46"/>
          <p:cNvPicPr>
            <a:picLocks noChangeAspect="1"/>
          </p:cNvPicPr>
          <p:nvPr/>
        </p:nvPicPr>
        <p:blipFill>
          <a:blip r:embed="rId19"/>
          <a:stretch>
            <a:fillRect/>
          </a:stretch>
        </p:blipFill>
        <p:spPr>
          <a:xfrm>
            <a:off x="6669129" y="4531585"/>
            <a:ext cx="2437462" cy="1115010"/>
          </a:xfrm>
          <a:prstGeom prst="rect">
            <a:avLst/>
          </a:prstGeom>
        </p:spPr>
      </p:pic>
      <p:sp>
        <p:nvSpPr>
          <p:cNvPr id="48" name="TextBox 47"/>
          <p:cNvSpPr txBox="1"/>
          <p:nvPr/>
        </p:nvSpPr>
        <p:spPr>
          <a:xfrm>
            <a:off x="6616917" y="4913677"/>
            <a:ext cx="2538014" cy="645946"/>
          </a:xfrm>
          <a:prstGeom prst="rect">
            <a:avLst/>
          </a:prstGeom>
          <a:noFill/>
        </p:spPr>
        <p:txBody>
          <a:bodyPr wrap="square" rtlCol="0">
            <a:spAutoFit/>
          </a:bodyPr>
          <a:lstStyle/>
          <a:p>
            <a:pPr algn="ctr"/>
            <a:r>
              <a:rPr lang="en-US" sz="1199" b="1" dirty="0">
                <a:solidFill>
                  <a:srgbClr val="FFFFFF"/>
                </a:solidFill>
                <a:latin typeface="Century Gothic"/>
                <a:cs typeface="Century Gothic"/>
              </a:rPr>
              <a:t>Local Honest Brokers</a:t>
            </a:r>
          </a:p>
          <a:p>
            <a:pPr algn="ctr"/>
            <a:r>
              <a:rPr lang="en-US" sz="1199" dirty="0">
                <a:solidFill>
                  <a:srgbClr val="FFFFFF"/>
                </a:solidFill>
                <a:latin typeface="Century Gothic"/>
                <a:cs typeface="Century Gothic"/>
              </a:rPr>
              <a:t>for Limited Data Sets IDs</a:t>
            </a:r>
          </a:p>
          <a:p>
            <a:pPr algn="ctr"/>
            <a:r>
              <a:rPr lang="en-US" sz="1199" dirty="0">
                <a:solidFill>
                  <a:srgbClr val="FFFFFF"/>
                </a:solidFill>
                <a:latin typeface="Century Gothic"/>
                <a:cs typeface="Century Gothic"/>
              </a:rPr>
              <a:t>and/or Patient Contact Info</a:t>
            </a:r>
          </a:p>
        </p:txBody>
      </p:sp>
      <p:pic>
        <p:nvPicPr>
          <p:cNvPr id="49" name="Picture 48"/>
          <p:cNvPicPr>
            <a:picLocks noChangeAspect="1"/>
          </p:cNvPicPr>
          <p:nvPr/>
        </p:nvPicPr>
        <p:blipFill>
          <a:blip r:embed="rId20"/>
          <a:stretch>
            <a:fillRect/>
          </a:stretch>
        </p:blipFill>
        <p:spPr>
          <a:xfrm>
            <a:off x="6567174" y="3961904"/>
            <a:ext cx="659789" cy="744377"/>
          </a:xfrm>
          <a:prstGeom prst="rect">
            <a:avLst/>
          </a:prstGeom>
        </p:spPr>
      </p:pic>
      <p:pic>
        <p:nvPicPr>
          <p:cNvPr id="50" name="Picture 49"/>
          <p:cNvPicPr>
            <a:picLocks noChangeAspect="1"/>
          </p:cNvPicPr>
          <p:nvPr/>
        </p:nvPicPr>
        <p:blipFill>
          <a:blip r:embed="rId21"/>
          <a:stretch>
            <a:fillRect/>
          </a:stretch>
        </p:blipFill>
        <p:spPr>
          <a:xfrm>
            <a:off x="6497452" y="4233843"/>
            <a:ext cx="490612" cy="541365"/>
          </a:xfrm>
          <a:prstGeom prst="rect">
            <a:avLst/>
          </a:prstGeom>
        </p:spPr>
      </p:pic>
      <p:pic>
        <p:nvPicPr>
          <p:cNvPr id="53" name="Picture 52"/>
          <p:cNvPicPr>
            <a:picLocks noChangeAspect="1"/>
          </p:cNvPicPr>
          <p:nvPr/>
        </p:nvPicPr>
        <p:blipFill>
          <a:blip r:embed="rId22"/>
          <a:stretch>
            <a:fillRect/>
          </a:stretch>
        </p:blipFill>
        <p:spPr>
          <a:xfrm>
            <a:off x="8219498" y="5632783"/>
            <a:ext cx="1838290" cy="318637"/>
          </a:xfrm>
          <a:prstGeom prst="rect">
            <a:avLst/>
          </a:prstGeom>
        </p:spPr>
      </p:pic>
      <p:pic>
        <p:nvPicPr>
          <p:cNvPr id="56" name="Picture 55"/>
          <p:cNvPicPr>
            <a:picLocks noChangeAspect="1"/>
          </p:cNvPicPr>
          <p:nvPr/>
        </p:nvPicPr>
        <p:blipFill>
          <a:blip r:embed="rId23"/>
          <a:stretch>
            <a:fillRect/>
          </a:stretch>
        </p:blipFill>
        <p:spPr>
          <a:xfrm>
            <a:off x="10216527" y="5122817"/>
            <a:ext cx="1431231" cy="934681"/>
          </a:xfrm>
          <a:prstGeom prst="rect">
            <a:avLst/>
          </a:prstGeom>
        </p:spPr>
      </p:pic>
      <p:sp>
        <p:nvSpPr>
          <p:cNvPr id="57" name="TextBox 56"/>
          <p:cNvSpPr txBox="1"/>
          <p:nvPr/>
        </p:nvSpPr>
        <p:spPr>
          <a:xfrm>
            <a:off x="10158197" y="5498358"/>
            <a:ext cx="1156159" cy="461408"/>
          </a:xfrm>
          <a:prstGeom prst="rect">
            <a:avLst/>
          </a:prstGeom>
          <a:noFill/>
        </p:spPr>
        <p:txBody>
          <a:bodyPr wrap="square" rtlCol="0">
            <a:spAutoFit/>
          </a:bodyPr>
          <a:lstStyle/>
          <a:p>
            <a:pPr algn="ctr"/>
            <a:r>
              <a:rPr lang="en-US" sz="1199" b="1" dirty="0">
                <a:solidFill>
                  <a:srgbClr val="FFFFFF"/>
                </a:solidFill>
                <a:latin typeface="Century Gothic"/>
                <a:cs typeface="Century Gothic"/>
              </a:rPr>
              <a:t>Data Provided</a:t>
            </a:r>
          </a:p>
        </p:txBody>
      </p:sp>
      <p:sp>
        <p:nvSpPr>
          <p:cNvPr id="54" name="TextBox 53"/>
          <p:cNvSpPr txBox="1"/>
          <p:nvPr/>
        </p:nvSpPr>
        <p:spPr>
          <a:xfrm>
            <a:off x="526372" y="327354"/>
            <a:ext cx="10988759" cy="420243"/>
          </a:xfrm>
          <a:prstGeom prst="rect">
            <a:avLst/>
          </a:prstGeom>
          <a:noFill/>
        </p:spPr>
        <p:txBody>
          <a:bodyPr wrap="square">
            <a:spAutoFit/>
          </a:bodyPr>
          <a:lstStyle/>
          <a:p>
            <a:pPr>
              <a:defRPr/>
            </a:pPr>
            <a:r>
              <a:rPr lang="en-US" sz="2131" b="1" dirty="0">
                <a:solidFill>
                  <a:srgbClr val="182F78"/>
                </a:solidFill>
                <a:latin typeface="Century Gothic"/>
                <a:ea typeface="Open Sans" panose="020B0606030504020204" pitchFamily="34" charset="0"/>
                <a:cs typeface="Century Gothic"/>
              </a:rPr>
              <a:t>The OneFlorida Data Trust: A Central Data Repository to Facilitate Research</a:t>
            </a:r>
          </a:p>
        </p:txBody>
      </p:sp>
      <p:sp>
        <p:nvSpPr>
          <p:cNvPr id="51" name="Rectangle 50"/>
          <p:cNvSpPr/>
          <p:nvPr/>
        </p:nvSpPr>
        <p:spPr>
          <a:xfrm flipV="1">
            <a:off x="5640" y="1"/>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8">
              <a:solidFill>
                <a:srgbClr val="000090"/>
              </a:solidFill>
              <a:latin typeface="Century Gothic"/>
              <a:cs typeface="Century Gothic"/>
            </a:endParaRPr>
          </a:p>
        </p:txBody>
      </p:sp>
      <p:cxnSp>
        <p:nvCxnSpPr>
          <p:cNvPr id="14" name="Straight Connector 13"/>
          <p:cNvCxnSpPr/>
          <p:nvPr/>
        </p:nvCxnSpPr>
        <p:spPr>
          <a:xfrm>
            <a:off x="11515130" y="1064298"/>
            <a:ext cx="0" cy="5166647"/>
          </a:xfrm>
          <a:prstGeom prst="line">
            <a:avLst/>
          </a:prstGeom>
          <a:ln w="1905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2582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3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3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300"/>
                                        <p:tgtEl>
                                          <p:spTgt spid="20"/>
                                        </p:tgtEl>
                                      </p:cBhvr>
                                    </p:animEffect>
                                  </p:childTnLst>
                                </p:cTn>
                              </p:par>
                            </p:childTnLst>
                          </p:cTn>
                        </p:par>
                        <p:par>
                          <p:cTn id="17" fill="hold">
                            <p:stCondLst>
                              <p:cond delay="3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3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6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3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300"/>
                                        <p:tgtEl>
                                          <p:spTgt spid="16"/>
                                        </p:tgtEl>
                                      </p:cBhvr>
                                    </p:animEffect>
                                  </p:childTnLst>
                                </p:cTn>
                              </p:par>
                            </p:childTnLst>
                          </p:cTn>
                        </p:par>
                        <p:par>
                          <p:cTn id="31" fill="hold">
                            <p:stCondLst>
                              <p:cond delay="9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3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300"/>
                                        <p:tgtEl>
                                          <p:spTgt spid="17"/>
                                        </p:tgtEl>
                                      </p:cBhvr>
                                    </p:animEffect>
                                  </p:childTnLst>
                                </p:cTn>
                              </p:par>
                            </p:childTnLst>
                          </p:cTn>
                        </p:par>
                        <p:par>
                          <p:cTn id="38" fill="hold">
                            <p:stCondLst>
                              <p:cond delay="120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3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300"/>
                                        <p:tgtEl>
                                          <p:spTgt spid="18"/>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300"/>
                                        <p:tgtEl>
                                          <p:spTgt spid="12"/>
                                        </p:tgtEl>
                                      </p:cBhvr>
                                    </p:animEffect>
                                  </p:childTnLst>
                                </p:cTn>
                              </p:par>
                            </p:childTnLst>
                          </p:cTn>
                        </p:par>
                        <p:par>
                          <p:cTn id="49" fill="hold">
                            <p:stCondLst>
                              <p:cond delay="1800"/>
                            </p:stCondLst>
                            <p:childTnLst>
                              <p:par>
                                <p:cTn id="50" presetID="10"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300"/>
                                        <p:tgtEl>
                                          <p:spTgt spid="21"/>
                                        </p:tgtEl>
                                      </p:cBhvr>
                                    </p:animEffect>
                                  </p:childTnLst>
                                </p:cTn>
                              </p:par>
                            </p:childTnLst>
                          </p:cTn>
                        </p:par>
                        <p:par>
                          <p:cTn id="53" fill="hold">
                            <p:stCondLst>
                              <p:cond delay="21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3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300"/>
                                        <p:tgtEl>
                                          <p:spTgt spid="22"/>
                                        </p:tgtEl>
                                      </p:cBhvr>
                                    </p:animEffect>
                                  </p:childTnLst>
                                </p:cTn>
                              </p:par>
                            </p:childTnLst>
                          </p:cTn>
                        </p:par>
                        <p:par>
                          <p:cTn id="60" fill="hold">
                            <p:stCondLst>
                              <p:cond delay="2400"/>
                            </p:stCondLst>
                            <p:childTnLst>
                              <p:par>
                                <p:cTn id="61" presetID="22" presetClass="entr" presetSubtype="4"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300"/>
                                        <p:tgtEl>
                                          <p:spTgt spid="23"/>
                                        </p:tgtEl>
                                      </p:cBhvr>
                                    </p:animEffect>
                                  </p:childTnLst>
                                </p:cTn>
                              </p:par>
                            </p:childTnLst>
                          </p:cTn>
                        </p:par>
                        <p:par>
                          <p:cTn id="64" fill="hold">
                            <p:stCondLst>
                              <p:cond delay="2700"/>
                            </p:stCondLst>
                            <p:childTnLst>
                              <p:par>
                                <p:cTn id="65" presetID="10" presetClass="entr" presetSubtype="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3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300"/>
                                        <p:tgtEl>
                                          <p:spTgt spid="25"/>
                                        </p:tgtEl>
                                      </p:cBhvr>
                                    </p:animEffect>
                                  </p:childTnLst>
                                </p:cTn>
                              </p:par>
                            </p:childTnLst>
                          </p:cTn>
                        </p:par>
                        <p:par>
                          <p:cTn id="71" fill="hold">
                            <p:stCondLst>
                              <p:cond delay="3000"/>
                            </p:stCondLst>
                            <p:childTnLst>
                              <p:par>
                                <p:cTn id="72" presetID="22" presetClass="entr" presetSubtype="4"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300"/>
                                        <p:tgtEl>
                                          <p:spTgt spid="26"/>
                                        </p:tgtEl>
                                      </p:cBhvr>
                                    </p:animEffect>
                                  </p:childTnLst>
                                </p:cTn>
                              </p:par>
                            </p:childTnLst>
                          </p:cTn>
                        </p:par>
                        <p:par>
                          <p:cTn id="75" fill="hold">
                            <p:stCondLst>
                              <p:cond delay="3300"/>
                            </p:stCondLst>
                            <p:childTnLst>
                              <p:par>
                                <p:cTn id="76" presetID="10" presetClass="entr" presetSubtype="0" fill="hold" nodeType="afterEffect">
                                  <p:stCondLst>
                                    <p:cond delay="0"/>
                                  </p:stCondLst>
                                  <p:childTnLst>
                                    <p:set>
                                      <p:cBhvr>
                                        <p:cTn id="77" dur="1" fill="hold">
                                          <p:stCondLst>
                                            <p:cond delay="0"/>
                                          </p:stCondLst>
                                        </p:cTn>
                                        <p:tgtEl>
                                          <p:spTgt spid="29">
                                            <p:txEl>
                                              <p:pRg st="0" end="0"/>
                                            </p:txEl>
                                          </p:spTgt>
                                        </p:tgtEl>
                                        <p:attrNameLst>
                                          <p:attrName>style.visibility</p:attrName>
                                        </p:attrNameLst>
                                      </p:cBhvr>
                                      <p:to>
                                        <p:strVal val="visible"/>
                                      </p:to>
                                    </p:set>
                                    <p:animEffect transition="in" filter="fade">
                                      <p:cBhvr>
                                        <p:cTn id="78" dur="300"/>
                                        <p:tgtEl>
                                          <p:spTgt spid="29">
                                            <p:txEl>
                                              <p:pRg st="0" end="0"/>
                                            </p:txEl>
                                          </p:spTgt>
                                        </p:tgtEl>
                                      </p:cBhvr>
                                    </p:animEffect>
                                  </p:childTnLst>
                                </p:cTn>
                              </p:par>
                            </p:childTnLst>
                          </p:cTn>
                        </p:par>
                        <p:par>
                          <p:cTn id="79" fill="hold">
                            <p:stCondLst>
                              <p:cond delay="3600"/>
                            </p:stCondLst>
                            <p:childTnLst>
                              <p:par>
                                <p:cTn id="80" presetID="10" presetClass="entr" presetSubtype="0"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300"/>
                                        <p:tgtEl>
                                          <p:spTgt spid="27"/>
                                        </p:tgtEl>
                                      </p:cBhvr>
                                    </p:animEffect>
                                  </p:childTnLst>
                                </p:cTn>
                              </p:par>
                              <p:par>
                                <p:cTn id="83" presetID="22" presetClass="entr" presetSubtype="8"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300"/>
                                        <p:tgtEl>
                                          <p:spTgt spid="28"/>
                                        </p:tgtEl>
                                      </p:cBhvr>
                                    </p:animEffect>
                                  </p:childTnLst>
                                </p:cTn>
                              </p:par>
                            </p:childTnLst>
                          </p:cTn>
                        </p:par>
                        <p:par>
                          <p:cTn id="86" fill="hold">
                            <p:stCondLst>
                              <p:cond delay="3900"/>
                            </p:stCondLst>
                            <p:childTnLst>
                              <p:par>
                                <p:cTn id="87" presetID="10" presetClass="entr" presetSubtype="0" fill="hold" nodeType="afterEffect">
                                  <p:stCondLst>
                                    <p:cond delay="0"/>
                                  </p:stCondLst>
                                  <p:childTnLst>
                                    <p:set>
                                      <p:cBhvr>
                                        <p:cTn id="88" dur="1" fill="hold">
                                          <p:stCondLst>
                                            <p:cond delay="0"/>
                                          </p:stCondLst>
                                        </p:cTn>
                                        <p:tgtEl>
                                          <p:spTgt spid="30">
                                            <p:txEl>
                                              <p:pRg st="0" end="0"/>
                                            </p:txEl>
                                          </p:spTgt>
                                        </p:tgtEl>
                                        <p:attrNameLst>
                                          <p:attrName>style.visibility</p:attrName>
                                        </p:attrNameLst>
                                      </p:cBhvr>
                                      <p:to>
                                        <p:strVal val="visible"/>
                                      </p:to>
                                    </p:set>
                                    <p:animEffect transition="in" filter="fade">
                                      <p:cBhvr>
                                        <p:cTn id="89" dur="300"/>
                                        <p:tgtEl>
                                          <p:spTgt spid="30">
                                            <p:txEl>
                                              <p:pRg st="0" end="0"/>
                                            </p:txEl>
                                          </p:spTgt>
                                        </p:tgtEl>
                                      </p:cBhvr>
                                    </p:animEffect>
                                  </p:childTnLst>
                                </p:cTn>
                              </p:par>
                            </p:childTnLst>
                          </p:cTn>
                        </p:par>
                        <p:par>
                          <p:cTn id="90" fill="hold">
                            <p:stCondLst>
                              <p:cond delay="4200"/>
                            </p:stCondLst>
                            <p:childTnLst>
                              <p:par>
                                <p:cTn id="91" presetID="10" presetClass="entr" presetSubtype="0" fill="hold" grpId="0" nodeType="after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300"/>
                                        <p:tgtEl>
                                          <p:spTgt spid="3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300"/>
                                        <p:tgtEl>
                                          <p:spTgt spid="40"/>
                                        </p:tgtEl>
                                      </p:cBhvr>
                                    </p:animEffect>
                                  </p:childTnLst>
                                </p:cTn>
                              </p:par>
                            </p:childTnLst>
                          </p:cTn>
                        </p:par>
                        <p:par>
                          <p:cTn id="97" fill="hold">
                            <p:stCondLst>
                              <p:cond delay="4500"/>
                            </p:stCondLst>
                            <p:childTnLst>
                              <p:par>
                                <p:cTn id="98" presetID="22" presetClass="entr" presetSubtype="1" fill="hold"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wipe(up)">
                                      <p:cBhvr>
                                        <p:cTn id="100" dur="300"/>
                                        <p:tgtEl>
                                          <p:spTgt spid="41"/>
                                        </p:tgtEl>
                                      </p:cBhvr>
                                    </p:animEffect>
                                  </p:childTnLst>
                                </p:cTn>
                              </p:par>
                            </p:childTnLst>
                          </p:cTn>
                        </p:par>
                        <p:par>
                          <p:cTn id="101" fill="hold">
                            <p:stCondLst>
                              <p:cond delay="4800"/>
                            </p:stCondLst>
                            <p:childTnLst>
                              <p:par>
                                <p:cTn id="102" presetID="10" presetClass="entr" presetSubtype="0" fill="hold" nodeType="after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300"/>
                                        <p:tgtEl>
                                          <p:spTgt spid="4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300"/>
                                        <p:tgtEl>
                                          <p:spTgt spid="43"/>
                                        </p:tgtEl>
                                      </p:cBhvr>
                                    </p:animEffect>
                                  </p:childTnLst>
                                </p:cTn>
                              </p:par>
                            </p:childTnLst>
                          </p:cTn>
                        </p:par>
                        <p:par>
                          <p:cTn id="108" fill="hold">
                            <p:stCondLst>
                              <p:cond delay="5100"/>
                            </p:stCondLst>
                            <p:childTnLst>
                              <p:par>
                                <p:cTn id="109" presetID="10" presetClass="entr" presetSubtype="0" fill="hold" grpId="0" nodeType="after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fade">
                                      <p:cBhvr>
                                        <p:cTn id="111" dur="300"/>
                                        <p:tgtEl>
                                          <p:spTgt spid="4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300"/>
                                        <p:tgtEl>
                                          <p:spTgt spid="45"/>
                                        </p:tgtEl>
                                      </p:cBhvr>
                                    </p:animEffect>
                                  </p:childTnLst>
                                </p:cTn>
                              </p:par>
                            </p:childTnLst>
                          </p:cTn>
                        </p:par>
                        <p:par>
                          <p:cTn id="115" fill="hold">
                            <p:stCondLst>
                              <p:cond delay="5400"/>
                            </p:stCondLst>
                            <p:childTnLst>
                              <p:par>
                                <p:cTn id="116" presetID="22" presetClass="entr" presetSubtype="2" fill="hold" nodeType="after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wipe(right)">
                                      <p:cBhvr>
                                        <p:cTn id="118" dur="300"/>
                                        <p:tgtEl>
                                          <p:spTgt spid="46"/>
                                        </p:tgtEl>
                                      </p:cBhvr>
                                    </p:animEffect>
                                  </p:childTnLst>
                                </p:cTn>
                              </p:par>
                            </p:childTnLst>
                          </p:cTn>
                        </p:par>
                        <p:par>
                          <p:cTn id="119" fill="hold">
                            <p:stCondLst>
                              <p:cond delay="5700"/>
                            </p:stCondLst>
                            <p:childTnLst>
                              <p:par>
                                <p:cTn id="120" presetID="10" presetClass="entr" presetSubtype="0" fill="hold" nodeType="after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300"/>
                                        <p:tgtEl>
                                          <p:spTgt spid="4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300"/>
                                        <p:tgtEl>
                                          <p:spTgt spid="48"/>
                                        </p:tgtEl>
                                      </p:cBhvr>
                                    </p:animEffect>
                                  </p:childTnLst>
                                </p:cTn>
                              </p:par>
                            </p:childTnLst>
                          </p:cTn>
                        </p:par>
                        <p:par>
                          <p:cTn id="126" fill="hold">
                            <p:stCondLst>
                              <p:cond delay="6000"/>
                            </p:stCondLst>
                            <p:childTnLst>
                              <p:par>
                                <p:cTn id="127" presetID="22" presetClass="entr" presetSubtype="4" fill="hold" nodeType="after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wipe(down)">
                                      <p:cBhvr>
                                        <p:cTn id="129" dur="300"/>
                                        <p:tgtEl>
                                          <p:spTgt spid="49"/>
                                        </p:tgtEl>
                                      </p:cBhvr>
                                    </p:animEffect>
                                  </p:childTnLst>
                                </p:cTn>
                              </p:par>
                            </p:childTnLst>
                          </p:cTn>
                        </p:par>
                        <p:par>
                          <p:cTn id="130" fill="hold">
                            <p:stCondLst>
                              <p:cond delay="6300"/>
                            </p:stCondLst>
                            <p:childTnLst>
                              <p:par>
                                <p:cTn id="131" presetID="22" presetClass="entr" presetSubtype="1" fill="hold" nodeType="afterEffect">
                                  <p:stCondLst>
                                    <p:cond delay="0"/>
                                  </p:stCondLst>
                                  <p:childTnLst>
                                    <p:set>
                                      <p:cBhvr>
                                        <p:cTn id="132" dur="1" fill="hold">
                                          <p:stCondLst>
                                            <p:cond delay="0"/>
                                          </p:stCondLst>
                                        </p:cTn>
                                        <p:tgtEl>
                                          <p:spTgt spid="50"/>
                                        </p:tgtEl>
                                        <p:attrNameLst>
                                          <p:attrName>style.visibility</p:attrName>
                                        </p:attrNameLst>
                                      </p:cBhvr>
                                      <p:to>
                                        <p:strVal val="visible"/>
                                      </p:to>
                                    </p:set>
                                    <p:animEffect transition="in" filter="wipe(up)">
                                      <p:cBhvr>
                                        <p:cTn id="133" dur="300"/>
                                        <p:tgtEl>
                                          <p:spTgt spid="50"/>
                                        </p:tgtEl>
                                      </p:cBhvr>
                                    </p:animEffect>
                                  </p:childTnLst>
                                </p:cTn>
                              </p:par>
                            </p:childTnLst>
                          </p:cTn>
                        </p:par>
                        <p:par>
                          <p:cTn id="134" fill="hold">
                            <p:stCondLst>
                              <p:cond delay="6600"/>
                            </p:stCondLst>
                            <p:childTnLst>
                              <p:par>
                                <p:cTn id="135" presetID="22" presetClass="entr" presetSubtype="8" fill="hold" nodeType="after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wipe(left)">
                                      <p:cBhvr>
                                        <p:cTn id="137" dur="300"/>
                                        <p:tgtEl>
                                          <p:spTgt spid="53"/>
                                        </p:tgtEl>
                                      </p:cBhvr>
                                    </p:animEffect>
                                  </p:childTnLst>
                                </p:cTn>
                              </p:par>
                            </p:childTnLst>
                          </p:cTn>
                        </p:par>
                        <p:par>
                          <p:cTn id="138" fill="hold">
                            <p:stCondLst>
                              <p:cond delay="6900"/>
                            </p:stCondLst>
                            <p:childTnLst>
                              <p:par>
                                <p:cTn id="139" presetID="10" presetClass="entr" presetSubtype="0" fill="hold" nodeType="afterEffect">
                                  <p:stCondLst>
                                    <p:cond delay="0"/>
                                  </p:stCondLst>
                                  <p:childTnLst>
                                    <p:set>
                                      <p:cBhvr>
                                        <p:cTn id="140" dur="1" fill="hold">
                                          <p:stCondLst>
                                            <p:cond delay="0"/>
                                          </p:stCondLst>
                                        </p:cTn>
                                        <p:tgtEl>
                                          <p:spTgt spid="56"/>
                                        </p:tgtEl>
                                        <p:attrNameLst>
                                          <p:attrName>style.visibility</p:attrName>
                                        </p:attrNameLst>
                                      </p:cBhvr>
                                      <p:to>
                                        <p:strVal val="visible"/>
                                      </p:to>
                                    </p:set>
                                    <p:animEffect transition="in" filter="fade">
                                      <p:cBhvr>
                                        <p:cTn id="141" dur="300"/>
                                        <p:tgtEl>
                                          <p:spTgt spid="56"/>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57"/>
                                        </p:tgtEl>
                                        <p:attrNameLst>
                                          <p:attrName>style.visibility</p:attrName>
                                        </p:attrNameLst>
                                      </p:cBhvr>
                                      <p:to>
                                        <p:strVal val="visible"/>
                                      </p:to>
                                    </p:set>
                                    <p:animEffect transition="in" filter="fade">
                                      <p:cBhvr>
                                        <p:cTn id="144" dur="3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5" grpId="0"/>
      <p:bldP spid="39" grpId="0"/>
      <p:bldP spid="40" grpId="0"/>
      <p:bldP spid="43" grpId="0"/>
      <p:bldP spid="44" grpId="0"/>
      <p:bldP spid="45" grpId="0"/>
      <p:bldP spid="48" grpId="0"/>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sp>
        <p:nvSpPr>
          <p:cNvPr id="45" name="Line 6"/>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sp>
        <p:nvSpPr>
          <p:cNvPr id="14" name="Rectangle 13"/>
          <p:cNvSpPr/>
          <p:nvPr/>
        </p:nvSpPr>
        <p:spPr>
          <a:xfrm flipV="1">
            <a:off x="5640" y="6338698"/>
            <a:ext cx="12180723" cy="519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pic>
        <p:nvPicPr>
          <p:cNvPr id="16" name="Picture 15" descr="One Florida 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58813" y="6408157"/>
            <a:ext cx="1332701" cy="401403"/>
          </a:xfrm>
          <a:prstGeom prst="rect">
            <a:avLst/>
          </a:prstGeom>
        </p:spPr>
      </p:pic>
      <p:sp>
        <p:nvSpPr>
          <p:cNvPr id="17" name="Rectangle 16"/>
          <p:cNvSpPr/>
          <p:nvPr/>
        </p:nvSpPr>
        <p:spPr>
          <a:xfrm flipV="1">
            <a:off x="5640" y="6277796"/>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11" name="Rectangle 10"/>
          <p:cNvSpPr/>
          <p:nvPr/>
        </p:nvSpPr>
        <p:spPr>
          <a:xfrm flipV="1">
            <a:off x="5640" y="-45"/>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20" name="TextBox 19"/>
          <p:cNvSpPr txBox="1"/>
          <p:nvPr/>
        </p:nvSpPr>
        <p:spPr>
          <a:xfrm>
            <a:off x="267830" y="143433"/>
            <a:ext cx="11656340" cy="546816"/>
          </a:xfrm>
          <a:prstGeom prst="rect">
            <a:avLst/>
          </a:prstGeom>
          <a:noFill/>
        </p:spPr>
        <p:txBody>
          <a:bodyPr wrap="square" rtlCol="0" anchor="ctr">
            <a:spAutoFit/>
          </a:bodyPr>
          <a:lstStyle/>
          <a:p>
            <a:pPr defTabSz="609036">
              <a:lnSpc>
                <a:spcPct val="140000"/>
              </a:lnSpc>
            </a:pPr>
            <a:r>
              <a:rPr lang="en-US" sz="2398" b="1" dirty="0">
                <a:solidFill>
                  <a:srgbClr val="182F78"/>
                </a:solidFill>
                <a:latin typeface="Century Gothic"/>
                <a:cs typeface="Century Gothic"/>
              </a:rPr>
              <a:t>Florida has Good Models for Protecting Privacy in Data Integration</a:t>
            </a:r>
          </a:p>
        </p:txBody>
      </p:sp>
      <p:pic>
        <p:nvPicPr>
          <p:cNvPr id="41" name="New picture">
            <a:extLst>
              <a:ext uri="{FF2B5EF4-FFF2-40B4-BE49-F238E27FC236}">
                <a16:creationId xmlns:a16="http://schemas.microsoft.com/office/drawing/2014/main" id="{861E0036-D30E-FE4A-9E96-E020C2CC7A2F}"/>
              </a:ext>
            </a:extLst>
          </p:cNvPr>
          <p:cNvPicPr>
            <a:picLocks/>
          </p:cNvPicPr>
          <p:nvPr/>
        </p:nvPicPr>
        <p:blipFill>
          <a:blip r:embed="rId4"/>
          <a:stretch>
            <a:fillRect/>
          </a:stretch>
        </p:blipFill>
        <p:spPr>
          <a:xfrm>
            <a:off x="238743" y="1174682"/>
            <a:ext cx="6161775" cy="2496452"/>
          </a:xfrm>
          <a:prstGeom prst="rect">
            <a:avLst/>
          </a:prstGeom>
        </p:spPr>
      </p:pic>
      <p:pic>
        <p:nvPicPr>
          <p:cNvPr id="42" name="New picture">
            <a:extLst>
              <a:ext uri="{FF2B5EF4-FFF2-40B4-BE49-F238E27FC236}">
                <a16:creationId xmlns:a16="http://schemas.microsoft.com/office/drawing/2014/main" id="{8663343B-B1BA-5F46-83A2-E0DCC9BDED02}"/>
              </a:ext>
            </a:extLst>
          </p:cNvPr>
          <p:cNvPicPr>
            <a:picLocks/>
          </p:cNvPicPr>
          <p:nvPr/>
        </p:nvPicPr>
        <p:blipFill>
          <a:blip r:embed="rId5"/>
          <a:stretch>
            <a:fillRect/>
          </a:stretch>
        </p:blipFill>
        <p:spPr>
          <a:xfrm>
            <a:off x="6400519" y="803014"/>
            <a:ext cx="5661588" cy="4574115"/>
          </a:xfrm>
          <a:prstGeom prst="rect">
            <a:avLst/>
          </a:prstGeom>
        </p:spPr>
      </p:pic>
      <p:sp>
        <p:nvSpPr>
          <p:cNvPr id="7" name="TextBox 6">
            <a:extLst>
              <a:ext uri="{FF2B5EF4-FFF2-40B4-BE49-F238E27FC236}">
                <a16:creationId xmlns:a16="http://schemas.microsoft.com/office/drawing/2014/main" id="{7FD6B2AA-4BFF-CC41-9AFA-F410F2FFDA85}"/>
              </a:ext>
            </a:extLst>
          </p:cNvPr>
          <p:cNvSpPr txBox="1"/>
          <p:nvPr/>
        </p:nvSpPr>
        <p:spPr>
          <a:xfrm>
            <a:off x="267831" y="5741662"/>
            <a:ext cx="12028461" cy="461408"/>
          </a:xfrm>
          <a:prstGeom prst="rect">
            <a:avLst/>
          </a:prstGeom>
          <a:noFill/>
        </p:spPr>
        <p:txBody>
          <a:bodyPr wrap="square" rtlCol="0">
            <a:spAutoFit/>
          </a:bodyPr>
          <a:lstStyle/>
          <a:p>
            <a:pPr defTabSz="609036"/>
            <a:r>
              <a:rPr lang="en-US" sz="1199" dirty="0">
                <a:solidFill>
                  <a:srgbClr val="3C3C3C"/>
                </a:solidFill>
                <a:latin typeface="Calibri"/>
              </a:rPr>
              <a:t>Bian J, </a:t>
            </a:r>
            <a:r>
              <a:rPr lang="en-US" sz="1199" dirty="0" err="1">
                <a:solidFill>
                  <a:srgbClr val="3C3C3C"/>
                </a:solidFill>
                <a:latin typeface="Calibri"/>
              </a:rPr>
              <a:t>Loiacono</a:t>
            </a:r>
            <a:r>
              <a:rPr lang="en-US" sz="1199" dirty="0">
                <a:solidFill>
                  <a:srgbClr val="3C3C3C"/>
                </a:solidFill>
                <a:latin typeface="Calibri"/>
              </a:rPr>
              <a:t> A, </a:t>
            </a:r>
            <a:r>
              <a:rPr lang="en-US" sz="1199" dirty="0" err="1">
                <a:solidFill>
                  <a:srgbClr val="3C3C3C"/>
                </a:solidFill>
                <a:latin typeface="Calibri"/>
              </a:rPr>
              <a:t>Sura</a:t>
            </a:r>
            <a:r>
              <a:rPr lang="en-US" sz="1199" dirty="0">
                <a:solidFill>
                  <a:srgbClr val="3C3C3C"/>
                </a:solidFill>
                <a:latin typeface="Calibri"/>
              </a:rPr>
              <a:t> A, Mendoza </a:t>
            </a:r>
            <a:r>
              <a:rPr lang="en-US" sz="1199" dirty="0" err="1">
                <a:solidFill>
                  <a:srgbClr val="3C3C3C"/>
                </a:solidFill>
                <a:latin typeface="Calibri"/>
              </a:rPr>
              <a:t>Viramontes</a:t>
            </a:r>
            <a:r>
              <a:rPr lang="en-US" sz="1199" dirty="0">
                <a:solidFill>
                  <a:srgbClr val="3C3C3C"/>
                </a:solidFill>
                <a:latin typeface="Calibri"/>
              </a:rPr>
              <a:t> T, </a:t>
            </a:r>
            <a:r>
              <a:rPr lang="en-US" sz="1199" dirty="0" err="1">
                <a:solidFill>
                  <a:srgbClr val="3C3C3C"/>
                </a:solidFill>
                <a:latin typeface="Calibri"/>
              </a:rPr>
              <a:t>Lipori</a:t>
            </a:r>
            <a:r>
              <a:rPr lang="en-US" sz="1199" dirty="0">
                <a:solidFill>
                  <a:srgbClr val="3C3C3C"/>
                </a:solidFill>
                <a:latin typeface="Calibri"/>
              </a:rPr>
              <a:t> G, Guo Y, Shenkman E, Hogan W. Implementing a hash-based privacy-preserving record linkage tool in the OneFlorida clinical research network. JAMIA Open. 2019 Sep 27.</a:t>
            </a:r>
          </a:p>
        </p:txBody>
      </p:sp>
      <p:sp>
        <p:nvSpPr>
          <p:cNvPr id="8" name="TextBox 7">
            <a:extLst>
              <a:ext uri="{FF2B5EF4-FFF2-40B4-BE49-F238E27FC236}">
                <a16:creationId xmlns:a16="http://schemas.microsoft.com/office/drawing/2014/main" id="{DC3A0F25-5CB6-874E-BBF8-8332B7E84809}"/>
              </a:ext>
            </a:extLst>
          </p:cNvPr>
          <p:cNvSpPr txBox="1"/>
          <p:nvPr/>
        </p:nvSpPr>
        <p:spPr>
          <a:xfrm>
            <a:off x="267830" y="4067331"/>
            <a:ext cx="5890522" cy="1568763"/>
          </a:xfrm>
          <a:prstGeom prst="rect">
            <a:avLst/>
          </a:prstGeom>
          <a:noFill/>
        </p:spPr>
        <p:txBody>
          <a:bodyPr wrap="square" rtlCol="0">
            <a:spAutoFit/>
          </a:bodyPr>
          <a:lstStyle/>
          <a:p>
            <a:pPr marL="228389" indent="-228389" defTabSz="609036">
              <a:buFont typeface="Arial" panose="020B0604020202020204" pitchFamily="34" charset="0"/>
              <a:buChar char="•"/>
            </a:pPr>
            <a:r>
              <a:rPr lang="en-US" sz="1399" dirty="0">
                <a:solidFill>
                  <a:srgbClr val="3C3C3C"/>
                </a:solidFill>
                <a:latin typeface="Calibri"/>
              </a:rPr>
              <a:t>Using the gold-standard datasets, </a:t>
            </a:r>
            <a:r>
              <a:rPr lang="en-US" sz="1399" dirty="0" err="1">
                <a:solidFill>
                  <a:srgbClr val="3C3C3C"/>
                </a:solidFill>
                <a:latin typeface="Calibri"/>
              </a:rPr>
              <a:t>OneFL</a:t>
            </a:r>
            <a:r>
              <a:rPr lang="en-US" sz="1399" dirty="0">
                <a:solidFill>
                  <a:srgbClr val="3C3C3C"/>
                </a:solidFill>
                <a:latin typeface="Calibri"/>
              </a:rPr>
              <a:t> </a:t>
            </a:r>
            <a:r>
              <a:rPr lang="en-US" sz="1399" dirty="0" err="1">
                <a:solidFill>
                  <a:srgbClr val="3C3C3C"/>
                </a:solidFill>
                <a:latin typeface="Calibri"/>
              </a:rPr>
              <a:t>Deduper</a:t>
            </a:r>
            <a:r>
              <a:rPr lang="en-US" sz="1399" dirty="0">
                <a:solidFill>
                  <a:srgbClr val="3C3C3C"/>
                </a:solidFill>
                <a:latin typeface="Calibri"/>
              </a:rPr>
              <a:t> achieved a precision of 97.25∼99.7% and a recall of 75.5%. </a:t>
            </a:r>
          </a:p>
          <a:p>
            <a:pPr marL="228389" indent="-228389" defTabSz="609036">
              <a:buFont typeface="Arial" panose="020B0604020202020204" pitchFamily="34" charset="0"/>
              <a:buChar char="•"/>
            </a:pPr>
            <a:endParaRPr lang="en-US" sz="1399" dirty="0">
              <a:solidFill>
                <a:srgbClr val="3C3C3C"/>
              </a:solidFill>
              <a:latin typeface="Calibri"/>
            </a:endParaRPr>
          </a:p>
          <a:p>
            <a:pPr marL="228389" indent="-228389" defTabSz="609036">
              <a:buFont typeface="Arial" panose="020B0604020202020204" pitchFamily="34" charset="0"/>
              <a:buChar char="•"/>
            </a:pPr>
            <a:r>
              <a:rPr lang="en-US" sz="1399" dirty="0">
                <a:solidFill>
                  <a:srgbClr val="3C3C3C"/>
                </a:solidFill>
                <a:latin typeface="Calibri"/>
              </a:rPr>
              <a:t>With the tool, it deduplicated ∼3.5 million (out of ∼15 million) records down to 1.7 million unique patients across 6 health care partners and the Florida Medicaid program</a:t>
            </a:r>
            <a:r>
              <a:rPr lang="en-US" sz="1199" dirty="0">
                <a:solidFill>
                  <a:srgbClr val="3C3C3C"/>
                </a:solidFill>
                <a:latin typeface="Calibri"/>
              </a:rPr>
              <a:t>. </a:t>
            </a:r>
          </a:p>
          <a:p>
            <a:pPr defTabSz="609036"/>
            <a:endParaRPr lang="en-US" sz="1199" dirty="0">
              <a:solidFill>
                <a:srgbClr val="3C3C3C"/>
              </a:solidFill>
              <a:latin typeface="Calibri"/>
            </a:endParaRPr>
          </a:p>
        </p:txBody>
      </p:sp>
      <p:sp>
        <p:nvSpPr>
          <p:cNvPr id="2" name="TextBox 1">
            <a:extLst>
              <a:ext uri="{FF2B5EF4-FFF2-40B4-BE49-F238E27FC236}">
                <a16:creationId xmlns:a16="http://schemas.microsoft.com/office/drawing/2014/main" id="{EBF7CF9F-EFC9-6240-1987-613FB6366EFE}"/>
              </a:ext>
            </a:extLst>
          </p:cNvPr>
          <p:cNvSpPr txBox="1"/>
          <p:nvPr/>
        </p:nvSpPr>
        <p:spPr>
          <a:xfrm>
            <a:off x="238743" y="6475870"/>
            <a:ext cx="11958386" cy="256352"/>
          </a:xfrm>
          <a:prstGeom prst="rect">
            <a:avLst/>
          </a:prstGeom>
          <a:noFill/>
        </p:spPr>
        <p:txBody>
          <a:bodyPr wrap="square" rtlCol="0">
            <a:spAutoFit/>
          </a:bodyPr>
          <a:lstStyle/>
          <a:p>
            <a:pPr defTabSz="609036"/>
            <a:r>
              <a:rPr lang="en-US" sz="1066" kern="800" spc="226" dirty="0">
                <a:solidFill>
                  <a:srgbClr val="182F78"/>
                </a:solidFill>
                <a:latin typeface="Century Gothic"/>
                <a:cs typeface="Century Gothic"/>
                <a:sym typeface="Wingdings"/>
              </a:rPr>
              <a:t>19 MILLION PATIENTS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4,100 PHYSICIAN PROVIDERS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1,240 PRACTICES/CLINICS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22 HOSPITALS </a:t>
            </a:r>
            <a:r>
              <a:rPr lang="en-US" sz="1066" kern="800" spc="226" dirty="0">
                <a:solidFill>
                  <a:srgbClr val="182F78"/>
                </a:solidFill>
                <a:latin typeface="Wingdings"/>
                <a:ea typeface="Wingdings"/>
                <a:cs typeface="Wingdings"/>
                <a:sym typeface="Wingdings"/>
              </a:rPr>
              <a:t></a:t>
            </a:r>
            <a:r>
              <a:rPr lang="en-US" sz="1066" kern="800" spc="226" dirty="0">
                <a:solidFill>
                  <a:srgbClr val="182F78"/>
                </a:solidFill>
                <a:latin typeface="Century Gothic"/>
                <a:cs typeface="Century Gothic"/>
                <a:sym typeface="Wingdings"/>
              </a:rPr>
              <a:t> 67 COUNTIES</a:t>
            </a:r>
            <a:endParaRPr lang="en-US" sz="1066" kern="800" spc="226" dirty="0">
              <a:solidFill>
                <a:srgbClr val="182F78"/>
              </a:solidFill>
              <a:latin typeface="Century Gothic"/>
              <a:cs typeface="Century Gothic"/>
            </a:endParaRPr>
          </a:p>
        </p:txBody>
      </p:sp>
    </p:spTree>
    <p:extLst>
      <p:ext uri="{BB962C8B-B14F-4D97-AF65-F5344CB8AC3E}">
        <p14:creationId xmlns:p14="http://schemas.microsoft.com/office/powerpoint/2010/main" val="395619656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sp>
        <p:nvSpPr>
          <p:cNvPr id="45" name="Line 6"/>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sp>
        <p:nvSpPr>
          <p:cNvPr id="14" name="Rectangle 13"/>
          <p:cNvSpPr/>
          <p:nvPr/>
        </p:nvSpPr>
        <p:spPr>
          <a:xfrm flipV="1">
            <a:off x="5640" y="6338698"/>
            <a:ext cx="12180723" cy="519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pic>
        <p:nvPicPr>
          <p:cNvPr id="16" name="Picture 15" descr="One Florida 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58813" y="6408157"/>
            <a:ext cx="1332701" cy="401403"/>
          </a:xfrm>
          <a:prstGeom prst="rect">
            <a:avLst/>
          </a:prstGeom>
        </p:spPr>
      </p:pic>
      <p:sp>
        <p:nvSpPr>
          <p:cNvPr id="17" name="Rectangle 16"/>
          <p:cNvSpPr/>
          <p:nvPr/>
        </p:nvSpPr>
        <p:spPr>
          <a:xfrm flipV="1">
            <a:off x="5640" y="6277796"/>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11" name="Rectangle 10"/>
          <p:cNvSpPr/>
          <p:nvPr/>
        </p:nvSpPr>
        <p:spPr>
          <a:xfrm flipV="1">
            <a:off x="5640" y="-45"/>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19" name="TextBox 18"/>
          <p:cNvSpPr txBox="1"/>
          <p:nvPr/>
        </p:nvSpPr>
        <p:spPr>
          <a:xfrm>
            <a:off x="238743" y="6475870"/>
            <a:ext cx="11958386" cy="256352"/>
          </a:xfrm>
          <a:prstGeom prst="rect">
            <a:avLst/>
          </a:prstGeom>
          <a:noFill/>
        </p:spPr>
        <p:txBody>
          <a:bodyPr wrap="square" rtlCol="0">
            <a:spAutoFit/>
          </a:bodyPr>
          <a:lstStyle/>
          <a:p>
            <a:pPr defTabSz="609036"/>
            <a:r>
              <a:rPr lang="en-US" sz="1066" kern="800" spc="226" dirty="0">
                <a:solidFill>
                  <a:srgbClr val="182F78"/>
                </a:solidFill>
                <a:latin typeface="Century Gothic"/>
                <a:cs typeface="Century Gothic"/>
                <a:sym typeface="Wingdings"/>
              </a:rPr>
              <a:t>19 MILLION PATIENTS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4,100 PHYSICIAN PROVIDERS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1,240 PRACTICES/CLINICS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22 HOSPITALS </a:t>
            </a:r>
            <a:r>
              <a:rPr lang="en-US" sz="1066" kern="800" spc="226" dirty="0">
                <a:solidFill>
                  <a:srgbClr val="182F78"/>
                </a:solidFill>
                <a:latin typeface="Wingdings"/>
                <a:ea typeface="Wingdings"/>
                <a:cs typeface="Wingdings"/>
                <a:sym typeface="Wingdings"/>
              </a:rPr>
              <a:t></a:t>
            </a:r>
            <a:r>
              <a:rPr lang="en-US" sz="1066" kern="800" spc="226" dirty="0">
                <a:solidFill>
                  <a:srgbClr val="182F78"/>
                </a:solidFill>
                <a:latin typeface="Century Gothic"/>
                <a:cs typeface="Century Gothic"/>
                <a:sym typeface="Wingdings"/>
              </a:rPr>
              <a:t> 67 COUNTIES</a:t>
            </a:r>
            <a:endParaRPr lang="en-US" sz="1066" kern="800" spc="226" dirty="0">
              <a:solidFill>
                <a:srgbClr val="182F78"/>
              </a:solidFill>
              <a:latin typeface="Century Gothic"/>
              <a:cs typeface="Century Gothic"/>
            </a:endParaRPr>
          </a:p>
        </p:txBody>
      </p:sp>
      <p:sp>
        <p:nvSpPr>
          <p:cNvPr id="20" name="TextBox 19"/>
          <p:cNvSpPr txBox="1"/>
          <p:nvPr/>
        </p:nvSpPr>
        <p:spPr>
          <a:xfrm>
            <a:off x="389766" y="291738"/>
            <a:ext cx="11656340" cy="496226"/>
          </a:xfrm>
          <a:prstGeom prst="rect">
            <a:avLst/>
          </a:prstGeom>
          <a:noFill/>
        </p:spPr>
        <p:txBody>
          <a:bodyPr wrap="square" rtlCol="0" anchor="ctr">
            <a:spAutoFit/>
          </a:bodyPr>
          <a:lstStyle/>
          <a:p>
            <a:pPr defTabSz="609036">
              <a:lnSpc>
                <a:spcPct val="140000"/>
              </a:lnSpc>
            </a:pPr>
            <a:r>
              <a:rPr lang="en-US" sz="2131" b="1" dirty="0">
                <a:solidFill>
                  <a:srgbClr val="182F78"/>
                </a:solidFill>
                <a:latin typeface="Century Gothic"/>
                <a:cs typeface="Century Gothic"/>
              </a:rPr>
              <a:t>The Foundation: The OneFlorida Data Trust, Current Data Picture</a:t>
            </a:r>
          </a:p>
        </p:txBody>
      </p:sp>
      <p:pic>
        <p:nvPicPr>
          <p:cNvPr id="3" name="Picture 2" descr="Graphical user interface, application&#10;&#10;Description automatically generated">
            <a:extLst>
              <a:ext uri="{FF2B5EF4-FFF2-40B4-BE49-F238E27FC236}">
                <a16:creationId xmlns:a16="http://schemas.microsoft.com/office/drawing/2014/main" id="{9B084AD2-30DA-5270-5916-9EB8541B86ED}"/>
              </a:ext>
            </a:extLst>
          </p:cNvPr>
          <p:cNvPicPr>
            <a:picLocks noChangeAspect="1"/>
          </p:cNvPicPr>
          <p:nvPr/>
        </p:nvPicPr>
        <p:blipFill>
          <a:blip r:embed="rId4"/>
          <a:stretch>
            <a:fillRect/>
          </a:stretch>
        </p:blipFill>
        <p:spPr>
          <a:xfrm>
            <a:off x="1971142" y="1018847"/>
            <a:ext cx="7874610" cy="5076482"/>
          </a:xfrm>
          <a:prstGeom prst="rect">
            <a:avLst/>
          </a:prstGeom>
        </p:spPr>
      </p:pic>
    </p:spTree>
    <p:extLst>
      <p:ext uri="{BB962C8B-B14F-4D97-AF65-F5344CB8AC3E}">
        <p14:creationId xmlns:p14="http://schemas.microsoft.com/office/powerpoint/2010/main" val="341107166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65" y="964298"/>
            <a:ext cx="10972800" cy="972205"/>
          </a:xfrm>
        </p:spPr>
        <p:txBody>
          <a:bodyPr>
            <a:normAutofit fontScale="90000"/>
          </a:bodyPr>
          <a:lstStyle/>
          <a:p>
            <a:r>
              <a:rPr lang="en-US" dirty="0"/>
              <a:t>Data Science</a:t>
            </a:r>
          </a:p>
        </p:txBody>
      </p:sp>
      <p:sp>
        <p:nvSpPr>
          <p:cNvPr id="4" name="Date Placeholder 3"/>
          <p:cNvSpPr>
            <a:spLocks noGrp="1"/>
          </p:cNvSpPr>
          <p:nvPr>
            <p:ph type="dt" sz="half" idx="10"/>
          </p:nvPr>
        </p:nvSpPr>
        <p:spPr/>
        <p:txBody>
          <a:bodyPr/>
          <a:lstStyle/>
          <a:p>
            <a:pPr defTabSz="609585"/>
            <a:fld id="{F630E4F9-F79E-9C4C-887D-8D8B7990E997}" type="datetime1">
              <a:rPr lang="en-US">
                <a:solidFill>
                  <a:prstClr val="black">
                    <a:tint val="75000"/>
                  </a:prstClr>
                </a:solidFill>
                <a:latin typeface="Times New Roman"/>
              </a:rPr>
              <a:pPr defTabSz="609585"/>
              <a:t>6/6/2025</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2</a:t>
            </a:fld>
            <a:endParaRPr lang="en-US" dirty="0">
              <a:solidFill>
                <a:prstClr val="black">
                  <a:tint val="75000"/>
                </a:prstClr>
              </a:solidFill>
              <a:latin typeface="Times New Roman"/>
            </a:endParaRPr>
          </a:p>
        </p:txBody>
      </p:sp>
      <p:pic>
        <p:nvPicPr>
          <p:cNvPr id="8" name="Picture 7">
            <a:extLst>
              <a:ext uri="{FF2B5EF4-FFF2-40B4-BE49-F238E27FC236}">
                <a16:creationId xmlns:a16="http://schemas.microsoft.com/office/drawing/2014/main" id="{EC847B32-8305-1965-D129-5DD09C2CE53D}"/>
              </a:ext>
            </a:extLst>
          </p:cNvPr>
          <p:cNvPicPr>
            <a:picLocks noChangeAspect="1"/>
          </p:cNvPicPr>
          <p:nvPr/>
        </p:nvPicPr>
        <p:blipFill>
          <a:blip r:embed="rId2"/>
          <a:stretch>
            <a:fillRect/>
          </a:stretch>
        </p:blipFill>
        <p:spPr>
          <a:xfrm>
            <a:off x="3872287" y="1988753"/>
            <a:ext cx="4229355" cy="4369613"/>
          </a:xfrm>
          <a:prstGeom prst="rect">
            <a:avLst/>
          </a:prstGeom>
        </p:spPr>
      </p:pic>
      <p:sp>
        <p:nvSpPr>
          <p:cNvPr id="12" name="TextBox 11">
            <a:extLst>
              <a:ext uri="{FF2B5EF4-FFF2-40B4-BE49-F238E27FC236}">
                <a16:creationId xmlns:a16="http://schemas.microsoft.com/office/drawing/2014/main" id="{9F383985-98DD-E5E4-0EC6-19DE86244A16}"/>
              </a:ext>
            </a:extLst>
          </p:cNvPr>
          <p:cNvSpPr txBox="1"/>
          <p:nvPr/>
        </p:nvSpPr>
        <p:spPr>
          <a:xfrm>
            <a:off x="7883575" y="6410616"/>
            <a:ext cx="4036682" cy="379656"/>
          </a:xfrm>
          <a:prstGeom prst="rect">
            <a:avLst/>
          </a:prstGeom>
          <a:noFill/>
        </p:spPr>
        <p:txBody>
          <a:bodyPr wrap="none" rtlCol="0">
            <a:spAutoFit/>
          </a:bodyPr>
          <a:lstStyle/>
          <a:p>
            <a:pPr defTabSz="609585"/>
            <a:r>
              <a:rPr lang="en-US" sz="1867" dirty="0">
                <a:solidFill>
                  <a:prstClr val="black"/>
                </a:solidFill>
                <a:latin typeface="Times New Roman"/>
              </a:rPr>
              <a:t>Credit: Michael Franklin (UC Berkeley)</a:t>
            </a:r>
          </a:p>
        </p:txBody>
      </p:sp>
    </p:spTree>
    <p:extLst>
      <p:ext uri="{BB962C8B-B14F-4D97-AF65-F5344CB8AC3E}">
        <p14:creationId xmlns:p14="http://schemas.microsoft.com/office/powerpoint/2010/main" val="9150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endParaRPr lang="en-US" sz="2398"/>
          </a:p>
        </p:txBody>
      </p:sp>
      <p:sp>
        <p:nvSpPr>
          <p:cNvPr id="45" name="Line 6"/>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endParaRPr lang="en-US" sz="2398"/>
          </a:p>
        </p:txBody>
      </p:sp>
      <p:pic>
        <p:nvPicPr>
          <p:cNvPr id="16" name="Picture 15" descr="One Florida 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58813" y="6408157"/>
            <a:ext cx="1332701" cy="401403"/>
          </a:xfrm>
          <a:prstGeom prst="rect">
            <a:avLst/>
          </a:prstGeom>
        </p:spPr>
      </p:pic>
      <p:sp>
        <p:nvSpPr>
          <p:cNvPr id="17" name="Rectangle 16"/>
          <p:cNvSpPr/>
          <p:nvPr/>
        </p:nvSpPr>
        <p:spPr>
          <a:xfrm flipV="1">
            <a:off x="5640" y="6277796"/>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8">
              <a:solidFill>
                <a:srgbClr val="000090"/>
              </a:solidFill>
              <a:latin typeface="Century Gothic"/>
              <a:cs typeface="Century Gothic"/>
            </a:endParaRPr>
          </a:p>
        </p:txBody>
      </p:sp>
      <p:sp>
        <p:nvSpPr>
          <p:cNvPr id="11" name="Rectangle 10"/>
          <p:cNvSpPr/>
          <p:nvPr/>
        </p:nvSpPr>
        <p:spPr>
          <a:xfrm flipV="1">
            <a:off x="5640" y="-45"/>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8">
              <a:solidFill>
                <a:srgbClr val="000090"/>
              </a:solidFill>
              <a:latin typeface="Century Gothic"/>
              <a:cs typeface="Century Gothic"/>
            </a:endParaRPr>
          </a:p>
        </p:txBody>
      </p:sp>
      <p:sp>
        <p:nvSpPr>
          <p:cNvPr id="20" name="TextBox 19"/>
          <p:cNvSpPr txBox="1"/>
          <p:nvPr/>
        </p:nvSpPr>
        <p:spPr>
          <a:xfrm>
            <a:off x="367129" y="385330"/>
            <a:ext cx="11212546" cy="597279"/>
          </a:xfrm>
          <a:prstGeom prst="rect">
            <a:avLst/>
          </a:prstGeom>
          <a:noFill/>
        </p:spPr>
        <p:txBody>
          <a:bodyPr wrap="square" rtlCol="0" anchor="ctr">
            <a:spAutoFit/>
          </a:bodyPr>
          <a:lstStyle/>
          <a:p>
            <a:pPr>
              <a:lnSpc>
                <a:spcPct val="140000"/>
              </a:lnSpc>
            </a:pPr>
            <a:r>
              <a:rPr lang="en-US" sz="2664" b="1" dirty="0">
                <a:solidFill>
                  <a:schemeClr val="accent3"/>
                </a:solidFill>
                <a:latin typeface="Century Gothic"/>
                <a:cs typeface="Century Gothic"/>
              </a:rPr>
              <a:t>Prevalence of Multiple Chronic Conditions in OneFlorida</a:t>
            </a:r>
          </a:p>
        </p:txBody>
      </p:sp>
      <p:sp>
        <p:nvSpPr>
          <p:cNvPr id="4" name="TextBox 3">
            <a:extLst>
              <a:ext uri="{FF2B5EF4-FFF2-40B4-BE49-F238E27FC236}">
                <a16:creationId xmlns:a16="http://schemas.microsoft.com/office/drawing/2014/main" id="{4346E70F-B4CA-C94C-9B6A-1171871A4F92}"/>
              </a:ext>
            </a:extLst>
          </p:cNvPr>
          <p:cNvSpPr txBox="1"/>
          <p:nvPr/>
        </p:nvSpPr>
        <p:spPr>
          <a:xfrm>
            <a:off x="192375" y="5657568"/>
            <a:ext cx="11562054" cy="522964"/>
          </a:xfrm>
          <a:prstGeom prst="rect">
            <a:avLst/>
          </a:prstGeom>
          <a:noFill/>
        </p:spPr>
        <p:txBody>
          <a:bodyPr wrap="square" rtlCol="0">
            <a:spAutoFit/>
          </a:bodyPr>
          <a:lstStyle/>
          <a:p>
            <a:r>
              <a:rPr lang="en-US" sz="1399" dirty="0"/>
              <a:t>He Z, Bian J, </a:t>
            </a:r>
            <a:r>
              <a:rPr lang="en-US" sz="1399" dirty="0" err="1"/>
              <a:t>Carretta</a:t>
            </a:r>
            <a:r>
              <a:rPr lang="en-US" sz="1399" dirty="0"/>
              <a:t> HJ, Lee J, Hogan WR, Shenkman E, </a:t>
            </a:r>
            <a:r>
              <a:rPr lang="en-US" sz="1399" dirty="0" err="1"/>
              <a:t>Charness</a:t>
            </a:r>
            <a:r>
              <a:rPr lang="en-US" sz="1399" dirty="0"/>
              <a:t> N. Prevalence of Multiple Chronic Conditions Among Older Adults in Florida and the United States: Comparative Analysis of the OneFlorida Data Trust and National Inpatient Sample. J Med Internet Res. 2018 Apr 12;20(4):e137. </a:t>
            </a:r>
          </a:p>
        </p:txBody>
      </p:sp>
      <p:pic>
        <p:nvPicPr>
          <p:cNvPr id="6" name="Picture 5">
            <a:extLst>
              <a:ext uri="{FF2B5EF4-FFF2-40B4-BE49-F238E27FC236}">
                <a16:creationId xmlns:a16="http://schemas.microsoft.com/office/drawing/2014/main" id="{C6B17ADE-81C3-BC4F-97AB-412AD12DFF67}"/>
              </a:ext>
            </a:extLst>
          </p:cNvPr>
          <p:cNvPicPr>
            <a:picLocks noChangeAspect="1"/>
          </p:cNvPicPr>
          <p:nvPr/>
        </p:nvPicPr>
        <p:blipFill rotWithShape="1">
          <a:blip r:embed="rId4"/>
          <a:srcRect l="18242" r="21028"/>
          <a:stretch/>
        </p:blipFill>
        <p:spPr>
          <a:xfrm>
            <a:off x="5640" y="1102341"/>
            <a:ext cx="3535957" cy="448330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006A1372-9E61-6842-B2E4-E2EC83091863}"/>
              </a:ext>
            </a:extLst>
          </p:cNvPr>
          <p:cNvPicPr>
            <a:picLocks noChangeAspect="1"/>
          </p:cNvPicPr>
          <p:nvPr/>
        </p:nvPicPr>
        <p:blipFill>
          <a:blip r:embed="rId5"/>
          <a:stretch>
            <a:fillRect/>
          </a:stretch>
        </p:blipFill>
        <p:spPr>
          <a:xfrm>
            <a:off x="3541595" y="1586551"/>
            <a:ext cx="8759264" cy="3333042"/>
          </a:xfrm>
          <a:prstGeom prst="rect">
            <a:avLst/>
          </a:prstGeom>
        </p:spPr>
      </p:pic>
      <p:pic>
        <p:nvPicPr>
          <p:cNvPr id="9" name="Picture 8">
            <a:extLst>
              <a:ext uri="{FF2B5EF4-FFF2-40B4-BE49-F238E27FC236}">
                <a16:creationId xmlns:a16="http://schemas.microsoft.com/office/drawing/2014/main" id="{D4B34DD7-5640-274A-A077-0C18D51B7090}"/>
              </a:ext>
            </a:extLst>
          </p:cNvPr>
          <p:cNvPicPr>
            <a:picLocks noChangeAspect="1"/>
          </p:cNvPicPr>
          <p:nvPr/>
        </p:nvPicPr>
        <p:blipFill>
          <a:blip r:embed="rId6"/>
          <a:stretch>
            <a:fillRect/>
          </a:stretch>
        </p:blipFill>
        <p:spPr>
          <a:xfrm>
            <a:off x="3445674" y="1721027"/>
            <a:ext cx="7571996" cy="3312749"/>
          </a:xfrm>
          <a:prstGeom prst="rect">
            <a:avLst/>
          </a:prstGeom>
        </p:spPr>
      </p:pic>
      <p:pic>
        <p:nvPicPr>
          <p:cNvPr id="12" name="Picture 11">
            <a:extLst>
              <a:ext uri="{FF2B5EF4-FFF2-40B4-BE49-F238E27FC236}">
                <a16:creationId xmlns:a16="http://schemas.microsoft.com/office/drawing/2014/main" id="{E61622FE-C6CE-8D44-A4F5-9459604D7572}"/>
              </a:ext>
            </a:extLst>
          </p:cNvPr>
          <p:cNvPicPr>
            <a:picLocks noChangeAspect="1"/>
          </p:cNvPicPr>
          <p:nvPr/>
        </p:nvPicPr>
        <p:blipFill>
          <a:blip r:embed="rId7"/>
          <a:stretch>
            <a:fillRect/>
          </a:stretch>
        </p:blipFill>
        <p:spPr>
          <a:xfrm>
            <a:off x="3499631" y="1651568"/>
            <a:ext cx="8983772" cy="3229534"/>
          </a:xfrm>
          <a:prstGeom prst="rect">
            <a:avLst/>
          </a:prstGeom>
        </p:spPr>
      </p:pic>
      <p:pic>
        <p:nvPicPr>
          <p:cNvPr id="13" name="Picture 12">
            <a:extLst>
              <a:ext uri="{FF2B5EF4-FFF2-40B4-BE49-F238E27FC236}">
                <a16:creationId xmlns:a16="http://schemas.microsoft.com/office/drawing/2014/main" id="{FABA7D45-3A0F-EE41-B633-B29BC8AC1D49}"/>
              </a:ext>
            </a:extLst>
          </p:cNvPr>
          <p:cNvPicPr>
            <a:picLocks noChangeAspect="1"/>
          </p:cNvPicPr>
          <p:nvPr/>
        </p:nvPicPr>
        <p:blipFill>
          <a:blip r:embed="rId8"/>
          <a:stretch>
            <a:fillRect/>
          </a:stretch>
        </p:blipFill>
        <p:spPr>
          <a:xfrm>
            <a:off x="3445674" y="1644515"/>
            <a:ext cx="8150335" cy="3443517"/>
          </a:xfrm>
          <a:prstGeom prst="rect">
            <a:avLst/>
          </a:prstGeom>
        </p:spPr>
      </p:pic>
      <p:pic>
        <p:nvPicPr>
          <p:cNvPr id="1026" name="Picture 2">
            <a:extLst>
              <a:ext uri="{FF2B5EF4-FFF2-40B4-BE49-F238E27FC236}">
                <a16:creationId xmlns:a16="http://schemas.microsoft.com/office/drawing/2014/main" id="{F4150878-0E73-5015-5D6F-0FCC49EF73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0838" y="1363830"/>
            <a:ext cx="8466189" cy="3886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6A4021-BFD8-3012-4AA6-C64B6D6C2899}"/>
              </a:ext>
            </a:extLst>
          </p:cNvPr>
          <p:cNvSpPr txBox="1"/>
          <p:nvPr/>
        </p:nvSpPr>
        <p:spPr>
          <a:xfrm>
            <a:off x="238743" y="6475870"/>
            <a:ext cx="11958386" cy="256352"/>
          </a:xfrm>
          <a:prstGeom prst="rect">
            <a:avLst/>
          </a:prstGeom>
          <a:noFill/>
        </p:spPr>
        <p:txBody>
          <a:bodyPr wrap="square" rtlCol="0">
            <a:spAutoFit/>
          </a:bodyPr>
          <a:lstStyle/>
          <a:p>
            <a:pPr defTabSz="609036"/>
            <a:r>
              <a:rPr lang="en-US" sz="1066" kern="800" spc="226" dirty="0">
                <a:solidFill>
                  <a:srgbClr val="182F78"/>
                </a:solidFill>
                <a:latin typeface="Century Gothic"/>
                <a:cs typeface="Century Gothic"/>
                <a:sym typeface="Wingdings"/>
              </a:rPr>
              <a:t>19 MILLION PATIENTS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4,100 PHYSICIAN PROVIDERS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1,240 PRACTICES/CLINICS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22 HOSPITALS </a:t>
            </a:r>
            <a:r>
              <a:rPr lang="en-US" sz="1066" kern="800" spc="226" dirty="0">
                <a:solidFill>
                  <a:srgbClr val="182F78"/>
                </a:solidFill>
                <a:latin typeface="Wingdings"/>
                <a:ea typeface="Wingdings"/>
                <a:cs typeface="Wingdings"/>
                <a:sym typeface="Wingdings"/>
              </a:rPr>
              <a:t></a:t>
            </a:r>
            <a:r>
              <a:rPr lang="en-US" sz="1066" kern="800" spc="226" dirty="0">
                <a:solidFill>
                  <a:srgbClr val="182F78"/>
                </a:solidFill>
                <a:latin typeface="Century Gothic"/>
                <a:cs typeface="Century Gothic"/>
                <a:sym typeface="Wingdings"/>
              </a:rPr>
              <a:t> 67 COUNTIES</a:t>
            </a:r>
            <a:endParaRPr lang="en-US" sz="1066" kern="800" spc="226" dirty="0">
              <a:solidFill>
                <a:srgbClr val="182F78"/>
              </a:solidFill>
              <a:latin typeface="Century Gothic"/>
              <a:cs typeface="Century Gothic"/>
            </a:endParaRPr>
          </a:p>
        </p:txBody>
      </p:sp>
    </p:spTree>
    <p:extLst>
      <p:ext uri="{BB962C8B-B14F-4D97-AF65-F5344CB8AC3E}">
        <p14:creationId xmlns:p14="http://schemas.microsoft.com/office/powerpoint/2010/main" val="3577304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EB51E-63C2-B24C-9534-36BE3DC368D5}"/>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defTabSz="914400">
              <a:lnSpc>
                <a:spcPct val="90000"/>
              </a:lnSpc>
            </a:pPr>
            <a:r>
              <a:rPr lang="en-US" sz="2200" kern="1200" dirty="0">
                <a:solidFill>
                  <a:srgbClr val="FFFFFF"/>
                </a:solidFill>
                <a:latin typeface="+mj-lt"/>
                <a:ea typeface="+mj-ea"/>
                <a:cs typeface="+mj-cs"/>
              </a:rPr>
              <a:t>Doctors would recommend open surgical procedure to patients with large stone and small stone but not not to combined patients </a:t>
            </a:r>
          </a:p>
        </p:txBody>
      </p:sp>
      <p:sp>
        <p:nvSpPr>
          <p:cNvPr id="3" name="TextBox 2">
            <a:extLst>
              <a:ext uri="{FF2B5EF4-FFF2-40B4-BE49-F238E27FC236}">
                <a16:creationId xmlns:a16="http://schemas.microsoft.com/office/drawing/2014/main" id="{C592EA60-3973-3146-A50A-E4786089D2AB}"/>
              </a:ext>
            </a:extLst>
          </p:cNvPr>
          <p:cNvSpPr txBox="1"/>
          <p:nvPr/>
        </p:nvSpPr>
        <p:spPr>
          <a:xfrm>
            <a:off x="4905052" y="945412"/>
            <a:ext cx="5272101" cy="892552"/>
          </a:xfrm>
          <a:prstGeom prst="rect">
            <a:avLst/>
          </a:prstGeom>
          <a:noFill/>
        </p:spPr>
        <p:txBody>
          <a:bodyPr wrap="square" rtlCol="0">
            <a:spAutoFit/>
          </a:bodyPr>
          <a:lstStyle/>
          <a:p>
            <a:pPr defTabSz="548640">
              <a:spcAft>
                <a:spcPts val="600"/>
              </a:spcAft>
            </a:pPr>
            <a:r>
              <a:rPr lang="en-US" sz="1400" kern="1200" dirty="0">
                <a:solidFill>
                  <a:schemeClr val="tx1"/>
                </a:solidFill>
                <a:latin typeface="+mn-lt"/>
                <a:ea typeface="+mn-ea"/>
                <a:cs typeface="+mn-cs"/>
              </a:rPr>
              <a:t>Y is the disease outcome (1 diseased, 0 normal)</a:t>
            </a:r>
          </a:p>
          <a:p>
            <a:pPr defTabSz="548640">
              <a:spcAft>
                <a:spcPts val="600"/>
              </a:spcAft>
            </a:pPr>
            <a:r>
              <a:rPr lang="en-US" sz="1400" kern="1200" dirty="0">
                <a:solidFill>
                  <a:schemeClr val="tx1"/>
                </a:solidFill>
                <a:latin typeface="+mn-lt"/>
                <a:ea typeface="+mn-ea"/>
                <a:cs typeface="+mn-cs"/>
              </a:rPr>
              <a:t>Z is the treatment (1 open surgical procedure, 0 small puncture)</a:t>
            </a:r>
          </a:p>
          <a:p>
            <a:pPr defTabSz="548640">
              <a:spcAft>
                <a:spcPts val="600"/>
              </a:spcAft>
            </a:pPr>
            <a:r>
              <a:rPr lang="en-US" sz="1400" kern="1200" dirty="0">
                <a:solidFill>
                  <a:schemeClr val="tx1"/>
                </a:solidFill>
                <a:latin typeface="+mn-lt"/>
                <a:ea typeface="+mn-ea"/>
                <a:cs typeface="+mn-cs"/>
              </a:rPr>
              <a:t>X is the size of the kidney stone (1 large stone, 0 small stone)</a:t>
            </a:r>
            <a:endParaRPr lang="en-US" sz="1400" dirty="0"/>
          </a:p>
        </p:txBody>
      </p:sp>
      <p:pic>
        <p:nvPicPr>
          <p:cNvPr id="5" name="Picture 4">
            <a:extLst>
              <a:ext uri="{FF2B5EF4-FFF2-40B4-BE49-F238E27FC236}">
                <a16:creationId xmlns:a16="http://schemas.microsoft.com/office/drawing/2014/main" id="{3A36509E-97E2-054D-B915-50952F571B34}"/>
              </a:ext>
            </a:extLst>
          </p:cNvPr>
          <p:cNvPicPr>
            <a:picLocks noChangeAspect="1"/>
          </p:cNvPicPr>
          <p:nvPr/>
        </p:nvPicPr>
        <p:blipFill>
          <a:blip r:embed="rId2"/>
          <a:stretch>
            <a:fillRect/>
          </a:stretch>
        </p:blipFill>
        <p:spPr>
          <a:xfrm>
            <a:off x="5041903" y="2053881"/>
            <a:ext cx="4497914" cy="764746"/>
          </a:xfrm>
          <a:prstGeom prst="rect">
            <a:avLst/>
          </a:prstGeom>
        </p:spPr>
      </p:pic>
      <p:pic>
        <p:nvPicPr>
          <p:cNvPr id="6" name="Picture 5">
            <a:extLst>
              <a:ext uri="{FF2B5EF4-FFF2-40B4-BE49-F238E27FC236}">
                <a16:creationId xmlns:a16="http://schemas.microsoft.com/office/drawing/2014/main" id="{21AD7743-D916-0C42-A559-DB77608FE237}"/>
              </a:ext>
            </a:extLst>
          </p:cNvPr>
          <p:cNvPicPr>
            <a:picLocks noChangeAspect="1"/>
          </p:cNvPicPr>
          <p:nvPr/>
        </p:nvPicPr>
        <p:blipFill>
          <a:blip r:embed="rId3"/>
          <a:stretch>
            <a:fillRect/>
          </a:stretch>
        </p:blipFill>
        <p:spPr>
          <a:xfrm>
            <a:off x="4624302" y="3407898"/>
            <a:ext cx="5296483" cy="734472"/>
          </a:xfrm>
          <a:prstGeom prst="rect">
            <a:avLst/>
          </a:prstGeom>
        </p:spPr>
      </p:pic>
      <p:pic>
        <p:nvPicPr>
          <p:cNvPr id="7" name="Picture 6">
            <a:extLst>
              <a:ext uri="{FF2B5EF4-FFF2-40B4-BE49-F238E27FC236}">
                <a16:creationId xmlns:a16="http://schemas.microsoft.com/office/drawing/2014/main" id="{8E27CB93-DEDC-0F4C-A27F-5AF79765C967}"/>
              </a:ext>
            </a:extLst>
          </p:cNvPr>
          <p:cNvPicPr>
            <a:picLocks noChangeAspect="1"/>
          </p:cNvPicPr>
          <p:nvPr/>
        </p:nvPicPr>
        <p:blipFill>
          <a:blip r:embed="rId4"/>
          <a:stretch>
            <a:fillRect/>
          </a:stretch>
        </p:blipFill>
        <p:spPr>
          <a:xfrm>
            <a:off x="4520621" y="4804830"/>
            <a:ext cx="5462228" cy="76095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440F6C0-0CD9-7D47-ABB8-2172FB5F2579}"/>
                  </a:ext>
                </a:extLst>
              </p:cNvPr>
              <p:cNvSpPr txBox="1"/>
              <p:nvPr/>
            </p:nvSpPr>
            <p:spPr>
              <a:xfrm>
                <a:off x="5996755" y="2906408"/>
                <a:ext cx="2852704" cy="354777"/>
              </a:xfrm>
              <a:prstGeom prst="rect">
                <a:avLst/>
              </a:prstGeom>
              <a:noFill/>
            </p:spPr>
            <p:txBody>
              <a:bodyPr wrap="none" rtlCol="0">
                <a:spAutoFit/>
              </a:bodyPr>
              <a:lstStyle/>
              <a:p>
                <a:pPr defTabSz="548640">
                  <a:spcAft>
                    <a:spcPts val="600"/>
                  </a:spcAft>
                </a:pPr>
                <a:r>
                  <a:rPr lang="en-US" sz="1200" kern="1200" dirty="0">
                    <a:solidFill>
                      <a:schemeClr val="tx1"/>
                    </a:solidFill>
                  </a:rPr>
                  <a:t>Risk difference = </a:t>
                </a:r>
                <a14:m>
                  <m:oMath xmlns:m="http://schemas.openxmlformats.org/officeDocument/2006/math">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273</m:t>
                        </m:r>
                      </m:num>
                      <m:den>
                        <m:r>
                          <a:rPr lang="en-US" sz="1200" i="1" kern="1200">
                            <a:solidFill>
                              <a:schemeClr val="tx1"/>
                            </a:solidFill>
                            <a:latin typeface="Cambria Math" panose="02040503050406030204" pitchFamily="18" charset="0"/>
                          </a:rPr>
                          <m:t>273+77</m:t>
                        </m:r>
                      </m:den>
                    </m:f>
                    <m:r>
                      <a:rPr lang="en-US" sz="1200" i="1" kern="1200">
                        <a:solidFill>
                          <a:schemeClr val="tx1"/>
                        </a:solidFill>
                        <a:latin typeface="Cambria Math" panose="02040503050406030204" pitchFamily="18" charset="0"/>
                      </a:rPr>
                      <m:t>−</m:t>
                    </m:r>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289</m:t>
                        </m:r>
                      </m:num>
                      <m:den>
                        <m:r>
                          <a:rPr lang="en-US" sz="1200" i="1" kern="1200">
                            <a:solidFill>
                              <a:schemeClr val="tx1"/>
                            </a:solidFill>
                            <a:latin typeface="Cambria Math" panose="02040503050406030204" pitchFamily="18" charset="0"/>
                          </a:rPr>
                          <m:t>289+61</m:t>
                        </m:r>
                      </m:den>
                    </m:f>
                    <m:r>
                      <a:rPr lang="en-US" sz="1200" i="1" kern="1200">
                        <a:solidFill>
                          <a:schemeClr val="tx1"/>
                        </a:solidFill>
                        <a:latin typeface="Cambria Math" panose="02040503050406030204" pitchFamily="18" charset="0"/>
                      </a:rPr>
                      <m:t>=−0.05</m:t>
                    </m:r>
                  </m:oMath>
                </a14:m>
                <a:endParaRPr lang="en-US" sz="1200" dirty="0"/>
              </a:p>
            </p:txBody>
          </p:sp>
        </mc:Choice>
        <mc:Fallback xmlns="">
          <p:sp>
            <p:nvSpPr>
              <p:cNvPr id="8" name="TextBox 7">
                <a:extLst>
                  <a:ext uri="{FF2B5EF4-FFF2-40B4-BE49-F238E27FC236}">
                    <a16:creationId xmlns:a16="http://schemas.microsoft.com/office/drawing/2014/main" id="{5440F6C0-0CD9-7D47-ABB8-2172FB5F2579}"/>
                  </a:ext>
                </a:extLst>
              </p:cNvPr>
              <p:cNvSpPr txBox="1">
                <a:spLocks noRot="1" noChangeAspect="1" noMove="1" noResize="1" noEditPoints="1" noAdjustHandles="1" noChangeArrowheads="1" noChangeShapeType="1" noTextEdit="1"/>
              </p:cNvSpPr>
              <p:nvPr/>
            </p:nvSpPr>
            <p:spPr>
              <a:xfrm>
                <a:off x="5996755" y="2906408"/>
                <a:ext cx="2852704" cy="354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899C66A-5C83-2C41-BFAE-3DDBCA529E27}"/>
                  </a:ext>
                </a:extLst>
              </p:cNvPr>
              <p:cNvSpPr/>
              <p:nvPr/>
            </p:nvSpPr>
            <p:spPr>
              <a:xfrm>
                <a:off x="6087324" y="4264413"/>
                <a:ext cx="2671565" cy="357277"/>
              </a:xfrm>
              <a:prstGeom prst="rect">
                <a:avLst/>
              </a:prstGeom>
            </p:spPr>
            <p:txBody>
              <a:bodyPr wrap="none">
                <a:spAutoFit/>
              </a:bodyPr>
              <a:lstStyle/>
              <a:p>
                <a:pPr defTabSz="548640">
                  <a:spcAft>
                    <a:spcPts val="600"/>
                  </a:spcAft>
                </a:pPr>
                <a:r>
                  <a:rPr lang="en-US" sz="1200" kern="1200" dirty="0">
                    <a:solidFill>
                      <a:schemeClr val="tx1"/>
                    </a:solidFill>
                  </a:rPr>
                  <a:t>Risk difference = </a:t>
                </a:r>
                <a14:m>
                  <m:oMath xmlns:m="http://schemas.openxmlformats.org/officeDocument/2006/math">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192</m:t>
                        </m:r>
                      </m:num>
                      <m:den>
                        <m:r>
                          <a:rPr lang="en-US" sz="1200" i="1" kern="1200">
                            <a:solidFill>
                              <a:schemeClr val="tx1"/>
                            </a:solidFill>
                            <a:latin typeface="Cambria Math" panose="02040503050406030204" pitchFamily="18" charset="0"/>
                          </a:rPr>
                          <m:t>192+71</m:t>
                        </m:r>
                      </m:den>
                    </m:f>
                    <m:r>
                      <a:rPr lang="en-US" sz="1200" i="1" kern="1200">
                        <a:solidFill>
                          <a:schemeClr val="tx1"/>
                        </a:solidFill>
                        <a:latin typeface="Cambria Math" panose="02040503050406030204" pitchFamily="18" charset="0"/>
                      </a:rPr>
                      <m:t>−</m:t>
                    </m:r>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55</m:t>
                        </m:r>
                      </m:num>
                      <m:den>
                        <m:r>
                          <a:rPr lang="en-US" sz="1200" i="1" kern="1200">
                            <a:solidFill>
                              <a:schemeClr val="tx1"/>
                            </a:solidFill>
                            <a:latin typeface="Cambria Math" panose="02040503050406030204" pitchFamily="18" charset="0"/>
                          </a:rPr>
                          <m:t>55+25</m:t>
                        </m:r>
                      </m:den>
                    </m:f>
                    <m:r>
                      <a:rPr lang="en-US" sz="1200" i="1" kern="1200">
                        <a:solidFill>
                          <a:schemeClr val="tx1"/>
                        </a:solidFill>
                        <a:latin typeface="Cambria Math" panose="02040503050406030204" pitchFamily="18" charset="0"/>
                      </a:rPr>
                      <m:t>=0.04</m:t>
                    </m:r>
                  </m:oMath>
                </a14:m>
                <a:endParaRPr lang="en-US" sz="1200" dirty="0"/>
              </a:p>
            </p:txBody>
          </p:sp>
        </mc:Choice>
        <mc:Fallback xmlns="">
          <p:sp>
            <p:nvSpPr>
              <p:cNvPr id="9" name="Rectangle 8">
                <a:extLst>
                  <a:ext uri="{FF2B5EF4-FFF2-40B4-BE49-F238E27FC236}">
                    <a16:creationId xmlns:a16="http://schemas.microsoft.com/office/drawing/2014/main" id="{2899C66A-5C83-2C41-BFAE-3DDBCA529E27}"/>
                  </a:ext>
                </a:extLst>
              </p:cNvPr>
              <p:cNvSpPr>
                <a:spLocks noRot="1" noChangeAspect="1" noMove="1" noResize="1" noEditPoints="1" noAdjustHandles="1" noChangeArrowheads="1" noChangeShapeType="1" noTextEdit="1"/>
              </p:cNvSpPr>
              <p:nvPr/>
            </p:nvSpPr>
            <p:spPr>
              <a:xfrm>
                <a:off x="6087324" y="4264413"/>
                <a:ext cx="2671565" cy="3572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F2E6B37-4540-2545-982B-0D8668775344}"/>
                  </a:ext>
                </a:extLst>
              </p:cNvPr>
              <p:cNvSpPr/>
              <p:nvPr/>
            </p:nvSpPr>
            <p:spPr>
              <a:xfrm>
                <a:off x="6118582" y="5787703"/>
                <a:ext cx="2609048" cy="354777"/>
              </a:xfrm>
              <a:prstGeom prst="rect">
                <a:avLst/>
              </a:prstGeom>
            </p:spPr>
            <p:txBody>
              <a:bodyPr wrap="none">
                <a:spAutoFit/>
              </a:bodyPr>
              <a:lstStyle/>
              <a:p>
                <a:pPr defTabSz="548640">
                  <a:spcAft>
                    <a:spcPts val="600"/>
                  </a:spcAft>
                </a:pPr>
                <a:r>
                  <a:rPr lang="en-US" sz="1200" kern="1200" dirty="0">
                    <a:solidFill>
                      <a:schemeClr val="tx1"/>
                    </a:solidFill>
                  </a:rPr>
                  <a:t>Risk difference = </a:t>
                </a:r>
                <a14:m>
                  <m:oMath xmlns:m="http://schemas.openxmlformats.org/officeDocument/2006/math">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81</m:t>
                        </m:r>
                      </m:num>
                      <m:den>
                        <m:r>
                          <a:rPr lang="en-US" sz="1200" i="1" kern="1200">
                            <a:solidFill>
                              <a:schemeClr val="tx1"/>
                            </a:solidFill>
                            <a:latin typeface="Cambria Math" panose="02040503050406030204" pitchFamily="18" charset="0"/>
                          </a:rPr>
                          <m:t>81+6</m:t>
                        </m:r>
                      </m:den>
                    </m:f>
                    <m:r>
                      <a:rPr lang="en-US" sz="1200" i="1" kern="1200">
                        <a:solidFill>
                          <a:schemeClr val="tx1"/>
                        </a:solidFill>
                        <a:latin typeface="Cambria Math" panose="02040503050406030204" pitchFamily="18" charset="0"/>
                      </a:rPr>
                      <m:t>−</m:t>
                    </m:r>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234</m:t>
                        </m:r>
                      </m:num>
                      <m:den>
                        <m:r>
                          <a:rPr lang="en-US" sz="1200" i="1" kern="1200">
                            <a:solidFill>
                              <a:schemeClr val="tx1"/>
                            </a:solidFill>
                            <a:latin typeface="Cambria Math" panose="02040503050406030204" pitchFamily="18" charset="0"/>
                          </a:rPr>
                          <m:t>234+36</m:t>
                        </m:r>
                      </m:den>
                    </m:f>
                    <m:r>
                      <a:rPr lang="en-US" sz="1200" i="1" kern="1200">
                        <a:solidFill>
                          <a:schemeClr val="tx1"/>
                        </a:solidFill>
                        <a:latin typeface="Cambria Math" panose="02040503050406030204" pitchFamily="18" charset="0"/>
                      </a:rPr>
                      <m:t>=0.06</m:t>
                    </m:r>
                  </m:oMath>
                </a14:m>
                <a:endParaRPr lang="en-US" sz="1200" dirty="0"/>
              </a:p>
            </p:txBody>
          </p:sp>
        </mc:Choice>
        <mc:Fallback xmlns="">
          <p:sp>
            <p:nvSpPr>
              <p:cNvPr id="10" name="Rectangle 9">
                <a:extLst>
                  <a:ext uri="{FF2B5EF4-FFF2-40B4-BE49-F238E27FC236}">
                    <a16:creationId xmlns:a16="http://schemas.microsoft.com/office/drawing/2014/main" id="{BF2E6B37-4540-2545-982B-0D8668775344}"/>
                  </a:ext>
                </a:extLst>
              </p:cNvPr>
              <p:cNvSpPr>
                <a:spLocks noRot="1" noChangeAspect="1" noMove="1" noResize="1" noEditPoints="1" noAdjustHandles="1" noChangeArrowheads="1" noChangeShapeType="1" noTextEdit="1"/>
              </p:cNvSpPr>
              <p:nvPr/>
            </p:nvSpPr>
            <p:spPr>
              <a:xfrm>
                <a:off x="6118582" y="5787703"/>
                <a:ext cx="2609048" cy="35477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491781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5F96C4-5966-F645-A966-B249C4DBC64A}"/>
              </a:ext>
            </a:extLst>
          </p:cNvPr>
          <p:cNvSpPr>
            <a:spLocks noGrp="1"/>
          </p:cNvSpPr>
          <p:nvPr>
            <p:ph type="title"/>
          </p:nvPr>
        </p:nvSpPr>
        <p:spPr>
          <a:xfrm>
            <a:off x="645064" y="525982"/>
            <a:ext cx="4282983" cy="1200361"/>
          </a:xfrm>
        </p:spPr>
        <p:txBody>
          <a:bodyPr vert="horz" lIns="91440" tIns="45720" rIns="91440" bIns="45720" rtlCol="0" anchor="b">
            <a:normAutofit/>
          </a:bodyPr>
          <a:lstStyle/>
          <a:p>
            <a:pPr algn="l" defTabSz="914400">
              <a:lnSpc>
                <a:spcPct val="90000"/>
              </a:lnSpc>
            </a:pPr>
            <a:r>
              <a:rPr lang="en-US" sz="3600" kern="1200" dirty="0">
                <a:solidFill>
                  <a:schemeClr val="tx1"/>
                </a:solidFill>
                <a:latin typeface="+mj-lt"/>
                <a:ea typeface="+mj-ea"/>
                <a:cs typeface="+mj-cs"/>
              </a:rPr>
              <a:t>Simpson’s paradox</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34F42A-420E-4347-9292-81998C475A42}"/>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t>Why?</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Sicker patients with large kidney stone tend to have have open surgical procedure </a:t>
            </a:r>
          </a:p>
          <a:p>
            <a:pPr indent="-228600">
              <a:lnSpc>
                <a:spcPct val="90000"/>
              </a:lnSpc>
              <a:spcAft>
                <a:spcPts val="600"/>
              </a:spcAft>
              <a:buFont typeface="Arial" panose="020B0604020202020204" pitchFamily="34" charset="0"/>
              <a:buChar char="•"/>
            </a:pPr>
            <a:r>
              <a:rPr lang="en-US" dirty="0"/>
              <a:t>Healthier patients with small kidney stone tend to have small puncture</a:t>
            </a:r>
          </a:p>
          <a:p>
            <a:pPr indent="-228600">
              <a:lnSpc>
                <a:spcPct val="90000"/>
              </a:lnSpc>
              <a:spcAft>
                <a:spcPts val="600"/>
              </a:spcAft>
              <a:buFont typeface="Arial" panose="020B0604020202020204" pitchFamily="34" charset="0"/>
              <a:buChar char="•"/>
            </a:pPr>
            <a:r>
              <a:rPr lang="en-US" dirty="0"/>
              <a:t>These two populations are not comparable</a:t>
            </a:r>
          </a:p>
          <a:p>
            <a:pPr indent="-228600">
              <a:lnSpc>
                <a:spcPct val="90000"/>
              </a:lnSpc>
              <a:spcAft>
                <a:spcPts val="600"/>
              </a:spcAft>
              <a:buFont typeface="Arial" panose="020B0604020202020204" pitchFamily="34" charset="0"/>
              <a:buChar char="•"/>
            </a:pPr>
            <a:r>
              <a:rPr lang="en-US" dirty="0"/>
              <a:t>we are comparing apple with </a:t>
            </a:r>
            <a:r>
              <a:rPr lang="en-US" dirty="0" err="1"/>
              <a:t>organge</a:t>
            </a:r>
            <a:r>
              <a:rPr lang="en-US" dirty="0"/>
              <a:t> </a:t>
            </a: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C96BE15-DF7F-5340-860D-ED40C1146D96}"/>
              </a:ext>
            </a:extLst>
          </p:cNvPr>
          <p:cNvPicPr>
            <a:picLocks noChangeAspect="1"/>
          </p:cNvPicPr>
          <p:nvPr/>
        </p:nvPicPr>
        <p:blipFill>
          <a:blip r:embed="rId2"/>
          <a:stretch>
            <a:fillRect/>
          </a:stretch>
        </p:blipFill>
        <p:spPr>
          <a:xfrm>
            <a:off x="5984947" y="958617"/>
            <a:ext cx="5392450" cy="4394846"/>
          </a:xfrm>
          <a:prstGeom prst="rect">
            <a:avLst/>
          </a:prstGeom>
        </p:spPr>
      </p:pic>
    </p:spTree>
    <p:extLst>
      <p:ext uri="{BB962C8B-B14F-4D97-AF65-F5344CB8AC3E}">
        <p14:creationId xmlns:p14="http://schemas.microsoft.com/office/powerpoint/2010/main" val="325948985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C312-832B-E89B-3575-D5B3F4242A24}"/>
              </a:ext>
            </a:extLst>
          </p:cNvPr>
          <p:cNvSpPr>
            <a:spLocks noGrp="1"/>
          </p:cNvSpPr>
          <p:nvPr>
            <p:ph type="title"/>
          </p:nvPr>
        </p:nvSpPr>
        <p:spPr>
          <a:xfrm>
            <a:off x="4314395" y="1781096"/>
            <a:ext cx="3002090" cy="1307592"/>
          </a:xfrm>
        </p:spPr>
        <p:txBody>
          <a:bodyPr/>
          <a:lstStyle/>
          <a:p>
            <a:pPr algn="ctr"/>
            <a:r>
              <a:rPr lang="en-US" altLang="zh-CN" b="1" dirty="0"/>
              <a:t>Thank</a:t>
            </a:r>
            <a:r>
              <a:rPr lang="zh-CN" altLang="en-US" b="1" dirty="0"/>
              <a:t> </a:t>
            </a:r>
            <a:r>
              <a:rPr lang="en-US" altLang="zh-CN" b="1" dirty="0"/>
              <a:t>you!</a:t>
            </a:r>
            <a:endParaRPr lang="en-US" b="1" dirty="0"/>
          </a:p>
        </p:txBody>
      </p:sp>
      <p:sp>
        <p:nvSpPr>
          <p:cNvPr id="3" name="Footer Placeholder 2">
            <a:extLst>
              <a:ext uri="{FF2B5EF4-FFF2-40B4-BE49-F238E27FC236}">
                <a16:creationId xmlns:a16="http://schemas.microsoft.com/office/drawing/2014/main" id="{2A73DDEC-20BC-7978-9F8E-2B9A773A5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2C737-2A07-C821-E8C8-76A9315D836A}"/>
              </a:ext>
            </a:extLst>
          </p:cNvPr>
          <p:cNvSpPr>
            <a:spLocks noGrp="1"/>
          </p:cNvSpPr>
          <p:nvPr>
            <p:ph type="sldNum" sz="quarter" idx="12"/>
          </p:nvPr>
        </p:nvSpPr>
        <p:spPr/>
        <p:txBody>
          <a:bodyPr/>
          <a:lstStyle/>
          <a:p>
            <a:fld id="{1D5F8FF2-9D8B-A74A-9EAF-BC713C4BF11A}" type="slidenum">
              <a:rPr lang="en-US" smtClean="0"/>
              <a:t>23</a:t>
            </a:fld>
            <a:endParaRPr lang="en-US"/>
          </a:p>
        </p:txBody>
      </p:sp>
      <p:sp>
        <p:nvSpPr>
          <p:cNvPr id="4" name="Title 1">
            <a:extLst>
              <a:ext uri="{FF2B5EF4-FFF2-40B4-BE49-F238E27FC236}">
                <a16:creationId xmlns:a16="http://schemas.microsoft.com/office/drawing/2014/main" id="{D069E1CB-A6BE-F6AB-0D17-2BFC48A7505F}"/>
              </a:ext>
            </a:extLst>
          </p:cNvPr>
          <p:cNvSpPr txBox="1">
            <a:spLocks/>
          </p:cNvSpPr>
          <p:nvPr/>
        </p:nvSpPr>
        <p:spPr>
          <a:xfrm>
            <a:off x="5153134" y="3429000"/>
            <a:ext cx="1885730" cy="8286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altLang="zh-CN" sz="3600" dirty="0"/>
              <a:t>Contact</a:t>
            </a:r>
            <a:endParaRPr lang="en-US" sz="3600" dirty="0"/>
          </a:p>
        </p:txBody>
      </p:sp>
      <p:sp>
        <p:nvSpPr>
          <p:cNvPr id="5" name="TextBox 4">
            <a:extLst>
              <a:ext uri="{FF2B5EF4-FFF2-40B4-BE49-F238E27FC236}">
                <a16:creationId xmlns:a16="http://schemas.microsoft.com/office/drawing/2014/main" id="{B54D274C-627C-CF82-7140-3EA48E7E1398}"/>
              </a:ext>
            </a:extLst>
          </p:cNvPr>
          <p:cNvSpPr txBox="1"/>
          <p:nvPr/>
        </p:nvSpPr>
        <p:spPr>
          <a:xfrm>
            <a:off x="4314395" y="4262090"/>
            <a:ext cx="3563208" cy="2031325"/>
          </a:xfrm>
          <a:prstGeom prst="rect">
            <a:avLst/>
          </a:prstGeom>
          <a:noFill/>
        </p:spPr>
        <p:txBody>
          <a:bodyPr wrap="square" rtlCol="0">
            <a:spAutoFit/>
          </a:bodyPr>
          <a:lstStyle/>
          <a:p>
            <a:pPr algn="ctr"/>
            <a:r>
              <a:rPr lang="en-US" altLang="zh-CN" dirty="0" err="1"/>
              <a:t>Zhe</a:t>
            </a:r>
            <a:r>
              <a:rPr lang="en-US" altLang="zh-CN" dirty="0"/>
              <a:t> He, PhD</a:t>
            </a:r>
          </a:p>
          <a:p>
            <a:pPr algn="ctr"/>
            <a:r>
              <a:rPr lang="en-US" altLang="zh-CN" dirty="0">
                <a:hlinkClick r:id="rId3"/>
              </a:rPr>
              <a:t>zhe@fsu.edu</a:t>
            </a:r>
            <a:endParaRPr lang="en-US" altLang="zh-CN" dirty="0"/>
          </a:p>
          <a:p>
            <a:pPr algn="ctr"/>
            <a:endParaRPr lang="en-US" altLang="zh-CN" dirty="0"/>
          </a:p>
          <a:p>
            <a:pPr algn="ctr"/>
            <a:r>
              <a:rPr lang="en-US" altLang="zh-CN" dirty="0" err="1"/>
              <a:t>Hongyuan</a:t>
            </a:r>
            <a:r>
              <a:rPr lang="en-US" altLang="zh-CN" dirty="0"/>
              <a:t> Cao, PhD</a:t>
            </a:r>
          </a:p>
          <a:p>
            <a:pPr algn="ctr"/>
            <a:r>
              <a:rPr lang="en-US" altLang="zh-CN" dirty="0">
                <a:hlinkClick r:id="rId4"/>
              </a:rPr>
              <a:t>hcao@fsu.edu</a:t>
            </a:r>
            <a:endParaRPr lang="en-US" altLang="zh-CN" dirty="0"/>
          </a:p>
          <a:p>
            <a:pPr algn="ctr"/>
            <a:endParaRPr lang="en-US" altLang="zh-CN" dirty="0"/>
          </a:p>
          <a:p>
            <a:pPr algn="ctr"/>
            <a:r>
              <a:rPr lang="en-US" altLang="zh-CN" dirty="0"/>
              <a:t>Florida State University</a:t>
            </a:r>
          </a:p>
        </p:txBody>
      </p:sp>
    </p:spTree>
    <p:extLst>
      <p:ext uri="{BB962C8B-B14F-4D97-AF65-F5344CB8AC3E}">
        <p14:creationId xmlns:p14="http://schemas.microsoft.com/office/powerpoint/2010/main" val="18446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FC5E-52D8-F14E-A489-965ED9123C73}"/>
              </a:ext>
            </a:extLst>
          </p:cNvPr>
          <p:cNvSpPr>
            <a:spLocks noGrp="1"/>
          </p:cNvSpPr>
          <p:nvPr>
            <p:ph type="title"/>
          </p:nvPr>
        </p:nvSpPr>
        <p:spPr>
          <a:xfrm>
            <a:off x="609600" y="933891"/>
            <a:ext cx="10972800" cy="972205"/>
          </a:xfrm>
        </p:spPr>
        <p:txBody>
          <a:bodyPr anchor="ctr">
            <a:normAutofit/>
          </a:bodyPr>
          <a:lstStyle/>
          <a:p>
            <a:pPr>
              <a:lnSpc>
                <a:spcPct val="90000"/>
              </a:lnSpc>
            </a:pPr>
            <a:r>
              <a:rPr lang="en-US" sz="4267" dirty="0"/>
              <a:t>Advanced Technique: MICE</a:t>
            </a:r>
          </a:p>
        </p:txBody>
      </p:sp>
      <p:pic>
        <p:nvPicPr>
          <p:cNvPr id="6" name="Picture 5">
            <a:extLst>
              <a:ext uri="{FF2B5EF4-FFF2-40B4-BE49-F238E27FC236}">
                <a16:creationId xmlns:a16="http://schemas.microsoft.com/office/drawing/2014/main" id="{D1D2DB91-784A-F641-9C3F-982268A51EF0}"/>
              </a:ext>
            </a:extLst>
          </p:cNvPr>
          <p:cNvPicPr>
            <a:picLocks noChangeAspect="1"/>
          </p:cNvPicPr>
          <p:nvPr/>
        </p:nvPicPr>
        <p:blipFill>
          <a:blip r:embed="rId2"/>
          <a:stretch>
            <a:fillRect/>
          </a:stretch>
        </p:blipFill>
        <p:spPr>
          <a:xfrm>
            <a:off x="1239626" y="2172604"/>
            <a:ext cx="9206993" cy="4548872"/>
          </a:xfrm>
          <a:prstGeom prst="rect">
            <a:avLst/>
          </a:prstGeom>
          <a:noFill/>
        </p:spPr>
      </p:pic>
      <p:sp>
        <p:nvSpPr>
          <p:cNvPr id="4" name="Slide Number Placeholder 3">
            <a:extLst>
              <a:ext uri="{FF2B5EF4-FFF2-40B4-BE49-F238E27FC236}">
                <a16:creationId xmlns:a16="http://schemas.microsoft.com/office/drawing/2014/main" id="{0ADBB1F0-537B-1848-BE59-77E9BE800FD0}"/>
              </a:ext>
            </a:extLst>
          </p:cNvPr>
          <p:cNvSpPr>
            <a:spLocks noGrp="1"/>
          </p:cNvSpPr>
          <p:nvPr>
            <p:ph type="sldNum" sz="quarter" idx="12"/>
          </p:nvPr>
        </p:nvSpPr>
        <p:spPr>
          <a:xfrm>
            <a:off x="8737600" y="6356351"/>
            <a:ext cx="2844800" cy="365125"/>
          </a:xfrm>
        </p:spPr>
        <p:txBody>
          <a:bodyPr anchor="ctr">
            <a:normAutofit/>
          </a:bodyPr>
          <a:lstStyle/>
          <a:p>
            <a:pPr>
              <a:lnSpc>
                <a:spcPct val="90000"/>
              </a:lnSpc>
              <a:spcAft>
                <a:spcPts val="800"/>
              </a:spcAft>
            </a:pPr>
            <a:fld id="{82DA34B5-7C80-464F-9A62-3711C8F85D9D}" type="slidenum">
              <a:rPr lang="en-US" smtClean="0"/>
              <a:pPr>
                <a:lnSpc>
                  <a:spcPct val="90000"/>
                </a:lnSpc>
                <a:spcAft>
                  <a:spcPts val="800"/>
                </a:spcAft>
              </a:pPr>
              <a:t>24</a:t>
            </a:fld>
            <a:endParaRPr lang="en-US"/>
          </a:p>
        </p:txBody>
      </p:sp>
    </p:spTree>
    <p:extLst>
      <p:ext uri="{BB962C8B-B14F-4D97-AF65-F5344CB8AC3E}">
        <p14:creationId xmlns:p14="http://schemas.microsoft.com/office/powerpoint/2010/main" val="390746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083D-9EDC-B74F-B56B-B24BD52A400A}"/>
              </a:ext>
            </a:extLst>
          </p:cNvPr>
          <p:cNvSpPr>
            <a:spLocks noGrp="1"/>
          </p:cNvSpPr>
          <p:nvPr>
            <p:ph type="title"/>
          </p:nvPr>
        </p:nvSpPr>
        <p:spPr>
          <a:xfrm>
            <a:off x="609600" y="1164896"/>
            <a:ext cx="10972800" cy="972205"/>
          </a:xfrm>
        </p:spPr>
        <p:txBody>
          <a:bodyPr anchor="ctr">
            <a:normAutofit/>
          </a:bodyPr>
          <a:lstStyle/>
          <a:p>
            <a:pPr>
              <a:lnSpc>
                <a:spcPct val="90000"/>
              </a:lnSpc>
            </a:pPr>
            <a:r>
              <a:rPr lang="en-US" sz="4267" dirty="0"/>
              <a:t>Advanced Technique: </a:t>
            </a:r>
            <a:r>
              <a:rPr lang="en-US" sz="4267" dirty="0" err="1"/>
              <a:t>MissForest</a:t>
            </a:r>
            <a:endParaRPr lang="en-US" sz="4267" dirty="0"/>
          </a:p>
        </p:txBody>
      </p:sp>
      <p:pic>
        <p:nvPicPr>
          <p:cNvPr id="6" name="Picture 5">
            <a:extLst>
              <a:ext uri="{FF2B5EF4-FFF2-40B4-BE49-F238E27FC236}">
                <a16:creationId xmlns:a16="http://schemas.microsoft.com/office/drawing/2014/main" id="{A7DEAD02-E1A6-3144-BD75-E31AF7F36E50}"/>
              </a:ext>
            </a:extLst>
          </p:cNvPr>
          <p:cNvPicPr>
            <a:picLocks noChangeAspect="1"/>
          </p:cNvPicPr>
          <p:nvPr/>
        </p:nvPicPr>
        <p:blipFill>
          <a:blip r:embed="rId2"/>
          <a:stretch>
            <a:fillRect/>
          </a:stretch>
        </p:blipFill>
        <p:spPr>
          <a:xfrm>
            <a:off x="609600" y="2373092"/>
            <a:ext cx="10972800" cy="3648456"/>
          </a:xfrm>
          <a:prstGeom prst="rect">
            <a:avLst/>
          </a:prstGeom>
          <a:noFill/>
        </p:spPr>
      </p:pic>
      <p:sp>
        <p:nvSpPr>
          <p:cNvPr id="4" name="Slide Number Placeholder 3">
            <a:extLst>
              <a:ext uri="{FF2B5EF4-FFF2-40B4-BE49-F238E27FC236}">
                <a16:creationId xmlns:a16="http://schemas.microsoft.com/office/drawing/2014/main" id="{7B2669BB-9B5D-FE48-81DA-46C329094677}"/>
              </a:ext>
            </a:extLst>
          </p:cNvPr>
          <p:cNvSpPr>
            <a:spLocks noGrp="1"/>
          </p:cNvSpPr>
          <p:nvPr>
            <p:ph type="sldNum" sz="quarter" idx="12"/>
          </p:nvPr>
        </p:nvSpPr>
        <p:spPr>
          <a:xfrm>
            <a:off x="8737600" y="6356351"/>
            <a:ext cx="2844800" cy="365125"/>
          </a:xfrm>
        </p:spPr>
        <p:txBody>
          <a:bodyPr anchor="ctr">
            <a:normAutofit/>
          </a:bodyPr>
          <a:lstStyle/>
          <a:p>
            <a:pPr>
              <a:lnSpc>
                <a:spcPct val="90000"/>
              </a:lnSpc>
              <a:spcAft>
                <a:spcPts val="800"/>
              </a:spcAft>
            </a:pPr>
            <a:fld id="{82DA34B5-7C80-464F-9A62-3711C8F85D9D}" type="slidenum">
              <a:rPr lang="en-US" smtClean="0"/>
              <a:pPr>
                <a:lnSpc>
                  <a:spcPct val="90000"/>
                </a:lnSpc>
                <a:spcAft>
                  <a:spcPts val="800"/>
                </a:spcAft>
              </a:pPr>
              <a:t>25</a:t>
            </a:fld>
            <a:endParaRPr lang="en-US"/>
          </a:p>
        </p:txBody>
      </p:sp>
    </p:spTree>
    <p:extLst>
      <p:ext uri="{BB962C8B-B14F-4D97-AF65-F5344CB8AC3E}">
        <p14:creationId xmlns:p14="http://schemas.microsoft.com/office/powerpoint/2010/main" val="875745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67" dirty="0"/>
              <a:t>Why is Data Preprocessing Important?</a:t>
            </a:r>
          </a:p>
        </p:txBody>
      </p:sp>
      <p:sp>
        <p:nvSpPr>
          <p:cNvPr id="3" name="Content Placeholder 2"/>
          <p:cNvSpPr>
            <a:spLocks noGrp="1"/>
          </p:cNvSpPr>
          <p:nvPr>
            <p:ph idx="1"/>
          </p:nvPr>
        </p:nvSpPr>
        <p:spPr>
          <a:xfrm>
            <a:off x="609600" y="2565481"/>
            <a:ext cx="10972800" cy="3700025"/>
          </a:xfrm>
        </p:spPr>
        <p:txBody>
          <a:bodyPr>
            <a:normAutofit/>
          </a:bodyPr>
          <a:lstStyle/>
          <a:p>
            <a:pPr>
              <a:lnSpc>
                <a:spcPct val="110000"/>
              </a:lnSpc>
            </a:pPr>
            <a:r>
              <a:rPr lang="en-US" altLang="en-US" sz="2133" dirty="0"/>
              <a:t> No quality data, no quality mining results!</a:t>
            </a:r>
          </a:p>
          <a:p>
            <a:pPr lvl="1">
              <a:lnSpc>
                <a:spcPct val="110000"/>
              </a:lnSpc>
            </a:pPr>
            <a:r>
              <a:rPr lang="en-US" altLang="en-US" sz="2133" dirty="0"/>
              <a:t>Quality decisions must be based on quality data</a:t>
            </a:r>
          </a:p>
          <a:p>
            <a:pPr lvl="1">
              <a:lnSpc>
                <a:spcPct val="110000"/>
              </a:lnSpc>
            </a:pPr>
            <a:r>
              <a:rPr lang="en-US" altLang="en-US" sz="2133" dirty="0"/>
              <a:t>Data warehouse needs consistent integration of quality data</a:t>
            </a:r>
          </a:p>
          <a:p>
            <a:endParaRPr lang="en-US" sz="2133" dirty="0"/>
          </a:p>
        </p:txBody>
      </p:sp>
      <p:sp>
        <p:nvSpPr>
          <p:cNvPr id="4" name="Date Placeholder 3"/>
          <p:cNvSpPr>
            <a:spLocks noGrp="1"/>
          </p:cNvSpPr>
          <p:nvPr>
            <p:ph type="dt" sz="half" idx="10"/>
          </p:nvPr>
        </p:nvSpPr>
        <p:spPr/>
        <p:txBody>
          <a:bodyPr/>
          <a:lstStyle/>
          <a:p>
            <a:pPr defTabSz="609585"/>
            <a:fld id="{B03804E9-9336-DB4B-829F-C48DCD77B7AD}" type="datetime1">
              <a:rPr lang="en-US">
                <a:solidFill>
                  <a:prstClr val="black">
                    <a:tint val="75000"/>
                  </a:prstClr>
                </a:solidFill>
                <a:latin typeface="Times New Roman"/>
              </a:rPr>
              <a:pPr defTabSz="609585"/>
              <a:t>6/6/2025</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3</a:t>
            </a:fld>
            <a:endParaRPr lang="en-US" dirty="0">
              <a:solidFill>
                <a:prstClr val="black">
                  <a:tint val="75000"/>
                </a:prstClr>
              </a:solidFill>
              <a:latin typeface="Times New Roman"/>
            </a:endParaRPr>
          </a:p>
        </p:txBody>
      </p:sp>
    </p:spTree>
    <p:extLst>
      <p:ext uri="{BB962C8B-B14F-4D97-AF65-F5344CB8AC3E}">
        <p14:creationId xmlns:p14="http://schemas.microsoft.com/office/powerpoint/2010/main" val="1658649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032" y="1010892"/>
            <a:ext cx="10972800" cy="972205"/>
          </a:xfrm>
        </p:spPr>
        <p:txBody>
          <a:bodyPr>
            <a:normAutofit/>
          </a:bodyPr>
          <a:lstStyle/>
          <a:p>
            <a:r>
              <a:rPr lang="en-US" altLang="en-US" sz="4267" dirty="0"/>
              <a:t>Major Tasks in Data Preprocessing</a:t>
            </a:r>
            <a:endParaRPr lang="en-US" sz="4267" dirty="0"/>
          </a:p>
        </p:txBody>
      </p:sp>
      <p:sp>
        <p:nvSpPr>
          <p:cNvPr id="3" name="Content Placeholder 2"/>
          <p:cNvSpPr>
            <a:spLocks noGrp="1"/>
          </p:cNvSpPr>
          <p:nvPr>
            <p:ph idx="1"/>
          </p:nvPr>
        </p:nvSpPr>
        <p:spPr>
          <a:xfrm>
            <a:off x="0" y="2165660"/>
            <a:ext cx="6962038" cy="4692340"/>
          </a:xfrm>
        </p:spPr>
        <p:txBody>
          <a:bodyPr>
            <a:noAutofit/>
          </a:bodyPr>
          <a:lstStyle/>
          <a:p>
            <a:r>
              <a:rPr lang="en-US" altLang="en-US" sz="1467" dirty="0"/>
              <a:t>Data cleaning</a:t>
            </a:r>
          </a:p>
          <a:p>
            <a:pPr lvl="1"/>
            <a:r>
              <a:rPr lang="en-US" altLang="en-US" sz="1467" dirty="0"/>
              <a:t>Fill in missing values, smooth noisy data, identify or remove outliers, and resolve inconsistencies</a:t>
            </a:r>
          </a:p>
          <a:p>
            <a:r>
              <a:rPr lang="en-US" altLang="en-US" sz="1467" dirty="0"/>
              <a:t>Data integration</a:t>
            </a:r>
          </a:p>
          <a:p>
            <a:pPr lvl="1"/>
            <a:r>
              <a:rPr lang="en-US" altLang="en-US" sz="1467" dirty="0"/>
              <a:t>Integration of multiple databases, data cubes, or files</a:t>
            </a:r>
          </a:p>
          <a:p>
            <a:r>
              <a:rPr lang="en-US" altLang="en-US" sz="1467" dirty="0"/>
              <a:t>Data transformation</a:t>
            </a:r>
          </a:p>
          <a:p>
            <a:pPr lvl="1"/>
            <a:r>
              <a:rPr lang="en-US" altLang="en-US" sz="1467" dirty="0"/>
              <a:t>Normalization and aggregation</a:t>
            </a:r>
          </a:p>
          <a:p>
            <a:r>
              <a:rPr lang="en-US" altLang="en-US" sz="1467" dirty="0"/>
              <a:t>Data reduction</a:t>
            </a:r>
          </a:p>
          <a:p>
            <a:pPr lvl="1"/>
            <a:r>
              <a:rPr lang="en-US" altLang="en-US" sz="1467" dirty="0"/>
              <a:t>Obtains reduced representation in volume but produces the same or similar analytical results</a:t>
            </a:r>
          </a:p>
          <a:p>
            <a:r>
              <a:rPr lang="en-US" altLang="en-US" sz="1467" dirty="0"/>
              <a:t>Data discretization</a:t>
            </a:r>
          </a:p>
          <a:p>
            <a:pPr lvl="1"/>
            <a:r>
              <a:rPr lang="en-US" altLang="en-US" sz="1467" dirty="0"/>
              <a:t>Part of data reduction but with particular importance, especially for numerical data</a:t>
            </a:r>
          </a:p>
          <a:p>
            <a:endParaRPr lang="en-US" sz="1467" dirty="0"/>
          </a:p>
        </p:txBody>
      </p:sp>
      <p:sp>
        <p:nvSpPr>
          <p:cNvPr id="4" name="Date Placeholder 3"/>
          <p:cNvSpPr>
            <a:spLocks noGrp="1"/>
          </p:cNvSpPr>
          <p:nvPr>
            <p:ph type="dt" sz="half" idx="10"/>
          </p:nvPr>
        </p:nvSpPr>
        <p:spPr/>
        <p:txBody>
          <a:bodyPr/>
          <a:lstStyle/>
          <a:p>
            <a:pPr defTabSz="609585"/>
            <a:fld id="{16607F6C-ABC6-B943-AF80-FD12F45AE8B7}" type="datetime1">
              <a:rPr lang="en-US">
                <a:solidFill>
                  <a:prstClr val="black">
                    <a:tint val="75000"/>
                  </a:prstClr>
                </a:solidFill>
                <a:latin typeface="Times New Roman"/>
              </a:rPr>
              <a:pPr defTabSz="609585"/>
              <a:t>6/6/2025</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4</a:t>
            </a:fld>
            <a:endParaRPr lang="en-US" dirty="0">
              <a:solidFill>
                <a:prstClr val="black">
                  <a:tint val="75000"/>
                </a:prstClr>
              </a:solidFill>
              <a:latin typeface="Times New Roman"/>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9056" y="2165660"/>
            <a:ext cx="5482944" cy="45558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38436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25" y="898175"/>
            <a:ext cx="10972800" cy="972205"/>
          </a:xfrm>
        </p:spPr>
        <p:txBody>
          <a:bodyPr>
            <a:normAutofit/>
          </a:bodyPr>
          <a:lstStyle/>
          <a:p>
            <a:r>
              <a:rPr lang="en-US" sz="4267" dirty="0"/>
              <a:t>Why is Data Dirty?</a:t>
            </a:r>
          </a:p>
        </p:txBody>
      </p:sp>
      <p:sp>
        <p:nvSpPr>
          <p:cNvPr id="3" name="Content Placeholder 2"/>
          <p:cNvSpPr>
            <a:spLocks noGrp="1"/>
          </p:cNvSpPr>
          <p:nvPr>
            <p:ph idx="1"/>
          </p:nvPr>
        </p:nvSpPr>
        <p:spPr>
          <a:xfrm>
            <a:off x="609600" y="1808294"/>
            <a:ext cx="10972800" cy="3700025"/>
          </a:xfrm>
        </p:spPr>
        <p:txBody>
          <a:bodyPr>
            <a:noAutofit/>
          </a:bodyPr>
          <a:lstStyle/>
          <a:p>
            <a:pPr>
              <a:buFont typeface="Arial"/>
              <a:buChar char="•"/>
            </a:pPr>
            <a:r>
              <a:rPr lang="en-US" altLang="en-US" sz="2133" dirty="0"/>
              <a:t>Incomplete data may come from</a:t>
            </a:r>
          </a:p>
          <a:p>
            <a:pPr lvl="1">
              <a:buFont typeface="Arial"/>
              <a:buChar char="•"/>
            </a:pPr>
            <a:r>
              <a:rPr lang="en-US" altLang="en-US" sz="1867" dirty="0"/>
              <a:t>“Not applicable” data value when collected</a:t>
            </a:r>
          </a:p>
          <a:p>
            <a:pPr lvl="1">
              <a:buFont typeface="Arial"/>
              <a:buChar char="•"/>
            </a:pPr>
            <a:r>
              <a:rPr lang="en-US" altLang="en-US" sz="1867" dirty="0"/>
              <a:t>Different considerations between the time when the data was collected and when it is analyzed.</a:t>
            </a:r>
          </a:p>
          <a:p>
            <a:pPr lvl="1">
              <a:buFont typeface="Arial"/>
              <a:buChar char="•"/>
            </a:pPr>
            <a:r>
              <a:rPr lang="en-US" altLang="en-US" sz="1867" dirty="0"/>
              <a:t>Human/hardware/software problems</a:t>
            </a:r>
          </a:p>
          <a:p>
            <a:pPr>
              <a:buFont typeface="Arial"/>
              <a:buChar char="•"/>
            </a:pPr>
            <a:r>
              <a:rPr lang="en-US" altLang="en-US" sz="2133" dirty="0"/>
              <a:t>Noisy data (incorrect values) may come from</a:t>
            </a:r>
          </a:p>
          <a:p>
            <a:pPr lvl="1">
              <a:buFont typeface="Arial"/>
              <a:buChar char="•"/>
            </a:pPr>
            <a:r>
              <a:rPr lang="en-US" altLang="en-US" sz="1867" dirty="0"/>
              <a:t>Faulty data collection instruments</a:t>
            </a:r>
          </a:p>
          <a:p>
            <a:pPr lvl="1">
              <a:buFont typeface="Arial"/>
              <a:buChar char="•"/>
            </a:pPr>
            <a:r>
              <a:rPr lang="en-US" altLang="en-US" sz="1867" dirty="0"/>
              <a:t>Human or computer error at data entry</a:t>
            </a:r>
          </a:p>
          <a:p>
            <a:pPr lvl="1">
              <a:buFont typeface="Arial"/>
              <a:buChar char="•"/>
            </a:pPr>
            <a:r>
              <a:rPr lang="en-US" altLang="en-US" sz="1867" dirty="0"/>
              <a:t>Errors in data transmission</a:t>
            </a:r>
          </a:p>
          <a:p>
            <a:pPr>
              <a:buFont typeface="Arial"/>
              <a:buChar char="•"/>
            </a:pPr>
            <a:r>
              <a:rPr lang="en-US" altLang="en-US" sz="2133" dirty="0"/>
              <a:t>Inconsistent data may come from</a:t>
            </a:r>
          </a:p>
          <a:p>
            <a:pPr lvl="1">
              <a:buFont typeface="Arial"/>
              <a:buChar char="•"/>
            </a:pPr>
            <a:r>
              <a:rPr lang="en-US" altLang="en-US" sz="1867" dirty="0"/>
              <a:t>Different data sources</a:t>
            </a:r>
          </a:p>
          <a:p>
            <a:pPr lvl="1">
              <a:buFont typeface="Arial"/>
              <a:buChar char="•"/>
            </a:pPr>
            <a:r>
              <a:rPr lang="en-US" altLang="en-US" sz="1867" dirty="0"/>
              <a:t>Functional dependency violation (e.g., modify some linked data)</a:t>
            </a:r>
          </a:p>
          <a:p>
            <a:pPr>
              <a:buFont typeface="Arial"/>
              <a:buChar char="•"/>
            </a:pPr>
            <a:r>
              <a:rPr lang="en-US" altLang="en-US" sz="2133" dirty="0"/>
              <a:t>Duplicate records also need data cleaning</a:t>
            </a:r>
          </a:p>
        </p:txBody>
      </p:sp>
      <p:sp>
        <p:nvSpPr>
          <p:cNvPr id="4" name="Date Placeholder 3"/>
          <p:cNvSpPr>
            <a:spLocks noGrp="1"/>
          </p:cNvSpPr>
          <p:nvPr>
            <p:ph type="dt" sz="half" idx="10"/>
          </p:nvPr>
        </p:nvSpPr>
        <p:spPr/>
        <p:txBody>
          <a:bodyPr/>
          <a:lstStyle/>
          <a:p>
            <a:pPr defTabSz="609585"/>
            <a:fld id="{BE8C0077-480F-844C-8D11-02D4BF57DC3F}" type="datetime1">
              <a:rPr lang="en-US">
                <a:solidFill>
                  <a:prstClr val="black">
                    <a:tint val="75000"/>
                  </a:prstClr>
                </a:solidFill>
                <a:latin typeface="Times New Roman"/>
              </a:rPr>
              <a:pPr defTabSz="609585"/>
              <a:t>6/6/2025</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5</a:t>
            </a:fld>
            <a:endParaRPr lang="en-US" dirty="0">
              <a:solidFill>
                <a:prstClr val="black">
                  <a:tint val="75000"/>
                </a:prstClr>
              </a:solidFill>
              <a:latin typeface="Times New Roman"/>
            </a:endParaRPr>
          </a:p>
        </p:txBody>
      </p:sp>
    </p:spTree>
    <p:extLst>
      <p:ext uri="{BB962C8B-B14F-4D97-AF65-F5344CB8AC3E}">
        <p14:creationId xmlns:p14="http://schemas.microsoft.com/office/powerpoint/2010/main" val="562634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09600" y="995563"/>
            <a:ext cx="10972800" cy="972205"/>
          </a:xfrm>
        </p:spPr>
        <p:txBody>
          <a:bodyPr>
            <a:normAutofit/>
          </a:bodyPr>
          <a:lstStyle/>
          <a:p>
            <a:pPr eaLnBrk="1" hangingPunct="1">
              <a:defRPr/>
            </a:pPr>
            <a:r>
              <a:rPr lang="en-US" altLang="en-US" sz="3733" dirty="0"/>
              <a:t>Example of Dirty Data</a:t>
            </a:r>
          </a:p>
        </p:txBody>
      </p:sp>
      <p:sp>
        <p:nvSpPr>
          <p:cNvPr id="136195" name="Rectangle 3"/>
          <p:cNvSpPr>
            <a:spLocks noGrp="1" noChangeArrowheads="1"/>
          </p:cNvSpPr>
          <p:nvPr>
            <p:ph type="body" idx="1"/>
          </p:nvPr>
        </p:nvSpPr>
        <p:spPr>
          <a:xfrm>
            <a:off x="474328" y="2259039"/>
            <a:ext cx="11243343" cy="4598961"/>
          </a:xfrm>
        </p:spPr>
        <p:txBody>
          <a:bodyPr>
            <a:noAutofit/>
          </a:bodyPr>
          <a:lstStyle/>
          <a:p>
            <a:pPr>
              <a:buFont typeface="Arial"/>
              <a:buChar char="•"/>
            </a:pPr>
            <a:r>
              <a:rPr lang="en-US" sz="1867" dirty="0">
                <a:ea typeface="Arial" charset="0"/>
              </a:rPr>
              <a:t>Outliers? (really high or low numbers)</a:t>
            </a:r>
          </a:p>
          <a:p>
            <a:pPr lvl="1">
              <a:buFont typeface="Arial"/>
              <a:buChar char="•"/>
            </a:pPr>
            <a:r>
              <a:rPr lang="en-US" sz="1867" dirty="0">
                <a:ea typeface="Arial" charset="0"/>
              </a:rPr>
              <a:t>Example:  Age = 110 (really 10 or 11?), Salary = -1</a:t>
            </a:r>
          </a:p>
          <a:p>
            <a:pPr>
              <a:buFont typeface="Arial"/>
              <a:buChar char="•"/>
            </a:pPr>
            <a:r>
              <a:rPr lang="en-US" sz="1867" dirty="0">
                <a:ea typeface="Arial" charset="0"/>
              </a:rPr>
              <a:t>Value entered that doesn’t exist for variable?</a:t>
            </a:r>
          </a:p>
          <a:p>
            <a:pPr lvl="1">
              <a:buFont typeface="Arial"/>
              <a:buChar char="•"/>
            </a:pPr>
            <a:r>
              <a:rPr lang="en-US" sz="1867" dirty="0">
                <a:ea typeface="Arial" charset="0"/>
              </a:rPr>
              <a:t>Example: 3 entered for gender where 1=male, 2=female </a:t>
            </a:r>
          </a:p>
          <a:p>
            <a:pPr>
              <a:buFont typeface="Arial"/>
              <a:buChar char="•"/>
            </a:pPr>
            <a:r>
              <a:rPr lang="en-US" sz="1867" dirty="0">
                <a:ea typeface="Arial" charset="0"/>
              </a:rPr>
              <a:t>Missing values?</a:t>
            </a:r>
          </a:p>
          <a:p>
            <a:pPr lvl="1">
              <a:buFont typeface="Arial"/>
              <a:buChar char="•"/>
            </a:pPr>
            <a:r>
              <a:rPr lang="en-US" sz="1867" dirty="0">
                <a:ea typeface="Arial" charset="0"/>
              </a:rPr>
              <a:t>Address = “ ”</a:t>
            </a:r>
          </a:p>
          <a:p>
            <a:pPr lvl="1">
              <a:buFont typeface="Arial"/>
              <a:buChar char="•"/>
            </a:pPr>
            <a:r>
              <a:rPr lang="en-US" sz="1867" dirty="0">
                <a:ea typeface="Arial" charset="0"/>
              </a:rPr>
              <a:t>Did the person not give an answer? Was answer accidentally not entered into the database</a:t>
            </a:r>
          </a:p>
          <a:p>
            <a:pPr>
              <a:buFont typeface="Arial"/>
              <a:buChar char="•"/>
            </a:pPr>
            <a:r>
              <a:rPr lang="en-US" sz="1867" dirty="0"/>
              <a:t>Inconsistent</a:t>
            </a:r>
          </a:p>
          <a:p>
            <a:pPr lvl="1">
              <a:buFont typeface="Arial"/>
              <a:buChar char="•"/>
            </a:pPr>
            <a:r>
              <a:rPr lang="en-US" altLang="en-US" sz="1867" dirty="0"/>
              <a:t>e.g., Age=“42” Birthday=“03/07/1997”</a:t>
            </a:r>
          </a:p>
        </p:txBody>
      </p:sp>
      <p:sp>
        <p:nvSpPr>
          <p:cNvPr id="2" name="Date Placeholder 1"/>
          <p:cNvSpPr>
            <a:spLocks noGrp="1"/>
          </p:cNvSpPr>
          <p:nvPr>
            <p:ph type="dt" sz="half" idx="10"/>
          </p:nvPr>
        </p:nvSpPr>
        <p:spPr/>
        <p:txBody>
          <a:bodyPr/>
          <a:lstStyle/>
          <a:p>
            <a:pPr defTabSz="609585"/>
            <a:fld id="{6CFFAD15-48FE-4549-8FC1-D999636DFAFC}" type="datetime1">
              <a:rPr lang="en-US">
                <a:solidFill>
                  <a:prstClr val="black">
                    <a:tint val="75000"/>
                  </a:prstClr>
                </a:solidFill>
                <a:latin typeface="Times New Roman"/>
              </a:rPr>
              <a:pPr defTabSz="609585"/>
              <a:t>6/6/2025</a:t>
            </a:fld>
            <a:endParaRPr lang="en-US" dirty="0">
              <a:solidFill>
                <a:prstClr val="black">
                  <a:tint val="75000"/>
                </a:prstClr>
              </a:solidFill>
              <a:latin typeface="Times New Roman"/>
            </a:endParaRPr>
          </a:p>
        </p:txBody>
      </p:sp>
      <p:sp>
        <p:nvSpPr>
          <p:cNvPr id="3" name="Slide Number Placeholder 2"/>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6</a:t>
            </a:fld>
            <a:endParaRPr lang="en-US" dirty="0">
              <a:solidFill>
                <a:prstClr val="black">
                  <a:tint val="75000"/>
                </a:prstClr>
              </a:solidFill>
              <a:latin typeface="Times New Roman"/>
            </a:endParaRPr>
          </a:p>
        </p:txBody>
      </p:sp>
    </p:spTree>
    <p:extLst>
      <p:ext uri="{BB962C8B-B14F-4D97-AF65-F5344CB8AC3E}">
        <p14:creationId xmlns:p14="http://schemas.microsoft.com/office/powerpoint/2010/main" val="3568561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Data Cleaning</a:t>
            </a:r>
            <a:endParaRPr lang="en-US" dirty="0"/>
          </a:p>
        </p:txBody>
      </p:sp>
      <p:sp>
        <p:nvSpPr>
          <p:cNvPr id="3" name="Content Placeholder 2"/>
          <p:cNvSpPr>
            <a:spLocks noGrp="1"/>
          </p:cNvSpPr>
          <p:nvPr>
            <p:ph idx="1"/>
          </p:nvPr>
        </p:nvSpPr>
        <p:spPr>
          <a:xfrm>
            <a:off x="726406" y="2243949"/>
            <a:ext cx="11094720" cy="4614051"/>
          </a:xfrm>
        </p:spPr>
        <p:txBody>
          <a:bodyPr>
            <a:normAutofit/>
          </a:bodyPr>
          <a:lstStyle/>
          <a:p>
            <a:pPr>
              <a:lnSpc>
                <a:spcPct val="110000"/>
              </a:lnSpc>
              <a:buFont typeface="Arial"/>
              <a:buChar char="•"/>
            </a:pPr>
            <a:r>
              <a:rPr lang="en-US" altLang="en-US" sz="2000" dirty="0"/>
              <a:t> Importance</a:t>
            </a:r>
          </a:p>
          <a:p>
            <a:pPr lvl="1">
              <a:lnSpc>
                <a:spcPct val="110000"/>
              </a:lnSpc>
              <a:buFont typeface="Arial"/>
              <a:buChar char="•"/>
            </a:pPr>
            <a:r>
              <a:rPr lang="en-US" altLang="en-US" sz="2000" dirty="0"/>
              <a:t>“Data cleaning is one of the three biggest problems in data warehousing”—Ralph Kimball</a:t>
            </a:r>
          </a:p>
          <a:p>
            <a:pPr>
              <a:lnSpc>
                <a:spcPct val="110000"/>
              </a:lnSpc>
              <a:buFont typeface="Arial"/>
              <a:buChar char="•"/>
            </a:pPr>
            <a:r>
              <a:rPr lang="en-US" altLang="en-US" sz="2000" dirty="0"/>
              <a:t>Data cleaning tasks</a:t>
            </a:r>
          </a:p>
          <a:p>
            <a:pPr lvl="1">
              <a:lnSpc>
                <a:spcPct val="110000"/>
              </a:lnSpc>
              <a:buFont typeface="Arial"/>
              <a:buChar char="•"/>
            </a:pPr>
            <a:r>
              <a:rPr lang="en-US" altLang="en-US" sz="2000" b="1" dirty="0"/>
              <a:t>Fill in missing values</a:t>
            </a:r>
          </a:p>
          <a:p>
            <a:pPr lvl="1">
              <a:lnSpc>
                <a:spcPct val="110000"/>
              </a:lnSpc>
              <a:buFont typeface="Arial"/>
              <a:buChar char="•"/>
            </a:pPr>
            <a:r>
              <a:rPr lang="en-US" altLang="en-US" sz="2000" dirty="0"/>
              <a:t>Identify outliers and smooth out noisy data </a:t>
            </a:r>
          </a:p>
          <a:p>
            <a:pPr lvl="1">
              <a:lnSpc>
                <a:spcPct val="110000"/>
              </a:lnSpc>
              <a:buFont typeface="Arial"/>
              <a:buChar char="•"/>
            </a:pPr>
            <a:r>
              <a:rPr lang="en-US" altLang="en-US" sz="2000" b="1" dirty="0"/>
              <a:t>Correct inconsistent data</a:t>
            </a:r>
          </a:p>
          <a:p>
            <a:pPr lvl="1">
              <a:lnSpc>
                <a:spcPct val="110000"/>
              </a:lnSpc>
              <a:buFont typeface="Arial"/>
              <a:buChar char="•"/>
            </a:pPr>
            <a:r>
              <a:rPr lang="en-US" altLang="en-US" sz="2000" dirty="0"/>
              <a:t>Resolve redundancy caused by data integration</a:t>
            </a:r>
          </a:p>
          <a:p>
            <a:pPr>
              <a:lnSpc>
                <a:spcPct val="110000"/>
              </a:lnSpc>
              <a:buFont typeface="Arial"/>
              <a:buChar char="•"/>
            </a:pPr>
            <a:endParaRPr lang="en-US" sz="3600" dirty="0"/>
          </a:p>
        </p:txBody>
      </p:sp>
      <p:sp>
        <p:nvSpPr>
          <p:cNvPr id="4" name="Date Placeholder 3"/>
          <p:cNvSpPr>
            <a:spLocks noGrp="1"/>
          </p:cNvSpPr>
          <p:nvPr>
            <p:ph type="dt" sz="half" idx="10"/>
          </p:nvPr>
        </p:nvSpPr>
        <p:spPr/>
        <p:txBody>
          <a:bodyPr/>
          <a:lstStyle/>
          <a:p>
            <a:pPr defTabSz="609585"/>
            <a:fld id="{FFA462BD-DB74-614F-867D-8963F9D2B25F}" type="datetime1">
              <a:rPr lang="en-US">
                <a:solidFill>
                  <a:prstClr val="black">
                    <a:tint val="75000"/>
                  </a:prstClr>
                </a:solidFill>
                <a:latin typeface="Times New Roman"/>
              </a:rPr>
              <a:pPr defTabSz="609585"/>
              <a:t>6/6/2025</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7</a:t>
            </a:fld>
            <a:endParaRPr lang="en-US" dirty="0">
              <a:solidFill>
                <a:prstClr val="black">
                  <a:tint val="75000"/>
                </a:prstClr>
              </a:solidFill>
              <a:latin typeface="Times New Roman"/>
            </a:endParaRPr>
          </a:p>
        </p:txBody>
      </p:sp>
    </p:spTree>
    <p:extLst>
      <p:ext uri="{BB962C8B-B14F-4D97-AF65-F5344CB8AC3E}">
        <p14:creationId xmlns:p14="http://schemas.microsoft.com/office/powerpoint/2010/main" val="136409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74242"/>
            <a:ext cx="10972800" cy="972205"/>
          </a:xfrm>
        </p:spPr>
        <p:txBody>
          <a:bodyPr>
            <a:normAutofit/>
          </a:bodyPr>
          <a:lstStyle/>
          <a:p>
            <a:r>
              <a:rPr lang="en-US" altLang="en-US" sz="4400" dirty="0"/>
              <a:t>How to Handle Missing Data?</a:t>
            </a:r>
            <a:endParaRPr lang="en-US" sz="4400" dirty="0"/>
          </a:p>
        </p:txBody>
      </p:sp>
      <p:sp>
        <p:nvSpPr>
          <p:cNvPr id="3" name="Content Placeholder 2"/>
          <p:cNvSpPr>
            <a:spLocks noGrp="1"/>
          </p:cNvSpPr>
          <p:nvPr>
            <p:ph idx="1"/>
          </p:nvPr>
        </p:nvSpPr>
        <p:spPr>
          <a:xfrm>
            <a:off x="740735" y="2211572"/>
            <a:ext cx="10841665" cy="4144779"/>
          </a:xfrm>
        </p:spPr>
        <p:txBody>
          <a:bodyPr>
            <a:noAutofit/>
          </a:bodyPr>
          <a:lstStyle/>
          <a:p>
            <a:pPr>
              <a:lnSpc>
                <a:spcPct val="100000"/>
              </a:lnSpc>
              <a:buFont typeface="Arial"/>
              <a:buChar char="•"/>
            </a:pPr>
            <a:r>
              <a:rPr lang="en-US" altLang="en-US" sz="2000" dirty="0"/>
              <a:t>Ignore the tuple: usually done when class label is missing </a:t>
            </a:r>
          </a:p>
          <a:p>
            <a:pPr>
              <a:lnSpc>
                <a:spcPct val="100000"/>
              </a:lnSpc>
              <a:buFont typeface="Arial"/>
              <a:buChar char="•"/>
            </a:pPr>
            <a:r>
              <a:rPr lang="en-US" altLang="en-US" sz="2000" dirty="0"/>
              <a:t>Fill in the missing value manually: tedious + infeasible?</a:t>
            </a:r>
          </a:p>
          <a:p>
            <a:pPr>
              <a:lnSpc>
                <a:spcPct val="100000"/>
              </a:lnSpc>
              <a:buFont typeface="Arial"/>
              <a:buChar char="•"/>
            </a:pPr>
            <a:r>
              <a:rPr lang="en-US" altLang="en-US" sz="2000" dirty="0"/>
              <a:t>Fill in it automatically with</a:t>
            </a:r>
          </a:p>
          <a:p>
            <a:pPr lvl="1">
              <a:lnSpc>
                <a:spcPct val="100000"/>
              </a:lnSpc>
              <a:buFont typeface="Arial"/>
              <a:buChar char="•"/>
            </a:pPr>
            <a:r>
              <a:rPr lang="en-US" altLang="en-US" sz="2000" dirty="0"/>
              <a:t>a global constant : e.g., “unknown”, a new class?! </a:t>
            </a:r>
          </a:p>
          <a:p>
            <a:pPr lvl="1">
              <a:lnSpc>
                <a:spcPct val="100000"/>
              </a:lnSpc>
              <a:buFont typeface="Arial"/>
              <a:buChar char="•"/>
            </a:pPr>
            <a:r>
              <a:rPr lang="en-US" altLang="en-US" sz="2000" dirty="0"/>
              <a:t>the attribute mean</a:t>
            </a:r>
          </a:p>
          <a:p>
            <a:pPr lvl="1">
              <a:lnSpc>
                <a:spcPct val="100000"/>
              </a:lnSpc>
              <a:buFont typeface="Arial"/>
              <a:buChar char="•"/>
            </a:pPr>
            <a:r>
              <a:rPr lang="en-US" altLang="en-US" sz="2000" dirty="0">
                <a:solidFill>
                  <a:schemeClr val="hlink"/>
                </a:solidFill>
              </a:rPr>
              <a:t>the most probable value: inference-based such as Bayesian formula or decision tree</a:t>
            </a:r>
          </a:p>
          <a:p>
            <a:r>
              <a:rPr lang="en-US" altLang="en-US" sz="2000" dirty="0"/>
              <a:t>Advanced techniques:</a:t>
            </a:r>
          </a:p>
          <a:p>
            <a:pPr lvl="1"/>
            <a:r>
              <a:rPr lang="en-US" altLang="en-US" sz="2000" dirty="0"/>
              <a:t>MICE</a:t>
            </a:r>
          </a:p>
          <a:p>
            <a:pPr lvl="1"/>
            <a:r>
              <a:rPr lang="en-US" altLang="en-US" sz="2000" dirty="0" err="1"/>
              <a:t>MissForest</a:t>
            </a:r>
            <a:endParaRPr lang="en-US" altLang="en-US" sz="2000" dirty="0"/>
          </a:p>
          <a:p>
            <a:pPr lvl="1"/>
            <a:r>
              <a:rPr lang="en-US" altLang="en-US" sz="2000" dirty="0"/>
              <a:t>Generative adversarial networks (GAN)</a:t>
            </a:r>
            <a:endParaRPr lang="en-US" sz="2000" dirty="0"/>
          </a:p>
        </p:txBody>
      </p:sp>
      <p:sp>
        <p:nvSpPr>
          <p:cNvPr id="4" name="Date Placeholder 3"/>
          <p:cNvSpPr>
            <a:spLocks noGrp="1"/>
          </p:cNvSpPr>
          <p:nvPr>
            <p:ph type="dt" sz="half" idx="10"/>
          </p:nvPr>
        </p:nvSpPr>
        <p:spPr/>
        <p:txBody>
          <a:bodyPr/>
          <a:lstStyle/>
          <a:p>
            <a:pPr defTabSz="609585"/>
            <a:fld id="{8447F1E3-E090-DC44-B81B-806FD8C217A6}" type="datetime1">
              <a:rPr lang="en-US">
                <a:solidFill>
                  <a:prstClr val="black">
                    <a:tint val="75000"/>
                  </a:prstClr>
                </a:solidFill>
                <a:latin typeface="Times New Roman"/>
              </a:rPr>
              <a:pPr defTabSz="609585"/>
              <a:t>6/6/2025</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8</a:t>
            </a:fld>
            <a:endParaRPr lang="en-US" dirty="0">
              <a:solidFill>
                <a:prstClr val="black">
                  <a:tint val="75000"/>
                </a:prstClr>
              </a:solidFill>
              <a:latin typeface="Times New Roman"/>
            </a:endParaRPr>
          </a:p>
        </p:txBody>
      </p:sp>
    </p:spTree>
    <p:extLst>
      <p:ext uri="{BB962C8B-B14F-4D97-AF65-F5344CB8AC3E}">
        <p14:creationId xmlns:p14="http://schemas.microsoft.com/office/powerpoint/2010/main" val="155492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4B40E8-5047-D34E-9530-E6AAEEA6F93F}"/>
              </a:ext>
            </a:extLst>
          </p:cNvPr>
          <p:cNvSpPr>
            <a:spLocks noGrp="1"/>
          </p:cNvSpPr>
          <p:nvPr>
            <p:ph sz="quarter" idx="12"/>
          </p:nvPr>
        </p:nvSpPr>
        <p:spPr>
          <a:xfrm>
            <a:off x="724145" y="2096718"/>
            <a:ext cx="10741811" cy="4761282"/>
          </a:xfrm>
        </p:spPr>
        <p:txBody>
          <a:bodyPr>
            <a:normAutofit/>
          </a:bodyPr>
          <a:lstStyle/>
          <a:p>
            <a:pPr marL="0" indent="0" algn="ctr">
              <a:lnSpc>
                <a:spcPct val="100000"/>
              </a:lnSpc>
              <a:buNone/>
            </a:pPr>
            <a:r>
              <a:rPr lang="en-US" sz="3600" dirty="0">
                <a:latin typeface="Arial" panose="020B0604020202020204" pitchFamily="34" charset="0"/>
                <a:cs typeface="Arial" panose="020B0604020202020204" pitchFamily="34" charset="0"/>
              </a:rPr>
              <a:t>Impact of Missing Data Imputation on Prediction Model Performance </a:t>
            </a:r>
          </a:p>
        </p:txBody>
      </p:sp>
      <p:sp>
        <p:nvSpPr>
          <p:cNvPr id="4" name="Slide Number Placeholder 3">
            <a:extLst>
              <a:ext uri="{FF2B5EF4-FFF2-40B4-BE49-F238E27FC236}">
                <a16:creationId xmlns:a16="http://schemas.microsoft.com/office/drawing/2014/main" id="{5FECF9E8-431B-A642-A98F-39082F3CCA57}"/>
              </a:ext>
            </a:extLst>
          </p:cNvPr>
          <p:cNvSpPr>
            <a:spLocks noGrp="1"/>
          </p:cNvSpPr>
          <p:nvPr>
            <p:ph type="sldNum" sz="quarter" idx="4"/>
          </p:nvPr>
        </p:nvSpPr>
        <p:spPr/>
        <p:txBody>
          <a:bodyPr/>
          <a:lstStyle/>
          <a:p>
            <a:pPr marL="0" marR="0" lvl="0" indent="0" algn="r" defTabSz="1218072" rtl="0" eaLnBrk="0" fontAlgn="base" latinLnBrk="0" hangingPunct="0">
              <a:lnSpc>
                <a:spcPct val="100000"/>
              </a:lnSpc>
              <a:spcBef>
                <a:spcPct val="0"/>
              </a:spcBef>
              <a:spcAft>
                <a:spcPct val="0"/>
              </a:spcAft>
              <a:buClrTx/>
              <a:buSzTx/>
              <a:buFontTx/>
              <a:buNone/>
              <a:tabLst/>
              <a:defRPr/>
            </a:pPr>
            <a:fld id="{42C32FFB-F9AE-46F0-A233-A2E628258990}" type="slidenum">
              <a:rPr kumimoji="0" lang="en-US" sz="1199" b="1" i="0" u="none" strike="noStrike" kern="1200" cap="none" spc="0" normalizeH="0" baseline="0" noProof="0">
                <a:ln>
                  <a:noFill/>
                </a:ln>
                <a:solidFill>
                  <a:srgbClr val="FFFFFF"/>
                </a:solidFill>
                <a:effectLst/>
                <a:uLnTx/>
                <a:uFillTx/>
                <a:latin typeface="Roboto Regular"/>
                <a:ea typeface="MS PGothic" pitchFamily="34" charset="-128"/>
              </a:rPr>
              <a:pPr marL="0" marR="0" lvl="0" indent="0" algn="r" defTabSz="1218072" rtl="0" eaLnBrk="0" fontAlgn="base" latinLnBrk="0" hangingPunct="0">
                <a:lnSpc>
                  <a:spcPct val="100000"/>
                </a:lnSpc>
                <a:spcBef>
                  <a:spcPct val="0"/>
                </a:spcBef>
                <a:spcAft>
                  <a:spcPct val="0"/>
                </a:spcAft>
                <a:buClrTx/>
                <a:buSzTx/>
                <a:buFontTx/>
                <a:buNone/>
                <a:tabLst/>
                <a:defRPr/>
              </a:pPr>
              <a:t>9</a:t>
            </a:fld>
            <a:endParaRPr kumimoji="0" lang="en-US" sz="1332" b="1" i="0" u="none" strike="noStrike" kern="1200" cap="none" spc="0" normalizeH="0" baseline="0" noProof="0">
              <a:ln>
                <a:noFill/>
              </a:ln>
              <a:solidFill>
                <a:srgbClr val="FFFFFF"/>
              </a:solidFill>
              <a:effectLst/>
              <a:uLnTx/>
              <a:uFillTx/>
              <a:latin typeface="Roboto Regular"/>
              <a:ea typeface="MS PGothic" pitchFamily="34" charset="-128"/>
            </a:endParaRPr>
          </a:p>
        </p:txBody>
      </p:sp>
      <p:sp>
        <p:nvSpPr>
          <p:cNvPr id="5" name="TextBox 4">
            <a:extLst>
              <a:ext uri="{FF2B5EF4-FFF2-40B4-BE49-F238E27FC236}">
                <a16:creationId xmlns:a16="http://schemas.microsoft.com/office/drawing/2014/main" id="{D2836BF3-0EED-1EC3-B408-1D8F3619819B}"/>
              </a:ext>
            </a:extLst>
          </p:cNvPr>
          <p:cNvSpPr txBox="1"/>
          <p:nvPr/>
        </p:nvSpPr>
        <p:spPr>
          <a:xfrm>
            <a:off x="213006" y="5521517"/>
            <a:ext cx="111338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Payrovnaziri SN, Xing A, Salman S, Liu X, Bian J, He Z. Assessing the Impact of Imputation on the Interpretations of Prediction Models: A Case Study on Mortality Prediction for Patients with Acute Myocardial Infarction. AMIA </a:t>
            </a:r>
            <a:r>
              <a:rPr kumimoji="0" lang="en-US" sz="1600" b="0" i="0" u="none" strike="noStrike" kern="1200" cap="none" spc="0" normalizeH="0" baseline="0" noProof="0" dirty="0" err="1">
                <a:ln>
                  <a:noFill/>
                </a:ln>
                <a:solidFill>
                  <a:srgbClr val="212121"/>
                </a:solidFill>
                <a:effectLst/>
                <a:uLnTx/>
                <a:uFillTx/>
                <a:latin typeface="Roboto" panose="02000000000000000000" pitchFamily="2" charset="0"/>
                <a:ea typeface="+mn-ea"/>
                <a:cs typeface="+mn-cs"/>
              </a:rPr>
              <a:t>Jt</a:t>
            </a:r>
            <a:r>
              <a:rPr kumimoji="0" lang="en-US" sz="16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 Summits </a:t>
            </a:r>
            <a:r>
              <a:rPr kumimoji="0" lang="en-US" sz="1600" b="0" i="0" u="none" strike="noStrike" kern="1200" cap="none" spc="0" normalizeH="0" baseline="0" noProof="0" dirty="0" err="1">
                <a:ln>
                  <a:noFill/>
                </a:ln>
                <a:solidFill>
                  <a:srgbClr val="212121"/>
                </a:solidFill>
                <a:effectLst/>
                <a:uLnTx/>
                <a:uFillTx/>
                <a:latin typeface="Roboto" panose="02000000000000000000" pitchFamily="2" charset="0"/>
                <a:ea typeface="+mn-ea"/>
                <a:cs typeface="+mn-cs"/>
              </a:rPr>
              <a:t>Transl</a:t>
            </a:r>
            <a:r>
              <a:rPr kumimoji="0" lang="en-US" sz="16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 Sci Proc. 2021 May 17;2021:465-474. PMID: 34457162; PMCID: PMC8378616.</a:t>
            </a:r>
            <a:endPar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2660260347"/>
      </p:ext>
    </p:extLst>
  </p:cSld>
  <p:clrMapOvr>
    <a:masterClrMapping/>
  </p:clrMapOvr>
</p:sld>
</file>

<file path=ppt/theme/theme1.xml><?xml version="1.0" encoding="utf-8"?>
<a:theme xmlns:a="http://schemas.openxmlformats.org/drawingml/2006/main" name="fsu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u theme" id="{9F9FE915-75A9-CE47-B03B-AB9C88C02AA8}" vid="{0E5BBFF1-AE9B-AC40-9E9C-C30E0BDA9E21}"/>
    </a:ext>
  </a:extLst>
</a:theme>
</file>

<file path=ppt/theme/theme2.xml><?xml version="1.0" encoding="utf-8"?>
<a:theme xmlns:a="http://schemas.openxmlformats.org/drawingml/2006/main" name="Office Theme">
  <a:themeElements>
    <a:clrScheme name="Custom 7">
      <a:dk1>
        <a:srgbClr val="3C3C3C"/>
      </a:dk1>
      <a:lt1>
        <a:sysClr val="window" lastClr="FFFFFF"/>
      </a:lt1>
      <a:dk2>
        <a:srgbClr val="1F497D"/>
      </a:dk2>
      <a:lt2>
        <a:srgbClr val="EEECE1"/>
      </a:lt2>
      <a:accent1>
        <a:srgbClr val="60BEE7"/>
      </a:accent1>
      <a:accent2>
        <a:srgbClr val="1999DA"/>
      </a:accent2>
      <a:accent3>
        <a:srgbClr val="182F78"/>
      </a:accent3>
      <a:accent4>
        <a:srgbClr val="56B6B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arnet_HighDef-1">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fsu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u theme" id="{9F9FE915-75A9-CE47-B03B-AB9C88C02AA8}" vid="{0E5BBFF1-AE9B-AC40-9E9C-C30E0BDA9E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1838</Words>
  <Application>Microsoft Office PowerPoint</Application>
  <PresentationFormat>Widescreen</PresentationFormat>
  <Paragraphs>236</Paragraphs>
  <Slides>25</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Arial</vt:lpstr>
      <vt:lpstr>Calibri</vt:lpstr>
      <vt:lpstr>Calibri Light</vt:lpstr>
      <vt:lpstr>Cambria Math</vt:lpstr>
      <vt:lpstr>Century Gothic</vt:lpstr>
      <vt:lpstr>Roboto</vt:lpstr>
      <vt:lpstr>Roboto Regular</vt:lpstr>
      <vt:lpstr>Times New Roman</vt:lpstr>
      <vt:lpstr>Wingdings</vt:lpstr>
      <vt:lpstr>Zapf Dingbats</vt:lpstr>
      <vt:lpstr>fsu theme</vt:lpstr>
      <vt:lpstr>Office Theme</vt:lpstr>
      <vt:lpstr>Garnet_HighDef-1</vt:lpstr>
      <vt:lpstr>1_fsu theme</vt:lpstr>
      <vt:lpstr>Data Integration and Missing Data Imputation</vt:lpstr>
      <vt:lpstr>Data Science</vt:lpstr>
      <vt:lpstr>Why is Data Preprocessing Important?</vt:lpstr>
      <vt:lpstr>Major Tasks in Data Preprocessing</vt:lpstr>
      <vt:lpstr>Why is Data Dirty?</vt:lpstr>
      <vt:lpstr>Example of Dirty Data</vt:lpstr>
      <vt:lpstr>Data Cleaning</vt:lpstr>
      <vt:lpstr>How to Handle Missing Data?</vt:lpstr>
      <vt:lpstr>PowerPoint Presentation</vt:lpstr>
      <vt:lpstr>Objective</vt:lpstr>
      <vt:lpstr>Workflow for Evaluating Imputation Methods</vt:lpstr>
      <vt:lpstr>Imputation Techniques Got Worst with More Missingness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Doctors would recommend open surgical procedure to patients with large stone and small stone but not not to combined patients </vt:lpstr>
      <vt:lpstr>Simpson’s paradox</vt:lpstr>
      <vt:lpstr>Thank you!</vt:lpstr>
      <vt:lpstr>Advanced Technique: MICE</vt:lpstr>
      <vt:lpstr>Advanced Technique: MissForest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on Mental Health and Substance Use Disorder - Data Analysis Subcommittee - Data Integration and Missing Data Imputation (September 13 2023)</dc:title>
  <dc:creator>Hongyuan Cao</dc:creator>
  <cp:lastModifiedBy>VanDyke, Misty N</cp:lastModifiedBy>
  <cp:revision>9</cp:revision>
  <dcterms:created xsi:type="dcterms:W3CDTF">2023-09-08T23:25:10Z</dcterms:created>
  <dcterms:modified xsi:type="dcterms:W3CDTF">2025-06-06T12:26:25Z</dcterms:modified>
</cp:coreProperties>
</file>