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19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xfrm>
            <a:off x="1143000" y="685800"/>
            <a:ext cx="4572000" cy="3429000"/>
          </a:xfrm>
          <a:prstGeom prst="rect">
            <a:avLst/>
          </a:prstGeom>
        </p:spPr>
        <p:txBody>
          <a:bodyPr/>
          <a:lstStyle/>
          <a:p>
            <a:endParaRPr/>
          </a:p>
        </p:txBody>
      </p:sp>
      <p:sp>
        <p:nvSpPr>
          <p:cNvPr id="241" name="Shape 24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_AND_BOD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19290" y="1540404"/>
            <a:ext cx="4978502" cy="1868703"/>
          </a:xfrm>
          <a:prstGeom prst="rect">
            <a:avLst/>
          </a:prstGeom>
        </p:spPr>
        <p:txBody>
          <a:bodyPr lIns="45675" tIns="45675" rIns="45675" bIns="45675" anchor="b"/>
          <a:lstStyle>
            <a:lvl1pPr>
              <a:defRPr sz="4000">
                <a:solidFill>
                  <a:srgbClr val="FFFFFF"/>
                </a:solidFill>
                <a:latin typeface="Arial Black"/>
                <a:ea typeface="Arial Black"/>
                <a:cs typeface="Arial Black"/>
                <a:sym typeface="Arial Black"/>
              </a:defRPr>
            </a:lvl1pPr>
          </a:lstStyle>
          <a:p>
            <a:r>
              <a:t>Title Text</a:t>
            </a:r>
          </a:p>
        </p:txBody>
      </p:sp>
      <p:sp>
        <p:nvSpPr>
          <p:cNvPr id="12" name="Google Shape;11;p12"/>
          <p:cNvSpPr/>
          <p:nvPr/>
        </p:nvSpPr>
        <p:spPr>
          <a:xfrm>
            <a:off x="393824" y="5764794"/>
            <a:ext cx="5497805" cy="1"/>
          </a:xfrm>
          <a:prstGeom prst="line">
            <a:avLst/>
          </a:prstGeom>
          <a:ln w="38100">
            <a:solidFill>
              <a:srgbClr val="70D44B"/>
            </a:solidFill>
            <a:miter lim="8000"/>
          </a:ln>
        </p:spPr>
        <p:txBody>
          <a:bodyPr lIns="45718" tIns="45718" rIns="45718" bIns="45718"/>
          <a:lstStyle/>
          <a:p>
            <a:endParaRPr/>
          </a:p>
        </p:txBody>
      </p:sp>
      <p:sp>
        <p:nvSpPr>
          <p:cNvPr id="13" name="Slide Number"/>
          <p:cNvSpPr txBox="1">
            <a:spLocks noGrp="1"/>
          </p:cNvSpPr>
          <p:nvPr>
            <p:ph type="sldNum" sz="quarter" idx="2"/>
          </p:nvPr>
        </p:nvSpPr>
        <p:spPr>
          <a:xfrm>
            <a:off x="8464034" y="6224268"/>
            <a:ext cx="273566" cy="264165"/>
          </a:xfrm>
          <a:prstGeom prst="rect">
            <a:avLst/>
          </a:prstGeom>
        </p:spPr>
        <p:txBody>
          <a:bodyPr lIns="45675" tIns="45675" rIns="45675" bIns="45675"/>
          <a:lstStyle>
            <a:lvl1pPr>
              <a:defRPr>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3" name="Title Text"/>
          <p:cNvSpPr txBox="1">
            <a:spLocks noGrp="1"/>
          </p:cNvSpPr>
          <p:nvPr>
            <p:ph type="title"/>
          </p:nvPr>
        </p:nvSpPr>
        <p:spPr>
          <a:xfrm>
            <a:off x="611011" y="564443"/>
            <a:ext cx="10970101" cy="699901"/>
          </a:xfrm>
          <a:prstGeom prst="rect">
            <a:avLst/>
          </a:prstGeom>
        </p:spPr>
        <p:txBody>
          <a:bodyPr lIns="45699" tIns="45699" rIns="45699" bIns="45699"/>
          <a:lstStyle>
            <a:lvl1pPr>
              <a:defRPr>
                <a:solidFill>
                  <a:srgbClr val="001689"/>
                </a:solidFill>
                <a:latin typeface="Arial Black"/>
                <a:ea typeface="Arial Black"/>
                <a:cs typeface="Arial Black"/>
                <a:sym typeface="Arial Black"/>
              </a:defRPr>
            </a:lvl1pPr>
          </a:lstStyle>
          <a:p>
            <a:r>
              <a:t>Title Text</a:t>
            </a:r>
          </a:p>
        </p:txBody>
      </p:sp>
      <p:sp>
        <p:nvSpPr>
          <p:cNvPr id="94" name="Body Level One…"/>
          <p:cNvSpPr txBox="1">
            <a:spLocks noGrp="1"/>
          </p:cNvSpPr>
          <p:nvPr>
            <p:ph type="body" idx="1"/>
          </p:nvPr>
        </p:nvSpPr>
        <p:spPr>
          <a:xfrm>
            <a:off x="611187" y="1643063"/>
            <a:ext cx="10969502" cy="4017901"/>
          </a:xfrm>
          <a:prstGeom prst="rect">
            <a:avLst/>
          </a:prstGeom>
        </p:spPr>
        <p:txBody>
          <a:bodyPr lIns="45699" tIns="45699" rIns="45699" bIns="45699"/>
          <a:lstStyle>
            <a:lvl1pPr marL="0" indent="228600">
              <a:buSzTx/>
              <a:buFontTx/>
              <a:buNone/>
              <a:defRPr sz="2400">
                <a:solidFill>
                  <a:srgbClr val="001689"/>
                </a:solidFill>
                <a:latin typeface="+mn-lt"/>
                <a:ea typeface="+mn-ea"/>
                <a:cs typeface="+mn-cs"/>
                <a:sym typeface="Arial"/>
              </a:defRPr>
            </a:lvl1pPr>
            <a:lvl2pPr marL="914400" indent="-342900">
              <a:buSzPts val="2400"/>
              <a:buFontTx/>
              <a:defRPr sz="2400">
                <a:solidFill>
                  <a:srgbClr val="001689"/>
                </a:solidFill>
                <a:latin typeface="+mn-lt"/>
                <a:ea typeface="+mn-ea"/>
                <a:cs typeface="+mn-cs"/>
                <a:sym typeface="Arial"/>
              </a:defRPr>
            </a:lvl2pPr>
            <a:lvl3pPr marL="1440180" indent="-411480">
              <a:buSzPts val="2400"/>
              <a:buFontTx/>
              <a:defRPr sz="2400">
                <a:solidFill>
                  <a:srgbClr val="001689"/>
                </a:solidFill>
                <a:latin typeface="+mn-lt"/>
                <a:ea typeface="+mn-ea"/>
                <a:cs typeface="+mn-cs"/>
                <a:sym typeface="Arial"/>
              </a:defRPr>
            </a:lvl3pPr>
            <a:lvl4pPr marL="1943100" indent="-457200">
              <a:buSzPts val="2400"/>
              <a:buFontTx/>
              <a:defRPr sz="2400">
                <a:solidFill>
                  <a:srgbClr val="001689"/>
                </a:solidFill>
                <a:latin typeface="+mn-lt"/>
                <a:ea typeface="+mn-ea"/>
                <a:cs typeface="+mn-cs"/>
                <a:sym typeface="Arial"/>
              </a:defRPr>
            </a:lvl4pPr>
            <a:lvl5pPr marL="2400300" indent="-457200">
              <a:buSzPts val="2400"/>
              <a:buFontTx/>
              <a:defRPr sz="2400">
                <a:solidFill>
                  <a:srgbClr val="001689"/>
                </a:solid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xfrm>
            <a:off x="8463986" y="6224244"/>
            <a:ext cx="273614" cy="264213"/>
          </a:xfrm>
          <a:prstGeom prst="rect">
            <a:avLst/>
          </a:prstGeom>
        </p:spPr>
        <p:txBody>
          <a:bodyPr lIns="45699" tIns="45699" rIns="45699" bIns="45699"/>
          <a:lstStyle>
            <a:lvl1pPr>
              <a:defRPr>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2" name="Title Text"/>
          <p:cNvSpPr txBox="1">
            <a:spLocks noGrp="1"/>
          </p:cNvSpPr>
          <p:nvPr>
            <p:ph type="title"/>
          </p:nvPr>
        </p:nvSpPr>
        <p:spPr>
          <a:xfrm>
            <a:off x="611011" y="564443"/>
            <a:ext cx="10970101" cy="699901"/>
          </a:xfrm>
          <a:prstGeom prst="rect">
            <a:avLst/>
          </a:prstGeom>
        </p:spPr>
        <p:txBody>
          <a:bodyPr lIns="45675" tIns="45675" rIns="45675" bIns="45675"/>
          <a:lstStyle>
            <a:lvl1pPr>
              <a:defRPr>
                <a:solidFill>
                  <a:srgbClr val="001689"/>
                </a:solidFill>
                <a:latin typeface="Arial Black"/>
                <a:ea typeface="Arial Black"/>
                <a:cs typeface="Arial Black"/>
                <a:sym typeface="Arial Black"/>
              </a:defRPr>
            </a:lvl1pPr>
          </a:lstStyle>
          <a:p>
            <a:r>
              <a:t>Title Text</a:t>
            </a:r>
          </a:p>
        </p:txBody>
      </p:sp>
      <p:sp>
        <p:nvSpPr>
          <p:cNvPr id="103" name="Body Level One…"/>
          <p:cNvSpPr txBox="1">
            <a:spLocks noGrp="1"/>
          </p:cNvSpPr>
          <p:nvPr>
            <p:ph type="body" idx="1"/>
          </p:nvPr>
        </p:nvSpPr>
        <p:spPr>
          <a:xfrm>
            <a:off x="611187" y="1643063"/>
            <a:ext cx="10969502" cy="4017901"/>
          </a:xfrm>
          <a:prstGeom prst="rect">
            <a:avLst/>
          </a:prstGeom>
        </p:spPr>
        <p:txBody>
          <a:bodyPr lIns="45675" tIns="45675" rIns="45675" bIns="45675"/>
          <a:lstStyle>
            <a:lvl1pPr marL="0" indent="228600">
              <a:buSzTx/>
              <a:buFontTx/>
              <a:buNone/>
              <a:defRPr sz="2400">
                <a:solidFill>
                  <a:srgbClr val="001689"/>
                </a:solidFill>
                <a:latin typeface="+mn-lt"/>
                <a:ea typeface="+mn-ea"/>
                <a:cs typeface="+mn-cs"/>
                <a:sym typeface="Arial"/>
              </a:defRPr>
            </a:lvl1pPr>
            <a:lvl2pPr marL="1143000" indent="-381000">
              <a:buSzPts val="2400"/>
              <a:buFontTx/>
              <a:defRPr sz="2400">
                <a:solidFill>
                  <a:srgbClr val="001689"/>
                </a:solidFill>
                <a:latin typeface="+mn-lt"/>
                <a:ea typeface="+mn-ea"/>
                <a:cs typeface="+mn-cs"/>
                <a:sym typeface="Arial"/>
              </a:defRPr>
            </a:lvl2pPr>
            <a:lvl3pPr marL="1600200" indent="-381000">
              <a:buSzPts val="2400"/>
              <a:buFontTx/>
              <a:defRPr sz="2400">
                <a:solidFill>
                  <a:srgbClr val="001689"/>
                </a:solidFill>
                <a:latin typeface="+mn-lt"/>
                <a:ea typeface="+mn-ea"/>
                <a:cs typeface="+mn-cs"/>
                <a:sym typeface="Arial"/>
              </a:defRPr>
            </a:lvl3pPr>
            <a:lvl4pPr marL="2057400" indent="-381000">
              <a:buSzPts val="2400"/>
              <a:buFontTx/>
              <a:defRPr sz="2400">
                <a:solidFill>
                  <a:srgbClr val="001689"/>
                </a:solidFill>
                <a:latin typeface="+mn-lt"/>
                <a:ea typeface="+mn-ea"/>
                <a:cs typeface="+mn-cs"/>
                <a:sym typeface="Arial"/>
              </a:defRPr>
            </a:lvl4pPr>
            <a:lvl5pPr marL="2514600" indent="-381000">
              <a:buSzPts val="2400"/>
              <a:buFontTx/>
              <a:defRPr sz="2400">
                <a:solidFill>
                  <a:srgbClr val="001689"/>
                </a:solid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xfrm>
            <a:off x="8464034" y="6224268"/>
            <a:ext cx="273566" cy="264165"/>
          </a:xfrm>
          <a:prstGeom prst="rect">
            <a:avLst/>
          </a:prstGeom>
        </p:spPr>
        <p:txBody>
          <a:bodyPr lIns="45675" tIns="45675" rIns="45675" bIns="45675"/>
          <a:lstStyle>
            <a:lvl1pPr>
              <a:defRPr>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_AND_BOD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1" name="Title Text"/>
          <p:cNvSpPr txBox="1">
            <a:spLocks noGrp="1"/>
          </p:cNvSpPr>
          <p:nvPr>
            <p:ph type="title"/>
          </p:nvPr>
        </p:nvSpPr>
        <p:spPr>
          <a:xfrm>
            <a:off x="519290" y="1540404"/>
            <a:ext cx="4978502" cy="1868703"/>
          </a:xfrm>
          <a:prstGeom prst="rect">
            <a:avLst/>
          </a:prstGeom>
        </p:spPr>
        <p:txBody>
          <a:bodyPr lIns="45675" tIns="45675" rIns="45675" bIns="45675" anchor="b"/>
          <a:lstStyle>
            <a:lvl1pPr>
              <a:defRPr sz="4000">
                <a:solidFill>
                  <a:srgbClr val="FFFFFF"/>
                </a:solidFill>
                <a:latin typeface="Arial Black"/>
                <a:ea typeface="Arial Black"/>
                <a:cs typeface="Arial Black"/>
                <a:sym typeface="Arial Black"/>
              </a:defRPr>
            </a:lvl1pPr>
          </a:lstStyle>
          <a:p>
            <a:r>
              <a:t>Title Text</a:t>
            </a:r>
          </a:p>
        </p:txBody>
      </p:sp>
      <p:sp>
        <p:nvSpPr>
          <p:cNvPr id="112" name="Google Shape;11;p12"/>
          <p:cNvSpPr/>
          <p:nvPr/>
        </p:nvSpPr>
        <p:spPr>
          <a:xfrm>
            <a:off x="393824" y="5764794"/>
            <a:ext cx="5497805" cy="1"/>
          </a:xfrm>
          <a:prstGeom prst="line">
            <a:avLst/>
          </a:prstGeom>
          <a:ln w="38100">
            <a:solidFill>
              <a:srgbClr val="70D44B"/>
            </a:solidFill>
            <a:miter lim="8000"/>
          </a:ln>
        </p:spPr>
        <p:txBody>
          <a:bodyPr lIns="45718" tIns="45718" rIns="45718" bIns="45718"/>
          <a:lstStyle/>
          <a:p>
            <a:endParaRPr/>
          </a:p>
        </p:txBody>
      </p:sp>
      <p:sp>
        <p:nvSpPr>
          <p:cNvPr id="113" name="Slide Number"/>
          <p:cNvSpPr txBox="1">
            <a:spLocks noGrp="1"/>
          </p:cNvSpPr>
          <p:nvPr>
            <p:ph type="sldNum" sz="quarter" idx="2"/>
          </p:nvPr>
        </p:nvSpPr>
        <p:spPr>
          <a:xfrm>
            <a:off x="8464034" y="6224268"/>
            <a:ext cx="273566" cy="264165"/>
          </a:xfrm>
          <a:prstGeom prst="rect">
            <a:avLst/>
          </a:prstGeom>
        </p:spPr>
        <p:txBody>
          <a:bodyPr lIns="45675" tIns="45675" rIns="45675" bIns="45675"/>
          <a:lstStyle>
            <a:lvl1pPr>
              <a:defRPr>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0" name="Title Text"/>
          <p:cNvSpPr txBox="1">
            <a:spLocks noGrp="1"/>
          </p:cNvSpPr>
          <p:nvPr>
            <p:ph type="title"/>
          </p:nvPr>
        </p:nvSpPr>
        <p:spPr>
          <a:xfrm>
            <a:off x="611011" y="564443"/>
            <a:ext cx="10970101" cy="699901"/>
          </a:xfrm>
          <a:prstGeom prst="rect">
            <a:avLst/>
          </a:prstGeom>
        </p:spPr>
        <p:txBody>
          <a:bodyPr lIns="45675" tIns="45675" rIns="45675" bIns="45675"/>
          <a:lstStyle>
            <a:lvl1pPr>
              <a:defRPr>
                <a:solidFill>
                  <a:srgbClr val="001689"/>
                </a:solidFill>
                <a:latin typeface="Arial Black"/>
                <a:ea typeface="Arial Black"/>
                <a:cs typeface="Arial Black"/>
                <a:sym typeface="Arial Black"/>
              </a:defRPr>
            </a:lvl1pPr>
          </a:lstStyle>
          <a:p>
            <a:r>
              <a:t>Title Text</a:t>
            </a:r>
          </a:p>
        </p:txBody>
      </p:sp>
      <p:sp>
        <p:nvSpPr>
          <p:cNvPr id="121" name="Body Level One…"/>
          <p:cNvSpPr txBox="1">
            <a:spLocks noGrp="1"/>
          </p:cNvSpPr>
          <p:nvPr>
            <p:ph type="body" idx="1"/>
          </p:nvPr>
        </p:nvSpPr>
        <p:spPr>
          <a:xfrm>
            <a:off x="611187" y="1643063"/>
            <a:ext cx="10969502" cy="4017901"/>
          </a:xfrm>
          <a:prstGeom prst="rect">
            <a:avLst/>
          </a:prstGeom>
        </p:spPr>
        <p:txBody>
          <a:bodyPr lIns="45675" tIns="45675" rIns="45675" bIns="45675"/>
          <a:lstStyle>
            <a:lvl1pPr indent="0">
              <a:buSzTx/>
              <a:buFontTx/>
              <a:buNone/>
              <a:defRPr sz="2400">
                <a:solidFill>
                  <a:srgbClr val="001689"/>
                </a:solidFill>
                <a:latin typeface="+mn-lt"/>
                <a:ea typeface="+mn-ea"/>
                <a:cs typeface="+mn-cs"/>
                <a:sym typeface="Arial"/>
              </a:defRPr>
            </a:lvl1pPr>
            <a:lvl2pPr marL="914400" indent="-381000">
              <a:buSzPts val="2400"/>
              <a:buFontTx/>
              <a:defRPr sz="2400">
                <a:solidFill>
                  <a:srgbClr val="001689"/>
                </a:solidFill>
                <a:latin typeface="+mn-lt"/>
                <a:ea typeface="+mn-ea"/>
                <a:cs typeface="+mn-cs"/>
                <a:sym typeface="Arial"/>
              </a:defRPr>
            </a:lvl2pPr>
            <a:lvl3pPr marL="1371600" indent="-381000">
              <a:buSzPts val="2400"/>
              <a:buFontTx/>
              <a:defRPr sz="2400">
                <a:solidFill>
                  <a:srgbClr val="001689"/>
                </a:solidFill>
                <a:latin typeface="+mn-lt"/>
                <a:ea typeface="+mn-ea"/>
                <a:cs typeface="+mn-cs"/>
                <a:sym typeface="Arial"/>
              </a:defRPr>
            </a:lvl3pPr>
            <a:lvl4pPr marL="1828800" indent="-381000">
              <a:buSzPts val="2400"/>
              <a:buFontTx/>
              <a:defRPr sz="2400">
                <a:solidFill>
                  <a:srgbClr val="001689"/>
                </a:solidFill>
                <a:latin typeface="+mn-lt"/>
                <a:ea typeface="+mn-ea"/>
                <a:cs typeface="+mn-cs"/>
                <a:sym typeface="Arial"/>
              </a:defRPr>
            </a:lvl4pPr>
            <a:lvl5pPr marL="2286000" indent="-381000">
              <a:buSzPts val="2400"/>
              <a:buFontTx/>
              <a:defRPr sz="2400">
                <a:solidFill>
                  <a:srgbClr val="001689"/>
                </a:solid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2" name="Slide Number"/>
          <p:cNvSpPr txBox="1">
            <a:spLocks noGrp="1"/>
          </p:cNvSpPr>
          <p:nvPr>
            <p:ph type="sldNum" sz="quarter" idx="2"/>
          </p:nvPr>
        </p:nvSpPr>
        <p:spPr>
          <a:xfrm>
            <a:off x="8464034" y="6224268"/>
            <a:ext cx="273566" cy="264165"/>
          </a:xfrm>
          <a:prstGeom prst="rect">
            <a:avLst/>
          </a:prstGeom>
        </p:spPr>
        <p:txBody>
          <a:bodyPr lIns="45675" tIns="45675" rIns="45675" bIns="45675"/>
          <a:lstStyle>
            <a:lvl1pPr>
              <a:defRPr>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585858"/>
        </a:solidFill>
        <a:effectLst/>
      </p:bgPr>
    </p:bg>
    <p:spTree>
      <p:nvGrpSpPr>
        <p:cNvPr id="1" name=""/>
        <p:cNvGrpSpPr/>
        <p:nvPr/>
      </p:nvGrpSpPr>
      <p:grpSpPr>
        <a:xfrm>
          <a:off x="0" y="0"/>
          <a:ext cx="0" cy="0"/>
          <a:chOff x="0" y="0"/>
          <a:chExt cx="0" cy="0"/>
        </a:xfrm>
      </p:grpSpPr>
      <p:sp>
        <p:nvSpPr>
          <p:cNvPr id="129" name="Rectangle 6"/>
          <p:cNvSpPr/>
          <p:nvPr/>
        </p:nvSpPr>
        <p:spPr>
          <a:xfrm>
            <a:off x="1" y="6400800"/>
            <a:ext cx="12192001" cy="457200"/>
          </a:xfrm>
          <a:prstGeom prst="rect">
            <a:avLst/>
          </a:prstGeom>
          <a:solidFill>
            <a:srgbClr val="1773B1"/>
          </a:solidFill>
          <a:ln w="12700">
            <a:miter lim="400000"/>
          </a:ln>
        </p:spPr>
        <p:txBody>
          <a:bodyPr lIns="45719" rIns="45719"/>
          <a:lstStyle/>
          <a:p>
            <a:pPr defTabSz="457200">
              <a:defRPr sz="1800">
                <a:solidFill>
                  <a:srgbClr val="FFFFFF"/>
                </a:solidFill>
                <a:latin typeface="Calibri"/>
                <a:ea typeface="Calibri"/>
                <a:cs typeface="Calibri"/>
                <a:sym typeface="Calibri"/>
              </a:defRPr>
            </a:pPr>
            <a:endParaRPr/>
          </a:p>
        </p:txBody>
      </p:sp>
      <p:sp>
        <p:nvSpPr>
          <p:cNvPr id="130" name="Rectangle 8"/>
          <p:cNvSpPr/>
          <p:nvPr/>
        </p:nvSpPr>
        <p:spPr>
          <a:xfrm>
            <a:off x="-1" y="6334316"/>
            <a:ext cx="12192003" cy="65999"/>
          </a:xfrm>
          <a:prstGeom prst="rect">
            <a:avLst/>
          </a:prstGeom>
          <a:solidFill>
            <a:srgbClr val="E48312"/>
          </a:solidFill>
          <a:ln w="12700">
            <a:miter lim="400000"/>
          </a:ln>
        </p:spPr>
        <p:txBody>
          <a:bodyPr lIns="45719" rIns="45719"/>
          <a:lstStyle/>
          <a:p>
            <a:pPr defTabSz="457200">
              <a:defRPr sz="1800">
                <a:solidFill>
                  <a:srgbClr val="FFFFFF"/>
                </a:solidFill>
                <a:latin typeface="Calibri"/>
                <a:ea typeface="Calibri"/>
                <a:cs typeface="Calibri"/>
                <a:sym typeface="Calibri"/>
              </a:defRPr>
            </a:pPr>
            <a:endParaRPr/>
          </a:p>
        </p:txBody>
      </p:sp>
      <p:sp>
        <p:nvSpPr>
          <p:cNvPr id="131" name="Straight Connector 9"/>
          <p:cNvSpPr/>
          <p:nvPr/>
        </p:nvSpPr>
        <p:spPr>
          <a:xfrm>
            <a:off x="1193532" y="1737845"/>
            <a:ext cx="9966960" cy="1"/>
          </a:xfrm>
          <a:prstGeom prst="line">
            <a:avLst/>
          </a:prstGeom>
          <a:ln w="6350">
            <a:solidFill>
              <a:srgbClr val="FFFFFF"/>
            </a:solidFill>
          </a:ln>
        </p:spPr>
        <p:txBody>
          <a:bodyPr lIns="45719" rIns="45719"/>
          <a:lstStyle/>
          <a:p>
            <a:pPr defTabSz="457200">
              <a:defRPr sz="1800">
                <a:latin typeface="Calibri"/>
                <a:ea typeface="Calibri"/>
                <a:cs typeface="Calibri"/>
                <a:sym typeface="Calibri"/>
              </a:defRPr>
            </a:pPr>
            <a:endParaRPr/>
          </a:p>
        </p:txBody>
      </p:sp>
      <p:sp>
        <p:nvSpPr>
          <p:cNvPr id="132" name="Title Text"/>
          <p:cNvSpPr txBox="1">
            <a:spLocks noGrp="1"/>
          </p:cNvSpPr>
          <p:nvPr>
            <p:ph type="title"/>
          </p:nvPr>
        </p:nvSpPr>
        <p:spPr>
          <a:xfrm>
            <a:off x="1097280" y="286603"/>
            <a:ext cx="10058401" cy="1450757"/>
          </a:xfrm>
          <a:prstGeom prst="rect">
            <a:avLst/>
          </a:prstGeom>
        </p:spPr>
        <p:txBody>
          <a:bodyPr anchor="b"/>
          <a:lstStyle>
            <a:lvl1pPr>
              <a:lnSpc>
                <a:spcPct val="85000"/>
              </a:lnSpc>
              <a:defRPr sz="4800" spc="-50">
                <a:solidFill>
                  <a:srgbClr val="FFFFFF"/>
                </a:solidFill>
              </a:defRPr>
            </a:lvl1pPr>
          </a:lstStyle>
          <a:p>
            <a:r>
              <a:t>Title Text</a:t>
            </a:r>
          </a:p>
        </p:txBody>
      </p:sp>
      <p:sp>
        <p:nvSpPr>
          <p:cNvPr id="133" name="Body Level One…"/>
          <p:cNvSpPr txBox="1">
            <a:spLocks noGrp="1"/>
          </p:cNvSpPr>
          <p:nvPr>
            <p:ph type="body" idx="1"/>
          </p:nvPr>
        </p:nvSpPr>
        <p:spPr>
          <a:xfrm>
            <a:off x="1097280" y="1845734"/>
            <a:ext cx="10058401" cy="4023360"/>
          </a:xfrm>
          <a:prstGeom prst="rect">
            <a:avLst/>
          </a:prstGeom>
        </p:spPr>
        <p:txBody>
          <a:bodyPr lIns="0" tIns="0" rIns="0" bIns="0"/>
          <a:lstStyle>
            <a:lvl1pPr marL="91439" indent="-91439">
              <a:spcBef>
                <a:spcPts val="1200"/>
              </a:spcBef>
              <a:buClr>
                <a:srgbClr val="E48312"/>
              </a:buClr>
              <a:buFont typeface="Calibri"/>
              <a:buChar char=" "/>
              <a:defRPr sz="2000">
                <a:solidFill>
                  <a:srgbClr val="FFFFFF"/>
                </a:solidFill>
              </a:defRPr>
            </a:lvl1pPr>
            <a:lvl2pPr marL="404368" indent="-203200">
              <a:spcBef>
                <a:spcPts val="1200"/>
              </a:spcBef>
              <a:buClr>
                <a:srgbClr val="E48312"/>
              </a:buClr>
              <a:buFont typeface="Calibri"/>
              <a:buChar char="◦"/>
              <a:defRPr sz="2000">
                <a:solidFill>
                  <a:srgbClr val="FFFFFF"/>
                </a:solidFill>
              </a:defRPr>
            </a:lvl2pPr>
            <a:lvl3pPr marL="645305" indent="-261257">
              <a:spcBef>
                <a:spcPts val="1200"/>
              </a:spcBef>
              <a:buClr>
                <a:srgbClr val="E48312"/>
              </a:buClr>
              <a:buFont typeface="Calibri"/>
              <a:buChar char="◦"/>
              <a:defRPr sz="2000">
                <a:solidFill>
                  <a:srgbClr val="FFFFFF"/>
                </a:solidFill>
              </a:defRPr>
            </a:lvl3pPr>
            <a:lvl4pPr marL="828185" indent="-261257">
              <a:spcBef>
                <a:spcPts val="1200"/>
              </a:spcBef>
              <a:buClr>
                <a:srgbClr val="E48312"/>
              </a:buClr>
              <a:buFont typeface="Calibri"/>
              <a:buChar char="◦"/>
              <a:defRPr sz="2000">
                <a:solidFill>
                  <a:srgbClr val="FFFFFF"/>
                </a:solidFill>
              </a:defRPr>
            </a:lvl4pPr>
            <a:lvl5pPr marL="1011065" indent="-261257">
              <a:spcBef>
                <a:spcPts val="1200"/>
              </a:spcBef>
              <a:buClr>
                <a:srgbClr val="E48312"/>
              </a:buClr>
              <a:buFont typeface="Calibri"/>
              <a:buChar char="◦"/>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4" name="Slide Number"/>
          <p:cNvSpPr txBox="1">
            <a:spLocks noGrp="1"/>
          </p:cNvSpPr>
          <p:nvPr>
            <p:ph type="sldNum" sz="quarter" idx="2"/>
          </p:nvPr>
        </p:nvSpPr>
        <p:spPr>
          <a:xfrm>
            <a:off x="10979606" y="6528092"/>
            <a:ext cx="232878" cy="228512"/>
          </a:xfrm>
          <a:prstGeom prst="rect">
            <a:avLst/>
          </a:prstGeom>
        </p:spPr>
        <p:txBody>
          <a:bodyPr/>
          <a:lstStyle>
            <a:lvl1pPr defTabSz="4572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1" name="Rectangle 6"/>
          <p:cNvSpPr/>
          <p:nvPr/>
        </p:nvSpPr>
        <p:spPr>
          <a:xfrm>
            <a:off x="1" y="6400800"/>
            <a:ext cx="12192001" cy="457200"/>
          </a:xfrm>
          <a:prstGeom prst="rect">
            <a:avLst/>
          </a:prstGeom>
          <a:solidFill>
            <a:srgbClr val="1773B1"/>
          </a:solidFill>
          <a:ln w="12700">
            <a:miter lim="400000"/>
          </a:ln>
        </p:spPr>
        <p:txBody>
          <a:bodyPr lIns="45719" rIns="45719"/>
          <a:lstStyle/>
          <a:p>
            <a:pPr defTabSz="457200">
              <a:defRPr sz="1800">
                <a:latin typeface="Calibri"/>
                <a:ea typeface="Calibri"/>
                <a:cs typeface="Calibri"/>
                <a:sym typeface="Calibri"/>
              </a:defRPr>
            </a:pPr>
            <a:endParaRPr/>
          </a:p>
        </p:txBody>
      </p:sp>
      <p:sp>
        <p:nvSpPr>
          <p:cNvPr id="142" name="Rectangle 8"/>
          <p:cNvSpPr/>
          <p:nvPr/>
        </p:nvSpPr>
        <p:spPr>
          <a:xfrm>
            <a:off x="-1" y="6334316"/>
            <a:ext cx="12192003" cy="65999"/>
          </a:xfrm>
          <a:prstGeom prst="rect">
            <a:avLst/>
          </a:prstGeom>
          <a:solidFill>
            <a:srgbClr val="E48312"/>
          </a:solidFill>
          <a:ln w="12700">
            <a:miter lim="400000"/>
          </a:ln>
        </p:spPr>
        <p:txBody>
          <a:bodyPr lIns="45719" rIns="45719"/>
          <a:lstStyle/>
          <a:p>
            <a:pPr defTabSz="457200">
              <a:defRPr sz="1800">
                <a:latin typeface="Calibri"/>
                <a:ea typeface="Calibri"/>
                <a:cs typeface="Calibri"/>
                <a:sym typeface="Calibri"/>
              </a:defRPr>
            </a:pPr>
            <a:endParaRPr/>
          </a:p>
        </p:txBody>
      </p:sp>
      <p:sp>
        <p:nvSpPr>
          <p:cNvPr id="143" name="Straight Connector 9"/>
          <p:cNvSpPr/>
          <p:nvPr/>
        </p:nvSpPr>
        <p:spPr>
          <a:xfrm>
            <a:off x="1193532" y="1737845"/>
            <a:ext cx="9966960" cy="1"/>
          </a:xfrm>
          <a:prstGeom prst="line">
            <a:avLst/>
          </a:prstGeom>
          <a:ln w="6350">
            <a:solidFill>
              <a:srgbClr val="808080"/>
            </a:solidFill>
          </a:ln>
        </p:spPr>
        <p:txBody>
          <a:bodyPr lIns="45719" rIns="45719"/>
          <a:lstStyle/>
          <a:p>
            <a:pPr defTabSz="457200">
              <a:defRPr sz="1800">
                <a:latin typeface="Calibri"/>
                <a:ea typeface="Calibri"/>
                <a:cs typeface="Calibri"/>
                <a:sym typeface="Calibri"/>
              </a:defRPr>
            </a:pPr>
            <a:endParaRPr/>
          </a:p>
        </p:txBody>
      </p:sp>
      <p:sp>
        <p:nvSpPr>
          <p:cNvPr id="144" name="Title Text"/>
          <p:cNvSpPr txBox="1">
            <a:spLocks noGrp="1"/>
          </p:cNvSpPr>
          <p:nvPr>
            <p:ph type="title"/>
          </p:nvPr>
        </p:nvSpPr>
        <p:spPr>
          <a:xfrm>
            <a:off x="1097280" y="286603"/>
            <a:ext cx="10058401" cy="1450757"/>
          </a:xfrm>
          <a:prstGeom prst="rect">
            <a:avLst/>
          </a:prstGeom>
        </p:spPr>
        <p:txBody>
          <a:bodyPr anchor="b"/>
          <a:lstStyle>
            <a:lvl1pPr>
              <a:lnSpc>
                <a:spcPct val="85000"/>
              </a:lnSpc>
              <a:defRPr sz="4800" spc="-50">
                <a:solidFill>
                  <a:srgbClr val="404040"/>
                </a:solidFill>
              </a:defRPr>
            </a:lvl1pPr>
          </a:lstStyle>
          <a:p>
            <a:r>
              <a:t>Title Text</a:t>
            </a:r>
          </a:p>
        </p:txBody>
      </p:sp>
      <p:sp>
        <p:nvSpPr>
          <p:cNvPr id="145" name="Body Level One…"/>
          <p:cNvSpPr txBox="1">
            <a:spLocks noGrp="1"/>
          </p:cNvSpPr>
          <p:nvPr>
            <p:ph type="body" idx="1"/>
          </p:nvPr>
        </p:nvSpPr>
        <p:spPr>
          <a:xfrm>
            <a:off x="1097280" y="1845734"/>
            <a:ext cx="10058401" cy="4023360"/>
          </a:xfrm>
          <a:prstGeom prst="rect">
            <a:avLst/>
          </a:prstGeom>
        </p:spPr>
        <p:txBody>
          <a:bodyPr lIns="0" tIns="0" rIns="0" bIns="0"/>
          <a:lstStyle>
            <a:lvl1pPr marL="91439" indent="-91439">
              <a:spcBef>
                <a:spcPts val="1200"/>
              </a:spcBef>
              <a:buClr>
                <a:srgbClr val="E48312"/>
              </a:buClr>
              <a:buFont typeface="Calibri"/>
              <a:buChar char=" "/>
              <a:defRPr sz="2000">
                <a:solidFill>
                  <a:srgbClr val="404040"/>
                </a:solidFill>
              </a:defRPr>
            </a:lvl1pPr>
            <a:lvl2pPr marL="404368" indent="-203200">
              <a:spcBef>
                <a:spcPts val="1200"/>
              </a:spcBef>
              <a:buClr>
                <a:srgbClr val="E48312"/>
              </a:buClr>
              <a:buFont typeface="Calibri"/>
              <a:buChar char="◦"/>
              <a:defRPr sz="2000">
                <a:solidFill>
                  <a:srgbClr val="404040"/>
                </a:solidFill>
              </a:defRPr>
            </a:lvl2pPr>
            <a:lvl3pPr marL="645305" indent="-261257">
              <a:spcBef>
                <a:spcPts val="1200"/>
              </a:spcBef>
              <a:buClr>
                <a:srgbClr val="E48312"/>
              </a:buClr>
              <a:buFont typeface="Calibri"/>
              <a:buChar char="◦"/>
              <a:defRPr sz="2000">
                <a:solidFill>
                  <a:srgbClr val="404040"/>
                </a:solidFill>
              </a:defRPr>
            </a:lvl3pPr>
            <a:lvl4pPr marL="828185" indent="-261257">
              <a:spcBef>
                <a:spcPts val="1200"/>
              </a:spcBef>
              <a:buClr>
                <a:srgbClr val="E48312"/>
              </a:buClr>
              <a:buFont typeface="Calibri"/>
              <a:buChar char="◦"/>
              <a:defRPr sz="2000">
                <a:solidFill>
                  <a:srgbClr val="404040"/>
                </a:solidFill>
              </a:defRPr>
            </a:lvl4pPr>
            <a:lvl5pPr marL="1011065" indent="-261257">
              <a:spcBef>
                <a:spcPts val="1200"/>
              </a:spcBef>
              <a:buClr>
                <a:srgbClr val="E48312"/>
              </a:buClr>
              <a:buFont typeface="Calibri"/>
              <a:buChar char="◦"/>
              <a:defRPr sz="20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10979606" y="6528092"/>
            <a:ext cx="232878" cy="228512"/>
          </a:xfrm>
          <a:prstGeom prst="rect">
            <a:avLst/>
          </a:prstGeom>
        </p:spPr>
        <p:txBody>
          <a:bodyPr/>
          <a:lstStyle>
            <a:lvl1pPr defTabSz="4572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internal P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3" name="TITLE GOES HERE"/>
          <p:cNvSpPr txBox="1">
            <a:spLocks noGrp="1"/>
          </p:cNvSpPr>
          <p:nvPr>
            <p:ph type="title" hasCustomPrompt="1"/>
          </p:nvPr>
        </p:nvSpPr>
        <p:spPr>
          <a:xfrm>
            <a:off x="354106" y="443753"/>
            <a:ext cx="8162366" cy="507347"/>
          </a:xfrm>
          <a:prstGeom prst="rect">
            <a:avLst/>
          </a:prstGeom>
        </p:spPr>
        <p:txBody>
          <a:bodyPr/>
          <a:lstStyle>
            <a:lvl1pPr>
              <a:defRPr sz="2800">
                <a:solidFill>
                  <a:srgbClr val="017BBB"/>
                </a:solidFill>
              </a:defRPr>
            </a:lvl1pPr>
          </a:lstStyle>
          <a:p>
            <a:r>
              <a:t>TITLE GOES HERE</a:t>
            </a:r>
          </a:p>
        </p:txBody>
      </p:sp>
      <p:sp>
        <p:nvSpPr>
          <p:cNvPr id="154"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61" name="Title Text"/>
          <p:cNvSpPr txBox="1">
            <a:spLocks noGrp="1"/>
          </p:cNvSpPr>
          <p:nvPr>
            <p:ph type="title"/>
          </p:nvPr>
        </p:nvSpPr>
        <p:spPr>
          <a:prstGeom prst="rect">
            <a:avLst/>
          </a:prstGeom>
        </p:spPr>
        <p:txBody>
          <a:bodyPr/>
          <a:lstStyle/>
          <a:p>
            <a:r>
              <a:t>Title Text</a:t>
            </a:r>
          </a:p>
        </p:txBody>
      </p:sp>
      <p:sp>
        <p:nvSpPr>
          <p:cNvPr id="162"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70" name="Title Text"/>
          <p:cNvSpPr txBox="1">
            <a:spLocks noGrp="1"/>
          </p:cNvSpPr>
          <p:nvPr>
            <p:ph type="title"/>
          </p:nvPr>
        </p:nvSpPr>
        <p:spPr>
          <a:prstGeom prst="rect">
            <a:avLst/>
          </a:prstGeom>
        </p:spPr>
        <p:txBody>
          <a:bodyPr/>
          <a:lstStyle/>
          <a:p>
            <a:r>
              <a:t>Title Text</a:t>
            </a:r>
          </a:p>
        </p:txBody>
      </p:sp>
      <p:sp>
        <p:nvSpPr>
          <p:cNvPr id="17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Only 0">
    <p:spTree>
      <p:nvGrpSpPr>
        <p:cNvPr id="1" name=""/>
        <p:cNvGrpSpPr/>
        <p:nvPr/>
      </p:nvGrpSpPr>
      <p:grpSpPr>
        <a:xfrm>
          <a:off x="0" y="0"/>
          <a:ext cx="0" cy="0"/>
          <a:chOff x="0" y="0"/>
          <a:chExt cx="0" cy="0"/>
        </a:xfrm>
      </p:grpSpPr>
      <p:sp>
        <p:nvSpPr>
          <p:cNvPr id="179" name="Title Text"/>
          <p:cNvSpPr txBox="1">
            <a:spLocks noGrp="1"/>
          </p:cNvSpPr>
          <p:nvPr>
            <p:ph type="title"/>
          </p:nvPr>
        </p:nvSpPr>
        <p:spPr>
          <a:xfrm>
            <a:off x="609600" y="274638"/>
            <a:ext cx="10972800" cy="1143001"/>
          </a:xfrm>
          <a:prstGeom prst="rect">
            <a:avLst/>
          </a:prstGeom>
        </p:spPr>
        <p:txBody>
          <a:bodyPr/>
          <a:lstStyle>
            <a:lvl1pPr algn="ctr" defTabSz="457200">
              <a:lnSpc>
                <a:spcPct val="100000"/>
              </a:lnSpc>
              <a:defRPr>
                <a:solidFill>
                  <a:srgbClr val="1F497D"/>
                </a:solidFill>
                <a:latin typeface="Calibri"/>
                <a:ea typeface="Calibri"/>
                <a:cs typeface="Calibri"/>
                <a:sym typeface="Calibri"/>
              </a:defRPr>
            </a:lvl1pPr>
          </a:lstStyle>
          <a:p>
            <a:r>
              <a:t>Title Text</a:t>
            </a:r>
          </a:p>
        </p:txBody>
      </p:sp>
      <p:sp>
        <p:nvSpPr>
          <p:cNvPr id="180" name="Slide Number"/>
          <p:cNvSpPr txBox="1">
            <a:spLocks noGrp="1"/>
          </p:cNvSpPr>
          <p:nvPr>
            <p:ph type="sldNum" sz="quarter" idx="2"/>
          </p:nvPr>
        </p:nvSpPr>
        <p:spPr>
          <a:xfrm>
            <a:off x="203706" y="6290144"/>
            <a:ext cx="258625" cy="248305"/>
          </a:xfrm>
          <a:prstGeom prst="rect">
            <a:avLst/>
          </a:prstGeom>
        </p:spPr>
        <p:txBody>
          <a:bodyPr/>
          <a:lstStyle>
            <a:lvl1pPr algn="ctr">
              <a:defRPr>
                <a:solidFill>
                  <a:srgbClr val="808080"/>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Title Text"/>
          <p:cNvSpPr txBox="1">
            <a:spLocks noGrp="1"/>
          </p:cNvSpPr>
          <p:nvPr>
            <p:ph type="title"/>
          </p:nvPr>
        </p:nvSpPr>
        <p:spPr>
          <a:xfrm>
            <a:off x="611011" y="564443"/>
            <a:ext cx="10970101" cy="699901"/>
          </a:xfrm>
          <a:prstGeom prst="rect">
            <a:avLst/>
          </a:prstGeom>
        </p:spPr>
        <p:txBody>
          <a:bodyPr lIns="45675" tIns="45675" rIns="45675" bIns="45675"/>
          <a:lstStyle>
            <a:lvl1pPr>
              <a:defRPr>
                <a:solidFill>
                  <a:srgbClr val="001689"/>
                </a:solidFill>
                <a:latin typeface="Arial Black"/>
                <a:ea typeface="Arial Black"/>
                <a:cs typeface="Arial Black"/>
                <a:sym typeface="Arial Black"/>
              </a:defRPr>
            </a:lvl1pPr>
          </a:lstStyle>
          <a:p>
            <a:r>
              <a:t>Title Text</a:t>
            </a:r>
          </a:p>
        </p:txBody>
      </p:sp>
      <p:sp>
        <p:nvSpPr>
          <p:cNvPr id="21" name="Body Level One…"/>
          <p:cNvSpPr txBox="1">
            <a:spLocks noGrp="1"/>
          </p:cNvSpPr>
          <p:nvPr>
            <p:ph type="body" idx="1"/>
          </p:nvPr>
        </p:nvSpPr>
        <p:spPr>
          <a:xfrm>
            <a:off x="611187" y="1643063"/>
            <a:ext cx="10969502" cy="4017901"/>
          </a:xfrm>
          <a:prstGeom prst="rect">
            <a:avLst/>
          </a:prstGeom>
        </p:spPr>
        <p:txBody>
          <a:bodyPr lIns="45675" tIns="45675" rIns="45675" bIns="45675"/>
          <a:lstStyle>
            <a:lvl1pPr marL="0" indent="228600">
              <a:buSzTx/>
              <a:buFontTx/>
              <a:buNone/>
              <a:defRPr sz="2400">
                <a:solidFill>
                  <a:srgbClr val="001689"/>
                </a:solidFill>
                <a:latin typeface="+mn-lt"/>
                <a:ea typeface="+mn-ea"/>
                <a:cs typeface="+mn-cs"/>
                <a:sym typeface="Arial"/>
              </a:defRPr>
            </a:lvl1pPr>
            <a:lvl2pPr marL="914400" indent="-381000">
              <a:buSzPts val="2400"/>
              <a:buFontTx/>
              <a:defRPr sz="2400">
                <a:solidFill>
                  <a:srgbClr val="001689"/>
                </a:solidFill>
                <a:latin typeface="+mn-lt"/>
                <a:ea typeface="+mn-ea"/>
                <a:cs typeface="+mn-cs"/>
                <a:sym typeface="Arial"/>
              </a:defRPr>
            </a:lvl2pPr>
            <a:lvl3pPr marL="1371600" indent="-381000">
              <a:buSzPts val="2400"/>
              <a:buFontTx/>
              <a:defRPr sz="2400">
                <a:solidFill>
                  <a:srgbClr val="001689"/>
                </a:solidFill>
                <a:latin typeface="+mn-lt"/>
                <a:ea typeface="+mn-ea"/>
                <a:cs typeface="+mn-cs"/>
                <a:sym typeface="Arial"/>
              </a:defRPr>
            </a:lvl3pPr>
            <a:lvl4pPr marL="1828800" indent="-381000">
              <a:buSzPts val="2400"/>
              <a:buFontTx/>
              <a:defRPr sz="2400">
                <a:solidFill>
                  <a:srgbClr val="001689"/>
                </a:solidFill>
                <a:latin typeface="+mn-lt"/>
                <a:ea typeface="+mn-ea"/>
                <a:cs typeface="+mn-cs"/>
                <a:sym typeface="Arial"/>
              </a:defRPr>
            </a:lvl4pPr>
            <a:lvl5pPr marL="2286000" indent="-381000">
              <a:buSzPts val="2400"/>
              <a:buFontTx/>
              <a:defRPr sz="2400">
                <a:solidFill>
                  <a:srgbClr val="001689"/>
                </a:solid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8464034" y="6224268"/>
            <a:ext cx="273566" cy="264165"/>
          </a:xfrm>
          <a:prstGeom prst="rect">
            <a:avLst/>
          </a:prstGeom>
        </p:spPr>
        <p:txBody>
          <a:bodyPr lIns="45675" tIns="45675" rIns="45675" bIns="45675"/>
          <a:lstStyle>
            <a:lvl1pPr>
              <a:defRPr>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10000">
              <a:srgbClr val="66D3EE"/>
            </a:gs>
            <a:gs pos="100000">
              <a:srgbClr val="06588E"/>
            </a:gs>
          </a:gsLst>
          <a:lin ang="6120001" scaled="0"/>
        </a:gradFill>
        <a:effectLst/>
      </p:bgPr>
    </p:bg>
    <p:spTree>
      <p:nvGrpSpPr>
        <p:cNvPr id="1" name=""/>
        <p:cNvGrpSpPr/>
        <p:nvPr/>
      </p:nvGrpSpPr>
      <p:grpSpPr>
        <a:xfrm>
          <a:off x="0" y="0"/>
          <a:ext cx="0" cy="0"/>
          <a:chOff x="0" y="0"/>
          <a:chExt cx="0" cy="0"/>
        </a:xfrm>
      </p:grpSpPr>
      <p:grpSp>
        <p:nvGrpSpPr>
          <p:cNvPr id="192" name="Group 6"/>
          <p:cNvGrpSpPr/>
          <p:nvPr/>
        </p:nvGrpSpPr>
        <p:grpSpPr>
          <a:xfrm>
            <a:off x="9206969" y="2963332"/>
            <a:ext cx="2981859" cy="3208869"/>
            <a:chOff x="0" y="0"/>
            <a:chExt cx="2981857" cy="3208867"/>
          </a:xfrm>
        </p:grpSpPr>
        <p:sp>
          <p:nvSpPr>
            <p:cNvPr id="187" name="Straight Connector 7"/>
            <p:cNvSpPr/>
            <p:nvPr/>
          </p:nvSpPr>
          <p:spPr>
            <a:xfrm flipH="1">
              <a:off x="2069043" y="-1"/>
              <a:ext cx="912815" cy="912813"/>
            </a:xfrm>
            <a:prstGeom prst="line">
              <a:avLst/>
            </a:prstGeom>
            <a:noFill/>
            <a:ln w="9525" cap="rnd">
              <a:solidFill>
                <a:srgbClr val="FFFFFF"/>
              </a:solidFill>
              <a:prstDash val="solid"/>
              <a:roun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sp>
          <p:nvSpPr>
            <p:cNvPr id="188" name="Straight Connector 8"/>
            <p:cNvSpPr/>
            <p:nvPr/>
          </p:nvSpPr>
          <p:spPr>
            <a:xfrm flipH="1">
              <a:off x="0" y="227010"/>
              <a:ext cx="2981857" cy="2981858"/>
            </a:xfrm>
            <a:prstGeom prst="line">
              <a:avLst/>
            </a:prstGeom>
            <a:noFill/>
            <a:ln w="9525" cap="rnd">
              <a:solidFill>
                <a:srgbClr val="FFFFFF"/>
              </a:solidFill>
              <a:prstDash val="solid"/>
              <a:roun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sp>
          <p:nvSpPr>
            <p:cNvPr id="189" name="Straight Connector 9"/>
            <p:cNvSpPr/>
            <p:nvPr/>
          </p:nvSpPr>
          <p:spPr>
            <a:xfrm flipH="1">
              <a:off x="1085322" y="321733"/>
              <a:ext cx="1896535" cy="1896534"/>
            </a:xfrm>
            <a:prstGeom prst="line">
              <a:avLst/>
            </a:prstGeom>
            <a:noFill/>
            <a:ln w="9525" cap="rnd">
              <a:solidFill>
                <a:srgbClr val="FFFFFF"/>
              </a:solidFill>
              <a:prstDash val="solid"/>
              <a:roun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sp>
          <p:nvSpPr>
            <p:cNvPr id="190" name="Straight Connector 10"/>
            <p:cNvSpPr/>
            <p:nvPr/>
          </p:nvSpPr>
          <p:spPr>
            <a:xfrm flipH="1">
              <a:off x="1236134" y="167746"/>
              <a:ext cx="1745722" cy="1745721"/>
            </a:xfrm>
            <a:prstGeom prst="line">
              <a:avLst/>
            </a:prstGeom>
            <a:noFill/>
            <a:ln w="28575" cap="rnd">
              <a:solidFill>
                <a:srgbClr val="FFFFFF"/>
              </a:solidFill>
              <a:prstDash val="solid"/>
              <a:roun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sp>
          <p:nvSpPr>
            <p:cNvPr id="191" name="Straight Connector 11"/>
            <p:cNvSpPr/>
            <p:nvPr/>
          </p:nvSpPr>
          <p:spPr>
            <a:xfrm flipH="1">
              <a:off x="1711857" y="719667"/>
              <a:ext cx="1270002" cy="1270000"/>
            </a:xfrm>
            <a:prstGeom prst="line">
              <a:avLst/>
            </a:prstGeom>
            <a:noFill/>
            <a:ln w="28575" cap="rnd">
              <a:solidFill>
                <a:srgbClr val="FFFFFF"/>
              </a:solidFill>
              <a:prstDash val="solid"/>
              <a:roun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grpSp>
      <p:sp>
        <p:nvSpPr>
          <p:cNvPr id="193" name="Title Text"/>
          <p:cNvSpPr txBox="1">
            <a:spLocks noGrp="1"/>
          </p:cNvSpPr>
          <p:nvPr>
            <p:ph type="title"/>
          </p:nvPr>
        </p:nvSpPr>
        <p:spPr>
          <a:xfrm>
            <a:off x="684212" y="4487331"/>
            <a:ext cx="8534401" cy="1507068"/>
          </a:xfrm>
          <a:prstGeom prst="rect">
            <a:avLst/>
          </a:prstGeom>
        </p:spPr>
        <p:txBody>
          <a:bodyPr/>
          <a:lstStyle>
            <a:lvl1pPr defTabSz="457200">
              <a:lnSpc>
                <a:spcPct val="100000"/>
              </a:lnSpc>
              <a:defRPr sz="3600" cap="all">
                <a:solidFill>
                  <a:srgbClr val="FFFFFF"/>
                </a:solidFill>
                <a:latin typeface="Century Gothic"/>
                <a:ea typeface="Century Gothic"/>
                <a:cs typeface="Century Gothic"/>
                <a:sym typeface="Century Gothic"/>
              </a:defRPr>
            </a:lvl1pPr>
          </a:lstStyle>
          <a:p>
            <a:r>
              <a:t>Title Text</a:t>
            </a:r>
          </a:p>
        </p:txBody>
      </p:sp>
      <p:sp>
        <p:nvSpPr>
          <p:cNvPr id="194" name="Body Level One…"/>
          <p:cNvSpPr txBox="1">
            <a:spLocks noGrp="1"/>
          </p:cNvSpPr>
          <p:nvPr>
            <p:ph type="body" sz="half" idx="1"/>
          </p:nvPr>
        </p:nvSpPr>
        <p:spPr>
          <a:xfrm>
            <a:off x="684212" y="685800"/>
            <a:ext cx="8534401" cy="3615267"/>
          </a:xfrm>
          <a:prstGeom prst="rect">
            <a:avLst/>
          </a:prstGeom>
        </p:spPr>
        <p:txBody>
          <a:bodyPr anchor="ctr"/>
          <a:lstStyle>
            <a:lvl1pPr marL="285750" indent="-285750" defTabSz="457200">
              <a:lnSpc>
                <a:spcPct val="100000"/>
              </a:lnSpc>
              <a:spcBef>
                <a:spcPts val="600"/>
              </a:spcBef>
              <a:buClr>
                <a:srgbClr val="FFFFFF"/>
              </a:buClr>
              <a:buSzPct val="80000"/>
              <a:buFontTx/>
              <a:buChar char=""/>
              <a:defRPr sz="2000">
                <a:solidFill>
                  <a:srgbClr val="0F496F"/>
                </a:solidFill>
                <a:latin typeface="Century Gothic"/>
                <a:ea typeface="Century Gothic"/>
                <a:cs typeface="Century Gothic"/>
                <a:sym typeface="Century Gothic"/>
              </a:defRPr>
            </a:lvl1pPr>
            <a:lvl2pPr marL="774700" indent="-317500" defTabSz="457200">
              <a:lnSpc>
                <a:spcPct val="100000"/>
              </a:lnSpc>
              <a:spcBef>
                <a:spcPts val="600"/>
              </a:spcBef>
              <a:buClr>
                <a:srgbClr val="FFFFFF"/>
              </a:buClr>
              <a:buSzPct val="80000"/>
              <a:buFontTx/>
              <a:buChar char=""/>
              <a:defRPr sz="2000">
                <a:solidFill>
                  <a:srgbClr val="0F496F"/>
                </a:solidFill>
                <a:latin typeface="Century Gothic"/>
                <a:ea typeface="Century Gothic"/>
                <a:cs typeface="Century Gothic"/>
                <a:sym typeface="Century Gothic"/>
              </a:defRPr>
            </a:lvl2pPr>
            <a:lvl3pPr marL="1271587" indent="-357187" defTabSz="457200">
              <a:lnSpc>
                <a:spcPct val="100000"/>
              </a:lnSpc>
              <a:spcBef>
                <a:spcPts val="600"/>
              </a:spcBef>
              <a:buClr>
                <a:srgbClr val="FFFFFF"/>
              </a:buClr>
              <a:buSzPct val="80000"/>
              <a:buFontTx/>
              <a:buChar char=""/>
              <a:defRPr sz="2000">
                <a:solidFill>
                  <a:srgbClr val="0F496F"/>
                </a:solidFill>
                <a:latin typeface="Century Gothic"/>
                <a:ea typeface="Century Gothic"/>
                <a:cs typeface="Century Gothic"/>
                <a:sym typeface="Century Gothic"/>
              </a:defRPr>
            </a:lvl3pPr>
            <a:lvl4pPr marL="1616528" indent="-244928" defTabSz="457200">
              <a:lnSpc>
                <a:spcPct val="100000"/>
              </a:lnSpc>
              <a:spcBef>
                <a:spcPts val="600"/>
              </a:spcBef>
              <a:buClr>
                <a:srgbClr val="FFFFFF"/>
              </a:buClr>
              <a:buSzPct val="80000"/>
              <a:buFontTx/>
              <a:buChar char=""/>
              <a:defRPr sz="2000">
                <a:solidFill>
                  <a:srgbClr val="0F496F"/>
                </a:solidFill>
                <a:latin typeface="Century Gothic"/>
                <a:ea typeface="Century Gothic"/>
                <a:cs typeface="Century Gothic"/>
                <a:sym typeface="Century Gothic"/>
              </a:defRPr>
            </a:lvl4pPr>
            <a:lvl5pPr marL="2073728" indent="-244928" defTabSz="457200">
              <a:lnSpc>
                <a:spcPct val="100000"/>
              </a:lnSpc>
              <a:spcBef>
                <a:spcPts val="600"/>
              </a:spcBef>
              <a:buClr>
                <a:srgbClr val="FFFFFF"/>
              </a:buClr>
              <a:buSzPct val="80000"/>
              <a:buFontTx/>
              <a:buChar char=""/>
              <a:defRPr sz="2000">
                <a:solidFill>
                  <a:srgbClr val="0F496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95" name="Slide Number"/>
          <p:cNvSpPr txBox="1">
            <a:spLocks noGrp="1"/>
          </p:cNvSpPr>
          <p:nvPr>
            <p:ph type="sldNum" sz="quarter" idx="2"/>
          </p:nvPr>
        </p:nvSpPr>
        <p:spPr>
          <a:xfrm>
            <a:off x="10950851" y="5661659"/>
            <a:ext cx="554595" cy="586741"/>
          </a:xfrm>
          <a:prstGeom prst="rect">
            <a:avLst/>
          </a:prstGeom>
        </p:spPr>
        <p:txBody>
          <a:bodyPr anchor="b"/>
          <a:lstStyle>
            <a:lvl1pPr>
              <a:defRPr sz="3200">
                <a:solidFill>
                  <a:srgbClr val="0A314A"/>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bg>
      <p:bgPr>
        <a:gradFill flip="none" rotWithShape="1">
          <a:gsLst>
            <a:gs pos="0">
              <a:srgbClr val="2CA388"/>
            </a:gs>
            <a:gs pos="100000">
              <a:srgbClr val="A6D683"/>
            </a:gs>
          </a:gsLst>
          <a:lin ang="0" scaled="0"/>
        </a:gradFill>
        <a:effectLst/>
      </p:bgPr>
    </p:bg>
    <p:spTree>
      <p:nvGrpSpPr>
        <p:cNvPr id="1" name=""/>
        <p:cNvGrpSpPr/>
        <p:nvPr/>
      </p:nvGrpSpPr>
      <p:grpSpPr>
        <a:xfrm>
          <a:off x="0" y="0"/>
          <a:ext cx="0" cy="0"/>
          <a:chOff x="0" y="0"/>
          <a:chExt cx="0" cy="0"/>
        </a:xfrm>
      </p:grpSpPr>
      <p:grpSp>
        <p:nvGrpSpPr>
          <p:cNvPr id="212" name="Google Shape;33;p4"/>
          <p:cNvGrpSpPr/>
          <p:nvPr/>
        </p:nvGrpSpPr>
        <p:grpSpPr>
          <a:xfrm>
            <a:off x="-318" y="-267"/>
            <a:ext cx="12191764" cy="6859504"/>
            <a:chOff x="0" y="0"/>
            <a:chExt cx="12191763" cy="6859503"/>
          </a:xfrm>
        </p:grpSpPr>
        <p:sp>
          <p:nvSpPr>
            <p:cNvPr id="202" name="Google Shape;34;p4"/>
            <p:cNvSpPr/>
            <p:nvPr/>
          </p:nvSpPr>
          <p:spPr>
            <a:xfrm>
              <a:off x="0" y="4698265"/>
              <a:ext cx="12191763" cy="21612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21490"/>
                  </a:lnTo>
                  <a:lnTo>
                    <a:pt x="0" y="21600"/>
                  </a:lnTo>
                  <a:close/>
                </a:path>
              </a:pathLst>
            </a:custGeom>
            <a:solidFill>
              <a:srgbClr val="FFFFFF"/>
            </a:solidFill>
            <a:ln w="12700" cap="flat">
              <a:noFill/>
              <a:miter lim="400000"/>
            </a:ln>
            <a:effectLst/>
          </p:spPr>
          <p:txBody>
            <a:bodyPr wrap="square" lIns="45719" tIns="45719" rIns="45719" bIns="45719" numCol="1" anchor="ctr">
              <a:noAutofit/>
            </a:bodyPr>
            <a:lstStyle/>
            <a:p>
              <a:pPr>
                <a:defRPr sz="2400">
                  <a:latin typeface="Calibri"/>
                  <a:ea typeface="Calibri"/>
                  <a:cs typeface="Calibri"/>
                  <a:sym typeface="Calibri"/>
                </a:defRPr>
              </a:pPr>
              <a:endParaRPr/>
            </a:p>
          </p:txBody>
        </p:sp>
        <p:sp>
          <p:nvSpPr>
            <p:cNvPr id="203" name="Google Shape;35;p4"/>
            <p:cNvSpPr/>
            <p:nvPr/>
          </p:nvSpPr>
          <p:spPr>
            <a:xfrm>
              <a:off x="4222666" y="0"/>
              <a:ext cx="6122482" cy="1079820"/>
            </a:xfrm>
            <a:custGeom>
              <a:avLst/>
              <a:gdLst/>
              <a:ahLst/>
              <a:cxnLst>
                <a:cxn ang="0">
                  <a:pos x="wd2" y="hd2"/>
                </a:cxn>
                <a:cxn ang="5400000">
                  <a:pos x="wd2" y="hd2"/>
                </a:cxn>
                <a:cxn ang="10800000">
                  <a:pos x="wd2" y="hd2"/>
                </a:cxn>
                <a:cxn ang="16200000">
                  <a:pos x="wd2" y="hd2"/>
                </a:cxn>
              </a:cxnLst>
              <a:rect l="0" t="0" r="r" b="b"/>
              <a:pathLst>
                <a:path w="21600" h="21600" extrusionOk="0">
                  <a:moveTo>
                    <a:pt x="7243" y="0"/>
                  </a:moveTo>
                  <a:lnTo>
                    <a:pt x="0" y="7243"/>
                  </a:lnTo>
                  <a:lnTo>
                    <a:pt x="0" y="21600"/>
                  </a:lnTo>
                  <a:lnTo>
                    <a:pt x="21600" y="0"/>
                  </a:lnTo>
                  <a:lnTo>
                    <a:pt x="7243" y="0"/>
                  </a:lnTo>
                  <a:close/>
                </a:path>
              </a:pathLst>
            </a:custGeom>
            <a:gradFill flip="none" rotWithShape="1">
              <a:gsLst>
                <a:gs pos="0">
                  <a:srgbClr val="FFFFFF">
                    <a:alpha val="11764"/>
                  </a:srgbClr>
                </a:gs>
                <a:gs pos="100000">
                  <a:srgbClr val="FFFFFF">
                    <a:alpha val="4705"/>
                  </a:srgbClr>
                </a:gs>
              </a:gsLst>
              <a:lin ang="599886" scaled="0"/>
            </a:gradFill>
            <a:ln w="12700" cap="flat">
              <a:noFill/>
              <a:miter lim="400000"/>
            </a:ln>
            <a:effectLst/>
          </p:spPr>
          <p:txBody>
            <a:bodyPr wrap="square" lIns="45719" tIns="45719" rIns="45719" bIns="45719" numCol="1" anchor="ctr">
              <a:noAutofit/>
            </a:bodyPr>
            <a:lstStyle/>
            <a:p>
              <a:pPr>
                <a:defRPr sz="2400">
                  <a:latin typeface="Calibri"/>
                  <a:ea typeface="Calibri"/>
                  <a:cs typeface="Calibri"/>
                  <a:sym typeface="Calibri"/>
                </a:defRPr>
              </a:pPr>
              <a:endParaRPr/>
            </a:p>
          </p:txBody>
        </p:sp>
        <p:sp>
          <p:nvSpPr>
            <p:cNvPr id="204" name="Google Shape;36;p4"/>
            <p:cNvSpPr/>
            <p:nvPr/>
          </p:nvSpPr>
          <p:spPr>
            <a:xfrm>
              <a:off x="0" y="5386061"/>
              <a:ext cx="4222668" cy="1462458"/>
            </a:xfrm>
            <a:custGeom>
              <a:avLst/>
              <a:gdLst/>
              <a:ahLst/>
              <a:cxnLst>
                <a:cxn ang="0">
                  <a:pos x="wd2" y="hd2"/>
                </a:cxn>
                <a:cxn ang="5400000">
                  <a:pos x="wd2" y="hd2"/>
                </a:cxn>
                <a:cxn ang="10800000">
                  <a:pos x="wd2" y="hd2"/>
                </a:cxn>
                <a:cxn ang="16200000">
                  <a:pos x="wd2" y="hd2"/>
                </a:cxn>
              </a:cxnLst>
              <a:rect l="0" t="0" r="r" b="b"/>
              <a:pathLst>
                <a:path w="21600" h="21600" extrusionOk="0">
                  <a:moveTo>
                    <a:pt x="0" y="11000"/>
                  </a:moveTo>
                  <a:lnTo>
                    <a:pt x="0" y="21600"/>
                  </a:lnTo>
                  <a:lnTo>
                    <a:pt x="21600" y="10600"/>
                  </a:lnTo>
                  <a:lnTo>
                    <a:pt x="21600" y="0"/>
                  </a:lnTo>
                  <a:lnTo>
                    <a:pt x="0" y="11000"/>
                  </a:lnTo>
                  <a:close/>
                </a:path>
              </a:pathLst>
            </a:custGeom>
            <a:gradFill flip="none" rotWithShape="1">
              <a:gsLst>
                <a:gs pos="0">
                  <a:srgbClr val="00001A">
                    <a:alpha val="7842"/>
                  </a:srgbClr>
                </a:gs>
                <a:gs pos="100000">
                  <a:srgbClr val="00001A">
                    <a:alpha val="1960"/>
                  </a:srgbClr>
                </a:gs>
              </a:gsLst>
              <a:lin ang="599886" scaled="0"/>
            </a:gradFill>
            <a:ln w="12700" cap="flat">
              <a:noFill/>
              <a:miter lim="400000"/>
            </a:ln>
            <a:effectLst/>
          </p:spPr>
          <p:txBody>
            <a:bodyPr wrap="square" lIns="45719" tIns="45719" rIns="45719" bIns="45719" numCol="1" anchor="ctr">
              <a:noAutofit/>
            </a:bodyPr>
            <a:lstStyle/>
            <a:p>
              <a:pPr>
                <a:defRPr sz="2400">
                  <a:latin typeface="Calibri"/>
                  <a:ea typeface="Calibri"/>
                  <a:cs typeface="Calibri"/>
                  <a:sym typeface="Calibri"/>
                </a:defRPr>
              </a:pPr>
              <a:endParaRPr/>
            </a:p>
          </p:txBody>
        </p:sp>
        <p:sp>
          <p:nvSpPr>
            <p:cNvPr id="205" name="Google Shape;37;p4"/>
            <p:cNvSpPr/>
            <p:nvPr/>
          </p:nvSpPr>
          <p:spPr>
            <a:xfrm>
              <a:off x="10959885" y="3980557"/>
              <a:ext cx="1231879" cy="9349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019"/>
                  </a:lnTo>
                  <a:lnTo>
                    <a:pt x="0" y="21600"/>
                  </a:lnTo>
                  <a:lnTo>
                    <a:pt x="21600" y="16581"/>
                  </a:lnTo>
                  <a:lnTo>
                    <a:pt x="21600" y="0"/>
                  </a:lnTo>
                  <a:close/>
                </a:path>
              </a:pathLst>
            </a:custGeom>
            <a:gradFill flip="none" rotWithShape="1">
              <a:gsLst>
                <a:gs pos="0">
                  <a:srgbClr val="FFFFFF">
                    <a:alpha val="11764"/>
                  </a:srgbClr>
                </a:gs>
                <a:gs pos="100000">
                  <a:srgbClr val="FFFFFF">
                    <a:alpha val="4705"/>
                  </a:srgbClr>
                </a:gs>
              </a:gsLst>
              <a:lin ang="599886" scaled="0"/>
            </a:gradFill>
            <a:ln w="12700" cap="flat">
              <a:noFill/>
              <a:miter lim="400000"/>
            </a:ln>
            <a:effectLst/>
          </p:spPr>
          <p:txBody>
            <a:bodyPr wrap="square" lIns="45719" tIns="45719" rIns="45719" bIns="45719" numCol="1" anchor="ctr">
              <a:noAutofit/>
            </a:bodyPr>
            <a:lstStyle/>
            <a:p>
              <a:pPr>
                <a:defRPr sz="2400">
                  <a:latin typeface="Calibri"/>
                  <a:ea typeface="Calibri"/>
                  <a:cs typeface="Calibri"/>
                  <a:sym typeface="Calibri"/>
                </a:defRPr>
              </a:pPr>
              <a:endParaRPr/>
            </a:p>
          </p:txBody>
        </p:sp>
        <p:sp>
          <p:nvSpPr>
            <p:cNvPr id="206" name="Google Shape;38;p4"/>
            <p:cNvSpPr/>
            <p:nvPr/>
          </p:nvSpPr>
          <p:spPr>
            <a:xfrm>
              <a:off x="0" y="5041290"/>
              <a:ext cx="2108162" cy="1089525"/>
            </a:xfrm>
            <a:custGeom>
              <a:avLst/>
              <a:gdLst/>
              <a:ahLst/>
              <a:cxnLst>
                <a:cxn ang="0">
                  <a:pos x="wd2" y="hd2"/>
                </a:cxn>
                <a:cxn ang="5400000">
                  <a:pos x="wd2" y="hd2"/>
                </a:cxn>
                <a:cxn ang="10800000">
                  <a:pos x="wd2" y="hd2"/>
                </a:cxn>
                <a:cxn ang="16200000">
                  <a:pos x="wd2" y="hd2"/>
                </a:cxn>
              </a:cxnLst>
              <a:rect l="0" t="0" r="r" b="b"/>
              <a:pathLst>
                <a:path w="21600" h="21600" extrusionOk="0">
                  <a:moveTo>
                    <a:pt x="0" y="7371"/>
                  </a:moveTo>
                  <a:lnTo>
                    <a:pt x="0" y="21600"/>
                  </a:lnTo>
                  <a:lnTo>
                    <a:pt x="21600" y="14229"/>
                  </a:lnTo>
                  <a:lnTo>
                    <a:pt x="21600" y="0"/>
                  </a:lnTo>
                  <a:lnTo>
                    <a:pt x="0" y="7371"/>
                  </a:lnTo>
                  <a:close/>
                </a:path>
              </a:pathLst>
            </a:custGeom>
            <a:gradFill flip="none" rotWithShape="1">
              <a:gsLst>
                <a:gs pos="0">
                  <a:srgbClr val="FFFFFF">
                    <a:alpha val="11764"/>
                  </a:srgbClr>
                </a:gs>
                <a:gs pos="100000">
                  <a:srgbClr val="FFFFFF">
                    <a:alpha val="4705"/>
                  </a:srgbClr>
                </a:gs>
              </a:gsLst>
              <a:lin ang="599886" scaled="0"/>
            </a:gradFill>
            <a:ln w="12700" cap="flat">
              <a:noFill/>
              <a:miter lim="400000"/>
            </a:ln>
            <a:effectLst/>
          </p:spPr>
          <p:txBody>
            <a:bodyPr wrap="square" lIns="45719" tIns="45719" rIns="45719" bIns="45719" numCol="1" anchor="ctr">
              <a:noAutofit/>
            </a:bodyPr>
            <a:lstStyle/>
            <a:p>
              <a:pPr>
                <a:defRPr sz="2400">
                  <a:latin typeface="Calibri"/>
                  <a:ea typeface="Calibri"/>
                  <a:cs typeface="Calibri"/>
                  <a:sym typeface="Calibri"/>
                </a:defRPr>
              </a:pPr>
              <a:endParaRPr/>
            </a:p>
          </p:txBody>
        </p:sp>
        <p:sp>
          <p:nvSpPr>
            <p:cNvPr id="207" name="Google Shape;39;p4"/>
            <p:cNvSpPr/>
            <p:nvPr/>
          </p:nvSpPr>
          <p:spPr>
            <a:xfrm>
              <a:off x="11575824" y="3262849"/>
              <a:ext cx="615940" cy="8263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840"/>
                  </a:lnTo>
                  <a:lnTo>
                    <a:pt x="0" y="21600"/>
                  </a:lnTo>
                  <a:lnTo>
                    <a:pt x="21600" y="18760"/>
                  </a:lnTo>
                  <a:lnTo>
                    <a:pt x="21600" y="0"/>
                  </a:lnTo>
                  <a:close/>
                </a:path>
              </a:pathLst>
            </a:custGeom>
            <a:gradFill flip="none" rotWithShape="1">
              <a:gsLst>
                <a:gs pos="0">
                  <a:srgbClr val="00001A">
                    <a:alpha val="7842"/>
                  </a:srgbClr>
                </a:gs>
                <a:gs pos="100000">
                  <a:srgbClr val="00001A">
                    <a:alpha val="1960"/>
                  </a:srgbClr>
                </a:gs>
              </a:gsLst>
              <a:lin ang="599886" scaled="0"/>
            </a:gradFill>
            <a:ln w="12700" cap="flat">
              <a:noFill/>
              <a:miter lim="400000"/>
            </a:ln>
            <a:effectLst/>
          </p:spPr>
          <p:txBody>
            <a:bodyPr wrap="square" lIns="45719" tIns="45719" rIns="45719" bIns="45719" numCol="1" anchor="ctr">
              <a:noAutofit/>
            </a:bodyPr>
            <a:lstStyle/>
            <a:p>
              <a:pPr>
                <a:defRPr sz="2400">
                  <a:latin typeface="Calibri"/>
                  <a:ea typeface="Calibri"/>
                  <a:cs typeface="Calibri"/>
                  <a:sym typeface="Calibri"/>
                </a:defRPr>
              </a:pPr>
              <a:endParaRPr/>
            </a:p>
          </p:txBody>
        </p:sp>
        <p:sp>
          <p:nvSpPr>
            <p:cNvPr id="208" name="Google Shape;40;p4"/>
            <p:cNvSpPr/>
            <p:nvPr/>
          </p:nvSpPr>
          <p:spPr>
            <a:xfrm>
              <a:off x="8140541" y="2545141"/>
              <a:ext cx="4051223" cy="143222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776"/>
                  </a:lnTo>
                  <a:lnTo>
                    <a:pt x="0" y="21600"/>
                  </a:lnTo>
                  <a:lnTo>
                    <a:pt x="21600" y="10824"/>
                  </a:lnTo>
                  <a:lnTo>
                    <a:pt x="21600" y="0"/>
                  </a:lnTo>
                  <a:close/>
                </a:path>
              </a:pathLst>
            </a:custGeom>
            <a:gradFill flip="none" rotWithShape="1">
              <a:gsLst>
                <a:gs pos="0">
                  <a:srgbClr val="FFFFFF">
                    <a:alpha val="4705"/>
                  </a:srgbClr>
                </a:gs>
                <a:gs pos="100000">
                  <a:srgbClr val="FFFFFF">
                    <a:alpha val="11764"/>
                  </a:srgbClr>
                </a:gs>
              </a:gsLst>
              <a:lin ang="599886" scaled="0"/>
            </a:gradFill>
            <a:ln w="12700" cap="flat">
              <a:noFill/>
              <a:miter lim="400000"/>
            </a:ln>
            <a:effectLst/>
          </p:spPr>
          <p:txBody>
            <a:bodyPr wrap="square" lIns="45719" tIns="45719" rIns="45719" bIns="45719" numCol="1" anchor="ctr">
              <a:noAutofit/>
            </a:bodyPr>
            <a:lstStyle/>
            <a:p>
              <a:pPr>
                <a:defRPr sz="2400">
                  <a:latin typeface="Calibri"/>
                  <a:ea typeface="Calibri"/>
                  <a:cs typeface="Calibri"/>
                  <a:sym typeface="Calibri"/>
                </a:defRPr>
              </a:pPr>
              <a:endParaRPr/>
            </a:p>
          </p:txBody>
        </p:sp>
        <p:sp>
          <p:nvSpPr>
            <p:cNvPr id="209" name="Google Shape;41;p4"/>
            <p:cNvSpPr/>
            <p:nvPr/>
          </p:nvSpPr>
          <p:spPr>
            <a:xfrm>
              <a:off x="1536669" y="2515234"/>
              <a:ext cx="2685999" cy="1191435"/>
            </a:xfrm>
            <a:custGeom>
              <a:avLst/>
              <a:gdLst/>
              <a:ahLst/>
              <a:cxnLst>
                <a:cxn ang="0">
                  <a:pos x="wd2" y="hd2"/>
                </a:cxn>
                <a:cxn ang="5400000">
                  <a:pos x="wd2" y="hd2"/>
                </a:cxn>
                <a:cxn ang="10800000">
                  <a:pos x="wd2" y="hd2"/>
                </a:cxn>
                <a:cxn ang="16200000">
                  <a:pos x="wd2" y="hd2"/>
                </a:cxn>
              </a:cxnLst>
              <a:rect l="0" t="0" r="r" b="b"/>
              <a:pathLst>
                <a:path w="21600" h="21600" extrusionOk="0">
                  <a:moveTo>
                    <a:pt x="0" y="8588"/>
                  </a:moveTo>
                  <a:lnTo>
                    <a:pt x="0" y="21600"/>
                  </a:lnTo>
                  <a:lnTo>
                    <a:pt x="21600" y="13012"/>
                  </a:lnTo>
                  <a:lnTo>
                    <a:pt x="21600" y="0"/>
                  </a:lnTo>
                  <a:lnTo>
                    <a:pt x="0" y="8588"/>
                  </a:lnTo>
                  <a:close/>
                </a:path>
              </a:pathLst>
            </a:custGeom>
            <a:gradFill flip="none" rotWithShape="1">
              <a:gsLst>
                <a:gs pos="0">
                  <a:srgbClr val="00001A">
                    <a:alpha val="7842"/>
                  </a:srgbClr>
                </a:gs>
                <a:gs pos="100000">
                  <a:srgbClr val="00001A">
                    <a:alpha val="1960"/>
                  </a:srgbClr>
                </a:gs>
              </a:gsLst>
              <a:lin ang="599886" scaled="0"/>
            </a:gradFill>
            <a:ln w="12700" cap="flat">
              <a:noFill/>
              <a:miter lim="400000"/>
            </a:ln>
            <a:effectLst/>
          </p:spPr>
          <p:txBody>
            <a:bodyPr wrap="square" lIns="45719" tIns="45719" rIns="45719" bIns="45719" numCol="1" anchor="ctr">
              <a:noAutofit/>
            </a:bodyPr>
            <a:lstStyle/>
            <a:p>
              <a:pPr>
                <a:defRPr sz="2400">
                  <a:latin typeface="Calibri"/>
                  <a:ea typeface="Calibri"/>
                  <a:cs typeface="Calibri"/>
                  <a:sym typeface="Calibri"/>
                </a:defRPr>
              </a:pPr>
              <a:endParaRPr/>
            </a:p>
          </p:txBody>
        </p:sp>
        <p:sp>
          <p:nvSpPr>
            <p:cNvPr id="210" name="Google Shape;42;p4"/>
            <p:cNvSpPr/>
            <p:nvPr/>
          </p:nvSpPr>
          <p:spPr>
            <a:xfrm>
              <a:off x="0" y="1989034"/>
              <a:ext cx="3136841" cy="1270953"/>
            </a:xfrm>
            <a:custGeom>
              <a:avLst/>
              <a:gdLst/>
              <a:ahLst/>
              <a:cxnLst>
                <a:cxn ang="0">
                  <a:pos x="wd2" y="hd2"/>
                </a:cxn>
                <a:cxn ang="5400000">
                  <a:pos x="wd2" y="hd2"/>
                </a:cxn>
                <a:cxn ang="10800000">
                  <a:pos x="wd2" y="hd2"/>
                </a:cxn>
                <a:cxn ang="16200000">
                  <a:pos x="wd2" y="hd2"/>
                </a:cxn>
              </a:cxnLst>
              <a:rect l="0" t="0" r="r" b="b"/>
              <a:pathLst>
                <a:path w="21600" h="21600" extrusionOk="0">
                  <a:moveTo>
                    <a:pt x="0" y="9402"/>
                  </a:moveTo>
                  <a:lnTo>
                    <a:pt x="0" y="21600"/>
                  </a:lnTo>
                  <a:lnTo>
                    <a:pt x="21600" y="12198"/>
                  </a:lnTo>
                  <a:lnTo>
                    <a:pt x="21600" y="0"/>
                  </a:lnTo>
                  <a:lnTo>
                    <a:pt x="0" y="9402"/>
                  </a:lnTo>
                  <a:close/>
                </a:path>
              </a:pathLst>
            </a:custGeom>
            <a:gradFill flip="none" rotWithShape="1">
              <a:gsLst>
                <a:gs pos="0">
                  <a:srgbClr val="FFFFFF">
                    <a:alpha val="11764"/>
                  </a:srgbClr>
                </a:gs>
                <a:gs pos="100000">
                  <a:srgbClr val="FFFFFF">
                    <a:alpha val="4705"/>
                  </a:srgbClr>
                </a:gs>
              </a:gsLst>
              <a:lin ang="599886" scaled="0"/>
            </a:gradFill>
            <a:ln w="12700" cap="flat">
              <a:noFill/>
              <a:miter lim="400000"/>
            </a:ln>
            <a:effectLst/>
          </p:spPr>
          <p:txBody>
            <a:bodyPr wrap="square" lIns="45719" tIns="45719" rIns="45719" bIns="45719" numCol="1" anchor="ctr">
              <a:noAutofit/>
            </a:bodyPr>
            <a:lstStyle/>
            <a:p>
              <a:pPr>
                <a:defRPr sz="2400">
                  <a:latin typeface="Calibri"/>
                  <a:ea typeface="Calibri"/>
                  <a:cs typeface="Calibri"/>
                  <a:sym typeface="Calibri"/>
                </a:defRPr>
              </a:pPr>
              <a:endParaRPr/>
            </a:p>
          </p:txBody>
        </p:sp>
        <p:sp>
          <p:nvSpPr>
            <p:cNvPr id="211" name="Google Shape;43;p4"/>
            <p:cNvSpPr/>
            <p:nvPr/>
          </p:nvSpPr>
          <p:spPr>
            <a:xfrm>
              <a:off x="10185201" y="392021"/>
              <a:ext cx="2006563" cy="10716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7133"/>
                  </a:lnTo>
                  <a:lnTo>
                    <a:pt x="0" y="21600"/>
                  </a:lnTo>
                  <a:lnTo>
                    <a:pt x="21600" y="14467"/>
                  </a:lnTo>
                  <a:lnTo>
                    <a:pt x="21600" y="0"/>
                  </a:lnTo>
                  <a:close/>
                </a:path>
              </a:pathLst>
            </a:custGeom>
            <a:gradFill flip="none" rotWithShape="1">
              <a:gsLst>
                <a:gs pos="0">
                  <a:srgbClr val="00001A">
                    <a:alpha val="1960"/>
                  </a:srgbClr>
                </a:gs>
                <a:gs pos="100000">
                  <a:srgbClr val="00001A">
                    <a:alpha val="7842"/>
                  </a:srgbClr>
                </a:gs>
              </a:gsLst>
              <a:lin ang="599886" scaled="0"/>
            </a:gradFill>
            <a:ln w="12700" cap="flat">
              <a:noFill/>
              <a:miter lim="400000"/>
            </a:ln>
            <a:effectLst/>
          </p:spPr>
          <p:txBody>
            <a:bodyPr wrap="square" lIns="45719" tIns="45719" rIns="45719" bIns="45719" numCol="1" anchor="ctr">
              <a:noAutofit/>
            </a:bodyPr>
            <a:lstStyle/>
            <a:p>
              <a:pPr>
                <a:defRPr sz="2400">
                  <a:latin typeface="Calibri"/>
                  <a:ea typeface="Calibri"/>
                  <a:cs typeface="Calibri"/>
                  <a:sym typeface="Calibri"/>
                </a:defRPr>
              </a:pPr>
              <a:endParaRPr/>
            </a:p>
          </p:txBody>
        </p:sp>
      </p:grpSp>
      <p:sp>
        <p:nvSpPr>
          <p:cNvPr id="213" name="Body Level One…"/>
          <p:cNvSpPr txBox="1">
            <a:spLocks noGrp="1"/>
          </p:cNvSpPr>
          <p:nvPr>
            <p:ph type="body" sz="half" idx="1"/>
          </p:nvPr>
        </p:nvSpPr>
        <p:spPr>
          <a:xfrm>
            <a:off x="1342532" y="903599"/>
            <a:ext cx="6582402" cy="4546402"/>
          </a:xfrm>
          <a:prstGeom prst="rect">
            <a:avLst/>
          </a:prstGeom>
        </p:spPr>
        <p:txBody>
          <a:bodyPr lIns="0" tIns="0" rIns="0" bIns="0"/>
          <a:lstStyle>
            <a:lvl1pPr marL="609585" indent="-558786">
              <a:lnSpc>
                <a:spcPct val="115000"/>
              </a:lnSpc>
              <a:spcBef>
                <a:spcPts val="800"/>
              </a:spcBef>
              <a:buClr>
                <a:srgbClr val="FFFFFF"/>
              </a:buClr>
              <a:buSzPts val="4000"/>
              <a:buFont typeface="Helvetica"/>
              <a:buChar char="▰"/>
              <a:defRPr sz="4000">
                <a:solidFill>
                  <a:srgbClr val="FFFFFF"/>
                </a:solidFill>
                <a:latin typeface="Chivo"/>
                <a:ea typeface="Chivo"/>
                <a:cs typeface="Chivo"/>
                <a:sym typeface="Chivo"/>
              </a:defRPr>
            </a:lvl1pPr>
            <a:lvl2pPr marL="1219168" indent="-558784">
              <a:lnSpc>
                <a:spcPct val="115000"/>
              </a:lnSpc>
              <a:spcBef>
                <a:spcPts val="800"/>
              </a:spcBef>
              <a:buClr>
                <a:srgbClr val="FFFFFF"/>
              </a:buClr>
              <a:buSzPts val="4000"/>
              <a:buFont typeface="Helvetica"/>
              <a:buChar char="▰"/>
              <a:defRPr sz="4000">
                <a:solidFill>
                  <a:srgbClr val="FFFFFF"/>
                </a:solidFill>
                <a:latin typeface="Chivo"/>
                <a:ea typeface="Chivo"/>
                <a:cs typeface="Chivo"/>
                <a:sym typeface="Chivo"/>
              </a:defRPr>
            </a:lvl2pPr>
            <a:lvl3pPr marL="1828754" indent="-558786">
              <a:lnSpc>
                <a:spcPct val="115000"/>
              </a:lnSpc>
              <a:spcBef>
                <a:spcPts val="800"/>
              </a:spcBef>
              <a:buClr>
                <a:srgbClr val="FFFFFF"/>
              </a:buClr>
              <a:buSzPts val="4000"/>
              <a:buFont typeface="Helvetica"/>
              <a:buChar char="▰"/>
              <a:defRPr sz="4000">
                <a:solidFill>
                  <a:srgbClr val="FFFFFF"/>
                </a:solidFill>
                <a:latin typeface="Chivo"/>
                <a:ea typeface="Chivo"/>
                <a:cs typeface="Chivo"/>
                <a:sym typeface="Chivo"/>
              </a:defRPr>
            </a:lvl3pPr>
            <a:lvl4pPr marL="2438337" indent="-558786">
              <a:lnSpc>
                <a:spcPct val="115000"/>
              </a:lnSpc>
              <a:spcBef>
                <a:spcPts val="800"/>
              </a:spcBef>
              <a:buClr>
                <a:srgbClr val="FFFFFF"/>
              </a:buClr>
              <a:buSzPts val="4000"/>
              <a:buFont typeface="Helvetica"/>
              <a:buChar char="▰"/>
              <a:defRPr sz="4000">
                <a:solidFill>
                  <a:srgbClr val="FFFFFF"/>
                </a:solidFill>
                <a:latin typeface="Chivo"/>
                <a:ea typeface="Chivo"/>
                <a:cs typeface="Chivo"/>
                <a:sym typeface="Chivo"/>
              </a:defRPr>
            </a:lvl4pPr>
            <a:lvl5pPr marL="3047924" indent="-558786">
              <a:lnSpc>
                <a:spcPct val="115000"/>
              </a:lnSpc>
              <a:spcBef>
                <a:spcPts val="800"/>
              </a:spcBef>
              <a:buClr>
                <a:srgbClr val="FFFFFF"/>
              </a:buClr>
              <a:buSzPts val="4000"/>
              <a:buFont typeface="Helvetica"/>
              <a:buChar char="▰"/>
              <a:defRPr sz="4000">
                <a:solidFill>
                  <a:srgbClr val="FFFFFF"/>
                </a:solidFill>
                <a:latin typeface="Chivo"/>
                <a:ea typeface="Chivo"/>
                <a:cs typeface="Chivo"/>
                <a:sym typeface="Chivo"/>
              </a:defRPr>
            </a:lvl5pPr>
          </a:lstStyle>
          <a:p>
            <a:r>
              <a:t>Body Level One</a:t>
            </a:r>
          </a:p>
          <a:p>
            <a:pPr lvl="1"/>
            <a:r>
              <a:t>Body Level Two</a:t>
            </a:r>
          </a:p>
          <a:p>
            <a:pPr lvl="2"/>
            <a:r>
              <a:t>Body Level Three</a:t>
            </a:r>
          </a:p>
          <a:p>
            <a:pPr lvl="3"/>
            <a:r>
              <a:t>Body Level Four</a:t>
            </a:r>
          </a:p>
          <a:p>
            <a:pPr lvl="4"/>
            <a:r>
              <a:t>Body Level Five</a:t>
            </a:r>
          </a:p>
        </p:txBody>
      </p:sp>
      <p:sp>
        <p:nvSpPr>
          <p:cNvPr id="214" name="Google Shape;45;p4"/>
          <p:cNvSpPr txBox="1"/>
          <p:nvPr/>
        </p:nvSpPr>
        <p:spPr>
          <a:xfrm>
            <a:off x="319399" y="452928"/>
            <a:ext cx="1036002" cy="2032001"/>
          </a:xfrm>
          <a:prstGeom prst="rect">
            <a:avLst/>
          </a:prstGeom>
          <a:ln w="12700">
            <a:miter lim="400000"/>
          </a:ln>
          <a:effectLst>
            <a:outerShdw blurRad="25400" dist="9525" dir="5400000" rotWithShape="0">
              <a:srgbClr val="00001A">
                <a:alpha val="1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13300">
                <a:solidFill>
                  <a:srgbClr val="FFFFFF"/>
                </a:solidFill>
                <a:latin typeface="Chivo"/>
                <a:ea typeface="Chivo"/>
                <a:cs typeface="Chivo"/>
                <a:sym typeface="Chivo"/>
              </a:defRPr>
            </a:lvl1pPr>
          </a:lstStyle>
          <a:p>
            <a:r>
              <a:t>“</a:t>
            </a:r>
          </a:p>
        </p:txBody>
      </p:sp>
      <p:sp>
        <p:nvSpPr>
          <p:cNvPr id="215" name="Slide Number"/>
          <p:cNvSpPr txBox="1">
            <a:spLocks noGrp="1"/>
          </p:cNvSpPr>
          <p:nvPr>
            <p:ph type="sldNum" sz="quarter" idx="2"/>
          </p:nvPr>
        </p:nvSpPr>
        <p:spPr>
          <a:xfrm>
            <a:off x="345632" y="6317633"/>
            <a:ext cx="238721" cy="241301"/>
          </a:xfrm>
          <a:prstGeom prst="rect">
            <a:avLst/>
          </a:prstGeom>
        </p:spPr>
        <p:txBody>
          <a:bodyPr lIns="0" tIns="0" rIns="0" bIns="0" anchor="b"/>
          <a:lstStyle>
            <a:lvl1pPr algn="l">
              <a:defRPr sz="1600">
                <a:solidFill>
                  <a:srgbClr val="FFFFFF"/>
                </a:solidFill>
                <a:latin typeface="Chivo"/>
                <a:ea typeface="Chivo"/>
                <a:cs typeface="Chivo"/>
                <a:sym typeface="Chivo"/>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Subtitle 0">
    <p:spTree>
      <p:nvGrpSpPr>
        <p:cNvPr id="1" name=""/>
        <p:cNvGrpSpPr/>
        <p:nvPr/>
      </p:nvGrpSpPr>
      <p:grpSpPr>
        <a:xfrm>
          <a:off x="0" y="0"/>
          <a:ext cx="0" cy="0"/>
          <a:chOff x="0" y="0"/>
          <a:chExt cx="0" cy="0"/>
        </a:xfrm>
      </p:grpSpPr>
      <p:sp>
        <p:nvSpPr>
          <p:cNvPr id="222" name="Click to add slide title"/>
          <p:cNvSpPr txBox="1">
            <a:spLocks noGrp="1"/>
          </p:cNvSpPr>
          <p:nvPr>
            <p:ph type="title" hasCustomPrompt="1"/>
          </p:nvPr>
        </p:nvSpPr>
        <p:spPr>
          <a:xfrm>
            <a:off x="838200" y="1"/>
            <a:ext cx="10515600" cy="1325033"/>
          </a:xfrm>
          <a:prstGeom prst="rect">
            <a:avLst/>
          </a:prstGeom>
        </p:spPr>
        <p:txBody>
          <a:bodyPr/>
          <a:lstStyle>
            <a:lvl1pPr defTabSz="1219168">
              <a:defRPr sz="3700"/>
            </a:lvl1pPr>
          </a:lstStyle>
          <a:p>
            <a:r>
              <a:t>Click to add slide title</a:t>
            </a:r>
          </a:p>
        </p:txBody>
      </p:sp>
      <p:sp>
        <p:nvSpPr>
          <p:cNvPr id="223" name="Body Level One…"/>
          <p:cNvSpPr txBox="1">
            <a:spLocks noGrp="1"/>
          </p:cNvSpPr>
          <p:nvPr>
            <p:ph type="body" sz="quarter" idx="1" hasCustomPrompt="1"/>
          </p:nvPr>
        </p:nvSpPr>
        <p:spPr>
          <a:xfrm>
            <a:off x="838200" y="924985"/>
            <a:ext cx="10515600" cy="400051"/>
          </a:xfrm>
          <a:prstGeom prst="rect">
            <a:avLst/>
          </a:prstGeom>
        </p:spPr>
        <p:txBody>
          <a:bodyPr/>
          <a:lstStyle>
            <a:lvl1pPr marL="0" indent="0" defTabSz="1219168">
              <a:spcBef>
                <a:spcPts val="1300"/>
              </a:spcBef>
              <a:buSzTx/>
              <a:buFontTx/>
              <a:buNone/>
              <a:defRPr sz="2100" i="1">
                <a:solidFill>
                  <a:schemeClr val="accent2"/>
                </a:solidFill>
              </a:defRPr>
            </a:lvl1pPr>
            <a:lvl2pPr marL="0" indent="0" defTabSz="1219168">
              <a:spcBef>
                <a:spcPts val="1300"/>
              </a:spcBef>
              <a:buSzTx/>
              <a:buFontTx/>
              <a:buNone/>
              <a:defRPr sz="2100" i="1">
                <a:solidFill>
                  <a:schemeClr val="accent2"/>
                </a:solidFill>
              </a:defRPr>
            </a:lvl2pPr>
            <a:lvl3pPr marL="0" indent="0" defTabSz="1219168">
              <a:spcBef>
                <a:spcPts val="1300"/>
              </a:spcBef>
              <a:buSzTx/>
              <a:buFontTx/>
              <a:buNone/>
              <a:defRPr sz="2100" i="1">
                <a:solidFill>
                  <a:schemeClr val="accent2"/>
                </a:solidFill>
              </a:defRPr>
            </a:lvl3pPr>
            <a:lvl4pPr marL="0" indent="0" defTabSz="1219168">
              <a:spcBef>
                <a:spcPts val="1300"/>
              </a:spcBef>
              <a:buSzTx/>
              <a:buFontTx/>
              <a:buNone/>
              <a:defRPr sz="2100" i="1">
                <a:solidFill>
                  <a:schemeClr val="accent2"/>
                </a:solidFill>
              </a:defRPr>
            </a:lvl4pPr>
            <a:lvl5pPr marL="0" indent="0" defTabSz="1219168">
              <a:spcBef>
                <a:spcPts val="1300"/>
              </a:spcBef>
              <a:buSzTx/>
              <a:buFontTx/>
              <a:buNone/>
              <a:defRPr sz="2100" i="1">
                <a:solidFill>
                  <a:schemeClr val="accent2"/>
                </a:solidFill>
              </a:defRPr>
            </a:lvl5pPr>
          </a:lstStyle>
          <a:p>
            <a:r>
              <a:t>Click to add subtitle</a:t>
            </a:r>
          </a:p>
          <a:p>
            <a:pPr lvl="1"/>
            <a:endParaRPr/>
          </a:p>
          <a:p>
            <a:pPr lvl="2"/>
            <a:endParaRPr/>
          </a:p>
          <a:p>
            <a:pPr lvl="3"/>
            <a:endParaRPr/>
          </a:p>
          <a:p>
            <a:pPr lvl="4"/>
            <a:endParaRPr/>
          </a:p>
        </p:txBody>
      </p:sp>
      <p:sp>
        <p:nvSpPr>
          <p:cNvPr id="2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One Column with Subtitle 0">
    <p:spTree>
      <p:nvGrpSpPr>
        <p:cNvPr id="1" name=""/>
        <p:cNvGrpSpPr/>
        <p:nvPr/>
      </p:nvGrpSpPr>
      <p:grpSpPr>
        <a:xfrm>
          <a:off x="0" y="0"/>
          <a:ext cx="0" cy="0"/>
          <a:chOff x="0" y="0"/>
          <a:chExt cx="0" cy="0"/>
        </a:xfrm>
      </p:grpSpPr>
      <p:sp>
        <p:nvSpPr>
          <p:cNvPr id="231" name="Click to add slide title"/>
          <p:cNvSpPr txBox="1">
            <a:spLocks noGrp="1"/>
          </p:cNvSpPr>
          <p:nvPr>
            <p:ph type="title" hasCustomPrompt="1"/>
          </p:nvPr>
        </p:nvSpPr>
        <p:spPr>
          <a:xfrm>
            <a:off x="838200" y="1"/>
            <a:ext cx="10515600" cy="1325033"/>
          </a:xfrm>
          <a:prstGeom prst="rect">
            <a:avLst/>
          </a:prstGeom>
        </p:spPr>
        <p:txBody>
          <a:bodyPr/>
          <a:lstStyle>
            <a:lvl1pPr defTabSz="1219168">
              <a:defRPr sz="3700"/>
            </a:lvl1pPr>
          </a:lstStyle>
          <a:p>
            <a:r>
              <a:t>Click to add slide title</a:t>
            </a:r>
          </a:p>
        </p:txBody>
      </p:sp>
      <p:sp>
        <p:nvSpPr>
          <p:cNvPr id="232" name="Body Level One…"/>
          <p:cNvSpPr txBox="1">
            <a:spLocks noGrp="1"/>
          </p:cNvSpPr>
          <p:nvPr>
            <p:ph type="body" idx="1"/>
          </p:nvPr>
        </p:nvSpPr>
        <p:spPr>
          <a:xfrm>
            <a:off x="838200" y="1482771"/>
            <a:ext cx="10515600" cy="4349749"/>
          </a:xfrm>
          <a:prstGeom prst="rect">
            <a:avLst/>
          </a:prstGeom>
        </p:spPr>
        <p:txBody>
          <a:bodyPr/>
          <a:lstStyle>
            <a:lvl1pPr marL="380989" indent="-380989" defTabSz="1219168">
              <a:spcBef>
                <a:spcPts val="1300"/>
              </a:spcBef>
              <a:buFontTx/>
              <a:buBlip>
                <a:blip r:embed="rId2"/>
              </a:buBlip>
            </a:lvl1pPr>
            <a:lvl2pPr marL="909203" indent="-299618" defTabSz="1219168">
              <a:spcBef>
                <a:spcPts val="1300"/>
              </a:spcBef>
              <a:buFontTx/>
            </a:lvl2pPr>
            <a:lvl3pPr marL="1694278" indent="-475109" defTabSz="1219168">
              <a:spcBef>
                <a:spcPts val="1300"/>
              </a:spcBef>
              <a:buFontTx/>
              <a:buBlip>
                <a:blip r:embed="rId3"/>
              </a:buBlip>
            </a:lvl3pPr>
            <a:lvl4pPr marL="2422641" indent="-593887" defTabSz="1219168">
              <a:spcBef>
                <a:spcPts val="1300"/>
              </a:spcBef>
              <a:buFontTx/>
            </a:lvl4pPr>
            <a:lvl5pPr marL="3032226" indent="-593887" defTabSz="1219168">
              <a:spcBef>
                <a:spcPts val="1300"/>
              </a:spcBef>
              <a:buFontTx/>
            </a:lvl5pPr>
          </a:lstStyle>
          <a:p>
            <a:r>
              <a:t>Body Level One</a:t>
            </a:r>
          </a:p>
          <a:p>
            <a:pPr lvl="1"/>
            <a:r>
              <a:t>Body Level Two</a:t>
            </a:r>
          </a:p>
          <a:p>
            <a:pPr lvl="2"/>
            <a:r>
              <a:t>Body Level Three</a:t>
            </a:r>
          </a:p>
          <a:p>
            <a:pPr lvl="3"/>
            <a:r>
              <a:t>Body Level Four</a:t>
            </a:r>
          </a:p>
          <a:p>
            <a:pPr lvl="4"/>
            <a:r>
              <a:t>Body Level Five</a:t>
            </a:r>
          </a:p>
        </p:txBody>
      </p:sp>
      <p:sp>
        <p:nvSpPr>
          <p:cNvPr id="233" name="Text Placeholder 8"/>
          <p:cNvSpPr>
            <a:spLocks noGrp="1"/>
          </p:cNvSpPr>
          <p:nvPr>
            <p:ph type="body" sz="quarter" idx="21" hasCustomPrompt="1"/>
          </p:nvPr>
        </p:nvSpPr>
        <p:spPr>
          <a:xfrm>
            <a:off x="838200" y="924985"/>
            <a:ext cx="10515600" cy="400051"/>
          </a:xfrm>
          <a:prstGeom prst="rect">
            <a:avLst/>
          </a:prstGeom>
        </p:spPr>
        <p:txBody>
          <a:bodyPr/>
          <a:lstStyle>
            <a:lvl1pPr marL="0" indent="0" defTabSz="1219168">
              <a:spcBef>
                <a:spcPts val="1300"/>
              </a:spcBef>
              <a:buSzTx/>
              <a:buFontTx/>
              <a:buNone/>
              <a:defRPr sz="2100" i="1">
                <a:solidFill>
                  <a:schemeClr val="accent2"/>
                </a:solidFill>
              </a:defRPr>
            </a:lvl1pPr>
          </a:lstStyle>
          <a:p>
            <a:r>
              <a:t>Click to add subtitle</a:t>
            </a:r>
          </a:p>
        </p:txBody>
      </p:sp>
      <p:sp>
        <p:nvSpPr>
          <p:cNvPr id="2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524000" y="1122362"/>
            <a:ext cx="9144000" cy="2387701"/>
          </a:xfrm>
          <a:prstGeom prst="rect">
            <a:avLst/>
          </a:prstGeom>
        </p:spPr>
        <p:txBody>
          <a:bodyPr lIns="45675" tIns="45675" rIns="45675" bIns="45675" anchor="b"/>
          <a:lstStyle>
            <a:lvl1pPr algn="ctr">
              <a:defRPr sz="6000">
                <a:solidFill>
                  <a:srgbClr val="FFFFFF"/>
                </a:solidFill>
                <a:latin typeface="Arial Black"/>
                <a:ea typeface="Arial Black"/>
                <a:cs typeface="Arial Black"/>
                <a:sym typeface="Arial Black"/>
              </a:defRPr>
            </a:lvl1pPr>
          </a:lstStyle>
          <a:p>
            <a:r>
              <a:t>Title Text</a:t>
            </a:r>
          </a:p>
        </p:txBody>
      </p:sp>
      <p:sp>
        <p:nvSpPr>
          <p:cNvPr id="30" name="Body Level One…"/>
          <p:cNvSpPr txBox="1">
            <a:spLocks noGrp="1"/>
          </p:cNvSpPr>
          <p:nvPr>
            <p:ph type="body" sz="quarter" idx="1"/>
          </p:nvPr>
        </p:nvSpPr>
        <p:spPr>
          <a:xfrm>
            <a:off x="1524000" y="3872090"/>
            <a:ext cx="9144000" cy="1385701"/>
          </a:xfrm>
          <a:prstGeom prst="rect">
            <a:avLst/>
          </a:prstGeom>
        </p:spPr>
        <p:txBody>
          <a:bodyPr lIns="45675" tIns="45675" rIns="45675" bIns="45675"/>
          <a:lstStyle>
            <a:lvl1pPr marL="0" indent="228600" algn="ctr">
              <a:buSzTx/>
              <a:buFontTx/>
              <a:buNone/>
              <a:defRPr sz="2400">
                <a:solidFill>
                  <a:srgbClr val="FFFFFF"/>
                </a:solidFill>
                <a:latin typeface="+mn-lt"/>
                <a:ea typeface="+mn-ea"/>
                <a:cs typeface="+mn-cs"/>
                <a:sym typeface="Arial"/>
              </a:defRPr>
            </a:lvl1pPr>
            <a:lvl2pPr marL="0" indent="228600" algn="ctr">
              <a:buSzTx/>
              <a:buFontTx/>
              <a:buNone/>
              <a:defRPr sz="2400">
                <a:solidFill>
                  <a:srgbClr val="FFFFFF"/>
                </a:solidFill>
                <a:latin typeface="+mn-lt"/>
                <a:ea typeface="+mn-ea"/>
                <a:cs typeface="+mn-cs"/>
                <a:sym typeface="Arial"/>
              </a:defRPr>
            </a:lvl2pPr>
            <a:lvl3pPr marL="0" indent="228600" algn="ctr">
              <a:buSzTx/>
              <a:buFontTx/>
              <a:buNone/>
              <a:defRPr sz="2400">
                <a:solidFill>
                  <a:srgbClr val="FFFFFF"/>
                </a:solidFill>
                <a:latin typeface="+mn-lt"/>
                <a:ea typeface="+mn-ea"/>
                <a:cs typeface="+mn-cs"/>
                <a:sym typeface="Arial"/>
              </a:defRPr>
            </a:lvl3pPr>
            <a:lvl4pPr marL="0" indent="228600" algn="ctr">
              <a:buSzTx/>
              <a:buFontTx/>
              <a:buNone/>
              <a:defRPr sz="2400">
                <a:solidFill>
                  <a:srgbClr val="FFFFFF"/>
                </a:solidFill>
                <a:latin typeface="+mn-lt"/>
                <a:ea typeface="+mn-ea"/>
                <a:cs typeface="+mn-cs"/>
                <a:sym typeface="Arial"/>
              </a:defRPr>
            </a:lvl4pPr>
            <a:lvl5pPr marL="0" indent="228600" algn="ctr">
              <a:buSzTx/>
              <a:buFontTx/>
              <a:buNone/>
              <a:defRPr sz="2400">
                <a:solidFill>
                  <a:srgbClr val="FFFFFF"/>
                </a:solid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1" name="Google Shape;20;p14"/>
          <p:cNvSpPr/>
          <p:nvPr/>
        </p:nvSpPr>
        <p:spPr>
          <a:xfrm>
            <a:off x="1524000" y="3668888"/>
            <a:ext cx="9144000" cy="1"/>
          </a:xfrm>
          <a:prstGeom prst="line">
            <a:avLst/>
          </a:prstGeom>
          <a:ln w="38100">
            <a:solidFill>
              <a:srgbClr val="70D44B"/>
            </a:solidFill>
            <a:miter lim="8000"/>
          </a:ln>
        </p:spPr>
        <p:txBody>
          <a:bodyPr lIns="45718" tIns="45718" rIns="45718" bIns="45718"/>
          <a:lstStyle/>
          <a:p>
            <a:endParaRPr/>
          </a:p>
        </p:txBody>
      </p:sp>
      <p:sp>
        <p:nvSpPr>
          <p:cNvPr id="32" name="Slide Number"/>
          <p:cNvSpPr txBox="1">
            <a:spLocks noGrp="1"/>
          </p:cNvSpPr>
          <p:nvPr>
            <p:ph type="sldNum" sz="quarter" idx="2"/>
          </p:nvPr>
        </p:nvSpPr>
        <p:spPr>
          <a:xfrm>
            <a:off x="8464034" y="6224268"/>
            <a:ext cx="273566" cy="264165"/>
          </a:xfrm>
          <a:prstGeom prst="rect">
            <a:avLst/>
          </a:prstGeom>
        </p:spPr>
        <p:txBody>
          <a:bodyPr lIns="45675" tIns="45675" rIns="45675" bIns="45675"/>
          <a:lstStyle>
            <a:lvl1pPr>
              <a:defRPr>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 name="Slide Number"/>
          <p:cNvSpPr txBox="1">
            <a:spLocks noGrp="1"/>
          </p:cNvSpPr>
          <p:nvPr>
            <p:ph type="sldNum" sz="quarter" idx="2"/>
          </p:nvPr>
        </p:nvSpPr>
        <p:spPr>
          <a:xfrm>
            <a:off x="8464034" y="6224268"/>
            <a:ext cx="273566" cy="264165"/>
          </a:xfrm>
          <a:prstGeom prst="rect">
            <a:avLst/>
          </a:prstGeom>
        </p:spPr>
        <p:txBody>
          <a:bodyPr lIns="45675" tIns="45675" rIns="45675" bIns="45675"/>
          <a:lstStyle>
            <a:lvl1pPr>
              <a:defRPr>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 name="Title Text"/>
          <p:cNvSpPr txBox="1">
            <a:spLocks noGrp="1"/>
          </p:cNvSpPr>
          <p:nvPr>
            <p:ph type="title"/>
          </p:nvPr>
        </p:nvSpPr>
        <p:spPr>
          <a:xfrm>
            <a:off x="611011" y="564443"/>
            <a:ext cx="10970101" cy="699901"/>
          </a:xfrm>
          <a:prstGeom prst="rect">
            <a:avLst/>
          </a:prstGeom>
        </p:spPr>
        <p:txBody>
          <a:bodyPr lIns="45699" tIns="45699" rIns="45699" bIns="45699"/>
          <a:lstStyle>
            <a:lvl1pPr>
              <a:defRPr>
                <a:solidFill>
                  <a:srgbClr val="001689"/>
                </a:solidFill>
                <a:latin typeface="Arial Black"/>
                <a:ea typeface="Arial Black"/>
                <a:cs typeface="Arial Black"/>
                <a:sym typeface="Arial Black"/>
              </a:defRPr>
            </a:lvl1pPr>
          </a:lstStyle>
          <a:p>
            <a:r>
              <a:t>Title Text</a:t>
            </a:r>
          </a:p>
        </p:txBody>
      </p:sp>
      <p:sp>
        <p:nvSpPr>
          <p:cNvPr id="47" name="Body Level One…"/>
          <p:cNvSpPr txBox="1">
            <a:spLocks noGrp="1"/>
          </p:cNvSpPr>
          <p:nvPr>
            <p:ph type="body" idx="1"/>
          </p:nvPr>
        </p:nvSpPr>
        <p:spPr>
          <a:xfrm>
            <a:off x="611187" y="1643063"/>
            <a:ext cx="10969502" cy="4017901"/>
          </a:xfrm>
          <a:prstGeom prst="rect">
            <a:avLst/>
          </a:prstGeom>
        </p:spPr>
        <p:txBody>
          <a:bodyPr lIns="45699" tIns="45699" rIns="45699" bIns="45699"/>
          <a:lstStyle>
            <a:lvl1pPr marL="0" indent="228600">
              <a:buSzTx/>
              <a:buFontTx/>
              <a:buNone/>
              <a:defRPr sz="2400">
                <a:solidFill>
                  <a:srgbClr val="001689"/>
                </a:solidFill>
                <a:latin typeface="+mn-lt"/>
                <a:ea typeface="+mn-ea"/>
                <a:cs typeface="+mn-cs"/>
                <a:sym typeface="Arial"/>
              </a:defRPr>
            </a:lvl1pPr>
            <a:lvl2pPr marL="914400" indent="-342900">
              <a:buSzPts val="2400"/>
              <a:buFontTx/>
              <a:defRPr sz="2400">
                <a:solidFill>
                  <a:srgbClr val="001689"/>
                </a:solidFill>
                <a:latin typeface="+mn-lt"/>
                <a:ea typeface="+mn-ea"/>
                <a:cs typeface="+mn-cs"/>
                <a:sym typeface="Arial"/>
              </a:defRPr>
            </a:lvl2pPr>
            <a:lvl3pPr marL="1440180" indent="-411480">
              <a:buSzPts val="2400"/>
              <a:buFontTx/>
              <a:defRPr sz="2400">
                <a:solidFill>
                  <a:srgbClr val="001689"/>
                </a:solidFill>
                <a:latin typeface="+mn-lt"/>
                <a:ea typeface="+mn-ea"/>
                <a:cs typeface="+mn-cs"/>
                <a:sym typeface="Arial"/>
              </a:defRPr>
            </a:lvl3pPr>
            <a:lvl4pPr marL="1943100" indent="-457200">
              <a:buSzPts val="2400"/>
              <a:buFontTx/>
              <a:defRPr sz="2400">
                <a:solidFill>
                  <a:srgbClr val="001689"/>
                </a:solidFill>
                <a:latin typeface="+mn-lt"/>
                <a:ea typeface="+mn-ea"/>
                <a:cs typeface="+mn-cs"/>
                <a:sym typeface="Arial"/>
              </a:defRPr>
            </a:lvl4pPr>
            <a:lvl5pPr marL="2400300" indent="-457200">
              <a:buSzPts val="2400"/>
              <a:buFontTx/>
              <a:defRPr sz="2400">
                <a:solidFill>
                  <a:srgbClr val="001689"/>
                </a:solid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xfrm>
            <a:off x="8463986" y="6224244"/>
            <a:ext cx="273614" cy="264213"/>
          </a:xfrm>
          <a:prstGeom prst="rect">
            <a:avLst/>
          </a:prstGeom>
        </p:spPr>
        <p:txBody>
          <a:bodyPr lIns="45699" tIns="45699" rIns="45699" bIns="45699"/>
          <a:lstStyle>
            <a:lvl1pPr>
              <a:defRPr>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5" name="Title Text"/>
          <p:cNvSpPr txBox="1">
            <a:spLocks noGrp="1"/>
          </p:cNvSpPr>
          <p:nvPr>
            <p:ph type="title"/>
          </p:nvPr>
        </p:nvSpPr>
        <p:spPr>
          <a:xfrm>
            <a:off x="519290" y="1540404"/>
            <a:ext cx="4978502" cy="1868702"/>
          </a:xfrm>
          <a:prstGeom prst="rect">
            <a:avLst/>
          </a:prstGeom>
        </p:spPr>
        <p:txBody>
          <a:bodyPr lIns="45699" tIns="45699" rIns="45699" bIns="45699" anchor="b"/>
          <a:lstStyle>
            <a:lvl1pPr>
              <a:defRPr sz="4000">
                <a:solidFill>
                  <a:srgbClr val="FFFFFF"/>
                </a:solidFill>
                <a:latin typeface="Arial Black"/>
                <a:ea typeface="Arial Black"/>
                <a:cs typeface="Arial Black"/>
                <a:sym typeface="Arial Black"/>
              </a:defRPr>
            </a:lvl1pPr>
          </a:lstStyle>
          <a:p>
            <a:r>
              <a:t>Title Text</a:t>
            </a:r>
          </a:p>
        </p:txBody>
      </p:sp>
      <p:sp>
        <p:nvSpPr>
          <p:cNvPr id="56" name="Google Shape;17;p7"/>
          <p:cNvSpPr/>
          <p:nvPr/>
        </p:nvSpPr>
        <p:spPr>
          <a:xfrm>
            <a:off x="-1" y="3429000"/>
            <a:ext cx="5497804" cy="0"/>
          </a:xfrm>
          <a:prstGeom prst="line">
            <a:avLst/>
          </a:prstGeom>
          <a:ln w="38100">
            <a:solidFill>
              <a:srgbClr val="70D44B"/>
            </a:solidFill>
            <a:miter/>
          </a:ln>
        </p:spPr>
        <p:txBody>
          <a:bodyPr lIns="45718" tIns="45718" rIns="45718" bIns="45718"/>
          <a:lstStyle/>
          <a:p>
            <a:endParaRPr/>
          </a:p>
        </p:txBody>
      </p:sp>
      <p:sp>
        <p:nvSpPr>
          <p:cNvPr id="57" name="Slide Number"/>
          <p:cNvSpPr txBox="1">
            <a:spLocks noGrp="1"/>
          </p:cNvSpPr>
          <p:nvPr>
            <p:ph type="sldNum" sz="quarter" idx="2"/>
          </p:nvPr>
        </p:nvSpPr>
        <p:spPr>
          <a:xfrm>
            <a:off x="8463986" y="6224244"/>
            <a:ext cx="273614" cy="264213"/>
          </a:xfrm>
          <a:prstGeom prst="rect">
            <a:avLst/>
          </a:prstGeom>
        </p:spPr>
        <p:txBody>
          <a:bodyPr lIns="45699" tIns="45699" rIns="45699" bIns="45699"/>
          <a:lstStyle>
            <a:lvl1pPr>
              <a:defRPr>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1981200" y="274638"/>
            <a:ext cx="8229600" cy="1143001"/>
          </a:xfrm>
          <a:prstGeom prst="rect">
            <a:avLst/>
          </a:prstGeom>
        </p:spPr>
        <p:txBody>
          <a:bodyPr lIns="45718" tIns="45718" rIns="45718" bIns="45718"/>
          <a:lstStyle>
            <a:lvl1pPr algn="ctr" defTabSz="457200">
              <a:lnSpc>
                <a:spcPct val="100000"/>
              </a:lnSpc>
              <a:defRPr>
                <a:latin typeface="+mn-lt"/>
                <a:ea typeface="+mn-ea"/>
                <a:cs typeface="+mn-cs"/>
                <a:sym typeface="Arial"/>
              </a:defRPr>
            </a:lvl1pPr>
          </a:lstStyle>
          <a:p>
            <a:r>
              <a:t>Title Text</a:t>
            </a:r>
          </a:p>
        </p:txBody>
      </p:sp>
      <p:sp>
        <p:nvSpPr>
          <p:cNvPr id="65" name="Body Level One…"/>
          <p:cNvSpPr txBox="1">
            <a:spLocks noGrp="1"/>
          </p:cNvSpPr>
          <p:nvPr>
            <p:ph type="body" idx="1"/>
          </p:nvPr>
        </p:nvSpPr>
        <p:spPr>
          <a:xfrm>
            <a:off x="1981200" y="1600200"/>
            <a:ext cx="8229600" cy="4525963"/>
          </a:xfrm>
          <a:prstGeom prst="rect">
            <a:avLst/>
          </a:prstGeom>
        </p:spPr>
        <p:txBody>
          <a:bodyPr lIns="45718" tIns="45718" rIns="45718" bIns="45718"/>
          <a:lstStyle>
            <a:lvl1pPr marL="342900" indent="-342900" defTabSz="457200">
              <a:lnSpc>
                <a:spcPct val="100000"/>
              </a:lnSpc>
              <a:spcBef>
                <a:spcPts val="700"/>
              </a:spcBef>
              <a:defRPr sz="3200">
                <a:latin typeface="+mn-lt"/>
                <a:ea typeface="+mn-ea"/>
                <a:cs typeface="+mn-cs"/>
                <a:sym typeface="Arial"/>
              </a:defRPr>
            </a:lvl1pPr>
            <a:lvl2pPr marL="783771" indent="-326571" defTabSz="457200">
              <a:lnSpc>
                <a:spcPct val="100000"/>
              </a:lnSpc>
              <a:spcBef>
                <a:spcPts val="700"/>
              </a:spcBef>
              <a:buChar char="–"/>
              <a:defRPr sz="3200">
                <a:latin typeface="+mn-lt"/>
                <a:ea typeface="+mn-ea"/>
                <a:cs typeface="+mn-cs"/>
                <a:sym typeface="Arial"/>
              </a:defRPr>
            </a:lvl2pPr>
            <a:lvl3pPr marL="1219200" indent="-304800" defTabSz="457200">
              <a:lnSpc>
                <a:spcPct val="100000"/>
              </a:lnSpc>
              <a:spcBef>
                <a:spcPts val="700"/>
              </a:spcBef>
              <a:defRPr sz="3200">
                <a:latin typeface="+mn-lt"/>
                <a:ea typeface="+mn-ea"/>
                <a:cs typeface="+mn-cs"/>
                <a:sym typeface="Arial"/>
              </a:defRPr>
            </a:lvl3pPr>
            <a:lvl4pPr marL="1737360" indent="-365760" defTabSz="457200">
              <a:lnSpc>
                <a:spcPct val="100000"/>
              </a:lnSpc>
              <a:spcBef>
                <a:spcPts val="700"/>
              </a:spcBef>
              <a:buChar char="–"/>
              <a:defRPr sz="3200">
                <a:latin typeface="+mn-lt"/>
                <a:ea typeface="+mn-ea"/>
                <a:cs typeface="+mn-cs"/>
                <a:sym typeface="Arial"/>
              </a:defRPr>
            </a:lvl4pPr>
            <a:lvl5pPr marL="2194560" indent="-365760" defTabSz="457200">
              <a:lnSpc>
                <a:spcPct val="100000"/>
              </a:lnSpc>
              <a:spcBef>
                <a:spcPts val="700"/>
              </a:spcBef>
              <a:buChar char="»"/>
              <a:defRPr sz="32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xfrm>
            <a:off x="9937147" y="6406786"/>
            <a:ext cx="273654" cy="264253"/>
          </a:xfrm>
          <a:prstGeom prst="rect">
            <a:avLst/>
          </a:prstGeom>
        </p:spPr>
        <p:txBody>
          <a:bodyPr lIns="45718" tIns="45718" rIns="45718" bIns="45718"/>
          <a:lstStyle>
            <a:lvl1pPr defTabSz="457200">
              <a:defRPr>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3316287" y="4800600"/>
            <a:ext cx="5486403" cy="566738"/>
          </a:xfrm>
          <a:prstGeom prst="rect">
            <a:avLst/>
          </a:prstGeom>
        </p:spPr>
        <p:txBody>
          <a:bodyPr lIns="45718" tIns="45718" rIns="45718" bIns="45718" anchor="b"/>
          <a:lstStyle>
            <a:lvl1pPr defTabSz="457200">
              <a:lnSpc>
                <a:spcPct val="100000"/>
              </a:lnSpc>
              <a:defRPr sz="2000" b="1">
                <a:latin typeface="+mn-lt"/>
                <a:ea typeface="+mn-ea"/>
                <a:cs typeface="+mn-cs"/>
                <a:sym typeface="Arial"/>
              </a:defRPr>
            </a:lvl1pPr>
          </a:lstStyle>
          <a:p>
            <a:r>
              <a:t>Title Text</a:t>
            </a:r>
          </a:p>
        </p:txBody>
      </p:sp>
      <p:sp>
        <p:nvSpPr>
          <p:cNvPr id="74" name="Picture Placeholder 2"/>
          <p:cNvSpPr>
            <a:spLocks noGrp="1"/>
          </p:cNvSpPr>
          <p:nvPr>
            <p:ph type="pic" sz="half" idx="21"/>
          </p:nvPr>
        </p:nvSpPr>
        <p:spPr>
          <a:xfrm>
            <a:off x="3316287" y="612775"/>
            <a:ext cx="5486403" cy="4114800"/>
          </a:xfrm>
          <a:prstGeom prst="rect">
            <a:avLst/>
          </a:prstGeom>
        </p:spPr>
        <p:txBody>
          <a:bodyPr lIns="91439" rIns="91439">
            <a:noAutofit/>
          </a:bodyPr>
          <a:lstStyle/>
          <a:p>
            <a:endParaRPr/>
          </a:p>
        </p:txBody>
      </p:sp>
      <p:sp>
        <p:nvSpPr>
          <p:cNvPr id="75" name="Body Level One…"/>
          <p:cNvSpPr txBox="1">
            <a:spLocks noGrp="1"/>
          </p:cNvSpPr>
          <p:nvPr>
            <p:ph type="body" sz="quarter" idx="1"/>
          </p:nvPr>
        </p:nvSpPr>
        <p:spPr>
          <a:xfrm>
            <a:off x="3316287" y="5367337"/>
            <a:ext cx="5486403" cy="804864"/>
          </a:xfrm>
          <a:prstGeom prst="rect">
            <a:avLst/>
          </a:prstGeom>
        </p:spPr>
        <p:txBody>
          <a:bodyPr lIns="45718" tIns="45718" rIns="45718" bIns="45718"/>
          <a:lstStyle>
            <a:lvl1pPr marL="0" indent="0" defTabSz="457200">
              <a:lnSpc>
                <a:spcPct val="100000"/>
              </a:lnSpc>
              <a:spcBef>
                <a:spcPts val="300"/>
              </a:spcBef>
              <a:buSzTx/>
              <a:buFontTx/>
              <a:buNone/>
              <a:defRPr sz="1400">
                <a:latin typeface="+mn-lt"/>
                <a:ea typeface="+mn-ea"/>
                <a:cs typeface="+mn-cs"/>
                <a:sym typeface="Arial"/>
              </a:defRPr>
            </a:lvl1pPr>
            <a:lvl2pPr marL="0" indent="0" defTabSz="457200">
              <a:lnSpc>
                <a:spcPct val="100000"/>
              </a:lnSpc>
              <a:spcBef>
                <a:spcPts val="300"/>
              </a:spcBef>
              <a:buSzTx/>
              <a:buFontTx/>
              <a:buNone/>
              <a:defRPr sz="1400">
                <a:latin typeface="+mn-lt"/>
                <a:ea typeface="+mn-ea"/>
                <a:cs typeface="+mn-cs"/>
                <a:sym typeface="Arial"/>
              </a:defRPr>
            </a:lvl2pPr>
            <a:lvl3pPr marL="0" indent="0" defTabSz="457200">
              <a:lnSpc>
                <a:spcPct val="100000"/>
              </a:lnSpc>
              <a:spcBef>
                <a:spcPts val="300"/>
              </a:spcBef>
              <a:buSzTx/>
              <a:buFontTx/>
              <a:buNone/>
              <a:defRPr sz="1400">
                <a:latin typeface="+mn-lt"/>
                <a:ea typeface="+mn-ea"/>
                <a:cs typeface="+mn-cs"/>
                <a:sym typeface="Arial"/>
              </a:defRPr>
            </a:lvl3pPr>
            <a:lvl4pPr marL="0" indent="0" defTabSz="457200">
              <a:lnSpc>
                <a:spcPct val="100000"/>
              </a:lnSpc>
              <a:spcBef>
                <a:spcPts val="300"/>
              </a:spcBef>
              <a:buSzTx/>
              <a:buFontTx/>
              <a:buNone/>
              <a:defRPr sz="1400">
                <a:latin typeface="+mn-lt"/>
                <a:ea typeface="+mn-ea"/>
                <a:cs typeface="+mn-cs"/>
                <a:sym typeface="Arial"/>
              </a:defRPr>
            </a:lvl4pPr>
            <a:lvl5pPr marL="0" indent="0" defTabSz="457200">
              <a:lnSpc>
                <a:spcPct val="100000"/>
              </a:lnSpc>
              <a:spcBef>
                <a:spcPts val="300"/>
              </a:spcBef>
              <a:buSzTx/>
              <a:buFontTx/>
              <a:buNone/>
              <a:defRPr sz="1400">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xfrm>
            <a:off x="9937147" y="6406786"/>
            <a:ext cx="273654" cy="264253"/>
          </a:xfrm>
          <a:prstGeom prst="rect">
            <a:avLst/>
          </a:prstGeom>
        </p:spPr>
        <p:txBody>
          <a:bodyPr lIns="45718" tIns="45718" rIns="45718" bIns="45718"/>
          <a:lstStyle>
            <a:lvl1pPr defTabSz="457200">
              <a:defRPr>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3" name="Title Text"/>
          <p:cNvSpPr txBox="1">
            <a:spLocks noGrp="1"/>
          </p:cNvSpPr>
          <p:nvPr>
            <p:ph type="title"/>
          </p:nvPr>
        </p:nvSpPr>
        <p:spPr>
          <a:xfrm>
            <a:off x="1524000" y="1122362"/>
            <a:ext cx="9144000" cy="2387701"/>
          </a:xfrm>
          <a:prstGeom prst="rect">
            <a:avLst/>
          </a:prstGeom>
        </p:spPr>
        <p:txBody>
          <a:bodyPr lIns="45699" tIns="45699" rIns="45699" bIns="45699" anchor="b"/>
          <a:lstStyle>
            <a:lvl1pPr algn="ctr">
              <a:defRPr sz="6000">
                <a:solidFill>
                  <a:srgbClr val="FFFFFF"/>
                </a:solidFill>
                <a:latin typeface="Arial Black"/>
                <a:ea typeface="Arial Black"/>
                <a:cs typeface="Arial Black"/>
                <a:sym typeface="Arial Black"/>
              </a:defRPr>
            </a:lvl1pPr>
          </a:lstStyle>
          <a:p>
            <a:r>
              <a:t>Title Text</a:t>
            </a:r>
          </a:p>
        </p:txBody>
      </p:sp>
      <p:sp>
        <p:nvSpPr>
          <p:cNvPr id="84" name="Body Level One…"/>
          <p:cNvSpPr txBox="1">
            <a:spLocks noGrp="1"/>
          </p:cNvSpPr>
          <p:nvPr>
            <p:ph type="body" sz="quarter" idx="1"/>
          </p:nvPr>
        </p:nvSpPr>
        <p:spPr>
          <a:xfrm>
            <a:off x="1524000" y="3872090"/>
            <a:ext cx="9144000" cy="1385701"/>
          </a:xfrm>
          <a:prstGeom prst="rect">
            <a:avLst/>
          </a:prstGeom>
        </p:spPr>
        <p:txBody>
          <a:bodyPr lIns="45699" tIns="45699" rIns="45699" bIns="45699"/>
          <a:lstStyle>
            <a:lvl1pPr marL="355600" indent="-304800" algn="ctr">
              <a:buSzTx/>
              <a:buFontTx/>
              <a:buNone/>
              <a:defRPr sz="2400">
                <a:solidFill>
                  <a:srgbClr val="FFFFFF"/>
                </a:solidFill>
                <a:latin typeface="+mn-lt"/>
                <a:ea typeface="+mn-ea"/>
                <a:cs typeface="+mn-cs"/>
                <a:sym typeface="Arial"/>
              </a:defRPr>
            </a:lvl1pPr>
            <a:lvl2pPr marL="355600" indent="50800" algn="ctr">
              <a:buSzTx/>
              <a:buFontTx/>
              <a:buNone/>
              <a:defRPr sz="2400">
                <a:solidFill>
                  <a:srgbClr val="FFFFFF"/>
                </a:solidFill>
                <a:latin typeface="+mn-lt"/>
                <a:ea typeface="+mn-ea"/>
                <a:cs typeface="+mn-cs"/>
                <a:sym typeface="Arial"/>
              </a:defRPr>
            </a:lvl2pPr>
            <a:lvl3pPr marL="355600" indent="50800" algn="ctr">
              <a:buSzTx/>
              <a:buFontTx/>
              <a:buNone/>
              <a:defRPr sz="2400">
                <a:solidFill>
                  <a:srgbClr val="FFFFFF"/>
                </a:solidFill>
                <a:latin typeface="+mn-lt"/>
                <a:ea typeface="+mn-ea"/>
                <a:cs typeface="+mn-cs"/>
                <a:sym typeface="Arial"/>
              </a:defRPr>
            </a:lvl3pPr>
            <a:lvl4pPr marL="355600" indent="50800" algn="ctr">
              <a:buSzTx/>
              <a:buFontTx/>
              <a:buNone/>
              <a:defRPr sz="2400">
                <a:solidFill>
                  <a:srgbClr val="FFFFFF"/>
                </a:solidFill>
                <a:latin typeface="+mn-lt"/>
                <a:ea typeface="+mn-ea"/>
                <a:cs typeface="+mn-cs"/>
                <a:sym typeface="Arial"/>
              </a:defRPr>
            </a:lvl4pPr>
            <a:lvl5pPr marL="355600" indent="50800" algn="ctr">
              <a:buSzTx/>
              <a:buFontTx/>
              <a:buNone/>
              <a:defRPr sz="2400">
                <a:solidFill>
                  <a:srgbClr val="FFFFFF"/>
                </a:solidFill>
                <a:latin typeface="+mn-lt"/>
                <a:ea typeface="+mn-ea"/>
                <a:cs typeface="+mn-cs"/>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 name="Google Shape;14;p6"/>
          <p:cNvSpPr/>
          <p:nvPr/>
        </p:nvSpPr>
        <p:spPr>
          <a:xfrm>
            <a:off x="1524000" y="3668888"/>
            <a:ext cx="9144001" cy="1"/>
          </a:xfrm>
          <a:prstGeom prst="line">
            <a:avLst/>
          </a:prstGeom>
          <a:ln w="38100">
            <a:solidFill>
              <a:srgbClr val="70D44B"/>
            </a:solidFill>
            <a:miter/>
          </a:ln>
        </p:spPr>
        <p:txBody>
          <a:bodyPr lIns="45718" tIns="45718" rIns="45718" bIns="45718"/>
          <a:lstStyle/>
          <a:p>
            <a:endParaRPr/>
          </a:p>
        </p:txBody>
      </p:sp>
      <p:sp>
        <p:nvSpPr>
          <p:cNvPr id="86" name="Slide Number"/>
          <p:cNvSpPr txBox="1">
            <a:spLocks noGrp="1"/>
          </p:cNvSpPr>
          <p:nvPr>
            <p:ph type="sldNum" sz="quarter" idx="2"/>
          </p:nvPr>
        </p:nvSpPr>
        <p:spPr>
          <a:xfrm>
            <a:off x="8463986" y="6224244"/>
            <a:ext cx="273614" cy="264213"/>
          </a:xfrm>
          <a:prstGeom prst="rect">
            <a:avLst/>
          </a:prstGeom>
        </p:spPr>
        <p:txBody>
          <a:bodyPr lIns="45699" tIns="45699" rIns="45699" bIns="45699"/>
          <a:lstStyle>
            <a:lvl1pPr>
              <a:defRPr>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ransition spd="med"/>
  <p:txStyles>
    <p:titleStyle>
      <a:lvl1pPr marL="0" marR="0" indent="0" algn="l" defTabSz="91440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1pPr>
      <a:lvl2pPr marL="723900" marR="0" indent="-266700" algn="l" defTabSz="91440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2pPr>
      <a:lvl3pPr marL="1234439" marR="0" indent="-320039" algn="l" defTabSz="91440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3pPr>
      <a:lvl4pPr marL="1727200" marR="0" indent="-355600" algn="l" defTabSz="91440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4pPr>
      <a:lvl5pPr marL="2184400" marR="0" indent="-355600" algn="l" defTabSz="91440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5pPr>
      <a:lvl6pPr marL="2641600" marR="0" indent="-355600" algn="l" defTabSz="91440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6pPr>
      <a:lvl7pPr marL="3098800" marR="0" indent="-355600" algn="l" defTabSz="91440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7pPr>
      <a:lvl8pPr marL="3556000" marR="0" indent="-355600" algn="l" defTabSz="91440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8pPr>
      <a:lvl9pPr marL="4013200" marR="0" indent="-355600" algn="l" defTabSz="91440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9pPr>
    </p:bodyStyle>
    <p:otherStyle>
      <a:lvl1pPr marL="0" marR="0" indent="0"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dx.doi.org/10.15585/mmwr.mm7206a4" TargetMode="External"/><Relationship Id="rId2" Type="http://schemas.openxmlformats.org/officeDocument/2006/relationships/hyperlink" Target="https://www.cdc.gov/suicide/facts/index.html" TargetMode="Externa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hyperlink" Target="https://ps.psychiatryonline.org/doi/10.1176/appi.ps.202000721"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if"/><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10"/>
          <p:cNvSpPr txBox="1"/>
          <p:nvPr/>
        </p:nvSpPr>
        <p:spPr>
          <a:xfrm>
            <a:off x="557786" y="1112180"/>
            <a:ext cx="4339540" cy="3672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90000"/>
              </a:lnSpc>
              <a:defRPr sz="20000">
                <a:solidFill>
                  <a:srgbClr val="FFFFFF"/>
                </a:solidFill>
                <a:latin typeface="Arial Black"/>
                <a:ea typeface="Arial Black"/>
                <a:cs typeface="Arial Black"/>
                <a:sym typeface="Arial Black"/>
              </a:defRPr>
            </a:lvl1pPr>
          </a:lstStyle>
          <a:p>
            <a:r>
              <a:rPr dirty="0"/>
              <a:t> 10</a:t>
            </a:r>
          </a:p>
        </p:txBody>
      </p:sp>
      <p:sp>
        <p:nvSpPr>
          <p:cNvPr id="244" name="Google Shape;26;p1"/>
          <p:cNvSpPr txBox="1">
            <a:spLocks noGrp="1"/>
          </p:cNvSpPr>
          <p:nvPr>
            <p:ph type="title"/>
          </p:nvPr>
        </p:nvSpPr>
        <p:spPr>
          <a:xfrm>
            <a:off x="4897326" y="1240872"/>
            <a:ext cx="8888072" cy="3415454"/>
          </a:xfrm>
          <a:prstGeom prst="rect">
            <a:avLst/>
          </a:prstGeom>
        </p:spPr>
        <p:txBody>
          <a:bodyPr anchor="t">
            <a:normAutofit/>
          </a:bodyPr>
          <a:lstStyle/>
          <a:p>
            <a:pPr algn="l">
              <a:defRPr sz="11500">
                <a:solidFill>
                  <a:srgbClr val="24F207"/>
                </a:solidFill>
              </a:defRPr>
            </a:pPr>
            <a:r>
              <a:rPr sz="9600" dirty="0"/>
              <a:t>Ways </a:t>
            </a:r>
          </a:p>
          <a:p>
            <a:pPr algn="l">
              <a:defRPr sz="4700">
                <a:solidFill>
                  <a:srgbClr val="24F207"/>
                </a:solidFill>
              </a:defRPr>
            </a:pPr>
            <a:r>
              <a:rPr sz="4400" dirty="0"/>
              <a:t>Managing Entities</a:t>
            </a:r>
          </a:p>
        </p:txBody>
      </p:sp>
      <p:sp>
        <p:nvSpPr>
          <p:cNvPr id="245" name="Google Shape;26;p1"/>
          <p:cNvSpPr txBox="1"/>
          <p:nvPr/>
        </p:nvSpPr>
        <p:spPr>
          <a:xfrm>
            <a:off x="1564372" y="6145247"/>
            <a:ext cx="9848931" cy="1443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gn="ctr" defTabSz="374904">
              <a:lnSpc>
                <a:spcPct val="90000"/>
              </a:lnSpc>
              <a:buClr>
                <a:srgbClr val="000000"/>
              </a:buClr>
              <a:buFont typeface="Arial"/>
              <a:defRPr sz="738">
                <a:solidFill>
                  <a:srgbClr val="FFFFFF"/>
                </a:solidFill>
                <a:latin typeface="Arial Black"/>
                <a:ea typeface="Arial Black"/>
                <a:cs typeface="Arial Black"/>
                <a:sym typeface="Arial Black"/>
              </a:defRPr>
            </a:pPr>
            <a:endParaRPr/>
          </a:p>
          <a:p>
            <a:pPr algn="ctr" defTabSz="374904">
              <a:lnSpc>
                <a:spcPct val="90000"/>
              </a:lnSpc>
              <a:buClr>
                <a:srgbClr val="000000"/>
              </a:buClr>
              <a:buFont typeface="Arial"/>
              <a:defRPr sz="1927">
                <a:solidFill>
                  <a:srgbClr val="FFFFFF"/>
                </a:solidFill>
                <a:latin typeface="Arial Black"/>
                <a:ea typeface="Arial Black"/>
                <a:cs typeface="Arial Black"/>
                <a:sym typeface="Arial Black"/>
              </a:defRPr>
            </a:pPr>
            <a:endParaRPr/>
          </a:p>
          <a:p>
            <a:pPr algn="ctr" defTabSz="374904">
              <a:lnSpc>
                <a:spcPct val="90000"/>
              </a:lnSpc>
              <a:buClr>
                <a:srgbClr val="000000"/>
              </a:buClr>
              <a:buFont typeface="Arial"/>
              <a:defRPr sz="738" i="1">
                <a:solidFill>
                  <a:srgbClr val="FFFFFF"/>
                </a:solidFill>
              </a:defRPr>
            </a:pPr>
            <a:endParaRPr/>
          </a:p>
          <a:p>
            <a:pPr algn="ctr" defTabSz="374904">
              <a:lnSpc>
                <a:spcPct val="90000"/>
              </a:lnSpc>
              <a:buClr>
                <a:srgbClr val="000000"/>
              </a:buClr>
              <a:buFont typeface="Arial"/>
              <a:defRPr sz="738" i="1">
                <a:solidFill>
                  <a:srgbClr val="FFFFFF"/>
                </a:solidFill>
              </a:defRPr>
            </a:pPr>
            <a:endParaRPr/>
          </a:p>
          <a:p>
            <a:pPr algn="ctr" defTabSz="374904">
              <a:lnSpc>
                <a:spcPct val="90000"/>
              </a:lnSpc>
              <a:buClr>
                <a:srgbClr val="000000"/>
              </a:buClr>
              <a:buFont typeface="Arial"/>
              <a:defRPr sz="738" i="1">
                <a:solidFill>
                  <a:srgbClr val="FFFFFF"/>
                </a:solidFill>
              </a:defRPr>
            </a:pPr>
            <a:endParaRPr/>
          </a:p>
          <a:p>
            <a:pPr algn="ctr" defTabSz="374904">
              <a:lnSpc>
                <a:spcPct val="90000"/>
              </a:lnSpc>
              <a:buClr>
                <a:srgbClr val="000000"/>
              </a:buClr>
              <a:buFont typeface="Arial"/>
              <a:defRPr sz="738" i="1">
                <a:solidFill>
                  <a:srgbClr val="FFFFFF"/>
                </a:solidFill>
              </a:defRPr>
            </a:pPr>
            <a:endParaRPr/>
          </a:p>
          <a:p>
            <a:pPr algn="ctr" defTabSz="374904">
              <a:lnSpc>
                <a:spcPct val="90000"/>
              </a:lnSpc>
              <a:buClr>
                <a:srgbClr val="000000"/>
              </a:buClr>
              <a:buFont typeface="Arial"/>
              <a:defRPr sz="738" i="1">
                <a:solidFill>
                  <a:srgbClr val="FFFFFF"/>
                </a:solidFill>
              </a:defRPr>
            </a:pPr>
            <a:endParaRPr/>
          </a:p>
          <a:p>
            <a:pPr algn="ctr" defTabSz="374904">
              <a:lnSpc>
                <a:spcPct val="90000"/>
              </a:lnSpc>
              <a:buClr>
                <a:srgbClr val="000000"/>
              </a:buClr>
              <a:buFont typeface="Arial"/>
              <a:defRPr sz="738" i="1">
                <a:solidFill>
                  <a:srgbClr val="FFFFFF"/>
                </a:solidFill>
              </a:defRPr>
            </a:pPr>
            <a:endParaRPr/>
          </a:p>
          <a:p>
            <a:pPr algn="ctr" defTabSz="374904">
              <a:lnSpc>
                <a:spcPct val="90000"/>
              </a:lnSpc>
              <a:buClr>
                <a:srgbClr val="000000"/>
              </a:buClr>
              <a:buFont typeface="Arial"/>
              <a:defRPr sz="738" i="1">
                <a:solidFill>
                  <a:srgbClr val="FFFFFF"/>
                </a:solidFill>
              </a:defRPr>
            </a:pPr>
            <a:endParaRPr/>
          </a:p>
          <a:p>
            <a:pPr algn="ctr" defTabSz="374904">
              <a:lnSpc>
                <a:spcPct val="90000"/>
              </a:lnSpc>
              <a:buClr>
                <a:srgbClr val="000000"/>
              </a:buClr>
              <a:buFont typeface="Arial"/>
              <a:defRPr sz="738" i="1">
                <a:solidFill>
                  <a:srgbClr val="FFFFFF"/>
                </a:solidFill>
              </a:defRPr>
            </a:pPr>
            <a:endParaRPr/>
          </a:p>
          <a:p>
            <a:pPr algn="ctr" defTabSz="374904">
              <a:lnSpc>
                <a:spcPct val="90000"/>
              </a:lnSpc>
              <a:buClr>
                <a:srgbClr val="000000"/>
              </a:buClr>
              <a:buFont typeface="Arial"/>
              <a:defRPr sz="738" i="1">
                <a:solidFill>
                  <a:srgbClr val="FFFFFF"/>
                </a:solidFill>
              </a:defRPr>
            </a:pPr>
            <a:r>
              <a:t>Presented by Natalie Kelly, CEO</a:t>
            </a:r>
          </a:p>
        </p:txBody>
      </p:sp>
      <p:sp>
        <p:nvSpPr>
          <p:cNvPr id="246" name="Slide Number"/>
          <p:cNvSpPr txBox="1">
            <a:spLocks noGrp="1"/>
          </p:cNvSpPr>
          <p:nvPr>
            <p:ph type="sldNum" sz="quarter" idx="2"/>
          </p:nvPr>
        </p:nvSpPr>
        <p:spPr>
          <a:xfrm>
            <a:off x="11652563" y="6399866"/>
            <a:ext cx="188857" cy="2642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
        <p:nvSpPr>
          <p:cNvPr id="247" name="are Transforming  Behavioral Health Care"/>
          <p:cNvSpPr txBox="1"/>
          <p:nvPr/>
        </p:nvSpPr>
        <p:spPr>
          <a:xfrm>
            <a:off x="1570880" y="3719470"/>
            <a:ext cx="9050241" cy="650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defTabSz="457200">
              <a:defRPr sz="3100">
                <a:solidFill>
                  <a:srgbClr val="24F207"/>
                </a:solidFill>
                <a:latin typeface="Arial Black"/>
                <a:ea typeface="Arial Black"/>
                <a:cs typeface="Arial Black"/>
                <a:sym typeface="Arial Black"/>
              </a:defRPr>
            </a:lvl1pPr>
          </a:lstStyle>
          <a:p>
            <a:r>
              <a:t>are Transforming  Behavioral Health Care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Google Shape;26;p1"/>
          <p:cNvSpPr txBox="1"/>
          <p:nvPr/>
        </p:nvSpPr>
        <p:spPr>
          <a:xfrm>
            <a:off x="526158" y="2317344"/>
            <a:ext cx="9848931" cy="4253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gn="ctr">
              <a:lnSpc>
                <a:spcPct val="90000"/>
              </a:lnSpc>
              <a:buClr>
                <a:srgbClr val="000000"/>
              </a:buClr>
              <a:buFont typeface="Arial"/>
              <a:defRPr sz="1800">
                <a:solidFill>
                  <a:srgbClr val="1718B4"/>
                </a:solidFill>
                <a:latin typeface="Arial Black"/>
                <a:ea typeface="Arial Black"/>
                <a:cs typeface="Arial Black"/>
                <a:sym typeface="Arial Black"/>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p:txBody>
      </p:sp>
      <p:sp>
        <p:nvSpPr>
          <p:cNvPr id="295" name="Safeguard our network:…"/>
          <p:cNvSpPr txBox="1"/>
          <p:nvPr/>
        </p:nvSpPr>
        <p:spPr>
          <a:xfrm>
            <a:off x="464497" y="208163"/>
            <a:ext cx="11263005" cy="62786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87283" indent="-87283" defTabSz="457200">
              <a:spcBef>
                <a:spcPts val="300"/>
              </a:spcBef>
              <a:buSzPct val="100000"/>
              <a:buChar char="•"/>
              <a:defRPr sz="3000">
                <a:solidFill>
                  <a:srgbClr val="1718B4"/>
                </a:solidFill>
              </a:defRPr>
            </a:pPr>
            <a:endParaRPr sz="2800" dirty="0"/>
          </a:p>
          <a:p>
            <a:pPr marL="300789" indent="-300789" defTabSz="457200">
              <a:spcBef>
                <a:spcPts val="300"/>
              </a:spcBef>
              <a:buSzPct val="140000"/>
              <a:buChar char="•"/>
              <a:defRPr sz="3000">
                <a:solidFill>
                  <a:srgbClr val="1718B4"/>
                </a:solidFill>
              </a:defRPr>
            </a:pPr>
            <a:r>
              <a:rPr sz="2800" dirty="0"/>
              <a:t>Safeguard our network: </a:t>
            </a:r>
          </a:p>
          <a:p>
            <a:pPr marL="1062789" lvl="2" indent="-300789" defTabSz="457200">
              <a:spcBef>
                <a:spcPts val="300"/>
              </a:spcBef>
              <a:buSzPct val="100000"/>
              <a:buChar char="•"/>
              <a:defRPr sz="3000">
                <a:solidFill>
                  <a:srgbClr val="1718B4"/>
                </a:solidFill>
              </a:defRPr>
            </a:pPr>
            <a:r>
              <a:rPr sz="2800" dirty="0"/>
              <a:t>Pay providers immediately</a:t>
            </a:r>
          </a:p>
          <a:p>
            <a:pPr marL="1062789" lvl="2" indent="-300789" defTabSz="457200">
              <a:spcBef>
                <a:spcPts val="300"/>
              </a:spcBef>
              <a:buSzPct val="100000"/>
              <a:buChar char="•"/>
              <a:defRPr sz="3000">
                <a:solidFill>
                  <a:srgbClr val="1718B4"/>
                </a:solidFill>
              </a:defRPr>
            </a:pPr>
            <a:r>
              <a:rPr sz="2800" dirty="0"/>
              <a:t>Do NOT compete with providers: MEs do </a:t>
            </a:r>
            <a:r>
              <a:rPr sz="2800" u="sng" dirty="0"/>
              <a:t>not</a:t>
            </a:r>
            <a:r>
              <a:rPr sz="2800" dirty="0"/>
              <a:t> provide direct services. MEs contract with providers because they are the experts in providing services; MEs are the experts in managing a system of care.</a:t>
            </a:r>
          </a:p>
          <a:p>
            <a:pPr marL="300789" lvl="3" indent="-300789" defTabSz="457200">
              <a:spcBef>
                <a:spcPts val="300"/>
              </a:spcBef>
              <a:buClr>
                <a:srgbClr val="1718B4"/>
              </a:buClr>
              <a:buSzPct val="140000"/>
              <a:buChar char="•"/>
              <a:defRPr sz="3000">
                <a:solidFill>
                  <a:srgbClr val="1718B4"/>
                </a:solidFill>
              </a:defRPr>
            </a:pPr>
            <a:r>
              <a:rPr sz="2800" dirty="0"/>
              <a:t>Offer trainings, capacity building, technical assistance.</a:t>
            </a:r>
          </a:p>
          <a:p>
            <a:pPr marL="228600" indent="-228600" defTabSz="457200">
              <a:spcBef>
                <a:spcPts val="300"/>
              </a:spcBef>
              <a:buClr>
                <a:srgbClr val="1718B4"/>
              </a:buClr>
              <a:buSzPct val="140000"/>
              <a:buChar char="•"/>
              <a:defRPr sz="3000">
                <a:solidFill>
                  <a:srgbClr val="1718B4"/>
                </a:solidFill>
              </a:defRPr>
            </a:pPr>
            <a:r>
              <a:rPr sz="2800" dirty="0"/>
              <a:t>Coordinate an immediate crisis response to community disasters: </a:t>
            </a:r>
            <a:r>
              <a:rPr sz="2000" dirty="0"/>
              <a:t>Hurricanes Ian and Michael * COVID-19 *  Marjory </a:t>
            </a:r>
            <a:r>
              <a:rPr sz="2000" dirty="0" err="1"/>
              <a:t>Stoneman</a:t>
            </a:r>
            <a:r>
              <a:rPr sz="2000" dirty="0"/>
              <a:t> Douglas * Pulse Night Club * Miami Beach condo collapse.</a:t>
            </a:r>
          </a:p>
          <a:p>
            <a:pPr marL="228600" indent="-228600" defTabSz="457200">
              <a:spcBef>
                <a:spcPts val="300"/>
              </a:spcBef>
              <a:buClr>
                <a:srgbClr val="1718B4"/>
              </a:buClr>
              <a:buSzPct val="140000"/>
              <a:buChar char="•"/>
              <a:defRPr sz="3000">
                <a:solidFill>
                  <a:srgbClr val="1718B4"/>
                </a:solidFill>
              </a:defRPr>
            </a:pPr>
            <a:r>
              <a:rPr sz="2800" dirty="0"/>
              <a:t>Provide a stable system - Two major interventions: </a:t>
            </a:r>
          </a:p>
          <a:p>
            <a:pPr marL="1118061" lvl="4" indent="-203661" defTabSz="457200">
              <a:spcBef>
                <a:spcPts val="300"/>
              </a:spcBef>
              <a:buSzPct val="100000"/>
              <a:buAutoNum type="arabicPeriod"/>
              <a:defRPr sz="3000">
                <a:solidFill>
                  <a:srgbClr val="1718B4"/>
                </a:solidFill>
              </a:defRPr>
            </a:pPr>
            <a:r>
              <a:rPr sz="2800" dirty="0"/>
              <a:t>Continuity of operations</a:t>
            </a:r>
          </a:p>
          <a:p>
            <a:pPr marL="1118061" lvl="4" indent="-203661" defTabSz="457200">
              <a:spcBef>
                <a:spcPts val="300"/>
              </a:spcBef>
              <a:buSzPct val="100000"/>
              <a:buAutoNum type="arabicPeriod"/>
              <a:defRPr sz="3000">
                <a:solidFill>
                  <a:srgbClr val="1718B4"/>
                </a:solidFill>
              </a:defRPr>
            </a:pPr>
            <a:r>
              <a:rPr sz="2800" dirty="0"/>
              <a:t>Financial viability</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Text"/>
          <p:cNvSpPr txBox="1"/>
          <p:nvPr/>
        </p:nvSpPr>
        <p:spPr>
          <a:xfrm>
            <a:off x="646886" y="1851959"/>
            <a:ext cx="11263005" cy="1450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87283" indent="-87283" defTabSz="457200">
              <a:spcBef>
                <a:spcPts val="300"/>
              </a:spcBef>
              <a:buSzPct val="100000"/>
              <a:buChar char="•"/>
              <a:defRPr sz="3000">
                <a:solidFill>
                  <a:srgbClr val="1718B4"/>
                </a:solidFill>
              </a:defRPr>
            </a:pPr>
            <a:endParaRPr/>
          </a:p>
          <a:p>
            <a:pPr marL="228600" indent="-228600" defTabSz="457200">
              <a:spcBef>
                <a:spcPts val="300"/>
              </a:spcBef>
              <a:buSzPct val="80000"/>
              <a:buBlip>
                <a:blip r:embed="rId2"/>
              </a:buBlip>
              <a:defRPr sz="3000">
                <a:solidFill>
                  <a:srgbClr val="1718B4"/>
                </a:solidFill>
              </a:defRPr>
            </a:pPr>
            <a:endParaRPr/>
          </a:p>
        </p:txBody>
      </p:sp>
      <p:pic>
        <p:nvPicPr>
          <p:cNvPr id="298" name="Image" descr="Image"/>
          <p:cNvPicPr>
            <a:picLocks/>
          </p:cNvPicPr>
          <p:nvPr/>
        </p:nvPicPr>
        <p:blipFill>
          <a:blip r:embed="rId3"/>
          <a:srcRect/>
          <a:stretch>
            <a:fillRect/>
          </a:stretch>
        </p:blipFill>
        <p:spPr>
          <a:xfrm>
            <a:off x="9380024" y="0"/>
            <a:ext cx="2811977" cy="2463961"/>
          </a:xfrm>
          <a:prstGeom prst="rect">
            <a:avLst/>
          </a:prstGeom>
          <a:ln w="12700">
            <a:miter lim="400000"/>
          </a:ln>
        </p:spPr>
      </p:pic>
      <p:sp>
        <p:nvSpPr>
          <p:cNvPr id="299" name="Example: Hurricane Ian…"/>
          <p:cNvSpPr txBox="1"/>
          <p:nvPr/>
        </p:nvSpPr>
        <p:spPr>
          <a:xfrm>
            <a:off x="267923" y="656063"/>
            <a:ext cx="11630755" cy="6329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457200">
              <a:spcBef>
                <a:spcPts val="300"/>
              </a:spcBef>
              <a:defRPr sz="2600">
                <a:solidFill>
                  <a:srgbClr val="1718B4"/>
                </a:solidFill>
              </a:defRPr>
            </a:pPr>
            <a:r>
              <a:t>Example: </a:t>
            </a:r>
            <a:r>
              <a:rPr sz="3200" b="1"/>
              <a:t>Hurricane Ian</a:t>
            </a:r>
            <a:r>
              <a:rPr sz="3200"/>
              <a:t> </a:t>
            </a:r>
          </a:p>
          <a:p>
            <a:pPr marL="260684" indent="-260684" defTabSz="457200">
              <a:spcBef>
                <a:spcPts val="300"/>
              </a:spcBef>
              <a:buSzPct val="140000"/>
              <a:buChar char="•"/>
              <a:defRPr sz="2600">
                <a:solidFill>
                  <a:srgbClr val="1718B4"/>
                </a:solidFill>
              </a:defRPr>
            </a:pPr>
            <a:r>
              <a:t>Immediately launched a Recovery Operation Center (ROC).</a:t>
            </a:r>
          </a:p>
          <a:p>
            <a:pPr marL="260684" indent="-260684" defTabSz="457200">
              <a:spcBef>
                <a:spcPts val="300"/>
              </a:spcBef>
              <a:buSzPct val="140000"/>
              <a:buChar char="•"/>
              <a:defRPr sz="2600">
                <a:solidFill>
                  <a:srgbClr val="1718B4"/>
                </a:solidFill>
              </a:defRPr>
            </a:pPr>
            <a:r>
              <a:t>Lead mtgs twice a day with our network to identify needs: </a:t>
            </a:r>
          </a:p>
          <a:p>
            <a:pPr lvl="1" indent="228600" defTabSz="457200">
              <a:spcBef>
                <a:spcPts val="300"/>
              </a:spcBef>
              <a:defRPr sz="2600">
                <a:solidFill>
                  <a:srgbClr val="1718B4"/>
                </a:solidFill>
              </a:defRPr>
            </a:pPr>
            <a:r>
              <a:t>power, workforce, supplies.</a:t>
            </a:r>
          </a:p>
          <a:p>
            <a:pPr marL="260684" indent="-260684" defTabSz="457200">
              <a:spcBef>
                <a:spcPts val="300"/>
              </a:spcBef>
              <a:buSzPct val="140000"/>
              <a:buChar char="•"/>
              <a:defRPr sz="2600">
                <a:solidFill>
                  <a:srgbClr val="1718B4"/>
                </a:solidFill>
              </a:defRPr>
            </a:pPr>
            <a:r>
              <a:t>Leveraged relationships for resources:</a:t>
            </a:r>
            <a:r>
              <a:rPr sz="2400"/>
              <a:t> Senator Rouson/leaders, FAME, providers not impacted.</a:t>
            </a:r>
          </a:p>
          <a:p>
            <a:pPr marL="260684" indent="-260684" defTabSz="457200">
              <a:spcBef>
                <a:spcPts val="300"/>
              </a:spcBef>
              <a:buSzPct val="140000"/>
              <a:buChar char="•"/>
              <a:defRPr sz="2600">
                <a:solidFill>
                  <a:srgbClr val="1718B4"/>
                </a:solidFill>
              </a:defRPr>
            </a:pPr>
            <a:r>
              <a:t>Deployed additional support from other MEs: </a:t>
            </a:r>
            <a:r>
              <a:rPr sz="2000"/>
              <a:t>3 Managing Entities’ staff drove staff back/forth to support;  NWFHN created telehealth utilizing former Hurricane </a:t>
            </a:r>
            <a:r>
              <a:rPr sz="2400"/>
              <a:t>Michael victims as peers to those negatively impacted by Hurricane Ian. </a:t>
            </a:r>
            <a:r>
              <a:rPr sz="2000"/>
              <a:t>(Sec Harris)</a:t>
            </a:r>
          </a:p>
          <a:p>
            <a:pPr marL="260684" indent="-260684" defTabSz="457200">
              <a:spcBef>
                <a:spcPts val="300"/>
              </a:spcBef>
              <a:buSzPct val="140000"/>
              <a:buChar char="•"/>
              <a:defRPr sz="2600">
                <a:solidFill>
                  <a:srgbClr val="1718B4"/>
                </a:solidFill>
              </a:defRPr>
            </a:pPr>
            <a:r>
              <a:t>Donation drives by staff.</a:t>
            </a:r>
          </a:p>
          <a:p>
            <a:pPr marL="260684" indent="-260684" defTabSz="457200">
              <a:spcBef>
                <a:spcPts val="300"/>
              </a:spcBef>
              <a:buSzPct val="140000"/>
              <a:buChar char="•"/>
              <a:defRPr sz="2600">
                <a:solidFill>
                  <a:srgbClr val="1718B4"/>
                </a:solidFill>
              </a:defRPr>
            </a:pPr>
            <a:r>
              <a:t>Great partnership with DCF, immediate response.</a:t>
            </a:r>
          </a:p>
          <a:p>
            <a:pPr marL="260684" indent="-260684" defTabSz="457200">
              <a:spcBef>
                <a:spcPts val="300"/>
              </a:spcBef>
              <a:buSzPct val="140000"/>
              <a:buChar char="•"/>
              <a:defRPr sz="2600">
                <a:solidFill>
                  <a:srgbClr val="1718B4"/>
                </a:solidFill>
              </a:defRPr>
            </a:pPr>
            <a:r>
              <a:t>All but one organizations in our network were up and working within two weeks.</a:t>
            </a:r>
          </a:p>
          <a:p>
            <a:pPr defTabSz="457200">
              <a:spcBef>
                <a:spcPts val="300"/>
              </a:spcBef>
              <a:defRPr sz="2600">
                <a:solidFill>
                  <a:srgbClr val="1718B4"/>
                </a:solidFill>
              </a:defRPr>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8"/>
          <p:cNvSpPr txBox="1"/>
          <p:nvPr/>
        </p:nvSpPr>
        <p:spPr>
          <a:xfrm>
            <a:off x="-4553153" y="156457"/>
            <a:ext cx="11713002" cy="2862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sz="20000">
                <a:solidFill>
                  <a:srgbClr val="FFFFFF"/>
                </a:solidFill>
                <a:latin typeface="Arial Black"/>
                <a:ea typeface="Arial Black"/>
                <a:cs typeface="Arial Black"/>
                <a:sym typeface="Arial Black"/>
              </a:defRPr>
            </a:pPr>
            <a:r>
              <a:rPr sz="20000" dirty="0"/>
              <a:t> </a:t>
            </a:r>
            <a:r>
              <a:rPr sz="20000" dirty="0">
                <a:solidFill>
                  <a:srgbClr val="1718B4"/>
                </a:solidFill>
              </a:rPr>
              <a:t>8</a:t>
            </a:r>
          </a:p>
        </p:txBody>
      </p:sp>
      <p:sp>
        <p:nvSpPr>
          <p:cNvPr id="302" name="Google Shape;26;p1"/>
          <p:cNvSpPr txBox="1"/>
          <p:nvPr/>
        </p:nvSpPr>
        <p:spPr>
          <a:xfrm>
            <a:off x="554218" y="2190344"/>
            <a:ext cx="9848931" cy="29696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gn="ctr">
              <a:lnSpc>
                <a:spcPct val="90000"/>
              </a:lnSpc>
              <a:buClr>
                <a:srgbClr val="000000"/>
              </a:buClr>
              <a:buFont typeface="Arial"/>
              <a:defRPr sz="1800">
                <a:solidFill>
                  <a:srgbClr val="1718B4"/>
                </a:solidFill>
                <a:latin typeface="Arial Black"/>
                <a:ea typeface="Arial Black"/>
                <a:cs typeface="Arial Black"/>
                <a:sym typeface="Arial Black"/>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p:txBody>
      </p:sp>
      <p:sp>
        <p:nvSpPr>
          <p:cNvPr id="303" name="Google Shape;26;p1"/>
          <p:cNvSpPr txBox="1"/>
          <p:nvPr/>
        </p:nvSpPr>
        <p:spPr>
          <a:xfrm>
            <a:off x="2931097" y="292828"/>
            <a:ext cx="9674704" cy="2320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nSpc>
                <a:spcPct val="90000"/>
              </a:lnSpc>
              <a:defRPr sz="4400">
                <a:solidFill>
                  <a:srgbClr val="001689"/>
                </a:solidFill>
                <a:latin typeface="Arial Black"/>
                <a:ea typeface="Arial Black"/>
                <a:cs typeface="Arial Black"/>
                <a:sym typeface="Arial Black"/>
              </a:defRPr>
            </a:pPr>
            <a:endParaRPr dirty="0"/>
          </a:p>
          <a:p>
            <a:pPr>
              <a:lnSpc>
                <a:spcPct val="90000"/>
              </a:lnSpc>
              <a:defRPr sz="4400">
                <a:solidFill>
                  <a:srgbClr val="1718B4"/>
                </a:solidFill>
                <a:latin typeface="Arial Black"/>
                <a:ea typeface="Arial Black"/>
                <a:cs typeface="Arial Black"/>
                <a:sym typeface="Arial Black"/>
              </a:defRPr>
            </a:pPr>
            <a:r>
              <a:rPr dirty="0"/>
              <a:t>Break silos:</a:t>
            </a:r>
          </a:p>
          <a:p>
            <a:pPr>
              <a:lnSpc>
                <a:spcPct val="90000"/>
              </a:lnSpc>
              <a:defRPr sz="3000">
                <a:solidFill>
                  <a:srgbClr val="1718B4"/>
                </a:solidFill>
                <a:latin typeface="Arial Black"/>
                <a:ea typeface="Arial Black"/>
                <a:cs typeface="Arial Black"/>
                <a:sym typeface="Arial Black"/>
              </a:defRPr>
            </a:pPr>
            <a:r>
              <a:rPr dirty="0"/>
              <a:t>Work across systems of care</a:t>
            </a:r>
          </a:p>
        </p:txBody>
      </p:sp>
      <p:sp>
        <p:nvSpPr>
          <p:cNvPr id="304" name="Silos are major barriers to a system of care and lead to gaps in services. MEs are committed to eliminating silos.…"/>
          <p:cNvSpPr txBox="1"/>
          <p:nvPr/>
        </p:nvSpPr>
        <p:spPr>
          <a:xfrm>
            <a:off x="513548" y="1795409"/>
            <a:ext cx="10821507" cy="44117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457200">
              <a:spcBef>
                <a:spcPts val="300"/>
              </a:spcBef>
              <a:defRPr sz="2900">
                <a:solidFill>
                  <a:srgbClr val="1718B4"/>
                </a:solidFill>
              </a:defRPr>
            </a:pPr>
            <a:endParaRPr dirty="0"/>
          </a:p>
          <a:p>
            <a:pPr marL="145472" indent="-145472" defTabSz="457200">
              <a:spcBef>
                <a:spcPts val="300"/>
              </a:spcBef>
              <a:buSzPct val="140000"/>
              <a:buChar char="•"/>
              <a:defRPr sz="2500">
                <a:solidFill>
                  <a:srgbClr val="1718B4"/>
                </a:solidFill>
              </a:defRPr>
            </a:pPr>
            <a:r>
              <a:rPr dirty="0"/>
              <a:t>Silos are major barriers to a system of care and lead to gaps in services. MEs are committed to eliminating silos.</a:t>
            </a:r>
          </a:p>
          <a:p>
            <a:pPr marL="145472" indent="-145472" defTabSz="457200">
              <a:spcBef>
                <a:spcPts val="300"/>
              </a:spcBef>
              <a:buSzPct val="140000"/>
              <a:buChar char="•"/>
              <a:defRPr sz="2500">
                <a:solidFill>
                  <a:srgbClr val="1718B4"/>
                </a:solidFill>
              </a:defRPr>
            </a:pPr>
            <a:r>
              <a:rPr dirty="0"/>
              <a:t>Partner with other systems including child welfare, housing, law enforcement, local governments, veterans, and school districts </a:t>
            </a:r>
          </a:p>
          <a:p>
            <a:pPr marL="145472" indent="-145472" defTabSz="457200">
              <a:spcBef>
                <a:spcPts val="300"/>
              </a:spcBef>
              <a:buSzPct val="140000"/>
              <a:buChar char="•"/>
              <a:defRPr sz="2500">
                <a:solidFill>
                  <a:srgbClr val="1718B4"/>
                </a:solidFill>
              </a:defRPr>
            </a:pPr>
            <a:r>
              <a:rPr dirty="0"/>
              <a:t>Examples: Pasco, Hillsborough &amp; Broward contract with MEs to ensure  School Districts- School Mental Health program.</a:t>
            </a:r>
          </a:p>
          <a:p>
            <a:pPr marL="488372" lvl="3" indent="-145472" defTabSz="457200">
              <a:spcBef>
                <a:spcPts val="300"/>
              </a:spcBef>
              <a:buSzPct val="140000"/>
              <a:buChar char="•"/>
              <a:defRPr sz="2500">
                <a:solidFill>
                  <a:srgbClr val="1718B4"/>
                </a:solidFill>
              </a:defRPr>
            </a:pPr>
            <a:r>
              <a:rPr dirty="0"/>
              <a:t>Assuring high risk children receive timely services with feedback to their school. </a:t>
            </a:r>
          </a:p>
          <a:p>
            <a:pPr marL="488372" lvl="3" indent="-145472" defTabSz="457200">
              <a:spcBef>
                <a:spcPts val="300"/>
              </a:spcBef>
              <a:buSzPct val="140000"/>
              <a:buChar char="•"/>
              <a:defRPr sz="2500">
                <a:solidFill>
                  <a:srgbClr val="1718B4"/>
                </a:solidFill>
              </a:defRPr>
            </a:pPr>
            <a:r>
              <a:rPr dirty="0"/>
              <a:t>Help student connect with their managed care.</a:t>
            </a:r>
          </a:p>
          <a:p>
            <a:pPr marL="488372" lvl="3" indent="-145472" defTabSz="457200">
              <a:spcBef>
                <a:spcPts val="300"/>
              </a:spcBef>
              <a:buSzPct val="140000"/>
              <a:buChar char="•"/>
              <a:defRPr sz="2500">
                <a:solidFill>
                  <a:srgbClr val="1718B4"/>
                </a:solidFill>
              </a:defRPr>
            </a:pPr>
            <a:r>
              <a:rPr dirty="0"/>
              <a:t>Student receive services; refer to resources; family services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7"/>
          <p:cNvSpPr txBox="1"/>
          <p:nvPr/>
        </p:nvSpPr>
        <p:spPr>
          <a:xfrm>
            <a:off x="-4826800" y="420331"/>
            <a:ext cx="11713002" cy="3672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sz="20000">
                <a:solidFill>
                  <a:srgbClr val="FFFFFF"/>
                </a:solidFill>
                <a:latin typeface="Arial Black"/>
                <a:ea typeface="Arial Black"/>
                <a:cs typeface="Arial Black"/>
                <a:sym typeface="Arial Black"/>
              </a:defRPr>
            </a:pPr>
            <a:r>
              <a:rPr dirty="0"/>
              <a:t> </a:t>
            </a:r>
            <a:r>
              <a:rPr dirty="0">
                <a:solidFill>
                  <a:srgbClr val="1718B4"/>
                </a:solidFill>
              </a:rPr>
              <a:t>7</a:t>
            </a:r>
          </a:p>
        </p:txBody>
      </p:sp>
      <p:sp>
        <p:nvSpPr>
          <p:cNvPr id="307" name="Google Shape;26;p1"/>
          <p:cNvSpPr txBox="1"/>
          <p:nvPr/>
        </p:nvSpPr>
        <p:spPr>
          <a:xfrm>
            <a:off x="2517297" y="1096527"/>
            <a:ext cx="9674703" cy="2320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nSpc>
                <a:spcPct val="80000"/>
              </a:lnSpc>
              <a:defRPr sz="4100">
                <a:solidFill>
                  <a:srgbClr val="1718B4"/>
                </a:solidFill>
                <a:latin typeface="Arial Black"/>
                <a:ea typeface="Arial Black"/>
                <a:cs typeface="Arial Black"/>
                <a:sym typeface="Arial Black"/>
              </a:defRPr>
            </a:pPr>
            <a:r>
              <a:rPr dirty="0"/>
              <a:t>Assure access to services: </a:t>
            </a:r>
          </a:p>
          <a:p>
            <a:pPr>
              <a:lnSpc>
                <a:spcPct val="80000"/>
              </a:lnSpc>
              <a:defRPr sz="4100">
                <a:solidFill>
                  <a:srgbClr val="1718B4"/>
                </a:solidFill>
                <a:latin typeface="Arial Black"/>
                <a:ea typeface="Arial Black"/>
                <a:cs typeface="Arial Black"/>
                <a:sym typeface="Arial Black"/>
              </a:defRPr>
            </a:pPr>
            <a:r>
              <a:rPr dirty="0"/>
              <a:t>No wrong door model</a:t>
            </a:r>
          </a:p>
        </p:txBody>
      </p:sp>
      <p:sp>
        <p:nvSpPr>
          <p:cNvPr id="308" name="Direct Access to Behavioral Healthcare Providers…"/>
          <p:cNvSpPr txBox="1"/>
          <p:nvPr/>
        </p:nvSpPr>
        <p:spPr>
          <a:xfrm>
            <a:off x="590024" y="2761140"/>
            <a:ext cx="11073596" cy="3533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0736" indent="-280736">
              <a:buSzPct val="140000"/>
              <a:buChar char="•"/>
              <a:defRPr sz="3000">
                <a:solidFill>
                  <a:srgbClr val="1718B4"/>
                </a:solidFill>
              </a:defRPr>
            </a:pPr>
            <a:r>
              <a:t>Direct Access to Behavioral Healthcare Providers</a:t>
            </a:r>
          </a:p>
          <a:p>
            <a:pPr marL="280736" indent="-280736">
              <a:buSzPct val="140000"/>
              <a:buChar char="•"/>
              <a:defRPr sz="3000">
                <a:solidFill>
                  <a:srgbClr val="1718B4"/>
                </a:solidFill>
              </a:defRPr>
            </a:pPr>
            <a:r>
              <a:t>Community and Self Referrals to Various Portals of System Entry</a:t>
            </a:r>
          </a:p>
          <a:p>
            <a:pPr marL="280736" indent="-280736">
              <a:buSzPct val="140000"/>
              <a:buChar char="•"/>
              <a:defRPr sz="3000">
                <a:solidFill>
                  <a:srgbClr val="1718B4"/>
                </a:solidFill>
              </a:defRPr>
            </a:pPr>
            <a:r>
              <a:t>911 – Crisis Intervention Teams (CIT), other special programs</a:t>
            </a:r>
          </a:p>
          <a:p>
            <a:pPr marL="280736" indent="-280736">
              <a:buSzPct val="140000"/>
              <a:buChar char="•"/>
              <a:defRPr sz="3000">
                <a:solidFill>
                  <a:srgbClr val="1718B4"/>
                </a:solidFill>
              </a:defRPr>
            </a:pPr>
            <a:r>
              <a:t>988 – formerly National Suicide Prevention Lifeline, related crisis lines</a:t>
            </a:r>
          </a:p>
          <a:p>
            <a:pPr marL="280736" indent="-280736">
              <a:buSzPct val="140000"/>
              <a:buChar char="•"/>
              <a:defRPr sz="3000">
                <a:solidFill>
                  <a:srgbClr val="1718B4"/>
                </a:solidFill>
              </a:defRPr>
            </a:pPr>
            <a:r>
              <a:t>Mobile Response Teams (MRT) – trained clinical staff</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Title 1"/>
          <p:cNvSpPr txBox="1">
            <a:spLocks noGrp="1"/>
          </p:cNvSpPr>
          <p:nvPr>
            <p:ph type="title"/>
          </p:nvPr>
        </p:nvSpPr>
        <p:spPr>
          <a:xfrm>
            <a:off x="354105" y="443753"/>
            <a:ext cx="8162367" cy="507347"/>
          </a:xfrm>
          <a:prstGeom prst="rect">
            <a:avLst/>
          </a:prstGeom>
        </p:spPr>
        <p:txBody>
          <a:bodyPr>
            <a:normAutofit fontScale="90000"/>
          </a:bodyPr>
          <a:lstStyle>
            <a:lvl1pPr defTabSz="768095">
              <a:defRPr sz="3359">
                <a:solidFill>
                  <a:srgbClr val="000000"/>
                </a:solidFill>
              </a:defRPr>
            </a:lvl1pPr>
          </a:lstStyle>
          <a:p>
            <a:r>
              <a:t>Suicide In the United States</a:t>
            </a:r>
          </a:p>
        </p:txBody>
      </p:sp>
      <p:sp>
        <p:nvSpPr>
          <p:cNvPr id="311" name="TextBox 2"/>
          <p:cNvSpPr txBox="1"/>
          <p:nvPr/>
        </p:nvSpPr>
        <p:spPr>
          <a:xfrm>
            <a:off x="618486" y="1351508"/>
            <a:ext cx="8708393" cy="4075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Font typeface="Arial"/>
              <a:buChar char="•"/>
              <a:defRPr sz="2400">
                <a:latin typeface="Calibri"/>
                <a:ea typeface="Calibri"/>
                <a:cs typeface="Calibri"/>
                <a:sym typeface="Calibri"/>
              </a:defRPr>
            </a:pPr>
            <a:r>
              <a:t>130 suicides per day in the United States on average (2018-2022)</a:t>
            </a:r>
          </a:p>
          <a:p>
            <a:pPr marL="285750" indent="-285750">
              <a:buSzPct val="100000"/>
              <a:buFont typeface="Arial"/>
              <a:buChar char="•"/>
              <a:defRPr sz="2400">
                <a:latin typeface="Calibri"/>
                <a:ea typeface="Calibri"/>
                <a:cs typeface="Calibri"/>
                <a:sym typeface="Calibri"/>
              </a:defRPr>
            </a:pPr>
            <a:endParaRPr/>
          </a:p>
          <a:p>
            <a:pPr marL="285750" indent="-285750">
              <a:buSzPct val="100000"/>
              <a:buFont typeface="Arial"/>
              <a:buChar char="•"/>
              <a:defRPr sz="2400">
                <a:latin typeface="Calibri"/>
                <a:ea typeface="Calibri"/>
                <a:cs typeface="Calibri"/>
                <a:sym typeface="Calibri"/>
              </a:defRPr>
            </a:pPr>
            <a:r>
              <a:t>According to the Centers for Disease Control (CDC), suicide was the </a:t>
            </a:r>
            <a:r>
              <a:rPr b="1" u="sng">
                <a:solidFill>
                  <a:srgbClr val="0563C1"/>
                </a:solidFill>
                <a:uFill>
                  <a:solidFill>
                    <a:srgbClr val="0563C1"/>
                  </a:solidFill>
                </a:uFill>
                <a:hlinkClick r:id="rId2"/>
              </a:rPr>
              <a:t>twelfth leading cause of death</a:t>
            </a:r>
            <a:r>
              <a:t> in the United States in 2021, claiming more than 45,900 lives</a:t>
            </a:r>
          </a:p>
          <a:p>
            <a:pPr marL="285750" indent="-285750">
              <a:buSzPct val="100000"/>
              <a:buFont typeface="Arial"/>
              <a:buChar char="•"/>
              <a:defRPr sz="2400">
                <a:latin typeface="Calibri"/>
                <a:ea typeface="Calibri"/>
                <a:cs typeface="Calibri"/>
                <a:sym typeface="Calibri"/>
              </a:defRPr>
            </a:pPr>
            <a:endParaRPr/>
          </a:p>
          <a:p>
            <a:pPr marL="285750" indent="-285750">
              <a:buSzPct val="100000"/>
              <a:buFont typeface="Arial"/>
              <a:buChar char="•"/>
              <a:defRPr sz="2400">
                <a:latin typeface="Calibri"/>
                <a:ea typeface="Calibri"/>
                <a:cs typeface="Calibri"/>
                <a:sym typeface="Calibri"/>
              </a:defRPr>
            </a:pPr>
            <a:r>
              <a:t>Estimated 1.2 million people attempt suicide annually</a:t>
            </a:r>
          </a:p>
          <a:p>
            <a:pPr marL="285750" indent="-285750">
              <a:buSzPct val="100000"/>
              <a:buFont typeface="Arial"/>
              <a:buChar char="•"/>
              <a:defRPr sz="2400">
                <a:latin typeface="Calibri"/>
                <a:ea typeface="Calibri"/>
                <a:cs typeface="Calibri"/>
                <a:sym typeface="Calibri"/>
              </a:defRPr>
            </a:pPr>
            <a:endParaRPr/>
          </a:p>
          <a:p>
            <a:pPr marL="285750" indent="-285750">
              <a:buSzPct val="100000"/>
              <a:buFont typeface="Arial"/>
              <a:buChar char="•"/>
              <a:defRPr sz="2400">
                <a:latin typeface="Calibri"/>
                <a:ea typeface="Calibri"/>
                <a:cs typeface="Calibri"/>
                <a:sym typeface="Calibri"/>
              </a:defRPr>
            </a:pPr>
            <a:r>
              <a:t>Suicide is the second leading cause of death in children ages 10-14 and young adults ages 24-34</a:t>
            </a:r>
          </a:p>
        </p:txBody>
      </p:sp>
      <p:sp>
        <p:nvSpPr>
          <p:cNvPr id="312" name="TextBox 3"/>
          <p:cNvSpPr txBox="1"/>
          <p:nvPr/>
        </p:nvSpPr>
        <p:spPr>
          <a:xfrm>
            <a:off x="457611" y="5820031"/>
            <a:ext cx="11276777" cy="12093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a:latin typeface="Calibri"/>
                <a:ea typeface="Calibri"/>
                <a:cs typeface="Calibri"/>
                <a:sym typeface="Calibri"/>
              </a:defRPr>
            </a:pPr>
            <a:r>
              <a:t>Stone DM, Mack KA, Qualters J. </a:t>
            </a:r>
            <a:r>
              <a:rPr i="1"/>
              <a:t>Notes from the Field:</a:t>
            </a:r>
            <a:r>
              <a:t> Recent Changes in Suicide Rates, by Race and Ethnicity and Age Group — United States, 2021. MMWR Morb Mortal Wkly Rep 2023;72:160–162. DOI: </a:t>
            </a:r>
            <a:r>
              <a:rPr u="sng">
                <a:solidFill>
                  <a:srgbClr val="0563C1"/>
                </a:solidFill>
                <a:uFill>
                  <a:solidFill>
                    <a:srgbClr val="0563C1"/>
                  </a:solidFill>
                </a:uFill>
                <a:hlinkClick r:id="rId3"/>
              </a:rPr>
              <a:t>http://dx.doi.org/10.15585/mmwr.mm7206a4</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8" name="Group 1"/>
          <p:cNvGrpSpPr/>
          <p:nvPr/>
        </p:nvGrpSpPr>
        <p:grpSpPr>
          <a:xfrm>
            <a:off x="551912" y="162838"/>
            <a:ext cx="12311536" cy="6280880"/>
            <a:chOff x="0" y="0"/>
            <a:chExt cx="12311535" cy="6280879"/>
          </a:xfrm>
        </p:grpSpPr>
        <p:pic>
          <p:nvPicPr>
            <p:cNvPr id="314" name="Picture 5" descr="Picture 5"/>
            <p:cNvPicPr>
              <a:picLocks noChangeAspect="1"/>
            </p:cNvPicPr>
            <p:nvPr/>
          </p:nvPicPr>
          <p:blipFill>
            <a:blip r:embed="rId2"/>
            <a:stretch>
              <a:fillRect/>
            </a:stretch>
          </p:blipFill>
          <p:spPr>
            <a:xfrm>
              <a:off x="0" y="0"/>
              <a:ext cx="5309419" cy="6280880"/>
            </a:xfrm>
            <a:prstGeom prst="rect">
              <a:avLst/>
            </a:prstGeom>
            <a:ln w="12700" cap="flat">
              <a:noFill/>
              <a:miter lim="400000"/>
            </a:ln>
            <a:effectLst/>
          </p:spPr>
        </p:pic>
        <p:sp>
          <p:nvSpPr>
            <p:cNvPr id="315" name="TextBox 3"/>
            <p:cNvSpPr txBox="1"/>
            <p:nvPr/>
          </p:nvSpPr>
          <p:spPr>
            <a:xfrm>
              <a:off x="6376318" y="762960"/>
              <a:ext cx="4355593" cy="35080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2800">
                  <a:latin typeface="Calibri"/>
                  <a:ea typeface="Calibri"/>
                  <a:cs typeface="Calibri"/>
                  <a:sym typeface="Calibri"/>
                </a:defRPr>
              </a:pPr>
              <a:r>
                <a:t>A report of the Committee on Psychiatry and the Community for the Group for the Advancement of Psychiatry</a:t>
              </a:r>
            </a:p>
            <a:p>
              <a:pPr>
                <a:defRPr sz="2800">
                  <a:latin typeface="Calibri"/>
                  <a:ea typeface="Calibri"/>
                  <a:cs typeface="Calibri"/>
                  <a:sym typeface="Calibri"/>
                </a:defRPr>
              </a:pPr>
              <a:endParaRPr/>
            </a:p>
            <a:p>
              <a:pPr>
                <a:defRPr sz="1800">
                  <a:latin typeface="Calibri"/>
                  <a:ea typeface="Calibri"/>
                  <a:cs typeface="Calibri"/>
                  <a:sym typeface="Calibri"/>
                </a:defRPr>
              </a:pPr>
              <a:r>
                <a:t>Jacqueline Maus Feldman MD co-chair</a:t>
              </a:r>
            </a:p>
            <a:p>
              <a:pPr>
                <a:defRPr sz="1800">
                  <a:latin typeface="Calibri"/>
                  <a:ea typeface="Calibri"/>
                  <a:cs typeface="Calibri"/>
                  <a:sym typeface="Calibri"/>
                </a:defRPr>
              </a:pPr>
              <a:r>
                <a:t>Ken Minkoff, MD co-chair</a:t>
              </a:r>
            </a:p>
          </p:txBody>
        </p:sp>
        <p:sp>
          <p:nvSpPr>
            <p:cNvPr id="316" name="TextBox 6"/>
            <p:cNvSpPr txBox="1"/>
            <p:nvPr/>
          </p:nvSpPr>
          <p:spPr>
            <a:xfrm>
              <a:off x="6308499" y="5804654"/>
              <a:ext cx="6003037" cy="280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a:latin typeface="Calibri"/>
                  <a:ea typeface="Calibri"/>
                  <a:cs typeface="Calibri"/>
                  <a:sym typeface="Calibri"/>
                </a:defRPr>
              </a:lvl1pPr>
            </a:lstStyle>
            <a:p>
              <a:r>
                <a:t>Published by the National Council for Behavioral Health</a:t>
              </a:r>
            </a:p>
          </p:txBody>
        </p:sp>
        <p:pic>
          <p:nvPicPr>
            <p:cNvPr id="317" name="Picture 2" descr="Picture 2"/>
            <p:cNvPicPr>
              <a:picLocks noChangeAspect="1"/>
            </p:cNvPicPr>
            <p:nvPr/>
          </p:nvPicPr>
          <p:blipFill>
            <a:blip r:embed="rId3"/>
            <a:stretch>
              <a:fillRect/>
            </a:stretch>
          </p:blipFill>
          <p:spPr>
            <a:xfrm>
              <a:off x="6983490" y="4298639"/>
              <a:ext cx="2920238" cy="798646"/>
            </a:xfrm>
            <a:prstGeom prst="rect">
              <a:avLst/>
            </a:prstGeom>
            <a:ln w="12700" cap="flat">
              <a:noFill/>
              <a:miter lim="400000"/>
            </a:ln>
            <a:effectLst/>
          </p:spPr>
        </p:pic>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Picture 35" descr="Picture 35"/>
          <p:cNvPicPr>
            <a:picLocks noChangeAspect="1"/>
          </p:cNvPicPr>
          <p:nvPr/>
        </p:nvPicPr>
        <p:blipFill>
          <a:blip r:embed="rId2"/>
          <a:stretch>
            <a:fillRect/>
          </a:stretch>
        </p:blipFill>
        <p:spPr>
          <a:xfrm flipH="1">
            <a:off x="2644275" y="3249591"/>
            <a:ext cx="1352735" cy="661479"/>
          </a:xfrm>
          <a:prstGeom prst="rect">
            <a:avLst/>
          </a:prstGeom>
          <a:ln w="12700">
            <a:miter lim="400000"/>
          </a:ln>
        </p:spPr>
      </p:pic>
      <p:sp>
        <p:nvSpPr>
          <p:cNvPr id="321" name="TextBox 11"/>
          <p:cNvSpPr txBox="1"/>
          <p:nvPr/>
        </p:nvSpPr>
        <p:spPr>
          <a:xfrm>
            <a:off x="21335" y="3896293"/>
            <a:ext cx="1177791" cy="917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1800" b="1">
                <a:latin typeface="Calibri"/>
                <a:ea typeface="Calibri"/>
                <a:cs typeface="Calibri"/>
                <a:sym typeface="Calibri"/>
              </a:defRPr>
            </a:pPr>
            <a:r>
              <a:t>Person </a:t>
            </a:r>
          </a:p>
          <a:p>
            <a:pPr algn="ctr" defTabSz="457200">
              <a:defRPr sz="1800" b="1">
                <a:latin typeface="Calibri"/>
                <a:ea typeface="Calibri"/>
                <a:cs typeface="Calibri"/>
                <a:sym typeface="Calibri"/>
              </a:defRPr>
            </a:pPr>
            <a:r>
              <a:t>in </a:t>
            </a:r>
          </a:p>
          <a:p>
            <a:pPr algn="ctr" defTabSz="457200">
              <a:defRPr sz="1800" b="1">
                <a:latin typeface="Calibri"/>
                <a:ea typeface="Calibri"/>
                <a:cs typeface="Calibri"/>
                <a:sym typeface="Calibri"/>
              </a:defRPr>
            </a:pPr>
            <a:r>
              <a:t>Crisis</a:t>
            </a:r>
          </a:p>
        </p:txBody>
      </p:sp>
      <p:sp>
        <p:nvSpPr>
          <p:cNvPr id="322" name="Right Arrow 7"/>
          <p:cNvSpPr/>
          <p:nvPr/>
        </p:nvSpPr>
        <p:spPr>
          <a:xfrm>
            <a:off x="813963" y="3549050"/>
            <a:ext cx="514965" cy="247883"/>
          </a:xfrm>
          <a:prstGeom prst="rightArrow">
            <a:avLst>
              <a:gd name="adj1" fmla="val 50000"/>
              <a:gd name="adj2" fmla="val 50000"/>
            </a:avLst>
          </a:prstGeom>
          <a:solidFill>
            <a:srgbClr val="1A448F"/>
          </a:solidFill>
          <a:ln w="12700">
            <a:miter lim="400000"/>
          </a:ln>
        </p:spPr>
        <p:txBody>
          <a:bodyPr lIns="45719" rIns="45719" anchor="ctr"/>
          <a:lstStyle/>
          <a:p>
            <a:pPr algn="ctr" defTabSz="457200">
              <a:defRPr sz="1800">
                <a:latin typeface="Calibri"/>
                <a:ea typeface="Calibri"/>
                <a:cs typeface="Calibri"/>
                <a:sym typeface="Calibri"/>
              </a:defRPr>
            </a:pPr>
            <a:endParaRPr/>
          </a:p>
        </p:txBody>
      </p:sp>
      <p:sp>
        <p:nvSpPr>
          <p:cNvPr id="323" name="TextBox 14"/>
          <p:cNvSpPr txBox="1"/>
          <p:nvPr/>
        </p:nvSpPr>
        <p:spPr>
          <a:xfrm>
            <a:off x="2642615" y="3945975"/>
            <a:ext cx="1551125" cy="625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1800" b="1">
                <a:latin typeface="Calibri"/>
                <a:ea typeface="Calibri"/>
                <a:cs typeface="Calibri"/>
                <a:sym typeface="Calibri"/>
              </a:defRPr>
            </a:pPr>
            <a:r>
              <a:t>Mobile</a:t>
            </a:r>
          </a:p>
          <a:p>
            <a:pPr algn="ctr" defTabSz="457200">
              <a:defRPr sz="1800" b="1">
                <a:latin typeface="Calibri"/>
                <a:ea typeface="Calibri"/>
                <a:cs typeface="Calibri"/>
                <a:sym typeface="Calibri"/>
              </a:defRPr>
            </a:pPr>
            <a:r>
              <a:t>Crisis</a:t>
            </a:r>
          </a:p>
        </p:txBody>
      </p:sp>
      <p:sp>
        <p:nvSpPr>
          <p:cNvPr id="324" name="Circular Arrow 16"/>
          <p:cNvSpPr/>
          <p:nvPr/>
        </p:nvSpPr>
        <p:spPr>
          <a:xfrm rot="11228669" flipH="1" flipV="1">
            <a:off x="3917761" y="3825530"/>
            <a:ext cx="573514" cy="772610"/>
          </a:xfrm>
          <a:custGeom>
            <a:avLst/>
            <a:gdLst/>
            <a:ahLst/>
            <a:cxnLst>
              <a:cxn ang="0">
                <a:pos x="wd2" y="hd2"/>
              </a:cxn>
              <a:cxn ang="5400000">
                <a:pos x="wd2" y="hd2"/>
              </a:cxn>
              <a:cxn ang="10800000">
                <a:pos x="wd2" y="hd2"/>
              </a:cxn>
              <a:cxn ang="16200000">
                <a:pos x="wd2" y="hd2"/>
              </a:cxn>
            </a:cxnLst>
            <a:rect l="0" t="0" r="r" b="b"/>
            <a:pathLst>
              <a:path w="21600" h="19091" extrusionOk="0">
                <a:moveTo>
                  <a:pt x="0" y="1281"/>
                </a:moveTo>
                <a:lnTo>
                  <a:pt x="0" y="1281"/>
                </a:lnTo>
                <a:cubicBezTo>
                  <a:pt x="7461" y="-2509"/>
                  <a:pt x="15841" y="2392"/>
                  <a:pt x="18716" y="12228"/>
                </a:cubicBezTo>
                <a:cubicBezTo>
                  <a:pt x="19102" y="13547"/>
                  <a:pt x="19375" y="14918"/>
                  <a:pt x="19531" y="16316"/>
                </a:cubicBezTo>
                <a:lnTo>
                  <a:pt x="21600" y="16316"/>
                </a:lnTo>
                <a:lnTo>
                  <a:pt x="17616" y="19091"/>
                </a:lnTo>
                <a:lnTo>
                  <a:pt x="13327" y="16316"/>
                </a:lnTo>
                <a:lnTo>
                  <a:pt x="15398" y="16316"/>
                </a:lnTo>
                <a:lnTo>
                  <a:pt x="15398" y="16316"/>
                </a:lnTo>
                <a:cubicBezTo>
                  <a:pt x="14430" y="7405"/>
                  <a:pt x="9082" y="1423"/>
                  <a:pt x="3453" y="2956"/>
                </a:cubicBezTo>
                <a:cubicBezTo>
                  <a:pt x="2558" y="3199"/>
                  <a:pt x="1687" y="3629"/>
                  <a:pt x="863" y="4233"/>
                </a:cubicBezTo>
                <a:close/>
              </a:path>
            </a:pathLst>
          </a:custGeom>
          <a:solidFill>
            <a:srgbClr val="1A448F"/>
          </a:solidFill>
          <a:ln w="12700">
            <a:miter lim="400000"/>
          </a:ln>
        </p:spPr>
        <p:txBody>
          <a:bodyPr lIns="45719" rIns="45719" anchor="ctr"/>
          <a:lstStyle/>
          <a:p>
            <a:pPr algn="ctr" defTabSz="457200">
              <a:defRPr sz="1800">
                <a:latin typeface="Calibri"/>
                <a:ea typeface="Calibri"/>
                <a:cs typeface="Calibri"/>
                <a:sym typeface="Calibri"/>
              </a:defRPr>
            </a:pPr>
            <a:endParaRPr/>
          </a:p>
        </p:txBody>
      </p:sp>
      <p:grpSp>
        <p:nvGrpSpPr>
          <p:cNvPr id="327" name="Rectangle 17"/>
          <p:cNvGrpSpPr/>
          <p:nvPr/>
        </p:nvGrpSpPr>
        <p:grpSpPr>
          <a:xfrm>
            <a:off x="3002624" y="4690242"/>
            <a:ext cx="1492915" cy="877700"/>
            <a:chOff x="0" y="0"/>
            <a:chExt cx="1492914" cy="877698"/>
          </a:xfrm>
        </p:grpSpPr>
        <p:sp>
          <p:nvSpPr>
            <p:cNvPr id="325" name="Rectangle"/>
            <p:cNvSpPr/>
            <p:nvPr/>
          </p:nvSpPr>
          <p:spPr>
            <a:xfrm>
              <a:off x="0" y="13653"/>
              <a:ext cx="1492915" cy="850393"/>
            </a:xfrm>
            <a:prstGeom prst="rect">
              <a:avLst/>
            </a:prstGeom>
            <a:solidFill>
              <a:srgbClr val="FFFFFF"/>
            </a:solidFill>
            <a:ln w="28575" cap="flat">
              <a:solidFill>
                <a:srgbClr val="002060"/>
              </a:solidFill>
              <a:prstDash val="solid"/>
              <a:round/>
            </a:ln>
            <a:effectLst/>
          </p:spPr>
          <p:txBody>
            <a:bodyPr wrap="square" lIns="45719" tIns="45719" rIns="45719" bIns="45719" numCol="1" anchor="ctr">
              <a:noAutofit/>
            </a:bodyPr>
            <a:lstStyle/>
            <a:p>
              <a:pPr algn="ctr" defTabSz="457200">
                <a:defRPr sz="1600">
                  <a:latin typeface="Calibri"/>
                  <a:ea typeface="Calibri"/>
                  <a:cs typeface="Calibri"/>
                  <a:sym typeface="Calibri"/>
                </a:defRPr>
              </a:pPr>
              <a:endParaRPr/>
            </a:p>
          </p:txBody>
        </p:sp>
        <p:sp>
          <p:nvSpPr>
            <p:cNvPr id="326" name="70% resolved  in the field"/>
            <p:cNvSpPr txBox="1"/>
            <p:nvPr/>
          </p:nvSpPr>
          <p:spPr>
            <a:xfrm>
              <a:off x="60007" y="0"/>
              <a:ext cx="1372900" cy="8776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defTabSz="457200">
                <a:defRPr sz="2000" b="1">
                  <a:solidFill>
                    <a:srgbClr val="C00000"/>
                  </a:solidFill>
                  <a:latin typeface="Calibri"/>
                  <a:ea typeface="Calibri"/>
                  <a:cs typeface="Calibri"/>
                  <a:sym typeface="Calibri"/>
                </a:defRPr>
              </a:pPr>
              <a:r>
                <a:t>70% </a:t>
              </a:r>
              <a:r>
                <a:rPr sz="1800">
                  <a:solidFill>
                    <a:srgbClr val="000000"/>
                  </a:solidFill>
                </a:rPr>
                <a:t>resolved</a:t>
              </a:r>
              <a:r>
                <a:rPr sz="1800" b="0">
                  <a:solidFill>
                    <a:srgbClr val="000000"/>
                  </a:solidFill>
                </a:rPr>
                <a:t> </a:t>
              </a:r>
              <a:br>
                <a:rPr sz="1800" b="0">
                  <a:solidFill>
                    <a:srgbClr val="000000"/>
                  </a:solidFill>
                </a:rPr>
              </a:br>
              <a:r>
                <a:rPr sz="1400" b="0">
                  <a:solidFill>
                    <a:srgbClr val="000000"/>
                  </a:solidFill>
                </a:rPr>
                <a:t>in the field</a:t>
              </a:r>
            </a:p>
          </p:txBody>
        </p:sp>
      </p:grpSp>
      <p:sp>
        <p:nvSpPr>
          <p:cNvPr id="328" name="TextBox 24"/>
          <p:cNvSpPr txBox="1"/>
          <p:nvPr/>
        </p:nvSpPr>
        <p:spPr>
          <a:xfrm>
            <a:off x="1230450" y="3933783"/>
            <a:ext cx="1043321" cy="625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defRPr sz="1800" b="1">
                <a:latin typeface="Calibri"/>
                <a:ea typeface="Calibri"/>
                <a:cs typeface="Calibri"/>
                <a:sym typeface="Calibri"/>
              </a:defRPr>
            </a:pPr>
            <a:r>
              <a:t>Crisis Line</a:t>
            </a:r>
          </a:p>
          <a:p>
            <a:pPr algn="ctr" defTabSz="457200">
              <a:defRPr sz="1800" b="1">
                <a:latin typeface="Calibri"/>
                <a:ea typeface="Calibri"/>
                <a:cs typeface="Calibri"/>
                <a:sym typeface="Calibri"/>
              </a:defRPr>
            </a:pPr>
            <a:r>
              <a:t>988</a:t>
            </a:r>
          </a:p>
        </p:txBody>
      </p:sp>
      <p:sp>
        <p:nvSpPr>
          <p:cNvPr id="329" name="Circular Arrow 26"/>
          <p:cNvSpPr/>
          <p:nvPr/>
        </p:nvSpPr>
        <p:spPr>
          <a:xfrm rot="11228669" flipH="1" flipV="1">
            <a:off x="2220458" y="3822018"/>
            <a:ext cx="630268" cy="797229"/>
          </a:xfrm>
          <a:custGeom>
            <a:avLst/>
            <a:gdLst/>
            <a:ahLst/>
            <a:cxnLst>
              <a:cxn ang="0">
                <a:pos x="wd2" y="hd2"/>
              </a:cxn>
              <a:cxn ang="5400000">
                <a:pos x="wd2" y="hd2"/>
              </a:cxn>
              <a:cxn ang="10800000">
                <a:pos x="wd2" y="hd2"/>
              </a:cxn>
              <a:cxn ang="16200000">
                <a:pos x="wd2" y="hd2"/>
              </a:cxn>
            </a:cxnLst>
            <a:rect l="0" t="0" r="r" b="b"/>
            <a:pathLst>
              <a:path w="21600" h="18918" extrusionOk="0">
                <a:moveTo>
                  <a:pt x="0" y="2609"/>
                </a:moveTo>
                <a:lnTo>
                  <a:pt x="0" y="2609"/>
                </a:lnTo>
                <a:cubicBezTo>
                  <a:pt x="6274" y="-2682"/>
                  <a:pt x="14347" y="330"/>
                  <a:pt x="18033" y="9337"/>
                </a:cubicBezTo>
                <a:cubicBezTo>
                  <a:pt x="18903" y="11462"/>
                  <a:pt x="19474" y="13811"/>
                  <a:pt x="19717" y="16251"/>
                </a:cubicBezTo>
                <a:lnTo>
                  <a:pt x="21600" y="16251"/>
                </a:lnTo>
                <a:lnTo>
                  <a:pt x="17966" y="18918"/>
                </a:lnTo>
                <a:lnTo>
                  <a:pt x="14072" y="16251"/>
                </a:lnTo>
                <a:lnTo>
                  <a:pt x="15957" y="16251"/>
                </a:lnTo>
                <a:lnTo>
                  <a:pt x="15957" y="16251"/>
                </a:lnTo>
                <a:cubicBezTo>
                  <a:pt x="15107" y="7365"/>
                  <a:pt x="10262" y="1356"/>
                  <a:pt x="5134" y="2829"/>
                </a:cubicBezTo>
                <a:cubicBezTo>
                  <a:pt x="3728" y="3233"/>
                  <a:pt x="2393" y="4186"/>
                  <a:pt x="1230" y="5615"/>
                </a:cubicBezTo>
                <a:close/>
              </a:path>
            </a:pathLst>
          </a:custGeom>
          <a:solidFill>
            <a:srgbClr val="1A448F"/>
          </a:solidFill>
          <a:ln w="12700">
            <a:miter lim="400000"/>
          </a:ln>
        </p:spPr>
        <p:txBody>
          <a:bodyPr lIns="45719" rIns="45719" anchor="ctr"/>
          <a:lstStyle/>
          <a:p>
            <a:pPr algn="ctr" defTabSz="457200">
              <a:defRPr sz="1800">
                <a:latin typeface="Calibri"/>
                <a:ea typeface="Calibri"/>
                <a:cs typeface="Calibri"/>
                <a:sym typeface="Calibri"/>
              </a:defRPr>
            </a:pPr>
            <a:endParaRPr/>
          </a:p>
        </p:txBody>
      </p:sp>
      <p:grpSp>
        <p:nvGrpSpPr>
          <p:cNvPr id="332" name="Rectangle 27"/>
          <p:cNvGrpSpPr/>
          <p:nvPr/>
        </p:nvGrpSpPr>
        <p:grpSpPr>
          <a:xfrm>
            <a:off x="1377696" y="4690242"/>
            <a:ext cx="1499521" cy="877700"/>
            <a:chOff x="0" y="0"/>
            <a:chExt cx="1499520" cy="877698"/>
          </a:xfrm>
        </p:grpSpPr>
        <p:sp>
          <p:nvSpPr>
            <p:cNvPr id="330" name="Rectangle"/>
            <p:cNvSpPr/>
            <p:nvPr/>
          </p:nvSpPr>
          <p:spPr>
            <a:xfrm>
              <a:off x="0" y="13653"/>
              <a:ext cx="1499521" cy="850393"/>
            </a:xfrm>
            <a:prstGeom prst="rect">
              <a:avLst/>
            </a:prstGeom>
            <a:solidFill>
              <a:srgbClr val="FFFFFF"/>
            </a:solidFill>
            <a:ln w="28575" cap="flat">
              <a:solidFill>
                <a:srgbClr val="002060"/>
              </a:solidFill>
              <a:prstDash val="solid"/>
              <a:round/>
            </a:ln>
            <a:effectLst/>
          </p:spPr>
          <p:txBody>
            <a:bodyPr wrap="square" lIns="45719" tIns="45719" rIns="45719" bIns="45719" numCol="1" anchor="ctr">
              <a:noAutofit/>
            </a:bodyPr>
            <a:lstStyle/>
            <a:p>
              <a:pPr algn="ctr" defTabSz="457200">
                <a:defRPr sz="1600">
                  <a:latin typeface="Calibri"/>
                  <a:ea typeface="Calibri"/>
                  <a:cs typeface="Calibri"/>
                  <a:sym typeface="Calibri"/>
                </a:defRPr>
              </a:pPr>
              <a:endParaRPr/>
            </a:p>
          </p:txBody>
        </p:sp>
        <p:sp>
          <p:nvSpPr>
            <p:cNvPr id="331" name="80% resolved  on the phone"/>
            <p:cNvSpPr txBox="1"/>
            <p:nvPr/>
          </p:nvSpPr>
          <p:spPr>
            <a:xfrm>
              <a:off x="60007" y="0"/>
              <a:ext cx="1379506" cy="8776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defTabSz="457200">
                <a:defRPr sz="2000" b="1">
                  <a:solidFill>
                    <a:srgbClr val="C00000"/>
                  </a:solidFill>
                  <a:latin typeface="Calibri"/>
                  <a:ea typeface="Calibri"/>
                  <a:cs typeface="Calibri"/>
                  <a:sym typeface="Calibri"/>
                </a:defRPr>
              </a:pPr>
              <a:r>
                <a:t>80% </a:t>
              </a:r>
              <a:r>
                <a:rPr sz="1800">
                  <a:solidFill>
                    <a:srgbClr val="000000"/>
                  </a:solidFill>
                </a:rPr>
                <a:t>resolved</a:t>
              </a:r>
              <a:r>
                <a:rPr sz="1800" b="0">
                  <a:solidFill>
                    <a:srgbClr val="000000"/>
                  </a:solidFill>
                </a:rPr>
                <a:t> </a:t>
              </a:r>
              <a:br>
                <a:rPr sz="1800" b="0">
                  <a:solidFill>
                    <a:srgbClr val="000000"/>
                  </a:solidFill>
                </a:rPr>
              </a:br>
              <a:r>
                <a:rPr sz="1400" b="0">
                  <a:solidFill>
                    <a:srgbClr val="000000"/>
                  </a:solidFill>
                </a:rPr>
                <a:t>on the phone</a:t>
              </a:r>
            </a:p>
          </p:txBody>
        </p:sp>
      </p:grpSp>
      <p:pic>
        <p:nvPicPr>
          <p:cNvPr id="333" name="Picture 34" descr="Picture 34"/>
          <p:cNvPicPr>
            <a:picLocks noChangeAspect="1"/>
          </p:cNvPicPr>
          <p:nvPr/>
        </p:nvPicPr>
        <p:blipFill>
          <a:blip r:embed="rId3"/>
          <a:stretch>
            <a:fillRect/>
          </a:stretch>
        </p:blipFill>
        <p:spPr>
          <a:xfrm>
            <a:off x="1314284" y="3130798"/>
            <a:ext cx="875656" cy="875656"/>
          </a:xfrm>
          <a:prstGeom prst="rect">
            <a:avLst/>
          </a:prstGeom>
          <a:ln w="12700">
            <a:miter lim="400000"/>
          </a:ln>
        </p:spPr>
      </p:pic>
      <p:pic>
        <p:nvPicPr>
          <p:cNvPr id="334" name="Picture 36" descr="Picture 36"/>
          <p:cNvPicPr>
            <a:picLocks noChangeAspect="1"/>
          </p:cNvPicPr>
          <p:nvPr/>
        </p:nvPicPr>
        <p:blipFill>
          <a:blip r:embed="rId4"/>
          <a:stretch>
            <a:fillRect/>
          </a:stretch>
        </p:blipFill>
        <p:spPr>
          <a:xfrm>
            <a:off x="4573482" y="3146569"/>
            <a:ext cx="986476" cy="912418"/>
          </a:xfrm>
          <a:prstGeom prst="rect">
            <a:avLst/>
          </a:prstGeom>
          <a:ln w="12700">
            <a:miter lim="400000"/>
          </a:ln>
        </p:spPr>
      </p:pic>
      <p:sp>
        <p:nvSpPr>
          <p:cNvPr id="335" name="Circular Arrow 37"/>
          <p:cNvSpPr/>
          <p:nvPr/>
        </p:nvSpPr>
        <p:spPr>
          <a:xfrm rot="11228669" flipH="1" flipV="1">
            <a:off x="5535914" y="3825530"/>
            <a:ext cx="573514" cy="772610"/>
          </a:xfrm>
          <a:custGeom>
            <a:avLst/>
            <a:gdLst/>
            <a:ahLst/>
            <a:cxnLst>
              <a:cxn ang="0">
                <a:pos x="wd2" y="hd2"/>
              </a:cxn>
              <a:cxn ang="5400000">
                <a:pos x="wd2" y="hd2"/>
              </a:cxn>
              <a:cxn ang="10800000">
                <a:pos x="wd2" y="hd2"/>
              </a:cxn>
              <a:cxn ang="16200000">
                <a:pos x="wd2" y="hd2"/>
              </a:cxn>
            </a:cxnLst>
            <a:rect l="0" t="0" r="r" b="b"/>
            <a:pathLst>
              <a:path w="21600" h="19091" extrusionOk="0">
                <a:moveTo>
                  <a:pt x="0" y="1281"/>
                </a:moveTo>
                <a:lnTo>
                  <a:pt x="0" y="1281"/>
                </a:lnTo>
                <a:cubicBezTo>
                  <a:pt x="7461" y="-2509"/>
                  <a:pt x="15841" y="2392"/>
                  <a:pt x="18716" y="12228"/>
                </a:cubicBezTo>
                <a:cubicBezTo>
                  <a:pt x="19102" y="13547"/>
                  <a:pt x="19375" y="14918"/>
                  <a:pt x="19531" y="16316"/>
                </a:cubicBezTo>
                <a:lnTo>
                  <a:pt x="21600" y="16316"/>
                </a:lnTo>
                <a:lnTo>
                  <a:pt x="17616" y="19091"/>
                </a:lnTo>
                <a:lnTo>
                  <a:pt x="13327" y="16316"/>
                </a:lnTo>
                <a:lnTo>
                  <a:pt x="15398" y="16316"/>
                </a:lnTo>
                <a:lnTo>
                  <a:pt x="15398" y="16316"/>
                </a:lnTo>
                <a:cubicBezTo>
                  <a:pt x="14430" y="7405"/>
                  <a:pt x="9082" y="1423"/>
                  <a:pt x="3453" y="2956"/>
                </a:cubicBezTo>
                <a:cubicBezTo>
                  <a:pt x="2558" y="3199"/>
                  <a:pt x="1687" y="3629"/>
                  <a:pt x="863" y="4233"/>
                </a:cubicBezTo>
                <a:close/>
              </a:path>
            </a:pathLst>
          </a:custGeom>
          <a:solidFill>
            <a:srgbClr val="1A448F"/>
          </a:solidFill>
          <a:ln w="12700">
            <a:miter lim="400000"/>
          </a:ln>
        </p:spPr>
        <p:txBody>
          <a:bodyPr lIns="45719" rIns="45719" anchor="ctr"/>
          <a:lstStyle/>
          <a:p>
            <a:pPr algn="ctr" defTabSz="457200">
              <a:defRPr sz="1800">
                <a:latin typeface="Calibri"/>
                <a:ea typeface="Calibri"/>
                <a:cs typeface="Calibri"/>
                <a:sym typeface="Calibri"/>
              </a:defRPr>
            </a:pPr>
            <a:endParaRPr/>
          </a:p>
        </p:txBody>
      </p:sp>
      <p:grpSp>
        <p:nvGrpSpPr>
          <p:cNvPr id="338" name="Rectangle 38"/>
          <p:cNvGrpSpPr/>
          <p:nvPr/>
        </p:nvGrpSpPr>
        <p:grpSpPr>
          <a:xfrm>
            <a:off x="4620945" y="4576238"/>
            <a:ext cx="1490473" cy="1106300"/>
            <a:chOff x="0" y="0"/>
            <a:chExt cx="1490472" cy="1106298"/>
          </a:xfrm>
        </p:grpSpPr>
        <p:sp>
          <p:nvSpPr>
            <p:cNvPr id="336" name="Rectangle"/>
            <p:cNvSpPr/>
            <p:nvPr/>
          </p:nvSpPr>
          <p:spPr>
            <a:xfrm>
              <a:off x="0" y="128249"/>
              <a:ext cx="1490473" cy="849800"/>
            </a:xfrm>
            <a:prstGeom prst="rect">
              <a:avLst/>
            </a:prstGeom>
            <a:solidFill>
              <a:srgbClr val="FFFFFF"/>
            </a:solidFill>
            <a:ln w="28575" cap="flat">
              <a:solidFill>
                <a:srgbClr val="002060"/>
              </a:solidFill>
              <a:prstDash val="solid"/>
              <a:round/>
            </a:ln>
            <a:effectLst/>
          </p:spPr>
          <p:txBody>
            <a:bodyPr wrap="square" lIns="45719" tIns="45719" rIns="45719" bIns="45719" numCol="1" anchor="ctr">
              <a:noAutofit/>
            </a:bodyPr>
            <a:lstStyle/>
            <a:p>
              <a:pPr algn="ctr" defTabSz="457200">
                <a:defRPr sz="1600">
                  <a:latin typeface="Calibri"/>
                  <a:ea typeface="Calibri"/>
                  <a:cs typeface="Calibri"/>
                  <a:sym typeface="Calibri"/>
                </a:defRPr>
              </a:pPr>
              <a:endParaRPr/>
            </a:p>
          </p:txBody>
        </p:sp>
        <p:sp>
          <p:nvSpPr>
            <p:cNvPr id="337" name="60-70% discharged  to the community"/>
            <p:cNvSpPr txBox="1"/>
            <p:nvPr/>
          </p:nvSpPr>
          <p:spPr>
            <a:xfrm>
              <a:off x="60007" y="-1"/>
              <a:ext cx="1370458" cy="11063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defTabSz="457200">
                <a:defRPr sz="2000" b="1">
                  <a:solidFill>
                    <a:srgbClr val="C00000"/>
                  </a:solidFill>
                  <a:latin typeface="Calibri"/>
                  <a:ea typeface="Calibri"/>
                  <a:cs typeface="Calibri"/>
                  <a:sym typeface="Calibri"/>
                </a:defRPr>
              </a:pPr>
              <a:r>
                <a:t>60-70% </a:t>
              </a:r>
              <a:r>
                <a:rPr sz="1800">
                  <a:solidFill>
                    <a:srgbClr val="000000"/>
                  </a:solidFill>
                </a:rPr>
                <a:t>discharged</a:t>
              </a:r>
              <a:r>
                <a:rPr sz="1800" b="0">
                  <a:solidFill>
                    <a:srgbClr val="000000"/>
                  </a:solidFill>
                </a:rPr>
                <a:t> </a:t>
              </a:r>
              <a:br>
                <a:rPr sz="1800" b="0">
                  <a:solidFill>
                    <a:srgbClr val="000000"/>
                  </a:solidFill>
                </a:rPr>
              </a:br>
              <a:r>
                <a:rPr sz="1400" b="0">
                  <a:solidFill>
                    <a:srgbClr val="000000"/>
                  </a:solidFill>
                </a:rPr>
                <a:t>to the community</a:t>
              </a:r>
            </a:p>
          </p:txBody>
        </p:sp>
      </p:grpSp>
      <p:sp>
        <p:nvSpPr>
          <p:cNvPr id="339" name="TextBox 39"/>
          <p:cNvSpPr txBox="1"/>
          <p:nvPr/>
        </p:nvSpPr>
        <p:spPr>
          <a:xfrm>
            <a:off x="4314807" y="3933783"/>
            <a:ext cx="1503826" cy="625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1800" b="1">
                <a:latin typeface="Calibri"/>
                <a:ea typeface="Calibri"/>
                <a:cs typeface="Calibri"/>
                <a:sym typeface="Calibri"/>
              </a:defRPr>
            </a:pPr>
            <a:r>
              <a:t>Acute Crisis</a:t>
            </a:r>
          </a:p>
          <a:p>
            <a:pPr algn="ctr" defTabSz="457200">
              <a:defRPr sz="1800" b="1">
                <a:latin typeface="Calibri"/>
                <a:ea typeface="Calibri"/>
                <a:cs typeface="Calibri"/>
                <a:sym typeface="Calibri"/>
              </a:defRPr>
            </a:pPr>
            <a:r>
              <a:t>Facilities</a:t>
            </a:r>
          </a:p>
        </p:txBody>
      </p:sp>
      <p:pic>
        <p:nvPicPr>
          <p:cNvPr id="340" name="Picture 3" descr="Picture 3"/>
          <p:cNvPicPr>
            <a:picLocks noChangeAspect="1"/>
          </p:cNvPicPr>
          <p:nvPr/>
        </p:nvPicPr>
        <p:blipFill>
          <a:blip r:embed="rId5"/>
          <a:stretch>
            <a:fillRect/>
          </a:stretch>
        </p:blipFill>
        <p:spPr>
          <a:xfrm>
            <a:off x="124239" y="2677917"/>
            <a:ext cx="959319" cy="1196577"/>
          </a:xfrm>
          <a:prstGeom prst="rect">
            <a:avLst/>
          </a:prstGeom>
          <a:ln w="12700">
            <a:miter lim="400000"/>
          </a:ln>
        </p:spPr>
      </p:pic>
      <p:grpSp>
        <p:nvGrpSpPr>
          <p:cNvPr id="349" name="Group 53"/>
          <p:cNvGrpSpPr/>
          <p:nvPr/>
        </p:nvGrpSpPr>
        <p:grpSpPr>
          <a:xfrm>
            <a:off x="9706581" y="2061026"/>
            <a:ext cx="1844169" cy="3539250"/>
            <a:chOff x="0" y="0"/>
            <a:chExt cx="1844168" cy="3539249"/>
          </a:xfrm>
        </p:grpSpPr>
        <p:grpSp>
          <p:nvGrpSpPr>
            <p:cNvPr id="343" name="Rectangle 15"/>
            <p:cNvGrpSpPr/>
            <p:nvPr/>
          </p:nvGrpSpPr>
          <p:grpSpPr>
            <a:xfrm>
              <a:off x="-1" y="-1"/>
              <a:ext cx="1844170" cy="3539251"/>
              <a:chOff x="0" y="0"/>
              <a:chExt cx="1844168" cy="3539249"/>
            </a:xfrm>
          </p:grpSpPr>
          <p:sp>
            <p:nvSpPr>
              <p:cNvPr id="341" name="Rectangle"/>
              <p:cNvSpPr/>
              <p:nvPr/>
            </p:nvSpPr>
            <p:spPr>
              <a:xfrm>
                <a:off x="-1" y="-1"/>
                <a:ext cx="1844170" cy="3539251"/>
              </a:xfrm>
              <a:prstGeom prst="rect">
                <a:avLst/>
              </a:prstGeom>
              <a:solidFill>
                <a:srgbClr val="B9CDE5"/>
              </a:solidFill>
              <a:ln w="25400" cap="flat">
                <a:solidFill>
                  <a:srgbClr val="166580"/>
                </a:solidFill>
                <a:prstDash val="solid"/>
                <a:round/>
              </a:ln>
              <a:effectLst/>
            </p:spPr>
            <p:txBody>
              <a:bodyPr wrap="square" lIns="45719" tIns="45719" rIns="45719" bIns="45719" numCol="1" anchor="t">
                <a:noAutofit/>
              </a:bodyPr>
              <a:lstStyle/>
              <a:p>
                <a:pPr algn="ctr" defTabSz="457200">
                  <a:defRPr sz="1800">
                    <a:latin typeface="Calibri"/>
                    <a:ea typeface="Calibri"/>
                    <a:cs typeface="Calibri"/>
                    <a:sym typeface="Calibri"/>
                  </a:defRPr>
                </a:pPr>
                <a:endParaRPr/>
              </a:p>
            </p:txBody>
          </p:sp>
          <p:sp>
            <p:nvSpPr>
              <p:cNvPr id="342" name="Result:…"/>
              <p:cNvSpPr txBox="1"/>
              <p:nvPr/>
            </p:nvSpPr>
            <p:spPr>
              <a:xfrm>
                <a:off x="58419" y="12699"/>
                <a:ext cx="1727330" cy="9101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defTabSz="457200">
                  <a:defRPr sz="2000" b="1">
                    <a:latin typeface="Calibri"/>
                    <a:ea typeface="Calibri"/>
                    <a:cs typeface="Calibri"/>
                    <a:sym typeface="Calibri"/>
                  </a:defRPr>
                </a:pPr>
                <a:r>
                  <a:t>Result:</a:t>
                </a:r>
              </a:p>
              <a:p>
                <a:pPr algn="ctr" defTabSz="457200">
                  <a:defRPr sz="2000" b="1">
                    <a:latin typeface="Calibri"/>
                    <a:ea typeface="Calibri"/>
                    <a:cs typeface="Calibri"/>
                    <a:sym typeface="Calibri"/>
                  </a:defRPr>
                </a:pPr>
                <a:r>
                  <a:t>Decreased Use </a:t>
                </a:r>
              </a:p>
              <a:p>
                <a:pPr algn="ctr" defTabSz="457200">
                  <a:defRPr sz="1600" b="1">
                    <a:latin typeface="Calibri"/>
                    <a:ea typeface="Calibri"/>
                    <a:cs typeface="Calibri"/>
                    <a:sym typeface="Calibri"/>
                  </a:defRPr>
                </a:pPr>
                <a:r>
                  <a:t>of jail, ER, hospital</a:t>
                </a:r>
              </a:p>
            </p:txBody>
          </p:sp>
        </p:grpSp>
        <p:grpSp>
          <p:nvGrpSpPr>
            <p:cNvPr id="348" name="Group 52"/>
            <p:cNvGrpSpPr/>
            <p:nvPr/>
          </p:nvGrpSpPr>
          <p:grpSpPr>
            <a:xfrm>
              <a:off x="66792" y="1044223"/>
              <a:ext cx="1674035" cy="2320408"/>
              <a:chOff x="0" y="0"/>
              <a:chExt cx="1674033" cy="2320406"/>
            </a:xfrm>
          </p:grpSpPr>
          <p:pic>
            <p:nvPicPr>
              <p:cNvPr id="344" name="Picture 20" descr="Picture 20"/>
              <p:cNvPicPr>
                <a:picLocks noChangeAspect="1"/>
              </p:cNvPicPr>
              <p:nvPr/>
            </p:nvPicPr>
            <p:blipFill>
              <a:blip r:embed="rId6"/>
              <a:stretch>
                <a:fillRect/>
              </a:stretch>
            </p:blipFill>
            <p:spPr>
              <a:xfrm>
                <a:off x="737140" y="0"/>
                <a:ext cx="808851" cy="851422"/>
              </a:xfrm>
              <a:prstGeom prst="rect">
                <a:avLst/>
              </a:prstGeom>
              <a:ln w="12700" cap="flat">
                <a:noFill/>
                <a:miter lim="400000"/>
              </a:ln>
              <a:effectLst/>
            </p:spPr>
          </p:pic>
          <p:pic>
            <p:nvPicPr>
              <p:cNvPr id="345" name="Picture 21" descr="Picture 21"/>
              <p:cNvPicPr>
                <a:picLocks noChangeAspect="1"/>
              </p:cNvPicPr>
              <p:nvPr/>
            </p:nvPicPr>
            <p:blipFill>
              <a:blip r:embed="rId7"/>
              <a:stretch>
                <a:fillRect/>
              </a:stretch>
            </p:blipFill>
            <p:spPr>
              <a:xfrm>
                <a:off x="630433" y="1603089"/>
                <a:ext cx="1022266" cy="717318"/>
              </a:xfrm>
              <a:prstGeom prst="rect">
                <a:avLst/>
              </a:prstGeom>
              <a:ln w="12700" cap="flat">
                <a:noFill/>
                <a:miter lim="400000"/>
              </a:ln>
              <a:effectLst/>
            </p:spPr>
          </p:pic>
          <p:pic>
            <p:nvPicPr>
              <p:cNvPr id="346" name="Picture 32" descr="Picture 32"/>
              <p:cNvPicPr>
                <a:picLocks noChangeAspect="1"/>
              </p:cNvPicPr>
              <p:nvPr/>
            </p:nvPicPr>
            <p:blipFill>
              <a:blip r:embed="rId8"/>
              <a:stretch>
                <a:fillRect/>
              </a:stretch>
            </p:blipFill>
            <p:spPr>
              <a:xfrm>
                <a:off x="609098" y="873312"/>
                <a:ext cx="1064936" cy="707888"/>
              </a:xfrm>
              <a:prstGeom prst="rect">
                <a:avLst/>
              </a:prstGeom>
              <a:ln w="12700" cap="flat">
                <a:noFill/>
                <a:miter lim="400000"/>
              </a:ln>
              <a:effectLst/>
            </p:spPr>
          </p:pic>
          <p:sp>
            <p:nvSpPr>
              <p:cNvPr id="347" name="Down Arrow 47"/>
              <p:cNvSpPr/>
              <p:nvPr/>
            </p:nvSpPr>
            <p:spPr>
              <a:xfrm flipH="1">
                <a:off x="0" y="-1"/>
                <a:ext cx="666171" cy="2253119"/>
              </a:xfrm>
              <a:custGeom>
                <a:avLst/>
                <a:gdLst/>
                <a:ahLst/>
                <a:cxnLst>
                  <a:cxn ang="0">
                    <a:pos x="wd2" y="hd2"/>
                  </a:cxn>
                  <a:cxn ang="5400000">
                    <a:pos x="wd2" y="hd2"/>
                  </a:cxn>
                  <a:cxn ang="10800000">
                    <a:pos x="wd2" y="hd2"/>
                  </a:cxn>
                  <a:cxn ang="16200000">
                    <a:pos x="wd2" y="hd2"/>
                  </a:cxn>
                </a:cxnLst>
                <a:rect l="0" t="0" r="r" b="b"/>
                <a:pathLst>
                  <a:path w="21600" h="21600" extrusionOk="0">
                    <a:moveTo>
                      <a:pt x="0" y="18407"/>
                    </a:moveTo>
                    <a:lnTo>
                      <a:pt x="6231" y="18407"/>
                    </a:lnTo>
                    <a:lnTo>
                      <a:pt x="6231" y="0"/>
                    </a:lnTo>
                    <a:lnTo>
                      <a:pt x="15369" y="0"/>
                    </a:lnTo>
                    <a:lnTo>
                      <a:pt x="15369" y="18407"/>
                    </a:lnTo>
                    <a:lnTo>
                      <a:pt x="21600" y="18407"/>
                    </a:lnTo>
                    <a:lnTo>
                      <a:pt x="10800" y="21600"/>
                    </a:lnTo>
                    <a:close/>
                  </a:path>
                </a:pathLst>
              </a:custGeom>
              <a:solidFill>
                <a:srgbClr val="4F81BD"/>
              </a:solidFill>
              <a:ln w="12700" cap="flat">
                <a:noFill/>
                <a:miter lim="400000"/>
              </a:ln>
              <a:effectLst/>
            </p:spPr>
            <p:txBody>
              <a:bodyPr wrap="square" lIns="45719" tIns="45719" rIns="45719" bIns="45719" numCol="1" anchor="ctr">
                <a:noAutofit/>
              </a:bodyPr>
              <a:lstStyle/>
              <a:p>
                <a:pPr algn="ctr" defTabSz="457200">
                  <a:defRPr sz="1800">
                    <a:latin typeface="Calibri"/>
                    <a:ea typeface="Calibri"/>
                    <a:cs typeface="Calibri"/>
                    <a:sym typeface="Calibri"/>
                  </a:defRPr>
                </a:pPr>
                <a:endParaRPr/>
              </a:p>
            </p:txBody>
          </p:sp>
        </p:grpSp>
      </p:grpSp>
      <p:grpSp>
        <p:nvGrpSpPr>
          <p:cNvPr id="352" name="Right Arrow 49"/>
          <p:cNvGrpSpPr/>
          <p:nvPr/>
        </p:nvGrpSpPr>
        <p:grpSpPr>
          <a:xfrm>
            <a:off x="277240" y="5452240"/>
            <a:ext cx="6167104" cy="820046"/>
            <a:chOff x="0" y="0"/>
            <a:chExt cx="6167103" cy="820045"/>
          </a:xfrm>
        </p:grpSpPr>
        <p:sp>
          <p:nvSpPr>
            <p:cNvPr id="350" name="Arrow"/>
            <p:cNvSpPr/>
            <p:nvPr/>
          </p:nvSpPr>
          <p:spPr>
            <a:xfrm flipH="1">
              <a:off x="0" y="0"/>
              <a:ext cx="6167104" cy="820046"/>
            </a:xfrm>
            <a:prstGeom prst="rightArrow">
              <a:avLst>
                <a:gd name="adj1" fmla="val 50000"/>
                <a:gd name="adj2" fmla="val 50000"/>
              </a:avLst>
            </a:prstGeom>
            <a:solidFill>
              <a:srgbClr val="4C7FBF"/>
            </a:solidFill>
            <a:ln w="12700" cap="flat">
              <a:noFill/>
              <a:miter lim="400000"/>
            </a:ln>
            <a:effectLst/>
          </p:spPr>
          <p:txBody>
            <a:bodyPr wrap="square" lIns="45719" tIns="45719" rIns="45719" bIns="45719" numCol="1" anchor="ctr">
              <a:noAutofit/>
            </a:bodyPr>
            <a:lstStyle/>
            <a:p>
              <a:pPr defTabSz="457200">
                <a:defRPr sz="1800">
                  <a:latin typeface="Calibri"/>
                  <a:ea typeface="Calibri"/>
                  <a:cs typeface="Calibri"/>
                  <a:sym typeface="Calibri"/>
                </a:defRPr>
              </a:pPr>
              <a:endParaRPr/>
            </a:p>
          </p:txBody>
        </p:sp>
        <p:sp>
          <p:nvSpPr>
            <p:cNvPr id="351" name="LEAST Restrictive = LEAST Costly"/>
            <p:cNvSpPr txBox="1"/>
            <p:nvPr/>
          </p:nvSpPr>
          <p:spPr>
            <a:xfrm>
              <a:off x="250731" y="243478"/>
              <a:ext cx="5870652" cy="3330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defTabSz="457200">
                <a:defRPr sz="1800" b="1" i="1">
                  <a:solidFill>
                    <a:srgbClr val="FFFFFF"/>
                  </a:solidFill>
                  <a:latin typeface="Calibri"/>
                  <a:ea typeface="Calibri"/>
                  <a:cs typeface="Calibri"/>
                  <a:sym typeface="Calibri"/>
                </a:defRPr>
              </a:lvl1pPr>
            </a:lstStyle>
            <a:p>
              <a:r>
                <a:t>LEAST Restrictive = LEAST Costly</a:t>
              </a:r>
            </a:p>
          </p:txBody>
        </p:sp>
      </p:grpSp>
      <p:sp>
        <p:nvSpPr>
          <p:cNvPr id="353" name="Title 2"/>
          <p:cNvSpPr txBox="1">
            <a:spLocks noGrp="1"/>
          </p:cNvSpPr>
          <p:nvPr>
            <p:ph type="title"/>
          </p:nvPr>
        </p:nvSpPr>
        <p:spPr>
          <a:xfrm>
            <a:off x="0" y="53094"/>
            <a:ext cx="12192000" cy="1057089"/>
          </a:xfrm>
          <a:prstGeom prst="rect">
            <a:avLst/>
          </a:prstGeom>
        </p:spPr>
        <p:txBody>
          <a:bodyPr/>
          <a:lstStyle/>
          <a:p>
            <a:pPr>
              <a:defRPr sz="3200">
                <a:solidFill>
                  <a:srgbClr val="376092"/>
                </a:solidFill>
                <a:latin typeface="Calibri Light"/>
                <a:ea typeface="Calibri Light"/>
                <a:cs typeface="Calibri Light"/>
                <a:sym typeface="Calibri Light"/>
              </a:defRPr>
            </a:pPr>
            <a:r>
              <a:t>Alignment of crisis services toward common goals</a:t>
            </a:r>
            <a:br/>
            <a:r>
              <a:rPr sz="2700" i="1"/>
              <a:t>care in the least restrictive (and least costly) setting</a:t>
            </a:r>
          </a:p>
        </p:txBody>
      </p:sp>
      <p:sp>
        <p:nvSpPr>
          <p:cNvPr id="354" name="TextBox 50"/>
          <p:cNvSpPr txBox="1"/>
          <p:nvPr/>
        </p:nvSpPr>
        <p:spPr>
          <a:xfrm>
            <a:off x="2594544" y="6268806"/>
            <a:ext cx="9551735" cy="558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457200">
              <a:defRPr sz="1000" i="1">
                <a:solidFill>
                  <a:srgbClr val="FFFFFF"/>
                </a:solidFill>
                <a:latin typeface="Calibri"/>
                <a:ea typeface="Calibri"/>
                <a:cs typeface="Calibri"/>
                <a:sym typeface="Calibri"/>
              </a:defRPr>
            </a:pPr>
            <a:r>
              <a:t>Adapted from: </a:t>
            </a:r>
            <a:r>
              <a:rPr i="0"/>
              <a:t>Balfour ME, Hahn Stephenson A, Delaney-Brumsey A, Winsky J, &amp; Goldman ML (2020). Cops, Clinicians, or Both? Collaborative Approaches to Responding to Behavioral Health Emergencies. </a:t>
            </a:r>
            <a:r>
              <a:t>Psychiatric Services</a:t>
            </a:r>
            <a:r>
              <a:rPr i="0"/>
              <a:t>. Epub ahead of print Oct 20, 2021. </a:t>
            </a:r>
            <a:r>
              <a:rPr i="0" u="sng">
                <a:solidFill>
                  <a:srgbClr val="0563C1"/>
                </a:solidFill>
                <a:uFill>
                  <a:solidFill>
                    <a:srgbClr val="0563C1"/>
                  </a:solidFill>
                </a:uFill>
                <a:hlinkClick r:id="rId9"/>
              </a:rPr>
              <a:t>https://ps.psychiatryonline.org/doi/10.1176/appi.ps.202000721</a:t>
            </a:r>
            <a:r>
              <a:rPr i="0"/>
              <a:t>. </a:t>
            </a:r>
          </a:p>
          <a:p>
            <a:pPr defTabSz="457200">
              <a:defRPr sz="1000" i="1">
                <a:solidFill>
                  <a:srgbClr val="FFFFFF"/>
                </a:solidFill>
                <a:latin typeface="Calibri"/>
                <a:ea typeface="Calibri"/>
                <a:cs typeface="Calibri"/>
                <a:sym typeface="Calibri"/>
              </a:defRPr>
            </a:pPr>
            <a:r>
              <a:t>(Community stabilization rates are based on FY2019 data from the Southern Arizona region and were provided courtesy of Johnnie Gasper at Arizona Complete Health/Centene)</a:t>
            </a:r>
          </a:p>
        </p:txBody>
      </p:sp>
      <p:grpSp>
        <p:nvGrpSpPr>
          <p:cNvPr id="364" name="Group 6"/>
          <p:cNvGrpSpPr/>
          <p:nvPr/>
        </p:nvGrpSpPr>
        <p:grpSpPr>
          <a:xfrm>
            <a:off x="641251" y="1199342"/>
            <a:ext cx="5686882" cy="1995915"/>
            <a:chOff x="0" y="0"/>
            <a:chExt cx="5686881" cy="1995914"/>
          </a:xfrm>
        </p:grpSpPr>
        <p:grpSp>
          <p:nvGrpSpPr>
            <p:cNvPr id="357" name="Rounded Rectangle 13"/>
            <p:cNvGrpSpPr/>
            <p:nvPr/>
          </p:nvGrpSpPr>
          <p:grpSpPr>
            <a:xfrm>
              <a:off x="0" y="-1"/>
              <a:ext cx="5686882" cy="1425585"/>
              <a:chOff x="0" y="0"/>
              <a:chExt cx="5686881" cy="1425583"/>
            </a:xfrm>
          </p:grpSpPr>
          <p:sp>
            <p:nvSpPr>
              <p:cNvPr id="355" name="Rounded Rectangle"/>
              <p:cNvSpPr/>
              <p:nvPr/>
            </p:nvSpPr>
            <p:spPr>
              <a:xfrm>
                <a:off x="0" y="0"/>
                <a:ext cx="5686882" cy="1425584"/>
              </a:xfrm>
              <a:prstGeom prst="roundRect">
                <a:avLst>
                  <a:gd name="adj" fmla="val 16667"/>
                </a:avLst>
              </a:prstGeom>
              <a:noFill/>
              <a:ln w="28575" cap="flat">
                <a:solidFill>
                  <a:srgbClr val="4F81BD"/>
                </a:solidFill>
                <a:prstDash val="sysDash"/>
                <a:round/>
              </a:ln>
              <a:effectLst/>
            </p:spPr>
            <p:txBody>
              <a:bodyPr wrap="square" lIns="45719" tIns="45719" rIns="45719" bIns="45719" numCol="1" anchor="t">
                <a:noAutofit/>
              </a:bodyPr>
              <a:lstStyle/>
              <a:p>
                <a:pPr algn="ctr" defTabSz="457200">
                  <a:defRPr sz="1800">
                    <a:latin typeface="Calibri"/>
                    <a:ea typeface="Calibri"/>
                    <a:cs typeface="Calibri"/>
                    <a:sym typeface="Calibri"/>
                  </a:defRPr>
                </a:pPr>
                <a:endParaRPr/>
              </a:p>
            </p:txBody>
          </p:sp>
          <p:sp>
            <p:nvSpPr>
              <p:cNvPr id="356" name="Easy access for police = Connection to care instead of arrest…"/>
              <p:cNvSpPr txBox="1"/>
              <p:nvPr/>
            </p:nvSpPr>
            <p:spPr>
              <a:xfrm>
                <a:off x="129598" y="83878"/>
                <a:ext cx="5427686" cy="5065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defTabSz="457200">
                  <a:defRPr sz="1500" b="1" i="1">
                    <a:latin typeface="Calibri"/>
                    <a:ea typeface="Calibri"/>
                    <a:cs typeface="Calibri"/>
                    <a:sym typeface="Calibri"/>
                  </a:defRPr>
                </a:pPr>
                <a:r>
                  <a:t>Easy access for police = Connection to care instead of arrest</a:t>
                </a:r>
              </a:p>
              <a:p>
                <a:pPr algn="ctr" defTabSz="457200">
                  <a:defRPr sz="1500" i="1">
                    <a:latin typeface="Calibri"/>
                    <a:ea typeface="Calibri"/>
                    <a:cs typeface="Calibri"/>
                    <a:sym typeface="Calibri"/>
                  </a:defRPr>
                </a:pPr>
                <a:r>
                  <a:t>(Sequential Intercept Model 0 and 1)</a:t>
                </a:r>
              </a:p>
            </p:txBody>
          </p:sp>
        </p:grpSp>
        <p:pic>
          <p:nvPicPr>
            <p:cNvPr id="358" name="Picture 10" descr="Picture 10"/>
            <p:cNvPicPr>
              <a:picLocks noChangeAspect="1"/>
            </p:cNvPicPr>
            <p:nvPr/>
          </p:nvPicPr>
          <p:blipFill>
            <a:blip r:embed="rId10"/>
            <a:stretch>
              <a:fillRect/>
            </a:stretch>
          </p:blipFill>
          <p:spPr>
            <a:xfrm>
              <a:off x="650135" y="585353"/>
              <a:ext cx="921449" cy="803152"/>
            </a:xfrm>
            <a:prstGeom prst="rect">
              <a:avLst/>
            </a:prstGeom>
            <a:ln w="12700" cap="flat">
              <a:noFill/>
              <a:miter lim="400000"/>
            </a:ln>
            <a:effectLst/>
          </p:spPr>
        </p:pic>
        <p:sp>
          <p:nvSpPr>
            <p:cNvPr id="359" name="Down Arrow 9"/>
            <p:cNvSpPr/>
            <p:nvPr/>
          </p:nvSpPr>
          <p:spPr>
            <a:xfrm flipH="1">
              <a:off x="933543" y="1443361"/>
              <a:ext cx="354633" cy="552554"/>
            </a:xfrm>
            <a:custGeom>
              <a:avLst/>
              <a:gdLst/>
              <a:ahLst/>
              <a:cxnLst>
                <a:cxn ang="0">
                  <a:pos x="wd2" y="hd2"/>
                </a:cxn>
                <a:cxn ang="5400000">
                  <a:pos x="wd2" y="hd2"/>
                </a:cxn>
                <a:cxn ang="10800000">
                  <a:pos x="wd2" y="hd2"/>
                </a:cxn>
                <a:cxn ang="16200000">
                  <a:pos x="wd2" y="hd2"/>
                </a:cxn>
              </a:cxnLst>
              <a:rect l="0" t="0" r="r" b="b"/>
              <a:pathLst>
                <a:path w="21600" h="21600" extrusionOk="0">
                  <a:moveTo>
                    <a:pt x="0" y="14668"/>
                  </a:moveTo>
                  <a:lnTo>
                    <a:pt x="6231" y="14668"/>
                  </a:lnTo>
                  <a:lnTo>
                    <a:pt x="6231" y="0"/>
                  </a:lnTo>
                  <a:lnTo>
                    <a:pt x="15369" y="0"/>
                  </a:lnTo>
                  <a:lnTo>
                    <a:pt x="15369" y="14668"/>
                  </a:lnTo>
                  <a:lnTo>
                    <a:pt x="21600" y="14668"/>
                  </a:lnTo>
                  <a:lnTo>
                    <a:pt x="10800" y="21600"/>
                  </a:lnTo>
                  <a:close/>
                </a:path>
              </a:pathLst>
            </a:custGeom>
            <a:solidFill>
              <a:srgbClr val="558ED5"/>
            </a:solidFill>
            <a:ln w="12700" cap="flat">
              <a:noFill/>
              <a:miter lim="400000"/>
            </a:ln>
            <a:effectLst/>
          </p:spPr>
          <p:txBody>
            <a:bodyPr wrap="square" lIns="45719" tIns="45719" rIns="45719" bIns="45719" numCol="1" anchor="ctr">
              <a:noAutofit/>
            </a:bodyPr>
            <a:lstStyle/>
            <a:p>
              <a:pPr algn="ctr" defTabSz="457200">
                <a:defRPr sz="1800">
                  <a:latin typeface="Calibri"/>
                  <a:ea typeface="Calibri"/>
                  <a:cs typeface="Calibri"/>
                  <a:sym typeface="Calibri"/>
                </a:defRPr>
              </a:pPr>
              <a:endParaRPr/>
            </a:p>
          </p:txBody>
        </p:sp>
        <p:sp>
          <p:nvSpPr>
            <p:cNvPr id="360" name="Down Arrow 42"/>
            <p:cNvSpPr/>
            <p:nvPr/>
          </p:nvSpPr>
          <p:spPr>
            <a:xfrm flipH="1">
              <a:off x="2599610" y="1443361"/>
              <a:ext cx="354633" cy="548641"/>
            </a:xfrm>
            <a:custGeom>
              <a:avLst/>
              <a:gdLst/>
              <a:ahLst/>
              <a:cxnLst>
                <a:cxn ang="0">
                  <a:pos x="wd2" y="hd2"/>
                </a:cxn>
                <a:cxn ang="5400000">
                  <a:pos x="wd2" y="hd2"/>
                </a:cxn>
                <a:cxn ang="10800000">
                  <a:pos x="wd2" y="hd2"/>
                </a:cxn>
                <a:cxn ang="16200000">
                  <a:pos x="wd2" y="hd2"/>
                </a:cxn>
              </a:cxnLst>
              <a:rect l="0" t="0" r="r" b="b"/>
              <a:pathLst>
                <a:path w="21600" h="21600" extrusionOk="0">
                  <a:moveTo>
                    <a:pt x="0" y="14619"/>
                  </a:moveTo>
                  <a:lnTo>
                    <a:pt x="6231" y="14619"/>
                  </a:lnTo>
                  <a:lnTo>
                    <a:pt x="6231" y="0"/>
                  </a:lnTo>
                  <a:lnTo>
                    <a:pt x="15369" y="0"/>
                  </a:lnTo>
                  <a:lnTo>
                    <a:pt x="15369" y="14619"/>
                  </a:lnTo>
                  <a:lnTo>
                    <a:pt x="21600" y="14619"/>
                  </a:lnTo>
                  <a:lnTo>
                    <a:pt x="10800" y="21600"/>
                  </a:lnTo>
                  <a:close/>
                </a:path>
              </a:pathLst>
            </a:custGeom>
            <a:solidFill>
              <a:srgbClr val="558ED5"/>
            </a:solidFill>
            <a:ln w="12700" cap="flat">
              <a:noFill/>
              <a:miter lim="400000"/>
            </a:ln>
            <a:effectLst/>
          </p:spPr>
          <p:txBody>
            <a:bodyPr wrap="square" lIns="45719" tIns="45719" rIns="45719" bIns="45719" numCol="1" anchor="ctr">
              <a:noAutofit/>
            </a:bodyPr>
            <a:lstStyle/>
            <a:p>
              <a:pPr algn="ctr" defTabSz="457200">
                <a:defRPr sz="1800">
                  <a:latin typeface="Calibri"/>
                  <a:ea typeface="Calibri"/>
                  <a:cs typeface="Calibri"/>
                  <a:sym typeface="Calibri"/>
                </a:defRPr>
              </a:pPr>
              <a:endParaRPr/>
            </a:p>
          </p:txBody>
        </p:sp>
        <p:sp>
          <p:nvSpPr>
            <p:cNvPr id="361" name="Down Arrow 43"/>
            <p:cNvSpPr/>
            <p:nvPr/>
          </p:nvSpPr>
          <p:spPr>
            <a:xfrm flipH="1">
              <a:off x="4248151" y="1443361"/>
              <a:ext cx="354633" cy="548641"/>
            </a:xfrm>
            <a:custGeom>
              <a:avLst/>
              <a:gdLst/>
              <a:ahLst/>
              <a:cxnLst>
                <a:cxn ang="0">
                  <a:pos x="wd2" y="hd2"/>
                </a:cxn>
                <a:cxn ang="5400000">
                  <a:pos x="wd2" y="hd2"/>
                </a:cxn>
                <a:cxn ang="10800000">
                  <a:pos x="wd2" y="hd2"/>
                </a:cxn>
                <a:cxn ang="16200000">
                  <a:pos x="wd2" y="hd2"/>
                </a:cxn>
              </a:cxnLst>
              <a:rect l="0" t="0" r="r" b="b"/>
              <a:pathLst>
                <a:path w="21600" h="21600" extrusionOk="0">
                  <a:moveTo>
                    <a:pt x="0" y="14619"/>
                  </a:moveTo>
                  <a:lnTo>
                    <a:pt x="6231" y="14619"/>
                  </a:lnTo>
                  <a:lnTo>
                    <a:pt x="6231" y="0"/>
                  </a:lnTo>
                  <a:lnTo>
                    <a:pt x="15369" y="0"/>
                  </a:lnTo>
                  <a:lnTo>
                    <a:pt x="15369" y="14619"/>
                  </a:lnTo>
                  <a:lnTo>
                    <a:pt x="21600" y="14619"/>
                  </a:lnTo>
                  <a:lnTo>
                    <a:pt x="10800" y="21600"/>
                  </a:lnTo>
                  <a:close/>
                </a:path>
              </a:pathLst>
            </a:custGeom>
            <a:solidFill>
              <a:srgbClr val="558ED5"/>
            </a:solidFill>
            <a:ln w="12700" cap="flat">
              <a:noFill/>
              <a:miter lim="400000"/>
            </a:ln>
            <a:effectLst/>
          </p:spPr>
          <p:txBody>
            <a:bodyPr wrap="square" lIns="45719" tIns="45719" rIns="45719" bIns="45719" numCol="1" anchor="ctr">
              <a:noAutofit/>
            </a:bodyPr>
            <a:lstStyle/>
            <a:p>
              <a:pPr algn="ctr" defTabSz="457200">
                <a:defRPr sz="1800">
                  <a:latin typeface="Calibri"/>
                  <a:ea typeface="Calibri"/>
                  <a:cs typeface="Calibri"/>
                  <a:sym typeface="Calibri"/>
                </a:defRPr>
              </a:pPr>
              <a:endParaRPr/>
            </a:p>
          </p:txBody>
        </p:sp>
        <p:pic>
          <p:nvPicPr>
            <p:cNvPr id="362" name="Picture 46" descr="Picture 46"/>
            <p:cNvPicPr>
              <a:picLocks noChangeAspect="1"/>
            </p:cNvPicPr>
            <p:nvPr/>
          </p:nvPicPr>
          <p:blipFill>
            <a:blip r:embed="rId11"/>
            <a:stretch>
              <a:fillRect/>
            </a:stretch>
          </p:blipFill>
          <p:spPr>
            <a:xfrm>
              <a:off x="2422225" y="633123"/>
              <a:ext cx="709403" cy="707614"/>
            </a:xfrm>
            <a:prstGeom prst="rect">
              <a:avLst/>
            </a:prstGeom>
            <a:ln w="12700" cap="flat">
              <a:noFill/>
              <a:miter lim="400000"/>
            </a:ln>
            <a:effectLst/>
          </p:spPr>
        </p:pic>
        <p:pic>
          <p:nvPicPr>
            <p:cNvPr id="363" name="Picture 55" descr="Picture 55"/>
            <p:cNvPicPr>
              <a:picLocks noChangeAspect="1"/>
            </p:cNvPicPr>
            <p:nvPr/>
          </p:nvPicPr>
          <p:blipFill>
            <a:blip r:embed="rId11"/>
            <a:stretch>
              <a:fillRect/>
            </a:stretch>
          </p:blipFill>
          <p:spPr>
            <a:xfrm>
              <a:off x="4070767" y="633123"/>
              <a:ext cx="709403" cy="707614"/>
            </a:xfrm>
            <a:prstGeom prst="rect">
              <a:avLst/>
            </a:prstGeom>
            <a:ln w="12700" cap="flat">
              <a:noFill/>
              <a:miter lim="400000"/>
            </a:ln>
            <a:effectLst/>
          </p:spPr>
        </p:pic>
      </p:grpSp>
      <p:sp>
        <p:nvSpPr>
          <p:cNvPr id="365" name="Right Arrow 54"/>
          <p:cNvSpPr/>
          <p:nvPr/>
        </p:nvSpPr>
        <p:spPr>
          <a:xfrm>
            <a:off x="3983883" y="3552099"/>
            <a:ext cx="600309" cy="244835"/>
          </a:xfrm>
          <a:prstGeom prst="rightArrow">
            <a:avLst>
              <a:gd name="adj1" fmla="val 50000"/>
              <a:gd name="adj2" fmla="val 50000"/>
            </a:avLst>
          </a:prstGeom>
          <a:solidFill>
            <a:srgbClr val="1A448F"/>
          </a:solidFill>
          <a:ln w="12700">
            <a:miter lim="400000"/>
          </a:ln>
        </p:spPr>
        <p:txBody>
          <a:bodyPr lIns="45719" rIns="45719" anchor="ctr"/>
          <a:lstStyle/>
          <a:p>
            <a:pPr algn="ctr" defTabSz="457200">
              <a:defRPr sz="1800">
                <a:latin typeface="Calibri"/>
                <a:ea typeface="Calibri"/>
                <a:cs typeface="Calibri"/>
                <a:sym typeface="Calibri"/>
              </a:defRPr>
            </a:pPr>
            <a:endParaRPr/>
          </a:p>
        </p:txBody>
      </p:sp>
      <p:sp>
        <p:nvSpPr>
          <p:cNvPr id="366" name="Right Arrow 56"/>
          <p:cNvSpPr/>
          <p:nvPr/>
        </p:nvSpPr>
        <p:spPr>
          <a:xfrm>
            <a:off x="2283099" y="3549050"/>
            <a:ext cx="514965" cy="247883"/>
          </a:xfrm>
          <a:prstGeom prst="rightArrow">
            <a:avLst>
              <a:gd name="adj1" fmla="val 50000"/>
              <a:gd name="adj2" fmla="val 50000"/>
            </a:avLst>
          </a:prstGeom>
          <a:solidFill>
            <a:srgbClr val="1A448F"/>
          </a:solidFill>
          <a:ln w="12700">
            <a:miter lim="400000"/>
          </a:ln>
        </p:spPr>
        <p:txBody>
          <a:bodyPr lIns="45719" rIns="45719" anchor="ctr"/>
          <a:lstStyle/>
          <a:p>
            <a:pPr algn="ctr" defTabSz="457200">
              <a:defRPr sz="1800">
                <a:latin typeface="Calibri"/>
                <a:ea typeface="Calibri"/>
                <a:cs typeface="Calibri"/>
                <a:sym typeface="Calibri"/>
              </a:defRPr>
            </a:pPr>
            <a:endParaRPr/>
          </a:p>
        </p:txBody>
      </p:sp>
      <p:sp>
        <p:nvSpPr>
          <p:cNvPr id="367" name="Right Arrow 58"/>
          <p:cNvSpPr/>
          <p:nvPr/>
        </p:nvSpPr>
        <p:spPr>
          <a:xfrm>
            <a:off x="5597726" y="3546002"/>
            <a:ext cx="608003" cy="253979"/>
          </a:xfrm>
          <a:prstGeom prst="rightArrow">
            <a:avLst>
              <a:gd name="adj1" fmla="val 50000"/>
              <a:gd name="adj2" fmla="val 50000"/>
            </a:avLst>
          </a:prstGeom>
          <a:solidFill>
            <a:srgbClr val="1A448F"/>
          </a:solidFill>
          <a:ln w="12700">
            <a:miter lim="400000"/>
          </a:ln>
        </p:spPr>
        <p:txBody>
          <a:bodyPr lIns="45719" rIns="45719" anchor="ctr"/>
          <a:lstStyle/>
          <a:p>
            <a:pPr algn="ctr" defTabSz="457200">
              <a:defRPr sz="1800">
                <a:latin typeface="Calibri"/>
                <a:ea typeface="Calibri"/>
                <a:cs typeface="Calibri"/>
                <a:sym typeface="Calibri"/>
              </a:defRPr>
            </a:pPr>
            <a:endParaRPr/>
          </a:p>
        </p:txBody>
      </p:sp>
      <p:grpSp>
        <p:nvGrpSpPr>
          <p:cNvPr id="370" name="Rectangle 44"/>
          <p:cNvGrpSpPr/>
          <p:nvPr/>
        </p:nvGrpSpPr>
        <p:grpSpPr>
          <a:xfrm>
            <a:off x="6267305" y="3357026"/>
            <a:ext cx="3192573" cy="2197263"/>
            <a:chOff x="0" y="0"/>
            <a:chExt cx="3192571" cy="2197262"/>
          </a:xfrm>
        </p:grpSpPr>
        <p:sp>
          <p:nvSpPr>
            <p:cNvPr id="368" name="Rectangle"/>
            <p:cNvSpPr/>
            <p:nvPr/>
          </p:nvSpPr>
          <p:spPr>
            <a:xfrm>
              <a:off x="0" y="-1"/>
              <a:ext cx="3192572" cy="2197264"/>
            </a:xfrm>
            <a:prstGeom prst="rect">
              <a:avLst/>
            </a:prstGeom>
            <a:solidFill>
              <a:srgbClr val="FFFFFF"/>
            </a:solidFill>
            <a:ln w="28575" cap="flat">
              <a:solidFill>
                <a:srgbClr val="002060"/>
              </a:solidFill>
              <a:prstDash val="solid"/>
              <a:round/>
            </a:ln>
            <a:effectLst/>
          </p:spPr>
          <p:txBody>
            <a:bodyPr wrap="square" lIns="45719" tIns="45719" rIns="45719" bIns="45719" numCol="1" anchor="b">
              <a:noAutofit/>
            </a:bodyPr>
            <a:lstStyle/>
            <a:p>
              <a:pPr algn="ctr" defTabSz="457200">
                <a:defRPr sz="1600">
                  <a:latin typeface="Calibri"/>
                  <a:ea typeface="Calibri"/>
                  <a:cs typeface="Calibri"/>
                  <a:sym typeface="Calibri"/>
                </a:defRPr>
              </a:pPr>
              <a:endParaRPr/>
            </a:p>
          </p:txBody>
        </p:sp>
        <p:sp>
          <p:nvSpPr>
            <p:cNvPr id="369" name="85% remain stable  in community-based care &gt; 45 days"/>
            <p:cNvSpPr txBox="1"/>
            <p:nvPr/>
          </p:nvSpPr>
          <p:spPr>
            <a:xfrm>
              <a:off x="60007" y="1597375"/>
              <a:ext cx="3072558" cy="585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spAutoFit/>
            </a:bodyPr>
            <a:lstStyle/>
            <a:p>
              <a:pPr algn="ctr" defTabSz="457200">
                <a:defRPr sz="2000" b="1">
                  <a:solidFill>
                    <a:srgbClr val="C00000"/>
                  </a:solidFill>
                  <a:latin typeface="Calibri"/>
                  <a:ea typeface="Calibri"/>
                  <a:cs typeface="Calibri"/>
                  <a:sym typeface="Calibri"/>
                </a:defRPr>
              </a:pPr>
              <a:r>
                <a:t>85% </a:t>
              </a:r>
              <a:r>
                <a:rPr sz="1800">
                  <a:solidFill>
                    <a:srgbClr val="000000"/>
                  </a:solidFill>
                </a:rPr>
                <a:t>remain stable</a:t>
              </a:r>
              <a:r>
                <a:rPr sz="1800" b="0">
                  <a:solidFill>
                    <a:srgbClr val="000000"/>
                  </a:solidFill>
                </a:rPr>
                <a:t> </a:t>
              </a:r>
              <a:br>
                <a:rPr sz="1800" b="0">
                  <a:solidFill>
                    <a:srgbClr val="000000"/>
                  </a:solidFill>
                </a:rPr>
              </a:br>
              <a:r>
                <a:rPr sz="1400" b="0">
                  <a:solidFill>
                    <a:srgbClr val="000000"/>
                  </a:solidFill>
                </a:rPr>
                <a:t>in community-based care &gt; 45 days</a:t>
              </a:r>
            </a:p>
          </p:txBody>
        </p:sp>
      </p:grpSp>
      <p:pic>
        <p:nvPicPr>
          <p:cNvPr id="371" name="Picture 1" descr="Picture 1"/>
          <p:cNvPicPr>
            <a:picLocks noChangeAspect="1"/>
          </p:cNvPicPr>
          <p:nvPr/>
        </p:nvPicPr>
        <p:blipFill>
          <a:blip r:embed="rId12"/>
          <a:stretch>
            <a:fillRect/>
          </a:stretch>
        </p:blipFill>
        <p:spPr>
          <a:xfrm>
            <a:off x="6789111" y="3808129"/>
            <a:ext cx="671712" cy="732336"/>
          </a:xfrm>
          <a:prstGeom prst="rect">
            <a:avLst/>
          </a:prstGeom>
          <a:ln w="12700">
            <a:miter lim="400000"/>
          </a:ln>
        </p:spPr>
      </p:pic>
      <p:sp>
        <p:nvSpPr>
          <p:cNvPr id="372" name="TextBox 28"/>
          <p:cNvSpPr txBox="1"/>
          <p:nvPr/>
        </p:nvSpPr>
        <p:spPr>
          <a:xfrm>
            <a:off x="6324600" y="3366170"/>
            <a:ext cx="3066289" cy="333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1800" b="1">
                <a:latin typeface="Calibri"/>
                <a:ea typeface="Calibri"/>
                <a:cs typeface="Calibri"/>
                <a:sym typeface="Calibri"/>
              </a:defRPr>
            </a:lvl1pPr>
          </a:lstStyle>
          <a:p>
            <a:r>
              <a:t>Post-Crisis Care</a:t>
            </a:r>
          </a:p>
        </p:txBody>
      </p:sp>
      <p:sp>
        <p:nvSpPr>
          <p:cNvPr id="373" name="TextBox 4"/>
          <p:cNvSpPr txBox="1"/>
          <p:nvPr/>
        </p:nvSpPr>
        <p:spPr>
          <a:xfrm>
            <a:off x="6324600" y="4478690"/>
            <a:ext cx="1600731" cy="509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a:latin typeface="Calibri"/>
                <a:ea typeface="Calibri"/>
                <a:cs typeface="Calibri"/>
                <a:sym typeface="Calibri"/>
              </a:defRPr>
            </a:lvl1pPr>
          </a:lstStyle>
          <a:p>
            <a:r>
              <a:t>Post-crisis wraparound</a:t>
            </a:r>
          </a:p>
        </p:txBody>
      </p:sp>
      <p:pic>
        <p:nvPicPr>
          <p:cNvPr id="374" name="Picture 2" descr="Picture 2"/>
          <p:cNvPicPr>
            <a:picLocks noChangeAspect="1"/>
          </p:cNvPicPr>
          <p:nvPr/>
        </p:nvPicPr>
        <p:blipFill>
          <a:blip r:embed="rId13"/>
          <a:stretch>
            <a:fillRect/>
          </a:stretch>
        </p:blipFill>
        <p:spPr>
          <a:xfrm>
            <a:off x="8016034" y="3932780"/>
            <a:ext cx="914401" cy="598044"/>
          </a:xfrm>
          <a:prstGeom prst="rect">
            <a:avLst/>
          </a:prstGeom>
          <a:ln w="12700">
            <a:miter lim="400000"/>
          </a:ln>
        </p:spPr>
      </p:pic>
      <p:sp>
        <p:nvSpPr>
          <p:cNvPr id="375" name="TextBox 59"/>
          <p:cNvSpPr txBox="1"/>
          <p:nvPr/>
        </p:nvSpPr>
        <p:spPr>
          <a:xfrm>
            <a:off x="7816228" y="4478690"/>
            <a:ext cx="1314015" cy="509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defRPr>
                <a:latin typeface="Calibri"/>
                <a:ea typeface="Calibri"/>
                <a:cs typeface="Calibri"/>
                <a:sym typeface="Calibri"/>
              </a:defRPr>
            </a:pPr>
            <a:r>
              <a:t>Crisis Residential</a:t>
            </a:r>
          </a:p>
          <a:p>
            <a:pPr algn="ctr" defTabSz="457200">
              <a:defRPr>
                <a:latin typeface="Calibri"/>
                <a:ea typeface="Calibri"/>
                <a:cs typeface="Calibri"/>
                <a:sym typeface="Calibri"/>
              </a:defRPr>
            </a:pPr>
            <a:r>
              <a:t>&amp; Crisis Respite</a:t>
            </a:r>
          </a:p>
        </p:txBody>
      </p:sp>
      <p:grpSp>
        <p:nvGrpSpPr>
          <p:cNvPr id="378" name="Group 12"/>
          <p:cNvGrpSpPr/>
          <p:nvPr/>
        </p:nvGrpSpPr>
        <p:grpSpPr>
          <a:xfrm>
            <a:off x="6652185" y="1950115"/>
            <a:ext cx="1022266" cy="974952"/>
            <a:chOff x="0" y="0"/>
            <a:chExt cx="1022265" cy="974951"/>
          </a:xfrm>
        </p:grpSpPr>
        <p:pic>
          <p:nvPicPr>
            <p:cNvPr id="376" name="Picture 60" descr="Picture 60"/>
            <p:cNvPicPr>
              <a:picLocks noChangeAspect="1"/>
            </p:cNvPicPr>
            <p:nvPr/>
          </p:nvPicPr>
          <p:blipFill>
            <a:blip r:embed="rId7">
              <a:alphaModFix amt="35000"/>
            </a:blip>
            <a:stretch>
              <a:fillRect/>
            </a:stretch>
          </p:blipFill>
          <p:spPr>
            <a:xfrm>
              <a:off x="0" y="0"/>
              <a:ext cx="1022266" cy="717318"/>
            </a:xfrm>
            <a:prstGeom prst="rect">
              <a:avLst/>
            </a:prstGeom>
            <a:ln w="12700" cap="flat">
              <a:noFill/>
              <a:miter lim="400000"/>
            </a:ln>
            <a:effectLst/>
          </p:spPr>
        </p:pic>
        <p:sp>
          <p:nvSpPr>
            <p:cNvPr id="377" name="TextBox 61"/>
            <p:cNvSpPr txBox="1"/>
            <p:nvPr/>
          </p:nvSpPr>
          <p:spPr>
            <a:xfrm>
              <a:off x="8212" y="641864"/>
              <a:ext cx="1005842" cy="3330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defTabSz="457200">
                <a:defRPr sz="1800" b="1">
                  <a:solidFill>
                    <a:srgbClr val="A6A6A6"/>
                  </a:solidFill>
                  <a:latin typeface="Calibri"/>
                  <a:ea typeface="Calibri"/>
                  <a:cs typeface="Calibri"/>
                  <a:sym typeface="Calibri"/>
                </a:defRPr>
              </a:lvl1pPr>
            </a:lstStyle>
            <a:p>
              <a:r>
                <a:t>Inpatient </a:t>
              </a:r>
            </a:p>
          </p:txBody>
        </p:sp>
      </p:grpSp>
      <p:sp>
        <p:nvSpPr>
          <p:cNvPr id="379" name="Circular Arrow 57"/>
          <p:cNvSpPr/>
          <p:nvPr/>
        </p:nvSpPr>
        <p:spPr>
          <a:xfrm rot="12140688" flipH="1">
            <a:off x="5809735" y="2506076"/>
            <a:ext cx="671858" cy="1156725"/>
          </a:xfrm>
          <a:custGeom>
            <a:avLst/>
            <a:gdLst/>
            <a:ahLst/>
            <a:cxnLst>
              <a:cxn ang="0">
                <a:pos x="wd2" y="hd2"/>
              </a:cxn>
              <a:cxn ang="5400000">
                <a:pos x="wd2" y="hd2"/>
              </a:cxn>
              <a:cxn ang="10800000">
                <a:pos x="wd2" y="hd2"/>
              </a:cxn>
              <a:cxn ang="16200000">
                <a:pos x="wd2" y="hd2"/>
              </a:cxn>
            </a:cxnLst>
            <a:rect l="0" t="0" r="r" b="b"/>
            <a:pathLst>
              <a:path w="21600" h="19156" extrusionOk="0">
                <a:moveTo>
                  <a:pt x="0" y="1134"/>
                </a:moveTo>
                <a:lnTo>
                  <a:pt x="0" y="1134"/>
                </a:lnTo>
                <a:cubicBezTo>
                  <a:pt x="7612" y="-2444"/>
                  <a:pt x="16002" y="2724"/>
                  <a:pt x="18739" y="12677"/>
                </a:cubicBezTo>
                <a:cubicBezTo>
                  <a:pt x="19118" y="14056"/>
                  <a:pt x="19374" y="15486"/>
                  <a:pt x="19504" y="16941"/>
                </a:cubicBezTo>
                <a:lnTo>
                  <a:pt x="21600" y="16941"/>
                </a:lnTo>
                <a:lnTo>
                  <a:pt x="17510" y="19156"/>
                </a:lnTo>
                <a:lnTo>
                  <a:pt x="13230" y="16941"/>
                </a:lnTo>
                <a:lnTo>
                  <a:pt x="15328" y="16941"/>
                </a:lnTo>
                <a:lnTo>
                  <a:pt x="15328" y="16941"/>
                </a:lnTo>
                <a:cubicBezTo>
                  <a:pt x="14575" y="7635"/>
                  <a:pt x="9321" y="1082"/>
                  <a:pt x="3592" y="2306"/>
                </a:cubicBezTo>
                <a:cubicBezTo>
                  <a:pt x="2589" y="2520"/>
                  <a:pt x="1612" y="2968"/>
                  <a:pt x="689" y="3638"/>
                </a:cubicBezTo>
                <a:close/>
              </a:path>
            </a:pathLst>
          </a:custGeom>
          <a:solidFill>
            <a:srgbClr val="A6A6A6"/>
          </a:solidFill>
          <a:ln w="12700">
            <a:miter lim="400000"/>
          </a:ln>
        </p:spPr>
        <p:txBody>
          <a:bodyPr lIns="45719" rIns="45719" anchor="ctr"/>
          <a:lstStyle/>
          <a:p>
            <a:pPr algn="ctr" defTabSz="457200">
              <a:defRPr sz="1800">
                <a:latin typeface="Calibri"/>
                <a:ea typeface="Calibri"/>
                <a:cs typeface="Calibri"/>
                <a:sym typeface="Calibri"/>
              </a:defRPr>
            </a:pPr>
            <a:endParaRPr/>
          </a:p>
        </p:txBody>
      </p:sp>
      <p:sp>
        <p:nvSpPr>
          <p:cNvPr id="380" name="Circular Arrow 63"/>
          <p:cNvSpPr/>
          <p:nvPr/>
        </p:nvSpPr>
        <p:spPr>
          <a:xfrm rot="11228669" flipH="1" flipV="1">
            <a:off x="7663595" y="2514889"/>
            <a:ext cx="573514" cy="772610"/>
          </a:xfrm>
          <a:custGeom>
            <a:avLst/>
            <a:gdLst/>
            <a:ahLst/>
            <a:cxnLst>
              <a:cxn ang="0">
                <a:pos x="wd2" y="hd2"/>
              </a:cxn>
              <a:cxn ang="5400000">
                <a:pos x="wd2" y="hd2"/>
              </a:cxn>
              <a:cxn ang="10800000">
                <a:pos x="wd2" y="hd2"/>
              </a:cxn>
              <a:cxn ang="16200000">
                <a:pos x="wd2" y="hd2"/>
              </a:cxn>
            </a:cxnLst>
            <a:rect l="0" t="0" r="r" b="b"/>
            <a:pathLst>
              <a:path w="21600" h="19091" extrusionOk="0">
                <a:moveTo>
                  <a:pt x="0" y="1281"/>
                </a:moveTo>
                <a:lnTo>
                  <a:pt x="0" y="1281"/>
                </a:lnTo>
                <a:cubicBezTo>
                  <a:pt x="7461" y="-2509"/>
                  <a:pt x="15841" y="2392"/>
                  <a:pt x="18716" y="12228"/>
                </a:cubicBezTo>
                <a:cubicBezTo>
                  <a:pt x="19102" y="13547"/>
                  <a:pt x="19375" y="14918"/>
                  <a:pt x="19531" y="16316"/>
                </a:cubicBezTo>
                <a:lnTo>
                  <a:pt x="21600" y="16316"/>
                </a:lnTo>
                <a:lnTo>
                  <a:pt x="17616" y="19091"/>
                </a:lnTo>
                <a:lnTo>
                  <a:pt x="13327" y="16316"/>
                </a:lnTo>
                <a:lnTo>
                  <a:pt x="15398" y="16316"/>
                </a:lnTo>
                <a:lnTo>
                  <a:pt x="15398" y="16316"/>
                </a:lnTo>
                <a:cubicBezTo>
                  <a:pt x="14430" y="7405"/>
                  <a:pt x="9082" y="1423"/>
                  <a:pt x="3453" y="2956"/>
                </a:cubicBezTo>
                <a:cubicBezTo>
                  <a:pt x="2558" y="3199"/>
                  <a:pt x="1687" y="3629"/>
                  <a:pt x="863" y="4233"/>
                </a:cubicBezTo>
                <a:close/>
              </a:path>
            </a:pathLst>
          </a:custGeom>
          <a:solidFill>
            <a:srgbClr val="A6A6A6"/>
          </a:solidFill>
          <a:ln w="12700">
            <a:miter lim="400000"/>
          </a:ln>
        </p:spPr>
        <p:txBody>
          <a:bodyPr lIns="45719" rIns="45719" anchor="ctr"/>
          <a:lstStyle/>
          <a:p>
            <a:pPr algn="ctr" defTabSz="457200">
              <a:defRPr sz="1800">
                <a:latin typeface="Calibri"/>
                <a:ea typeface="Calibri"/>
                <a:cs typeface="Calibri"/>
                <a:sym typeface="Calibri"/>
              </a:defRPr>
            </a:pPr>
            <a:endParaRPr/>
          </a:p>
        </p:txBody>
      </p:sp>
      <p:sp>
        <p:nvSpPr>
          <p:cNvPr id="381" name="TextBox 5"/>
          <p:cNvSpPr txBox="1"/>
          <p:nvPr/>
        </p:nvSpPr>
        <p:spPr>
          <a:xfrm>
            <a:off x="6530875" y="5648704"/>
            <a:ext cx="5265595" cy="438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1200" i="1">
                <a:latin typeface="Calibri"/>
                <a:ea typeface="Calibri"/>
                <a:cs typeface="Calibri"/>
                <a:sym typeface="Calibri"/>
              </a:defRPr>
            </a:lvl1pPr>
          </a:lstStyle>
          <a:p>
            <a:r>
              <a:t>Services are easily accessible with a no-wrong door culture across the continuum, e.g., walk-ins at crisis facilities, police or mobile drops-offs to crisis residential, etc.</a:t>
            </a:r>
          </a:p>
        </p:txBody>
      </p:sp>
      <p:sp>
        <p:nvSpPr>
          <p:cNvPr id="382" name="TextBox 8"/>
          <p:cNvSpPr txBox="1"/>
          <p:nvPr/>
        </p:nvSpPr>
        <p:spPr>
          <a:xfrm>
            <a:off x="1816913" y="2587845"/>
            <a:ext cx="1050605" cy="2483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1200" i="1">
                <a:solidFill>
                  <a:srgbClr val="17375E"/>
                </a:solidFill>
                <a:latin typeface="Calibri"/>
                <a:ea typeface="Calibri"/>
                <a:cs typeface="Calibri"/>
                <a:sym typeface="Calibri"/>
              </a:defRPr>
            </a:lvl1pPr>
          </a:lstStyle>
          <a:p>
            <a:r>
              <a:t>911 integration</a:t>
            </a:r>
          </a:p>
        </p:txBody>
      </p:sp>
      <p:sp>
        <p:nvSpPr>
          <p:cNvPr id="383" name="TextBox 51"/>
          <p:cNvSpPr txBox="1"/>
          <p:nvPr/>
        </p:nvSpPr>
        <p:spPr>
          <a:xfrm>
            <a:off x="3503539" y="2587845"/>
            <a:ext cx="1246777" cy="4388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1200" i="1">
                <a:solidFill>
                  <a:srgbClr val="17375E"/>
                </a:solidFill>
                <a:latin typeface="Calibri"/>
                <a:ea typeface="Calibri"/>
                <a:cs typeface="Calibri"/>
                <a:sym typeface="Calibri"/>
              </a:defRPr>
            </a:lvl1pPr>
          </a:lstStyle>
          <a:p>
            <a:r>
              <a:t>Collaborative responses</a:t>
            </a:r>
          </a:p>
        </p:txBody>
      </p:sp>
      <p:sp>
        <p:nvSpPr>
          <p:cNvPr id="384" name="TextBox 62"/>
          <p:cNvSpPr txBox="1"/>
          <p:nvPr/>
        </p:nvSpPr>
        <p:spPr>
          <a:xfrm>
            <a:off x="5134323" y="2587845"/>
            <a:ext cx="1716614" cy="4388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457200">
              <a:defRPr sz="1200" i="1">
                <a:solidFill>
                  <a:srgbClr val="17375E"/>
                </a:solidFill>
                <a:latin typeface="Calibri"/>
                <a:ea typeface="Calibri"/>
                <a:cs typeface="Calibri"/>
                <a:sym typeface="Calibri"/>
              </a:defRPr>
            </a:pPr>
            <a:r>
              <a:t>5-10 min drop-off</a:t>
            </a:r>
          </a:p>
          <a:p>
            <a:pPr defTabSz="457200">
              <a:defRPr sz="1200" i="1">
                <a:solidFill>
                  <a:srgbClr val="17375E"/>
                </a:solidFill>
                <a:latin typeface="Calibri"/>
                <a:ea typeface="Calibri"/>
                <a:cs typeface="Calibri"/>
                <a:sym typeface="Calibri"/>
              </a:defRPr>
            </a:pPr>
            <a:r>
              <a:t>No refusal policy</a:t>
            </a:r>
          </a:p>
        </p:txBody>
      </p:sp>
      <p:sp>
        <p:nvSpPr>
          <p:cNvPr id="385" name="TextBox 19"/>
          <p:cNvSpPr txBox="1"/>
          <p:nvPr/>
        </p:nvSpPr>
        <p:spPr>
          <a:xfrm>
            <a:off x="446968" y="6115932"/>
            <a:ext cx="11699083" cy="904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latin typeface="Calibri"/>
                <a:ea typeface="Calibri"/>
                <a:cs typeface="Calibri"/>
                <a:sym typeface="Calibri"/>
              </a:defRPr>
            </a:lvl1pPr>
          </a:lstStyle>
          <a:p>
            <a:r>
              <a:t>Adapted from: Balfour ME, Hahn Stephenson A, Delaney-Brumsey A, Winsky J, &amp; Goldman ML (2020). Cops, Clinicians, or Both? Collaborative Approaches to Responding to Behavioral Health Emergencies. Psychiatric Services. Epub ahead of print Oct 20, 2021. https://ps.psychiatryonline.org/doi/10.1176/appi.ps.202000721. (Community stabilization rates are based on FY2019 data from the Southern Arizona region and were provided courtesy of Johnnie Gasper at Arizona Complete Health/Centene)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2" descr="Picture 2"/>
          <p:cNvPicPr>
            <a:picLocks noChangeAspect="1"/>
          </p:cNvPicPr>
          <p:nvPr/>
        </p:nvPicPr>
        <p:blipFill>
          <a:blip r:embed="rId2"/>
          <a:stretch>
            <a:fillRect/>
          </a:stretch>
        </p:blipFill>
        <p:spPr>
          <a:xfrm>
            <a:off x="214428" y="136847"/>
            <a:ext cx="9290579" cy="2576536"/>
          </a:xfrm>
          <a:prstGeom prst="rect">
            <a:avLst/>
          </a:prstGeom>
          <a:ln w="12700">
            <a:miter lim="400000"/>
          </a:ln>
        </p:spPr>
      </p:pic>
      <p:sp>
        <p:nvSpPr>
          <p:cNvPr id="388" name="Subtitle 2"/>
          <p:cNvSpPr txBox="1"/>
          <p:nvPr/>
        </p:nvSpPr>
        <p:spPr>
          <a:xfrm>
            <a:off x="669294" y="3227242"/>
            <a:ext cx="9850282" cy="3030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marL="285750" indent="-285750" defTabSz="457200">
              <a:spcBef>
                <a:spcPts val="600"/>
              </a:spcBef>
              <a:buClr>
                <a:srgbClr val="FFFFFF"/>
              </a:buClr>
              <a:buSzPct val="80000"/>
              <a:buChar char="-"/>
              <a:defRPr sz="2800" b="1">
                <a:solidFill>
                  <a:srgbClr val="FFFFFF"/>
                </a:solidFill>
                <a:latin typeface="Calibri"/>
                <a:ea typeface="Calibri"/>
                <a:cs typeface="Calibri"/>
                <a:sym typeface="Calibri"/>
              </a:defRPr>
            </a:pPr>
            <a:r>
              <a:t>De-escalation</a:t>
            </a:r>
            <a:endParaRPr sz="2000">
              <a:solidFill>
                <a:srgbClr val="0F496F"/>
              </a:solidFill>
              <a:latin typeface="Century Gothic"/>
              <a:ea typeface="Century Gothic"/>
              <a:cs typeface="Century Gothic"/>
              <a:sym typeface="Century Gothic"/>
            </a:endParaRPr>
          </a:p>
          <a:p>
            <a:pPr marL="285750" indent="-285750" defTabSz="457200">
              <a:spcBef>
                <a:spcPts val="600"/>
              </a:spcBef>
              <a:buClr>
                <a:srgbClr val="FFFFFF"/>
              </a:buClr>
              <a:buSzPct val="80000"/>
              <a:buChar char="-"/>
              <a:defRPr sz="2800" b="1">
                <a:solidFill>
                  <a:srgbClr val="FFFFFF"/>
                </a:solidFill>
                <a:latin typeface="Calibri"/>
                <a:ea typeface="Calibri"/>
                <a:cs typeface="Calibri"/>
                <a:sym typeface="Calibri"/>
              </a:defRPr>
            </a:pPr>
            <a:r>
              <a:t>Safety Planning</a:t>
            </a:r>
            <a:endParaRPr sz="2000">
              <a:solidFill>
                <a:srgbClr val="0F496F"/>
              </a:solidFill>
              <a:latin typeface="Century Gothic"/>
              <a:ea typeface="Century Gothic"/>
              <a:cs typeface="Century Gothic"/>
              <a:sym typeface="Century Gothic"/>
            </a:endParaRPr>
          </a:p>
          <a:p>
            <a:pPr marL="285750" indent="-285750" defTabSz="457200">
              <a:spcBef>
                <a:spcPts val="600"/>
              </a:spcBef>
              <a:buClr>
                <a:srgbClr val="FFFFFF"/>
              </a:buClr>
              <a:buSzPct val="80000"/>
              <a:buChar char="-"/>
              <a:defRPr sz="2800" b="1">
                <a:solidFill>
                  <a:srgbClr val="FFFFFF"/>
                </a:solidFill>
                <a:latin typeface="Calibri"/>
                <a:ea typeface="Calibri"/>
                <a:cs typeface="Calibri"/>
                <a:sym typeface="Calibri"/>
              </a:defRPr>
            </a:pPr>
            <a:r>
              <a:t>Follow up</a:t>
            </a:r>
            <a:endParaRPr sz="2000">
              <a:solidFill>
                <a:srgbClr val="0F496F"/>
              </a:solidFill>
              <a:latin typeface="Century Gothic"/>
              <a:ea typeface="Century Gothic"/>
              <a:cs typeface="Century Gothic"/>
              <a:sym typeface="Century Gothic"/>
            </a:endParaRPr>
          </a:p>
          <a:p>
            <a:pPr marL="285750" indent="-285750" defTabSz="457200">
              <a:spcBef>
                <a:spcPts val="600"/>
              </a:spcBef>
              <a:buClr>
                <a:srgbClr val="FFFFFF"/>
              </a:buClr>
              <a:buSzPct val="80000"/>
              <a:buChar char="-"/>
              <a:defRPr sz="2800" b="1" u="sng">
                <a:solidFill>
                  <a:srgbClr val="FFFFFF"/>
                </a:solidFill>
                <a:latin typeface="Calibri"/>
                <a:ea typeface="Calibri"/>
                <a:cs typeface="Calibri"/>
                <a:sym typeface="Calibri"/>
              </a:defRPr>
            </a:pPr>
            <a:r>
              <a:t>Referral</a:t>
            </a:r>
            <a:r>
              <a:rPr u="none"/>
              <a:t> to MRT or 911 for Voluntary/Involuntary Dispatch</a:t>
            </a:r>
            <a:endParaRPr sz="2000">
              <a:solidFill>
                <a:srgbClr val="0F496F"/>
              </a:solidFill>
              <a:latin typeface="Century Gothic"/>
              <a:ea typeface="Century Gothic"/>
              <a:cs typeface="Century Gothic"/>
              <a:sym typeface="Century Gothic"/>
            </a:endParaRPr>
          </a:p>
          <a:p>
            <a:pPr marL="285750" indent="-285750" defTabSz="457200">
              <a:spcBef>
                <a:spcPts val="600"/>
              </a:spcBef>
              <a:buClr>
                <a:srgbClr val="FFFFFF"/>
              </a:buClr>
              <a:buSzPct val="80000"/>
              <a:buChar char="-"/>
              <a:defRPr sz="2800" b="1">
                <a:solidFill>
                  <a:srgbClr val="FFFFFF"/>
                </a:solidFill>
                <a:latin typeface="Calibri"/>
                <a:ea typeface="Calibri"/>
                <a:cs typeface="Calibri"/>
                <a:sym typeface="Calibri"/>
              </a:defRPr>
            </a:pPr>
            <a:r>
              <a:t>Abuse Reporting</a:t>
            </a:r>
            <a:endParaRPr sz="2000">
              <a:solidFill>
                <a:srgbClr val="0F496F"/>
              </a:solidFill>
              <a:latin typeface="Century Gothic"/>
              <a:ea typeface="Century Gothic"/>
              <a:cs typeface="Century Gothic"/>
              <a:sym typeface="Century Gothic"/>
            </a:endParaRPr>
          </a:p>
          <a:p>
            <a:pPr marL="285750" indent="-285750" defTabSz="457200">
              <a:spcBef>
                <a:spcPts val="600"/>
              </a:spcBef>
              <a:buClr>
                <a:srgbClr val="FFFFFF"/>
              </a:buClr>
              <a:buSzPct val="80000"/>
              <a:buChar char="-"/>
              <a:defRPr sz="2800" b="1">
                <a:solidFill>
                  <a:srgbClr val="FFFFFF"/>
                </a:solidFill>
                <a:latin typeface="Calibri"/>
                <a:ea typeface="Calibri"/>
                <a:cs typeface="Calibri"/>
                <a:sym typeface="Calibri"/>
              </a:defRPr>
            </a:pPr>
            <a:r>
              <a:t>Connection to Community Resources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6"/>
          <p:cNvSpPr txBox="1"/>
          <p:nvPr/>
        </p:nvSpPr>
        <p:spPr>
          <a:xfrm>
            <a:off x="-4803461" y="394523"/>
            <a:ext cx="11713002" cy="3672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sz="20000">
                <a:solidFill>
                  <a:srgbClr val="FFFFFF"/>
                </a:solidFill>
                <a:latin typeface="Arial Black"/>
                <a:ea typeface="Arial Black"/>
                <a:cs typeface="Arial Black"/>
                <a:sym typeface="Arial Black"/>
              </a:defRPr>
            </a:pPr>
            <a:r>
              <a:t> </a:t>
            </a:r>
            <a:r>
              <a:rPr>
                <a:solidFill>
                  <a:srgbClr val="1718B4"/>
                </a:solidFill>
              </a:rPr>
              <a:t>6</a:t>
            </a:r>
          </a:p>
        </p:txBody>
      </p:sp>
      <p:sp>
        <p:nvSpPr>
          <p:cNvPr id="391" name="Google Shape;26;p1"/>
          <p:cNvSpPr txBox="1"/>
          <p:nvPr/>
        </p:nvSpPr>
        <p:spPr>
          <a:xfrm>
            <a:off x="2862683" y="1070719"/>
            <a:ext cx="9674703" cy="2320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nSpc>
                <a:spcPct val="80000"/>
              </a:lnSpc>
              <a:defRPr sz="4000">
                <a:solidFill>
                  <a:srgbClr val="1718B4"/>
                </a:solidFill>
                <a:latin typeface="Arial Black"/>
                <a:ea typeface="Arial Black"/>
                <a:cs typeface="Arial Black"/>
                <a:sym typeface="Arial Black"/>
              </a:defRPr>
            </a:pPr>
            <a:r>
              <a:rPr dirty="0"/>
              <a:t>Leaders at “payer-level” </a:t>
            </a:r>
          </a:p>
          <a:p>
            <a:pPr>
              <a:lnSpc>
                <a:spcPct val="80000"/>
              </a:lnSpc>
              <a:defRPr sz="4000">
                <a:solidFill>
                  <a:srgbClr val="1718B4"/>
                </a:solidFill>
                <a:latin typeface="Arial Black"/>
                <a:ea typeface="Arial Black"/>
                <a:cs typeface="Arial Black"/>
                <a:sym typeface="Arial Black"/>
              </a:defRPr>
            </a:pPr>
            <a:r>
              <a:rPr dirty="0"/>
              <a:t>care coordination</a:t>
            </a:r>
          </a:p>
        </p:txBody>
      </p:sp>
      <p:sp>
        <p:nvSpPr>
          <p:cNvPr id="392" name="Care Coordination – Payer-level vs. Provider-level…"/>
          <p:cNvSpPr txBox="1"/>
          <p:nvPr/>
        </p:nvSpPr>
        <p:spPr>
          <a:xfrm>
            <a:off x="926809" y="2808259"/>
            <a:ext cx="11378105" cy="25182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80736" indent="-280736">
              <a:buSzPct val="140000"/>
              <a:buChar char="•"/>
              <a:defRPr sz="2800">
                <a:solidFill>
                  <a:srgbClr val="1718B4"/>
                </a:solidFill>
              </a:defRPr>
            </a:pPr>
            <a:r>
              <a:rPr dirty="0"/>
              <a:t>Care Coordination – Payer-level vs. Provider-level</a:t>
            </a:r>
          </a:p>
          <a:p>
            <a:pPr marL="280736" indent="-280736">
              <a:buSzPct val="140000"/>
              <a:buChar char="•"/>
              <a:defRPr sz="2800">
                <a:solidFill>
                  <a:srgbClr val="1718B4"/>
                </a:solidFill>
              </a:defRPr>
            </a:pPr>
            <a:r>
              <a:rPr dirty="0"/>
              <a:t>Payer-level Care Coordination improves access to care.</a:t>
            </a:r>
          </a:p>
          <a:p>
            <a:pPr marL="280736" indent="-280736">
              <a:buSzPct val="140000"/>
              <a:buChar char="•"/>
              <a:defRPr sz="2800">
                <a:solidFill>
                  <a:srgbClr val="1718B4"/>
                </a:solidFill>
              </a:defRPr>
            </a:pPr>
            <a:r>
              <a:rPr dirty="0"/>
              <a:t>Linkage to needed services based on individual need.</a:t>
            </a:r>
          </a:p>
          <a:p>
            <a:pPr marL="280736" indent="-280736">
              <a:buSzPct val="140000"/>
              <a:buChar char="•"/>
              <a:defRPr sz="2800">
                <a:solidFill>
                  <a:srgbClr val="1718B4"/>
                </a:solidFill>
              </a:defRPr>
            </a:pPr>
            <a:r>
              <a:rPr dirty="0"/>
              <a:t>Available services include a multi-provider system of care.</a:t>
            </a:r>
          </a:p>
          <a:p>
            <a:pPr marL="280736" indent="-280736">
              <a:buSzPct val="140000"/>
              <a:buChar char="•"/>
              <a:defRPr sz="2800">
                <a:solidFill>
                  <a:srgbClr val="1718B4"/>
                </a:solidFill>
              </a:defRPr>
            </a:pPr>
            <a:r>
              <a:rPr dirty="0"/>
              <a:t>Available resources include ME partnerships with key stakeholders, e.g. housing, schools, law enforcement.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traight Arrow Connector 62"/>
          <p:cNvSpPr/>
          <p:nvPr/>
        </p:nvSpPr>
        <p:spPr>
          <a:xfrm>
            <a:off x="5936807" y="2835024"/>
            <a:ext cx="2" cy="943405"/>
          </a:xfrm>
          <a:prstGeom prst="line">
            <a:avLst/>
          </a:prstGeom>
          <a:ln w="19050">
            <a:solidFill>
              <a:srgbClr val="BFBFBF"/>
            </a:solidFill>
            <a:prstDash val="dash"/>
            <a:headEnd type="triangle"/>
            <a:tailEnd type="triangle"/>
          </a:ln>
        </p:spPr>
        <p:txBody>
          <a:bodyPr lIns="45719" rIns="45719"/>
          <a:lstStyle/>
          <a:p>
            <a:pPr>
              <a:defRPr sz="1800">
                <a:latin typeface="Calibri"/>
                <a:ea typeface="Calibri"/>
                <a:cs typeface="Calibri"/>
                <a:sym typeface="Calibri"/>
              </a:defRPr>
            </a:pPr>
            <a:endParaRPr/>
          </a:p>
        </p:txBody>
      </p:sp>
      <p:sp>
        <p:nvSpPr>
          <p:cNvPr id="395" name="Straight Arrow Connector 59"/>
          <p:cNvSpPr/>
          <p:nvPr/>
        </p:nvSpPr>
        <p:spPr>
          <a:xfrm>
            <a:off x="6288573" y="2835024"/>
            <a:ext cx="2" cy="943405"/>
          </a:xfrm>
          <a:prstGeom prst="line">
            <a:avLst/>
          </a:prstGeom>
          <a:ln w="19050">
            <a:solidFill>
              <a:srgbClr val="BFBFBF"/>
            </a:solidFill>
            <a:tailEnd type="triangle"/>
          </a:ln>
        </p:spPr>
        <p:txBody>
          <a:bodyPr lIns="45719" rIns="45719"/>
          <a:lstStyle/>
          <a:p>
            <a:pPr>
              <a:defRPr sz="1800">
                <a:latin typeface="Calibri"/>
                <a:ea typeface="Calibri"/>
                <a:cs typeface="Calibri"/>
                <a:sym typeface="Calibri"/>
              </a:defRPr>
            </a:pPr>
            <a:endParaRPr/>
          </a:p>
        </p:txBody>
      </p:sp>
      <p:sp>
        <p:nvSpPr>
          <p:cNvPr id="396" name="Title 1"/>
          <p:cNvSpPr txBox="1">
            <a:spLocks noGrp="1"/>
          </p:cNvSpPr>
          <p:nvPr>
            <p:ph type="title"/>
          </p:nvPr>
        </p:nvSpPr>
        <p:spPr>
          <a:xfrm>
            <a:off x="838200" y="1"/>
            <a:ext cx="10515600" cy="1325033"/>
          </a:xfrm>
          <a:prstGeom prst="rect">
            <a:avLst/>
          </a:prstGeom>
        </p:spPr>
        <p:txBody>
          <a:bodyPr/>
          <a:lstStyle/>
          <a:p>
            <a:pPr algn="ctr"/>
            <a:r>
              <a:rPr dirty="0"/>
              <a:t>Care Coordination Collaboration: </a:t>
            </a:r>
            <a:br>
              <a:rPr dirty="0"/>
            </a:br>
            <a:r>
              <a:rPr dirty="0"/>
              <a:t>Payer and Provider Data Sharing</a:t>
            </a:r>
          </a:p>
        </p:txBody>
      </p:sp>
      <p:pic>
        <p:nvPicPr>
          <p:cNvPr id="397" name="Picture 2" descr="Picture 2"/>
          <p:cNvPicPr>
            <a:picLocks noChangeAspect="1"/>
          </p:cNvPicPr>
          <p:nvPr/>
        </p:nvPicPr>
        <p:blipFill>
          <a:blip r:embed="rId2"/>
          <a:stretch>
            <a:fillRect/>
          </a:stretch>
        </p:blipFill>
        <p:spPr>
          <a:xfrm>
            <a:off x="5659437" y="1606608"/>
            <a:ext cx="873127" cy="615829"/>
          </a:xfrm>
          <a:prstGeom prst="rect">
            <a:avLst/>
          </a:prstGeom>
          <a:ln w="12700">
            <a:miter lim="400000"/>
          </a:ln>
        </p:spPr>
      </p:pic>
      <p:pic>
        <p:nvPicPr>
          <p:cNvPr id="398" name="Picture 40" descr="Picture 40"/>
          <p:cNvPicPr>
            <a:picLocks noChangeAspect="1"/>
          </p:cNvPicPr>
          <p:nvPr/>
        </p:nvPicPr>
        <p:blipFill>
          <a:blip r:embed="rId3"/>
          <a:stretch>
            <a:fillRect/>
          </a:stretch>
        </p:blipFill>
        <p:spPr>
          <a:xfrm>
            <a:off x="3026230" y="1727735"/>
            <a:ext cx="869951" cy="509241"/>
          </a:xfrm>
          <a:prstGeom prst="rect">
            <a:avLst/>
          </a:prstGeom>
          <a:ln w="12700">
            <a:miter lim="400000"/>
          </a:ln>
        </p:spPr>
      </p:pic>
      <p:pic>
        <p:nvPicPr>
          <p:cNvPr id="399" name="Picture 34" descr="Picture 34"/>
          <p:cNvPicPr>
            <a:picLocks noChangeAspect="1"/>
          </p:cNvPicPr>
          <p:nvPr/>
        </p:nvPicPr>
        <p:blipFill>
          <a:blip r:embed="rId4"/>
          <a:stretch>
            <a:fillRect/>
          </a:stretch>
        </p:blipFill>
        <p:spPr>
          <a:xfrm>
            <a:off x="8484289" y="1616224"/>
            <a:ext cx="502296" cy="615829"/>
          </a:xfrm>
          <a:prstGeom prst="rect">
            <a:avLst/>
          </a:prstGeom>
          <a:ln w="12700">
            <a:miter lim="400000"/>
          </a:ln>
        </p:spPr>
      </p:pic>
      <p:sp>
        <p:nvSpPr>
          <p:cNvPr id="400" name="Subtitle 2"/>
          <p:cNvSpPr txBox="1"/>
          <p:nvPr/>
        </p:nvSpPr>
        <p:spPr>
          <a:xfrm>
            <a:off x="3025943" y="2267865"/>
            <a:ext cx="835949" cy="225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 tIns="34290" rIns="34290" bIns="34290">
            <a:spAutoFit/>
          </a:bodyPr>
          <a:lstStyle>
            <a:lvl1pPr algn="ctr" defTabSz="457200">
              <a:spcBef>
                <a:spcPts val="200"/>
              </a:spcBef>
              <a:defRPr sz="1200">
                <a:solidFill>
                  <a:srgbClr val="58565B"/>
                </a:solidFill>
                <a:latin typeface="Calibri"/>
                <a:ea typeface="Calibri"/>
                <a:cs typeface="Calibri"/>
                <a:sym typeface="Calibri"/>
              </a:defRPr>
            </a:lvl1pPr>
          </a:lstStyle>
          <a:p>
            <a:r>
              <a:t>Schools</a:t>
            </a:r>
          </a:p>
        </p:txBody>
      </p:sp>
      <p:sp>
        <p:nvSpPr>
          <p:cNvPr id="401" name="Subtitle 2"/>
          <p:cNvSpPr txBox="1"/>
          <p:nvPr/>
        </p:nvSpPr>
        <p:spPr>
          <a:xfrm>
            <a:off x="8061594" y="2267865"/>
            <a:ext cx="1347685" cy="415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 tIns="34290" rIns="34290" bIns="34290">
            <a:spAutoFit/>
          </a:bodyPr>
          <a:lstStyle/>
          <a:p>
            <a:pPr algn="ctr" defTabSz="457200">
              <a:defRPr sz="1200">
                <a:solidFill>
                  <a:srgbClr val="58565B"/>
                </a:solidFill>
                <a:latin typeface="Calibri"/>
                <a:ea typeface="Calibri"/>
                <a:cs typeface="Calibri"/>
                <a:sym typeface="Calibri"/>
              </a:defRPr>
            </a:pPr>
            <a:r>
              <a:t>Law</a:t>
            </a:r>
            <a:endParaRPr sz="3200"/>
          </a:p>
          <a:p>
            <a:pPr algn="ctr" defTabSz="457200">
              <a:defRPr sz="1200">
                <a:solidFill>
                  <a:srgbClr val="58565B"/>
                </a:solidFill>
                <a:latin typeface="Calibri"/>
                <a:ea typeface="Calibri"/>
                <a:cs typeface="Calibri"/>
                <a:sym typeface="Calibri"/>
              </a:defRPr>
            </a:pPr>
            <a:r>
              <a:t>Enforcement</a:t>
            </a:r>
          </a:p>
        </p:txBody>
      </p:sp>
      <p:sp>
        <p:nvSpPr>
          <p:cNvPr id="402" name="Subtitle 2"/>
          <p:cNvSpPr txBox="1"/>
          <p:nvPr/>
        </p:nvSpPr>
        <p:spPr>
          <a:xfrm>
            <a:off x="5031892" y="2267865"/>
            <a:ext cx="2320255" cy="576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90" tIns="34290" rIns="34290" bIns="34290">
            <a:spAutoFit/>
          </a:bodyPr>
          <a:lstStyle/>
          <a:p>
            <a:pPr algn="ctr" defTabSz="457200">
              <a:spcBef>
                <a:spcPts val="300"/>
              </a:spcBef>
              <a:defRPr b="1">
                <a:solidFill>
                  <a:srgbClr val="58565B"/>
                </a:solidFill>
                <a:latin typeface="Calibri"/>
                <a:ea typeface="Calibri"/>
                <a:cs typeface="Calibri"/>
                <a:sym typeface="Calibri"/>
              </a:defRPr>
            </a:pPr>
            <a:r>
              <a:t>988/MRT/Fire Rescue</a:t>
            </a:r>
            <a:endParaRPr sz="3200"/>
          </a:p>
          <a:p>
            <a:pPr algn="ctr" defTabSz="457200">
              <a:spcBef>
                <a:spcPts val="200"/>
              </a:spcBef>
              <a:defRPr sz="900">
                <a:solidFill>
                  <a:srgbClr val="58565B"/>
                </a:solidFill>
                <a:latin typeface="Calibri"/>
                <a:ea typeface="Calibri"/>
                <a:cs typeface="Calibri"/>
                <a:sym typeface="Calibri"/>
              </a:defRPr>
            </a:pPr>
            <a:r>
              <a:t>(trained helpline operators supervised by licensed clinical social workers)</a:t>
            </a:r>
          </a:p>
        </p:txBody>
      </p:sp>
      <p:sp>
        <p:nvSpPr>
          <p:cNvPr id="403" name="Rectangle 22"/>
          <p:cNvSpPr/>
          <p:nvPr/>
        </p:nvSpPr>
        <p:spPr>
          <a:xfrm>
            <a:off x="5178871" y="3867691"/>
            <a:ext cx="1927433" cy="490071"/>
          </a:xfrm>
          <a:prstGeom prst="rect">
            <a:avLst/>
          </a:prstGeom>
          <a:solidFill>
            <a:schemeClr val="accent3"/>
          </a:solidFill>
          <a:ln w="19050">
            <a:solidFill>
              <a:srgbClr val="BFBFBF"/>
            </a:solidFill>
            <a:miter/>
          </a:ln>
        </p:spPr>
        <p:txBody>
          <a:bodyPr lIns="45719" rIns="45719" anchor="ctr"/>
          <a:lstStyle/>
          <a:p>
            <a:pPr algn="ctr">
              <a:defRPr sz="1800">
                <a:solidFill>
                  <a:srgbClr val="57585B"/>
                </a:solidFill>
                <a:latin typeface="Calibri"/>
                <a:ea typeface="Calibri"/>
                <a:cs typeface="Calibri"/>
                <a:sym typeface="Calibri"/>
              </a:defRPr>
            </a:pPr>
            <a:endParaRPr/>
          </a:p>
        </p:txBody>
      </p:sp>
      <p:grpSp>
        <p:nvGrpSpPr>
          <p:cNvPr id="410" name="Group 53"/>
          <p:cNvGrpSpPr/>
          <p:nvPr/>
        </p:nvGrpSpPr>
        <p:grpSpPr>
          <a:xfrm>
            <a:off x="4487020" y="3827934"/>
            <a:ext cx="3324002" cy="1102325"/>
            <a:chOff x="0" y="0"/>
            <a:chExt cx="3324001" cy="1102323"/>
          </a:xfrm>
        </p:grpSpPr>
        <p:sp>
          <p:nvSpPr>
            <p:cNvPr id="404" name="Rectangle 21"/>
            <p:cNvSpPr/>
            <p:nvPr/>
          </p:nvSpPr>
          <p:spPr>
            <a:xfrm>
              <a:off x="84980" y="0"/>
              <a:ext cx="3127512" cy="1102324"/>
            </a:xfrm>
            <a:prstGeom prst="rect">
              <a:avLst/>
            </a:prstGeom>
            <a:solidFill>
              <a:srgbClr val="FFFFFF"/>
            </a:solidFill>
            <a:ln w="19050" cap="flat">
              <a:solidFill>
                <a:srgbClr val="BFBFBF"/>
              </a:solidFill>
              <a:prstDash val="solid"/>
              <a:miter lim="800000"/>
            </a:ln>
            <a:effectLst/>
          </p:spPr>
          <p:txBody>
            <a:bodyPr wrap="square" lIns="45719" tIns="45719" rIns="45719" bIns="45719" numCol="1" anchor="ctr">
              <a:noAutofit/>
            </a:bodyPr>
            <a:lstStyle/>
            <a:p>
              <a:pPr algn="ctr">
                <a:defRPr sz="1800">
                  <a:solidFill>
                    <a:srgbClr val="57585B"/>
                  </a:solidFill>
                  <a:latin typeface="Calibri"/>
                  <a:ea typeface="Calibri"/>
                  <a:cs typeface="Calibri"/>
                  <a:sym typeface="Calibri"/>
                </a:defRPr>
              </a:pPr>
              <a:endParaRPr/>
            </a:p>
          </p:txBody>
        </p:sp>
        <p:sp>
          <p:nvSpPr>
            <p:cNvPr id="405" name="Subtitle 2"/>
            <p:cNvSpPr txBox="1"/>
            <p:nvPr/>
          </p:nvSpPr>
          <p:spPr>
            <a:xfrm>
              <a:off x="0" y="530683"/>
              <a:ext cx="3324002" cy="1830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90" tIns="34290" rIns="34290" bIns="34290" numCol="1" anchor="t">
              <a:spAutoFit/>
            </a:bodyPr>
            <a:lstStyle>
              <a:lvl1pPr algn="ctr" defTabSz="457200">
                <a:spcBef>
                  <a:spcPts val="200"/>
                </a:spcBef>
                <a:defRPr sz="900">
                  <a:solidFill>
                    <a:srgbClr val="58565B"/>
                  </a:solidFill>
                  <a:latin typeface="Calibri"/>
                  <a:ea typeface="Calibri"/>
                  <a:cs typeface="Calibri"/>
                  <a:sym typeface="Calibri"/>
                </a:defRPr>
              </a:lvl1pPr>
            </a:lstStyle>
            <a:p>
              <a:r>
                <a:t>System Supervision and Management</a:t>
              </a:r>
            </a:p>
          </p:txBody>
        </p:sp>
        <p:sp>
          <p:nvSpPr>
            <p:cNvPr id="406" name="Rectangle"/>
            <p:cNvSpPr/>
            <p:nvPr/>
          </p:nvSpPr>
          <p:spPr>
            <a:xfrm>
              <a:off x="312146" y="694408"/>
              <a:ext cx="2699709" cy="215828"/>
            </a:xfrm>
            <a:prstGeom prst="rect">
              <a:avLst/>
            </a:prstGeom>
            <a:solidFill>
              <a:srgbClr val="FFFFFF"/>
            </a:solidFill>
            <a:ln w="12700" cap="flat">
              <a:noFill/>
              <a:miter lim="400000"/>
            </a:ln>
            <a:effectLst/>
          </p:spPr>
          <p:txBody>
            <a:bodyPr wrap="square" lIns="45719" tIns="45719" rIns="45719" bIns="45719" numCol="1" anchor="t">
              <a:noAutofit/>
            </a:bodyPr>
            <a:lstStyle/>
            <a:p>
              <a:pPr algn="ctr" defTabSz="457200">
                <a:spcBef>
                  <a:spcPts val="700"/>
                </a:spcBef>
                <a:defRPr sz="3200">
                  <a:latin typeface="Calibri"/>
                  <a:ea typeface="Calibri"/>
                  <a:cs typeface="Calibri"/>
                  <a:sym typeface="Calibri"/>
                </a:defRPr>
              </a:pPr>
              <a:endParaRPr/>
            </a:p>
          </p:txBody>
        </p:sp>
        <p:grpSp>
          <p:nvGrpSpPr>
            <p:cNvPr id="409" name="Subtitle 2"/>
            <p:cNvGrpSpPr/>
            <p:nvPr/>
          </p:nvGrpSpPr>
          <p:grpSpPr>
            <a:xfrm>
              <a:off x="438591" y="35429"/>
              <a:ext cx="2426537" cy="487571"/>
              <a:chOff x="-1" y="-1"/>
              <a:chExt cx="2426535" cy="487570"/>
            </a:xfrm>
          </p:grpSpPr>
          <p:sp>
            <p:nvSpPr>
              <p:cNvPr id="407" name="Rectangle"/>
              <p:cNvSpPr/>
              <p:nvPr/>
            </p:nvSpPr>
            <p:spPr>
              <a:xfrm>
                <a:off x="-2" y="-1"/>
                <a:ext cx="2426537" cy="487571"/>
              </a:xfrm>
              <a:prstGeom prst="rect">
                <a:avLst/>
              </a:prstGeom>
              <a:solidFill>
                <a:srgbClr val="F2F2F2"/>
              </a:solidFill>
              <a:ln w="12700" cap="flat">
                <a:noFill/>
                <a:miter lim="400000"/>
              </a:ln>
              <a:effectLst/>
            </p:spPr>
            <p:txBody>
              <a:bodyPr wrap="square" lIns="45719" tIns="45719" rIns="45719" bIns="45719" numCol="1" anchor="t">
                <a:noAutofit/>
              </a:bodyPr>
              <a:lstStyle/>
              <a:p>
                <a:pPr algn="ctr" defTabSz="457200">
                  <a:spcBef>
                    <a:spcPts val="700"/>
                  </a:spcBef>
                  <a:defRPr sz="3200">
                    <a:latin typeface="Calibri"/>
                    <a:ea typeface="Calibri"/>
                    <a:cs typeface="Calibri"/>
                    <a:sym typeface="Calibri"/>
                  </a:defRPr>
                </a:pPr>
                <a:endParaRPr/>
              </a:p>
            </p:txBody>
          </p:sp>
          <p:sp>
            <p:nvSpPr>
              <p:cNvPr id="408" name="Payer-level Managing Entity Care Coordinators"/>
              <p:cNvSpPr txBox="1"/>
              <p:nvPr/>
            </p:nvSpPr>
            <p:spPr>
              <a:xfrm>
                <a:off x="34289" y="-2"/>
                <a:ext cx="2357956" cy="48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90" tIns="34290" rIns="34290" bIns="34290" numCol="1" anchor="t">
                <a:spAutoFit/>
              </a:bodyPr>
              <a:lstStyle>
                <a:lvl1pPr algn="ctr" defTabSz="457200">
                  <a:spcBef>
                    <a:spcPts val="300"/>
                  </a:spcBef>
                  <a:defRPr b="1">
                    <a:solidFill>
                      <a:srgbClr val="58565B"/>
                    </a:solidFill>
                    <a:latin typeface="Calibri"/>
                    <a:ea typeface="Calibri"/>
                    <a:cs typeface="Calibri"/>
                    <a:sym typeface="Calibri"/>
                  </a:defRPr>
                </a:lvl1pPr>
              </a:lstStyle>
              <a:p>
                <a:r>
                  <a:rPr dirty="0"/>
                  <a:t>Payer-level Managing Entity Care Coordinators</a:t>
                </a:r>
              </a:p>
            </p:txBody>
          </p:sp>
        </p:grpSp>
      </p:grpSp>
      <p:grpSp>
        <p:nvGrpSpPr>
          <p:cNvPr id="415" name="Group 30"/>
          <p:cNvGrpSpPr/>
          <p:nvPr/>
        </p:nvGrpSpPr>
        <p:grpSpPr>
          <a:xfrm>
            <a:off x="1104409" y="5411172"/>
            <a:ext cx="1889343" cy="1178470"/>
            <a:chOff x="0" y="0"/>
            <a:chExt cx="1889342" cy="1178468"/>
          </a:xfrm>
        </p:grpSpPr>
        <p:sp>
          <p:nvSpPr>
            <p:cNvPr id="411" name="Subtitle 2"/>
            <p:cNvSpPr txBox="1"/>
            <p:nvPr/>
          </p:nvSpPr>
          <p:spPr>
            <a:xfrm>
              <a:off x="-1" y="497043"/>
              <a:ext cx="1889344" cy="6318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90" tIns="34290" rIns="34290" bIns="34290" numCol="1" anchor="t">
              <a:spAutoFit/>
            </a:bodyPr>
            <a:lstStyle/>
            <a:p>
              <a:pPr algn="ctr" defTabSz="457200">
                <a:spcBef>
                  <a:spcPts val="200"/>
                </a:spcBef>
                <a:defRPr sz="1200">
                  <a:solidFill>
                    <a:srgbClr val="58565B"/>
                  </a:solidFill>
                  <a:latin typeface="Calibri"/>
                  <a:ea typeface="Calibri"/>
                  <a:cs typeface="Calibri"/>
                  <a:sym typeface="Calibri"/>
                </a:defRPr>
              </a:pPr>
              <a:r>
                <a:t>Provider-level Care Coordinators &amp; Peers</a:t>
              </a:r>
              <a:endParaRPr sz="3200"/>
            </a:p>
            <a:p>
              <a:pPr algn="ctr" defTabSz="457200">
                <a:spcBef>
                  <a:spcPts val="200"/>
                </a:spcBef>
                <a:defRPr sz="1200" b="1">
                  <a:solidFill>
                    <a:srgbClr val="58565B"/>
                  </a:solidFill>
                  <a:latin typeface="Calibri"/>
                  <a:ea typeface="Calibri"/>
                  <a:cs typeface="Calibri"/>
                  <a:sym typeface="Calibri"/>
                </a:defRPr>
              </a:pPr>
              <a:r>
                <a:t>PROVIDER 1</a:t>
              </a:r>
            </a:p>
          </p:txBody>
        </p:sp>
        <p:sp>
          <p:nvSpPr>
            <p:cNvPr id="412" name="Rectangle 28"/>
            <p:cNvSpPr/>
            <p:nvPr/>
          </p:nvSpPr>
          <p:spPr>
            <a:xfrm>
              <a:off x="128041" y="288852"/>
              <a:ext cx="1630019" cy="889617"/>
            </a:xfrm>
            <a:prstGeom prst="rect">
              <a:avLst/>
            </a:prstGeom>
            <a:noFill/>
            <a:ln w="19050" cap="flat">
              <a:solidFill>
                <a:srgbClr val="BFBFBF"/>
              </a:solidFill>
              <a:prstDash val="solid"/>
              <a:miter lim="800000"/>
            </a:ln>
            <a:effectLst/>
          </p:spPr>
          <p:txBody>
            <a:bodyPr wrap="square" lIns="45719" tIns="45719" rIns="45719" bIns="45719" numCol="1" anchor="ctr">
              <a:noAutofit/>
            </a:bodyPr>
            <a:lstStyle/>
            <a:p>
              <a:pPr algn="ctr">
                <a:defRPr sz="1800">
                  <a:solidFill>
                    <a:srgbClr val="57585B"/>
                  </a:solidFill>
                  <a:latin typeface="Calibri"/>
                  <a:ea typeface="Calibri"/>
                  <a:cs typeface="Calibri"/>
                  <a:sym typeface="Calibri"/>
                </a:defRPr>
              </a:pPr>
              <a:endParaRPr/>
            </a:p>
          </p:txBody>
        </p:sp>
        <p:sp>
          <p:nvSpPr>
            <p:cNvPr id="413" name="Rectangle 29"/>
            <p:cNvSpPr/>
            <p:nvPr/>
          </p:nvSpPr>
          <p:spPr>
            <a:xfrm>
              <a:off x="612135" y="-1"/>
              <a:ext cx="661830" cy="4477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pic>
          <p:nvPicPr>
            <p:cNvPr id="414" name="Picture 18" descr="Picture 18"/>
            <p:cNvPicPr>
              <a:picLocks noChangeAspect="1"/>
            </p:cNvPicPr>
            <p:nvPr/>
          </p:nvPicPr>
          <p:blipFill>
            <a:blip r:embed="rId5"/>
            <a:stretch>
              <a:fillRect/>
            </a:stretch>
          </p:blipFill>
          <p:spPr>
            <a:xfrm>
              <a:off x="692388" y="53008"/>
              <a:ext cx="538537" cy="413659"/>
            </a:xfrm>
            <a:prstGeom prst="rect">
              <a:avLst/>
            </a:prstGeom>
            <a:ln w="12700" cap="flat">
              <a:noFill/>
              <a:miter lim="400000"/>
            </a:ln>
            <a:effectLst/>
          </p:spPr>
        </p:pic>
      </p:grpSp>
      <p:grpSp>
        <p:nvGrpSpPr>
          <p:cNvPr id="420" name="Group 31"/>
          <p:cNvGrpSpPr/>
          <p:nvPr/>
        </p:nvGrpSpPr>
        <p:grpSpPr>
          <a:xfrm>
            <a:off x="5230746" y="5389755"/>
            <a:ext cx="1889345" cy="1178469"/>
            <a:chOff x="0" y="0"/>
            <a:chExt cx="1889343" cy="1178468"/>
          </a:xfrm>
        </p:grpSpPr>
        <p:sp>
          <p:nvSpPr>
            <p:cNvPr id="416" name="Subtitle 2"/>
            <p:cNvSpPr txBox="1"/>
            <p:nvPr/>
          </p:nvSpPr>
          <p:spPr>
            <a:xfrm>
              <a:off x="-1" y="497043"/>
              <a:ext cx="1889345" cy="6318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90" tIns="34290" rIns="34290" bIns="34290" numCol="1" anchor="t">
              <a:spAutoFit/>
            </a:bodyPr>
            <a:lstStyle/>
            <a:p>
              <a:pPr algn="ctr" defTabSz="457200">
                <a:spcBef>
                  <a:spcPts val="200"/>
                </a:spcBef>
                <a:defRPr sz="1200">
                  <a:solidFill>
                    <a:srgbClr val="58565B"/>
                  </a:solidFill>
                  <a:latin typeface="Calibri"/>
                  <a:ea typeface="Calibri"/>
                  <a:cs typeface="Calibri"/>
                  <a:sym typeface="Calibri"/>
                </a:defRPr>
              </a:pPr>
              <a:r>
                <a:t>Provider-level Care Coordinators &amp; Peers</a:t>
              </a:r>
              <a:endParaRPr sz="3200"/>
            </a:p>
            <a:p>
              <a:pPr algn="ctr" defTabSz="457200">
                <a:spcBef>
                  <a:spcPts val="200"/>
                </a:spcBef>
                <a:defRPr sz="1200" b="1">
                  <a:solidFill>
                    <a:srgbClr val="58565B"/>
                  </a:solidFill>
                  <a:latin typeface="Calibri"/>
                  <a:ea typeface="Calibri"/>
                  <a:cs typeface="Calibri"/>
                  <a:sym typeface="Calibri"/>
                </a:defRPr>
              </a:pPr>
              <a:r>
                <a:t>PROVIDER 3</a:t>
              </a:r>
            </a:p>
          </p:txBody>
        </p:sp>
        <p:sp>
          <p:nvSpPr>
            <p:cNvPr id="417" name="Rectangle 33"/>
            <p:cNvSpPr/>
            <p:nvPr/>
          </p:nvSpPr>
          <p:spPr>
            <a:xfrm>
              <a:off x="128041" y="288852"/>
              <a:ext cx="1630020" cy="889617"/>
            </a:xfrm>
            <a:prstGeom prst="rect">
              <a:avLst/>
            </a:prstGeom>
            <a:noFill/>
            <a:ln w="19050" cap="flat">
              <a:solidFill>
                <a:srgbClr val="BFBFBF"/>
              </a:solidFill>
              <a:prstDash val="solid"/>
              <a:miter lim="800000"/>
            </a:ln>
            <a:effectLst/>
          </p:spPr>
          <p:txBody>
            <a:bodyPr wrap="square" lIns="45719" tIns="45719" rIns="45719" bIns="45719" numCol="1" anchor="ctr">
              <a:noAutofit/>
            </a:bodyPr>
            <a:lstStyle/>
            <a:p>
              <a:pPr algn="ctr">
                <a:defRPr sz="1800">
                  <a:solidFill>
                    <a:srgbClr val="57585B"/>
                  </a:solidFill>
                  <a:latin typeface="Calibri"/>
                  <a:ea typeface="Calibri"/>
                  <a:cs typeface="Calibri"/>
                  <a:sym typeface="Calibri"/>
                </a:defRPr>
              </a:pPr>
              <a:endParaRPr/>
            </a:p>
          </p:txBody>
        </p:sp>
        <p:sp>
          <p:nvSpPr>
            <p:cNvPr id="418" name="Rectangle 34"/>
            <p:cNvSpPr/>
            <p:nvPr/>
          </p:nvSpPr>
          <p:spPr>
            <a:xfrm>
              <a:off x="612135" y="-1"/>
              <a:ext cx="661830" cy="4477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pic>
          <p:nvPicPr>
            <p:cNvPr id="419" name="Picture 18" descr="Picture 18"/>
            <p:cNvPicPr>
              <a:picLocks noChangeAspect="1"/>
            </p:cNvPicPr>
            <p:nvPr/>
          </p:nvPicPr>
          <p:blipFill>
            <a:blip r:embed="rId5"/>
            <a:stretch>
              <a:fillRect/>
            </a:stretch>
          </p:blipFill>
          <p:spPr>
            <a:xfrm>
              <a:off x="692388" y="53008"/>
              <a:ext cx="538538" cy="413659"/>
            </a:xfrm>
            <a:prstGeom prst="rect">
              <a:avLst/>
            </a:prstGeom>
            <a:ln w="12700" cap="flat">
              <a:noFill/>
              <a:miter lim="400000"/>
            </a:ln>
            <a:effectLst/>
          </p:spPr>
        </p:pic>
      </p:grpSp>
      <p:grpSp>
        <p:nvGrpSpPr>
          <p:cNvPr id="425" name="Group 36"/>
          <p:cNvGrpSpPr/>
          <p:nvPr/>
        </p:nvGrpSpPr>
        <p:grpSpPr>
          <a:xfrm>
            <a:off x="3167552" y="5389821"/>
            <a:ext cx="1889344" cy="1178469"/>
            <a:chOff x="0" y="0"/>
            <a:chExt cx="1889343" cy="1178468"/>
          </a:xfrm>
        </p:grpSpPr>
        <p:sp>
          <p:nvSpPr>
            <p:cNvPr id="421" name="Subtitle 2"/>
            <p:cNvSpPr txBox="1"/>
            <p:nvPr/>
          </p:nvSpPr>
          <p:spPr>
            <a:xfrm>
              <a:off x="-1" y="497043"/>
              <a:ext cx="1889345" cy="6318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90" tIns="34290" rIns="34290" bIns="34290" numCol="1" anchor="t">
              <a:spAutoFit/>
            </a:bodyPr>
            <a:lstStyle/>
            <a:p>
              <a:pPr algn="ctr" defTabSz="457200">
                <a:spcBef>
                  <a:spcPts val="200"/>
                </a:spcBef>
                <a:defRPr sz="1200">
                  <a:solidFill>
                    <a:srgbClr val="58565B"/>
                  </a:solidFill>
                  <a:latin typeface="Calibri"/>
                  <a:ea typeface="Calibri"/>
                  <a:cs typeface="Calibri"/>
                  <a:sym typeface="Calibri"/>
                </a:defRPr>
              </a:pPr>
              <a:r>
                <a:t>Provider-level Care Coordinators &amp; Peers</a:t>
              </a:r>
              <a:endParaRPr sz="3200"/>
            </a:p>
            <a:p>
              <a:pPr algn="ctr" defTabSz="457200">
                <a:spcBef>
                  <a:spcPts val="200"/>
                </a:spcBef>
                <a:defRPr sz="1200" b="1">
                  <a:solidFill>
                    <a:srgbClr val="58565B"/>
                  </a:solidFill>
                  <a:latin typeface="Calibri"/>
                  <a:ea typeface="Calibri"/>
                  <a:cs typeface="Calibri"/>
                  <a:sym typeface="Calibri"/>
                </a:defRPr>
              </a:pPr>
              <a:r>
                <a:t>PROVIDER 2</a:t>
              </a:r>
            </a:p>
          </p:txBody>
        </p:sp>
        <p:sp>
          <p:nvSpPr>
            <p:cNvPr id="422" name="Rectangle 38"/>
            <p:cNvSpPr/>
            <p:nvPr/>
          </p:nvSpPr>
          <p:spPr>
            <a:xfrm>
              <a:off x="128041" y="288852"/>
              <a:ext cx="1630020" cy="889617"/>
            </a:xfrm>
            <a:prstGeom prst="rect">
              <a:avLst/>
            </a:prstGeom>
            <a:noFill/>
            <a:ln w="19050" cap="flat">
              <a:solidFill>
                <a:srgbClr val="BFBFBF"/>
              </a:solidFill>
              <a:prstDash val="solid"/>
              <a:miter lim="800000"/>
            </a:ln>
            <a:effectLst/>
          </p:spPr>
          <p:txBody>
            <a:bodyPr wrap="square" lIns="45719" tIns="45719" rIns="45719" bIns="45719" numCol="1" anchor="ctr">
              <a:noAutofit/>
            </a:bodyPr>
            <a:lstStyle/>
            <a:p>
              <a:pPr algn="ctr">
                <a:defRPr sz="1800">
                  <a:solidFill>
                    <a:srgbClr val="57585B"/>
                  </a:solidFill>
                  <a:latin typeface="Calibri"/>
                  <a:ea typeface="Calibri"/>
                  <a:cs typeface="Calibri"/>
                  <a:sym typeface="Calibri"/>
                </a:defRPr>
              </a:pPr>
              <a:endParaRPr/>
            </a:p>
          </p:txBody>
        </p:sp>
        <p:sp>
          <p:nvSpPr>
            <p:cNvPr id="423" name="Rectangle 39"/>
            <p:cNvSpPr/>
            <p:nvPr/>
          </p:nvSpPr>
          <p:spPr>
            <a:xfrm>
              <a:off x="612135" y="-1"/>
              <a:ext cx="661830" cy="4477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pic>
          <p:nvPicPr>
            <p:cNvPr id="424" name="Picture 18" descr="Picture 18"/>
            <p:cNvPicPr>
              <a:picLocks noChangeAspect="1"/>
            </p:cNvPicPr>
            <p:nvPr/>
          </p:nvPicPr>
          <p:blipFill>
            <a:blip r:embed="rId5"/>
            <a:stretch>
              <a:fillRect/>
            </a:stretch>
          </p:blipFill>
          <p:spPr>
            <a:xfrm>
              <a:off x="692388" y="53008"/>
              <a:ext cx="538538" cy="413659"/>
            </a:xfrm>
            <a:prstGeom prst="rect">
              <a:avLst/>
            </a:prstGeom>
            <a:ln w="12700" cap="flat">
              <a:noFill/>
              <a:miter lim="400000"/>
            </a:ln>
            <a:effectLst/>
          </p:spPr>
        </p:pic>
      </p:grpSp>
      <p:grpSp>
        <p:nvGrpSpPr>
          <p:cNvPr id="430" name="Group 43"/>
          <p:cNvGrpSpPr/>
          <p:nvPr/>
        </p:nvGrpSpPr>
        <p:grpSpPr>
          <a:xfrm>
            <a:off x="7290700" y="5381588"/>
            <a:ext cx="1889343" cy="1178469"/>
            <a:chOff x="0" y="0"/>
            <a:chExt cx="1889342" cy="1178468"/>
          </a:xfrm>
        </p:grpSpPr>
        <p:sp>
          <p:nvSpPr>
            <p:cNvPr id="426" name="Subtitle 2"/>
            <p:cNvSpPr txBox="1"/>
            <p:nvPr/>
          </p:nvSpPr>
          <p:spPr>
            <a:xfrm>
              <a:off x="-1" y="497043"/>
              <a:ext cx="1889344" cy="6318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90" tIns="34290" rIns="34290" bIns="34290" numCol="1" anchor="t">
              <a:spAutoFit/>
            </a:bodyPr>
            <a:lstStyle/>
            <a:p>
              <a:pPr algn="ctr" defTabSz="457200">
                <a:spcBef>
                  <a:spcPts val="200"/>
                </a:spcBef>
                <a:defRPr sz="1200">
                  <a:solidFill>
                    <a:srgbClr val="58565B"/>
                  </a:solidFill>
                  <a:latin typeface="Calibri"/>
                  <a:ea typeface="Calibri"/>
                  <a:cs typeface="Calibri"/>
                  <a:sym typeface="Calibri"/>
                </a:defRPr>
              </a:pPr>
              <a:r>
                <a:t>Provider-level Care Coordinators &amp; Peers</a:t>
              </a:r>
              <a:endParaRPr sz="3200"/>
            </a:p>
            <a:p>
              <a:pPr algn="ctr" defTabSz="457200">
                <a:spcBef>
                  <a:spcPts val="200"/>
                </a:spcBef>
                <a:defRPr sz="1200" b="1">
                  <a:solidFill>
                    <a:srgbClr val="58565B"/>
                  </a:solidFill>
                  <a:latin typeface="Calibri"/>
                  <a:ea typeface="Calibri"/>
                  <a:cs typeface="Calibri"/>
                  <a:sym typeface="Calibri"/>
                </a:defRPr>
              </a:pPr>
              <a:r>
                <a:t>PROVIDER 4</a:t>
              </a:r>
            </a:p>
          </p:txBody>
        </p:sp>
        <p:sp>
          <p:nvSpPr>
            <p:cNvPr id="427" name="Rectangle 45"/>
            <p:cNvSpPr/>
            <p:nvPr/>
          </p:nvSpPr>
          <p:spPr>
            <a:xfrm>
              <a:off x="128041" y="288852"/>
              <a:ext cx="1630019" cy="889617"/>
            </a:xfrm>
            <a:prstGeom prst="rect">
              <a:avLst/>
            </a:prstGeom>
            <a:noFill/>
            <a:ln w="19050" cap="flat">
              <a:solidFill>
                <a:srgbClr val="BFBFBF"/>
              </a:solidFill>
              <a:prstDash val="solid"/>
              <a:miter lim="800000"/>
            </a:ln>
            <a:effectLst/>
          </p:spPr>
          <p:txBody>
            <a:bodyPr wrap="square" lIns="45719" tIns="45719" rIns="45719" bIns="45719" numCol="1" anchor="ctr">
              <a:noAutofit/>
            </a:bodyPr>
            <a:lstStyle/>
            <a:p>
              <a:pPr algn="ctr">
                <a:defRPr sz="1800">
                  <a:solidFill>
                    <a:srgbClr val="57585B"/>
                  </a:solidFill>
                  <a:latin typeface="Calibri"/>
                  <a:ea typeface="Calibri"/>
                  <a:cs typeface="Calibri"/>
                  <a:sym typeface="Calibri"/>
                </a:defRPr>
              </a:pPr>
              <a:endParaRPr/>
            </a:p>
          </p:txBody>
        </p:sp>
        <p:sp>
          <p:nvSpPr>
            <p:cNvPr id="428" name="Rectangle 46"/>
            <p:cNvSpPr/>
            <p:nvPr/>
          </p:nvSpPr>
          <p:spPr>
            <a:xfrm>
              <a:off x="612135" y="-1"/>
              <a:ext cx="661830" cy="4477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pic>
          <p:nvPicPr>
            <p:cNvPr id="429" name="Picture 18" descr="Picture 18"/>
            <p:cNvPicPr>
              <a:picLocks noChangeAspect="1"/>
            </p:cNvPicPr>
            <p:nvPr/>
          </p:nvPicPr>
          <p:blipFill>
            <a:blip r:embed="rId5"/>
            <a:stretch>
              <a:fillRect/>
            </a:stretch>
          </p:blipFill>
          <p:spPr>
            <a:xfrm>
              <a:off x="692388" y="53008"/>
              <a:ext cx="538537" cy="413659"/>
            </a:xfrm>
            <a:prstGeom prst="rect">
              <a:avLst/>
            </a:prstGeom>
            <a:ln w="12700" cap="flat">
              <a:noFill/>
              <a:miter lim="400000"/>
            </a:ln>
            <a:effectLst/>
          </p:spPr>
        </p:pic>
      </p:grpSp>
      <p:grpSp>
        <p:nvGrpSpPr>
          <p:cNvPr id="435" name="Group 48"/>
          <p:cNvGrpSpPr/>
          <p:nvPr/>
        </p:nvGrpSpPr>
        <p:grpSpPr>
          <a:xfrm>
            <a:off x="9350653" y="5373420"/>
            <a:ext cx="1889343" cy="1178469"/>
            <a:chOff x="0" y="0"/>
            <a:chExt cx="1889342" cy="1178468"/>
          </a:xfrm>
        </p:grpSpPr>
        <p:sp>
          <p:nvSpPr>
            <p:cNvPr id="431" name="Subtitle 2"/>
            <p:cNvSpPr txBox="1"/>
            <p:nvPr/>
          </p:nvSpPr>
          <p:spPr>
            <a:xfrm>
              <a:off x="-1" y="497043"/>
              <a:ext cx="1889344" cy="6318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90" tIns="34290" rIns="34290" bIns="34290" numCol="1" anchor="t">
              <a:spAutoFit/>
            </a:bodyPr>
            <a:lstStyle/>
            <a:p>
              <a:pPr algn="ctr" defTabSz="457200">
                <a:spcBef>
                  <a:spcPts val="200"/>
                </a:spcBef>
                <a:defRPr sz="1200">
                  <a:solidFill>
                    <a:srgbClr val="58565B"/>
                  </a:solidFill>
                  <a:latin typeface="Calibri"/>
                  <a:ea typeface="Calibri"/>
                  <a:cs typeface="Calibri"/>
                  <a:sym typeface="Calibri"/>
                </a:defRPr>
              </a:pPr>
              <a:r>
                <a:t>Provider-level Care Coordinators &amp; Peers</a:t>
              </a:r>
              <a:endParaRPr sz="3200"/>
            </a:p>
            <a:p>
              <a:pPr algn="ctr" defTabSz="457200">
                <a:spcBef>
                  <a:spcPts val="200"/>
                </a:spcBef>
                <a:defRPr sz="1200" b="1">
                  <a:solidFill>
                    <a:srgbClr val="58565B"/>
                  </a:solidFill>
                  <a:latin typeface="Calibri"/>
                  <a:ea typeface="Calibri"/>
                  <a:cs typeface="Calibri"/>
                  <a:sym typeface="Calibri"/>
                </a:defRPr>
              </a:pPr>
              <a:r>
                <a:t>PROVIDER 5</a:t>
              </a:r>
            </a:p>
          </p:txBody>
        </p:sp>
        <p:sp>
          <p:nvSpPr>
            <p:cNvPr id="432" name="Rectangle 50"/>
            <p:cNvSpPr/>
            <p:nvPr/>
          </p:nvSpPr>
          <p:spPr>
            <a:xfrm>
              <a:off x="128041" y="288852"/>
              <a:ext cx="1630019" cy="889617"/>
            </a:xfrm>
            <a:prstGeom prst="rect">
              <a:avLst/>
            </a:prstGeom>
            <a:noFill/>
            <a:ln w="19050" cap="flat">
              <a:solidFill>
                <a:srgbClr val="BFBFBF"/>
              </a:solidFill>
              <a:prstDash val="solid"/>
              <a:miter lim="800000"/>
            </a:ln>
            <a:effectLst/>
          </p:spPr>
          <p:txBody>
            <a:bodyPr wrap="square" lIns="45719" tIns="45719" rIns="45719" bIns="45719" numCol="1" anchor="ctr">
              <a:noAutofit/>
            </a:bodyPr>
            <a:lstStyle/>
            <a:p>
              <a:pPr algn="ctr">
                <a:defRPr sz="1800">
                  <a:solidFill>
                    <a:srgbClr val="57585B"/>
                  </a:solidFill>
                  <a:latin typeface="Calibri"/>
                  <a:ea typeface="Calibri"/>
                  <a:cs typeface="Calibri"/>
                  <a:sym typeface="Calibri"/>
                </a:defRPr>
              </a:pPr>
              <a:endParaRPr/>
            </a:p>
          </p:txBody>
        </p:sp>
        <p:sp>
          <p:nvSpPr>
            <p:cNvPr id="433" name="Rectangle 51"/>
            <p:cNvSpPr/>
            <p:nvPr/>
          </p:nvSpPr>
          <p:spPr>
            <a:xfrm>
              <a:off x="612135" y="-1"/>
              <a:ext cx="661830" cy="447715"/>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sz="1800">
                  <a:latin typeface="Calibri"/>
                  <a:ea typeface="Calibri"/>
                  <a:cs typeface="Calibri"/>
                  <a:sym typeface="Calibri"/>
                </a:defRPr>
              </a:pPr>
              <a:endParaRPr/>
            </a:p>
          </p:txBody>
        </p:sp>
        <p:pic>
          <p:nvPicPr>
            <p:cNvPr id="434" name="Picture 18" descr="Picture 18"/>
            <p:cNvPicPr>
              <a:picLocks noChangeAspect="1"/>
            </p:cNvPicPr>
            <p:nvPr/>
          </p:nvPicPr>
          <p:blipFill>
            <a:blip r:embed="rId5"/>
            <a:stretch>
              <a:fillRect/>
            </a:stretch>
          </p:blipFill>
          <p:spPr>
            <a:xfrm>
              <a:off x="692388" y="53008"/>
              <a:ext cx="538537" cy="413659"/>
            </a:xfrm>
            <a:prstGeom prst="rect">
              <a:avLst/>
            </a:prstGeom>
            <a:ln w="12700" cap="flat">
              <a:noFill/>
              <a:miter lim="400000"/>
            </a:ln>
            <a:effectLst/>
          </p:spPr>
        </p:pic>
      </p:grpSp>
      <p:sp>
        <p:nvSpPr>
          <p:cNvPr id="436" name="Straight Arrow Connector 65"/>
          <p:cNvSpPr/>
          <p:nvPr/>
        </p:nvSpPr>
        <p:spPr>
          <a:xfrm>
            <a:off x="6495218" y="5142772"/>
            <a:ext cx="2" cy="410527"/>
          </a:xfrm>
          <a:prstGeom prst="line">
            <a:avLst/>
          </a:prstGeom>
          <a:ln w="19050">
            <a:solidFill>
              <a:srgbClr val="BFBFBF"/>
            </a:solidFill>
            <a:tailEnd type="triangle"/>
          </a:ln>
        </p:spPr>
        <p:txBody>
          <a:bodyPr lIns="45719" rIns="45719"/>
          <a:lstStyle/>
          <a:p>
            <a:pPr>
              <a:defRPr sz="1800">
                <a:latin typeface="Calibri"/>
                <a:ea typeface="Calibri"/>
                <a:cs typeface="Calibri"/>
                <a:sym typeface="Calibri"/>
              </a:defRPr>
            </a:pPr>
            <a:endParaRPr/>
          </a:p>
        </p:txBody>
      </p:sp>
      <p:sp>
        <p:nvSpPr>
          <p:cNvPr id="437" name="Straight Arrow Connector 72"/>
          <p:cNvSpPr/>
          <p:nvPr/>
        </p:nvSpPr>
        <p:spPr>
          <a:xfrm>
            <a:off x="5785550" y="5142772"/>
            <a:ext cx="3" cy="410527"/>
          </a:xfrm>
          <a:prstGeom prst="line">
            <a:avLst/>
          </a:prstGeom>
          <a:ln w="19050">
            <a:solidFill>
              <a:srgbClr val="BFBFBF"/>
            </a:solidFill>
            <a:prstDash val="dash"/>
            <a:headEnd type="triangle"/>
            <a:tailEnd type="triangle"/>
          </a:ln>
        </p:spPr>
        <p:txBody>
          <a:bodyPr lIns="45719" rIns="45719"/>
          <a:lstStyle/>
          <a:p>
            <a:pPr>
              <a:defRPr sz="1800">
                <a:latin typeface="Calibri"/>
                <a:ea typeface="Calibri"/>
                <a:cs typeface="Calibri"/>
                <a:sym typeface="Calibri"/>
              </a:defRPr>
            </a:pPr>
            <a:endParaRPr/>
          </a:p>
        </p:txBody>
      </p:sp>
      <p:sp>
        <p:nvSpPr>
          <p:cNvPr id="438" name="Straight Arrow Connector 85"/>
          <p:cNvSpPr/>
          <p:nvPr/>
        </p:nvSpPr>
        <p:spPr>
          <a:xfrm>
            <a:off x="7681282" y="5150572"/>
            <a:ext cx="2" cy="410527"/>
          </a:xfrm>
          <a:prstGeom prst="line">
            <a:avLst/>
          </a:prstGeom>
          <a:ln w="19050">
            <a:solidFill>
              <a:srgbClr val="BFBFBF"/>
            </a:solidFill>
            <a:tailEnd type="triangle"/>
          </a:ln>
        </p:spPr>
        <p:txBody>
          <a:bodyPr lIns="45719" rIns="45719"/>
          <a:lstStyle/>
          <a:p>
            <a:pPr>
              <a:defRPr sz="1800">
                <a:latin typeface="Calibri"/>
                <a:ea typeface="Calibri"/>
                <a:cs typeface="Calibri"/>
                <a:sym typeface="Calibri"/>
              </a:defRPr>
            </a:pPr>
            <a:endParaRPr/>
          </a:p>
        </p:txBody>
      </p:sp>
      <p:sp>
        <p:nvSpPr>
          <p:cNvPr id="439" name="Straight Arrow Connector 86"/>
          <p:cNvSpPr/>
          <p:nvPr/>
        </p:nvSpPr>
        <p:spPr>
          <a:xfrm>
            <a:off x="7475197" y="5150572"/>
            <a:ext cx="2" cy="410527"/>
          </a:xfrm>
          <a:prstGeom prst="line">
            <a:avLst/>
          </a:prstGeom>
          <a:ln w="19050">
            <a:solidFill>
              <a:srgbClr val="BFBFBF"/>
            </a:solidFill>
            <a:prstDash val="dash"/>
            <a:headEnd type="triangle"/>
            <a:tailEnd type="triangle"/>
          </a:ln>
        </p:spPr>
        <p:txBody>
          <a:bodyPr lIns="45719" rIns="45719"/>
          <a:lstStyle/>
          <a:p>
            <a:pPr>
              <a:defRPr sz="1800">
                <a:latin typeface="Calibri"/>
                <a:ea typeface="Calibri"/>
                <a:cs typeface="Calibri"/>
                <a:sym typeface="Calibri"/>
              </a:defRPr>
            </a:pPr>
            <a:endParaRPr/>
          </a:p>
        </p:txBody>
      </p:sp>
      <p:sp>
        <p:nvSpPr>
          <p:cNvPr id="440" name="Straight Arrow Connector 87"/>
          <p:cNvSpPr/>
          <p:nvPr/>
        </p:nvSpPr>
        <p:spPr>
          <a:xfrm>
            <a:off x="4799166" y="5142772"/>
            <a:ext cx="3" cy="410527"/>
          </a:xfrm>
          <a:prstGeom prst="line">
            <a:avLst/>
          </a:prstGeom>
          <a:ln w="19050">
            <a:solidFill>
              <a:srgbClr val="BFBFBF"/>
            </a:solidFill>
            <a:tailEnd type="triangle"/>
          </a:ln>
        </p:spPr>
        <p:txBody>
          <a:bodyPr lIns="45719" rIns="45719"/>
          <a:lstStyle/>
          <a:p>
            <a:pPr>
              <a:defRPr sz="1800">
                <a:latin typeface="Calibri"/>
                <a:ea typeface="Calibri"/>
                <a:cs typeface="Calibri"/>
                <a:sym typeface="Calibri"/>
              </a:defRPr>
            </a:pPr>
            <a:endParaRPr/>
          </a:p>
        </p:txBody>
      </p:sp>
      <p:sp>
        <p:nvSpPr>
          <p:cNvPr id="441" name="Straight Arrow Connector 88"/>
          <p:cNvSpPr/>
          <p:nvPr/>
        </p:nvSpPr>
        <p:spPr>
          <a:xfrm>
            <a:off x="4593081" y="5142772"/>
            <a:ext cx="2" cy="410527"/>
          </a:xfrm>
          <a:prstGeom prst="line">
            <a:avLst/>
          </a:prstGeom>
          <a:ln w="19050">
            <a:solidFill>
              <a:srgbClr val="BFBFBF"/>
            </a:solidFill>
            <a:prstDash val="dash"/>
            <a:headEnd type="triangle"/>
            <a:tailEnd type="triangle"/>
          </a:ln>
        </p:spPr>
        <p:txBody>
          <a:bodyPr lIns="45719" rIns="45719"/>
          <a:lstStyle/>
          <a:p>
            <a:pPr>
              <a:defRPr sz="1800">
                <a:latin typeface="Calibri"/>
                <a:ea typeface="Calibri"/>
                <a:cs typeface="Calibri"/>
                <a:sym typeface="Calibri"/>
              </a:defRPr>
            </a:pPr>
            <a:endParaRPr/>
          </a:p>
        </p:txBody>
      </p:sp>
      <p:grpSp>
        <p:nvGrpSpPr>
          <p:cNvPr id="448" name="Group 122"/>
          <p:cNvGrpSpPr/>
          <p:nvPr/>
        </p:nvGrpSpPr>
        <p:grpSpPr>
          <a:xfrm>
            <a:off x="7810473" y="4802318"/>
            <a:ext cx="2152320" cy="736327"/>
            <a:chOff x="-2" y="-2"/>
            <a:chExt cx="2152319" cy="736326"/>
          </a:xfrm>
        </p:grpSpPr>
        <p:grpSp>
          <p:nvGrpSpPr>
            <p:cNvPr id="444" name="Group 114"/>
            <p:cNvGrpSpPr/>
            <p:nvPr/>
          </p:nvGrpSpPr>
          <p:grpSpPr>
            <a:xfrm>
              <a:off x="-3" y="-3"/>
              <a:ext cx="2152321" cy="736328"/>
              <a:chOff x="0" y="-1"/>
              <a:chExt cx="2152319" cy="736326"/>
            </a:xfrm>
          </p:grpSpPr>
          <p:sp>
            <p:nvSpPr>
              <p:cNvPr id="442" name="Straight Arrow Connector 104"/>
              <p:cNvSpPr/>
              <p:nvPr/>
            </p:nvSpPr>
            <p:spPr>
              <a:xfrm flipH="1" flipV="1">
                <a:off x="-1" y="7587"/>
                <a:ext cx="2152319" cy="3"/>
              </a:xfrm>
              <a:prstGeom prst="line">
                <a:avLst/>
              </a:prstGeom>
              <a:noFill/>
              <a:ln w="19050" cap="flat">
                <a:solidFill>
                  <a:srgbClr val="BFBFBF"/>
                </a:solidFill>
                <a:prstDash val="solid"/>
                <a:roun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sp>
            <p:nvSpPr>
              <p:cNvPr id="443" name="Straight Arrow Connector 106"/>
              <p:cNvSpPr/>
              <p:nvPr/>
            </p:nvSpPr>
            <p:spPr>
              <a:xfrm>
                <a:off x="2152316" y="-2"/>
                <a:ext cx="3" cy="736328"/>
              </a:xfrm>
              <a:prstGeom prst="line">
                <a:avLst/>
              </a:prstGeom>
              <a:noFill/>
              <a:ln w="19050" cap="flat">
                <a:solidFill>
                  <a:srgbClr val="BFBFBF"/>
                </a:solidFill>
                <a:prstDash val="solid"/>
                <a:round/>
                <a:tailEnd type="triangle" w="med" len="me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grpSp>
        <p:grpSp>
          <p:nvGrpSpPr>
            <p:cNvPr id="447" name="Group 115"/>
            <p:cNvGrpSpPr/>
            <p:nvPr/>
          </p:nvGrpSpPr>
          <p:grpSpPr>
            <a:xfrm>
              <a:off x="-1" y="93665"/>
              <a:ext cx="2041353" cy="642659"/>
              <a:chOff x="0" y="-1"/>
              <a:chExt cx="2041351" cy="642658"/>
            </a:xfrm>
          </p:grpSpPr>
          <p:sp>
            <p:nvSpPr>
              <p:cNvPr id="445" name="Straight Arrow Connector 116"/>
              <p:cNvSpPr/>
              <p:nvPr/>
            </p:nvSpPr>
            <p:spPr>
              <a:xfrm flipH="1" flipV="1">
                <a:off x="-1" y="7587"/>
                <a:ext cx="2041352" cy="3"/>
              </a:xfrm>
              <a:prstGeom prst="line">
                <a:avLst/>
              </a:prstGeom>
              <a:noFill/>
              <a:ln w="19050" cap="flat">
                <a:solidFill>
                  <a:srgbClr val="BFBFBF"/>
                </a:solidFill>
                <a:prstDash val="dash"/>
                <a:round/>
                <a:tailEnd type="triangle" w="med" len="me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sp>
            <p:nvSpPr>
              <p:cNvPr id="446" name="Straight Arrow Connector 117"/>
              <p:cNvSpPr/>
              <p:nvPr/>
            </p:nvSpPr>
            <p:spPr>
              <a:xfrm>
                <a:off x="2041350" y="-2"/>
                <a:ext cx="2" cy="642659"/>
              </a:xfrm>
              <a:prstGeom prst="line">
                <a:avLst/>
              </a:prstGeom>
              <a:noFill/>
              <a:ln w="19050" cap="flat">
                <a:solidFill>
                  <a:srgbClr val="BFBFBF"/>
                </a:solidFill>
                <a:prstDash val="dash"/>
                <a:round/>
                <a:tailEnd type="triangle" w="med" len="me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grpSp>
      </p:grpSp>
      <p:grpSp>
        <p:nvGrpSpPr>
          <p:cNvPr id="455" name="Group 123"/>
          <p:cNvGrpSpPr/>
          <p:nvPr/>
        </p:nvGrpSpPr>
        <p:grpSpPr>
          <a:xfrm>
            <a:off x="2288599" y="4807493"/>
            <a:ext cx="2152321" cy="736328"/>
            <a:chOff x="0" y="0"/>
            <a:chExt cx="2152319" cy="736327"/>
          </a:xfrm>
        </p:grpSpPr>
        <p:grpSp>
          <p:nvGrpSpPr>
            <p:cNvPr id="451" name="Group 124"/>
            <p:cNvGrpSpPr/>
            <p:nvPr/>
          </p:nvGrpSpPr>
          <p:grpSpPr>
            <a:xfrm>
              <a:off x="-1" y="-1"/>
              <a:ext cx="2152320" cy="736328"/>
              <a:chOff x="0" y="0"/>
              <a:chExt cx="2152319" cy="736327"/>
            </a:xfrm>
          </p:grpSpPr>
          <p:sp>
            <p:nvSpPr>
              <p:cNvPr id="449" name="Straight Arrow Connector 128"/>
              <p:cNvSpPr/>
              <p:nvPr/>
            </p:nvSpPr>
            <p:spPr>
              <a:xfrm>
                <a:off x="0" y="7587"/>
                <a:ext cx="2152320" cy="3"/>
              </a:xfrm>
              <a:prstGeom prst="line">
                <a:avLst/>
              </a:prstGeom>
              <a:noFill/>
              <a:ln w="19050" cap="flat">
                <a:solidFill>
                  <a:srgbClr val="BFBFBF"/>
                </a:solidFill>
                <a:prstDash val="solid"/>
                <a:roun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sp>
            <p:nvSpPr>
              <p:cNvPr id="450" name="Straight Arrow Connector 129"/>
              <p:cNvSpPr/>
              <p:nvPr/>
            </p:nvSpPr>
            <p:spPr>
              <a:xfrm flipH="1">
                <a:off x="1268" y="0"/>
                <a:ext cx="3" cy="736328"/>
              </a:xfrm>
              <a:prstGeom prst="line">
                <a:avLst/>
              </a:prstGeom>
              <a:noFill/>
              <a:ln w="19050" cap="flat">
                <a:solidFill>
                  <a:srgbClr val="BFBFBF"/>
                </a:solidFill>
                <a:prstDash val="solid"/>
                <a:round/>
                <a:tailEnd type="triangle" w="med" len="me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grpSp>
        <p:grpSp>
          <p:nvGrpSpPr>
            <p:cNvPr id="454" name="Group 125"/>
            <p:cNvGrpSpPr/>
            <p:nvPr/>
          </p:nvGrpSpPr>
          <p:grpSpPr>
            <a:xfrm>
              <a:off x="110966" y="93666"/>
              <a:ext cx="2041352" cy="642660"/>
              <a:chOff x="0" y="0"/>
              <a:chExt cx="2041350" cy="642658"/>
            </a:xfrm>
          </p:grpSpPr>
          <p:sp>
            <p:nvSpPr>
              <p:cNvPr id="452" name="Straight Arrow Connector 126"/>
              <p:cNvSpPr/>
              <p:nvPr/>
            </p:nvSpPr>
            <p:spPr>
              <a:xfrm>
                <a:off x="0" y="7588"/>
                <a:ext cx="2041352" cy="2"/>
              </a:xfrm>
              <a:prstGeom prst="line">
                <a:avLst/>
              </a:prstGeom>
              <a:noFill/>
              <a:ln w="19050" cap="flat">
                <a:solidFill>
                  <a:srgbClr val="BFBFBF"/>
                </a:solidFill>
                <a:prstDash val="dash"/>
                <a:round/>
                <a:tailEnd type="triangle" w="med" len="me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sp>
            <p:nvSpPr>
              <p:cNvPr id="453" name="Straight Arrow Connector 127"/>
              <p:cNvSpPr/>
              <p:nvPr/>
            </p:nvSpPr>
            <p:spPr>
              <a:xfrm flipH="1">
                <a:off x="1269" y="0"/>
                <a:ext cx="2" cy="642659"/>
              </a:xfrm>
              <a:prstGeom prst="line">
                <a:avLst/>
              </a:prstGeom>
              <a:noFill/>
              <a:ln w="19050" cap="flat">
                <a:solidFill>
                  <a:srgbClr val="BFBFBF"/>
                </a:solidFill>
                <a:prstDash val="dash"/>
                <a:round/>
                <a:tailEnd type="triangle" w="med" len="me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grpSp>
      </p:grpSp>
      <p:grpSp>
        <p:nvGrpSpPr>
          <p:cNvPr id="458" name="Group 152"/>
          <p:cNvGrpSpPr/>
          <p:nvPr/>
        </p:nvGrpSpPr>
        <p:grpSpPr>
          <a:xfrm>
            <a:off x="4011871" y="2086056"/>
            <a:ext cx="787298" cy="1692371"/>
            <a:chOff x="0" y="0"/>
            <a:chExt cx="787297" cy="1692370"/>
          </a:xfrm>
        </p:grpSpPr>
        <p:sp>
          <p:nvSpPr>
            <p:cNvPr id="456" name="Straight Arrow Connector 147"/>
            <p:cNvSpPr/>
            <p:nvPr/>
          </p:nvSpPr>
          <p:spPr>
            <a:xfrm>
              <a:off x="0" y="-1"/>
              <a:ext cx="787298" cy="1"/>
            </a:xfrm>
            <a:prstGeom prst="line">
              <a:avLst/>
            </a:prstGeom>
            <a:noFill/>
            <a:ln w="19050" cap="flat">
              <a:solidFill>
                <a:srgbClr val="BFBFBF"/>
              </a:solidFill>
              <a:prstDash val="solid"/>
              <a:roun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sp>
          <p:nvSpPr>
            <p:cNvPr id="457" name="Straight Arrow Connector 150"/>
            <p:cNvSpPr/>
            <p:nvPr/>
          </p:nvSpPr>
          <p:spPr>
            <a:xfrm flipH="1">
              <a:off x="787297" y="0"/>
              <a:ext cx="1" cy="1692371"/>
            </a:xfrm>
            <a:prstGeom prst="line">
              <a:avLst/>
            </a:prstGeom>
            <a:noFill/>
            <a:ln w="19050" cap="flat">
              <a:solidFill>
                <a:srgbClr val="BFBFBF"/>
              </a:solidFill>
              <a:prstDash val="solid"/>
              <a:round/>
              <a:tailEnd type="triangle" w="med" len="me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grpSp>
      <p:grpSp>
        <p:nvGrpSpPr>
          <p:cNvPr id="461" name="Group 158"/>
          <p:cNvGrpSpPr/>
          <p:nvPr/>
        </p:nvGrpSpPr>
        <p:grpSpPr>
          <a:xfrm>
            <a:off x="4009505" y="2197377"/>
            <a:ext cx="646620" cy="1581053"/>
            <a:chOff x="0" y="-1"/>
            <a:chExt cx="646619" cy="1581052"/>
          </a:xfrm>
        </p:grpSpPr>
        <p:sp>
          <p:nvSpPr>
            <p:cNvPr id="459" name="Straight Arrow Connector 154"/>
            <p:cNvSpPr/>
            <p:nvPr/>
          </p:nvSpPr>
          <p:spPr>
            <a:xfrm>
              <a:off x="-1" y="-1"/>
              <a:ext cx="646620" cy="2"/>
            </a:xfrm>
            <a:prstGeom prst="line">
              <a:avLst/>
            </a:prstGeom>
            <a:noFill/>
            <a:ln w="19050" cap="flat">
              <a:solidFill>
                <a:srgbClr val="BFBFBF"/>
              </a:solidFill>
              <a:prstDash val="dash"/>
              <a:roun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sp>
          <p:nvSpPr>
            <p:cNvPr id="460" name="Straight Arrow Connector 155"/>
            <p:cNvSpPr/>
            <p:nvPr/>
          </p:nvSpPr>
          <p:spPr>
            <a:xfrm flipH="1">
              <a:off x="646617" y="-2"/>
              <a:ext cx="1" cy="1581053"/>
            </a:xfrm>
            <a:prstGeom prst="line">
              <a:avLst/>
            </a:prstGeom>
            <a:noFill/>
            <a:ln w="19050" cap="flat">
              <a:solidFill>
                <a:srgbClr val="BFBFBF"/>
              </a:solidFill>
              <a:prstDash val="dash"/>
              <a:round/>
              <a:tailEnd type="triangle" w="med" len="me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grpSp>
      <p:grpSp>
        <p:nvGrpSpPr>
          <p:cNvPr id="464" name="Group 161"/>
          <p:cNvGrpSpPr/>
          <p:nvPr/>
        </p:nvGrpSpPr>
        <p:grpSpPr>
          <a:xfrm>
            <a:off x="7530200" y="2092412"/>
            <a:ext cx="787298" cy="1692372"/>
            <a:chOff x="0" y="0"/>
            <a:chExt cx="787297" cy="1692370"/>
          </a:xfrm>
        </p:grpSpPr>
        <p:sp>
          <p:nvSpPr>
            <p:cNvPr id="462" name="Straight Arrow Connector 162"/>
            <p:cNvSpPr/>
            <p:nvPr/>
          </p:nvSpPr>
          <p:spPr>
            <a:xfrm flipH="1" flipV="1">
              <a:off x="0" y="-1"/>
              <a:ext cx="787298" cy="3"/>
            </a:xfrm>
            <a:prstGeom prst="line">
              <a:avLst/>
            </a:prstGeom>
            <a:noFill/>
            <a:ln w="19050" cap="flat">
              <a:solidFill>
                <a:srgbClr val="BFBFBF"/>
              </a:solidFill>
              <a:prstDash val="solid"/>
              <a:roun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sp>
          <p:nvSpPr>
            <p:cNvPr id="463" name="Straight Arrow Connector 163"/>
            <p:cNvSpPr/>
            <p:nvPr/>
          </p:nvSpPr>
          <p:spPr>
            <a:xfrm flipH="1">
              <a:off x="1269" y="0"/>
              <a:ext cx="1" cy="1692371"/>
            </a:xfrm>
            <a:prstGeom prst="line">
              <a:avLst/>
            </a:prstGeom>
            <a:noFill/>
            <a:ln w="19050" cap="flat">
              <a:solidFill>
                <a:srgbClr val="BFBFBF"/>
              </a:solidFill>
              <a:prstDash val="solid"/>
              <a:round/>
              <a:tailEnd type="triangle" w="med" len="me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grpSp>
      <p:grpSp>
        <p:nvGrpSpPr>
          <p:cNvPr id="467" name="Group 164"/>
          <p:cNvGrpSpPr/>
          <p:nvPr/>
        </p:nvGrpSpPr>
        <p:grpSpPr>
          <a:xfrm>
            <a:off x="7654441" y="2203734"/>
            <a:ext cx="646619" cy="1581052"/>
            <a:chOff x="0" y="0"/>
            <a:chExt cx="646617" cy="1581050"/>
          </a:xfrm>
        </p:grpSpPr>
        <p:sp>
          <p:nvSpPr>
            <p:cNvPr id="465" name="Straight Arrow Connector 165"/>
            <p:cNvSpPr/>
            <p:nvPr/>
          </p:nvSpPr>
          <p:spPr>
            <a:xfrm flipH="1" flipV="1">
              <a:off x="0" y="-1"/>
              <a:ext cx="646618" cy="2"/>
            </a:xfrm>
            <a:prstGeom prst="line">
              <a:avLst/>
            </a:prstGeom>
            <a:noFill/>
            <a:ln w="19050" cap="flat">
              <a:solidFill>
                <a:srgbClr val="BFBFBF"/>
              </a:solidFill>
              <a:prstDash val="dash"/>
              <a:roun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sp>
          <p:nvSpPr>
            <p:cNvPr id="466" name="Straight Arrow Connector 166"/>
            <p:cNvSpPr/>
            <p:nvPr/>
          </p:nvSpPr>
          <p:spPr>
            <a:xfrm flipH="1">
              <a:off x="1269" y="0"/>
              <a:ext cx="1" cy="1581051"/>
            </a:xfrm>
            <a:prstGeom prst="line">
              <a:avLst/>
            </a:prstGeom>
            <a:noFill/>
            <a:ln w="19050" cap="flat">
              <a:solidFill>
                <a:srgbClr val="BFBFBF"/>
              </a:solidFill>
              <a:prstDash val="dash"/>
              <a:round/>
              <a:tailEnd type="triangle" w="med" len="med"/>
            </a:ln>
            <a:effectLst/>
          </p:spPr>
          <p:txBody>
            <a:bodyPr wrap="square" lIns="45719" tIns="45719" rIns="45719" bIns="45719" numCol="1" anchor="t">
              <a:noAutofit/>
            </a:bodyPr>
            <a:lstStyle/>
            <a:p>
              <a:pPr>
                <a:defRPr sz="1800">
                  <a:latin typeface="Calibri"/>
                  <a:ea typeface="Calibri"/>
                  <a:cs typeface="Calibri"/>
                  <a:sym typeface="Calibri"/>
                </a:defRPr>
              </a:pPr>
              <a:endParaRP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resenters:…"/>
          <p:cNvSpPr txBox="1"/>
          <p:nvPr/>
        </p:nvSpPr>
        <p:spPr>
          <a:xfrm>
            <a:off x="535943" y="716163"/>
            <a:ext cx="4057650" cy="5798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457200">
              <a:defRPr sz="2000"/>
            </a:pPr>
            <a:r>
              <a:t>Presenters:</a:t>
            </a:r>
          </a:p>
          <a:p>
            <a:pPr defTabSz="457200">
              <a:defRPr sz="2000"/>
            </a:pPr>
            <a:endParaRPr/>
          </a:p>
          <a:p>
            <a:pPr defTabSz="457200">
              <a:defRPr sz="3000"/>
            </a:pPr>
            <a:r>
              <a:t>Alan Davidson</a:t>
            </a:r>
            <a:endParaRPr sz="2000"/>
          </a:p>
          <a:p>
            <a:pPr defTabSz="457200">
              <a:defRPr sz="3000"/>
            </a:pPr>
            <a:r>
              <a:rPr sz="2000"/>
              <a:t>Central Florida Behavioral Health </a:t>
            </a:r>
          </a:p>
          <a:p>
            <a:pPr defTabSz="457200">
              <a:defRPr sz="3000"/>
            </a:pPr>
            <a:r>
              <a:rPr sz="2000"/>
              <a:t>Network</a:t>
            </a:r>
          </a:p>
          <a:p>
            <a:pPr defTabSz="457200">
              <a:defRPr sz="3000"/>
            </a:pPr>
            <a:endParaRPr sz="2000"/>
          </a:p>
          <a:p>
            <a:pPr defTabSz="457200">
              <a:defRPr sz="3000"/>
            </a:pPr>
            <a:r>
              <a:t>Dr. Christine Cauffield </a:t>
            </a:r>
            <a:endParaRPr sz="2000"/>
          </a:p>
          <a:p>
            <a:pPr defTabSz="457200">
              <a:defRPr sz="3000"/>
            </a:pPr>
            <a:r>
              <a:rPr sz="2000"/>
              <a:t>LSF Health Systems</a:t>
            </a:r>
          </a:p>
          <a:p>
            <a:pPr defTabSz="457200">
              <a:defRPr sz="3000"/>
            </a:pPr>
            <a:endParaRPr sz="2000"/>
          </a:p>
          <a:p>
            <a:pPr defTabSz="457200">
              <a:defRPr sz="3000"/>
            </a:pPr>
            <a:r>
              <a:t>John Newcomer, M.D.</a:t>
            </a:r>
          </a:p>
          <a:p>
            <a:pPr defTabSz="457200">
              <a:defRPr sz="2000"/>
            </a:pPr>
            <a:r>
              <a:t>Thriving Mind South Florida</a:t>
            </a:r>
          </a:p>
          <a:p>
            <a:pPr defTabSz="457200">
              <a:defRPr sz="3000"/>
            </a:pPr>
            <a:endParaRPr/>
          </a:p>
          <a:p>
            <a:pPr defTabSz="457200">
              <a:defRPr sz="3000"/>
            </a:pPr>
            <a:r>
              <a:t>Silvia Quintana </a:t>
            </a:r>
          </a:p>
          <a:p>
            <a:pPr defTabSz="457200">
              <a:lnSpc>
                <a:spcPct val="70000"/>
              </a:lnSpc>
              <a:defRPr sz="3000"/>
            </a:pPr>
            <a:r>
              <a:rPr sz="2000"/>
              <a:t>Broward Behavioral Health Coalition     </a:t>
            </a:r>
            <a:r>
              <a:t>   </a:t>
            </a:r>
          </a:p>
        </p:txBody>
      </p:sp>
      <p:sp>
        <p:nvSpPr>
          <p:cNvPr id="250" name="Commissioner representing the Managing Entities:…"/>
          <p:cNvSpPr txBox="1"/>
          <p:nvPr/>
        </p:nvSpPr>
        <p:spPr>
          <a:xfrm>
            <a:off x="6006913" y="1679285"/>
            <a:ext cx="5821418" cy="1823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457200">
              <a:defRPr sz="3000"/>
            </a:pPr>
            <a:endParaRPr/>
          </a:p>
          <a:p>
            <a:pPr defTabSz="457200">
              <a:defRPr sz="3000"/>
            </a:pPr>
            <a:r>
              <a:rPr sz="2000"/>
              <a:t>Commissioner representing the Managing Entities:</a:t>
            </a:r>
          </a:p>
          <a:p>
            <a:pPr defTabSz="457200">
              <a:defRPr sz="3000"/>
            </a:pPr>
            <a:endParaRPr sz="2000"/>
          </a:p>
          <a:p>
            <a:pPr defTabSz="457200">
              <a:defRPr sz="3000"/>
            </a:pPr>
            <a:r>
              <a:t>Ann Berner</a:t>
            </a:r>
          </a:p>
          <a:p>
            <a:pPr defTabSz="457200">
              <a:defRPr sz="3000"/>
            </a:pPr>
            <a:r>
              <a:rPr sz="2000"/>
              <a:t>Southeast Florida Behavioral Health Network</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1770">
              <a:srgbClr val="2C618C"/>
            </a:gs>
            <a:gs pos="51000">
              <a:srgbClr val="2C618C"/>
            </a:gs>
            <a:gs pos="100000">
              <a:srgbClr val="85B4D9"/>
            </a:gs>
          </a:gsLst>
          <a:lin ang="0" scaled="0"/>
        </a:gradFill>
        <a:effectLst/>
      </p:bgPr>
    </p:bg>
    <p:spTree>
      <p:nvGrpSpPr>
        <p:cNvPr id="1" name=""/>
        <p:cNvGrpSpPr/>
        <p:nvPr/>
      </p:nvGrpSpPr>
      <p:grpSpPr>
        <a:xfrm>
          <a:off x="0" y="0"/>
          <a:ext cx="0" cy="0"/>
          <a:chOff x="0" y="0"/>
          <a:chExt cx="0" cy="0"/>
        </a:xfrm>
      </p:grpSpPr>
      <p:sp>
        <p:nvSpPr>
          <p:cNvPr id="469" name="Text Placeholder 1"/>
          <p:cNvSpPr txBox="1">
            <a:spLocks noGrp="1"/>
          </p:cNvSpPr>
          <p:nvPr>
            <p:ph type="body" sz="half" idx="1"/>
          </p:nvPr>
        </p:nvSpPr>
        <p:spPr>
          <a:xfrm>
            <a:off x="958405" y="636379"/>
            <a:ext cx="7475788" cy="4294043"/>
          </a:xfrm>
          <a:prstGeom prst="rect">
            <a:avLst/>
          </a:prstGeom>
        </p:spPr>
        <p:txBody>
          <a:bodyPr/>
          <a:lstStyle/>
          <a:p>
            <a:pPr marL="0" indent="50291" algn="ctr" defTabSz="905255">
              <a:spcBef>
                <a:spcPts val="700"/>
              </a:spcBef>
              <a:buSzTx/>
              <a:buNone/>
              <a:defRPr sz="2700" i="1"/>
            </a:pPr>
            <a:r>
              <a:rPr dirty="0"/>
              <a:t>One of the greatest challenges facing the mental health system is care coordination… too many times, service providers do not work together.  It is an approach that includes </a:t>
            </a:r>
            <a:r>
              <a:rPr b="1" u="sng" dirty="0">
                <a:solidFill>
                  <a:srgbClr val="92D050"/>
                </a:solidFill>
              </a:rPr>
              <a:t>coordination at the funder level</a:t>
            </a:r>
            <a:r>
              <a:rPr dirty="0"/>
              <a:t>, through data surveillance, information sharing across regional and system partners, partnerships with community stakeholders (i.e. housing providers, judiciary, primary care, etc.).</a:t>
            </a:r>
          </a:p>
        </p:txBody>
      </p:sp>
      <p:sp>
        <p:nvSpPr>
          <p:cNvPr id="470" name="Title 3"/>
          <p:cNvSpPr txBox="1"/>
          <p:nvPr/>
        </p:nvSpPr>
        <p:spPr>
          <a:xfrm>
            <a:off x="5729287" y="5553965"/>
            <a:ext cx="4960778" cy="1132484"/>
          </a:xfrm>
          <a:prstGeom prst="rect">
            <a:avLst/>
          </a:prstGeom>
          <a:ln w="12700">
            <a:miter lim="400000"/>
          </a:ln>
          <a:effectLst>
            <a:outerShdw blurRad="25400" dist="9525" dir="5400000" rotWithShape="0">
              <a:srgbClr val="00001A">
                <a:alpha val="1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algn="r">
              <a:defRPr sz="4000" b="1">
                <a:solidFill>
                  <a:srgbClr val="0076A8"/>
                </a:solidFill>
                <a:latin typeface="Calibri"/>
                <a:ea typeface="Calibri"/>
                <a:cs typeface="Calibri"/>
                <a:sym typeface="Calibri"/>
              </a:defRPr>
            </a:pPr>
            <a:r>
              <a:rPr dirty="0"/>
              <a:t>Payer-Level </a:t>
            </a:r>
            <a:endParaRPr sz="3200" dirty="0">
              <a:solidFill>
                <a:srgbClr val="FFFFFF"/>
              </a:solidFill>
              <a:latin typeface="Roboto Slab"/>
              <a:ea typeface="Roboto Slab"/>
              <a:cs typeface="Roboto Slab"/>
              <a:sym typeface="Roboto Slab"/>
            </a:endParaRPr>
          </a:p>
          <a:p>
            <a:pPr algn="r">
              <a:defRPr sz="4000" b="1">
                <a:solidFill>
                  <a:srgbClr val="0076A8"/>
                </a:solidFill>
                <a:latin typeface="Calibri"/>
                <a:ea typeface="Calibri"/>
                <a:cs typeface="Calibri"/>
                <a:sym typeface="Calibri"/>
              </a:defRPr>
            </a:pPr>
            <a:r>
              <a:rPr dirty="0"/>
              <a:t>Care Coordination</a:t>
            </a:r>
          </a:p>
        </p:txBody>
      </p:sp>
      <p:pic>
        <p:nvPicPr>
          <p:cNvPr id="471" name="Picture 5" descr="Picture 5"/>
          <p:cNvPicPr>
            <a:picLocks noChangeAspect="1"/>
          </p:cNvPicPr>
          <p:nvPr/>
        </p:nvPicPr>
        <p:blipFill>
          <a:blip r:embed="rId2"/>
          <a:stretch>
            <a:fillRect/>
          </a:stretch>
        </p:blipFill>
        <p:spPr>
          <a:xfrm>
            <a:off x="8500995" y="0"/>
            <a:ext cx="3691005" cy="532749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14="http://schemas.microsoft.com/office/drawing/2010/main" xmlns:m="http://schemas.openxmlformats.org/officeDocument/2006/math"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Title 1"/>
          <p:cNvSpPr txBox="1">
            <a:spLocks noGrp="1"/>
          </p:cNvSpPr>
          <p:nvPr>
            <p:ph type="title"/>
          </p:nvPr>
        </p:nvSpPr>
        <p:spPr>
          <a:xfrm>
            <a:off x="838200" y="1"/>
            <a:ext cx="10515600" cy="1325033"/>
          </a:xfrm>
          <a:prstGeom prst="rect">
            <a:avLst/>
          </a:prstGeom>
        </p:spPr>
        <p:txBody>
          <a:bodyPr/>
          <a:lstStyle/>
          <a:p>
            <a:r>
              <a:t>Provider-Level Care Coordination Study</a:t>
            </a:r>
          </a:p>
        </p:txBody>
      </p:sp>
      <p:sp>
        <p:nvSpPr>
          <p:cNvPr id="474" name="TextBox 7"/>
          <p:cNvSpPr txBox="1"/>
          <p:nvPr/>
        </p:nvSpPr>
        <p:spPr>
          <a:xfrm>
            <a:off x="634051" y="4874708"/>
            <a:ext cx="11064555" cy="1845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42900" indent="-342900">
              <a:buSzPct val="100000"/>
              <a:buFont typeface="Arial"/>
              <a:buChar char="•"/>
              <a:defRPr sz="2400">
                <a:solidFill>
                  <a:srgbClr val="002060"/>
                </a:solidFill>
                <a:latin typeface="Calibri"/>
                <a:ea typeface="Calibri"/>
                <a:cs typeface="Calibri"/>
                <a:sym typeface="Calibri"/>
              </a:defRPr>
            </a:pPr>
            <a:r>
              <a:t>Program effects on hospital re-admission were </a:t>
            </a:r>
            <a:r>
              <a:rPr u="sng"/>
              <a:t>not statistically significant</a:t>
            </a:r>
          </a:p>
          <a:p>
            <a:pPr marL="342900" indent="-342900">
              <a:buSzPct val="100000"/>
              <a:buFont typeface="Arial"/>
              <a:buChar char="•"/>
              <a:defRPr sz="2400">
                <a:solidFill>
                  <a:srgbClr val="002060"/>
                </a:solidFill>
                <a:latin typeface="Calibri"/>
                <a:ea typeface="Calibri"/>
                <a:cs typeface="Calibri"/>
                <a:sym typeface="Calibri"/>
              </a:defRPr>
            </a:pPr>
            <a:r>
              <a:t>Primary outcome measure was 180-day re-admission rate</a:t>
            </a:r>
          </a:p>
          <a:p>
            <a:pPr marL="342900" indent="-342900">
              <a:buSzPct val="100000"/>
              <a:buFont typeface="Arial"/>
              <a:buChar char="•"/>
              <a:defRPr sz="2400" b="1">
                <a:solidFill>
                  <a:srgbClr val="002060"/>
                </a:solidFill>
                <a:latin typeface="Calibri"/>
                <a:ea typeface="Calibri"/>
                <a:cs typeface="Calibri"/>
                <a:sym typeface="Calibri"/>
              </a:defRPr>
            </a:pPr>
            <a:r>
              <a:t>Commentary (Dr. Jeffrey Brenner - Camden Coalition)</a:t>
            </a:r>
          </a:p>
          <a:p>
            <a:pPr marL="800100" lvl="1" indent="-342900">
              <a:buSzPct val="100000"/>
              <a:buFont typeface="Arial"/>
              <a:buChar char="•"/>
              <a:defRPr sz="2200" i="1">
                <a:solidFill>
                  <a:srgbClr val="002060"/>
                </a:solidFill>
                <a:latin typeface="Calibri"/>
                <a:ea typeface="Calibri"/>
                <a:cs typeface="Calibri"/>
                <a:sym typeface="Calibri"/>
              </a:defRPr>
            </a:pPr>
            <a:r>
              <a:t>“Largely lacking housing, addiction, and mental health services”</a:t>
            </a:r>
          </a:p>
          <a:p>
            <a:pPr marL="800100" lvl="1" indent="-342900">
              <a:buSzPct val="100000"/>
              <a:buFont typeface="Arial"/>
              <a:buChar char="•"/>
              <a:defRPr sz="2200" i="1">
                <a:solidFill>
                  <a:srgbClr val="002060"/>
                </a:solidFill>
                <a:latin typeface="Calibri"/>
                <a:ea typeface="Calibri"/>
                <a:cs typeface="Calibri"/>
                <a:sym typeface="Calibri"/>
              </a:defRPr>
            </a:pPr>
            <a:r>
              <a:t>“The bottom line is, we built a brilliant intervention to navigate people to nowhere”</a:t>
            </a:r>
          </a:p>
        </p:txBody>
      </p:sp>
      <p:pic>
        <p:nvPicPr>
          <p:cNvPr id="475" name="Picture 5" descr="Picture 5"/>
          <p:cNvPicPr>
            <a:picLocks noChangeAspect="1"/>
          </p:cNvPicPr>
          <p:nvPr/>
        </p:nvPicPr>
        <p:blipFill>
          <a:blip r:embed="rId2"/>
          <a:srcRect t="11057" b="7276"/>
          <a:stretch>
            <a:fillRect/>
          </a:stretch>
        </p:blipFill>
        <p:spPr>
          <a:xfrm>
            <a:off x="2043041" y="1049847"/>
            <a:ext cx="8105917" cy="3721662"/>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Rectangle 4"/>
          <p:cNvSpPr txBox="1"/>
          <p:nvPr/>
        </p:nvSpPr>
        <p:spPr>
          <a:xfrm>
            <a:off x="6322952" y="4996112"/>
            <a:ext cx="5602841" cy="204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a:solidFill>
                  <a:srgbClr val="212121"/>
                </a:solidFill>
                <a:latin typeface="BlinkMacSystemFont"/>
                <a:ea typeface="BlinkMacSystemFont"/>
                <a:cs typeface="BlinkMacSystemFont"/>
                <a:sym typeface="BlinkMacSystemFont"/>
              </a:defRPr>
            </a:lvl1pPr>
          </a:lstStyle>
          <a:p>
            <a:r>
              <a:rPr dirty="0"/>
              <a:t>Proctor SL, </a:t>
            </a:r>
            <a:r>
              <a:rPr dirty="0" err="1"/>
              <a:t>Gursky-Landa</a:t>
            </a:r>
            <a:r>
              <a:rPr dirty="0"/>
              <a:t> B, </a:t>
            </a:r>
            <a:r>
              <a:rPr dirty="0" err="1"/>
              <a:t>Kannarkat</a:t>
            </a:r>
            <a:r>
              <a:rPr dirty="0"/>
              <a:t> JT, </a:t>
            </a:r>
            <a:r>
              <a:rPr dirty="0" err="1"/>
              <a:t>Guimaraes</a:t>
            </a:r>
            <a:r>
              <a:rPr dirty="0"/>
              <a:t> J, Newcomer JW. Payer-Level Care Coordination and Re-admission to Acute Mental Health Care for Uninsured Individuals. J </a:t>
            </a:r>
            <a:r>
              <a:rPr dirty="0" err="1"/>
              <a:t>Behav</a:t>
            </a:r>
            <a:r>
              <a:rPr dirty="0"/>
              <a:t> Health </a:t>
            </a:r>
            <a:r>
              <a:rPr dirty="0" err="1"/>
              <a:t>Serv</a:t>
            </a:r>
            <a:r>
              <a:rPr dirty="0"/>
              <a:t> Res. 2022 Jul;49(3):385-396. </a:t>
            </a:r>
            <a:r>
              <a:rPr dirty="0" err="1"/>
              <a:t>doi</a:t>
            </a:r>
            <a:r>
              <a:rPr dirty="0"/>
              <a:t>: 10.1007/s11414-022-09789-1. </a:t>
            </a:r>
            <a:r>
              <a:rPr dirty="0" err="1"/>
              <a:t>Epub</a:t>
            </a:r>
            <a:r>
              <a:rPr dirty="0"/>
              <a:t> 2022 Feb 22. PMID: 35194730.</a:t>
            </a:r>
          </a:p>
        </p:txBody>
      </p:sp>
      <p:pic>
        <p:nvPicPr>
          <p:cNvPr id="478" name="Picture 5" descr="Picture 5"/>
          <p:cNvPicPr>
            <a:picLocks noChangeAspect="1"/>
          </p:cNvPicPr>
          <p:nvPr/>
        </p:nvPicPr>
        <p:blipFill>
          <a:blip r:embed="rId2"/>
          <a:stretch>
            <a:fillRect/>
          </a:stretch>
        </p:blipFill>
        <p:spPr>
          <a:xfrm>
            <a:off x="220487" y="189877"/>
            <a:ext cx="5414194" cy="6560561"/>
          </a:xfrm>
          <a:prstGeom prst="rect">
            <a:avLst/>
          </a:prstGeom>
          <a:ln w="12700">
            <a:miter lim="400000"/>
          </a:ln>
        </p:spPr>
      </p:pic>
      <p:pic>
        <p:nvPicPr>
          <p:cNvPr id="479" name="Picture 11" descr="Picture 11"/>
          <p:cNvPicPr>
            <a:picLocks noChangeAspect="1"/>
          </p:cNvPicPr>
          <p:nvPr/>
        </p:nvPicPr>
        <p:blipFill>
          <a:blip r:embed="rId3"/>
          <a:stretch>
            <a:fillRect/>
          </a:stretch>
        </p:blipFill>
        <p:spPr>
          <a:xfrm>
            <a:off x="5926180" y="708860"/>
            <a:ext cx="6265820" cy="3578935"/>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5"/>
          <p:cNvSpPr txBox="1"/>
          <p:nvPr/>
        </p:nvSpPr>
        <p:spPr>
          <a:xfrm>
            <a:off x="-4699097" y="353924"/>
            <a:ext cx="11713002" cy="3672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sz="20000">
                <a:solidFill>
                  <a:srgbClr val="FFFFFF"/>
                </a:solidFill>
                <a:latin typeface="Arial Black"/>
                <a:ea typeface="Arial Black"/>
                <a:cs typeface="Arial Black"/>
                <a:sym typeface="Arial Black"/>
              </a:defRPr>
            </a:pPr>
            <a:r>
              <a:rPr dirty="0"/>
              <a:t> </a:t>
            </a:r>
            <a:r>
              <a:rPr dirty="0">
                <a:solidFill>
                  <a:srgbClr val="1718B4"/>
                </a:solidFill>
              </a:rPr>
              <a:t>5</a:t>
            </a:r>
          </a:p>
        </p:txBody>
      </p:sp>
      <p:sp>
        <p:nvSpPr>
          <p:cNvPr id="482" name="Google Shape;26;p1"/>
          <p:cNvSpPr txBox="1"/>
          <p:nvPr/>
        </p:nvSpPr>
        <p:spPr>
          <a:xfrm>
            <a:off x="554218" y="2190344"/>
            <a:ext cx="9848931" cy="29696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gn="ctr">
              <a:lnSpc>
                <a:spcPct val="90000"/>
              </a:lnSpc>
              <a:buClr>
                <a:srgbClr val="000000"/>
              </a:buClr>
              <a:buFont typeface="Arial"/>
              <a:defRPr sz="1800">
                <a:solidFill>
                  <a:srgbClr val="1718B4"/>
                </a:solidFill>
                <a:latin typeface="Arial Black"/>
                <a:ea typeface="Arial Black"/>
                <a:cs typeface="Arial Black"/>
                <a:sym typeface="Arial Black"/>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p:txBody>
      </p:sp>
      <p:sp>
        <p:nvSpPr>
          <p:cNvPr id="483" name="Google Shape;26;p1"/>
          <p:cNvSpPr txBox="1"/>
          <p:nvPr/>
        </p:nvSpPr>
        <p:spPr>
          <a:xfrm>
            <a:off x="2708821" y="1030120"/>
            <a:ext cx="9067752" cy="2320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nSpc>
                <a:spcPct val="90000"/>
              </a:lnSpc>
              <a:defRPr sz="4000">
                <a:solidFill>
                  <a:srgbClr val="1718B4"/>
                </a:solidFill>
                <a:latin typeface="Arial Black"/>
                <a:ea typeface="Arial Black"/>
                <a:cs typeface="Arial Black"/>
                <a:sym typeface="Arial Black"/>
              </a:defRPr>
            </a:pPr>
            <a:r>
              <a:rPr dirty="0"/>
              <a:t>Maximize resources: </a:t>
            </a:r>
          </a:p>
          <a:p>
            <a:pPr>
              <a:lnSpc>
                <a:spcPct val="90000"/>
              </a:lnSpc>
              <a:defRPr sz="2700">
                <a:solidFill>
                  <a:srgbClr val="1718B4"/>
                </a:solidFill>
                <a:latin typeface="Arial Black"/>
                <a:ea typeface="Arial Black"/>
                <a:cs typeface="Arial Black"/>
                <a:sym typeface="Arial Black"/>
              </a:defRPr>
            </a:pPr>
            <a:r>
              <a:rPr dirty="0"/>
              <a:t>Diversify funding streams to increase services</a:t>
            </a:r>
          </a:p>
        </p:txBody>
      </p:sp>
      <p:sp>
        <p:nvSpPr>
          <p:cNvPr id="484" name="Largest expansion of SAMH services: increased 84% from FY 2015-16 through FY 2022-23.…"/>
          <p:cNvSpPr txBox="1"/>
          <p:nvPr/>
        </p:nvSpPr>
        <p:spPr>
          <a:xfrm>
            <a:off x="883530" y="2625470"/>
            <a:ext cx="10659210" cy="3736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42900" lvl="1" indent="-228600" defTabSz="457200">
              <a:buSzPct val="140000"/>
              <a:buChar char="•"/>
              <a:defRPr sz="3100"/>
            </a:pPr>
            <a:r>
              <a:t>Largest expansion of SAMH services: </a:t>
            </a:r>
            <a:r>
              <a:rPr>
                <a:uFill>
                  <a:solidFill>
                    <a:srgbClr val="000000"/>
                  </a:solidFill>
                </a:uFill>
              </a:rPr>
              <a:t>increased 84% from FY 2015-16 through FY 2022-23.</a:t>
            </a:r>
          </a:p>
          <a:p>
            <a:pPr marL="342900" lvl="1" indent="-228600" defTabSz="457200">
              <a:buSzPct val="140000"/>
              <a:buChar char="•"/>
              <a:defRPr sz="3100"/>
            </a:pPr>
            <a:r>
              <a:t>M</a:t>
            </a:r>
            <a:r>
              <a:rPr>
                <a:uFill>
                  <a:solidFill>
                    <a:srgbClr val="000000"/>
                  </a:solidFill>
                </a:uFill>
              </a:rPr>
              <a:t>asters at blending and braiding funds, and l</a:t>
            </a:r>
            <a:r>
              <a:t>everaging public-private partnership e.g. Clubhouses</a:t>
            </a:r>
          </a:p>
          <a:p>
            <a:pPr marL="342900" lvl="1" indent="-228600" defTabSz="457200">
              <a:buSzPct val="140000"/>
              <a:buChar char="•"/>
              <a:defRPr sz="3100"/>
            </a:pPr>
            <a:r>
              <a:t>Single funders for many programs (no private nor Medicaid) such as: Diversion of state hospitals, MRTs, CAT, FIT, SA prevention</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Google Shape;26;p1"/>
          <p:cNvSpPr txBox="1"/>
          <p:nvPr/>
        </p:nvSpPr>
        <p:spPr>
          <a:xfrm>
            <a:off x="693513" y="254215"/>
            <a:ext cx="10804974" cy="5620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nSpc>
                <a:spcPct val="90000"/>
              </a:lnSpc>
              <a:spcBef>
                <a:spcPts val="1000"/>
              </a:spcBef>
              <a:buClr>
                <a:srgbClr val="000000"/>
              </a:buClr>
              <a:buFont typeface="Arial"/>
              <a:defRPr sz="3100">
                <a:solidFill>
                  <a:srgbClr val="001689"/>
                </a:solidFill>
              </a:defRPr>
            </a:pPr>
            <a:endParaRPr/>
          </a:p>
          <a:p>
            <a:pPr marL="310815" indent="-310815">
              <a:lnSpc>
                <a:spcPct val="90000"/>
              </a:lnSpc>
              <a:spcBef>
                <a:spcPts val="1000"/>
              </a:spcBef>
              <a:buSzPct val="140000"/>
              <a:buChar char="•"/>
              <a:defRPr sz="3100">
                <a:solidFill>
                  <a:srgbClr val="001689"/>
                </a:solidFill>
              </a:defRPr>
            </a:pPr>
            <a:r>
              <a:t>Secure outside grants for additional services that have improved service delivery for our network:</a:t>
            </a:r>
          </a:p>
          <a:p>
            <a:pPr marL="1072815" lvl="2" indent="-310815">
              <a:lnSpc>
                <a:spcPct val="90000"/>
              </a:lnSpc>
              <a:spcBef>
                <a:spcPts val="1000"/>
              </a:spcBef>
              <a:buSzPct val="100000"/>
              <a:buChar char="•"/>
              <a:defRPr sz="3100">
                <a:solidFill>
                  <a:srgbClr val="001689"/>
                </a:solidFill>
              </a:defRPr>
            </a:pPr>
            <a:r>
              <a:t>$30 million        FY 22-23  </a:t>
            </a:r>
          </a:p>
          <a:p>
            <a:pPr marL="1072815" lvl="2" indent="-310815">
              <a:lnSpc>
                <a:spcPct val="90000"/>
              </a:lnSpc>
              <a:spcBef>
                <a:spcPts val="1000"/>
              </a:spcBef>
              <a:buSzPct val="100000"/>
              <a:buChar char="•"/>
              <a:defRPr sz="3100">
                <a:solidFill>
                  <a:srgbClr val="001689"/>
                </a:solidFill>
              </a:defRPr>
            </a:pPr>
            <a:r>
              <a:t>$128,013,707   past 5 years</a:t>
            </a:r>
          </a:p>
        </p:txBody>
      </p:sp>
      <p:sp>
        <p:nvSpPr>
          <p:cNvPr id="487" name="Florida TaxWatch…"/>
          <p:cNvSpPr txBox="1"/>
          <p:nvPr/>
        </p:nvSpPr>
        <p:spPr>
          <a:xfrm>
            <a:off x="196463" y="3185417"/>
            <a:ext cx="11799074" cy="3525852"/>
          </a:xfrm>
          <a:prstGeom prst="rect">
            <a:avLst/>
          </a:prstGeom>
          <a:blipFill>
            <a:blip r:embed="rId2"/>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buClr>
                <a:srgbClr val="000000"/>
              </a:buClr>
              <a:buFont typeface="Arial"/>
              <a:defRPr sz="1800" i="1">
                <a:solidFill>
                  <a:srgbClr val="1718B4"/>
                </a:solidFill>
              </a:defRPr>
            </a:pPr>
            <a:endParaRPr/>
          </a:p>
          <a:p>
            <a:pPr marL="165100" indent="-88900">
              <a:lnSpc>
                <a:spcPct val="90000"/>
              </a:lnSpc>
              <a:spcBef>
                <a:spcPts val="1000"/>
              </a:spcBef>
              <a:defRPr sz="2400">
                <a:solidFill>
                  <a:srgbClr val="FFFFFF"/>
                </a:solidFill>
              </a:defRPr>
            </a:pPr>
            <a:r>
              <a:t>  </a:t>
            </a:r>
            <a:r>
              <a:rPr b="1"/>
              <a:t>Florida TaxWatch</a:t>
            </a:r>
          </a:p>
          <a:p>
            <a:pPr marL="165100" indent="-88900">
              <a:lnSpc>
                <a:spcPct val="90000"/>
              </a:lnSpc>
              <a:spcBef>
                <a:spcPts val="1000"/>
              </a:spcBef>
              <a:defRPr sz="3000">
                <a:solidFill>
                  <a:srgbClr val="FFFFFF"/>
                </a:solidFill>
              </a:defRPr>
            </a:pPr>
            <a:r>
              <a:t>“Managing Entities (MEs) ensure data driven reimbursement and serve as a payment sorting mechanism to optimize and protect state dollars. Additionally, MEs provide cost efficiencies through decreased administrative costs and their unique ability to work with providers and communities to leverage more services for less money.”</a:t>
            </a:r>
            <a:endParaRPr>
              <a:latin typeface="+mj-lt"/>
              <a:ea typeface="+mj-ea"/>
              <a:cs typeface="+mj-cs"/>
              <a:sym typeface="Helvetica"/>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4"/>
          <p:cNvSpPr txBox="1"/>
          <p:nvPr/>
        </p:nvSpPr>
        <p:spPr>
          <a:xfrm>
            <a:off x="-4716764" y="551542"/>
            <a:ext cx="11713002" cy="3672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sz="20000">
                <a:solidFill>
                  <a:srgbClr val="FFFFFF"/>
                </a:solidFill>
                <a:latin typeface="Arial Black"/>
                <a:ea typeface="Arial Black"/>
                <a:cs typeface="Arial Black"/>
                <a:sym typeface="Arial Black"/>
              </a:defRPr>
            </a:pPr>
            <a:r>
              <a:rPr dirty="0"/>
              <a:t> </a:t>
            </a:r>
            <a:r>
              <a:rPr dirty="0">
                <a:solidFill>
                  <a:srgbClr val="1718B4"/>
                </a:solidFill>
              </a:rPr>
              <a:t>4</a:t>
            </a:r>
          </a:p>
        </p:txBody>
      </p:sp>
      <p:sp>
        <p:nvSpPr>
          <p:cNvPr id="490" name="Google Shape;26;p1"/>
          <p:cNvSpPr txBox="1"/>
          <p:nvPr/>
        </p:nvSpPr>
        <p:spPr>
          <a:xfrm>
            <a:off x="554218" y="2190344"/>
            <a:ext cx="9848931" cy="29696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gn="ctr">
              <a:lnSpc>
                <a:spcPct val="90000"/>
              </a:lnSpc>
              <a:buClr>
                <a:srgbClr val="000000"/>
              </a:buClr>
              <a:buFont typeface="Arial"/>
              <a:defRPr sz="1800">
                <a:solidFill>
                  <a:srgbClr val="1718B4"/>
                </a:solidFill>
                <a:latin typeface="Arial Black"/>
                <a:ea typeface="Arial Black"/>
                <a:cs typeface="Arial Black"/>
                <a:sym typeface="Arial Black"/>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p:txBody>
      </p:sp>
      <p:sp>
        <p:nvSpPr>
          <p:cNvPr id="491" name="Google Shape;26;p1"/>
          <p:cNvSpPr txBox="1"/>
          <p:nvPr/>
        </p:nvSpPr>
        <p:spPr>
          <a:xfrm>
            <a:off x="2874106" y="997156"/>
            <a:ext cx="7529043" cy="1668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lnSpc>
                <a:spcPct val="90000"/>
              </a:lnSpc>
              <a:defRPr sz="4000">
                <a:solidFill>
                  <a:srgbClr val="1718B4"/>
                </a:solidFill>
                <a:latin typeface="Arial Black"/>
                <a:ea typeface="Arial Black"/>
                <a:cs typeface="Arial Black"/>
                <a:sym typeface="Arial Black"/>
              </a:defRPr>
            </a:lvl1pPr>
          </a:lstStyle>
          <a:p>
            <a:r>
              <a:rPr dirty="0"/>
              <a:t>Champions accountability and transparency</a:t>
            </a:r>
          </a:p>
        </p:txBody>
      </p:sp>
      <p:sp>
        <p:nvSpPr>
          <p:cNvPr id="492" name="Accountability and transparency sets ME model apart from other models.…"/>
          <p:cNvSpPr txBox="1"/>
          <p:nvPr/>
        </p:nvSpPr>
        <p:spPr>
          <a:xfrm>
            <a:off x="737253" y="2767202"/>
            <a:ext cx="10717494" cy="32309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00789" indent="-300789">
              <a:lnSpc>
                <a:spcPct val="90000"/>
              </a:lnSpc>
              <a:spcBef>
                <a:spcPts val="1000"/>
              </a:spcBef>
              <a:buClr>
                <a:srgbClr val="1718B4"/>
              </a:buClr>
              <a:buSzPct val="140000"/>
              <a:buChar char="•"/>
              <a:defRPr sz="3000">
                <a:solidFill>
                  <a:srgbClr val="001689"/>
                </a:solidFill>
              </a:defRPr>
            </a:pPr>
            <a:r>
              <a:t>Accountability and transparency sets ME model apart from other models.</a:t>
            </a:r>
          </a:p>
          <a:p>
            <a:pPr marL="300789" indent="-300789">
              <a:lnSpc>
                <a:spcPct val="90000"/>
              </a:lnSpc>
              <a:spcBef>
                <a:spcPts val="1000"/>
              </a:spcBef>
              <a:buClr>
                <a:srgbClr val="1718B4"/>
              </a:buClr>
              <a:buSzPct val="140000"/>
              <a:buChar char="•"/>
              <a:defRPr sz="3000">
                <a:solidFill>
                  <a:srgbClr val="001689"/>
                </a:solidFill>
              </a:defRPr>
            </a:pPr>
            <a:r>
              <a:t>Good fiscal stewards of taxpayer dollars.</a:t>
            </a:r>
          </a:p>
          <a:p>
            <a:pPr marL="300789" indent="-300789">
              <a:lnSpc>
                <a:spcPct val="90000"/>
              </a:lnSpc>
              <a:spcBef>
                <a:spcPts val="1000"/>
              </a:spcBef>
              <a:buClr>
                <a:srgbClr val="1718B4"/>
              </a:buClr>
              <a:buSzPct val="140000"/>
              <a:buChar char="•"/>
              <a:defRPr sz="3000">
                <a:solidFill>
                  <a:srgbClr val="001689"/>
                </a:solidFill>
              </a:defRPr>
            </a:pPr>
            <a:r>
              <a:t>Funding is matched to performance.</a:t>
            </a:r>
          </a:p>
          <a:p>
            <a:pPr marL="300789" indent="-300789">
              <a:lnSpc>
                <a:spcPct val="90000"/>
              </a:lnSpc>
              <a:spcBef>
                <a:spcPts val="1000"/>
              </a:spcBef>
              <a:buClr>
                <a:srgbClr val="1718B4"/>
              </a:buClr>
              <a:buSzPct val="140000"/>
              <a:buChar char="•"/>
              <a:defRPr sz="3000">
                <a:solidFill>
                  <a:srgbClr val="001689"/>
                </a:solidFill>
              </a:defRPr>
            </a:pPr>
            <a:r>
              <a:t>Note: Managing Entities have also been working to eliminate “red tape”  towards a more flexible payment structure and streamline reporting process.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All MEs are nationally accredited: CARF, COA…"/>
          <p:cNvSpPr txBox="1"/>
          <p:nvPr/>
        </p:nvSpPr>
        <p:spPr>
          <a:xfrm>
            <a:off x="919642" y="2191975"/>
            <a:ext cx="9254256" cy="15445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00789" indent="-300789">
              <a:lnSpc>
                <a:spcPct val="90000"/>
              </a:lnSpc>
              <a:spcBef>
                <a:spcPts val="1000"/>
              </a:spcBef>
              <a:buClr>
                <a:srgbClr val="1718B4"/>
              </a:buClr>
              <a:buSzPct val="140000"/>
              <a:buChar char="•"/>
              <a:defRPr sz="3000">
                <a:solidFill>
                  <a:srgbClr val="1718B4"/>
                </a:solidFill>
              </a:defRPr>
            </a:pPr>
            <a:endParaRPr/>
          </a:p>
          <a:p>
            <a:pPr marL="300789" indent="-300789">
              <a:lnSpc>
                <a:spcPct val="90000"/>
              </a:lnSpc>
              <a:spcBef>
                <a:spcPts val="1000"/>
              </a:spcBef>
              <a:buClr>
                <a:srgbClr val="1718B4"/>
              </a:buClr>
              <a:buSzPct val="140000"/>
              <a:buChar char="•"/>
              <a:defRPr sz="3000">
                <a:solidFill>
                  <a:srgbClr val="1718B4"/>
                </a:solidFill>
              </a:defRPr>
            </a:pPr>
            <a:r>
              <a:t>All MEs are nationally accredited: CARF, COA</a:t>
            </a:r>
          </a:p>
          <a:p>
            <a:pPr marL="300789" indent="-300789">
              <a:lnSpc>
                <a:spcPct val="90000"/>
              </a:lnSpc>
              <a:spcBef>
                <a:spcPts val="1000"/>
              </a:spcBef>
              <a:buClr>
                <a:srgbClr val="1718B4"/>
              </a:buClr>
              <a:buSzPct val="140000"/>
              <a:buChar char="•"/>
              <a:defRPr sz="3000">
                <a:solidFill>
                  <a:srgbClr val="1718B4"/>
                </a:solidFill>
              </a:defRPr>
            </a:pPr>
            <a:r>
              <a:t>Operate with an</a:t>
            </a:r>
            <a:r>
              <a:rPr u="sng"/>
              <a:t> average</a:t>
            </a:r>
            <a:r>
              <a:t> of 3.7% </a:t>
            </a:r>
            <a:r>
              <a:rPr sz="1600"/>
              <a:t> (July 2023)</a:t>
            </a:r>
          </a:p>
        </p:txBody>
      </p:sp>
      <p:sp>
        <p:nvSpPr>
          <p:cNvPr id="495" name="Google Shape;26;p1"/>
          <p:cNvSpPr txBox="1"/>
          <p:nvPr/>
        </p:nvSpPr>
        <p:spPr>
          <a:xfrm>
            <a:off x="2446009" y="649752"/>
            <a:ext cx="8074040" cy="1788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defTabSz="777240">
              <a:lnSpc>
                <a:spcPct val="90000"/>
              </a:lnSpc>
              <a:defRPr sz="3400">
                <a:solidFill>
                  <a:srgbClr val="1718B4"/>
                </a:solidFill>
                <a:latin typeface="Arial Black"/>
                <a:ea typeface="Arial Black"/>
                <a:cs typeface="Arial Black"/>
                <a:sym typeface="Arial Black"/>
              </a:defRPr>
            </a:lvl1pPr>
          </a:lstStyle>
          <a:p>
            <a:r>
              <a:t>Dedicated to own accountability and transparency</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3"/>
          <p:cNvSpPr txBox="1"/>
          <p:nvPr/>
        </p:nvSpPr>
        <p:spPr>
          <a:xfrm>
            <a:off x="-4619511" y="229163"/>
            <a:ext cx="11713002" cy="3672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sz="20000">
                <a:solidFill>
                  <a:srgbClr val="FFFFFF"/>
                </a:solidFill>
                <a:latin typeface="Arial Black"/>
                <a:ea typeface="Arial Black"/>
                <a:cs typeface="Arial Black"/>
                <a:sym typeface="Arial Black"/>
              </a:defRPr>
            </a:pPr>
            <a:r>
              <a:rPr dirty="0"/>
              <a:t> </a:t>
            </a:r>
            <a:r>
              <a:rPr dirty="0">
                <a:solidFill>
                  <a:srgbClr val="1718B4"/>
                </a:solidFill>
              </a:rPr>
              <a:t>3</a:t>
            </a:r>
          </a:p>
        </p:txBody>
      </p:sp>
      <p:sp>
        <p:nvSpPr>
          <p:cNvPr id="498" name="Google Shape;26;p1"/>
          <p:cNvSpPr txBox="1"/>
          <p:nvPr/>
        </p:nvSpPr>
        <p:spPr>
          <a:xfrm>
            <a:off x="2684832" y="759065"/>
            <a:ext cx="8817317" cy="2320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lnSpc>
                <a:spcPct val="90000"/>
              </a:lnSpc>
              <a:defRPr sz="4000">
                <a:solidFill>
                  <a:srgbClr val="1718B4"/>
                </a:solidFill>
                <a:latin typeface="Arial Black"/>
                <a:ea typeface="Arial Black"/>
                <a:cs typeface="Arial Black"/>
                <a:sym typeface="Arial Black"/>
              </a:defRPr>
            </a:lvl1pPr>
          </a:lstStyle>
          <a:p>
            <a:r>
              <a:rPr dirty="0"/>
              <a:t>Foster an environment that is nimble, unique, and innovative</a:t>
            </a:r>
          </a:p>
        </p:txBody>
      </p:sp>
      <p:sp>
        <p:nvSpPr>
          <p:cNvPr id="499" name="Drive for innovation that will encourage bold changes…"/>
          <p:cNvSpPr txBox="1"/>
          <p:nvPr/>
        </p:nvSpPr>
        <p:spPr>
          <a:xfrm>
            <a:off x="814762" y="2370925"/>
            <a:ext cx="8574231" cy="3929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228600" indent="-228600">
              <a:lnSpc>
                <a:spcPct val="90000"/>
              </a:lnSpc>
              <a:spcBef>
                <a:spcPts val="1000"/>
              </a:spcBef>
              <a:buClr>
                <a:srgbClr val="1718B4"/>
              </a:buClr>
              <a:buSzPct val="140000"/>
              <a:buChar char="•"/>
              <a:defRPr sz="2800">
                <a:solidFill>
                  <a:srgbClr val="001689"/>
                </a:solidFill>
              </a:defRPr>
            </a:pPr>
            <a:r>
              <a:rPr dirty="0"/>
              <a:t>D</a:t>
            </a:r>
            <a:r>
              <a:rPr dirty="0">
                <a:uFill>
                  <a:solidFill>
                    <a:srgbClr val="000000"/>
                  </a:solidFill>
                </a:uFill>
              </a:rPr>
              <a:t>rive for innovation that will encourage bold changes</a:t>
            </a:r>
          </a:p>
          <a:p>
            <a:pPr marL="228600" indent="-228600">
              <a:lnSpc>
                <a:spcPct val="90000"/>
              </a:lnSpc>
              <a:spcBef>
                <a:spcPts val="1000"/>
              </a:spcBef>
              <a:buClr>
                <a:srgbClr val="1718B4"/>
              </a:buClr>
              <a:buSzPct val="140000"/>
              <a:buChar char="•"/>
              <a:defRPr sz="2800">
                <a:solidFill>
                  <a:srgbClr val="001689"/>
                </a:solidFill>
              </a:defRPr>
            </a:pPr>
            <a:r>
              <a:rPr dirty="0"/>
              <a:t>Create pilot programs; share successful outcomes with MEs to implement in their region.</a:t>
            </a:r>
          </a:p>
          <a:p>
            <a:pPr marL="228600" indent="-228600">
              <a:lnSpc>
                <a:spcPct val="90000"/>
              </a:lnSpc>
              <a:spcBef>
                <a:spcPts val="1000"/>
              </a:spcBef>
              <a:buClr>
                <a:srgbClr val="1718B4"/>
              </a:buClr>
              <a:buSzPct val="140000"/>
              <a:buChar char="•"/>
              <a:defRPr sz="2800">
                <a:solidFill>
                  <a:srgbClr val="001689"/>
                </a:solidFill>
              </a:defRPr>
            </a:pPr>
            <a:r>
              <a:rPr dirty="0"/>
              <a:t>Attempt to serve individuals in </a:t>
            </a:r>
            <a:r>
              <a:rPr dirty="0">
                <a:uFill>
                  <a:solidFill>
                    <a:srgbClr val="000000"/>
                  </a:solidFill>
                </a:uFill>
              </a:rPr>
              <a:t>rural and under served areas.  Example: Uplift</a:t>
            </a:r>
          </a:p>
          <a:p>
            <a:pPr marL="228600" indent="-228600">
              <a:lnSpc>
                <a:spcPct val="90000"/>
              </a:lnSpc>
              <a:spcBef>
                <a:spcPts val="1000"/>
              </a:spcBef>
              <a:buClr>
                <a:srgbClr val="1718B4"/>
              </a:buClr>
              <a:buSzPct val="140000"/>
              <a:buChar char="•"/>
              <a:defRPr sz="2800">
                <a:solidFill>
                  <a:srgbClr val="001689"/>
                </a:solidFill>
              </a:defRPr>
            </a:pPr>
            <a:r>
              <a:rPr dirty="0">
                <a:uFill>
                  <a:solidFill>
                    <a:srgbClr val="000000"/>
                  </a:solidFill>
                </a:uFill>
              </a:rPr>
              <a:t>Continue cutting edge and unique services to   serve more individuals. </a:t>
            </a:r>
          </a:p>
          <a:p>
            <a:pPr>
              <a:lnSpc>
                <a:spcPct val="90000"/>
              </a:lnSpc>
              <a:spcBef>
                <a:spcPts val="1000"/>
              </a:spcBef>
              <a:defRPr sz="2800">
                <a:solidFill>
                  <a:srgbClr val="001689"/>
                </a:solidFill>
              </a:defRPr>
            </a:pPr>
            <a:r>
              <a:rPr dirty="0">
                <a:uFill>
                  <a:solidFill>
                    <a:srgbClr val="000000"/>
                  </a:solidFill>
                </a:uFill>
              </a:rPr>
              <a:t>   Example: Innovation Summit</a:t>
            </a:r>
          </a:p>
        </p:txBody>
      </p:sp>
      <p:grpSp>
        <p:nvGrpSpPr>
          <p:cNvPr id="503" name="A picture containing logo, symbol, font, graphicsDescription automatically generated"/>
          <p:cNvGrpSpPr/>
          <p:nvPr/>
        </p:nvGrpSpPr>
        <p:grpSpPr>
          <a:xfrm>
            <a:off x="8431856" y="4684712"/>
            <a:ext cx="3735688" cy="2052683"/>
            <a:chOff x="0" y="0"/>
            <a:chExt cx="3735687" cy="2052682"/>
          </a:xfrm>
        </p:grpSpPr>
        <p:sp>
          <p:nvSpPr>
            <p:cNvPr id="501" name="Rectangle"/>
            <p:cNvSpPr/>
            <p:nvPr/>
          </p:nvSpPr>
          <p:spPr>
            <a:xfrm>
              <a:off x="0" y="0"/>
              <a:ext cx="3735688" cy="2052683"/>
            </a:xfrm>
            <a:prstGeom prst="rect">
              <a:avLst/>
            </a:prstGeom>
            <a:solidFill>
              <a:srgbClr val="EDEDED"/>
            </a:solidFill>
            <a:ln w="12700" cap="flat">
              <a:noFill/>
              <a:miter lim="400000"/>
            </a:ln>
            <a:effectLst/>
          </p:spPr>
          <p:txBody>
            <a:bodyPr wrap="square" lIns="45719" tIns="45719" rIns="45719" bIns="45719" numCol="1" anchor="ctr">
              <a:noAutofit/>
            </a:bodyPr>
            <a:lstStyle/>
            <a:p>
              <a:pPr>
                <a:defRPr sz="1800">
                  <a:latin typeface="Calibri"/>
                  <a:ea typeface="Calibri"/>
                  <a:cs typeface="Calibri"/>
                  <a:sym typeface="Calibri"/>
                </a:defRPr>
              </a:pPr>
              <a:endParaRPr/>
            </a:p>
          </p:txBody>
        </p:sp>
        <p:pic>
          <p:nvPicPr>
            <p:cNvPr id="502" name="image2.png" descr="image2.png"/>
            <p:cNvPicPr>
              <a:picLocks noChangeAspect="1"/>
            </p:cNvPicPr>
            <p:nvPr/>
          </p:nvPicPr>
          <p:blipFill>
            <a:blip r:embed="rId2"/>
            <a:stretch>
              <a:fillRect/>
            </a:stretch>
          </p:blipFill>
          <p:spPr>
            <a:xfrm>
              <a:off x="0" y="0"/>
              <a:ext cx="3735688" cy="2052683"/>
            </a:xfrm>
            <a:prstGeom prst="rect">
              <a:avLst/>
            </a:prstGeom>
            <a:ln w="88900" cap="sq">
              <a:solidFill>
                <a:srgbClr val="FFFFFF"/>
              </a:solidFill>
              <a:prstDash val="solid"/>
              <a:miter lim="800000"/>
            </a:ln>
            <a:effectLst>
              <a:outerShdw blurRad="50800" dist="18000" dir="5400000" rotWithShape="0">
                <a:srgbClr val="000000">
                  <a:alpha val="40000"/>
                </a:srgbClr>
              </a:outerShdw>
            </a:effectLst>
          </p:spPr>
        </p:pic>
      </p:grpSp>
      <p:pic>
        <p:nvPicPr>
          <p:cNvPr id="500" name="Image" descr="Image"/>
          <p:cNvPicPr>
            <a:picLocks noChangeAspect="1"/>
          </p:cNvPicPr>
          <p:nvPr/>
        </p:nvPicPr>
        <p:blipFill>
          <a:blip r:embed="rId3"/>
          <a:stretch>
            <a:fillRect/>
          </a:stretch>
        </p:blipFill>
        <p:spPr>
          <a:xfrm>
            <a:off x="9579983" y="1981627"/>
            <a:ext cx="2022051" cy="2708386"/>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2"/>
          <p:cNvSpPr txBox="1"/>
          <p:nvPr/>
        </p:nvSpPr>
        <p:spPr>
          <a:xfrm>
            <a:off x="-4419590" y="353924"/>
            <a:ext cx="11713002" cy="3672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sz="20000">
                <a:solidFill>
                  <a:srgbClr val="FFFFFF"/>
                </a:solidFill>
                <a:latin typeface="Arial Black"/>
                <a:ea typeface="Arial Black"/>
                <a:cs typeface="Arial Black"/>
                <a:sym typeface="Arial Black"/>
              </a:defRPr>
            </a:pPr>
            <a:r>
              <a:rPr dirty="0"/>
              <a:t> </a:t>
            </a:r>
            <a:r>
              <a:rPr dirty="0">
                <a:solidFill>
                  <a:srgbClr val="1718B4"/>
                </a:solidFill>
              </a:rPr>
              <a:t>2</a:t>
            </a:r>
          </a:p>
        </p:txBody>
      </p:sp>
      <p:sp>
        <p:nvSpPr>
          <p:cNvPr id="506" name="Google Shape;26;p1"/>
          <p:cNvSpPr txBox="1"/>
          <p:nvPr/>
        </p:nvSpPr>
        <p:spPr>
          <a:xfrm>
            <a:off x="554218" y="2190344"/>
            <a:ext cx="9848931" cy="29696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gn="ctr">
              <a:lnSpc>
                <a:spcPct val="90000"/>
              </a:lnSpc>
              <a:buClr>
                <a:srgbClr val="000000"/>
              </a:buClr>
              <a:buFont typeface="Arial"/>
              <a:defRPr sz="1800">
                <a:solidFill>
                  <a:srgbClr val="1718B4"/>
                </a:solidFill>
                <a:latin typeface="Arial Black"/>
                <a:ea typeface="Arial Black"/>
                <a:cs typeface="Arial Black"/>
                <a:sym typeface="Arial Black"/>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p:txBody>
      </p:sp>
      <p:sp>
        <p:nvSpPr>
          <p:cNvPr id="507" name="Google Shape;26;p1"/>
          <p:cNvSpPr txBox="1"/>
          <p:nvPr/>
        </p:nvSpPr>
        <p:spPr>
          <a:xfrm>
            <a:off x="3171594" y="1354733"/>
            <a:ext cx="9674703" cy="2320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lnSpc>
                <a:spcPct val="90000"/>
              </a:lnSpc>
              <a:defRPr sz="4000">
                <a:solidFill>
                  <a:srgbClr val="1718B4"/>
                </a:solidFill>
                <a:latin typeface="Arial Black"/>
                <a:ea typeface="Arial Black"/>
                <a:cs typeface="Arial Black"/>
                <a:sym typeface="Arial Black"/>
              </a:defRPr>
            </a:lvl1pPr>
          </a:lstStyle>
          <a:p>
            <a:r>
              <a:rPr dirty="0"/>
              <a:t>Power of Peers </a:t>
            </a:r>
          </a:p>
        </p:txBody>
      </p:sp>
      <p:sp>
        <p:nvSpPr>
          <p:cNvPr id="508" name="Peers are the linchpin for quickly connecting to those in need of recovery services.…"/>
          <p:cNvSpPr txBox="1"/>
          <p:nvPr/>
        </p:nvSpPr>
        <p:spPr>
          <a:xfrm>
            <a:off x="786427" y="2316951"/>
            <a:ext cx="10745160" cy="4155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00789" indent="-300789" defTabSz="457200">
              <a:spcBef>
                <a:spcPts val="300"/>
              </a:spcBef>
              <a:buSzPct val="140000"/>
              <a:buChar char="•"/>
              <a:defRPr sz="3000">
                <a:solidFill>
                  <a:srgbClr val="1718B4"/>
                </a:solidFill>
              </a:defRPr>
            </a:pPr>
            <a:endParaRPr/>
          </a:p>
          <a:p>
            <a:pPr marL="300789" indent="-300789" defTabSz="457200">
              <a:spcBef>
                <a:spcPts val="300"/>
              </a:spcBef>
              <a:buSzPct val="140000"/>
              <a:buChar char="•"/>
              <a:defRPr sz="3000">
                <a:solidFill>
                  <a:srgbClr val="1718B4"/>
                </a:solidFill>
              </a:defRPr>
            </a:pPr>
            <a:r>
              <a:t>Peers are the linchpin for quickly connecting to those in need of recovery services.</a:t>
            </a:r>
          </a:p>
          <a:p>
            <a:pPr marL="300789" indent="-300789" defTabSz="457200">
              <a:spcBef>
                <a:spcPts val="300"/>
              </a:spcBef>
              <a:buSzPct val="140000"/>
              <a:buChar char="•"/>
              <a:defRPr sz="3000">
                <a:solidFill>
                  <a:srgbClr val="1718B4"/>
                </a:solidFill>
              </a:defRPr>
            </a:pPr>
            <a:r>
              <a:t>Provide peer training to increase the availability of certified recovery peer specialists.</a:t>
            </a:r>
          </a:p>
          <a:p>
            <a:pPr marL="300789" indent="-300789" defTabSz="457200">
              <a:spcBef>
                <a:spcPts val="300"/>
              </a:spcBef>
              <a:buSzPct val="140000"/>
              <a:buChar char="•"/>
              <a:defRPr sz="3000">
                <a:solidFill>
                  <a:srgbClr val="1718B4"/>
                </a:solidFill>
              </a:defRPr>
            </a:pPr>
            <a:r>
              <a:t>Example: Secured grants to expand training opportunities and sites for peers</a:t>
            </a:r>
          </a:p>
          <a:p>
            <a:pPr defTabSz="457200">
              <a:spcBef>
                <a:spcPts val="300"/>
              </a:spcBef>
              <a:defRPr sz="3000"/>
            </a:pPr>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1"/>
          <p:cNvSpPr txBox="1"/>
          <p:nvPr/>
        </p:nvSpPr>
        <p:spPr>
          <a:xfrm>
            <a:off x="-4759847" y="353924"/>
            <a:ext cx="11713003" cy="3672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sz="20000">
                <a:solidFill>
                  <a:srgbClr val="FFFFFF"/>
                </a:solidFill>
                <a:latin typeface="Arial Black"/>
                <a:ea typeface="Arial Black"/>
                <a:cs typeface="Arial Black"/>
                <a:sym typeface="Arial Black"/>
              </a:defRPr>
            </a:pPr>
            <a:r>
              <a:rPr dirty="0"/>
              <a:t> </a:t>
            </a:r>
            <a:r>
              <a:rPr dirty="0">
                <a:solidFill>
                  <a:srgbClr val="1718B4"/>
                </a:solidFill>
              </a:rPr>
              <a:t>1</a:t>
            </a:r>
          </a:p>
        </p:txBody>
      </p:sp>
      <p:sp>
        <p:nvSpPr>
          <p:cNvPr id="511" name="Google Shape;26;p1"/>
          <p:cNvSpPr txBox="1"/>
          <p:nvPr/>
        </p:nvSpPr>
        <p:spPr>
          <a:xfrm>
            <a:off x="554218" y="2190344"/>
            <a:ext cx="9848931" cy="29696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gn="ctr">
              <a:lnSpc>
                <a:spcPct val="90000"/>
              </a:lnSpc>
              <a:buClr>
                <a:srgbClr val="000000"/>
              </a:buClr>
              <a:buFont typeface="Arial"/>
              <a:defRPr sz="1800">
                <a:solidFill>
                  <a:srgbClr val="1718B4"/>
                </a:solidFill>
                <a:latin typeface="Arial Black"/>
                <a:ea typeface="Arial Black"/>
                <a:cs typeface="Arial Black"/>
                <a:sym typeface="Arial Black"/>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p:txBody>
      </p:sp>
      <p:sp>
        <p:nvSpPr>
          <p:cNvPr id="512" name="Google Shape;26;p1"/>
          <p:cNvSpPr txBox="1"/>
          <p:nvPr/>
        </p:nvSpPr>
        <p:spPr>
          <a:xfrm>
            <a:off x="2592518" y="803749"/>
            <a:ext cx="9674703" cy="2320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nSpc>
                <a:spcPct val="90000"/>
              </a:lnSpc>
              <a:defRPr sz="4000">
                <a:solidFill>
                  <a:srgbClr val="1718B4"/>
                </a:solidFill>
                <a:latin typeface="Arial Black"/>
                <a:ea typeface="Arial Black"/>
                <a:cs typeface="Arial Black"/>
                <a:sym typeface="Arial Black"/>
              </a:defRPr>
            </a:pPr>
            <a:r>
              <a:rPr dirty="0"/>
              <a:t>Support stronger families: </a:t>
            </a:r>
          </a:p>
          <a:p>
            <a:pPr>
              <a:lnSpc>
                <a:spcPct val="90000"/>
              </a:lnSpc>
              <a:defRPr sz="4000">
                <a:solidFill>
                  <a:srgbClr val="1718B4"/>
                </a:solidFill>
                <a:latin typeface="Arial Black"/>
                <a:ea typeface="Arial Black"/>
                <a:cs typeface="Arial Black"/>
                <a:sym typeface="Arial Black"/>
              </a:defRPr>
            </a:pPr>
            <a:r>
              <a:rPr dirty="0"/>
              <a:t>Focus on Children</a:t>
            </a:r>
          </a:p>
        </p:txBody>
      </p:sp>
      <p:sp>
        <p:nvSpPr>
          <p:cNvPr id="513" name="Goals: promoting safety, preventing trauma, intervening with youth in crisis.…"/>
          <p:cNvSpPr txBox="1"/>
          <p:nvPr/>
        </p:nvSpPr>
        <p:spPr>
          <a:xfrm>
            <a:off x="554218" y="2609684"/>
            <a:ext cx="11030530" cy="34849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00789" indent="-300789">
              <a:lnSpc>
                <a:spcPct val="90000"/>
              </a:lnSpc>
              <a:spcBef>
                <a:spcPts val="1000"/>
              </a:spcBef>
              <a:buSzPct val="140000"/>
              <a:buChar char="•"/>
              <a:defRPr sz="3000">
                <a:solidFill>
                  <a:srgbClr val="001689"/>
                </a:solidFill>
              </a:defRPr>
            </a:pPr>
            <a:r>
              <a:rPr dirty="0"/>
              <a:t>Goals: promoting safety, preventing trauma, intervening with youth in crisis.</a:t>
            </a:r>
          </a:p>
          <a:p>
            <a:pPr marL="621631" lvl="1" indent="-240631">
              <a:lnSpc>
                <a:spcPct val="90000"/>
              </a:lnSpc>
              <a:spcBef>
                <a:spcPts val="1000"/>
              </a:spcBef>
              <a:buSzPct val="100000"/>
              <a:buChar char="•"/>
              <a:defRPr sz="3000">
                <a:solidFill>
                  <a:srgbClr val="001689"/>
                </a:solidFill>
              </a:defRPr>
            </a:pPr>
            <a:r>
              <a:rPr dirty="0"/>
              <a:t>CAT - Community Action Teams</a:t>
            </a:r>
          </a:p>
          <a:p>
            <a:pPr marL="621631" lvl="1" indent="-240631">
              <a:lnSpc>
                <a:spcPct val="90000"/>
              </a:lnSpc>
              <a:spcBef>
                <a:spcPts val="1000"/>
              </a:spcBef>
              <a:buSzPct val="100000"/>
              <a:buChar char="•"/>
              <a:defRPr sz="3000">
                <a:solidFill>
                  <a:srgbClr val="001689"/>
                </a:solidFill>
              </a:defRPr>
            </a:pPr>
            <a:r>
              <a:rPr dirty="0"/>
              <a:t>FIT - Family Intensive Treatment</a:t>
            </a:r>
          </a:p>
          <a:p>
            <a:pPr marL="621631" lvl="1" indent="-240631">
              <a:lnSpc>
                <a:spcPct val="90000"/>
              </a:lnSpc>
              <a:spcBef>
                <a:spcPts val="1000"/>
              </a:spcBef>
              <a:buSzPct val="100000"/>
              <a:buChar char="•"/>
              <a:defRPr sz="3000">
                <a:solidFill>
                  <a:srgbClr val="001689"/>
                </a:solidFill>
              </a:defRPr>
            </a:pPr>
            <a:r>
              <a:rPr dirty="0"/>
              <a:t>MRTs- Mobile Response	</a:t>
            </a:r>
          </a:p>
          <a:p>
            <a:pPr marL="621631" lvl="1" indent="-240631">
              <a:lnSpc>
                <a:spcPct val="90000"/>
              </a:lnSpc>
              <a:spcBef>
                <a:spcPts val="1000"/>
              </a:spcBef>
              <a:buSzPct val="100000"/>
              <a:buChar char="•"/>
              <a:defRPr sz="3000">
                <a:solidFill>
                  <a:srgbClr val="001689"/>
                </a:solidFill>
              </a:defRPr>
            </a:pPr>
            <a:r>
              <a:rPr dirty="0"/>
              <a:t>HB 945 (2020) creating a coordination of care for children.</a:t>
            </a:r>
          </a:p>
          <a:p>
            <a:pPr marL="621631" lvl="1" indent="-240631">
              <a:lnSpc>
                <a:spcPct val="90000"/>
              </a:lnSpc>
              <a:spcBef>
                <a:spcPts val="1000"/>
              </a:spcBef>
              <a:buSzPct val="100000"/>
              <a:buChar char="•"/>
              <a:defRPr sz="3000">
                <a:solidFill>
                  <a:srgbClr val="001689"/>
                </a:solidFill>
              </a:defRPr>
            </a:pPr>
            <a:r>
              <a:rPr dirty="0"/>
              <a:t>Children Care Coordination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5" name="Google Shape;45;p2"/>
          <p:cNvGrpSpPr/>
          <p:nvPr/>
        </p:nvGrpSpPr>
        <p:grpSpPr>
          <a:xfrm>
            <a:off x="635170" y="703573"/>
            <a:ext cx="650379" cy="670505"/>
            <a:chOff x="0" y="-1"/>
            <a:chExt cx="650377" cy="670503"/>
          </a:xfrm>
        </p:grpSpPr>
        <p:sp>
          <p:nvSpPr>
            <p:cNvPr id="252" name="Google Shape;46;p2"/>
            <p:cNvSpPr/>
            <p:nvPr/>
          </p:nvSpPr>
          <p:spPr>
            <a:xfrm>
              <a:off x="-1" y="-2"/>
              <a:ext cx="650378" cy="670505"/>
            </a:xfrm>
            <a:prstGeom prst="ellipse">
              <a:avLst/>
            </a:prstGeom>
            <a:solidFill>
              <a:srgbClr val="70D44B"/>
            </a:solidFill>
            <a:ln w="12700" cap="flat">
              <a:noFill/>
              <a:miter lim="400000"/>
            </a:ln>
            <a:effectLst>
              <a:outerShdw blurRad="63500" dist="19050" dir="5400000" rotWithShape="0">
                <a:srgbClr val="000000">
                  <a:alpha val="49803"/>
                </a:srgbClr>
              </a:outerShdw>
            </a:effectLst>
          </p:spPr>
          <p:txBody>
            <a:bodyPr wrap="square" lIns="45718" tIns="45718" rIns="45718" bIns="45718" numCol="1" anchor="ctr">
              <a:noAutofit/>
            </a:bodyPr>
            <a:lstStyle/>
            <a:p>
              <a:endParaRPr/>
            </a:p>
          </p:txBody>
        </p:sp>
        <p:sp>
          <p:nvSpPr>
            <p:cNvPr id="253" name="Google Shape;47;p2"/>
            <p:cNvSpPr/>
            <p:nvPr/>
          </p:nvSpPr>
          <p:spPr>
            <a:xfrm>
              <a:off x="44408" y="52173"/>
              <a:ext cx="561561" cy="566155"/>
            </a:xfrm>
            <a:prstGeom prst="ellipse">
              <a:avLst/>
            </a:prstGeom>
            <a:solidFill>
              <a:srgbClr val="001689"/>
            </a:solidFill>
            <a:ln w="28575" cap="flat">
              <a:solidFill>
                <a:srgbClr val="FFFFFF"/>
              </a:solidFill>
              <a:prstDash val="solid"/>
              <a:round/>
            </a:ln>
            <a:effectLst/>
          </p:spPr>
          <p:txBody>
            <a:bodyPr wrap="square" lIns="45718" tIns="45718" rIns="45718" bIns="45718" numCol="1" anchor="ctr">
              <a:noAutofit/>
            </a:bodyPr>
            <a:lstStyle/>
            <a:p>
              <a:endParaRPr/>
            </a:p>
          </p:txBody>
        </p:sp>
        <p:pic>
          <p:nvPicPr>
            <p:cNvPr id="254" name="Google Shape;48;p2" descr="Google Shape;48;p2"/>
            <p:cNvPicPr>
              <a:picLocks noChangeAspect="1"/>
            </p:cNvPicPr>
            <p:nvPr/>
          </p:nvPicPr>
          <p:blipFill>
            <a:blip r:embed="rId2"/>
            <a:stretch>
              <a:fillRect/>
            </a:stretch>
          </p:blipFill>
          <p:spPr>
            <a:xfrm>
              <a:off x="151672" y="160068"/>
              <a:ext cx="347031" cy="350368"/>
            </a:xfrm>
            <a:prstGeom prst="rect">
              <a:avLst/>
            </a:prstGeom>
            <a:ln w="12700" cap="flat">
              <a:noFill/>
              <a:miter lim="400000"/>
            </a:ln>
            <a:effectLst/>
          </p:spPr>
        </p:pic>
      </p:grpSp>
      <p:sp>
        <p:nvSpPr>
          <p:cNvPr id="256" name="Google Shape;51;p2"/>
          <p:cNvSpPr txBox="1"/>
          <p:nvPr/>
        </p:nvSpPr>
        <p:spPr>
          <a:xfrm>
            <a:off x="1338961" y="471033"/>
            <a:ext cx="9514078" cy="1135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spAutoFit/>
          </a:bodyPr>
          <a:lstStyle/>
          <a:p>
            <a:pPr algn="ctr">
              <a:defRPr sz="3600" b="1">
                <a:solidFill>
                  <a:srgbClr val="1718B4"/>
                </a:solidFill>
              </a:defRPr>
            </a:pPr>
            <a:r>
              <a:t>Payment for Behavioral Health Services</a:t>
            </a:r>
          </a:p>
          <a:p>
            <a:pPr algn="ctr">
              <a:defRPr sz="3000" b="1">
                <a:solidFill>
                  <a:srgbClr val="1718B4"/>
                </a:solidFill>
              </a:defRPr>
            </a:pPr>
            <a:r>
              <a:t>Complex system utilizing the private market</a:t>
            </a:r>
          </a:p>
        </p:txBody>
      </p:sp>
      <p:sp>
        <p:nvSpPr>
          <p:cNvPr id="257" name="Google Shape;53;p2"/>
          <p:cNvSpPr txBox="1"/>
          <p:nvPr/>
        </p:nvSpPr>
        <p:spPr>
          <a:xfrm>
            <a:off x="5787558" y="1942971"/>
            <a:ext cx="6555316" cy="46875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spAutoFit/>
          </a:bodyPr>
          <a:lstStyle/>
          <a:p>
            <a:pPr marL="300789" indent="-300789">
              <a:spcBef>
                <a:spcPts val="500"/>
              </a:spcBef>
              <a:buClr>
                <a:srgbClr val="1718B4"/>
              </a:buClr>
              <a:buSzPct val="140000"/>
              <a:buChar char="•"/>
              <a:defRPr sz="3000">
                <a:solidFill>
                  <a:srgbClr val="1718B4"/>
                </a:solidFill>
              </a:defRPr>
            </a:pPr>
            <a:r>
              <a:t>Private Pay</a:t>
            </a:r>
          </a:p>
          <a:p>
            <a:pPr marL="300789" indent="-300789">
              <a:buClr>
                <a:srgbClr val="1718B4"/>
              </a:buClr>
              <a:buSzPct val="140000"/>
              <a:buChar char="•"/>
              <a:defRPr sz="3000">
                <a:solidFill>
                  <a:srgbClr val="1718B4"/>
                </a:solidFill>
              </a:defRPr>
            </a:pPr>
            <a:r>
              <a:t>Private Insurance</a:t>
            </a:r>
          </a:p>
          <a:p>
            <a:pPr marL="300789" indent="-300789">
              <a:buClr>
                <a:srgbClr val="1718B4"/>
              </a:buClr>
              <a:buSzPct val="140000"/>
              <a:buChar char="•"/>
              <a:defRPr sz="3000">
                <a:solidFill>
                  <a:srgbClr val="1718B4"/>
                </a:solidFill>
              </a:defRPr>
            </a:pPr>
            <a:r>
              <a:t>Medicaid</a:t>
            </a:r>
          </a:p>
          <a:p>
            <a:pPr marL="300789" indent="-300789">
              <a:buClr>
                <a:srgbClr val="1718B4"/>
              </a:buClr>
              <a:buSzPct val="140000"/>
              <a:buChar char="•"/>
              <a:defRPr sz="3000">
                <a:solidFill>
                  <a:srgbClr val="1718B4"/>
                </a:solidFill>
              </a:defRPr>
            </a:pPr>
            <a:r>
              <a:t>Special coverage: Veterans,       School MH (Dept of Education)</a:t>
            </a:r>
          </a:p>
          <a:p>
            <a:pPr marL="300789" indent="-300789">
              <a:buClr>
                <a:srgbClr val="1718B4"/>
              </a:buClr>
              <a:buSzPct val="140000"/>
              <a:buChar char="•"/>
              <a:defRPr sz="3000">
                <a:solidFill>
                  <a:srgbClr val="1718B4"/>
                </a:solidFill>
              </a:defRPr>
            </a:pPr>
            <a:r>
              <a:t>Other resources (local, DJJ, DoC,     DCF, DoEA, Opioid)</a:t>
            </a:r>
          </a:p>
          <a:p>
            <a:pPr marL="300789" indent="-300789">
              <a:buClr>
                <a:srgbClr val="1718B4"/>
              </a:buClr>
              <a:buSzPct val="140000"/>
              <a:buChar char="•"/>
              <a:defRPr sz="3000">
                <a:solidFill>
                  <a:srgbClr val="1718B4"/>
                </a:solidFill>
              </a:defRPr>
            </a:pPr>
            <a:r>
              <a:rPr b="1"/>
              <a:t>Managing Entities’ Safety Net System</a:t>
            </a:r>
          </a:p>
          <a:p>
            <a:pPr>
              <a:lnSpc>
                <a:spcPct val="115000"/>
              </a:lnSpc>
              <a:defRPr sz="2000" b="1">
                <a:solidFill>
                  <a:srgbClr val="001689"/>
                </a:solidFill>
              </a:defRPr>
            </a:pPr>
            <a:br/>
            <a:endParaRPr/>
          </a:p>
        </p:txBody>
      </p:sp>
      <p:pic>
        <p:nvPicPr>
          <p:cNvPr id="258" name="Image" descr="Image"/>
          <p:cNvPicPr>
            <a:picLocks noChangeAspect="1"/>
          </p:cNvPicPr>
          <p:nvPr/>
        </p:nvPicPr>
        <p:blipFill>
          <a:blip r:embed="rId3"/>
          <a:stretch>
            <a:fillRect/>
          </a:stretch>
        </p:blipFill>
        <p:spPr>
          <a:xfrm>
            <a:off x="294405" y="2156302"/>
            <a:ext cx="5300896" cy="3527288"/>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Rectangle 7"/>
          <p:cNvSpPr/>
          <p:nvPr/>
        </p:nvSpPr>
        <p:spPr>
          <a:xfrm>
            <a:off x="0" y="0"/>
            <a:ext cx="4578974" cy="6858000"/>
          </a:xfrm>
          <a:prstGeom prst="rect">
            <a:avLst/>
          </a:prstGeom>
          <a:solidFill>
            <a:srgbClr val="E48312"/>
          </a:solidFill>
          <a:ln w="12700">
            <a:miter lim="400000"/>
          </a:ln>
        </p:spPr>
        <p:txBody>
          <a:bodyPr lIns="45719" rIns="45719" anchor="ctr"/>
          <a:lstStyle/>
          <a:p>
            <a:pPr algn="ctr" defTabSz="457200">
              <a:defRPr sz="1800">
                <a:solidFill>
                  <a:srgbClr val="FFFFFF"/>
                </a:solidFill>
                <a:latin typeface="Calibri"/>
                <a:ea typeface="Calibri"/>
                <a:cs typeface="Calibri"/>
                <a:sym typeface="Calibri"/>
              </a:defRPr>
            </a:pPr>
            <a:endParaRPr/>
          </a:p>
        </p:txBody>
      </p:sp>
      <p:sp>
        <p:nvSpPr>
          <p:cNvPr id="516" name="Title 1"/>
          <p:cNvSpPr txBox="1">
            <a:spLocks noGrp="1"/>
          </p:cNvSpPr>
          <p:nvPr>
            <p:ph type="title"/>
          </p:nvPr>
        </p:nvSpPr>
        <p:spPr>
          <a:xfrm>
            <a:off x="781876" y="643466"/>
            <a:ext cx="3467570" cy="5571068"/>
          </a:xfrm>
          <a:prstGeom prst="rect">
            <a:avLst/>
          </a:prstGeom>
        </p:spPr>
        <p:txBody>
          <a:bodyPr anchor="ctr"/>
          <a:lstStyle>
            <a:lvl1pPr algn="ctr">
              <a:defRPr sz="4000" spc="-100"/>
            </a:lvl1pPr>
          </a:lstStyle>
          <a:p>
            <a:r>
              <a:t>Children &amp; Youth Baker Act in Florida</a:t>
            </a:r>
          </a:p>
        </p:txBody>
      </p:sp>
      <p:sp>
        <p:nvSpPr>
          <p:cNvPr id="517" name="Rectangle 9"/>
          <p:cNvSpPr/>
          <p:nvPr/>
        </p:nvSpPr>
        <p:spPr>
          <a:xfrm>
            <a:off x="4578972" y="0"/>
            <a:ext cx="7613028" cy="6858000"/>
          </a:xfrm>
          <a:prstGeom prst="rect">
            <a:avLst/>
          </a:prstGeom>
          <a:solidFill>
            <a:srgbClr val="1773B1"/>
          </a:solidFill>
          <a:ln w="12700">
            <a:miter lim="400000"/>
          </a:ln>
        </p:spPr>
        <p:txBody>
          <a:bodyPr lIns="45719" rIns="45719"/>
          <a:lstStyle/>
          <a:p>
            <a:pPr defTabSz="457200">
              <a:defRPr sz="1800">
                <a:solidFill>
                  <a:srgbClr val="FFFFFF"/>
                </a:solidFill>
                <a:latin typeface="Calibri"/>
                <a:ea typeface="Calibri"/>
                <a:cs typeface="Calibri"/>
                <a:sym typeface="Calibri"/>
              </a:defRPr>
            </a:pPr>
            <a:endParaRPr/>
          </a:p>
        </p:txBody>
      </p:sp>
      <p:sp>
        <p:nvSpPr>
          <p:cNvPr id="518" name="Content Placeholder 2"/>
          <p:cNvSpPr txBox="1">
            <a:spLocks noGrp="1"/>
          </p:cNvSpPr>
          <p:nvPr>
            <p:ph type="body" idx="1"/>
          </p:nvPr>
        </p:nvSpPr>
        <p:spPr>
          <a:xfrm>
            <a:off x="5124205" y="342901"/>
            <a:ext cx="6104290" cy="5871632"/>
          </a:xfrm>
          <a:prstGeom prst="rect">
            <a:avLst/>
          </a:prstGeom>
        </p:spPr>
        <p:txBody>
          <a:bodyPr anchor="ctr"/>
          <a:lstStyle/>
          <a:p>
            <a:pPr marL="90525" indent="-90525" defTabSz="905255">
              <a:lnSpc>
                <a:spcPct val="81000"/>
              </a:lnSpc>
              <a:spcBef>
                <a:spcPts val="1100"/>
              </a:spcBef>
              <a:defRPr sz="1979"/>
            </a:pPr>
            <a:endParaRPr/>
          </a:p>
          <a:p>
            <a:pPr marL="90525" indent="-90525" defTabSz="905255">
              <a:lnSpc>
                <a:spcPct val="81000"/>
              </a:lnSpc>
              <a:spcBef>
                <a:spcPts val="1100"/>
              </a:spcBef>
              <a:defRPr sz="1979"/>
            </a:pPr>
            <a:r>
              <a:t>According to Southern Poverty Law Center, in Florida more than 37,000 children and youth are “Baker Acted” yearly</a:t>
            </a:r>
          </a:p>
          <a:p>
            <a:pPr marL="396049" indent="-89583" defTabSz="905255">
              <a:lnSpc>
                <a:spcPct val="81000"/>
              </a:lnSpc>
              <a:spcBef>
                <a:spcPts val="1100"/>
              </a:spcBef>
              <a:buFontTx/>
              <a:buChar char="➢"/>
              <a:defRPr sz="1979"/>
            </a:pPr>
            <a:r>
              <a:t> Children as young as 5 years old are being handcuffed by police to psychiatric hospitals</a:t>
            </a:r>
          </a:p>
          <a:p>
            <a:pPr marL="396049" indent="-89583" defTabSz="905255">
              <a:lnSpc>
                <a:spcPct val="81000"/>
              </a:lnSpc>
              <a:spcBef>
                <a:spcPts val="1100"/>
              </a:spcBef>
              <a:buFontTx/>
              <a:buChar char="➢"/>
              <a:defRPr sz="1979"/>
            </a:pPr>
            <a:r>
              <a:t> Baker Act has become the “normal”  behavioral management tool in Florida classrooms, schools and foster care facilities.</a:t>
            </a:r>
          </a:p>
          <a:p>
            <a:pPr marL="396049" indent="-89583" defTabSz="905255">
              <a:lnSpc>
                <a:spcPct val="81000"/>
              </a:lnSpc>
              <a:spcBef>
                <a:spcPts val="1100"/>
              </a:spcBef>
              <a:buFontTx/>
              <a:buChar char="➢"/>
              <a:defRPr sz="1979"/>
            </a:pPr>
            <a:r>
              <a:t> This is used even with:</a:t>
            </a:r>
          </a:p>
          <a:p>
            <a:pPr marL="737092" lvl="1" indent="-430625" defTabSz="905255">
              <a:lnSpc>
                <a:spcPct val="81000"/>
              </a:lnSpc>
              <a:spcBef>
                <a:spcPts val="300"/>
              </a:spcBef>
              <a:buFont typeface="Arial"/>
              <a:buChar char="•"/>
              <a:defRPr sz="1979"/>
            </a:pPr>
            <a:r>
              <a:t> children with developmental disabilities including autism</a:t>
            </a:r>
            <a:endParaRPr sz="1782"/>
          </a:p>
          <a:p>
            <a:pPr marL="737092" lvl="1" indent="-430625" defTabSz="905255">
              <a:lnSpc>
                <a:spcPct val="81000"/>
              </a:lnSpc>
              <a:spcBef>
                <a:spcPts val="300"/>
              </a:spcBef>
              <a:buFont typeface="Arial"/>
              <a:buChar char="•"/>
              <a:defRPr sz="1979"/>
            </a:pPr>
            <a:r>
              <a:t>Children with diagnosed mental illness  who could be treated at a less restrictive setting</a:t>
            </a:r>
            <a:endParaRPr sz="1782"/>
          </a:p>
          <a:p>
            <a:pPr marL="737092" lvl="1" indent="-430625" defTabSz="905255">
              <a:lnSpc>
                <a:spcPct val="81000"/>
              </a:lnSpc>
              <a:spcBef>
                <a:spcPts val="300"/>
              </a:spcBef>
              <a:buFont typeface="Arial"/>
              <a:buChar char="•"/>
              <a:defRPr sz="1979"/>
            </a:pPr>
            <a:r>
              <a:t>Children with disruptive, merely disobedient behaviors</a:t>
            </a:r>
            <a:endParaRPr sz="1782"/>
          </a:p>
          <a:p>
            <a:pPr marL="396049" indent="-89583" defTabSz="905255">
              <a:lnSpc>
                <a:spcPct val="81000"/>
              </a:lnSpc>
              <a:spcBef>
                <a:spcPts val="1100"/>
              </a:spcBef>
              <a:buFontTx/>
              <a:buChar char="➢"/>
              <a:defRPr sz="1979"/>
            </a:pPr>
            <a:r>
              <a:t> Baker Acts are at times an inappropriate intervention and is being used excessively.</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Rectangle 7"/>
          <p:cNvSpPr/>
          <p:nvPr/>
        </p:nvSpPr>
        <p:spPr>
          <a:xfrm>
            <a:off x="-1" y="0"/>
            <a:ext cx="12186317" cy="6858000"/>
          </a:xfrm>
          <a:prstGeom prst="rect">
            <a:avLst/>
          </a:prstGeom>
          <a:solidFill>
            <a:srgbClr val="FFFFFF"/>
          </a:solidFill>
          <a:ln w="12700">
            <a:miter lim="400000"/>
          </a:ln>
        </p:spPr>
        <p:txBody>
          <a:bodyPr lIns="45719" rIns="45719" anchor="ctr"/>
          <a:lstStyle/>
          <a:p>
            <a:pPr algn="ctr" defTabSz="457200">
              <a:defRPr sz="1800">
                <a:solidFill>
                  <a:srgbClr val="FFFFFF"/>
                </a:solidFill>
                <a:latin typeface="Calibri"/>
                <a:ea typeface="Calibri"/>
                <a:cs typeface="Calibri"/>
                <a:sym typeface="Calibri"/>
              </a:defRPr>
            </a:pPr>
            <a:endParaRPr/>
          </a:p>
        </p:txBody>
      </p:sp>
      <p:sp>
        <p:nvSpPr>
          <p:cNvPr id="521" name="Rectangle 9"/>
          <p:cNvSpPr/>
          <p:nvPr/>
        </p:nvSpPr>
        <p:spPr>
          <a:xfrm>
            <a:off x="15" y="0"/>
            <a:ext cx="4050793" cy="6858000"/>
          </a:xfrm>
          <a:prstGeom prst="rect">
            <a:avLst/>
          </a:prstGeom>
          <a:solidFill>
            <a:srgbClr val="1773B1"/>
          </a:solidFill>
          <a:ln w="12700">
            <a:miter lim="400000"/>
          </a:ln>
        </p:spPr>
        <p:txBody>
          <a:bodyPr lIns="45719" rIns="45719"/>
          <a:lstStyle/>
          <a:p>
            <a:pPr defTabSz="457200">
              <a:defRPr sz="1800">
                <a:latin typeface="Calibri"/>
                <a:ea typeface="Calibri"/>
                <a:cs typeface="Calibri"/>
                <a:sym typeface="Calibri"/>
              </a:defRPr>
            </a:pPr>
            <a:endParaRPr/>
          </a:p>
        </p:txBody>
      </p:sp>
      <p:sp>
        <p:nvSpPr>
          <p:cNvPr id="522" name="Title 1"/>
          <p:cNvSpPr txBox="1">
            <a:spLocks noGrp="1"/>
          </p:cNvSpPr>
          <p:nvPr>
            <p:ph type="title"/>
          </p:nvPr>
        </p:nvSpPr>
        <p:spPr>
          <a:xfrm>
            <a:off x="492369" y="605895"/>
            <a:ext cx="3084846" cy="5646210"/>
          </a:xfrm>
          <a:prstGeom prst="rect">
            <a:avLst/>
          </a:prstGeom>
        </p:spPr>
        <p:txBody>
          <a:bodyPr anchor="ctr"/>
          <a:lstStyle>
            <a:lvl1pPr>
              <a:defRPr sz="3600" spc="-100">
                <a:solidFill>
                  <a:srgbClr val="FFFFFF"/>
                </a:solidFill>
              </a:defRPr>
            </a:lvl1pPr>
          </a:lstStyle>
          <a:p>
            <a:r>
              <a:t>BBHC C-CCT</a:t>
            </a:r>
          </a:p>
        </p:txBody>
      </p:sp>
      <p:sp>
        <p:nvSpPr>
          <p:cNvPr id="523" name="Rectangle 11"/>
          <p:cNvSpPr/>
          <p:nvPr/>
        </p:nvSpPr>
        <p:spPr>
          <a:xfrm>
            <a:off x="4040070" y="0"/>
            <a:ext cx="64009" cy="6858000"/>
          </a:xfrm>
          <a:prstGeom prst="rect">
            <a:avLst/>
          </a:prstGeom>
          <a:solidFill>
            <a:srgbClr val="E48312"/>
          </a:solidFill>
          <a:ln w="12700">
            <a:miter lim="400000"/>
          </a:ln>
        </p:spPr>
        <p:txBody>
          <a:bodyPr lIns="45719" rIns="45719"/>
          <a:lstStyle/>
          <a:p>
            <a:pPr defTabSz="457200">
              <a:defRPr sz="1800">
                <a:latin typeface="Calibri"/>
                <a:ea typeface="Calibri"/>
                <a:cs typeface="Calibri"/>
                <a:sym typeface="Calibri"/>
              </a:defRPr>
            </a:pPr>
            <a:endParaRPr/>
          </a:p>
        </p:txBody>
      </p:sp>
      <p:sp>
        <p:nvSpPr>
          <p:cNvPr id="524" name="Content Placeholder 2"/>
          <p:cNvSpPr txBox="1">
            <a:spLocks noGrp="1"/>
          </p:cNvSpPr>
          <p:nvPr>
            <p:ph type="body" idx="1"/>
          </p:nvPr>
        </p:nvSpPr>
        <p:spPr>
          <a:xfrm>
            <a:off x="4311608" y="302781"/>
            <a:ext cx="7212255" cy="5949323"/>
          </a:xfrm>
          <a:prstGeom prst="rect">
            <a:avLst/>
          </a:prstGeom>
        </p:spPr>
        <p:txBody>
          <a:bodyPr anchor="ctr"/>
          <a:lstStyle/>
          <a:p>
            <a:pPr marL="0" indent="0">
              <a:buSzTx/>
              <a:buNone/>
              <a:defRPr>
                <a:latin typeface="+mn-lt"/>
                <a:ea typeface="+mn-ea"/>
                <a:cs typeface="+mn-cs"/>
                <a:sym typeface="Arial"/>
              </a:defRPr>
            </a:pPr>
            <a:endParaRPr/>
          </a:p>
          <a:p>
            <a:pPr marL="0" algn="just">
              <a:spcBef>
                <a:spcPts val="800"/>
              </a:spcBef>
            </a:pPr>
            <a:r>
              <a:t>To address the Baker Act crisis, BBHC developed the Children Care Coordination Teams (C-CCT) which serves children and their families in the process of transitioning from specific high levels of care until they are effectively connected with services and support needed to transition. The C-CCT will ensure that the children are effectively connected with the services and supports they need to transition successfully from higher levels of care to effective community-based care avoiding frequent readmissions. </a:t>
            </a:r>
          </a:p>
          <a:p>
            <a:pPr marL="0" algn="just">
              <a:spcBef>
                <a:spcPts val="800"/>
              </a:spcBef>
            </a:pPr>
            <a:r>
              <a:t>Care Coordination connects systems including behavioral health, primary care, peer and natural supports, housing, education, vocation, and the justice systems. It is time-limited, with a heavy concentration on engaging, educating and empowering the family served and provides a single point of contact until a family is adequately connected to the care that meets their needs.  </a:t>
            </a:r>
          </a:p>
          <a:p>
            <a:pPr marL="0" algn="just">
              <a:spcBef>
                <a:spcPts val="800"/>
              </a:spcBef>
            </a:pPr>
            <a:r>
              <a:t>It will also assist the families of these children to support and guide them through the process. This includes services and supports that affect both the children and family’s well-being, such as primary physical health care, housing, and social connectedness.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Title 1"/>
          <p:cNvSpPr txBox="1">
            <a:spLocks noGrp="1"/>
          </p:cNvSpPr>
          <p:nvPr>
            <p:ph type="title"/>
          </p:nvPr>
        </p:nvSpPr>
        <p:spPr>
          <a:prstGeom prst="rect">
            <a:avLst/>
          </a:prstGeom>
        </p:spPr>
        <p:txBody>
          <a:bodyPr/>
          <a:lstStyle>
            <a:lvl1pPr>
              <a:defRPr spc="-100"/>
            </a:lvl1pPr>
          </a:lstStyle>
          <a:p>
            <a:r>
              <a:t>Children’s Care Coordination Team’s Focus</a:t>
            </a:r>
          </a:p>
        </p:txBody>
      </p:sp>
      <p:grpSp>
        <p:nvGrpSpPr>
          <p:cNvPr id="539" name="Content Placeholder 2"/>
          <p:cNvGrpSpPr/>
          <p:nvPr/>
        </p:nvGrpSpPr>
        <p:grpSpPr>
          <a:xfrm>
            <a:off x="496561" y="2874817"/>
            <a:ext cx="11063635" cy="2304349"/>
            <a:chOff x="0" y="0"/>
            <a:chExt cx="11063633" cy="2304347"/>
          </a:xfrm>
        </p:grpSpPr>
        <p:sp>
          <p:nvSpPr>
            <p:cNvPr id="527" name="Rounded Rectangle"/>
            <p:cNvSpPr/>
            <p:nvPr/>
          </p:nvSpPr>
          <p:spPr>
            <a:xfrm>
              <a:off x="0" y="0"/>
              <a:ext cx="3111648" cy="1975896"/>
            </a:xfrm>
            <a:prstGeom prst="roundRect">
              <a:avLst>
                <a:gd name="adj" fmla="val 10000"/>
              </a:avLst>
            </a:prstGeom>
            <a:solidFill>
              <a:srgbClr val="E48312"/>
            </a:solidFill>
            <a:ln w="15875" cap="flat">
              <a:solidFill>
                <a:srgbClr val="FFFFFF"/>
              </a:solidFill>
              <a:prstDash val="solid"/>
              <a:round/>
            </a:ln>
            <a:effectLst/>
          </p:spPr>
          <p:txBody>
            <a:bodyPr wrap="square" lIns="45719" tIns="45719" rIns="45719" bIns="45719" numCol="1" anchor="t">
              <a:noAutofit/>
            </a:bodyPr>
            <a:lstStyle/>
            <a:p>
              <a:pPr>
                <a:lnSpc>
                  <a:spcPct val="90000"/>
                </a:lnSpc>
                <a:spcBef>
                  <a:spcPts val="1200"/>
                </a:spcBef>
                <a:defRPr sz="2000">
                  <a:solidFill>
                    <a:srgbClr val="404040"/>
                  </a:solidFill>
                  <a:latin typeface="Calibri"/>
                  <a:ea typeface="Calibri"/>
                  <a:cs typeface="Calibri"/>
                  <a:sym typeface="Calibri"/>
                </a:defRPr>
              </a:pPr>
              <a:endParaRPr/>
            </a:p>
          </p:txBody>
        </p:sp>
        <p:grpSp>
          <p:nvGrpSpPr>
            <p:cNvPr id="530" name="Group"/>
            <p:cNvGrpSpPr/>
            <p:nvPr/>
          </p:nvGrpSpPr>
          <p:grpSpPr>
            <a:xfrm>
              <a:off x="345738" y="328452"/>
              <a:ext cx="3111648" cy="1975896"/>
              <a:chOff x="0" y="0"/>
              <a:chExt cx="3111647" cy="1975895"/>
            </a:xfrm>
          </p:grpSpPr>
          <p:sp>
            <p:nvSpPr>
              <p:cNvPr id="528" name="Rounded Rectangle"/>
              <p:cNvSpPr/>
              <p:nvPr/>
            </p:nvSpPr>
            <p:spPr>
              <a:xfrm>
                <a:off x="0" y="0"/>
                <a:ext cx="3111648" cy="1975896"/>
              </a:xfrm>
              <a:prstGeom prst="roundRect">
                <a:avLst>
                  <a:gd name="adj" fmla="val 10000"/>
                </a:avLst>
              </a:prstGeom>
              <a:solidFill>
                <a:srgbClr val="FFFFFF">
                  <a:alpha val="90000"/>
                </a:srgbClr>
              </a:solidFill>
              <a:ln w="15875" cap="flat">
                <a:solidFill>
                  <a:srgbClr val="E48312"/>
                </a:solidFill>
                <a:prstDash val="solid"/>
                <a:round/>
              </a:ln>
              <a:effectLst/>
            </p:spPr>
            <p:txBody>
              <a:bodyPr wrap="square" lIns="45719" tIns="45719" rIns="45719" bIns="45719" numCol="1" anchor="ctr">
                <a:noAutofit/>
              </a:bodyPr>
              <a:lstStyle/>
              <a:p>
                <a:pPr algn="ctr" defTabSz="933450">
                  <a:lnSpc>
                    <a:spcPct val="90000"/>
                  </a:lnSpc>
                  <a:spcBef>
                    <a:spcPts val="800"/>
                  </a:spcBef>
                  <a:defRPr sz="2100">
                    <a:solidFill>
                      <a:srgbClr val="404040"/>
                    </a:solidFill>
                    <a:latin typeface="Calibri"/>
                    <a:ea typeface="Calibri"/>
                    <a:cs typeface="Calibri"/>
                    <a:sym typeface="Calibri"/>
                  </a:defRPr>
                </a:pPr>
                <a:endParaRPr/>
              </a:p>
            </p:txBody>
          </p:sp>
          <p:sp>
            <p:nvSpPr>
              <p:cNvPr id="529" name="Youth discharged from a Baker Act who do not follow through with discharge plan"/>
              <p:cNvSpPr txBox="1"/>
              <p:nvPr/>
            </p:nvSpPr>
            <p:spPr>
              <a:xfrm>
                <a:off x="57872" y="121427"/>
                <a:ext cx="2995903" cy="1733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0010" tIns="80010" rIns="80010" bIns="80010" numCol="1" anchor="ctr">
                <a:spAutoFit/>
              </a:bodyPr>
              <a:lstStyle>
                <a:lvl1pPr algn="ctr" defTabSz="933450">
                  <a:lnSpc>
                    <a:spcPct val="90000"/>
                  </a:lnSpc>
                  <a:spcBef>
                    <a:spcPts val="800"/>
                  </a:spcBef>
                  <a:defRPr sz="2100">
                    <a:solidFill>
                      <a:srgbClr val="404040"/>
                    </a:solidFill>
                    <a:latin typeface="Calibri"/>
                    <a:ea typeface="Calibri"/>
                    <a:cs typeface="Calibri"/>
                    <a:sym typeface="Calibri"/>
                  </a:defRPr>
                </a:lvl1pPr>
              </a:lstStyle>
              <a:p>
                <a:r>
                  <a:t>Youth discharged from a Baker Act who do not follow through with discharge plan </a:t>
                </a:r>
                <a:endParaRPr sz="2000"/>
              </a:p>
            </p:txBody>
          </p:sp>
        </p:grpSp>
        <p:sp>
          <p:nvSpPr>
            <p:cNvPr id="531" name="Rounded Rectangle"/>
            <p:cNvSpPr/>
            <p:nvPr/>
          </p:nvSpPr>
          <p:spPr>
            <a:xfrm>
              <a:off x="3803124" y="0"/>
              <a:ext cx="3111648" cy="1975896"/>
            </a:xfrm>
            <a:prstGeom prst="roundRect">
              <a:avLst>
                <a:gd name="adj" fmla="val 10000"/>
              </a:avLst>
            </a:prstGeom>
            <a:solidFill>
              <a:srgbClr val="E48312"/>
            </a:solidFill>
            <a:ln w="15875" cap="flat">
              <a:solidFill>
                <a:srgbClr val="FFFFFF"/>
              </a:solidFill>
              <a:prstDash val="solid"/>
              <a:round/>
            </a:ln>
            <a:effectLst/>
          </p:spPr>
          <p:txBody>
            <a:bodyPr wrap="square" lIns="45719" tIns="45719" rIns="45719" bIns="45719" numCol="1" anchor="t">
              <a:noAutofit/>
            </a:bodyPr>
            <a:lstStyle/>
            <a:p>
              <a:pPr>
                <a:lnSpc>
                  <a:spcPct val="90000"/>
                </a:lnSpc>
                <a:spcBef>
                  <a:spcPts val="1200"/>
                </a:spcBef>
                <a:defRPr sz="2000">
                  <a:solidFill>
                    <a:srgbClr val="404040"/>
                  </a:solidFill>
                  <a:latin typeface="Calibri"/>
                  <a:ea typeface="Calibri"/>
                  <a:cs typeface="Calibri"/>
                  <a:sym typeface="Calibri"/>
                </a:defRPr>
              </a:pPr>
              <a:endParaRPr/>
            </a:p>
          </p:txBody>
        </p:sp>
        <p:grpSp>
          <p:nvGrpSpPr>
            <p:cNvPr id="534" name="Group"/>
            <p:cNvGrpSpPr/>
            <p:nvPr/>
          </p:nvGrpSpPr>
          <p:grpSpPr>
            <a:xfrm>
              <a:off x="4148861" y="328452"/>
              <a:ext cx="3111648" cy="1975896"/>
              <a:chOff x="0" y="0"/>
              <a:chExt cx="3111647" cy="1975895"/>
            </a:xfrm>
          </p:grpSpPr>
          <p:sp>
            <p:nvSpPr>
              <p:cNvPr id="532" name="Rounded Rectangle"/>
              <p:cNvSpPr/>
              <p:nvPr/>
            </p:nvSpPr>
            <p:spPr>
              <a:xfrm>
                <a:off x="0" y="0"/>
                <a:ext cx="3111648" cy="1975896"/>
              </a:xfrm>
              <a:prstGeom prst="roundRect">
                <a:avLst>
                  <a:gd name="adj" fmla="val 10000"/>
                </a:avLst>
              </a:prstGeom>
              <a:solidFill>
                <a:srgbClr val="FFFFFF">
                  <a:alpha val="90000"/>
                </a:srgbClr>
              </a:solidFill>
              <a:ln w="15875" cap="flat">
                <a:solidFill>
                  <a:srgbClr val="E48312"/>
                </a:solidFill>
                <a:prstDash val="solid"/>
                <a:round/>
              </a:ln>
              <a:effectLst/>
            </p:spPr>
            <p:txBody>
              <a:bodyPr wrap="square" lIns="45719" tIns="45719" rIns="45719" bIns="45719" numCol="1" anchor="ctr">
                <a:noAutofit/>
              </a:bodyPr>
              <a:lstStyle/>
              <a:p>
                <a:pPr marL="91439" indent="-91439" algn="ctr" defTabSz="622300">
                  <a:lnSpc>
                    <a:spcPct val="90000"/>
                  </a:lnSpc>
                  <a:spcBef>
                    <a:spcPts val="800"/>
                  </a:spcBef>
                  <a:defRPr sz="2100">
                    <a:solidFill>
                      <a:srgbClr val="404040"/>
                    </a:solidFill>
                    <a:latin typeface="Calibri"/>
                    <a:ea typeface="Calibri"/>
                    <a:cs typeface="Calibri"/>
                    <a:sym typeface="Calibri"/>
                  </a:defRPr>
                </a:pPr>
                <a:endParaRPr/>
              </a:p>
            </p:txBody>
          </p:sp>
          <p:sp>
            <p:nvSpPr>
              <p:cNvPr id="533" name="Youth returning from a State Inpatient Psychiatric Placement (SIPP) who do not have services in place"/>
              <p:cNvSpPr txBox="1"/>
              <p:nvPr/>
            </p:nvSpPr>
            <p:spPr>
              <a:xfrm>
                <a:off x="57872" y="177434"/>
                <a:ext cx="2995904" cy="16210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0010" tIns="80010" rIns="80010" bIns="80010" numCol="1" anchor="ctr">
                <a:spAutoFit/>
              </a:bodyPr>
              <a:lstStyle>
                <a:lvl1pPr algn="ctr">
                  <a:lnSpc>
                    <a:spcPct val="90000"/>
                  </a:lnSpc>
                  <a:defRPr sz="2100">
                    <a:solidFill>
                      <a:srgbClr val="404040"/>
                    </a:solidFill>
                    <a:latin typeface="Calibri"/>
                    <a:ea typeface="Calibri"/>
                    <a:cs typeface="Calibri"/>
                    <a:sym typeface="Calibri"/>
                  </a:defRPr>
                </a:lvl1pPr>
              </a:lstStyle>
              <a:p>
                <a:r>
                  <a:t>Youth returning from a State Inpatient Psychiatric Placement (SIPP) who do not have services in place</a:t>
                </a:r>
                <a:endParaRPr sz="2000"/>
              </a:p>
            </p:txBody>
          </p:sp>
        </p:grpSp>
        <p:sp>
          <p:nvSpPr>
            <p:cNvPr id="535" name="Rounded Rectangle"/>
            <p:cNvSpPr/>
            <p:nvPr/>
          </p:nvSpPr>
          <p:spPr>
            <a:xfrm>
              <a:off x="7606248" y="0"/>
              <a:ext cx="3111648" cy="1975896"/>
            </a:xfrm>
            <a:prstGeom prst="roundRect">
              <a:avLst>
                <a:gd name="adj" fmla="val 10000"/>
              </a:avLst>
            </a:prstGeom>
            <a:solidFill>
              <a:srgbClr val="E48312"/>
            </a:solidFill>
            <a:ln w="15875" cap="flat">
              <a:solidFill>
                <a:srgbClr val="FFFFFF"/>
              </a:solidFill>
              <a:prstDash val="solid"/>
              <a:round/>
            </a:ln>
            <a:effectLst/>
          </p:spPr>
          <p:txBody>
            <a:bodyPr wrap="square" lIns="45719" tIns="45719" rIns="45719" bIns="45719" numCol="1" anchor="t">
              <a:noAutofit/>
            </a:bodyPr>
            <a:lstStyle/>
            <a:p>
              <a:pPr>
                <a:lnSpc>
                  <a:spcPct val="90000"/>
                </a:lnSpc>
                <a:spcBef>
                  <a:spcPts val="1200"/>
                </a:spcBef>
                <a:defRPr sz="2000">
                  <a:solidFill>
                    <a:srgbClr val="404040"/>
                  </a:solidFill>
                  <a:latin typeface="Calibri"/>
                  <a:ea typeface="Calibri"/>
                  <a:cs typeface="Calibri"/>
                  <a:sym typeface="Calibri"/>
                </a:defRPr>
              </a:pPr>
              <a:endParaRPr/>
            </a:p>
          </p:txBody>
        </p:sp>
        <p:grpSp>
          <p:nvGrpSpPr>
            <p:cNvPr id="538" name="Group"/>
            <p:cNvGrpSpPr/>
            <p:nvPr/>
          </p:nvGrpSpPr>
          <p:grpSpPr>
            <a:xfrm>
              <a:off x="7951985" y="328452"/>
              <a:ext cx="3111649" cy="1975896"/>
              <a:chOff x="0" y="0"/>
              <a:chExt cx="3111647" cy="1975895"/>
            </a:xfrm>
          </p:grpSpPr>
          <p:sp>
            <p:nvSpPr>
              <p:cNvPr id="536" name="Rounded Rectangle"/>
              <p:cNvSpPr/>
              <p:nvPr/>
            </p:nvSpPr>
            <p:spPr>
              <a:xfrm>
                <a:off x="0" y="0"/>
                <a:ext cx="3111648" cy="1975896"/>
              </a:xfrm>
              <a:prstGeom prst="roundRect">
                <a:avLst>
                  <a:gd name="adj" fmla="val 10000"/>
                </a:avLst>
              </a:prstGeom>
              <a:solidFill>
                <a:srgbClr val="FFFFFF">
                  <a:alpha val="90000"/>
                </a:srgbClr>
              </a:solidFill>
              <a:ln w="15875" cap="flat">
                <a:solidFill>
                  <a:srgbClr val="E48312"/>
                </a:solidFill>
                <a:prstDash val="solid"/>
                <a:round/>
              </a:ln>
              <a:effectLst/>
            </p:spPr>
            <p:txBody>
              <a:bodyPr wrap="square" lIns="45719" tIns="45719" rIns="45719" bIns="45719" numCol="1" anchor="ctr">
                <a:noAutofit/>
              </a:bodyPr>
              <a:lstStyle/>
              <a:p>
                <a:pPr marL="91439" indent="-91439" algn="ctr" defTabSz="622300">
                  <a:lnSpc>
                    <a:spcPct val="90000"/>
                  </a:lnSpc>
                  <a:spcBef>
                    <a:spcPts val="800"/>
                  </a:spcBef>
                  <a:defRPr sz="2100">
                    <a:solidFill>
                      <a:srgbClr val="404040"/>
                    </a:solidFill>
                    <a:latin typeface="Calibri"/>
                    <a:ea typeface="Calibri"/>
                    <a:cs typeface="Calibri"/>
                    <a:sym typeface="Calibri"/>
                  </a:defRPr>
                </a:pPr>
                <a:endParaRPr/>
              </a:p>
            </p:txBody>
          </p:sp>
          <p:sp>
            <p:nvSpPr>
              <p:cNvPr id="537" name="Youth diverted from a Baker Act by MRT who do not follow through with recommendations"/>
              <p:cNvSpPr txBox="1"/>
              <p:nvPr/>
            </p:nvSpPr>
            <p:spPr>
              <a:xfrm>
                <a:off x="57872" y="177434"/>
                <a:ext cx="2995904" cy="16210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0010" tIns="80010" rIns="80010" bIns="80010" numCol="1" anchor="ctr">
                <a:spAutoFit/>
              </a:bodyPr>
              <a:lstStyle>
                <a:lvl1pPr algn="ctr">
                  <a:lnSpc>
                    <a:spcPct val="90000"/>
                  </a:lnSpc>
                  <a:defRPr sz="2100">
                    <a:solidFill>
                      <a:srgbClr val="404040"/>
                    </a:solidFill>
                    <a:latin typeface="Calibri"/>
                    <a:ea typeface="Calibri"/>
                    <a:cs typeface="Calibri"/>
                    <a:sym typeface="Calibri"/>
                  </a:defRPr>
                </a:lvl1pPr>
              </a:lstStyle>
              <a:p>
                <a:r>
                  <a:t>Youth diverted from a Baker Act by MRT who do not follow through with recommendations</a:t>
                </a:r>
                <a:endParaRPr sz="2000"/>
              </a:p>
            </p:txBody>
          </p:sp>
        </p:grpSp>
      </p:gr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Rectangle 9"/>
          <p:cNvSpPr/>
          <p:nvPr/>
        </p:nvSpPr>
        <p:spPr>
          <a:xfrm>
            <a:off x="1507" y="0"/>
            <a:ext cx="12192001" cy="6858000"/>
          </a:xfrm>
          <a:prstGeom prst="rect">
            <a:avLst/>
          </a:prstGeom>
          <a:solidFill>
            <a:srgbClr val="FFFFFF"/>
          </a:solidFill>
          <a:ln w="12700">
            <a:miter lim="400000"/>
          </a:ln>
        </p:spPr>
        <p:txBody>
          <a:bodyPr lIns="45719" rIns="45719" anchor="ctr"/>
          <a:lstStyle/>
          <a:p>
            <a:pPr algn="ctr" defTabSz="457200">
              <a:defRPr sz="1800">
                <a:solidFill>
                  <a:srgbClr val="FFFFFF"/>
                </a:solidFill>
                <a:latin typeface="Calibri"/>
                <a:ea typeface="Calibri"/>
                <a:cs typeface="Calibri"/>
                <a:sym typeface="Calibri"/>
              </a:defRPr>
            </a:pPr>
            <a:endParaRPr/>
          </a:p>
        </p:txBody>
      </p:sp>
      <p:sp>
        <p:nvSpPr>
          <p:cNvPr id="542" name="Rectangle 11"/>
          <p:cNvSpPr/>
          <p:nvPr/>
        </p:nvSpPr>
        <p:spPr>
          <a:xfrm>
            <a:off x="1506" y="4953000"/>
            <a:ext cx="12188954" cy="1905000"/>
          </a:xfrm>
          <a:prstGeom prst="rect">
            <a:avLst/>
          </a:prstGeom>
          <a:solidFill>
            <a:srgbClr val="1773B1"/>
          </a:solidFill>
          <a:ln w="12700">
            <a:miter lim="400000"/>
          </a:ln>
        </p:spPr>
        <p:txBody>
          <a:bodyPr lIns="45719" rIns="45719"/>
          <a:lstStyle/>
          <a:p>
            <a:pPr defTabSz="457200">
              <a:defRPr sz="1800">
                <a:latin typeface="Calibri"/>
                <a:ea typeface="Calibri"/>
                <a:cs typeface="Calibri"/>
                <a:sym typeface="Calibri"/>
              </a:defRPr>
            </a:pPr>
            <a:endParaRPr/>
          </a:p>
        </p:txBody>
      </p:sp>
      <p:sp>
        <p:nvSpPr>
          <p:cNvPr id="543" name="Title 1"/>
          <p:cNvSpPr txBox="1">
            <a:spLocks noGrp="1"/>
          </p:cNvSpPr>
          <p:nvPr>
            <p:ph type="title"/>
          </p:nvPr>
        </p:nvSpPr>
        <p:spPr>
          <a:xfrm>
            <a:off x="1066800" y="5252935"/>
            <a:ext cx="10058400" cy="1028716"/>
          </a:xfrm>
          <a:prstGeom prst="rect">
            <a:avLst/>
          </a:prstGeom>
        </p:spPr>
        <p:txBody>
          <a:bodyPr/>
          <a:lstStyle>
            <a:lvl1pPr algn="ctr">
              <a:defRPr sz="3400" spc="-100">
                <a:solidFill>
                  <a:srgbClr val="FFFFFF"/>
                </a:solidFill>
              </a:defRPr>
            </a:lvl1pPr>
          </a:lstStyle>
          <a:p>
            <a:r>
              <a:t>Children’s Care Coordination Teams (C-CCT) Focusing on  Transitions from Receiving Facilities</a:t>
            </a:r>
          </a:p>
        </p:txBody>
      </p:sp>
      <p:sp>
        <p:nvSpPr>
          <p:cNvPr id="544" name="Rectangle 13"/>
          <p:cNvSpPr/>
          <p:nvPr/>
        </p:nvSpPr>
        <p:spPr>
          <a:xfrm>
            <a:off x="1506" y="4906176"/>
            <a:ext cx="12188954" cy="64009"/>
          </a:xfrm>
          <a:prstGeom prst="rect">
            <a:avLst/>
          </a:prstGeom>
          <a:solidFill>
            <a:srgbClr val="E48312"/>
          </a:solidFill>
          <a:ln w="12700">
            <a:miter lim="400000"/>
          </a:ln>
        </p:spPr>
        <p:txBody>
          <a:bodyPr lIns="45719" rIns="45719"/>
          <a:lstStyle/>
          <a:p>
            <a:pPr defTabSz="457200">
              <a:defRPr sz="1800">
                <a:latin typeface="Calibri"/>
                <a:ea typeface="Calibri"/>
                <a:cs typeface="Calibri"/>
                <a:sym typeface="Calibri"/>
              </a:defRPr>
            </a:pPr>
            <a:endParaRPr/>
          </a:p>
        </p:txBody>
      </p:sp>
      <p:sp>
        <p:nvSpPr>
          <p:cNvPr id="545" name="TextBox 1"/>
          <p:cNvSpPr txBox="1"/>
          <p:nvPr/>
        </p:nvSpPr>
        <p:spPr>
          <a:xfrm>
            <a:off x="487979" y="279766"/>
            <a:ext cx="10235901" cy="4343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57188" indent="-357188" defTabSz="571500">
              <a:spcBef>
                <a:spcPts val="600"/>
              </a:spcBef>
              <a:buSzPct val="100000"/>
              <a:buFont typeface="Arial"/>
              <a:buChar char="•"/>
              <a:defRPr sz="2800">
                <a:latin typeface="Calibri"/>
                <a:ea typeface="Calibri"/>
                <a:cs typeface="Calibri"/>
                <a:sym typeface="Calibri"/>
              </a:defRPr>
            </a:pPr>
            <a:r>
              <a:t>819 youth discharged from a Baker Act have been connected to C-CCT</a:t>
            </a:r>
          </a:p>
          <a:p>
            <a:pPr marL="357188" indent="-357188" defTabSz="571500">
              <a:spcBef>
                <a:spcPts val="600"/>
              </a:spcBef>
              <a:buSzPct val="100000"/>
              <a:buFont typeface="Arial"/>
              <a:buChar char="•"/>
              <a:defRPr sz="1000">
                <a:latin typeface="Calibri"/>
                <a:ea typeface="Calibri"/>
                <a:cs typeface="Calibri"/>
                <a:sym typeface="Calibri"/>
              </a:defRPr>
            </a:pPr>
            <a:endParaRPr/>
          </a:p>
          <a:p>
            <a:pPr marL="357188" indent="-357188" defTabSz="571500">
              <a:spcBef>
                <a:spcPts val="600"/>
              </a:spcBef>
              <a:buSzPct val="100000"/>
              <a:buFont typeface="Arial"/>
              <a:buChar char="•"/>
              <a:defRPr sz="2800">
                <a:latin typeface="Calibri"/>
                <a:ea typeface="Calibri"/>
                <a:cs typeface="Calibri"/>
                <a:sym typeface="Calibri"/>
              </a:defRPr>
            </a:pPr>
            <a:r>
              <a:t>49% of those youth had Medicaid and were connected to their MMA behavioral health care manager</a:t>
            </a:r>
          </a:p>
          <a:p>
            <a:pPr defTabSz="571500">
              <a:spcBef>
                <a:spcPts val="600"/>
              </a:spcBef>
              <a:defRPr sz="1600">
                <a:latin typeface="Calibri"/>
                <a:ea typeface="Calibri"/>
                <a:cs typeface="Calibri"/>
                <a:sym typeface="Calibri"/>
              </a:defRPr>
            </a:pPr>
            <a:endParaRPr/>
          </a:p>
          <a:p>
            <a:pPr marL="357188" indent="-357188" defTabSz="571500">
              <a:spcBef>
                <a:spcPts val="600"/>
              </a:spcBef>
              <a:buSzPct val="100000"/>
              <a:buFont typeface="Arial"/>
              <a:buChar char="•"/>
              <a:defRPr sz="2800">
                <a:latin typeface="Calibri"/>
                <a:ea typeface="Calibri"/>
                <a:cs typeface="Calibri"/>
                <a:sym typeface="Calibri"/>
              </a:defRPr>
            </a:pPr>
            <a:r>
              <a:t>100% youth did not have readmissions while enrolled in C-CCT</a:t>
            </a:r>
          </a:p>
          <a:p>
            <a:pPr defTabSz="571500">
              <a:spcBef>
                <a:spcPts val="600"/>
              </a:spcBef>
              <a:defRPr sz="2800">
                <a:latin typeface="Calibri"/>
                <a:ea typeface="Calibri"/>
                <a:cs typeface="Calibri"/>
                <a:sym typeface="Calibri"/>
              </a:defRPr>
            </a:pPr>
            <a:endParaRPr/>
          </a:p>
          <a:p>
            <a:pPr marL="357188" indent="-357188" defTabSz="571500">
              <a:spcBef>
                <a:spcPts val="600"/>
              </a:spcBef>
              <a:buSzPct val="100000"/>
              <a:buFont typeface="Arial"/>
              <a:buChar char="•"/>
              <a:defRPr sz="2800">
                <a:latin typeface="Calibri"/>
                <a:ea typeface="Calibri"/>
                <a:cs typeface="Calibri"/>
                <a:sym typeface="Calibri"/>
              </a:defRPr>
            </a:pPr>
            <a:r>
              <a:t>78% of youth connected to C-CCT did not have a readmission a year after discharged from C-CCT</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Rectangle 23"/>
          <p:cNvSpPr/>
          <p:nvPr/>
        </p:nvSpPr>
        <p:spPr>
          <a:xfrm>
            <a:off x="1507" y="0"/>
            <a:ext cx="12192001" cy="6858000"/>
          </a:xfrm>
          <a:prstGeom prst="rect">
            <a:avLst/>
          </a:prstGeom>
          <a:solidFill>
            <a:srgbClr val="FFFFFF"/>
          </a:solidFill>
          <a:ln w="12700">
            <a:miter lim="400000"/>
          </a:ln>
        </p:spPr>
        <p:txBody>
          <a:bodyPr lIns="45719" rIns="45719" anchor="ctr"/>
          <a:lstStyle/>
          <a:p>
            <a:pPr algn="ctr" defTabSz="457200">
              <a:defRPr sz="1800">
                <a:solidFill>
                  <a:srgbClr val="FFFFFF"/>
                </a:solidFill>
                <a:latin typeface="Calibri"/>
                <a:ea typeface="Calibri"/>
                <a:cs typeface="Calibri"/>
                <a:sym typeface="Calibri"/>
              </a:defRPr>
            </a:pPr>
            <a:endParaRPr/>
          </a:p>
        </p:txBody>
      </p:sp>
      <p:sp>
        <p:nvSpPr>
          <p:cNvPr id="548" name="Rectangle 25"/>
          <p:cNvSpPr/>
          <p:nvPr/>
        </p:nvSpPr>
        <p:spPr>
          <a:xfrm>
            <a:off x="1506" y="4953000"/>
            <a:ext cx="12188954" cy="1905000"/>
          </a:xfrm>
          <a:prstGeom prst="rect">
            <a:avLst/>
          </a:prstGeom>
          <a:solidFill>
            <a:srgbClr val="1773B1"/>
          </a:solidFill>
          <a:ln w="12700">
            <a:miter lim="400000"/>
          </a:ln>
        </p:spPr>
        <p:txBody>
          <a:bodyPr lIns="45719" rIns="45719"/>
          <a:lstStyle/>
          <a:p>
            <a:pPr defTabSz="457200">
              <a:defRPr sz="1800">
                <a:latin typeface="Calibri"/>
                <a:ea typeface="Calibri"/>
                <a:cs typeface="Calibri"/>
                <a:sym typeface="Calibri"/>
              </a:defRPr>
            </a:pPr>
            <a:endParaRPr/>
          </a:p>
        </p:txBody>
      </p:sp>
      <p:sp>
        <p:nvSpPr>
          <p:cNvPr id="549" name="Title 1"/>
          <p:cNvSpPr txBox="1">
            <a:spLocks noGrp="1"/>
          </p:cNvSpPr>
          <p:nvPr>
            <p:ph type="title"/>
          </p:nvPr>
        </p:nvSpPr>
        <p:spPr>
          <a:xfrm>
            <a:off x="1066800" y="5252935"/>
            <a:ext cx="10058400" cy="1028716"/>
          </a:xfrm>
          <a:prstGeom prst="rect">
            <a:avLst/>
          </a:prstGeom>
        </p:spPr>
        <p:txBody>
          <a:bodyPr anchor="ctr"/>
          <a:lstStyle>
            <a:lvl1pPr algn="ctr">
              <a:defRPr sz="3400" spc="-100">
                <a:solidFill>
                  <a:srgbClr val="FFFFFF"/>
                </a:solidFill>
              </a:defRPr>
            </a:lvl1pPr>
          </a:lstStyle>
          <a:p>
            <a:r>
              <a:t>Children’s Care Coordination Teams (C-CCT) Focusing on Transitions SIPP</a:t>
            </a:r>
          </a:p>
        </p:txBody>
      </p:sp>
      <p:sp>
        <p:nvSpPr>
          <p:cNvPr id="550" name="Content Placeholder 2"/>
          <p:cNvSpPr txBox="1">
            <a:spLocks noGrp="1"/>
          </p:cNvSpPr>
          <p:nvPr>
            <p:ph type="body" idx="1"/>
          </p:nvPr>
        </p:nvSpPr>
        <p:spPr>
          <a:xfrm>
            <a:off x="1066800" y="484094"/>
            <a:ext cx="10058400" cy="4074051"/>
          </a:xfrm>
          <a:prstGeom prst="rect">
            <a:avLst/>
          </a:prstGeom>
        </p:spPr>
        <p:txBody>
          <a:bodyPr/>
          <a:lstStyle/>
          <a:p>
            <a:pPr>
              <a:defRPr sz="2400"/>
            </a:pPr>
            <a:r>
              <a:t>SIPP Care Coordination has been able to work with 28 families</a:t>
            </a:r>
          </a:p>
          <a:p>
            <a:pPr>
              <a:defRPr sz="2400"/>
            </a:pPr>
            <a:endParaRPr/>
          </a:p>
          <a:p>
            <a:pPr>
              <a:defRPr sz="2400"/>
            </a:pPr>
            <a:r>
              <a:t>100% of those families that had Medicaid and were linked with their MMA Care Coordinator</a:t>
            </a:r>
          </a:p>
          <a:p>
            <a:pPr>
              <a:defRPr sz="2400"/>
            </a:pPr>
            <a:endParaRPr/>
          </a:p>
          <a:p>
            <a:pPr>
              <a:defRPr sz="2400"/>
            </a:pPr>
            <a:r>
              <a:t>100% of youth connected to SIPP Care Coordination did not have a readmission to a SIPP after warm handoff to community-based care</a:t>
            </a:r>
          </a:p>
        </p:txBody>
      </p:sp>
      <p:sp>
        <p:nvSpPr>
          <p:cNvPr id="551" name="Rectangle 27"/>
          <p:cNvSpPr/>
          <p:nvPr/>
        </p:nvSpPr>
        <p:spPr>
          <a:xfrm>
            <a:off x="1506" y="4906176"/>
            <a:ext cx="12188954" cy="64009"/>
          </a:xfrm>
          <a:prstGeom prst="rect">
            <a:avLst/>
          </a:prstGeom>
          <a:solidFill>
            <a:srgbClr val="E48312"/>
          </a:solidFill>
          <a:ln w="12700">
            <a:miter lim="400000"/>
          </a:ln>
        </p:spPr>
        <p:txBody>
          <a:bodyPr lIns="45719" rIns="45719"/>
          <a:lstStyle/>
          <a:p>
            <a:pPr defTabSz="457200">
              <a:defRPr sz="1800">
                <a:latin typeface="Calibri"/>
                <a:ea typeface="Calibri"/>
                <a:cs typeface="Calibri"/>
                <a:sym typeface="Calibri"/>
              </a:defRPr>
            </a:pPr>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Google Shape;183;p10"/>
          <p:cNvSpPr txBox="1">
            <a:spLocks noGrp="1"/>
          </p:cNvSpPr>
          <p:nvPr>
            <p:ph type="title"/>
          </p:nvPr>
        </p:nvSpPr>
        <p:spPr>
          <a:xfrm>
            <a:off x="491624" y="700728"/>
            <a:ext cx="5302204" cy="1868705"/>
          </a:xfrm>
          <a:prstGeom prst="rect">
            <a:avLst/>
          </a:prstGeom>
        </p:spPr>
        <p:txBody>
          <a:bodyPr/>
          <a:lstStyle/>
          <a:p>
            <a:r>
              <a:t>More Information</a:t>
            </a:r>
          </a:p>
        </p:txBody>
      </p:sp>
      <p:sp>
        <p:nvSpPr>
          <p:cNvPr id="554" name="Google Shape;184;p10"/>
          <p:cNvSpPr txBox="1">
            <a:spLocks noGrp="1"/>
          </p:cNvSpPr>
          <p:nvPr>
            <p:ph type="body" sz="quarter" idx="4294967295"/>
          </p:nvPr>
        </p:nvSpPr>
        <p:spPr>
          <a:xfrm>
            <a:off x="610857" y="3307900"/>
            <a:ext cx="5589301" cy="2174403"/>
          </a:xfrm>
          <a:prstGeom prst="rect">
            <a:avLst/>
          </a:prstGeom>
        </p:spPr>
        <p:txBody>
          <a:bodyPr lIns="45675" tIns="45675" rIns="45675" bIns="45675"/>
          <a:lstStyle/>
          <a:p>
            <a:pPr marL="0" indent="0">
              <a:spcBef>
                <a:spcPts val="0"/>
              </a:spcBef>
              <a:buClr>
                <a:srgbClr val="000000"/>
              </a:buClr>
              <a:buSzTx/>
              <a:buNone/>
              <a:defRPr sz="2200" i="1">
                <a:solidFill>
                  <a:srgbClr val="FFFFFF"/>
                </a:solidFill>
                <a:latin typeface="+mn-lt"/>
                <a:ea typeface="+mn-ea"/>
                <a:cs typeface="+mn-cs"/>
                <a:sym typeface="Arial"/>
              </a:defRPr>
            </a:pPr>
            <a:r>
              <a:t>Natalie Kelly, Chief Executive Officer</a:t>
            </a:r>
          </a:p>
          <a:p>
            <a:pPr marL="0" indent="0">
              <a:spcBef>
                <a:spcPts val="0"/>
              </a:spcBef>
              <a:buClr>
                <a:srgbClr val="000000"/>
              </a:buClr>
              <a:buSzTx/>
              <a:buNone/>
              <a:defRPr sz="2200" i="1">
                <a:solidFill>
                  <a:srgbClr val="FFFFFF"/>
                </a:solidFill>
                <a:latin typeface="+mn-lt"/>
                <a:ea typeface="+mn-ea"/>
                <a:cs typeface="+mn-cs"/>
                <a:sym typeface="Arial"/>
              </a:defRPr>
            </a:pPr>
            <a:r>
              <a:t>Florida Association of Managing Entities</a:t>
            </a:r>
          </a:p>
          <a:p>
            <a:pPr marL="0" indent="0">
              <a:spcBef>
                <a:spcPts val="0"/>
              </a:spcBef>
              <a:buClr>
                <a:srgbClr val="000000"/>
              </a:buClr>
              <a:buSzTx/>
              <a:buNone/>
              <a:defRPr sz="2200" i="1">
                <a:solidFill>
                  <a:srgbClr val="FFFFFF"/>
                </a:solidFill>
                <a:latin typeface="+mn-lt"/>
                <a:ea typeface="+mn-ea"/>
                <a:cs typeface="+mn-cs"/>
                <a:sym typeface="Arial"/>
              </a:defRPr>
            </a:pPr>
            <a:r>
              <a:t>122 S. Calhoun St. </a:t>
            </a:r>
          </a:p>
          <a:p>
            <a:pPr marL="0" indent="0">
              <a:spcBef>
                <a:spcPts val="0"/>
              </a:spcBef>
              <a:buClr>
                <a:srgbClr val="000000"/>
              </a:buClr>
              <a:buSzTx/>
              <a:buNone/>
              <a:defRPr sz="2200" i="1">
                <a:solidFill>
                  <a:srgbClr val="FFFFFF"/>
                </a:solidFill>
                <a:latin typeface="+mn-lt"/>
                <a:ea typeface="+mn-ea"/>
                <a:cs typeface="+mn-cs"/>
                <a:sym typeface="Arial"/>
              </a:defRPr>
            </a:pPr>
            <a:r>
              <a:t>Tallahassee, FL 32301</a:t>
            </a:r>
          </a:p>
          <a:p>
            <a:pPr marL="0" indent="0">
              <a:spcBef>
                <a:spcPts val="0"/>
              </a:spcBef>
              <a:buClr>
                <a:srgbClr val="000000"/>
              </a:buClr>
              <a:buSzTx/>
              <a:buNone/>
              <a:defRPr sz="2200" i="1">
                <a:solidFill>
                  <a:srgbClr val="FFFFFF"/>
                </a:solidFill>
                <a:latin typeface="+mn-lt"/>
                <a:ea typeface="+mn-ea"/>
                <a:cs typeface="+mn-cs"/>
                <a:sym typeface="Arial"/>
              </a:defRPr>
            </a:pPr>
            <a:r>
              <a:t>natalie@flmanagingentities.com</a:t>
            </a:r>
          </a:p>
          <a:p>
            <a:pPr marL="0" indent="0">
              <a:spcBef>
                <a:spcPts val="0"/>
              </a:spcBef>
              <a:buClr>
                <a:srgbClr val="000000"/>
              </a:buClr>
              <a:buSzTx/>
              <a:buNone/>
              <a:defRPr sz="2200" i="1">
                <a:solidFill>
                  <a:srgbClr val="FFFFFF"/>
                </a:solidFill>
                <a:latin typeface="+mn-lt"/>
                <a:ea typeface="+mn-ea"/>
                <a:cs typeface="+mn-cs"/>
                <a:sym typeface="Arial"/>
              </a:defRPr>
            </a:pPr>
            <a:r>
              <a:t>(850) 570-5747</a:t>
            </a:r>
          </a:p>
        </p:txBody>
      </p:sp>
      <p:pic>
        <p:nvPicPr>
          <p:cNvPr id="555" name="Google Shape;185;p10" descr="Google Shape;185;p10"/>
          <p:cNvPicPr>
            <a:picLocks noChangeAspect="1"/>
          </p:cNvPicPr>
          <p:nvPr/>
        </p:nvPicPr>
        <p:blipFill>
          <a:blip r:embed="rId2"/>
          <a:stretch>
            <a:fillRect/>
          </a:stretch>
        </p:blipFill>
        <p:spPr>
          <a:xfrm>
            <a:off x="6452575" y="811300"/>
            <a:ext cx="5302203" cy="2000403"/>
          </a:xfrm>
          <a:prstGeom prst="rect">
            <a:avLst/>
          </a:prstGeom>
          <a:ln w="12700">
            <a:miter lim="400000"/>
          </a:ln>
        </p:spPr>
      </p:pic>
      <p:pic>
        <p:nvPicPr>
          <p:cNvPr id="556" name="unknown.png" descr="unknown.png"/>
          <p:cNvPicPr>
            <a:picLocks noChangeAspect="1"/>
          </p:cNvPicPr>
          <p:nvPr/>
        </p:nvPicPr>
        <p:blipFill>
          <a:blip r:embed="rId3"/>
          <a:stretch>
            <a:fillRect/>
          </a:stretch>
        </p:blipFill>
        <p:spPr>
          <a:xfrm>
            <a:off x="7874000" y="3054350"/>
            <a:ext cx="2641600" cy="24003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p:cNvSpPr/>
          <p:nvPr/>
        </p:nvSpPr>
        <p:spPr>
          <a:xfrm>
            <a:off x="6454678" y="3355572"/>
            <a:ext cx="349046" cy="323415"/>
          </a:xfrm>
          <a:prstGeom prst="ellipse">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260" name="Google Shape;36;p2"/>
          <p:cNvSpPr txBox="1"/>
          <p:nvPr/>
        </p:nvSpPr>
        <p:spPr>
          <a:xfrm>
            <a:off x="59815" y="59960"/>
            <a:ext cx="5643703" cy="6738079"/>
          </a:xfrm>
          <a:prstGeom prst="rect">
            <a:avLst/>
          </a:prstGeom>
          <a:solidFill>
            <a:srgbClr val="00168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75" tIns="45675" rIns="45675" bIns="45675">
            <a:normAutofit/>
          </a:bodyPr>
          <a:lstStyle/>
          <a:p>
            <a:pPr lvl="6" indent="1371600" defTabSz="868680">
              <a:lnSpc>
                <a:spcPct val="115000"/>
              </a:lnSpc>
              <a:spcBef>
                <a:spcPts val="400"/>
              </a:spcBef>
              <a:defRPr sz="2700" i="1">
                <a:solidFill>
                  <a:srgbClr val="01FF1E"/>
                </a:solidFill>
              </a:defRPr>
            </a:pPr>
            <a:endParaRPr/>
          </a:p>
          <a:p>
            <a:pPr algn="ctr">
              <a:spcBef>
                <a:spcPts val="500"/>
              </a:spcBef>
              <a:buClr>
                <a:srgbClr val="929292"/>
              </a:buClr>
              <a:buFont typeface="Century Gothic"/>
              <a:defRPr sz="2700">
                <a:solidFill>
                  <a:srgbClr val="FFFFFF"/>
                </a:solidFill>
                <a:uFill>
                  <a:solidFill>
                    <a:srgbClr val="929292"/>
                  </a:solidFill>
                </a:uFill>
                <a:latin typeface="Century Gothic"/>
                <a:ea typeface="Century Gothic"/>
                <a:cs typeface="Century Gothic"/>
                <a:sym typeface="Century Gothic"/>
              </a:defRPr>
            </a:pPr>
            <a:endParaRPr/>
          </a:p>
          <a:p>
            <a:pPr lvl="6" indent="1371600" defTabSz="868680">
              <a:lnSpc>
                <a:spcPct val="115000"/>
              </a:lnSpc>
              <a:spcBef>
                <a:spcPts val="400"/>
              </a:spcBef>
              <a:defRPr sz="2700" i="1">
                <a:solidFill>
                  <a:srgbClr val="001689"/>
                </a:solidFill>
              </a:defRPr>
            </a:pPr>
            <a:endParaRPr/>
          </a:p>
          <a:p>
            <a:pPr defTabSz="868680">
              <a:lnSpc>
                <a:spcPct val="115000"/>
              </a:lnSpc>
              <a:spcBef>
                <a:spcPts val="400"/>
              </a:spcBef>
              <a:defRPr sz="2700">
                <a:solidFill>
                  <a:srgbClr val="001689"/>
                </a:solidFill>
              </a:defRPr>
            </a:pPr>
            <a:br/>
            <a:endParaRPr/>
          </a:p>
        </p:txBody>
      </p:sp>
      <p:sp>
        <p:nvSpPr>
          <p:cNvPr id="261" name="Google Shape;36;p2"/>
          <p:cNvSpPr txBox="1"/>
          <p:nvPr/>
        </p:nvSpPr>
        <p:spPr>
          <a:xfrm>
            <a:off x="151973" y="1546401"/>
            <a:ext cx="5643702" cy="7018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75" tIns="45675" rIns="45675" bIns="45675">
            <a:normAutofit/>
          </a:bodyPr>
          <a:lstStyle/>
          <a:p>
            <a:pPr marL="320441" indent="-320441" defTabSz="408279">
              <a:spcBef>
                <a:spcPts val="100"/>
              </a:spcBef>
              <a:buSzPct val="140000"/>
              <a:buChar char="•"/>
              <a:defRPr sz="3196" b="1">
                <a:solidFill>
                  <a:srgbClr val="01FF1E"/>
                </a:solidFill>
              </a:defRPr>
            </a:pPr>
            <a:r>
              <a:t>Created by the Legislature to develop a behavioral health safety net system and to serve the uninsured and underinsured</a:t>
            </a:r>
          </a:p>
          <a:p>
            <a:pPr marL="320441" indent="-320441" defTabSz="408279">
              <a:lnSpc>
                <a:spcPct val="120000"/>
              </a:lnSpc>
              <a:spcBef>
                <a:spcPts val="100"/>
              </a:spcBef>
              <a:buSzPct val="140000"/>
              <a:buChar char="•"/>
              <a:defRPr sz="3196" b="1">
                <a:solidFill>
                  <a:srgbClr val="01FF1E"/>
                </a:solidFill>
              </a:defRPr>
            </a:pPr>
            <a:r>
              <a:t>Statewide in 2013</a:t>
            </a:r>
          </a:p>
          <a:p>
            <a:pPr marL="320441" indent="-320441" defTabSz="408279">
              <a:lnSpc>
                <a:spcPct val="120000"/>
              </a:lnSpc>
              <a:spcBef>
                <a:spcPts val="100"/>
              </a:spcBef>
              <a:buSzPct val="140000"/>
              <a:buChar char="•"/>
              <a:defRPr sz="3196" b="1">
                <a:solidFill>
                  <a:srgbClr val="01FF1E"/>
                </a:solidFill>
              </a:defRPr>
            </a:pPr>
            <a:r>
              <a:t>DCF contracts with 7 MEs</a:t>
            </a:r>
          </a:p>
          <a:p>
            <a:pPr marL="320441" indent="-320441" defTabSz="408279">
              <a:lnSpc>
                <a:spcPct val="120000"/>
              </a:lnSpc>
              <a:spcBef>
                <a:spcPts val="100"/>
              </a:spcBef>
              <a:buSzPct val="140000"/>
              <a:buChar char="•"/>
              <a:defRPr sz="3196" b="1">
                <a:solidFill>
                  <a:srgbClr val="01FF1E"/>
                </a:solidFill>
              </a:defRPr>
            </a:pPr>
            <a:r>
              <a:t>Private, Nonprofit</a:t>
            </a:r>
          </a:p>
          <a:p>
            <a:pPr marL="320441" indent="-320441" defTabSz="408279">
              <a:lnSpc>
                <a:spcPct val="120000"/>
              </a:lnSpc>
              <a:spcBef>
                <a:spcPts val="100"/>
              </a:spcBef>
              <a:buSzPct val="140000"/>
              <a:buChar char="•"/>
              <a:defRPr sz="3196" b="1">
                <a:solidFill>
                  <a:srgbClr val="01FF1E"/>
                </a:solidFill>
              </a:defRPr>
            </a:pPr>
            <a:r>
              <a:t>Community driven</a:t>
            </a:r>
          </a:p>
          <a:p>
            <a:pPr marL="107442" indent="-107442" defTabSz="408279">
              <a:lnSpc>
                <a:spcPct val="120000"/>
              </a:lnSpc>
              <a:spcBef>
                <a:spcPts val="100"/>
              </a:spcBef>
              <a:buSzPct val="80000"/>
              <a:buBlip>
                <a:blip r:embed="rId2"/>
              </a:buBlip>
              <a:defRPr sz="2820" b="1">
                <a:solidFill>
                  <a:srgbClr val="01FF1E"/>
                </a:solidFill>
              </a:defRPr>
            </a:pPr>
            <a:endParaRPr/>
          </a:p>
          <a:p>
            <a:pPr lvl="6" indent="644651" defTabSz="408279">
              <a:lnSpc>
                <a:spcPct val="115000"/>
              </a:lnSpc>
              <a:spcBef>
                <a:spcPts val="100"/>
              </a:spcBef>
              <a:defRPr sz="2820" i="1">
                <a:solidFill>
                  <a:srgbClr val="01FF1E"/>
                </a:solidFill>
              </a:defRPr>
            </a:pPr>
            <a:endParaRPr/>
          </a:p>
          <a:p>
            <a:pPr defTabSz="429768">
              <a:spcBef>
                <a:spcPts val="200"/>
              </a:spcBef>
              <a:buClr>
                <a:srgbClr val="929292"/>
              </a:buClr>
              <a:buFont typeface="Century Gothic"/>
              <a:defRPr sz="1269">
                <a:solidFill>
                  <a:srgbClr val="FFFFFF"/>
                </a:solidFill>
                <a:uFill>
                  <a:solidFill>
                    <a:srgbClr val="929292"/>
                  </a:solidFill>
                </a:uFill>
                <a:latin typeface="Century Gothic"/>
                <a:ea typeface="Century Gothic"/>
                <a:cs typeface="Century Gothic"/>
                <a:sym typeface="Century Gothic"/>
              </a:defRPr>
            </a:pPr>
            <a:endParaRPr/>
          </a:p>
          <a:p>
            <a:pPr lvl="6" indent="644651" defTabSz="408279">
              <a:lnSpc>
                <a:spcPct val="115000"/>
              </a:lnSpc>
              <a:spcBef>
                <a:spcPts val="100"/>
              </a:spcBef>
              <a:defRPr sz="1269" i="1">
                <a:solidFill>
                  <a:srgbClr val="001689"/>
                </a:solidFill>
              </a:defRPr>
            </a:pPr>
            <a:endParaRPr/>
          </a:p>
          <a:p>
            <a:pPr defTabSz="408279">
              <a:lnSpc>
                <a:spcPct val="115000"/>
              </a:lnSpc>
              <a:spcBef>
                <a:spcPts val="100"/>
              </a:spcBef>
              <a:defRPr sz="1269">
                <a:solidFill>
                  <a:srgbClr val="001689"/>
                </a:solidFill>
              </a:defRPr>
            </a:pPr>
            <a:br/>
            <a:endParaRPr/>
          </a:p>
        </p:txBody>
      </p:sp>
      <p:sp>
        <p:nvSpPr>
          <p:cNvPr id="262" name="What are Behavioral Health Managing Entities?"/>
          <p:cNvSpPr txBox="1"/>
          <p:nvPr/>
        </p:nvSpPr>
        <p:spPr>
          <a:xfrm>
            <a:off x="132765" y="299225"/>
            <a:ext cx="5497803" cy="1005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115000"/>
              </a:lnSpc>
              <a:defRPr sz="3000" b="1">
                <a:solidFill>
                  <a:srgbClr val="FFFFFF"/>
                </a:solidFill>
              </a:defRPr>
            </a:lvl1pPr>
          </a:lstStyle>
          <a:p>
            <a:r>
              <a:t>What are Behavioral Health Managing Entities?</a:t>
            </a:r>
          </a:p>
        </p:txBody>
      </p:sp>
      <p:sp>
        <p:nvSpPr>
          <p:cNvPr id="263" name="Oval"/>
          <p:cNvSpPr/>
          <p:nvPr/>
        </p:nvSpPr>
        <p:spPr>
          <a:xfrm>
            <a:off x="9045677" y="884903"/>
            <a:ext cx="2772697" cy="2884718"/>
          </a:xfrm>
          <a:prstGeom prst="ellipse">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264" name="Image" descr="Image"/>
          <p:cNvPicPr>
            <a:picLocks noChangeAspect="1"/>
          </p:cNvPicPr>
          <p:nvPr/>
        </p:nvPicPr>
        <p:blipFill>
          <a:blip r:embed="rId3"/>
          <a:srcRect/>
          <a:stretch>
            <a:fillRect/>
          </a:stretch>
        </p:blipFill>
        <p:spPr>
          <a:xfrm>
            <a:off x="6454678" y="1280754"/>
            <a:ext cx="5497632" cy="4796466"/>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What do…"/>
          <p:cNvSpPr txBox="1"/>
          <p:nvPr/>
        </p:nvSpPr>
        <p:spPr>
          <a:xfrm>
            <a:off x="-113580" y="229075"/>
            <a:ext cx="6343053" cy="13010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115000"/>
              </a:lnSpc>
              <a:defRPr sz="4000" b="1">
                <a:solidFill>
                  <a:srgbClr val="FFFFFF"/>
                </a:solidFill>
              </a:defRPr>
            </a:pPr>
            <a:r>
              <a:t>What do </a:t>
            </a:r>
          </a:p>
          <a:p>
            <a:pPr algn="ctr">
              <a:lnSpc>
                <a:spcPct val="115000"/>
              </a:lnSpc>
              <a:defRPr sz="4000" b="1">
                <a:solidFill>
                  <a:srgbClr val="FFFFFF"/>
                </a:solidFill>
              </a:defRPr>
            </a:pPr>
            <a:r>
              <a:t>Managing Entities Do?</a:t>
            </a:r>
          </a:p>
        </p:txBody>
      </p:sp>
      <p:sp>
        <p:nvSpPr>
          <p:cNvPr id="267" name="Rectangle"/>
          <p:cNvSpPr/>
          <p:nvPr/>
        </p:nvSpPr>
        <p:spPr>
          <a:xfrm>
            <a:off x="376064" y="1790228"/>
            <a:ext cx="5102735" cy="4633509"/>
          </a:xfrm>
          <a:prstGeom prst="rect">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268" name="Managing Entities manage, administer and ensure accountability and transparency of state and federal funds for mental health and substance misuse services within a network of approximately 300 providers."/>
          <p:cNvSpPr txBox="1"/>
          <p:nvPr/>
        </p:nvSpPr>
        <p:spPr>
          <a:xfrm>
            <a:off x="565990" y="2079898"/>
            <a:ext cx="4722882" cy="3745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868680">
              <a:lnSpc>
                <a:spcPct val="115000"/>
              </a:lnSpc>
              <a:defRPr sz="2800">
                <a:solidFill>
                  <a:srgbClr val="1718B4"/>
                </a:solidFill>
              </a:defRPr>
            </a:pPr>
            <a:r>
              <a:t>Managing Entities manage, administer and ensure accountability and transparency of state and federal funds for mental health and substance misuse services within a network of approximately 300 providers.</a:t>
            </a:r>
          </a:p>
        </p:txBody>
      </p:sp>
      <p:sp>
        <p:nvSpPr>
          <p:cNvPr id="269" name="Florida TaxWatch April 2023…"/>
          <p:cNvSpPr txBox="1"/>
          <p:nvPr/>
        </p:nvSpPr>
        <p:spPr>
          <a:xfrm>
            <a:off x="7017129" y="1230513"/>
            <a:ext cx="4931586" cy="43969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457200">
              <a:defRPr sz="3000">
                <a:solidFill>
                  <a:srgbClr val="1718B4"/>
                </a:solidFill>
              </a:defRPr>
            </a:pPr>
            <a:r>
              <a:rPr b="1"/>
              <a:t>Florida TaxWatch</a:t>
            </a:r>
            <a:r>
              <a:t> </a:t>
            </a:r>
            <a:r>
              <a:rPr sz="1800"/>
              <a:t>April 2023</a:t>
            </a:r>
          </a:p>
          <a:p>
            <a:pPr defTabSz="457200">
              <a:defRPr sz="3000">
                <a:solidFill>
                  <a:srgbClr val="1718B4"/>
                </a:solidFill>
              </a:defRPr>
            </a:pPr>
            <a:endParaRPr sz="1800"/>
          </a:p>
          <a:p>
            <a:pPr defTabSz="457200">
              <a:defRPr sz="3000">
                <a:solidFill>
                  <a:srgbClr val="1718B4"/>
                </a:solidFill>
              </a:defRPr>
            </a:pPr>
            <a:r>
              <a:t>“</a:t>
            </a:r>
            <a:r>
              <a:rPr i="1"/>
              <a:t>Nationally accredited Managing Entities implement evidence-based programs, increase service capacity, and monitor and hold accountable a network of local providers for the services contracted.</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Google Shape;77;p5"/>
          <p:cNvSpPr txBox="1">
            <a:spLocks noGrp="1"/>
          </p:cNvSpPr>
          <p:nvPr>
            <p:ph type="title"/>
          </p:nvPr>
        </p:nvSpPr>
        <p:spPr>
          <a:xfrm>
            <a:off x="610997" y="564451"/>
            <a:ext cx="10970106" cy="852601"/>
          </a:xfrm>
          <a:prstGeom prst="rect">
            <a:avLst/>
          </a:prstGeom>
        </p:spPr>
        <p:txBody>
          <a:bodyPr/>
          <a:lstStyle>
            <a:lvl1pPr algn="ctr">
              <a:defRPr sz="3500" b="1">
                <a:solidFill>
                  <a:srgbClr val="1718B4"/>
                </a:solidFill>
                <a:latin typeface="+mn-lt"/>
                <a:ea typeface="+mn-ea"/>
                <a:cs typeface="+mn-cs"/>
                <a:sym typeface="Arial"/>
              </a:defRPr>
            </a:lvl1pPr>
          </a:lstStyle>
          <a:p>
            <a:r>
              <a:t>Services Provided in the Managing Entity Network</a:t>
            </a:r>
          </a:p>
        </p:txBody>
      </p:sp>
      <p:sp>
        <p:nvSpPr>
          <p:cNvPr id="272" name="Google Shape;78;p5"/>
          <p:cNvSpPr txBox="1">
            <a:spLocks noGrp="1"/>
          </p:cNvSpPr>
          <p:nvPr>
            <p:ph type="body" sz="quarter" idx="1"/>
          </p:nvPr>
        </p:nvSpPr>
        <p:spPr>
          <a:xfrm>
            <a:off x="335875" y="1687825"/>
            <a:ext cx="3259200" cy="4399501"/>
          </a:xfrm>
          <a:prstGeom prst="rect">
            <a:avLst/>
          </a:prstGeom>
        </p:spPr>
        <p:txBody>
          <a:bodyPr/>
          <a:lstStyle/>
          <a:p>
            <a:pPr indent="0" algn="r">
              <a:lnSpc>
                <a:spcPct val="115000"/>
              </a:lnSpc>
              <a:spcBef>
                <a:spcPts val="0"/>
              </a:spcBef>
              <a:defRPr sz="1800" b="1"/>
            </a:pPr>
            <a:r>
              <a:t>Crisis Stabilization</a:t>
            </a:r>
          </a:p>
          <a:p>
            <a:pPr indent="0" algn="r">
              <a:lnSpc>
                <a:spcPct val="115000"/>
              </a:lnSpc>
              <a:spcBef>
                <a:spcPts val="0"/>
              </a:spcBef>
              <a:defRPr sz="1800" b="1"/>
            </a:pPr>
            <a:endParaRPr/>
          </a:p>
          <a:p>
            <a:pPr indent="0" algn="r">
              <a:lnSpc>
                <a:spcPct val="115000"/>
              </a:lnSpc>
              <a:spcBef>
                <a:spcPts val="0"/>
              </a:spcBef>
              <a:defRPr sz="1800" b="1"/>
            </a:pPr>
            <a:r>
              <a:t>Inpatient Services</a:t>
            </a:r>
          </a:p>
          <a:p>
            <a:pPr indent="0" algn="r">
              <a:lnSpc>
                <a:spcPct val="115000"/>
              </a:lnSpc>
              <a:spcBef>
                <a:spcPts val="0"/>
              </a:spcBef>
              <a:defRPr sz="1800" b="1"/>
            </a:pPr>
            <a:endParaRPr/>
          </a:p>
          <a:p>
            <a:pPr indent="0" algn="r">
              <a:lnSpc>
                <a:spcPct val="115000"/>
              </a:lnSpc>
              <a:spcBef>
                <a:spcPts val="0"/>
              </a:spcBef>
              <a:defRPr sz="1800" b="1"/>
            </a:pPr>
            <a:r>
              <a:t>Outpatient Services</a:t>
            </a:r>
          </a:p>
          <a:p>
            <a:pPr indent="0" algn="r">
              <a:lnSpc>
                <a:spcPct val="115000"/>
              </a:lnSpc>
              <a:spcBef>
                <a:spcPts val="0"/>
              </a:spcBef>
              <a:defRPr sz="1800" b="1"/>
            </a:pPr>
            <a:endParaRPr/>
          </a:p>
          <a:p>
            <a:pPr indent="0" algn="r">
              <a:lnSpc>
                <a:spcPct val="115000"/>
              </a:lnSpc>
              <a:spcBef>
                <a:spcPts val="0"/>
              </a:spcBef>
              <a:defRPr sz="1800" b="1"/>
            </a:pPr>
            <a:endParaRPr/>
          </a:p>
          <a:p>
            <a:pPr indent="0" algn="r">
              <a:lnSpc>
                <a:spcPct val="115000"/>
              </a:lnSpc>
              <a:spcBef>
                <a:spcPts val="0"/>
              </a:spcBef>
              <a:defRPr sz="1800" b="1"/>
            </a:pPr>
            <a:r>
              <a:t>Community Support Services</a:t>
            </a:r>
          </a:p>
          <a:p>
            <a:pPr indent="0" algn="r">
              <a:lnSpc>
                <a:spcPct val="115000"/>
              </a:lnSpc>
              <a:spcBef>
                <a:spcPts val="0"/>
              </a:spcBef>
              <a:defRPr sz="1800" b="1"/>
            </a:pPr>
            <a:endParaRPr/>
          </a:p>
          <a:p>
            <a:pPr indent="0">
              <a:lnSpc>
                <a:spcPct val="115000"/>
              </a:lnSpc>
              <a:spcBef>
                <a:spcPts val="0"/>
              </a:spcBef>
              <a:defRPr sz="1800" b="1"/>
            </a:pPr>
            <a:endParaRPr/>
          </a:p>
          <a:p>
            <a:pPr indent="0" algn="r">
              <a:lnSpc>
                <a:spcPct val="115000"/>
              </a:lnSpc>
              <a:spcBef>
                <a:spcPts val="0"/>
              </a:spcBef>
              <a:defRPr sz="1800" b="1"/>
            </a:pPr>
            <a:r>
              <a:t>Specialty Programs for Children and Families</a:t>
            </a:r>
          </a:p>
        </p:txBody>
      </p:sp>
      <p:sp>
        <p:nvSpPr>
          <p:cNvPr id="273" name="Google Shape;79;p5"/>
          <p:cNvSpPr txBox="1"/>
          <p:nvPr/>
        </p:nvSpPr>
        <p:spPr>
          <a:xfrm>
            <a:off x="4175142" y="1687825"/>
            <a:ext cx="7409152" cy="421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75" tIns="45675" rIns="45675" bIns="45675">
            <a:normAutofit/>
          </a:bodyPr>
          <a:lstStyle/>
          <a:p>
            <a:pPr defTabSz="868680">
              <a:lnSpc>
                <a:spcPct val="115000"/>
              </a:lnSpc>
              <a:defRPr sz="1710" b="1">
                <a:solidFill>
                  <a:srgbClr val="1718B4"/>
                </a:solidFill>
              </a:defRPr>
            </a:pPr>
            <a:r>
              <a:t>Detox, Baker Act, Marchman Act assessment and treatment</a:t>
            </a:r>
          </a:p>
          <a:p>
            <a:pPr defTabSz="868680">
              <a:lnSpc>
                <a:spcPct val="115000"/>
              </a:lnSpc>
              <a:defRPr sz="1710" b="1">
                <a:solidFill>
                  <a:srgbClr val="1718B4"/>
                </a:solidFill>
              </a:defRPr>
            </a:pPr>
            <a:endParaRPr/>
          </a:p>
          <a:p>
            <a:pPr defTabSz="868680">
              <a:lnSpc>
                <a:spcPct val="115000"/>
              </a:lnSpc>
              <a:defRPr sz="1710" b="1">
                <a:solidFill>
                  <a:srgbClr val="1718B4"/>
                </a:solidFill>
              </a:defRPr>
            </a:pPr>
            <a:r>
              <a:t>Psychiatric and substance misuse treatment for children and adults</a:t>
            </a:r>
          </a:p>
          <a:p>
            <a:pPr defTabSz="868680">
              <a:lnSpc>
                <a:spcPct val="115000"/>
              </a:lnSpc>
              <a:defRPr sz="1710" b="1">
                <a:solidFill>
                  <a:srgbClr val="1718B4"/>
                </a:solidFill>
              </a:defRPr>
            </a:pPr>
            <a:endParaRPr/>
          </a:p>
          <a:p>
            <a:pPr defTabSz="868680">
              <a:lnSpc>
                <a:spcPct val="115000"/>
              </a:lnSpc>
              <a:defRPr sz="1710" b="1">
                <a:solidFill>
                  <a:srgbClr val="1718B4"/>
                </a:solidFill>
              </a:defRPr>
            </a:pPr>
            <a:r>
              <a:t>Mental health and substance misuse counseling, Medication-Assisted Treatment, day treatment, drop-in centers, FACT teams</a:t>
            </a:r>
          </a:p>
          <a:p>
            <a:pPr defTabSz="868680">
              <a:lnSpc>
                <a:spcPct val="115000"/>
              </a:lnSpc>
              <a:defRPr sz="1710" b="1">
                <a:solidFill>
                  <a:srgbClr val="1718B4"/>
                </a:solidFill>
              </a:defRPr>
            </a:pPr>
            <a:endParaRPr/>
          </a:p>
          <a:p>
            <a:pPr defTabSz="868680">
              <a:lnSpc>
                <a:spcPct val="115000"/>
              </a:lnSpc>
              <a:defRPr sz="1710" b="1">
                <a:solidFill>
                  <a:srgbClr val="1718B4"/>
                </a:solidFill>
              </a:defRPr>
            </a:pPr>
            <a:r>
              <a:t>Case management, care coordination, respite, supported employment, supported housing, specialty courts (Mental Health Court and Drug Court, Criminal Justice Reinvestment Grants), 2-1-1, 9-8-8, clubhouses, teletherapy, suicide prevention, peers, and many more</a:t>
            </a:r>
          </a:p>
          <a:p>
            <a:pPr defTabSz="868680">
              <a:lnSpc>
                <a:spcPct val="115000"/>
              </a:lnSpc>
              <a:defRPr sz="1710" b="1">
                <a:solidFill>
                  <a:srgbClr val="1718B4"/>
                </a:solidFill>
              </a:defRPr>
            </a:pPr>
            <a:endParaRPr/>
          </a:p>
          <a:p>
            <a:pPr defTabSz="868680">
              <a:lnSpc>
                <a:spcPct val="115000"/>
              </a:lnSpc>
              <a:defRPr sz="1710" b="1">
                <a:solidFill>
                  <a:srgbClr val="1718B4"/>
                </a:solidFill>
              </a:defRPr>
            </a:pPr>
            <a:r>
              <a:t>CAT teams, FIT teams, Mobile Response Teams </a:t>
            </a:r>
          </a:p>
        </p:txBody>
      </p:sp>
      <p:sp>
        <p:nvSpPr>
          <p:cNvPr id="274" name="Google Shape;80;p5"/>
          <p:cNvSpPr/>
          <p:nvPr/>
        </p:nvSpPr>
        <p:spPr>
          <a:xfrm>
            <a:off x="3866072" y="1799223"/>
            <a:ext cx="16202" cy="3695705"/>
          </a:xfrm>
          <a:prstGeom prst="line">
            <a:avLst/>
          </a:prstGeom>
          <a:ln w="38100">
            <a:solidFill>
              <a:srgbClr val="001689"/>
            </a:solidFill>
          </a:ln>
        </p:spPr>
        <p:txBody>
          <a:bodyPr lIns="45718" tIns="45718" rIns="45718" bIns="45718"/>
          <a:lstStyle/>
          <a:p>
            <a:endParaRPr/>
          </a:p>
        </p:txBody>
      </p:sp>
      <p:sp>
        <p:nvSpPr>
          <p:cNvPr id="275" name="Google Shape;81;p5"/>
          <p:cNvSpPr/>
          <p:nvPr/>
        </p:nvSpPr>
        <p:spPr>
          <a:xfrm>
            <a:off x="3767299" y="1780075"/>
            <a:ext cx="204905" cy="194705"/>
          </a:xfrm>
          <a:prstGeom prst="ellipse">
            <a:avLst/>
          </a:prstGeom>
          <a:solidFill>
            <a:srgbClr val="70D44B"/>
          </a:solidFill>
          <a:ln>
            <a:solidFill>
              <a:srgbClr val="70D44B"/>
            </a:solidFill>
          </a:ln>
        </p:spPr>
        <p:txBody>
          <a:bodyPr lIns="45718" tIns="45718" rIns="45718" bIns="45718" anchor="ctr"/>
          <a:lstStyle/>
          <a:p>
            <a:endParaRPr/>
          </a:p>
        </p:txBody>
      </p:sp>
      <p:sp>
        <p:nvSpPr>
          <p:cNvPr id="276" name="Google Shape;82;p5"/>
          <p:cNvSpPr/>
          <p:nvPr/>
        </p:nvSpPr>
        <p:spPr>
          <a:xfrm>
            <a:off x="3759729" y="2423847"/>
            <a:ext cx="204905" cy="194705"/>
          </a:xfrm>
          <a:prstGeom prst="ellipse">
            <a:avLst/>
          </a:prstGeom>
          <a:solidFill>
            <a:srgbClr val="70D44B"/>
          </a:solidFill>
          <a:ln>
            <a:solidFill>
              <a:srgbClr val="70D44B"/>
            </a:solidFill>
          </a:ln>
        </p:spPr>
        <p:txBody>
          <a:bodyPr lIns="45718" tIns="45718" rIns="45718" bIns="45718" anchor="ctr"/>
          <a:lstStyle/>
          <a:p>
            <a:endParaRPr/>
          </a:p>
        </p:txBody>
      </p:sp>
      <p:sp>
        <p:nvSpPr>
          <p:cNvPr id="277" name="Google Shape;83;p5"/>
          <p:cNvSpPr/>
          <p:nvPr/>
        </p:nvSpPr>
        <p:spPr>
          <a:xfrm>
            <a:off x="3773977" y="3043825"/>
            <a:ext cx="204900" cy="194705"/>
          </a:xfrm>
          <a:prstGeom prst="ellipse">
            <a:avLst/>
          </a:prstGeom>
          <a:solidFill>
            <a:srgbClr val="70D44B"/>
          </a:solidFill>
          <a:ln>
            <a:solidFill>
              <a:srgbClr val="70D44B"/>
            </a:solidFill>
          </a:ln>
        </p:spPr>
        <p:txBody>
          <a:bodyPr lIns="45718" tIns="45718" rIns="45718" bIns="45718" anchor="ctr"/>
          <a:lstStyle/>
          <a:p>
            <a:endParaRPr/>
          </a:p>
        </p:txBody>
      </p:sp>
      <p:sp>
        <p:nvSpPr>
          <p:cNvPr id="278" name="Google Shape;84;p5"/>
          <p:cNvSpPr/>
          <p:nvPr/>
        </p:nvSpPr>
        <p:spPr>
          <a:xfrm>
            <a:off x="3773977" y="4137512"/>
            <a:ext cx="204900" cy="194705"/>
          </a:xfrm>
          <a:prstGeom prst="ellipse">
            <a:avLst/>
          </a:prstGeom>
          <a:solidFill>
            <a:srgbClr val="70D44B"/>
          </a:solidFill>
          <a:ln>
            <a:solidFill>
              <a:srgbClr val="70D44B"/>
            </a:solidFill>
          </a:ln>
        </p:spPr>
        <p:txBody>
          <a:bodyPr lIns="45718" tIns="45718" rIns="45718" bIns="45718" anchor="ctr"/>
          <a:lstStyle/>
          <a:p>
            <a:endParaRPr/>
          </a:p>
        </p:txBody>
      </p:sp>
      <p:sp>
        <p:nvSpPr>
          <p:cNvPr id="279" name="Google Shape;85;p5"/>
          <p:cNvSpPr/>
          <p:nvPr/>
        </p:nvSpPr>
        <p:spPr>
          <a:xfrm>
            <a:off x="3773990" y="5396800"/>
            <a:ext cx="204905" cy="194705"/>
          </a:xfrm>
          <a:prstGeom prst="ellipse">
            <a:avLst/>
          </a:prstGeom>
          <a:solidFill>
            <a:srgbClr val="70D44B"/>
          </a:solidFill>
          <a:ln>
            <a:solidFill>
              <a:srgbClr val="70D44B"/>
            </a:solidFill>
          </a:ln>
        </p:spPr>
        <p:txBody>
          <a:bodyPr lIns="45718" tIns="45718" rIns="45718" bIns="45718" anchor="ctr"/>
          <a:lstStyle/>
          <a:p>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Google Shape;83;g85f27fe237_4_12"/>
          <p:cNvSpPr txBox="1">
            <a:spLocks noGrp="1"/>
          </p:cNvSpPr>
          <p:nvPr>
            <p:ph type="title"/>
          </p:nvPr>
        </p:nvSpPr>
        <p:spPr>
          <a:xfrm>
            <a:off x="709158" y="616592"/>
            <a:ext cx="11177821" cy="1469762"/>
          </a:xfrm>
          <a:prstGeom prst="rect">
            <a:avLst/>
          </a:prstGeom>
        </p:spPr>
        <p:txBody>
          <a:bodyPr>
            <a:normAutofit fontScale="90000"/>
          </a:bodyPr>
          <a:lstStyle/>
          <a:p>
            <a:pPr algn="ctr" defTabSz="521208">
              <a:lnSpc>
                <a:spcPct val="100000"/>
              </a:lnSpc>
              <a:defRPr sz="3534" b="1">
                <a:solidFill>
                  <a:srgbClr val="1718B4"/>
                </a:solidFill>
                <a:latin typeface="+mn-lt"/>
                <a:ea typeface="+mn-ea"/>
                <a:cs typeface="+mn-cs"/>
                <a:sym typeface="Arial"/>
              </a:defRPr>
            </a:pPr>
            <a:r>
              <a:t>Population Served —Uninsured, Underinsured</a:t>
            </a:r>
          </a:p>
          <a:p>
            <a:pPr algn="ctr" defTabSz="260604">
              <a:lnSpc>
                <a:spcPct val="100000"/>
              </a:lnSpc>
              <a:spcBef>
                <a:spcPts val="100"/>
              </a:spcBef>
              <a:defRPr sz="3021">
                <a:solidFill>
                  <a:srgbClr val="1718B4"/>
                </a:solidFill>
                <a:latin typeface="+mn-lt"/>
                <a:ea typeface="+mn-ea"/>
                <a:cs typeface="+mn-cs"/>
                <a:sym typeface="Arial"/>
              </a:defRPr>
            </a:pPr>
            <a:r>
              <a:t>Authority of specialized populations: </a:t>
            </a:r>
          </a:p>
          <a:p>
            <a:pPr algn="ctr" defTabSz="260604">
              <a:lnSpc>
                <a:spcPct val="100000"/>
              </a:lnSpc>
              <a:spcBef>
                <a:spcPts val="100"/>
              </a:spcBef>
              <a:defRPr sz="2508">
                <a:solidFill>
                  <a:srgbClr val="1718B4"/>
                </a:solidFill>
                <a:latin typeface="+mn-lt"/>
                <a:ea typeface="+mn-ea"/>
                <a:cs typeface="+mn-cs"/>
                <a:sym typeface="Arial"/>
              </a:defRPr>
            </a:pPr>
            <a:r>
              <a:t>We support those who cannot manage their own care</a:t>
            </a:r>
          </a:p>
        </p:txBody>
      </p:sp>
      <p:sp>
        <p:nvSpPr>
          <p:cNvPr id="282" name="Google Shape;84;g85f27fe237_4_12"/>
          <p:cNvSpPr txBox="1">
            <a:spLocks noGrp="1"/>
          </p:cNvSpPr>
          <p:nvPr>
            <p:ph type="body" sz="half" idx="1"/>
          </p:nvPr>
        </p:nvSpPr>
        <p:spPr>
          <a:xfrm>
            <a:off x="551308" y="2108158"/>
            <a:ext cx="5317475" cy="4772925"/>
          </a:xfrm>
          <a:prstGeom prst="rect">
            <a:avLst/>
          </a:prstGeom>
        </p:spPr>
        <p:txBody>
          <a:bodyPr/>
          <a:lstStyle/>
          <a:p>
            <a:pPr marL="280736" indent="-280736">
              <a:lnSpc>
                <a:spcPct val="100000"/>
              </a:lnSpc>
              <a:spcBef>
                <a:spcPts val="0"/>
              </a:spcBef>
              <a:buClr>
                <a:srgbClr val="1718B4"/>
              </a:buClr>
              <a:buSzPct val="140000"/>
              <a:buChar char="•"/>
              <a:defRPr sz="2800">
                <a:solidFill>
                  <a:srgbClr val="1718B4"/>
                </a:solidFill>
              </a:defRPr>
            </a:pPr>
            <a:r>
              <a:rPr dirty="0"/>
              <a:t>Individuals with a </a:t>
            </a:r>
          </a:p>
          <a:p>
            <a:pPr indent="0">
              <a:lnSpc>
                <a:spcPct val="100000"/>
              </a:lnSpc>
              <a:spcBef>
                <a:spcPts val="0"/>
              </a:spcBef>
              <a:buClr>
                <a:srgbClr val="1718B4"/>
              </a:buClr>
              <a:defRPr sz="2800">
                <a:solidFill>
                  <a:srgbClr val="1718B4"/>
                </a:solidFill>
              </a:defRPr>
            </a:pPr>
            <a:r>
              <a:rPr dirty="0"/>
              <a:t>Serious Mental Illness</a:t>
            </a:r>
          </a:p>
          <a:p>
            <a:pPr marL="280736" indent="-280736">
              <a:lnSpc>
                <a:spcPct val="100000"/>
              </a:lnSpc>
              <a:buClr>
                <a:srgbClr val="1718B4"/>
              </a:buClr>
              <a:buSzPct val="140000"/>
              <a:buChar char="•"/>
              <a:defRPr sz="2800">
                <a:solidFill>
                  <a:srgbClr val="1718B4"/>
                </a:solidFill>
              </a:defRPr>
            </a:pPr>
            <a:r>
              <a:rPr dirty="0"/>
              <a:t>Injecting drug users</a:t>
            </a:r>
          </a:p>
          <a:p>
            <a:pPr marL="280736" indent="-280736">
              <a:lnSpc>
                <a:spcPct val="100000"/>
              </a:lnSpc>
              <a:buClr>
                <a:srgbClr val="1718B4"/>
              </a:buClr>
              <a:buSzPct val="140000"/>
              <a:buChar char="•"/>
              <a:defRPr sz="2800">
                <a:solidFill>
                  <a:srgbClr val="1718B4"/>
                </a:solidFill>
              </a:defRPr>
            </a:pPr>
            <a:r>
              <a:rPr dirty="0"/>
              <a:t>Individuals with Opioid use disorders including IV injecting</a:t>
            </a:r>
          </a:p>
          <a:p>
            <a:pPr marL="280736" indent="-280736">
              <a:lnSpc>
                <a:spcPct val="100000"/>
              </a:lnSpc>
              <a:spcBef>
                <a:spcPts val="0"/>
              </a:spcBef>
              <a:buClr>
                <a:srgbClr val="1718B4"/>
              </a:buClr>
              <a:buSzPct val="140000"/>
              <a:buChar char="•"/>
              <a:defRPr sz="2800">
                <a:solidFill>
                  <a:srgbClr val="1718B4"/>
                </a:solidFill>
              </a:defRPr>
            </a:pPr>
            <a:r>
              <a:rPr dirty="0"/>
              <a:t>Pregnant women with substance use disorders</a:t>
            </a:r>
          </a:p>
          <a:p>
            <a:pPr marL="280736" indent="-280736">
              <a:lnSpc>
                <a:spcPct val="100000"/>
              </a:lnSpc>
              <a:buClr>
                <a:srgbClr val="1718B4"/>
              </a:buClr>
              <a:buSzPct val="140000"/>
              <a:buChar char="•"/>
              <a:defRPr sz="2800">
                <a:solidFill>
                  <a:srgbClr val="1718B4"/>
                </a:solidFill>
              </a:defRPr>
            </a:pPr>
            <a:r>
              <a:rPr dirty="0"/>
              <a:t>Families in the foster care system</a:t>
            </a:r>
          </a:p>
        </p:txBody>
      </p:sp>
      <p:sp>
        <p:nvSpPr>
          <p:cNvPr id="283" name="Google Shape;85;g85f27fe237_4_12"/>
          <p:cNvSpPr txBox="1"/>
          <p:nvPr/>
        </p:nvSpPr>
        <p:spPr>
          <a:xfrm>
            <a:off x="6121771" y="2108158"/>
            <a:ext cx="4987245" cy="4997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3" tIns="91423" rIns="91423" bIns="91423">
            <a:spAutoFit/>
          </a:bodyPr>
          <a:lstStyle/>
          <a:p>
            <a:pPr marL="280736" indent="-280736">
              <a:spcBef>
                <a:spcPts val="1000"/>
              </a:spcBef>
              <a:buClr>
                <a:srgbClr val="1718B4"/>
              </a:buClr>
              <a:buSzPct val="140000"/>
              <a:buChar char="•"/>
              <a:defRPr sz="2800">
                <a:solidFill>
                  <a:srgbClr val="1718B4"/>
                </a:solidFill>
              </a:defRPr>
            </a:pPr>
            <a:r>
              <a:rPr dirty="0"/>
              <a:t>Individuals who are Chronically Homeless</a:t>
            </a:r>
          </a:p>
          <a:p>
            <a:pPr marL="280736" indent="-280736">
              <a:spcBef>
                <a:spcPts val="1000"/>
              </a:spcBef>
              <a:buClr>
                <a:srgbClr val="1718B4"/>
              </a:buClr>
              <a:buSzPct val="140000"/>
              <a:buChar char="•"/>
              <a:defRPr sz="2800">
                <a:solidFill>
                  <a:srgbClr val="1718B4"/>
                </a:solidFill>
              </a:defRPr>
            </a:pPr>
            <a:r>
              <a:rPr dirty="0"/>
              <a:t>Veterans</a:t>
            </a:r>
          </a:p>
          <a:p>
            <a:pPr marL="280736" indent="-280736">
              <a:spcBef>
                <a:spcPts val="1000"/>
              </a:spcBef>
              <a:buClr>
                <a:srgbClr val="1718B4"/>
              </a:buClr>
              <a:buSzPct val="140000"/>
              <a:buChar char="•"/>
              <a:defRPr sz="2800">
                <a:solidFill>
                  <a:srgbClr val="1718B4"/>
                </a:solidFill>
              </a:defRPr>
            </a:pPr>
            <a:r>
              <a:rPr dirty="0"/>
              <a:t>Students/Families</a:t>
            </a:r>
          </a:p>
          <a:p>
            <a:pPr marL="280736" indent="-280736">
              <a:spcBef>
                <a:spcPts val="1000"/>
              </a:spcBef>
              <a:buClr>
                <a:srgbClr val="1718B4"/>
              </a:buClr>
              <a:buSzPct val="140000"/>
              <a:buChar char="•"/>
              <a:defRPr sz="2800">
                <a:solidFill>
                  <a:srgbClr val="1718B4"/>
                </a:solidFill>
              </a:defRPr>
            </a:pPr>
            <a:r>
              <a:rPr dirty="0"/>
              <a:t>Youth in the Juvenile Justice System</a:t>
            </a:r>
          </a:p>
          <a:p>
            <a:pPr marL="280736" indent="-280736">
              <a:spcBef>
                <a:spcPts val="1000"/>
              </a:spcBef>
              <a:buClr>
                <a:srgbClr val="1718B4"/>
              </a:buClr>
              <a:buSzPct val="140000"/>
              <a:buChar char="•"/>
              <a:defRPr sz="2800">
                <a:solidFill>
                  <a:srgbClr val="1718B4"/>
                </a:solidFill>
              </a:defRPr>
            </a:pPr>
            <a:r>
              <a:rPr dirty="0"/>
              <a:t>Individuals involved in criminal justice</a:t>
            </a:r>
          </a:p>
          <a:p>
            <a:pPr marL="280736" indent="-280736">
              <a:spcBef>
                <a:spcPts val="1000"/>
              </a:spcBef>
              <a:buClr>
                <a:srgbClr val="1718B4"/>
              </a:buClr>
              <a:buSzPct val="140000"/>
              <a:buChar char="•"/>
              <a:defRPr sz="2800">
                <a:solidFill>
                  <a:srgbClr val="001689"/>
                </a:solidFill>
              </a:defRPr>
            </a:pPr>
            <a:endParaRPr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10"/>
          <p:cNvSpPr txBox="1"/>
          <p:nvPr/>
        </p:nvSpPr>
        <p:spPr>
          <a:xfrm>
            <a:off x="-4469317" y="155227"/>
            <a:ext cx="11713003" cy="3672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sz="20000">
                <a:solidFill>
                  <a:srgbClr val="FFFFFF"/>
                </a:solidFill>
                <a:latin typeface="Arial Black"/>
                <a:ea typeface="Arial Black"/>
                <a:cs typeface="Arial Black"/>
                <a:sym typeface="Arial Black"/>
              </a:defRPr>
            </a:pPr>
            <a:r>
              <a:rPr dirty="0"/>
              <a:t> </a:t>
            </a:r>
            <a:r>
              <a:rPr dirty="0">
                <a:solidFill>
                  <a:srgbClr val="1718B4"/>
                </a:solidFill>
              </a:rPr>
              <a:t>10</a:t>
            </a:r>
          </a:p>
        </p:txBody>
      </p:sp>
      <p:sp>
        <p:nvSpPr>
          <p:cNvPr id="286" name="Google Shape;26;p1"/>
          <p:cNvSpPr txBox="1"/>
          <p:nvPr/>
        </p:nvSpPr>
        <p:spPr>
          <a:xfrm>
            <a:off x="551076" y="1877089"/>
            <a:ext cx="11233382" cy="685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defTabSz="393192">
              <a:spcBef>
                <a:spcPts val="200"/>
              </a:spcBef>
              <a:buSzPct val="60000"/>
              <a:defRPr sz="2580">
                <a:solidFill>
                  <a:srgbClr val="1718B4"/>
                </a:solidFill>
              </a:defRPr>
            </a:pPr>
            <a:endParaRPr sz="2400" dirty="0"/>
          </a:p>
          <a:p>
            <a:pPr marL="344905" indent="-344905" defTabSz="393192">
              <a:spcBef>
                <a:spcPts val="200"/>
              </a:spcBef>
              <a:buSzPct val="140000"/>
              <a:buChar char="•"/>
              <a:defRPr sz="2580">
                <a:solidFill>
                  <a:srgbClr val="1718B4"/>
                </a:solidFill>
              </a:defRPr>
            </a:pPr>
            <a:r>
              <a:rPr sz="2400" dirty="0"/>
              <a:t>Support stronger families.</a:t>
            </a:r>
          </a:p>
          <a:p>
            <a:pPr marL="344905" indent="-344905" defTabSz="393192">
              <a:spcBef>
                <a:spcPts val="200"/>
              </a:spcBef>
              <a:buSzPct val="140000"/>
              <a:buChar char="•"/>
              <a:defRPr sz="2580">
                <a:solidFill>
                  <a:srgbClr val="1718B4"/>
                </a:solidFill>
              </a:defRPr>
            </a:pPr>
            <a:r>
              <a:rPr sz="2400" dirty="0"/>
              <a:t>Invest in services to help Floridians get back on their feet and to live life to their fullest potential.</a:t>
            </a:r>
          </a:p>
          <a:p>
            <a:pPr marL="344905" indent="-344905" defTabSz="393192">
              <a:spcBef>
                <a:spcPts val="200"/>
              </a:spcBef>
              <a:buSzPct val="140000"/>
              <a:buChar char="•"/>
              <a:defRPr sz="2580">
                <a:solidFill>
                  <a:srgbClr val="1718B4"/>
                </a:solidFill>
              </a:defRPr>
            </a:pPr>
            <a:r>
              <a:rPr sz="2400" dirty="0"/>
              <a:t>Offer a holistic approach by funding wrap-around services that may not covered by other resources.</a:t>
            </a:r>
          </a:p>
          <a:p>
            <a:pPr marL="344905" indent="-344905" defTabSz="393192">
              <a:spcBef>
                <a:spcPts val="200"/>
              </a:spcBef>
              <a:buSzPct val="140000"/>
              <a:buChar char="•"/>
              <a:defRPr sz="2580">
                <a:solidFill>
                  <a:srgbClr val="1718B4"/>
                </a:solidFill>
              </a:defRPr>
            </a:pPr>
            <a:r>
              <a:rPr sz="2400" dirty="0"/>
              <a:t>Local MEs Board of Directors / management / stakeholders</a:t>
            </a:r>
          </a:p>
          <a:p>
            <a:pPr marL="344905" indent="-344905" defTabSz="393192">
              <a:spcBef>
                <a:spcPts val="200"/>
              </a:spcBef>
              <a:buSzPct val="140000"/>
              <a:buChar char="•"/>
              <a:defRPr sz="2580">
                <a:solidFill>
                  <a:srgbClr val="1718B4"/>
                </a:solidFill>
              </a:defRPr>
            </a:pPr>
            <a:r>
              <a:rPr sz="2400" dirty="0"/>
              <a:t>Community determined services in response to the unique needs of community and individuals.</a:t>
            </a:r>
          </a:p>
          <a:p>
            <a:pPr marL="344905" indent="-344905" defTabSz="393192">
              <a:spcBef>
                <a:spcPts val="200"/>
              </a:spcBef>
              <a:buSzPct val="140000"/>
              <a:buChar char="•"/>
              <a:defRPr sz="2580">
                <a:solidFill>
                  <a:srgbClr val="1718B4"/>
                </a:solidFill>
              </a:defRPr>
            </a:pPr>
            <a:r>
              <a:rPr sz="2400" dirty="0"/>
              <a:t>Needs assessment every year to determined needed services in the community.</a:t>
            </a:r>
          </a:p>
          <a:p>
            <a:pPr defTabSz="393192">
              <a:spcBef>
                <a:spcPts val="200"/>
              </a:spcBef>
              <a:buClr>
                <a:srgbClr val="000000"/>
              </a:buClr>
              <a:buFont typeface="Arial"/>
              <a:defRPr sz="3440"/>
            </a:pPr>
            <a:endParaRPr dirty="0"/>
          </a:p>
          <a:p>
            <a:pPr algn="ctr" defTabSz="786384">
              <a:lnSpc>
                <a:spcPct val="90000"/>
              </a:lnSpc>
              <a:buClr>
                <a:srgbClr val="000000"/>
              </a:buClr>
              <a:buFont typeface="Arial"/>
              <a:defRPr sz="3698">
                <a:solidFill>
                  <a:srgbClr val="1718B4"/>
                </a:solidFill>
              </a:defRPr>
            </a:pPr>
            <a:endParaRPr dirty="0"/>
          </a:p>
          <a:p>
            <a:pPr algn="ctr" defTabSz="786384">
              <a:lnSpc>
                <a:spcPct val="90000"/>
              </a:lnSpc>
              <a:buClr>
                <a:srgbClr val="000000"/>
              </a:buClr>
              <a:buFont typeface="Arial"/>
              <a:defRPr sz="3698">
                <a:solidFill>
                  <a:srgbClr val="1718B4"/>
                </a:solidFill>
              </a:defRPr>
            </a:pPr>
            <a:endParaRPr dirty="0"/>
          </a:p>
          <a:p>
            <a:pPr algn="ctr" defTabSz="786384">
              <a:lnSpc>
                <a:spcPct val="90000"/>
              </a:lnSpc>
              <a:buClr>
                <a:srgbClr val="000000"/>
              </a:buClr>
              <a:buFont typeface="Arial"/>
              <a:defRPr sz="3698">
                <a:solidFill>
                  <a:srgbClr val="1718B4"/>
                </a:solidFill>
              </a:defRPr>
            </a:pPr>
            <a:endParaRPr dirty="0"/>
          </a:p>
        </p:txBody>
      </p:sp>
      <p:sp>
        <p:nvSpPr>
          <p:cNvPr id="287" name="Google Shape;26;p1"/>
          <p:cNvSpPr txBox="1"/>
          <p:nvPr/>
        </p:nvSpPr>
        <p:spPr>
          <a:xfrm>
            <a:off x="3846672" y="1016616"/>
            <a:ext cx="7330529" cy="12973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defTabSz="758951">
              <a:lnSpc>
                <a:spcPct val="90000"/>
              </a:lnSpc>
              <a:defRPr sz="3320">
                <a:solidFill>
                  <a:srgbClr val="1718B4"/>
                </a:solidFill>
                <a:latin typeface="Arial Black"/>
                <a:ea typeface="Arial Black"/>
                <a:cs typeface="Arial Black"/>
                <a:sym typeface="Arial Black"/>
              </a:defRPr>
            </a:lvl1pPr>
          </a:lstStyle>
          <a:p>
            <a:r>
              <a:rPr dirty="0"/>
              <a:t>Focus on Floridians by tailoring services to local needs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9"/>
          <p:cNvSpPr txBox="1"/>
          <p:nvPr/>
        </p:nvSpPr>
        <p:spPr>
          <a:xfrm>
            <a:off x="-4813980" y="269266"/>
            <a:ext cx="11713002" cy="3672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90000"/>
              </a:lnSpc>
              <a:defRPr sz="20000">
                <a:solidFill>
                  <a:srgbClr val="FFFFFF"/>
                </a:solidFill>
                <a:latin typeface="Arial Black"/>
                <a:ea typeface="Arial Black"/>
                <a:cs typeface="Arial Black"/>
                <a:sym typeface="Arial Black"/>
              </a:defRPr>
            </a:pPr>
            <a:r>
              <a:rPr dirty="0"/>
              <a:t> </a:t>
            </a:r>
            <a:r>
              <a:rPr dirty="0">
                <a:solidFill>
                  <a:srgbClr val="1718B4"/>
                </a:solidFill>
              </a:rPr>
              <a:t>9</a:t>
            </a:r>
          </a:p>
        </p:txBody>
      </p:sp>
      <p:sp>
        <p:nvSpPr>
          <p:cNvPr id="290" name="Google Shape;26;p1"/>
          <p:cNvSpPr txBox="1"/>
          <p:nvPr/>
        </p:nvSpPr>
        <p:spPr>
          <a:xfrm>
            <a:off x="526158" y="2317344"/>
            <a:ext cx="9848931" cy="4253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p>
            <a:pPr algn="ctr">
              <a:lnSpc>
                <a:spcPct val="90000"/>
              </a:lnSpc>
              <a:buClr>
                <a:srgbClr val="000000"/>
              </a:buClr>
              <a:buFont typeface="Arial"/>
              <a:defRPr sz="1800">
                <a:solidFill>
                  <a:srgbClr val="1718B4"/>
                </a:solidFill>
                <a:latin typeface="Arial Black"/>
                <a:ea typeface="Arial Black"/>
                <a:cs typeface="Arial Black"/>
                <a:sym typeface="Arial Black"/>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a:p>
            <a:pPr algn="ctr">
              <a:lnSpc>
                <a:spcPct val="90000"/>
              </a:lnSpc>
              <a:buClr>
                <a:srgbClr val="000000"/>
              </a:buClr>
              <a:buFont typeface="Arial"/>
              <a:defRPr sz="1800" i="1">
                <a:solidFill>
                  <a:srgbClr val="1718B4"/>
                </a:solidFill>
              </a:defRPr>
            </a:pPr>
            <a:endParaRPr/>
          </a:p>
        </p:txBody>
      </p:sp>
      <p:sp>
        <p:nvSpPr>
          <p:cNvPr id="291" name="Google Shape;26;p1"/>
          <p:cNvSpPr txBox="1"/>
          <p:nvPr/>
        </p:nvSpPr>
        <p:spPr>
          <a:xfrm>
            <a:off x="2733444" y="763544"/>
            <a:ext cx="9651590" cy="2320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ormAutofit/>
          </a:bodyPr>
          <a:lstStyle>
            <a:lvl1pPr>
              <a:lnSpc>
                <a:spcPct val="70000"/>
              </a:lnSpc>
              <a:defRPr sz="3500">
                <a:solidFill>
                  <a:srgbClr val="1718B4"/>
                </a:solidFill>
                <a:latin typeface="Arial Black"/>
                <a:ea typeface="Arial Black"/>
                <a:cs typeface="Arial Black"/>
                <a:sym typeface="Arial Black"/>
              </a:defRPr>
            </a:lvl1pPr>
          </a:lstStyle>
          <a:p>
            <a:r>
              <a:rPr dirty="0"/>
              <a:t>Manage sustainable and viable network of community base organizations and key stakeholders	</a:t>
            </a:r>
          </a:p>
        </p:txBody>
      </p:sp>
      <p:sp>
        <p:nvSpPr>
          <p:cNvPr id="292" name="Manage approx. 300 community-based organizations around the state that provide a broad and diverse array of services:…"/>
          <p:cNvSpPr txBox="1"/>
          <p:nvPr/>
        </p:nvSpPr>
        <p:spPr>
          <a:xfrm>
            <a:off x="415303" y="2626167"/>
            <a:ext cx="11238104" cy="31396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00789" indent="-300789" defTabSz="457200">
              <a:spcBef>
                <a:spcPts val="300"/>
              </a:spcBef>
              <a:buSzPct val="140000"/>
              <a:buChar char="•"/>
              <a:defRPr sz="3000">
                <a:solidFill>
                  <a:srgbClr val="1718B4"/>
                </a:solidFill>
              </a:defRPr>
            </a:pPr>
            <a:r>
              <a:rPr dirty="0"/>
              <a:t>Manage approx. 300 community-based organizations around the state that provide a broad and diverse array of services:</a:t>
            </a:r>
          </a:p>
          <a:p>
            <a:pPr marL="1062789" lvl="2" indent="-300789" defTabSz="457200">
              <a:spcBef>
                <a:spcPts val="300"/>
              </a:spcBef>
              <a:buSzPct val="140000"/>
              <a:buChar char="•"/>
              <a:defRPr sz="3000">
                <a:solidFill>
                  <a:srgbClr val="1718B4"/>
                </a:solidFill>
              </a:defRPr>
            </a:pPr>
            <a:r>
              <a:rPr dirty="0"/>
              <a:t>Traditional:</a:t>
            </a:r>
            <a:r>
              <a:rPr sz="2600" dirty="0"/>
              <a:t> community mental health providers</a:t>
            </a:r>
          </a:p>
          <a:p>
            <a:pPr marL="1062789" lvl="2" indent="-300789" defTabSz="457200">
              <a:spcBef>
                <a:spcPts val="300"/>
              </a:spcBef>
              <a:buSzPct val="140000"/>
              <a:buChar char="•"/>
              <a:defRPr sz="3000">
                <a:solidFill>
                  <a:srgbClr val="1718B4"/>
                </a:solidFill>
              </a:defRPr>
            </a:pPr>
            <a:r>
              <a:rPr dirty="0"/>
              <a:t>Nontraditional:</a:t>
            </a:r>
            <a:r>
              <a:rPr sz="2600" dirty="0"/>
              <a:t> child welfare, school districts, law enforcement, veterans, faith-based, telehealth, supportive housing, supportive employment, peers, transportation, and prevention, etc.</a:t>
            </a:r>
          </a:p>
          <a:p>
            <a:pPr marL="300789" indent="-300789" defTabSz="457200">
              <a:spcBef>
                <a:spcPts val="300"/>
              </a:spcBef>
              <a:buSzPct val="140000"/>
              <a:buChar char="•"/>
              <a:defRPr sz="3000">
                <a:solidFill>
                  <a:srgbClr val="1718B4"/>
                </a:solidFill>
              </a:defRPr>
            </a:pPr>
            <a:r>
              <a:rPr dirty="0"/>
              <a:t>Most providers are accredited or meet accredited standards</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TotalTime>
  <Words>2712</Words>
  <Application>Microsoft Office PowerPoint</Application>
  <PresentationFormat>Widescreen</PresentationFormat>
  <Paragraphs>363</Paragraphs>
  <Slides>35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Arial Black</vt:lpstr>
      <vt:lpstr>Calibri</vt:lpstr>
      <vt:lpstr>Calibri Light</vt:lpstr>
      <vt:lpstr>Century Gothic</vt:lpstr>
      <vt:lpstr>Chivo</vt:lpstr>
      <vt:lpstr>Helvetica</vt:lpstr>
      <vt:lpstr>Roboto Slab</vt:lpstr>
      <vt:lpstr>Office Theme</vt:lpstr>
      <vt:lpstr>Ways  Managing Entities</vt:lpstr>
      <vt:lpstr>PowerPoint Presentation</vt:lpstr>
      <vt:lpstr>PowerPoint Presentation</vt:lpstr>
      <vt:lpstr>PowerPoint Presentation</vt:lpstr>
      <vt:lpstr>PowerPoint Presentation</vt:lpstr>
      <vt:lpstr>Services Provided in the Managing Entity Network</vt:lpstr>
      <vt:lpstr>Population Served —Uninsured, Underinsured Authority of specialized populations:  We support those who cannot manage their own care</vt:lpstr>
      <vt:lpstr>PowerPoint Presentation</vt:lpstr>
      <vt:lpstr>PowerPoint Presentation</vt:lpstr>
      <vt:lpstr>PowerPoint Presentation</vt:lpstr>
      <vt:lpstr>PowerPoint Presentation</vt:lpstr>
      <vt:lpstr>PowerPoint Presentation</vt:lpstr>
      <vt:lpstr>PowerPoint Presentation</vt:lpstr>
      <vt:lpstr>Suicide In the United States</vt:lpstr>
      <vt:lpstr>PowerPoint Presentation</vt:lpstr>
      <vt:lpstr>Alignment of crisis services toward common goals care in the least restrictive (and least costly) setting</vt:lpstr>
      <vt:lpstr>PowerPoint Presentation</vt:lpstr>
      <vt:lpstr>PowerPoint Presentation</vt:lpstr>
      <vt:lpstr>Care Coordination Collaboration:  Payer and Provider Data Sharing</vt:lpstr>
      <vt:lpstr>PowerPoint Presentation</vt:lpstr>
      <vt:lpstr>Provider-Level Care Coordination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Children &amp; Youth Baker Act in Florida</vt:lpstr>
      <vt:lpstr>BBHC C-CCT</vt:lpstr>
      <vt:lpstr>Children’s Care Coordination Team’s Focus</vt:lpstr>
      <vt:lpstr>Children’s Care Coordination Teams (C-CCT) Focusing on  Transitions from Receiving Facilities</vt:lpstr>
      <vt:lpstr>Children’s Care Coordination Teams (C-CCT) Focusing on Transitions SIPP</vt:lpstr>
      <vt:lpstr>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Commission on Mental Health and Substance Abuse - 10 Ways Managing Entities are Transforming Behavioral Health Care (August 15 2023)</dc:title>
  <dc:creator>Alan Davidson</dc:creator>
  <cp:lastModifiedBy>VanDyke, Misty N</cp:lastModifiedBy>
  <cp:revision>4</cp:revision>
  <dcterms:modified xsi:type="dcterms:W3CDTF">2025-06-03T12:28:42Z</dcterms:modified>
</cp:coreProperties>
</file>