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4083" r:id="rId5"/>
    <p:sldMasterId id="2147484115" r:id="rId6"/>
    <p:sldMasterId id="2147484148" r:id="rId7"/>
  </p:sldMasterIdLst>
  <p:notesMasterIdLst>
    <p:notesMasterId r:id="rId44"/>
  </p:notesMasterIdLst>
  <p:sldIdLst>
    <p:sldId id="2765" r:id="rId8"/>
    <p:sldId id="258" r:id="rId9"/>
    <p:sldId id="2147469550" r:id="rId10"/>
    <p:sldId id="2147469198" r:id="rId11"/>
    <p:sldId id="2147469553" r:id="rId12"/>
    <p:sldId id="2147469530" r:id="rId13"/>
    <p:sldId id="2147469387" r:id="rId14"/>
    <p:sldId id="2147469381" r:id="rId15"/>
    <p:sldId id="2147469213" r:id="rId16"/>
    <p:sldId id="1696" r:id="rId17"/>
    <p:sldId id="2147469333" r:id="rId18"/>
    <p:sldId id="2147469521" r:id="rId19"/>
    <p:sldId id="2147469433" r:id="rId20"/>
    <p:sldId id="2147469212" r:id="rId21"/>
    <p:sldId id="2147469448" r:id="rId22"/>
    <p:sldId id="2147469548" r:id="rId23"/>
    <p:sldId id="2147469551" r:id="rId24"/>
    <p:sldId id="2147469443" r:id="rId25"/>
    <p:sldId id="2147469467" r:id="rId26"/>
    <p:sldId id="2147469468" r:id="rId27"/>
    <p:sldId id="2147469537" r:id="rId28"/>
    <p:sldId id="2147469546" r:id="rId29"/>
    <p:sldId id="2147469299" r:id="rId30"/>
    <p:sldId id="2147469369" r:id="rId31"/>
    <p:sldId id="2147469534" r:id="rId32"/>
    <p:sldId id="2147469472" r:id="rId33"/>
    <p:sldId id="2147469401" r:id="rId34"/>
    <p:sldId id="2147469465" r:id="rId35"/>
    <p:sldId id="2147469542" r:id="rId36"/>
    <p:sldId id="2147469532" r:id="rId37"/>
    <p:sldId id="2147469539" r:id="rId38"/>
    <p:sldId id="2147469538" r:id="rId39"/>
    <p:sldId id="2147469552" r:id="rId40"/>
    <p:sldId id="2147469544" r:id="rId41"/>
    <p:sldId id="2147469541" r:id="rId42"/>
    <p:sldId id="2147469422" r:id="rId43"/>
  </p:sldIdLst>
  <p:sldSz cx="18288000" cy="10287000"/>
  <p:notesSz cx="7010400" cy="9296400"/>
  <p:embeddedFontLst>
    <p:embeddedFont>
      <p:font typeface="DM Sans" pitchFamily="2"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Poppins" panose="00000500000000000000" pitchFamily="2" charset="0"/>
      <p:regular r:id="rId53"/>
      <p:bold r:id="rId54"/>
      <p:italic r:id="rId55"/>
      <p:boldItalic r:id="rId56"/>
    </p:embeddedFont>
  </p:embeddedFontLst>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ning Screen" id="{657545FA-C5F2-4104-994E-5F25118086A2}">
          <p14:sldIdLst>
            <p14:sldId id="2765"/>
            <p14:sldId id="258"/>
            <p14:sldId id="2147469550"/>
            <p14:sldId id="2147469198"/>
            <p14:sldId id="2147469553"/>
            <p14:sldId id="2147469530"/>
            <p14:sldId id="2147469387"/>
            <p14:sldId id="2147469381"/>
            <p14:sldId id="2147469213"/>
            <p14:sldId id="1696"/>
            <p14:sldId id="2147469333"/>
            <p14:sldId id="2147469521"/>
            <p14:sldId id="2147469433"/>
            <p14:sldId id="2147469212"/>
            <p14:sldId id="2147469448"/>
            <p14:sldId id="2147469548"/>
            <p14:sldId id="2147469551"/>
            <p14:sldId id="2147469443"/>
            <p14:sldId id="2147469467"/>
            <p14:sldId id="2147469468"/>
            <p14:sldId id="2147469537"/>
            <p14:sldId id="2147469546"/>
            <p14:sldId id="2147469299"/>
            <p14:sldId id="2147469369"/>
          </p14:sldIdLst>
        </p14:section>
        <p14:section name="Contents" id="{ADA81918-77A4-4850-B64A-96DA697694D2}">
          <p14:sldIdLst>
            <p14:sldId id="2147469534"/>
            <p14:sldId id="2147469472"/>
            <p14:sldId id="2147469401"/>
            <p14:sldId id="2147469465"/>
            <p14:sldId id="2147469542"/>
            <p14:sldId id="2147469532"/>
            <p14:sldId id="2147469539"/>
            <p14:sldId id="2147469538"/>
            <p14:sldId id="2147469552"/>
            <p14:sldId id="2147469544"/>
            <p14:sldId id="2147469541"/>
            <p14:sldId id="2147469422"/>
          </p14:sldIdLst>
        </p14:section>
        <p14:section name="End Screen" id="{FC8B85E4-71D8-4A62-9029-A347417C89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9F7B28-614B-4390-C7CE-CA18572CA746}" name="Clay Meenan" initials="CM" userId="S::claym@fha.org::3c9c15d9-4e27-4351-8b4d-398ec9af5e17" providerId="AD"/>
  <p188:author id="{6EF7D72E-550E-E9EA-FCB2-801965D8B792}" name="Kayla Hopkins" initials="KH" userId="S::Kaylah@fha.org::dc70c139-ed63-43c9-b2d0-67682085e8a0" providerId="AD"/>
  <p188:author id="{D5A95537-7C57-5729-71AA-1F832603A563}" name="Danielle Scoggins" initials="DS" userId="S::danielles@fha.org::c8f8b123-ff76-4e33-9bf3-d84bec1f5b1d" providerId="AD"/>
  <p188:author id="{1E939147-5725-41BA-AE35-93365B1394EE}" name="Stephanie Scanlon" initials="SS" userId="S::StephanieS@fha.org::07bb6fbf-e66d-4f2f-bc65-39feb3bafe3f" providerId="AD"/>
  <p188:author id="{A17D7A4A-DE8D-3A64-2D31-56C14C1D3297}" name="Timothy Jacques" initials="TJ" userId="S::timothyj@fha.org::3b2095e9-7b9e-4eba-b89e-9e8bcab6e2c4" providerId="AD"/>
  <p188:author id="{8524614B-81DC-6346-205B-A92930E9B647}" name="Stephanie Scanlon" initials="SS" userId="S::stephanies@fha.org::07bb6fbf-e66d-4f2f-bc65-39feb3bafe3f" providerId="AD"/>
  <p188:author id="{73DE7B5B-B977-AF61-3B2C-BAB22EFC0E57}" name="Noah Biel" initials="NB" userId="S::noahb@fha.org::8c68c4cc-b88c-45cb-8329-e34c317c040f" providerId="AD"/>
  <p188:author id="{F74CD992-2CB6-BD95-22ED-C0C5C9BB2343}" name="Mary Mayhew" initials="MM" userId="S::marym@fha.org::b6ca76ac-4389-48c7-a523-25182ecacbfb" providerId="AD"/>
  <p188:author id="{F5E7A4E0-A56D-7FA5-2D0A-4F38EEEAC9CB}" name="Kirstie Clinton" initials="KC" userId="S::kirstiec@fha.org::96bca367-1d5a-4706-acfe-e317de5a0eab" providerId="AD"/>
  <p188:author id="{20CA29E2-150E-9391-BFCB-97A00614D7F2}" name="Ana Rivas" initials="AR" userId="S::anar@fha.org::fb9ad3cf-359e-4508-9afb-c6122d7da811" providerId="AD"/>
  <p188:author id="{32E508EB-C40F-776F-BFD6-FA84A938620B}" name="Juliet Hauser" initials="JH" userId="S::julieth@fha.org::80b4995a-9bb2-4523-90d1-bd1a334598f2" providerId="AD"/>
  <p188:author id="{63CB1BF4-0CC6-2F0F-A53D-DE8283A9E360}" name="Kirstie Clinton" initials="KC" userId="S::KirstieC@fha.org::96bca367-1d5a-4706-acfe-e317de5a0e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AAA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201A7-4D4A-44C5-97A4-F4B0F940B140}" v="5526" dt="2023-08-11T19:33:02.657"/>
    <p1510:client id="{36297051-4C18-4A00-8048-9AC0780B28DE}" v="144" dt="2023-08-11T19:01:05.370"/>
    <p1510:client id="{5DEFEDD4-5D87-4879-9E87-67C9F4C2466A}" v="1" dt="2023-08-11T18:24:12.423"/>
    <p1510:client id="{83DAAE31-138A-50D6-1F62-7F38AB15EF74}" v="1" dt="2023-08-11T19:04:46.233"/>
    <p1510:client id="{B81BDDA3-F3A2-4FA5-BC38-450F04168822}" v="1" dt="2023-08-11T18:26:28.546"/>
    <p1510:client id="{D3189573-0C56-4DAE-91F3-B5B68254DF83}" v="1" dt="2023-08-11T18:27:49.302"/>
    <p1510:client id="{DCBC025D-ACD5-49A2-AFCC-BC6667B2AA24}" v="1" dt="2023-08-11T18:25:17.069"/>
    <p1510:client id="{E75C4C5A-A801-4557-978D-B8F95BC171E7}" v="13" dt="2023-08-11T19:43:06.856"/>
    <p1510:client id="{F17B483A-53E5-40DC-9034-1CCD981C9D2D}" v="1724" dt="2023-08-11T18:56:25.510"/>
    <p1510:client id="{F5D033D6-4BC5-DB9C-A29C-1FF66E706B88}" v="4" dt="2023-08-11T18:41:11.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27" autoAdjust="0"/>
  </p:normalViewPr>
  <p:slideViewPr>
    <p:cSldViewPr snapToGrid="0" showGuides="1">
      <p:cViewPr varScale="1">
        <p:scale>
          <a:sx n="72" d="100"/>
          <a:sy n="72" d="100"/>
        </p:scale>
        <p:origin x="99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1.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tags" Target="tags/tag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D4A-474B-980D-75726193A08F}"/>
              </c:ext>
            </c:extLst>
          </c:dPt>
          <c:dPt>
            <c:idx val="1"/>
            <c:bubble3D val="0"/>
            <c:spPr>
              <a:solidFill>
                <a:schemeClr val="accent6"/>
              </a:solidFill>
              <a:ln w="19050">
                <a:noFill/>
              </a:ln>
              <a:effectLst/>
            </c:spPr>
            <c:extLst>
              <c:ext xmlns:c16="http://schemas.microsoft.com/office/drawing/2014/chart" uri="{C3380CC4-5D6E-409C-BE32-E72D297353CC}">
                <c16:uniqueId val="{00000001-7F2B-47D7-B612-1D2E057C74DA}"/>
              </c:ext>
            </c:extLst>
          </c:dPt>
          <c:cat>
            <c:strRef>
              <c:f>Sheet1!$A$2:$A$3</c:f>
              <c:strCache>
                <c:ptCount val="2"/>
                <c:pt idx="0">
                  <c:v>1st Qtr</c:v>
                </c:pt>
                <c:pt idx="1">
                  <c:v>2nd Qtr</c:v>
                </c:pt>
              </c:strCache>
            </c:strRef>
          </c:cat>
          <c:val>
            <c:numRef>
              <c:f>Sheet1!$B$2:$B$3</c:f>
              <c:numCache>
                <c:formatCode>General</c:formatCode>
                <c:ptCount val="2"/>
                <c:pt idx="0">
                  <c:v>140</c:v>
                </c:pt>
                <c:pt idx="1">
                  <c:v>1</c:v>
                </c:pt>
              </c:numCache>
            </c:numRef>
          </c:val>
          <c:extLst>
            <c:ext xmlns:c16="http://schemas.microsoft.com/office/drawing/2014/chart" uri="{C3380CC4-5D6E-409C-BE32-E72D297353CC}">
              <c16:uniqueId val="{00000000-7F2B-47D7-B612-1D2E057C74D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13904571434653E-2"/>
          <c:y val="4.2316667076761565E-2"/>
          <c:w val="0.76557857238261051"/>
          <c:h val="0.71406876676262887"/>
        </c:manualLayout>
      </c:layout>
      <c:barChart>
        <c:barDir val="col"/>
        <c:grouping val="clustered"/>
        <c:varyColors val="0"/>
        <c:ser>
          <c:idx val="0"/>
          <c:order val="0"/>
          <c:tx>
            <c:strRef>
              <c:f>Sheet1!$B$1</c:f>
              <c:strCache>
                <c:ptCount val="1"/>
                <c:pt idx="0">
                  <c:v>Statewide</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F379-4AEB-8804-B875679F0614}"/>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Sheet1!$B$2:$B$7</c:f>
              <c:numCache>
                <c:formatCode>0%</c:formatCode>
                <c:ptCount val="6"/>
                <c:pt idx="0">
                  <c:v>0.28999999999999998</c:v>
                </c:pt>
                <c:pt idx="1">
                  <c:v>0.25</c:v>
                </c:pt>
                <c:pt idx="2">
                  <c:v>0.23</c:v>
                </c:pt>
                <c:pt idx="3">
                  <c:v>0.13</c:v>
                </c:pt>
                <c:pt idx="4">
                  <c:v>0.05</c:v>
                </c:pt>
                <c:pt idx="5">
                  <c:v>0.05</c:v>
                </c:pt>
              </c:numCache>
            </c:numRef>
          </c:val>
          <c:extLst>
            <c:ext xmlns:c16="http://schemas.microsoft.com/office/drawing/2014/chart" uri="{C3380CC4-5D6E-409C-BE32-E72D297353CC}">
              <c16:uniqueId val="{00000002-F379-4AEB-8804-B875679F0614}"/>
            </c:ext>
          </c:extLst>
        </c:ser>
        <c:ser>
          <c:idx val="1"/>
          <c:order val="1"/>
          <c:tx>
            <c:strRef>
              <c:f>Sheet1!$C$1</c:f>
              <c:strCache>
                <c:ptCount val="1"/>
                <c:pt idx="0">
                  <c:v>Broward</c:v>
                </c:pt>
              </c:strCache>
            </c:strRef>
          </c:tx>
          <c:spPr>
            <a:solidFill>
              <a:schemeClr val="accent1"/>
            </a:solidFill>
            <a:ln>
              <a:noFill/>
            </a:ln>
            <a:effectLst/>
          </c:spPr>
          <c:invertIfNegative val="0"/>
          <c:dLbls>
            <c:dLbl>
              <c:idx val="0"/>
              <c:layout>
                <c:manualLayout>
                  <c:x val="4.2889546416029611E-3"/>
                  <c:y val="6.51025647334793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79-4AEB-8804-B875679F0614}"/>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Sheet1!$C$2:$C$7</c:f>
              <c:numCache>
                <c:formatCode>0%</c:formatCode>
                <c:ptCount val="6"/>
                <c:pt idx="0">
                  <c:v>0.25879999999999997</c:v>
                </c:pt>
                <c:pt idx="1">
                  <c:v>0.34820000000000001</c:v>
                </c:pt>
                <c:pt idx="2">
                  <c:v>0.2283</c:v>
                </c:pt>
                <c:pt idx="3">
                  <c:v>0.1103</c:v>
                </c:pt>
                <c:pt idx="4">
                  <c:v>4.24E-2</c:v>
                </c:pt>
                <c:pt idx="5" formatCode="0.00%">
                  <c:v>1.200000000000008E-2</c:v>
                </c:pt>
              </c:numCache>
            </c:numRef>
          </c:val>
          <c:extLst>
            <c:ext xmlns:c16="http://schemas.microsoft.com/office/drawing/2014/chart" uri="{C3380CC4-5D6E-409C-BE32-E72D297353CC}">
              <c16:uniqueId val="{00000004-F379-4AEB-8804-B875679F0614}"/>
            </c:ext>
          </c:extLst>
        </c:ser>
        <c:ser>
          <c:idx val="2"/>
          <c:order val="2"/>
          <c:tx>
            <c:strRef>
              <c:f>Sheet1!$D$1</c:f>
              <c:strCache>
                <c:ptCount val="1"/>
                <c:pt idx="0">
                  <c:v>Flagler</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Sheet1!$D$2:$D$7</c:f>
              <c:numCache>
                <c:formatCode>0%</c:formatCode>
                <c:ptCount val="6"/>
                <c:pt idx="0">
                  <c:v>0.16</c:v>
                </c:pt>
                <c:pt idx="1">
                  <c:v>0.19</c:v>
                </c:pt>
                <c:pt idx="2">
                  <c:v>0.32</c:v>
                </c:pt>
                <c:pt idx="3">
                  <c:v>0.16</c:v>
                </c:pt>
                <c:pt idx="4">
                  <c:v>0</c:v>
                </c:pt>
                <c:pt idx="5">
                  <c:v>0.17</c:v>
                </c:pt>
              </c:numCache>
            </c:numRef>
          </c:val>
          <c:extLst>
            <c:ext xmlns:c16="http://schemas.microsoft.com/office/drawing/2014/chart" uri="{C3380CC4-5D6E-409C-BE32-E72D297353CC}">
              <c16:uniqueId val="{00000002-4CB6-4798-B2D5-371AA086BDC6}"/>
            </c:ext>
          </c:extLst>
        </c:ser>
        <c:dLbls>
          <c:showLegendKey val="0"/>
          <c:showVal val="0"/>
          <c:showCatName val="0"/>
          <c:showSerName val="0"/>
          <c:showPercent val="0"/>
          <c:showBubbleSize val="0"/>
        </c:dLbls>
        <c:gapWidth val="110"/>
        <c:overlap val="-17"/>
        <c:axId val="1310215712"/>
        <c:axId val="1310208512"/>
      </c:barChart>
      <c:catAx>
        <c:axId val="131021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DM Sans" pitchFamily="2" charset="0"/>
                <a:ea typeface="+mn-ea"/>
                <a:cs typeface="+mn-cs"/>
              </a:defRPr>
            </a:pPr>
            <a:endParaRPr lang="en-US"/>
          </a:p>
        </c:txPr>
        <c:crossAx val="1310208512"/>
        <c:crosses val="autoZero"/>
        <c:auto val="1"/>
        <c:lblAlgn val="ctr"/>
        <c:lblOffset val="100"/>
        <c:noMultiLvlLbl val="0"/>
      </c:catAx>
      <c:valAx>
        <c:axId val="1310208512"/>
        <c:scaling>
          <c:orientation val="minMax"/>
        </c:scaling>
        <c:delete val="1"/>
        <c:axPos val="l"/>
        <c:numFmt formatCode="0%" sourceLinked="1"/>
        <c:majorTickMark val="none"/>
        <c:minorTickMark val="none"/>
        <c:tickLblPos val="nextTo"/>
        <c:crossAx val="1310215712"/>
        <c:crosses val="autoZero"/>
        <c:crossBetween val="between"/>
      </c:valAx>
      <c:spPr>
        <a:noFill/>
        <a:ln w="25400">
          <a:noFill/>
        </a:ln>
        <a:effectLst/>
      </c:spPr>
    </c:plotArea>
    <c:legend>
      <c:legendPos val="t"/>
      <c:layout>
        <c:manualLayout>
          <c:xMode val="edge"/>
          <c:yMode val="edge"/>
          <c:x val="0.33104525257889555"/>
          <c:y val="5.2202275961202513E-2"/>
          <c:w val="0.21776947704032062"/>
          <c:h val="8.680015026559795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M Sans"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13904571434653E-2"/>
          <c:y val="4.2316667076761565E-2"/>
          <c:w val="0.76557857238261051"/>
          <c:h val="0.71406876676262887"/>
        </c:manualLayout>
      </c:layout>
      <c:barChart>
        <c:barDir val="col"/>
        <c:grouping val="clustered"/>
        <c:varyColors val="0"/>
        <c:ser>
          <c:idx val="0"/>
          <c:order val="0"/>
          <c:tx>
            <c:strRef>
              <c:f>Sheet1!$B$1</c:f>
              <c:strCache>
                <c:ptCount val="1"/>
                <c:pt idx="0">
                  <c:v>Statewide</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E84B-4FC8-A02C-2CC8B4066A90}"/>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Sheet1!$B$2:$B$7</c:f>
              <c:numCache>
                <c:formatCode>0%</c:formatCode>
                <c:ptCount val="6"/>
                <c:pt idx="0">
                  <c:v>0.216</c:v>
                </c:pt>
                <c:pt idx="1">
                  <c:v>0.23200000000000001</c:v>
                </c:pt>
                <c:pt idx="2">
                  <c:v>0.157</c:v>
                </c:pt>
                <c:pt idx="3">
                  <c:v>0.28899999999999998</c:v>
                </c:pt>
                <c:pt idx="4">
                  <c:v>4.1000000000000002E-2</c:v>
                </c:pt>
                <c:pt idx="5">
                  <c:v>6.4000000000000001E-2</c:v>
                </c:pt>
              </c:numCache>
            </c:numRef>
          </c:val>
          <c:extLst>
            <c:ext xmlns:c16="http://schemas.microsoft.com/office/drawing/2014/chart" uri="{C3380CC4-5D6E-409C-BE32-E72D297353CC}">
              <c16:uniqueId val="{00000002-E84B-4FC8-A02C-2CC8B4066A90}"/>
            </c:ext>
          </c:extLst>
        </c:ser>
        <c:ser>
          <c:idx val="1"/>
          <c:order val="1"/>
          <c:tx>
            <c:strRef>
              <c:f>Sheet1!$C$1</c:f>
              <c:strCache>
                <c:ptCount val="1"/>
                <c:pt idx="0">
                  <c:v>Broward</c:v>
                </c:pt>
              </c:strCache>
            </c:strRef>
          </c:tx>
          <c:spPr>
            <a:solidFill>
              <a:schemeClr val="accent1"/>
            </a:solidFill>
            <a:ln>
              <a:noFill/>
            </a:ln>
            <a:effectLst/>
          </c:spPr>
          <c:invertIfNegative val="0"/>
          <c:dLbls>
            <c:dLbl>
              <c:idx val="0"/>
              <c:layout>
                <c:manualLayout>
                  <c:x val="4.2889546416029611E-3"/>
                  <c:y val="6.51025647334793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4B-4FC8-A02C-2CC8B4066A9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Sheet1!$C$2:$C$7</c:f>
              <c:numCache>
                <c:formatCode>0%</c:formatCode>
                <c:ptCount val="6"/>
                <c:pt idx="0">
                  <c:v>0.19600000000000001</c:v>
                </c:pt>
                <c:pt idx="1">
                  <c:v>0.26100000000000001</c:v>
                </c:pt>
                <c:pt idx="2">
                  <c:v>0.14399999999999999</c:v>
                </c:pt>
                <c:pt idx="3">
                  <c:v>0.32900000000000001</c:v>
                </c:pt>
                <c:pt idx="4">
                  <c:v>4.3999999999999997E-2</c:v>
                </c:pt>
                <c:pt idx="5" formatCode="0.00%">
                  <c:v>2.5999999999999999E-2</c:v>
                </c:pt>
              </c:numCache>
            </c:numRef>
          </c:val>
          <c:extLst>
            <c:ext xmlns:c16="http://schemas.microsoft.com/office/drawing/2014/chart" uri="{C3380CC4-5D6E-409C-BE32-E72D297353CC}">
              <c16:uniqueId val="{00000004-E84B-4FC8-A02C-2CC8B4066A90}"/>
            </c:ext>
          </c:extLst>
        </c:ser>
        <c:ser>
          <c:idx val="2"/>
          <c:order val="2"/>
          <c:tx>
            <c:strRef>
              <c:f>Sheet1!$D$1</c:f>
              <c:strCache>
                <c:ptCount val="1"/>
                <c:pt idx="0">
                  <c:v>Flagler</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Medicaid</c:v>
                </c:pt>
                <c:pt idx="1">
                  <c:v>Commercial</c:v>
                </c:pt>
                <c:pt idx="2">
                  <c:v>Medicare</c:v>
                </c:pt>
                <c:pt idx="3">
                  <c:v>Self Pay</c:v>
                </c:pt>
                <c:pt idx="4">
                  <c:v>Non-Payment</c:v>
                </c:pt>
                <c:pt idx="5">
                  <c:v>Other</c:v>
                </c:pt>
              </c:strCache>
            </c:strRef>
          </c:cat>
          <c:val>
            <c:numRef>
              <c:f>Sheet1!$D$2:$D$7</c:f>
              <c:numCache>
                <c:formatCode>0%</c:formatCode>
                <c:ptCount val="6"/>
                <c:pt idx="0">
                  <c:v>0.23100000000000001</c:v>
                </c:pt>
                <c:pt idx="1">
                  <c:v>0.26400000000000001</c:v>
                </c:pt>
                <c:pt idx="2">
                  <c:v>0.188</c:v>
                </c:pt>
                <c:pt idx="3">
                  <c:v>0.24099999999999999</c:v>
                </c:pt>
                <c:pt idx="4">
                  <c:v>0</c:v>
                </c:pt>
                <c:pt idx="5">
                  <c:v>7.5999999999999998E-2</c:v>
                </c:pt>
              </c:numCache>
            </c:numRef>
          </c:val>
          <c:extLst>
            <c:ext xmlns:c16="http://schemas.microsoft.com/office/drawing/2014/chart" uri="{C3380CC4-5D6E-409C-BE32-E72D297353CC}">
              <c16:uniqueId val="{00000005-E84B-4FC8-A02C-2CC8B4066A90}"/>
            </c:ext>
          </c:extLst>
        </c:ser>
        <c:dLbls>
          <c:showLegendKey val="0"/>
          <c:showVal val="0"/>
          <c:showCatName val="0"/>
          <c:showSerName val="0"/>
          <c:showPercent val="0"/>
          <c:showBubbleSize val="0"/>
        </c:dLbls>
        <c:gapWidth val="110"/>
        <c:overlap val="-17"/>
        <c:axId val="1310215712"/>
        <c:axId val="1310208512"/>
      </c:barChart>
      <c:catAx>
        <c:axId val="131021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DM Sans" pitchFamily="2" charset="0"/>
                <a:ea typeface="+mn-ea"/>
                <a:cs typeface="+mn-cs"/>
              </a:defRPr>
            </a:pPr>
            <a:endParaRPr lang="en-US"/>
          </a:p>
        </c:txPr>
        <c:crossAx val="1310208512"/>
        <c:crosses val="autoZero"/>
        <c:auto val="1"/>
        <c:lblAlgn val="ctr"/>
        <c:lblOffset val="100"/>
        <c:noMultiLvlLbl val="0"/>
      </c:catAx>
      <c:valAx>
        <c:axId val="1310208512"/>
        <c:scaling>
          <c:orientation val="minMax"/>
        </c:scaling>
        <c:delete val="1"/>
        <c:axPos val="l"/>
        <c:numFmt formatCode="0%" sourceLinked="1"/>
        <c:majorTickMark val="none"/>
        <c:minorTickMark val="none"/>
        <c:tickLblPos val="nextTo"/>
        <c:crossAx val="1310215712"/>
        <c:crosses val="autoZero"/>
        <c:crossBetween val="between"/>
      </c:valAx>
      <c:spPr>
        <a:noFill/>
        <a:ln w="25400">
          <a:noFill/>
        </a:ln>
        <a:effectLst/>
      </c:spPr>
    </c:plotArea>
    <c:legend>
      <c:legendPos val="t"/>
      <c:layout>
        <c:manualLayout>
          <c:xMode val="edge"/>
          <c:yMode val="edge"/>
          <c:x val="0.58271360839078112"/>
          <c:y val="0.11180256187806493"/>
          <c:w val="0.21776947704032062"/>
          <c:h val="8.680015026559795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M Sans"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latin typeface="DM Sans" pitchFamily="2" charset="0"/>
              </a:rPr>
              <a:t>Total Amount of State Mental Health Expenditures Per Capita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087057299655722E-2"/>
          <c:y val="7.5710356998677883E-2"/>
          <c:w val="0.94897643476383631"/>
          <c:h val="0.82943349870401117"/>
        </c:manualLayout>
      </c:layout>
      <c:barChart>
        <c:barDir val="col"/>
        <c:grouping val="clustered"/>
        <c:varyColors val="0"/>
        <c:ser>
          <c:idx val="0"/>
          <c:order val="0"/>
          <c:tx>
            <c:strRef>
              <c:f>Sheet1!$B$1</c:f>
              <c:strCache>
                <c:ptCount val="1"/>
                <c:pt idx="0">
                  <c:v>Total Amount of State Mental Health Expenditures Per Capita </c:v>
                </c:pt>
              </c:strCache>
            </c:strRef>
          </c:tx>
          <c:spPr>
            <a:solidFill>
              <a:schemeClr val="accent1"/>
            </a:solidFill>
            <a:ln>
              <a:noFill/>
            </a:ln>
            <a:effectLst/>
          </c:spPr>
          <c:invertIfNegative val="0"/>
          <c:cat>
            <c:strRef>
              <c:f>Sheet1!$A$2:$A$7</c:f>
              <c:strCache>
                <c:ptCount val="6"/>
                <c:pt idx="0">
                  <c:v>Florida </c:v>
                </c:pt>
                <c:pt idx="1">
                  <c:v>California</c:v>
                </c:pt>
                <c:pt idx="2">
                  <c:v>Massachusetts</c:v>
                </c:pt>
                <c:pt idx="3">
                  <c:v>New York </c:v>
                </c:pt>
                <c:pt idx="4">
                  <c:v>Maine</c:v>
                </c:pt>
                <c:pt idx="5">
                  <c:v>Texas </c:v>
                </c:pt>
              </c:strCache>
            </c:strRef>
          </c:cat>
          <c:val>
            <c:numRef>
              <c:f>Sheet1!$B$2:$B$7</c:f>
              <c:numCache>
                <c:formatCode>"$"#,##0.00_);[Red]\("$"#,##0.00\)</c:formatCode>
                <c:ptCount val="6"/>
                <c:pt idx="0">
                  <c:v>36.049999999999997</c:v>
                </c:pt>
                <c:pt idx="1">
                  <c:v>174.98</c:v>
                </c:pt>
                <c:pt idx="2">
                  <c:v>113.27</c:v>
                </c:pt>
                <c:pt idx="3">
                  <c:v>251.12</c:v>
                </c:pt>
                <c:pt idx="4">
                  <c:v>362.75</c:v>
                </c:pt>
                <c:pt idx="5">
                  <c:v>45.23</c:v>
                </c:pt>
              </c:numCache>
            </c:numRef>
          </c:val>
          <c:extLst>
            <c:ext xmlns:c16="http://schemas.microsoft.com/office/drawing/2014/chart" uri="{C3380CC4-5D6E-409C-BE32-E72D297353CC}">
              <c16:uniqueId val="{00000000-A3FB-4ED5-B098-AEAF864E89DB}"/>
            </c:ext>
          </c:extLst>
        </c:ser>
        <c:dLbls>
          <c:showLegendKey val="0"/>
          <c:showVal val="0"/>
          <c:showCatName val="0"/>
          <c:showSerName val="0"/>
          <c:showPercent val="0"/>
          <c:showBubbleSize val="0"/>
        </c:dLbls>
        <c:gapWidth val="219"/>
        <c:overlap val="-27"/>
        <c:axId val="1164357583"/>
        <c:axId val="1165862111"/>
      </c:barChart>
      <c:catAx>
        <c:axId val="116435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65862111"/>
        <c:crosses val="autoZero"/>
        <c:auto val="1"/>
        <c:lblAlgn val="ctr"/>
        <c:lblOffset val="100"/>
        <c:noMultiLvlLbl val="0"/>
      </c:catAx>
      <c:valAx>
        <c:axId val="116586211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DM Sans" pitchFamily="2" charset="0"/>
                <a:ea typeface="+mn-ea"/>
                <a:cs typeface="+mn-cs"/>
              </a:defRPr>
            </a:pPr>
            <a:endParaRPr lang="en-US"/>
          </a:p>
        </c:txPr>
        <c:crossAx val="1164357583"/>
        <c:crosses val="autoZero"/>
        <c:crossBetween val="between"/>
      </c:valAx>
      <c:spPr>
        <a:noFill/>
        <a:ln>
          <a:noFill/>
        </a:ln>
        <a:effectLst/>
      </c:spPr>
    </c:plotArea>
    <c:legend>
      <c:legendPos val="b"/>
      <c:layout>
        <c:manualLayout>
          <c:xMode val="edge"/>
          <c:yMode val="edge"/>
          <c:x val="0.31714081194396154"/>
          <c:y val="0.96503822055520605"/>
          <c:w val="0.36427537466907545"/>
          <c:h val="3.4961778281269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0157-411F-848D-C5F2AD7816D1}"/>
              </c:ext>
            </c:extLst>
          </c:dPt>
          <c:dPt>
            <c:idx val="1"/>
            <c:bubble3D val="0"/>
            <c:spPr>
              <a:solidFill>
                <a:schemeClr val="accent6"/>
              </a:solidFill>
              <a:ln w="19050">
                <a:noFill/>
              </a:ln>
              <a:effectLst/>
            </c:spPr>
            <c:extLst>
              <c:ext xmlns:c16="http://schemas.microsoft.com/office/drawing/2014/chart" uri="{C3380CC4-5D6E-409C-BE32-E72D297353CC}">
                <c16:uniqueId val="{00000003-0157-411F-848D-C5F2AD7816D1}"/>
              </c:ext>
            </c:extLst>
          </c:dPt>
          <c:cat>
            <c:strRef>
              <c:f>Sheet1!$A$2:$A$3</c:f>
              <c:strCache>
                <c:ptCount val="2"/>
                <c:pt idx="0">
                  <c:v>1st Qtr</c:v>
                </c:pt>
                <c:pt idx="1">
                  <c:v>2nd Qtr</c:v>
                </c:pt>
              </c:strCache>
            </c:strRef>
          </c:cat>
          <c:val>
            <c:numRef>
              <c:f>Sheet1!$B$2:$B$3</c:f>
              <c:numCache>
                <c:formatCode>General</c:formatCode>
                <c:ptCount val="2"/>
                <c:pt idx="0">
                  <c:v>550</c:v>
                </c:pt>
                <c:pt idx="1">
                  <c:v>1</c:v>
                </c:pt>
              </c:numCache>
            </c:numRef>
          </c:val>
          <c:extLst>
            <c:ext xmlns:c16="http://schemas.microsoft.com/office/drawing/2014/chart" uri="{C3380CC4-5D6E-409C-BE32-E72D297353CC}">
              <c16:uniqueId val="{00000008-0157-411F-848D-C5F2AD7816D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Population</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C83-4D96-B271-465092DD806C}"/>
              </c:ext>
            </c:extLst>
          </c:dPt>
          <c:dPt>
            <c:idx val="1"/>
            <c:bubble3D val="0"/>
            <c:spPr>
              <a:solidFill>
                <a:schemeClr val="accent2"/>
              </a:solidFill>
              <a:ln w="19050">
                <a:noFill/>
              </a:ln>
              <a:effectLst/>
            </c:spPr>
            <c:extLst>
              <c:ext xmlns:c16="http://schemas.microsoft.com/office/drawing/2014/chart" uri="{C3380CC4-5D6E-409C-BE32-E72D297353CC}">
                <c16:uniqueId val="{00000005-DA03-4237-BD1A-D41CD0DF9616}"/>
              </c:ext>
            </c:extLst>
          </c:dPt>
          <c:dPt>
            <c:idx val="2"/>
            <c:bubble3D val="0"/>
            <c:spPr>
              <a:solidFill>
                <a:schemeClr val="accent2">
                  <a:lumMod val="60000"/>
                  <a:lumOff val="40000"/>
                </a:schemeClr>
              </a:solidFill>
              <a:ln w="19050">
                <a:noFill/>
              </a:ln>
              <a:effectLst/>
            </c:spPr>
            <c:extLst>
              <c:ext xmlns:c16="http://schemas.microsoft.com/office/drawing/2014/chart" uri="{C3380CC4-5D6E-409C-BE32-E72D297353CC}">
                <c16:uniqueId val="{00000003-DA03-4237-BD1A-D41CD0DF9616}"/>
              </c:ext>
            </c:extLst>
          </c:dPt>
          <c:dPt>
            <c:idx val="3"/>
            <c:bubble3D val="0"/>
            <c:spPr>
              <a:solidFill>
                <a:schemeClr val="accent4"/>
              </a:solidFill>
              <a:ln w="19050">
                <a:noFill/>
              </a:ln>
              <a:effectLst/>
            </c:spPr>
            <c:extLst>
              <c:ext xmlns:c16="http://schemas.microsoft.com/office/drawing/2014/chart" uri="{C3380CC4-5D6E-409C-BE32-E72D297353CC}">
                <c16:uniqueId val="{00000002-DA03-4237-BD1A-D41CD0DF9616}"/>
              </c:ext>
            </c:extLst>
          </c:dPt>
          <c:dPt>
            <c:idx val="4"/>
            <c:bubble3D val="0"/>
            <c:spPr>
              <a:solidFill>
                <a:schemeClr val="accent1">
                  <a:lumMod val="20000"/>
                  <a:lumOff val="80000"/>
                </a:schemeClr>
              </a:solidFill>
              <a:ln w="19050">
                <a:noFill/>
              </a:ln>
              <a:effectLst/>
            </c:spPr>
            <c:extLst>
              <c:ext xmlns:c16="http://schemas.microsoft.com/office/drawing/2014/chart" uri="{C3380CC4-5D6E-409C-BE32-E72D297353CC}">
                <c16:uniqueId val="{00000009-FC83-4D96-B271-465092DD806C}"/>
              </c:ext>
            </c:extLst>
          </c:dPt>
          <c:dPt>
            <c:idx val="5"/>
            <c:bubble3D val="0"/>
            <c:spPr>
              <a:solidFill>
                <a:schemeClr val="accent1">
                  <a:lumMod val="60000"/>
                  <a:lumOff val="40000"/>
                </a:schemeClr>
              </a:solidFill>
              <a:ln w="19050">
                <a:noFill/>
              </a:ln>
              <a:effectLst/>
            </c:spPr>
            <c:extLst>
              <c:ext xmlns:c16="http://schemas.microsoft.com/office/drawing/2014/chart" uri="{C3380CC4-5D6E-409C-BE32-E72D297353CC}">
                <c16:uniqueId val="{00000007-DA03-4237-BD1A-D41CD0DF9616}"/>
              </c:ext>
            </c:extLst>
          </c:dPt>
          <c:dLbls>
            <c:dLbl>
              <c:idx val="0"/>
              <c:layout>
                <c:manualLayout>
                  <c:x val="4.2375874002401302E-2"/>
                  <c:y val="4.919837637610183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83-4D96-B271-465092DD806C}"/>
                </c:ext>
              </c:extLst>
            </c:dLbl>
            <c:dLbl>
              <c:idx val="1"/>
              <c:layout>
                <c:manualLayout>
                  <c:x val="-3.5313228335334415E-2"/>
                  <c:y val="9.83967718111068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03-4237-BD1A-D41CD0DF9616}"/>
                </c:ext>
              </c:extLst>
            </c:dLbl>
            <c:dLbl>
              <c:idx val="2"/>
              <c:layout>
                <c:manualLayout>
                  <c:x val="-2.8250582668267531E-2"/>
                  <c:y val="4.919838590555298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03-4237-BD1A-D41CD0DF9616}"/>
                </c:ext>
              </c:extLst>
            </c:dLbl>
            <c:dLbl>
              <c:idx val="3"/>
              <c:layout>
                <c:manualLayout>
                  <c:x val="-1.7656614167667208E-2"/>
                  <c:y val="-2.459919295277671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03-4237-BD1A-D41CD0DF9616}"/>
                </c:ext>
              </c:extLst>
            </c:dLbl>
            <c:dLbl>
              <c:idx val="4"/>
              <c:layout>
                <c:manualLayout>
                  <c:x val="3.0016244085034255E-2"/>
                  <c:y val="-7.379757885833015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83-4D96-B271-465092DD806C}"/>
                </c:ext>
              </c:extLst>
            </c:dLbl>
            <c:dLbl>
              <c:idx val="5"/>
              <c:layout>
                <c:manualLayout>
                  <c:x val="1.4125291334133766E-2"/>
                  <c:y val="-2.459918818805091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03-4237-BD1A-D41CD0DF9616}"/>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Employer</c:v>
                </c:pt>
                <c:pt idx="1">
                  <c:v>Medicare</c:v>
                </c:pt>
                <c:pt idx="2">
                  <c:v>Medicaid</c:v>
                </c:pt>
                <c:pt idx="3">
                  <c:v>Uninsured</c:v>
                </c:pt>
                <c:pt idx="4">
                  <c:v>Non-Group</c:v>
                </c:pt>
                <c:pt idx="5">
                  <c:v>Military</c:v>
                </c:pt>
              </c:strCache>
            </c:strRef>
          </c:cat>
          <c:val>
            <c:numRef>
              <c:f>Sheet1!$B$2:$B$7</c:f>
              <c:numCache>
                <c:formatCode>0.00%</c:formatCode>
                <c:ptCount val="6"/>
                <c:pt idx="0">
                  <c:v>0.39200000000000002</c:v>
                </c:pt>
                <c:pt idx="1">
                  <c:v>0.20300000000000001</c:v>
                </c:pt>
                <c:pt idx="2">
                  <c:v>0.151</c:v>
                </c:pt>
                <c:pt idx="3">
                  <c:v>0.127</c:v>
                </c:pt>
                <c:pt idx="4">
                  <c:v>0.1</c:v>
                </c:pt>
                <c:pt idx="5">
                  <c:v>2.5999999999999999E-2</c:v>
                </c:pt>
              </c:numCache>
            </c:numRef>
          </c:val>
          <c:extLst>
            <c:ext xmlns:c16="http://schemas.microsoft.com/office/drawing/2014/chart" uri="{C3380CC4-5D6E-409C-BE32-E72D297353CC}">
              <c16:uniqueId val="{00000000-DA03-4237-BD1A-D41CD0DF9616}"/>
            </c:ext>
          </c:extLst>
        </c:ser>
        <c:dLbls>
          <c:dLblPos val="outEnd"/>
          <c:showLegendKey val="0"/>
          <c:showVal val="1"/>
          <c:showCatName val="0"/>
          <c:showSerName val="0"/>
          <c:showPercent val="0"/>
          <c:showBubbleSize val="0"/>
          <c:showLeaderLines val="1"/>
        </c:dLbls>
        <c:firstSliceAng val="5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Population</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C20-4043-8410-A1694A73D37A}"/>
              </c:ext>
            </c:extLst>
          </c:dPt>
          <c:dPt>
            <c:idx val="1"/>
            <c:bubble3D val="0"/>
            <c:spPr>
              <a:solidFill>
                <a:schemeClr val="accent2"/>
              </a:solidFill>
              <a:ln w="19050">
                <a:noFill/>
              </a:ln>
              <a:effectLst/>
            </c:spPr>
            <c:extLst>
              <c:ext xmlns:c16="http://schemas.microsoft.com/office/drawing/2014/chart" uri="{C3380CC4-5D6E-409C-BE32-E72D297353CC}">
                <c16:uniqueId val="{00000002-3C20-4043-8410-A1694A73D37A}"/>
              </c:ext>
            </c:extLst>
          </c:dPt>
          <c:dLbls>
            <c:dLbl>
              <c:idx val="0"/>
              <c:layout>
                <c:manualLayout>
                  <c:x val="9.0861889927310494E-2"/>
                  <c:y val="2.323420074349442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C20-4043-8410-A1694A73D37A}"/>
                </c:ext>
              </c:extLst>
            </c:dLbl>
            <c:dLbl>
              <c:idx val="1"/>
              <c:layout>
                <c:manualLayout>
                  <c:x val="-4.4503782821539828E-2"/>
                  <c:y val="-1.183209517473977E-1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C20-4043-8410-A1694A73D37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Poppins "/>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Age 0-64</c:v>
                </c:pt>
                <c:pt idx="1">
                  <c:v>Age 65+</c:v>
                </c:pt>
              </c:strCache>
            </c:strRef>
          </c:cat>
          <c:val>
            <c:numRef>
              <c:f>Sheet1!$B$2:$B$3</c:f>
              <c:numCache>
                <c:formatCode>General</c:formatCode>
                <c:ptCount val="2"/>
                <c:pt idx="0">
                  <c:v>22276132</c:v>
                </c:pt>
                <c:pt idx="1">
                  <c:v>4582604</c:v>
                </c:pt>
              </c:numCache>
            </c:numRef>
          </c:val>
          <c:extLst>
            <c:ext xmlns:c16="http://schemas.microsoft.com/office/drawing/2014/chart" uri="{C3380CC4-5D6E-409C-BE32-E72D297353CC}">
              <c16:uniqueId val="{00000000-3C20-4043-8410-A1694A73D37A}"/>
            </c:ext>
          </c:extLst>
        </c:ser>
        <c:dLbls>
          <c:showLegendKey val="0"/>
          <c:showVal val="1"/>
          <c:showCatName val="0"/>
          <c:showSerName val="0"/>
          <c:showPercent val="0"/>
          <c:showBubbleSize val="0"/>
          <c:showLeaderLines val="1"/>
        </c:dLbls>
        <c:firstSliceAng val="25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lumMod val="75000"/>
              </a:schemeClr>
            </a:solidFill>
            <a:ln>
              <a:noFill/>
            </a:ln>
            <a:effectLst/>
          </c:spPr>
          <c:invertIfNegative val="0"/>
          <c:dPt>
            <c:idx val="30"/>
            <c:invertIfNegative val="0"/>
            <c:bubble3D val="0"/>
            <c:spPr>
              <a:solidFill>
                <a:schemeClr val="bg2">
                  <a:lumMod val="75000"/>
                </a:schemeClr>
              </a:solidFill>
              <a:ln>
                <a:noFill/>
              </a:ln>
              <a:effectLst/>
            </c:spPr>
            <c:extLst>
              <c:ext xmlns:c16="http://schemas.microsoft.com/office/drawing/2014/chart" uri="{C3380CC4-5D6E-409C-BE32-E72D297353CC}">
                <c16:uniqueId val="{00000005-7F71-4E85-A594-0B882D6CD7B4}"/>
              </c:ext>
            </c:extLst>
          </c:dPt>
          <c:dPt>
            <c:idx val="32"/>
            <c:invertIfNegative val="0"/>
            <c:bubble3D val="0"/>
            <c:spPr>
              <a:solidFill>
                <a:schemeClr val="bg2">
                  <a:lumMod val="75000"/>
                </a:schemeClr>
              </a:solidFill>
              <a:ln>
                <a:noFill/>
              </a:ln>
              <a:effectLst/>
            </c:spPr>
            <c:extLst>
              <c:ext xmlns:c16="http://schemas.microsoft.com/office/drawing/2014/chart" uri="{C3380CC4-5D6E-409C-BE32-E72D297353CC}">
                <c16:uniqueId val="{00000002-459B-4A87-87C2-F80E87979E02}"/>
              </c:ext>
            </c:extLst>
          </c:dPt>
          <c:dPt>
            <c:idx val="35"/>
            <c:invertIfNegative val="0"/>
            <c:bubble3D val="0"/>
            <c:spPr>
              <a:solidFill>
                <a:schemeClr val="bg2">
                  <a:lumMod val="75000"/>
                </a:schemeClr>
              </a:solidFill>
              <a:ln>
                <a:noFill/>
              </a:ln>
              <a:effectLst/>
            </c:spPr>
            <c:extLst>
              <c:ext xmlns:c16="http://schemas.microsoft.com/office/drawing/2014/chart" uri="{C3380CC4-5D6E-409C-BE32-E72D297353CC}">
                <c16:uniqueId val="{00000004-5A8D-435D-A770-8770A230FDAC}"/>
              </c:ext>
            </c:extLst>
          </c:dPt>
          <c:dPt>
            <c:idx val="36"/>
            <c:invertIfNegative val="0"/>
            <c:bubble3D val="0"/>
            <c:spPr>
              <a:solidFill>
                <a:srgbClr val="C00000"/>
              </a:solidFill>
              <a:ln>
                <a:noFill/>
              </a:ln>
              <a:effectLst/>
            </c:spPr>
            <c:extLst>
              <c:ext xmlns:c16="http://schemas.microsoft.com/office/drawing/2014/chart" uri="{C3380CC4-5D6E-409C-BE32-E72D297353CC}">
                <c16:uniqueId val="{00000006-1833-422F-B3C8-E22A9C3666DF}"/>
              </c:ext>
            </c:extLst>
          </c:dPt>
          <c:dLbls>
            <c:spPr>
              <a:noFill/>
              <a:ln>
                <a:noFill/>
              </a:ln>
              <a:effectLst/>
            </c:spPr>
            <c:txPr>
              <a:bodyPr rot="-5400000" spcFirstLastPara="1" vertOverflow="ellipsis" wrap="square" anchor="ctr" anchorCtr="1"/>
              <a:lstStyle/>
              <a:p>
                <a:pPr>
                  <a:defRPr sz="1197" b="1" i="0" u="none" strike="noStrike" kern="1200" baseline="0">
                    <a:solidFill>
                      <a:schemeClr val="bg1"/>
                    </a:solidFill>
                    <a:latin typeface="DM Sans"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Sheet1!$A$2:$A$38</c:f>
              <c:strCache>
                <c:ptCount val="37"/>
                <c:pt idx="0">
                  <c:v>Jan-20</c:v>
                </c:pt>
                <c:pt idx="1">
                  <c:v> </c:v>
                </c:pt>
                <c:pt idx="2">
                  <c:v> </c:v>
                </c:pt>
                <c:pt idx="3">
                  <c:v>Apr-20</c:v>
                </c:pt>
                <c:pt idx="4">
                  <c:v> </c:v>
                </c:pt>
                <c:pt idx="5">
                  <c:v> </c:v>
                </c:pt>
                <c:pt idx="6">
                  <c:v>Jul-20</c:v>
                </c:pt>
                <c:pt idx="7">
                  <c:v> </c:v>
                </c:pt>
                <c:pt idx="8">
                  <c:v> </c:v>
                </c:pt>
                <c:pt idx="9">
                  <c:v>Oct-20</c:v>
                </c:pt>
                <c:pt idx="10">
                  <c:v> </c:v>
                </c:pt>
                <c:pt idx="11">
                  <c:v> </c:v>
                </c:pt>
                <c:pt idx="12">
                  <c:v>Jan-21</c:v>
                </c:pt>
                <c:pt idx="13">
                  <c:v> </c:v>
                </c:pt>
                <c:pt idx="14">
                  <c:v> </c:v>
                </c:pt>
                <c:pt idx="15">
                  <c:v>Apr-21</c:v>
                </c:pt>
                <c:pt idx="16">
                  <c:v> </c:v>
                </c:pt>
                <c:pt idx="17">
                  <c:v> </c:v>
                </c:pt>
                <c:pt idx="18">
                  <c:v>Jul-21</c:v>
                </c:pt>
                <c:pt idx="19">
                  <c:v> </c:v>
                </c:pt>
                <c:pt idx="20">
                  <c:v> </c:v>
                </c:pt>
                <c:pt idx="21">
                  <c:v>Oct-21</c:v>
                </c:pt>
                <c:pt idx="22">
                  <c:v> </c:v>
                </c:pt>
                <c:pt idx="23">
                  <c:v> </c:v>
                </c:pt>
                <c:pt idx="24">
                  <c:v>Jan-22</c:v>
                </c:pt>
                <c:pt idx="25">
                  <c:v> </c:v>
                </c:pt>
                <c:pt idx="26">
                  <c:v> </c:v>
                </c:pt>
                <c:pt idx="27">
                  <c:v>Apr-22</c:v>
                </c:pt>
                <c:pt idx="28">
                  <c:v> </c:v>
                </c:pt>
                <c:pt idx="29">
                  <c:v> </c:v>
                </c:pt>
                <c:pt idx="30">
                  <c:v>Jul-22</c:v>
                </c:pt>
                <c:pt idx="33">
                  <c:v>Oct-22</c:v>
                </c:pt>
                <c:pt idx="36">
                  <c:v>Jan-23</c:v>
                </c:pt>
              </c:strCache>
            </c:strRef>
          </c:cat>
          <c:val>
            <c:numRef>
              <c:f>Sheet1!$B$2:$B$38</c:f>
              <c:numCache>
                <c:formatCode>[&gt;999999]\ #.##,,"M";#,</c:formatCode>
                <c:ptCount val="37"/>
                <c:pt idx="0">
                  <c:v>3768300</c:v>
                </c:pt>
                <c:pt idx="1">
                  <c:v>3773890</c:v>
                </c:pt>
                <c:pt idx="2">
                  <c:v>3764040</c:v>
                </c:pt>
                <c:pt idx="3">
                  <c:v>3919760</c:v>
                </c:pt>
                <c:pt idx="4">
                  <c:v>4063270</c:v>
                </c:pt>
                <c:pt idx="5">
                  <c:v>4144130</c:v>
                </c:pt>
                <c:pt idx="6">
                  <c:v>4210850</c:v>
                </c:pt>
                <c:pt idx="7">
                  <c:v>4287870</c:v>
                </c:pt>
                <c:pt idx="8">
                  <c:v>4345800</c:v>
                </c:pt>
                <c:pt idx="9">
                  <c:v>4417970</c:v>
                </c:pt>
                <c:pt idx="10">
                  <c:v>4475340</c:v>
                </c:pt>
                <c:pt idx="11">
                  <c:v>4529360</c:v>
                </c:pt>
                <c:pt idx="12">
                  <c:v>4595580</c:v>
                </c:pt>
                <c:pt idx="13">
                  <c:v>4649830</c:v>
                </c:pt>
                <c:pt idx="14">
                  <c:v>4706110</c:v>
                </c:pt>
                <c:pt idx="15">
                  <c:v>4743140</c:v>
                </c:pt>
                <c:pt idx="16">
                  <c:v>4797990</c:v>
                </c:pt>
                <c:pt idx="17">
                  <c:v>4846410</c:v>
                </c:pt>
                <c:pt idx="18">
                  <c:v>4871360</c:v>
                </c:pt>
                <c:pt idx="19">
                  <c:v>4917090</c:v>
                </c:pt>
                <c:pt idx="20">
                  <c:v>4956940</c:v>
                </c:pt>
                <c:pt idx="21">
                  <c:v>5002660</c:v>
                </c:pt>
                <c:pt idx="22">
                  <c:v>5035950</c:v>
                </c:pt>
                <c:pt idx="23">
                  <c:v>5060590</c:v>
                </c:pt>
                <c:pt idx="24">
                  <c:v>5107260</c:v>
                </c:pt>
                <c:pt idx="25">
                  <c:v>5144600</c:v>
                </c:pt>
                <c:pt idx="26">
                  <c:v>5188030</c:v>
                </c:pt>
                <c:pt idx="27">
                  <c:v>5242980</c:v>
                </c:pt>
                <c:pt idx="28">
                  <c:v>5292760</c:v>
                </c:pt>
                <c:pt idx="29">
                  <c:v>5345920</c:v>
                </c:pt>
                <c:pt idx="30">
                  <c:v>5399695</c:v>
                </c:pt>
                <c:pt idx="31">
                  <c:v>5446142</c:v>
                </c:pt>
                <c:pt idx="32">
                  <c:v>5483097</c:v>
                </c:pt>
                <c:pt idx="33">
                  <c:v>5537393</c:v>
                </c:pt>
                <c:pt idx="34">
                  <c:v>5577363</c:v>
                </c:pt>
                <c:pt idx="35">
                  <c:v>5638561</c:v>
                </c:pt>
                <c:pt idx="36">
                  <c:v>5696638</c:v>
                </c:pt>
              </c:numCache>
            </c:numRef>
          </c:val>
          <c:extLst>
            <c:ext xmlns:c16="http://schemas.microsoft.com/office/drawing/2014/chart" uri="{C3380CC4-5D6E-409C-BE32-E72D297353CC}">
              <c16:uniqueId val="{00000000-7F71-4E85-A594-0B882D6CD7B4}"/>
            </c:ext>
          </c:extLst>
        </c:ser>
        <c:dLbls>
          <c:showLegendKey val="0"/>
          <c:showVal val="0"/>
          <c:showCatName val="0"/>
          <c:showSerName val="0"/>
          <c:showPercent val="0"/>
          <c:showBubbleSize val="0"/>
        </c:dLbls>
        <c:gapWidth val="37"/>
        <c:overlap val="-11"/>
        <c:axId val="441816592"/>
        <c:axId val="441831984"/>
      </c:barChart>
      <c:catAx>
        <c:axId val="4418165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DM Sans" pitchFamily="2" charset="0"/>
                <a:ea typeface="+mn-ea"/>
                <a:cs typeface="+mn-cs"/>
              </a:defRPr>
            </a:pPr>
            <a:endParaRPr lang="en-US"/>
          </a:p>
        </c:txPr>
        <c:crossAx val="441831984"/>
        <c:crosses val="autoZero"/>
        <c:auto val="1"/>
        <c:lblAlgn val="ctr"/>
        <c:lblOffset val="200"/>
        <c:tickLblSkip val="1"/>
        <c:noMultiLvlLbl val="0"/>
      </c:catAx>
      <c:valAx>
        <c:axId val="441831984"/>
        <c:scaling>
          <c:orientation val="minMax"/>
        </c:scaling>
        <c:delete val="0"/>
        <c:axPos val="l"/>
        <c:majorGridlines>
          <c:spPr>
            <a:ln w="9525" cap="flat" cmpd="sng" algn="ctr">
              <a:noFill/>
              <a:round/>
            </a:ln>
            <a:effectLst/>
          </c:spPr>
        </c:majorGridlines>
        <c:numFmt formatCode="[&gt;999999]\ #.##,,&quot;M&quot;;#,"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DM Sans" pitchFamily="2" charset="0"/>
                <a:ea typeface="+mn-ea"/>
                <a:cs typeface="+mn-cs"/>
              </a:defRPr>
            </a:pPr>
            <a:endParaRPr lang="en-US"/>
          </a:p>
        </c:txPr>
        <c:crossAx val="44181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M Sans"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30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b="1" cap="all" spc="300" baseline="0">
                <a:solidFill>
                  <a:schemeClr val="accent1"/>
                </a:solidFill>
                <a:latin typeface="Poppins" panose="00000500000000000000" pitchFamily="2" charset="0"/>
                <a:cs typeface="Poppins" panose="00000500000000000000" pitchFamily="2" charset="0"/>
              </a:rPr>
              <a:t>Who pays for behavioral health services nationally?</a:t>
            </a:r>
          </a:p>
        </c:rich>
      </c:tx>
      <c:layout>
        <c:manualLayout>
          <c:xMode val="edge"/>
          <c:yMode val="edge"/>
          <c:x val="0.14141377947779279"/>
          <c:y val="3.5802809143486644E-2"/>
        </c:manualLayout>
      </c:layout>
      <c:overlay val="0"/>
      <c:spPr>
        <a:noFill/>
        <a:ln>
          <a:noFill/>
        </a:ln>
        <a:effectLst/>
      </c:spPr>
      <c:txPr>
        <a:bodyPr rot="0" spcFirstLastPara="1" vertOverflow="ellipsis" vert="horz" wrap="square" anchor="ctr" anchorCtr="1"/>
        <a:lstStyle/>
        <a:p>
          <a:pPr>
            <a:defRPr sz="1862" b="1" i="0" u="none" strike="noStrike" kern="1200" cap="all" spc="3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manualLayout>
          <c:layoutTarget val="inner"/>
          <c:xMode val="edge"/>
          <c:yMode val="edge"/>
          <c:x val="0.1485086548481781"/>
          <c:y val="0.16615409303525849"/>
          <c:w val="0.72728116038964985"/>
          <c:h val="0.79227778295820983"/>
        </c:manualLayout>
      </c:layout>
      <c:pieChart>
        <c:varyColors val="1"/>
        <c:ser>
          <c:idx val="0"/>
          <c:order val="0"/>
          <c:tx>
            <c:strRef>
              <c:f>Sheet1!$B$1</c:f>
              <c:strCache>
                <c:ptCount val="1"/>
                <c:pt idx="0">
                  <c:v>Who pays for behavioral health services?</c:v>
                </c:pt>
              </c:strCache>
            </c:strRef>
          </c:tx>
          <c:spPr>
            <a:ln w="38100">
              <a:solidFill>
                <a:schemeClr val="accent1"/>
              </a:solidFill>
            </a:ln>
          </c:spPr>
          <c:dPt>
            <c:idx val="0"/>
            <c:bubble3D val="0"/>
            <c:spPr>
              <a:solidFill>
                <a:schemeClr val="accent1"/>
              </a:solidFill>
              <a:ln w="38100">
                <a:solidFill>
                  <a:schemeClr val="accent1"/>
                </a:solidFill>
              </a:ln>
              <a:effectLst/>
            </c:spPr>
            <c:extLst>
              <c:ext xmlns:c16="http://schemas.microsoft.com/office/drawing/2014/chart" uri="{C3380CC4-5D6E-409C-BE32-E72D297353CC}">
                <c16:uniqueId val="{00000003-E734-4F2C-B8A0-A8287962A15B}"/>
              </c:ext>
            </c:extLst>
          </c:dPt>
          <c:dPt>
            <c:idx val="1"/>
            <c:bubble3D val="0"/>
            <c:spPr>
              <a:solidFill>
                <a:schemeClr val="accent1">
                  <a:lumMod val="60000"/>
                  <a:lumOff val="40000"/>
                </a:schemeClr>
              </a:solidFill>
              <a:ln w="38100">
                <a:solidFill>
                  <a:schemeClr val="accent1"/>
                </a:solidFill>
              </a:ln>
              <a:effectLst/>
            </c:spPr>
            <c:extLst>
              <c:ext xmlns:c16="http://schemas.microsoft.com/office/drawing/2014/chart" uri="{C3380CC4-5D6E-409C-BE32-E72D297353CC}">
                <c16:uniqueId val="{00000002-E734-4F2C-B8A0-A8287962A15B}"/>
              </c:ext>
            </c:extLst>
          </c:dPt>
          <c:dPt>
            <c:idx val="2"/>
            <c:bubble3D val="0"/>
            <c:spPr>
              <a:solidFill>
                <a:schemeClr val="accent1">
                  <a:lumMod val="20000"/>
                  <a:lumOff val="80000"/>
                </a:schemeClr>
              </a:solidFill>
              <a:ln w="38100">
                <a:solidFill>
                  <a:schemeClr val="accent1"/>
                </a:solidFill>
              </a:ln>
              <a:effectLst/>
            </c:spPr>
            <c:extLst>
              <c:ext xmlns:c16="http://schemas.microsoft.com/office/drawing/2014/chart" uri="{C3380CC4-5D6E-409C-BE32-E72D297353CC}">
                <c16:uniqueId val="{00000001-E734-4F2C-B8A0-A8287962A15B}"/>
              </c:ext>
            </c:extLst>
          </c:dPt>
          <c:dLbls>
            <c:dLbl>
              <c:idx val="0"/>
              <c:layout>
                <c:manualLayout>
                  <c:x val="-0.1585107193735682"/>
                  <c:y val="-0.1108085050894850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1061444586009784"/>
                      <c:h val="0.20978064378033504"/>
                    </c:manualLayout>
                  </c15:layout>
                </c:ext>
                <c:ext xmlns:c16="http://schemas.microsoft.com/office/drawing/2014/chart" uri="{C3380CC4-5D6E-409C-BE32-E72D297353CC}">
                  <c16:uniqueId val="{00000003-E734-4F2C-B8A0-A8287962A15B}"/>
                </c:ext>
              </c:extLst>
            </c:dLbl>
            <c:dLbl>
              <c:idx val="1"/>
              <c:layout>
                <c:manualLayout>
                  <c:x val="0.23461735191802446"/>
                  <c:y val="8.5926769725483357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2738718300400478"/>
                      <c:h val="7.3818906718710692E-2"/>
                    </c:manualLayout>
                  </c15:layout>
                </c:ext>
                <c:ext xmlns:c16="http://schemas.microsoft.com/office/drawing/2014/chart" uri="{C3380CC4-5D6E-409C-BE32-E72D297353CC}">
                  <c16:uniqueId val="{00000002-E734-4F2C-B8A0-A8287962A15B}"/>
                </c:ext>
              </c:extLst>
            </c:dLbl>
            <c:dLbl>
              <c:idx val="2"/>
              <c:layout>
                <c:manualLayout>
                  <c:x val="6.5099179155506587E-2"/>
                  <c:y val="0.15078496195273855"/>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0587789154342053"/>
                      <c:h val="0.1222184513495989"/>
                    </c:manualLayout>
                  </c15:layout>
                </c:ext>
                <c:ext xmlns:c16="http://schemas.microsoft.com/office/drawing/2014/chart" uri="{C3380CC4-5D6E-409C-BE32-E72D297353CC}">
                  <c16:uniqueId val="{00000001-E734-4F2C-B8A0-A8287962A15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Sheet1!$A$2:$A$4</c:f>
              <c:strCache>
                <c:ptCount val="3"/>
                <c:pt idx="0">
                  <c:v>Public
(Medicaid &amp; Medicare)</c:v>
                </c:pt>
                <c:pt idx="1">
                  <c:v>Commercial
insurance</c:v>
                </c:pt>
                <c:pt idx="2">
                  <c:v>Patients
(out-of-pocket payments)</c:v>
                </c:pt>
              </c:strCache>
            </c:strRef>
          </c:cat>
          <c:val>
            <c:numRef>
              <c:f>Sheet1!$B$2:$B$4</c:f>
              <c:numCache>
                <c:formatCode>0.00%</c:formatCode>
                <c:ptCount val="3"/>
                <c:pt idx="0">
                  <c:v>0.57999999999999996</c:v>
                </c:pt>
                <c:pt idx="1">
                  <c:v>0.34</c:v>
                </c:pt>
                <c:pt idx="2">
                  <c:v>0.08</c:v>
                </c:pt>
              </c:numCache>
            </c:numRef>
          </c:val>
          <c:extLst>
            <c:ext xmlns:c16="http://schemas.microsoft.com/office/drawing/2014/chart" uri="{C3380CC4-5D6E-409C-BE32-E72D297353CC}">
              <c16:uniqueId val="{00000000-E734-4F2C-B8A0-A8287962A15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30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b="1" cap="all" spc="300" baseline="0">
                <a:solidFill>
                  <a:schemeClr val="accent1"/>
                </a:solidFill>
                <a:latin typeface="Poppins" panose="00000500000000000000" pitchFamily="2" charset="0"/>
                <a:cs typeface="Poppins" panose="00000500000000000000" pitchFamily="2" charset="0"/>
              </a:rPr>
              <a:t>Who pays for behavioral health services in </a:t>
            </a:r>
            <a:r>
              <a:rPr lang="en-US" b="1" cap="all" spc="300" baseline="0" err="1">
                <a:solidFill>
                  <a:schemeClr val="accent1"/>
                </a:solidFill>
                <a:latin typeface="Poppins" panose="00000500000000000000" pitchFamily="2" charset="0"/>
                <a:cs typeface="Poppins" panose="00000500000000000000" pitchFamily="2" charset="0"/>
              </a:rPr>
              <a:t>florida</a:t>
            </a:r>
            <a:r>
              <a:rPr lang="en-US" b="1" cap="all" spc="300" baseline="0">
                <a:solidFill>
                  <a:schemeClr val="accent1"/>
                </a:solidFill>
                <a:latin typeface="Poppins" panose="00000500000000000000" pitchFamily="2" charset="0"/>
                <a:cs typeface="Poppins" panose="00000500000000000000" pitchFamily="2" charset="0"/>
              </a:rPr>
              <a:t>?</a:t>
            </a:r>
          </a:p>
        </c:rich>
      </c:tx>
      <c:layout>
        <c:manualLayout>
          <c:xMode val="edge"/>
          <c:yMode val="edge"/>
          <c:x val="0.15405440645289079"/>
          <c:y val="3.1671715780776648E-2"/>
        </c:manualLayout>
      </c:layout>
      <c:overlay val="0"/>
      <c:spPr>
        <a:noFill/>
        <a:ln>
          <a:noFill/>
        </a:ln>
        <a:effectLst/>
      </c:spPr>
      <c:txPr>
        <a:bodyPr rot="0" spcFirstLastPara="1" vertOverflow="ellipsis" vert="horz" wrap="square" anchor="ctr" anchorCtr="1"/>
        <a:lstStyle/>
        <a:p>
          <a:pPr>
            <a:defRPr sz="1862" b="1" i="0" u="none" strike="noStrike" kern="1200" cap="all" spc="3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manualLayout>
          <c:layoutTarget val="inner"/>
          <c:xMode val="edge"/>
          <c:yMode val="edge"/>
          <c:x val="0.1485086548481781"/>
          <c:y val="0.16615409303525849"/>
          <c:w val="0.72728116038964985"/>
          <c:h val="0.79227778295820983"/>
        </c:manualLayout>
      </c:layout>
      <c:pieChart>
        <c:varyColors val="1"/>
        <c:ser>
          <c:idx val="0"/>
          <c:order val="0"/>
          <c:tx>
            <c:strRef>
              <c:f>Sheet1!$B$1</c:f>
              <c:strCache>
                <c:ptCount val="1"/>
                <c:pt idx="0">
                  <c:v>Who pays for behavioral health services?</c:v>
                </c:pt>
              </c:strCache>
            </c:strRef>
          </c:tx>
          <c:spPr>
            <a:ln w="28575">
              <a:solidFill>
                <a:schemeClr val="accent2"/>
              </a:solidFill>
            </a:ln>
          </c:spPr>
          <c:dPt>
            <c:idx val="0"/>
            <c:bubble3D val="0"/>
            <c:spPr>
              <a:solidFill>
                <a:schemeClr val="accent2">
                  <a:lumMod val="50000"/>
                </a:schemeClr>
              </a:solidFill>
              <a:ln w="28575">
                <a:solidFill>
                  <a:schemeClr val="accent2"/>
                </a:solidFill>
              </a:ln>
              <a:effectLst/>
            </c:spPr>
            <c:extLst>
              <c:ext xmlns:c16="http://schemas.microsoft.com/office/drawing/2014/chart" uri="{C3380CC4-5D6E-409C-BE32-E72D297353CC}">
                <c16:uniqueId val="{00000001-F3F1-46BA-94B6-A29EC436C079}"/>
              </c:ext>
            </c:extLst>
          </c:dPt>
          <c:dPt>
            <c:idx val="1"/>
            <c:bubble3D val="0"/>
            <c:spPr>
              <a:solidFill>
                <a:schemeClr val="accent2">
                  <a:lumMod val="60000"/>
                  <a:lumOff val="40000"/>
                </a:schemeClr>
              </a:solidFill>
              <a:ln w="28575">
                <a:solidFill>
                  <a:schemeClr val="accent2"/>
                </a:solidFill>
              </a:ln>
              <a:effectLst/>
            </c:spPr>
            <c:extLst>
              <c:ext xmlns:c16="http://schemas.microsoft.com/office/drawing/2014/chart" uri="{C3380CC4-5D6E-409C-BE32-E72D297353CC}">
                <c16:uniqueId val="{00000003-F3F1-46BA-94B6-A29EC436C079}"/>
              </c:ext>
            </c:extLst>
          </c:dPt>
          <c:dPt>
            <c:idx val="2"/>
            <c:bubble3D val="0"/>
            <c:spPr>
              <a:solidFill>
                <a:schemeClr val="accent2">
                  <a:lumMod val="20000"/>
                  <a:lumOff val="80000"/>
                </a:schemeClr>
              </a:solidFill>
              <a:ln w="28575">
                <a:solidFill>
                  <a:schemeClr val="accent2"/>
                </a:solidFill>
              </a:ln>
              <a:effectLst/>
            </c:spPr>
            <c:extLst>
              <c:ext xmlns:c16="http://schemas.microsoft.com/office/drawing/2014/chart" uri="{C3380CC4-5D6E-409C-BE32-E72D297353CC}">
                <c16:uniqueId val="{00000005-F3F1-46BA-94B6-A29EC436C079}"/>
              </c:ext>
            </c:extLst>
          </c:dPt>
          <c:dPt>
            <c:idx val="3"/>
            <c:bubble3D val="0"/>
            <c:spPr>
              <a:solidFill>
                <a:schemeClr val="accent6">
                  <a:lumMod val="75000"/>
                </a:schemeClr>
              </a:solidFill>
              <a:ln w="28575">
                <a:solidFill>
                  <a:schemeClr val="accent2"/>
                </a:solidFill>
              </a:ln>
              <a:effectLst/>
            </c:spPr>
            <c:extLst>
              <c:ext xmlns:c16="http://schemas.microsoft.com/office/drawing/2014/chart" uri="{C3380CC4-5D6E-409C-BE32-E72D297353CC}">
                <c16:uniqueId val="{00000007-F3F1-46BA-94B6-A29EC436C079}"/>
              </c:ext>
            </c:extLst>
          </c:dPt>
          <c:dPt>
            <c:idx val="4"/>
            <c:bubble3D val="0"/>
            <c:spPr>
              <a:solidFill>
                <a:schemeClr val="accent2"/>
              </a:solidFill>
              <a:ln w="28575">
                <a:solidFill>
                  <a:schemeClr val="accent2"/>
                </a:solidFill>
              </a:ln>
              <a:effectLst/>
            </c:spPr>
            <c:extLst>
              <c:ext xmlns:c16="http://schemas.microsoft.com/office/drawing/2014/chart" uri="{C3380CC4-5D6E-409C-BE32-E72D297353CC}">
                <c16:uniqueId val="{00000009-F3F1-46BA-94B6-A29EC436C079}"/>
              </c:ext>
            </c:extLst>
          </c:dPt>
          <c:dLbls>
            <c:dLbl>
              <c:idx val="0"/>
              <c:layout>
                <c:manualLayout>
                  <c:x val="-0.17006378222855589"/>
                  <c:y val="-2.956863107418721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1178112044988004"/>
                      <c:h val="0.20353142416393624"/>
                    </c:manualLayout>
                  </c15:layout>
                </c:ext>
                <c:ext xmlns:c16="http://schemas.microsoft.com/office/drawing/2014/chart" uri="{C3380CC4-5D6E-409C-BE32-E72D297353CC}">
                  <c16:uniqueId val="{00000001-F3F1-46BA-94B6-A29EC436C079}"/>
                </c:ext>
              </c:extLst>
            </c:dLbl>
            <c:dLbl>
              <c:idx val="1"/>
              <c:layout>
                <c:manualLayout>
                  <c:x val="0.17444065225635186"/>
                  <c:y val="-0.11291655191407325"/>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F1-46BA-94B6-A29EC436C079}"/>
                </c:ext>
              </c:extLst>
            </c:dLbl>
            <c:dLbl>
              <c:idx val="2"/>
              <c:layout>
                <c:manualLayout>
                  <c:x val="0.17047002463133731"/>
                  <c:y val="0.12246321019134684"/>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DM Sans" pitchFamily="2" charset="0"/>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3965080484371048"/>
                      <c:h val="0.12065619266294869"/>
                    </c:manualLayout>
                  </c15:layout>
                </c:ext>
                <c:ext xmlns:c16="http://schemas.microsoft.com/office/drawing/2014/chart" uri="{C3380CC4-5D6E-409C-BE32-E72D297353CC}">
                  <c16:uniqueId val="{00000005-F3F1-46BA-94B6-A29EC436C079}"/>
                </c:ext>
              </c:extLst>
            </c:dLbl>
            <c:dLbl>
              <c:idx val="3"/>
              <c:layout>
                <c:manualLayout>
                  <c:x val="1.8293665294844857E-2"/>
                  <c:y val="1.874765884919633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F1-46BA-94B6-A29EC436C079}"/>
                </c:ext>
              </c:extLst>
            </c:dLbl>
            <c:dLbl>
              <c:idx val="4"/>
              <c:layout>
                <c:manualLayout>
                  <c:x val="1.6886460272164533E-2"/>
                  <c:y val="9.3738294245981693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F1-46BA-94B6-A29EC436C0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Sheet1!$A$2:$A$6</c:f>
              <c:strCache>
                <c:ptCount val="5"/>
                <c:pt idx="0">
                  <c:v>Public
(Medicaid &amp; Medicare)</c:v>
                </c:pt>
                <c:pt idx="1">
                  <c:v>Commercial
insurance</c:v>
                </c:pt>
                <c:pt idx="2">
                  <c:v>Patients
(out-of-pocket payments)</c:v>
                </c:pt>
                <c:pt idx="3">
                  <c:v>Other</c:v>
                </c:pt>
                <c:pt idx="4">
                  <c:v>Non-Payment</c:v>
                </c:pt>
              </c:strCache>
            </c:strRef>
          </c:cat>
          <c:val>
            <c:numRef>
              <c:f>Sheet1!$B$2:$B$6</c:f>
              <c:numCache>
                <c:formatCode>0.00%</c:formatCode>
                <c:ptCount val="5"/>
                <c:pt idx="0">
                  <c:v>0.52</c:v>
                </c:pt>
                <c:pt idx="1">
                  <c:v>0.25</c:v>
                </c:pt>
                <c:pt idx="2">
                  <c:v>0.13</c:v>
                </c:pt>
                <c:pt idx="3" formatCode="0%">
                  <c:v>0.04</c:v>
                </c:pt>
                <c:pt idx="4" formatCode="0%">
                  <c:v>0.05</c:v>
                </c:pt>
              </c:numCache>
            </c:numRef>
          </c:val>
          <c:extLst>
            <c:ext xmlns:c16="http://schemas.microsoft.com/office/drawing/2014/chart" uri="{C3380CC4-5D6E-409C-BE32-E72D297353CC}">
              <c16:uniqueId val="{0000000A-F3F1-46BA-94B6-A29EC436C079}"/>
            </c:ext>
          </c:extLst>
        </c:ser>
        <c:dLbls>
          <c:showLegendKey val="0"/>
          <c:showVal val="0"/>
          <c:showCatName val="0"/>
          <c:showSerName val="0"/>
          <c:showPercent val="0"/>
          <c:showBubbleSize val="0"/>
          <c:showLeaderLines val="0"/>
        </c:dLbls>
        <c:firstSliceAng val="0"/>
      </c:pieChart>
      <c:spPr>
        <a:noFill/>
        <a:ln w="2857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Children</c:v>
                </c:pt>
              </c:strCache>
            </c:strRef>
          </c:tx>
          <c:spPr>
            <a:solidFill>
              <a:schemeClr val="accent2"/>
            </a:solidFill>
            <a:ln>
              <a:noFill/>
            </a:ln>
            <a:effectLst/>
          </c:spPr>
          <c:invertIfNegative val="0"/>
          <c:dLbls>
            <c:dLbl>
              <c:idx val="0"/>
              <c:tx>
                <c:rich>
                  <a:bodyPr/>
                  <a:lstStyle/>
                  <a:p>
                    <a:fld id="{BC32A993-8AEC-4A36-AB6D-3FD3DB766E89}" type="SERIESNAME">
                      <a:rPr lang="en-US" smtClean="0"/>
                      <a:pPr/>
                      <a:t>[SERIES NAME]</a:t>
                    </a:fld>
                    <a:br>
                      <a:rPr lang="en-US" baseline="0"/>
                    </a:br>
                    <a:fld id="{AD369F08-34AC-40A6-ABE2-A4A673F22707}" type="VALUE">
                      <a:rPr lang="en-US" baseline="0" smtClean="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570-4402-82C8-805EA52BEB50}"/>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Enrollees</c:v>
                </c:pt>
              </c:strCache>
            </c:strRef>
          </c:cat>
          <c:val>
            <c:numRef>
              <c:f>Sheet1!$B$2</c:f>
              <c:numCache>
                <c:formatCode>0%</c:formatCode>
                <c:ptCount val="1"/>
                <c:pt idx="0">
                  <c:v>0.59</c:v>
                </c:pt>
              </c:numCache>
            </c:numRef>
          </c:val>
          <c:extLst>
            <c:ext xmlns:c16="http://schemas.microsoft.com/office/drawing/2014/chart" uri="{C3380CC4-5D6E-409C-BE32-E72D297353CC}">
              <c16:uniqueId val="{00000000-2570-4402-82C8-805EA52BEB50}"/>
            </c:ext>
          </c:extLst>
        </c:ser>
        <c:ser>
          <c:idx val="1"/>
          <c:order val="1"/>
          <c:tx>
            <c:strRef>
              <c:f>Sheet1!$C$1</c:f>
              <c:strCache>
                <c:ptCount val="1"/>
                <c:pt idx="0">
                  <c:v>Adults</c:v>
                </c:pt>
              </c:strCache>
            </c:strRef>
          </c:tx>
          <c:spPr>
            <a:solidFill>
              <a:schemeClr val="tx1">
                <a:lumMod val="50000"/>
                <a:lumOff val="50000"/>
              </a:schemeClr>
            </a:solidFill>
            <a:ln>
              <a:noFill/>
            </a:ln>
            <a:effectLst/>
          </c:spPr>
          <c:invertIfNegative val="0"/>
          <c:dLbls>
            <c:dLbl>
              <c:idx val="0"/>
              <c:tx>
                <c:rich>
                  <a:bodyPr/>
                  <a:lstStyle/>
                  <a:p>
                    <a:fld id="{B2ED4525-0EAF-4A98-A455-6D299A409AB6}" type="SERIESNAME">
                      <a:rPr lang="en-US" smtClean="0"/>
                      <a:pPr/>
                      <a:t>[SERIES NAME]</a:t>
                    </a:fld>
                    <a:br>
                      <a:rPr lang="en-US"/>
                    </a:br>
                    <a:fld id="{EC7AEEC4-2F04-4B77-BD29-C2E674787215}" type="VALUE">
                      <a:rPr lang="en-US" baseline="0" smtClean="0"/>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570-4402-82C8-805EA52BEB50}"/>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Enrollees</c:v>
                </c:pt>
              </c:strCache>
            </c:strRef>
          </c:cat>
          <c:val>
            <c:numRef>
              <c:f>Sheet1!$C$2</c:f>
              <c:numCache>
                <c:formatCode>0%</c:formatCode>
                <c:ptCount val="1"/>
                <c:pt idx="0">
                  <c:v>0.17</c:v>
                </c:pt>
              </c:numCache>
            </c:numRef>
          </c:val>
          <c:extLst>
            <c:ext xmlns:c16="http://schemas.microsoft.com/office/drawing/2014/chart" uri="{C3380CC4-5D6E-409C-BE32-E72D297353CC}">
              <c16:uniqueId val="{00000001-2570-4402-82C8-805EA52BEB50}"/>
            </c:ext>
          </c:extLst>
        </c:ser>
        <c:ser>
          <c:idx val="2"/>
          <c:order val="2"/>
          <c:tx>
            <c:strRef>
              <c:f>Sheet1!$D$1</c:f>
              <c:strCache>
                <c:ptCount val="1"/>
                <c:pt idx="0">
                  <c:v>Blind &amp; Disabled</c:v>
                </c:pt>
              </c:strCache>
            </c:strRef>
          </c:tx>
          <c:spPr>
            <a:solidFill>
              <a:schemeClr val="bg1">
                <a:lumMod val="65000"/>
              </a:schemeClr>
            </a:solidFill>
            <a:ln>
              <a:noFill/>
            </a:ln>
            <a:effectLst/>
          </c:spPr>
          <c:invertIfNegative val="0"/>
          <c:dLbls>
            <c:dLbl>
              <c:idx val="0"/>
              <c:tx>
                <c:rich>
                  <a:bodyPr rot="0" spcFirstLastPara="1" vertOverflow="ellipsis" vert="horz" wrap="square" lIns="38100" tIns="19050" rIns="38100" bIns="19050" anchor="ctr" anchorCtr="0">
                    <a:no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fld id="{75C182DF-6564-45CC-B40C-DDC83D3B1762}" type="SERIESNAME">
                      <a:rPr lang="en-US" sz="1600" b="1" i="0" u="none" strike="noStrike" kern="1200" baseline="0">
                        <a:solidFill>
                          <a:schemeClr val="bg1"/>
                        </a:solidFill>
                        <a:latin typeface="Poppins" panose="00000500000000000000" pitchFamily="2" charset="0"/>
                        <a:ea typeface="+mn-ea"/>
                        <a:cs typeface="Poppins" panose="00000500000000000000" pitchFamily="2" charset="0"/>
                      </a:rPr>
                      <a:pPr algn="ctr">
                        <a:defRPr lang="en-US" sz="1600" b="1">
                          <a:solidFill>
                            <a:schemeClr val="bg1"/>
                          </a:solidFill>
                          <a:latin typeface="Poppins" panose="00000500000000000000" pitchFamily="2" charset="0"/>
                          <a:cs typeface="Poppins" panose="00000500000000000000" pitchFamily="2" charset="0"/>
                        </a:defRPr>
                      </a:pPr>
                      <a:t>[SERIES NAME]</a:t>
                    </a:fld>
                    <a:br>
                      <a:rPr lang="en-US" sz="1600" b="1" i="0" u="none" strike="noStrike" kern="1200" baseline="0">
                        <a:solidFill>
                          <a:schemeClr val="bg1"/>
                        </a:solidFill>
                        <a:latin typeface="Poppins" panose="00000500000000000000" pitchFamily="2" charset="0"/>
                        <a:ea typeface="+mn-ea"/>
                        <a:cs typeface="Poppins" panose="00000500000000000000" pitchFamily="2" charset="0"/>
                      </a:rPr>
                    </a:br>
                    <a:fld id="{597EE1D9-484D-4BA7-AB5A-B07215AB495F}" type="VALUE">
                      <a:rPr lang="en-US" sz="1600" b="1" i="0" u="none" strike="noStrike" kern="1200" baseline="0">
                        <a:solidFill>
                          <a:schemeClr val="bg1"/>
                        </a:solidFill>
                        <a:latin typeface="Poppins" panose="00000500000000000000" pitchFamily="2" charset="0"/>
                        <a:ea typeface="+mn-ea"/>
                        <a:cs typeface="Poppins" panose="00000500000000000000" pitchFamily="2" charset="0"/>
                      </a:rPr>
                      <a:pPr algn="ctr">
                        <a:defRPr lang="en-US" sz="1600" b="1">
                          <a:solidFill>
                            <a:schemeClr val="bg1"/>
                          </a:solidFill>
                          <a:latin typeface="Poppins" panose="00000500000000000000" pitchFamily="2" charset="0"/>
                          <a:cs typeface="Poppins" panose="00000500000000000000" pitchFamily="2" charset="0"/>
                        </a:defRPr>
                      </a:pPr>
                      <a:t>[VALUE]</a:t>
                    </a:fld>
                    <a:endParaRPr lang="en-US" sz="1600" b="1" i="0" u="none" strike="noStrike" kern="1200" baseline="0">
                      <a:solidFill>
                        <a:schemeClr val="bg1"/>
                      </a:solidFill>
                      <a:latin typeface="Poppins" panose="00000500000000000000" pitchFamily="2" charset="0"/>
                      <a:ea typeface="+mn-ea"/>
                      <a:cs typeface="Poppins" panose="00000500000000000000" pitchFamily="2" charset="0"/>
                    </a:endParaRPr>
                  </a:p>
                </c:rich>
              </c:tx>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13276456920554083"/>
                      <c:h val="0.38265997081167957"/>
                    </c:manualLayout>
                  </c15:layout>
                  <c15:dlblFieldTable/>
                  <c15:showDataLabelsRange val="0"/>
                </c:ext>
                <c:ext xmlns:c16="http://schemas.microsoft.com/office/drawing/2014/chart" uri="{C3380CC4-5D6E-409C-BE32-E72D297353CC}">
                  <c16:uniqueId val="{00000006-2570-4402-82C8-805EA52BEB50}"/>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Enrollees</c:v>
                </c:pt>
              </c:strCache>
            </c:strRef>
          </c:cat>
          <c:val>
            <c:numRef>
              <c:f>Sheet1!$D$2</c:f>
              <c:numCache>
                <c:formatCode>0%</c:formatCode>
                <c:ptCount val="1"/>
                <c:pt idx="0">
                  <c:v>0.14000000000000001</c:v>
                </c:pt>
              </c:numCache>
            </c:numRef>
          </c:val>
          <c:extLst>
            <c:ext xmlns:c16="http://schemas.microsoft.com/office/drawing/2014/chart" uri="{C3380CC4-5D6E-409C-BE32-E72D297353CC}">
              <c16:uniqueId val="{00000002-2570-4402-82C8-805EA52BEB50}"/>
            </c:ext>
          </c:extLst>
        </c:ser>
        <c:ser>
          <c:idx val="3"/>
          <c:order val="3"/>
          <c:tx>
            <c:strRef>
              <c:f>Sheet1!$E$1</c:f>
              <c:strCache>
                <c:ptCount val="1"/>
                <c:pt idx="0">
                  <c:v>Elderly [+65]</c:v>
                </c:pt>
              </c:strCache>
            </c:strRef>
          </c:tx>
          <c:spPr>
            <a:solidFill>
              <a:schemeClr val="bg1">
                <a:lumMod val="7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0">
                  <a:no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11702752338255991"/>
                      <c:h val="0.32973891101857494"/>
                    </c:manualLayout>
                  </c15:layout>
                </c:ext>
                <c:ext xmlns:c16="http://schemas.microsoft.com/office/drawing/2014/chart" uri="{C3380CC4-5D6E-409C-BE32-E72D297353CC}">
                  <c16:uniqueId val="{00000005-2570-4402-82C8-805EA52BEB50}"/>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Enrollees</c:v>
                </c:pt>
              </c:strCache>
            </c:strRef>
          </c:cat>
          <c:val>
            <c:numRef>
              <c:f>Sheet1!$E$2</c:f>
              <c:numCache>
                <c:formatCode>0%</c:formatCode>
                <c:ptCount val="1"/>
                <c:pt idx="0">
                  <c:v>0.1</c:v>
                </c:pt>
              </c:numCache>
            </c:numRef>
          </c:val>
          <c:extLst>
            <c:ext xmlns:c16="http://schemas.microsoft.com/office/drawing/2014/chart" uri="{C3380CC4-5D6E-409C-BE32-E72D297353CC}">
              <c16:uniqueId val="{00000003-2570-4402-82C8-805EA52BEB50}"/>
            </c:ext>
          </c:extLst>
        </c:ser>
        <c:dLbls>
          <c:dLblPos val="ctr"/>
          <c:showLegendKey val="0"/>
          <c:showVal val="1"/>
          <c:showCatName val="0"/>
          <c:showSerName val="0"/>
          <c:showPercent val="0"/>
          <c:showBubbleSize val="0"/>
        </c:dLbls>
        <c:gapWidth val="56"/>
        <c:overlap val="100"/>
        <c:axId val="1767487311"/>
        <c:axId val="351070016"/>
      </c:barChart>
      <c:catAx>
        <c:axId val="1767487311"/>
        <c:scaling>
          <c:orientation val="minMax"/>
        </c:scaling>
        <c:delete val="1"/>
        <c:axPos val="l"/>
        <c:numFmt formatCode="General" sourceLinked="1"/>
        <c:majorTickMark val="none"/>
        <c:minorTickMark val="none"/>
        <c:tickLblPos val="nextTo"/>
        <c:crossAx val="351070016"/>
        <c:crosses val="autoZero"/>
        <c:auto val="1"/>
        <c:lblAlgn val="ctr"/>
        <c:lblOffset val="100"/>
        <c:noMultiLvlLbl val="0"/>
      </c:catAx>
      <c:valAx>
        <c:axId val="351070016"/>
        <c:scaling>
          <c:orientation val="minMax"/>
          <c:max val="1"/>
        </c:scaling>
        <c:delete val="0"/>
        <c:axPos val="b"/>
        <c:numFmt formatCode="0%" sourceLinked="1"/>
        <c:majorTickMark val="in"/>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767487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8"/>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0.33148</cdr:x>
      <cdr:y>0.26487</cdr:y>
    </cdr:from>
    <cdr:to>
      <cdr:x>0.66926</cdr:x>
      <cdr:y>0.73513</cdr:y>
    </cdr:to>
    <cdr:sp macro="" textlink="">
      <cdr:nvSpPr>
        <cdr:cNvPr id="2" name="Oval 1">
          <a:extLst xmlns:a="http://schemas.openxmlformats.org/drawingml/2006/main">
            <a:ext uri="{FF2B5EF4-FFF2-40B4-BE49-F238E27FC236}">
              <a16:creationId xmlns:a16="http://schemas.microsoft.com/office/drawing/2014/main" id="{536C3A08-0C00-8369-1D68-5D054AC294A5}"/>
            </a:ext>
          </a:extLst>
        </cdr:cNvPr>
        <cdr:cNvSpPr/>
      </cdr:nvSpPr>
      <cdr:spPr>
        <a:xfrm xmlns:a="http://schemas.openxmlformats.org/drawingml/2006/main">
          <a:off x="2270229" y="1303020"/>
          <a:ext cx="2313432" cy="2313432"/>
        </a:xfrm>
        <a:prstGeom xmlns:a="http://schemas.openxmlformats.org/drawingml/2006/main" prst="ellipse">
          <a:avLst/>
        </a:prstGeom>
        <a:solidFill xmlns:a="http://schemas.openxmlformats.org/drawingml/2006/main">
          <a:schemeClr val="bg1"/>
        </a:solidFill>
        <a:ln xmlns:a="http://schemas.openxmlformats.org/drawingml/2006/main">
          <a:noFill/>
        </a:ln>
        <a:effectLst xmlns:a="http://schemas.openxmlformats.org/drawingml/2006/main">
          <a:outerShdw blurRad="203200" rotWithShape="0">
            <a:srgbClr val="000000">
              <a:alpha val="21000"/>
            </a:srgbClr>
          </a:outerShdw>
        </a:effectLst>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a:t>v</a:t>
          </a:r>
        </a:p>
      </cdr:txBody>
    </cdr:sp>
  </cdr:relSizeAnchor>
  <cdr:relSizeAnchor xmlns:cdr="http://schemas.openxmlformats.org/drawingml/2006/chartDrawing">
    <cdr:from>
      <cdr:x>0.05298</cdr:x>
      <cdr:y>0.73051</cdr:y>
    </cdr:from>
    <cdr:to>
      <cdr:x>0.23453</cdr:x>
      <cdr:y>0.79933</cdr:y>
    </cdr:to>
    <cdr:sp macro="" textlink="">
      <cdr:nvSpPr>
        <cdr:cNvPr id="3" name="TextBox 9">
          <a:extLst xmlns:a="http://schemas.openxmlformats.org/drawingml/2006/main">
            <a:ext uri="{FF2B5EF4-FFF2-40B4-BE49-F238E27FC236}">
              <a16:creationId xmlns:a16="http://schemas.microsoft.com/office/drawing/2014/main" id="{149EE3C0-C8C1-C022-1960-2E24ADDC11CC}"/>
            </a:ext>
          </a:extLst>
        </cdr:cNvPr>
        <cdr:cNvSpPr txBox="1"/>
      </cdr:nvSpPr>
      <cdr:spPr>
        <a:xfrm xmlns:a="http://schemas.openxmlformats.org/drawingml/2006/main">
          <a:off x="362878" y="3593748"/>
          <a:ext cx="124336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r"/>
          <a:r>
            <a:rPr lang="en-US" sz="1600" dirty="0">
              <a:solidFill>
                <a:schemeClr val="accent1"/>
              </a:solidFill>
              <a:latin typeface="Poppins" panose="00000500000000000000" pitchFamily="2" charset="0"/>
              <a:cs typeface="Poppins" panose="00000500000000000000" pitchFamily="2" charset="0"/>
            </a:rPr>
            <a:t>Age 65+</a:t>
          </a:r>
        </a:p>
      </cdr:txBody>
    </cdr:sp>
  </cdr:relSizeAnchor>
  <cdr:relSizeAnchor xmlns:cdr="http://schemas.openxmlformats.org/drawingml/2006/chartDrawing">
    <cdr:from>
      <cdr:x>0.80856</cdr:x>
      <cdr:y>0.11018</cdr:y>
    </cdr:from>
    <cdr:to>
      <cdr:x>0.9901</cdr:x>
      <cdr:y>0.179</cdr:y>
    </cdr:to>
    <cdr:sp macro="" textlink="">
      <cdr:nvSpPr>
        <cdr:cNvPr id="4" name="TextBox 9">
          <a:extLst xmlns:a="http://schemas.openxmlformats.org/drawingml/2006/main">
            <a:ext uri="{FF2B5EF4-FFF2-40B4-BE49-F238E27FC236}">
              <a16:creationId xmlns:a16="http://schemas.microsoft.com/office/drawing/2014/main" id="{A19E6C59-A22A-1706-E34C-84CC04F27935}"/>
            </a:ext>
          </a:extLst>
        </cdr:cNvPr>
        <cdr:cNvSpPr txBox="1"/>
      </cdr:nvSpPr>
      <cdr:spPr>
        <a:xfrm xmlns:a="http://schemas.openxmlformats.org/drawingml/2006/main">
          <a:off x="5537695" y="542034"/>
          <a:ext cx="1243369"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schemeClr val="accent1"/>
              </a:solidFill>
              <a:latin typeface="Poppins" panose="00000500000000000000" pitchFamily="2" charset="0"/>
              <a:cs typeface="Poppins" panose="00000500000000000000" pitchFamily="2" charset="0"/>
            </a:rPr>
            <a:t>Age 0-64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342A4E5-8E6A-4E30-B91A-9403ED85CA57}" type="datetimeFigureOut">
              <a:rPr lang="en-US" smtClean="0"/>
              <a:t>6/3/2025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08C87D-4E01-48F1-8E34-798605F68009}" type="slidenum">
              <a:rPr lang="en-US" smtClean="0"/>
              <a:t>‹#›</a:t>
            </a:fld>
            <a:endParaRPr lang="en-US"/>
          </a:p>
        </p:txBody>
      </p:sp>
    </p:spTree>
    <p:extLst>
      <p:ext uri="{BB962C8B-B14F-4D97-AF65-F5344CB8AC3E}">
        <p14:creationId xmlns:p14="http://schemas.microsoft.com/office/powerpoint/2010/main" val="61650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08C87D-4E01-48F1-8E34-798605F68009}" type="slidenum">
              <a:rPr lang="en-US" smtClean="0"/>
              <a:t>1</a:t>
            </a:fld>
            <a:endParaRPr lang="en-US"/>
          </a:p>
        </p:txBody>
      </p:sp>
    </p:spTree>
    <p:extLst>
      <p:ext uri="{BB962C8B-B14F-4D97-AF65-F5344CB8AC3E}">
        <p14:creationId xmlns:p14="http://schemas.microsoft.com/office/powerpoint/2010/main" val="175488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337FD02-7360-4F82-9B80-FBF881D256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03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08C87D-4E01-48F1-8E34-798605F68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E4E05B-AF63-49B8-AB0B-ADB5CBC865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58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08C87D-4E01-48F1-8E34-798605F68009}" type="slidenum">
              <a:rPr lang="en-US" smtClean="0"/>
              <a:t>28</a:t>
            </a:fld>
            <a:endParaRPr lang="en-US"/>
          </a:p>
        </p:txBody>
      </p:sp>
    </p:spTree>
    <p:extLst>
      <p:ext uri="{BB962C8B-B14F-4D97-AF65-F5344CB8AC3E}">
        <p14:creationId xmlns:p14="http://schemas.microsoft.com/office/powerpoint/2010/main" val="96981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08C87D-4E01-48F1-8E34-798605F68009}" type="slidenum">
              <a:rPr lang="en-US" smtClean="0"/>
              <a:t>30</a:t>
            </a:fld>
            <a:endParaRPr lang="en-US"/>
          </a:p>
        </p:txBody>
      </p:sp>
    </p:spTree>
    <p:extLst>
      <p:ext uri="{BB962C8B-B14F-4D97-AF65-F5344CB8AC3E}">
        <p14:creationId xmlns:p14="http://schemas.microsoft.com/office/powerpoint/2010/main" val="323956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08C87D-4E01-48F1-8E34-798605F68009}" type="slidenum">
              <a:rPr lang="en-US" smtClean="0"/>
              <a:t>32</a:t>
            </a:fld>
            <a:endParaRPr lang="en-US"/>
          </a:p>
        </p:txBody>
      </p:sp>
    </p:spTree>
    <p:extLst>
      <p:ext uri="{BB962C8B-B14F-4D97-AF65-F5344CB8AC3E}">
        <p14:creationId xmlns:p14="http://schemas.microsoft.com/office/powerpoint/2010/main" val="4110620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6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7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8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5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4.xml"/><Relationship Id="rId7"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7.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0311" y="2908300"/>
            <a:ext cx="7947378" cy="4470400"/>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188214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22117503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5606418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6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71798995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 El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347AE-AED4-D096-6B0A-D465AB913CB9}"/>
              </a:ext>
            </a:extLst>
          </p:cNvPr>
          <p:cNvSpPr/>
          <p:nvPr userDrawn="1"/>
        </p:nvSpPr>
        <p:spPr>
          <a:xfrm>
            <a:off x="0" y="0"/>
            <a:ext cx="18288000" cy="10279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8200" y="2571747"/>
            <a:ext cx="1371600" cy="685803"/>
          </a:xfrm>
          <a:prstGeom prst="rect">
            <a:avLst/>
          </a:prstGeom>
        </p:spPr>
      </p:pic>
      <p:pic>
        <p:nvPicPr>
          <p:cNvPr id="8" name="Picture 14" descr="Chart&#10;&#10;Description automatically generated">
            <a:extLst>
              <a:ext uri="{FF2B5EF4-FFF2-40B4-BE49-F238E27FC236}">
                <a16:creationId xmlns:a16="http://schemas.microsoft.com/office/drawing/2014/main" id="{42368A48-E68D-0CFD-4591-9AA6DFA16712}"/>
              </a:ext>
            </a:extLst>
          </p:cNvPr>
          <p:cNvPicPr>
            <a:picLocks noChangeAspect="1"/>
          </p:cNvPicPr>
          <p:nvPr userDrawn="1"/>
        </p:nvPicPr>
        <p:blipFill>
          <a:blip r:embed="rId4">
            <a:duotone>
              <a:schemeClr val="accent1">
                <a:shade val="45000"/>
                <a:satMod val="135000"/>
              </a:schemeClr>
              <a:prstClr val="white"/>
            </a:duotone>
            <a:alphaModFix amt="26000"/>
          </a:blip>
          <a:stretch>
            <a:fillRect/>
          </a:stretch>
        </p:blipFill>
        <p:spPr>
          <a:xfrm>
            <a:off x="3753195" y="829625"/>
            <a:ext cx="10401537" cy="8627750"/>
          </a:xfrm>
          <a:prstGeom prst="rect">
            <a:avLst/>
          </a:prstGeom>
        </p:spPr>
      </p:pic>
    </p:spTree>
    <p:extLst>
      <p:ext uri="{BB962C8B-B14F-4D97-AF65-F5344CB8AC3E}">
        <p14:creationId xmlns:p14="http://schemas.microsoft.com/office/powerpoint/2010/main" val="17525509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28007200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F9C5994A-C412-49F6-9E4A-9989D272122B}" type="slidenum">
              <a:rPr lang="en-US" smtClean="0"/>
              <a:pPr/>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0010837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26088832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8421354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CF19473-AAB2-3EE7-BDBB-93C3678EBA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a:off x="7" y="0"/>
            <a:ext cx="18287993" cy="10286996"/>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39462076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8" name="Picture 7" descr="A picture containing fish, shark, dolphin&#10;&#10;Description automatically generated">
            <a:extLst>
              <a:ext uri="{FF2B5EF4-FFF2-40B4-BE49-F238E27FC236}">
                <a16:creationId xmlns:a16="http://schemas.microsoft.com/office/drawing/2014/main" id="{1BD5465A-7241-E63B-2C23-38F9469497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
          <a:stretch/>
        </p:blipFill>
        <p:spPr>
          <a:xfrm>
            <a:off x="0" y="-7144"/>
            <a:ext cx="18288000" cy="10294144"/>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6330017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6FF43B8-6A9E-3CBF-C7A4-CA2E052FD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331795343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1_Title and Content - White Tex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F9C5994A-C412-49F6-9E4A-9989D272122B}" type="slidenum">
              <a:rPr lang="en-US" smtClean="0"/>
              <a:pPr/>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306694103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2771957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5341690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20140171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2984225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52700"/>
            <a:ext cx="8322906"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07896" y="2552700"/>
            <a:ext cx="8322904"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98203315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2552699"/>
            <a:ext cx="8539164" cy="120491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457201" y="3962399"/>
            <a:ext cx="8539164"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1634" y="2521745"/>
            <a:ext cx="853916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962399"/>
            <a:ext cx="8572500"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5994A-C412-49F6-9E4A-9989D272122B}" type="slidenum">
              <a:rPr lang="en-US" smtClean="0"/>
              <a:t>‹#›</a:t>
            </a:fld>
            <a:endParaRPr lang="en-US"/>
          </a:p>
        </p:txBody>
      </p:sp>
      <p:sp>
        <p:nvSpPr>
          <p:cNvPr id="10" name="Title 1">
            <a:extLst>
              <a:ext uri="{FF2B5EF4-FFF2-40B4-BE49-F238E27FC236}">
                <a16:creationId xmlns:a16="http://schemas.microsoft.com/office/drawing/2014/main" id="{00FB9C59-E86A-4264-9651-4BBE1810111E}"/>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31022570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91209767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11008990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6479630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324600" y="2562284"/>
            <a:ext cx="11506200" cy="63770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457200" y="2552699"/>
            <a:ext cx="5638801" cy="639900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
        <p:nvSpPr>
          <p:cNvPr id="8" name="Title 1">
            <a:extLst>
              <a:ext uri="{FF2B5EF4-FFF2-40B4-BE49-F238E27FC236}">
                <a16:creationId xmlns:a16="http://schemas.microsoft.com/office/drawing/2014/main" id="{5049FAFD-93D7-8D30-D82F-88EC208B5CE6}"/>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27441299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Header with tex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CA1958C-5B22-24D9-1CC6-7F3BFCD50885}"/>
              </a:ext>
            </a:extLst>
          </p:cNvPr>
          <p:cNvSpPr>
            <a:spLocks noGrp="1"/>
          </p:cNvSpPr>
          <p:nvPr>
            <p:ph type="body" sz="quarter" idx="10"/>
          </p:nvPr>
        </p:nvSpPr>
        <p:spPr>
          <a:xfrm>
            <a:off x="1256717" y="3251993"/>
            <a:ext cx="13377963" cy="5536407"/>
          </a:xfrm>
          <a:prstGeom prst="rect">
            <a:avLst/>
          </a:prstGeom>
        </p:spPr>
        <p:txBody>
          <a:bodyPr/>
          <a:lstStyle>
            <a:lvl1pPr marL="0" indent="0">
              <a:buNone/>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6" name="Title Placeholder 1">
            <a:extLst>
              <a:ext uri="{FF2B5EF4-FFF2-40B4-BE49-F238E27FC236}">
                <a16:creationId xmlns:a16="http://schemas.microsoft.com/office/drawing/2014/main" id="{0294DAF5-B25D-7648-D524-7D6C0CD48B26}"/>
              </a:ext>
            </a:extLst>
          </p:cNvPr>
          <p:cNvSpPr>
            <a:spLocks noGrp="1"/>
          </p:cNvSpPr>
          <p:nvPr>
            <p:ph type="title"/>
          </p:nvPr>
        </p:nvSpPr>
        <p:spPr>
          <a:xfrm>
            <a:off x="1257300" y="1371601"/>
            <a:ext cx="15773400" cy="151447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021014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0067504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State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25434620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5" y="2254136"/>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5" y="2721378"/>
            <a:ext cx="10832123" cy="390525"/>
          </a:xfrm>
        </p:spPr>
        <p:txBody>
          <a:bodyPr wrap="square">
            <a:spAutoFit/>
          </a:bodyPr>
          <a:lstStyle>
            <a:lvl1pPr marL="0" indent="0">
              <a:buNone/>
              <a:defRPr sz="2801">
                <a:solidFill>
                  <a:schemeClr val="tx1">
                    <a:lumMod val="75000"/>
                    <a:lumOff val="25000"/>
                  </a:schemeClr>
                </a:solidFill>
              </a:defRPr>
            </a:lvl1pPr>
            <a:lvl2pPr marL="685938" indent="0">
              <a:buNone/>
              <a:defRPr/>
            </a:lvl2pPr>
            <a:lvl3pPr marL="1371876" indent="0">
              <a:buNone/>
              <a:defRPr/>
            </a:lvl3pPr>
            <a:lvl4pPr marL="2057814" indent="0">
              <a:buNone/>
              <a:defRPr/>
            </a:lvl4pPr>
            <a:lvl5pPr marL="2743751"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4"/>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76"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9" y="485972"/>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1"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25202704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9" y="547691"/>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80"/>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4"/>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51261523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0311" y="2908300"/>
            <a:ext cx="7947378" cy="4470400"/>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188214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1094037046"/>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980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6938010" cy="10287000"/>
          </a:xfrm>
        </p:spPr>
        <p:txBody>
          <a:bodyPr/>
          <a:lstStyle>
            <a:lvl1pPr>
              <a:defRPr>
                <a:solidFill>
                  <a:schemeClr val="accent6">
                    <a:lumMod val="75000"/>
                  </a:schemeClr>
                </a:solidFill>
              </a:defRPr>
            </a:lvl1pPr>
          </a:lstStyle>
          <a:p>
            <a:r>
              <a:rPr lang="en-US"/>
              <a:t>Click icon to add picture</a:t>
            </a:r>
          </a:p>
        </p:txBody>
      </p:sp>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1381" y="3200398"/>
              <a:ext cx="1371600" cy="685803"/>
            </a:xfrm>
            <a:prstGeom prst="rect">
              <a:avLst/>
            </a:prstGeom>
          </p:spPr>
        </p:pic>
      </p:grpSp>
      <p:pic>
        <p:nvPicPr>
          <p:cNvPr id="11" name="Graphic 10">
            <a:extLst>
              <a:ext uri="{FF2B5EF4-FFF2-40B4-BE49-F238E27FC236}">
                <a16:creationId xmlns:a16="http://schemas.microsoft.com/office/drawing/2014/main" id="{7E8C81BF-E849-9EDE-160A-B225D06C95C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0311" y="-4470400"/>
            <a:ext cx="7947378" cy="4470400"/>
          </a:xfrm>
          <a:prstGeom prst="rect">
            <a:avLst/>
          </a:prstGeom>
        </p:spPr>
      </p:pic>
    </p:spTree>
    <p:extLst>
      <p:ext uri="{BB962C8B-B14F-4D97-AF65-F5344CB8AC3E}">
        <p14:creationId xmlns:p14="http://schemas.microsoft.com/office/powerpoint/2010/main" val="3696526328"/>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peaker Imag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70213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3782934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4392635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7622280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6342353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40182787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30999339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5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1098163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6167191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6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06076318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Header - El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347AE-AED4-D096-6B0A-D465AB913CB9}"/>
              </a:ext>
            </a:extLst>
          </p:cNvPr>
          <p:cNvSpPr/>
          <p:nvPr userDrawn="1"/>
        </p:nvSpPr>
        <p:spPr>
          <a:xfrm>
            <a:off x="0" y="0"/>
            <a:ext cx="18288000" cy="10279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8200" y="2571747"/>
            <a:ext cx="1371600" cy="685803"/>
          </a:xfrm>
          <a:prstGeom prst="rect">
            <a:avLst/>
          </a:prstGeom>
        </p:spPr>
      </p:pic>
      <p:pic>
        <p:nvPicPr>
          <p:cNvPr id="8" name="Picture 14" descr="Chart&#10;&#10;Description automatically generated">
            <a:extLst>
              <a:ext uri="{FF2B5EF4-FFF2-40B4-BE49-F238E27FC236}">
                <a16:creationId xmlns:a16="http://schemas.microsoft.com/office/drawing/2014/main" id="{42368A48-E68D-0CFD-4591-9AA6DFA16712}"/>
              </a:ext>
            </a:extLst>
          </p:cNvPr>
          <p:cNvPicPr>
            <a:picLocks noChangeAspect="1"/>
          </p:cNvPicPr>
          <p:nvPr userDrawn="1"/>
        </p:nvPicPr>
        <p:blipFill>
          <a:blip r:embed="rId4">
            <a:duotone>
              <a:schemeClr val="accent1">
                <a:shade val="45000"/>
                <a:satMod val="135000"/>
              </a:schemeClr>
              <a:prstClr val="white"/>
            </a:duotone>
            <a:alphaModFix amt="26000"/>
          </a:blip>
          <a:stretch>
            <a:fillRect/>
          </a:stretch>
        </p:blipFill>
        <p:spPr>
          <a:xfrm>
            <a:off x="3753195" y="829625"/>
            <a:ext cx="10401537" cy="8627750"/>
          </a:xfrm>
          <a:prstGeom prst="rect">
            <a:avLst/>
          </a:prstGeom>
        </p:spPr>
      </p:pic>
    </p:spTree>
    <p:extLst>
      <p:ext uri="{BB962C8B-B14F-4D97-AF65-F5344CB8AC3E}">
        <p14:creationId xmlns:p14="http://schemas.microsoft.com/office/powerpoint/2010/main" val="38722315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25606235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03109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1_Title and Content - White Tex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26180699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22830426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25063941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 El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347AE-AED4-D096-6B0A-D465AB913CB9}"/>
              </a:ext>
            </a:extLst>
          </p:cNvPr>
          <p:cNvSpPr/>
          <p:nvPr userDrawn="1"/>
        </p:nvSpPr>
        <p:spPr>
          <a:xfrm>
            <a:off x="0" y="0"/>
            <a:ext cx="18288000" cy="10279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8200" y="2571747"/>
            <a:ext cx="1371600" cy="685803"/>
          </a:xfrm>
          <a:prstGeom prst="rect">
            <a:avLst/>
          </a:prstGeom>
        </p:spPr>
      </p:pic>
      <p:pic>
        <p:nvPicPr>
          <p:cNvPr id="8" name="Picture 14" descr="Chart&#10;&#10;Description automatically generated">
            <a:extLst>
              <a:ext uri="{FF2B5EF4-FFF2-40B4-BE49-F238E27FC236}">
                <a16:creationId xmlns:a16="http://schemas.microsoft.com/office/drawing/2014/main" id="{42368A48-E68D-0CFD-4591-9AA6DFA16712}"/>
              </a:ext>
            </a:extLst>
          </p:cNvPr>
          <p:cNvPicPr>
            <a:picLocks noChangeAspect="1"/>
          </p:cNvPicPr>
          <p:nvPr userDrawn="1"/>
        </p:nvPicPr>
        <p:blipFill>
          <a:blip r:embed="rId4">
            <a:duotone>
              <a:schemeClr val="accent1">
                <a:shade val="45000"/>
                <a:satMod val="135000"/>
              </a:schemeClr>
              <a:prstClr val="white"/>
            </a:duotone>
            <a:alphaModFix amt="26000"/>
          </a:blip>
          <a:stretch>
            <a:fillRect/>
          </a:stretch>
        </p:blipFill>
        <p:spPr>
          <a:xfrm>
            <a:off x="3753195" y="829625"/>
            <a:ext cx="10401537" cy="8627750"/>
          </a:xfrm>
          <a:prstGeom prst="rect">
            <a:avLst/>
          </a:prstGeom>
        </p:spPr>
      </p:pic>
    </p:spTree>
    <p:extLst>
      <p:ext uri="{BB962C8B-B14F-4D97-AF65-F5344CB8AC3E}">
        <p14:creationId xmlns:p14="http://schemas.microsoft.com/office/powerpoint/2010/main" val="394351066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CF19473-AAB2-3EE7-BDBB-93C3678EBA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a:off x="7" y="0"/>
            <a:ext cx="18287993" cy="10286996"/>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2813177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8" name="Picture 7" descr="A picture containing fish, shark, dolphin&#10;&#10;Description automatically generated">
            <a:extLst>
              <a:ext uri="{FF2B5EF4-FFF2-40B4-BE49-F238E27FC236}">
                <a16:creationId xmlns:a16="http://schemas.microsoft.com/office/drawing/2014/main" id="{1BD5465A-7241-E63B-2C23-38F9469497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
          <a:stretch/>
        </p:blipFill>
        <p:spPr>
          <a:xfrm>
            <a:off x="0" y="-7144"/>
            <a:ext cx="18288000" cy="10294144"/>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45377460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6FF43B8-6A9E-3CBF-C7A4-CA2E052FD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7825432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8844374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9027942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2717570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52700"/>
            <a:ext cx="8322906"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07896" y="2552700"/>
            <a:ext cx="8322904"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8827588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2552699"/>
            <a:ext cx="8539164" cy="120491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457201" y="3962399"/>
            <a:ext cx="8539164"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1634" y="2521745"/>
            <a:ext cx="853916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962399"/>
            <a:ext cx="8572500"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5994A-C412-49F6-9E4A-9989D272122B}" type="slidenum">
              <a:rPr lang="en-US" smtClean="0"/>
              <a:t>‹#›</a:t>
            </a:fld>
            <a:endParaRPr lang="en-US"/>
          </a:p>
        </p:txBody>
      </p:sp>
      <p:sp>
        <p:nvSpPr>
          <p:cNvPr id="10" name="Title 1">
            <a:extLst>
              <a:ext uri="{FF2B5EF4-FFF2-40B4-BE49-F238E27FC236}">
                <a16:creationId xmlns:a16="http://schemas.microsoft.com/office/drawing/2014/main" id="{00FB9C59-E86A-4264-9651-4BBE1810111E}"/>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17776611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5807836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70512211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4628265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8948648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324600" y="2562284"/>
            <a:ext cx="11506200" cy="63770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457200" y="2552699"/>
            <a:ext cx="5638801" cy="639900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
        <p:nvSpPr>
          <p:cNvPr id="8" name="Title 1">
            <a:extLst>
              <a:ext uri="{FF2B5EF4-FFF2-40B4-BE49-F238E27FC236}">
                <a16:creationId xmlns:a16="http://schemas.microsoft.com/office/drawing/2014/main" id="{5049FAFD-93D7-8D30-D82F-88EC208B5CE6}"/>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41559317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0" y="5093656"/>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0" y="5589003"/>
            <a:ext cx="10832123" cy="390525"/>
          </a:xfrm>
        </p:spPr>
        <p:txBody>
          <a:bodyPr wrap="square">
            <a:spAutoFit/>
          </a:bodyPr>
          <a:lstStyle>
            <a:lvl1pPr marL="0" indent="0">
              <a:buNone/>
              <a:defRPr lang="en-US" sz="2800" b="0" kern="1200" dirty="0" smtClean="0">
                <a:solidFill>
                  <a:schemeClr val="tx1">
                    <a:lumMod val="75000"/>
                    <a:lumOff val="25000"/>
                  </a:schemeClr>
                </a:solidFill>
                <a:latin typeface="DM Sans" pitchFamily="2" charset="0"/>
                <a:ea typeface="+mn-ea"/>
                <a:cs typeface="+mn-cs"/>
              </a:defRPr>
            </a:lvl1pPr>
          </a:lstStyle>
          <a:p>
            <a:pPr marL="342900" lvl="0" indent="-342900" algn="l" defTabSz="1371600"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3819316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State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1299835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cstate="screen">
            <a:alphaModFix amt="54000"/>
            <a:extLst>
              <a:ext uri="{28A0092B-C50C-407E-A947-70E740481C1C}">
                <a14:useLocalDpi xmlns:a14="http://schemas.microsoft.com/office/drawing/2010/main"/>
              </a:ext>
            </a:extLst>
          </a:blip>
          <a:srcRect/>
          <a:stretch/>
        </p:blipFill>
        <p:spPr>
          <a:xfrm>
            <a:off x="474345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6938010" cy="10287000"/>
          </a:xfrm>
        </p:spPr>
        <p:txBody>
          <a:bodyPr/>
          <a:lstStyle>
            <a:lvl1pPr>
              <a:defRPr>
                <a:solidFill>
                  <a:schemeClr val="accent6">
                    <a:lumMod val="75000"/>
                  </a:schemeClr>
                </a:solidFill>
              </a:defRPr>
            </a:lvl1pPr>
          </a:lstStyle>
          <a:p>
            <a:r>
              <a:rPr lang="en-US"/>
              <a:t>Click icon to add picture</a:t>
            </a:r>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3191932969"/>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Speaker Image">
    <p:spTree>
      <p:nvGrpSpPr>
        <p:cNvPr id="1" name=""/>
        <p:cNvGrpSpPr/>
        <p:nvPr/>
      </p:nvGrpSpPr>
      <p:grpSpPr>
        <a:xfrm>
          <a:off x="0" y="0"/>
          <a:ext cx="0" cy="0"/>
          <a:chOff x="0" y="0"/>
          <a:chExt cx="0" cy="0"/>
        </a:xfrm>
      </p:grpSpPr>
      <p:pic>
        <p:nvPicPr>
          <p:cNvPr id="12" name="Picture 11" descr="A picture containing text, indoor, appliance, tub&#10;&#10;Description automatically generated">
            <a:extLst>
              <a:ext uri="{FF2B5EF4-FFF2-40B4-BE49-F238E27FC236}">
                <a16:creationId xmlns:a16="http://schemas.microsoft.com/office/drawing/2014/main" id="{3671E54C-62AB-BB11-4A7F-4CA0933CEB1C}"/>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24011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9977706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4784443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1214662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15368559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32007706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2138765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8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9923388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9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67619379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0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5141776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4540427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204739028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0109523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6_Section Header - Feder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96304638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1_State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2927711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3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4114028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1_Title and Content - White Tex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4364074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3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8" y="547690"/>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1" y="2254132"/>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1" y="5093657"/>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1" y="2721378"/>
            <a:ext cx="10832123" cy="390525"/>
          </a:xfrm>
        </p:spPr>
        <p:txBody>
          <a:bodyPr wrap="square">
            <a:spAutoFit/>
          </a:bodyPr>
          <a:lstStyle>
            <a:lvl1pPr marL="0" indent="0">
              <a:buNone/>
              <a:defRPr sz="2801">
                <a:solidFill>
                  <a:schemeClr val="tx1">
                    <a:lumMod val="75000"/>
                    <a:lumOff val="25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1" y="5589003"/>
            <a:ext cx="10832123" cy="393634"/>
          </a:xfrm>
        </p:spPr>
        <p:txBody>
          <a:bodyPr wrap="square">
            <a:spAutoFit/>
          </a:bodyPr>
          <a:lstStyle>
            <a:lvl1pPr marL="0" indent="0">
              <a:buNone/>
              <a:defRPr lang="en-US" sz="2801" b="0" kern="1200" dirty="0" smtClean="0">
                <a:solidFill>
                  <a:schemeClr val="tx1">
                    <a:lumMod val="75000"/>
                    <a:lumOff val="25000"/>
                  </a:schemeClr>
                </a:solidFill>
                <a:latin typeface="DM Sans" pitchFamily="2" charset="0"/>
                <a:ea typeface="+mn-ea"/>
                <a:cs typeface="+mn-cs"/>
              </a:defRPr>
            </a:lvl1pPr>
          </a:lstStyle>
          <a:p>
            <a:pPr marL="342917" lvl="0" indent="-342917" algn="l" defTabSz="1371669"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79"/>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2"/>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68111634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6950710" y="4869656"/>
            <a:ext cx="1099439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6950710" y="8115303"/>
            <a:ext cx="1099439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sp>
        <p:nvSpPr>
          <p:cNvPr id="4" name="Rectangle 3">
            <a:extLst>
              <a:ext uri="{FF2B5EF4-FFF2-40B4-BE49-F238E27FC236}">
                <a16:creationId xmlns:a16="http://schemas.microsoft.com/office/drawing/2014/main" id="{4A3CB6B6-9F60-C5A8-3E68-8F1BA23F1006}"/>
              </a:ext>
            </a:extLst>
          </p:cNvPr>
          <p:cNvSpPr/>
          <p:nvPr userDrawn="1"/>
        </p:nvSpPr>
        <p:spPr>
          <a:xfrm>
            <a:off x="6950710" y="2953274"/>
            <a:ext cx="1133729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72807" y="3200398"/>
            <a:ext cx="1371600" cy="685803"/>
          </a:xfrm>
          <a:prstGeom prst="rect">
            <a:avLst/>
          </a:prstGeom>
        </p:spPr>
      </p:pic>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3132111618"/>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Speaker Image">
    <p:spTree>
      <p:nvGrpSpPr>
        <p:cNvPr id="1" name=""/>
        <p:cNvGrpSpPr/>
        <p:nvPr/>
      </p:nvGrpSpPr>
      <p:grpSpPr>
        <a:xfrm>
          <a:off x="0" y="0"/>
          <a:ext cx="0" cy="0"/>
          <a:chOff x="0" y="0"/>
          <a:chExt cx="0" cy="0"/>
        </a:xfrm>
      </p:grpSpPr>
      <p:pic>
        <p:nvPicPr>
          <p:cNvPr id="12" name="Picture 11" descr="A picture containing text, indoor, appliance, tub&#10;&#10;Description automatically generated">
            <a:extLst>
              <a:ext uri="{FF2B5EF4-FFF2-40B4-BE49-F238E27FC236}">
                <a16:creationId xmlns:a16="http://schemas.microsoft.com/office/drawing/2014/main" id="{3671E54C-62AB-BB11-4A7F-4CA0933CEB1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187826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4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609400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5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8035019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29660572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Header with tex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CA1958C-5B22-24D9-1CC6-7F3BFCD50885}"/>
              </a:ext>
            </a:extLst>
          </p:cNvPr>
          <p:cNvSpPr>
            <a:spLocks noGrp="1"/>
          </p:cNvSpPr>
          <p:nvPr>
            <p:ph type="body" sz="quarter" idx="10"/>
          </p:nvPr>
        </p:nvSpPr>
        <p:spPr>
          <a:xfrm>
            <a:off x="1256717" y="3251993"/>
            <a:ext cx="13377963" cy="5536407"/>
          </a:xfrm>
          <a:prstGeom prst="rect">
            <a:avLst/>
          </a:prstGeom>
        </p:spPr>
        <p:txBody>
          <a:bodyPr/>
          <a:lstStyle>
            <a:lvl1pPr marL="0" indent="0">
              <a:buNone/>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6" name="Title Placeholder 1">
            <a:extLst>
              <a:ext uri="{FF2B5EF4-FFF2-40B4-BE49-F238E27FC236}">
                <a16:creationId xmlns:a16="http://schemas.microsoft.com/office/drawing/2014/main" id="{0294DAF5-B25D-7648-D524-7D6C0CD48B26}"/>
              </a:ext>
            </a:extLst>
          </p:cNvPr>
          <p:cNvSpPr>
            <a:spLocks noGrp="1"/>
          </p:cNvSpPr>
          <p:nvPr>
            <p:ph type="title"/>
          </p:nvPr>
        </p:nvSpPr>
        <p:spPr>
          <a:xfrm>
            <a:off x="1257300" y="1371601"/>
            <a:ext cx="15773400" cy="151447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227690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6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5" y="2254136"/>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5" y="2721378"/>
            <a:ext cx="10832123" cy="390525"/>
          </a:xfrm>
        </p:spPr>
        <p:txBody>
          <a:bodyPr wrap="square">
            <a:spAutoFit/>
          </a:bodyPr>
          <a:lstStyle>
            <a:lvl1pPr marL="0" indent="0">
              <a:buNone/>
              <a:defRPr sz="2801">
                <a:solidFill>
                  <a:schemeClr val="tx1">
                    <a:lumMod val="75000"/>
                    <a:lumOff val="25000"/>
                  </a:schemeClr>
                </a:solidFill>
              </a:defRPr>
            </a:lvl1pPr>
            <a:lvl2pPr marL="685938" indent="0">
              <a:buNone/>
              <a:defRPr/>
            </a:lvl2pPr>
            <a:lvl3pPr marL="1371876" indent="0">
              <a:buNone/>
              <a:defRPr/>
            </a:lvl3pPr>
            <a:lvl4pPr marL="2057814" indent="0">
              <a:buNone/>
              <a:defRPr/>
            </a:lvl4pPr>
            <a:lvl5pPr marL="2743751"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4"/>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76"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9" y="485972"/>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1"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0732094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5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9" y="547691"/>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80"/>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4"/>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91383404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361562309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28867402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_Speaker Image">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4E727C-18C2-FD6F-EBBA-D5EC59BB9D70}"/>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
          <a:stretch/>
        </p:blipFill>
        <p:spPr>
          <a:xfrm>
            <a:off x="0" y="0"/>
            <a:ext cx="18288000" cy="10279856"/>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6467" y="3200398"/>
              <a:ext cx="1371600" cy="685803"/>
            </a:xfrm>
            <a:prstGeom prst="rect">
              <a:avLst/>
            </a:prstGeom>
          </p:spPr>
        </p:pic>
      </p:grpSp>
    </p:spTree>
    <p:extLst>
      <p:ext uri="{BB962C8B-B14F-4D97-AF65-F5344CB8AC3E}">
        <p14:creationId xmlns:p14="http://schemas.microsoft.com/office/powerpoint/2010/main" val="15169472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_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3548920"/>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2786126"/>
            <a:ext cx="6526390" cy="3671094"/>
          </a:xfrm>
          <a:prstGeom prst="rect">
            <a:avLst/>
          </a:prstGeom>
        </p:spPr>
      </p:pic>
    </p:spTree>
    <p:extLst>
      <p:ext uri="{BB962C8B-B14F-4D97-AF65-F5344CB8AC3E}">
        <p14:creationId xmlns:p14="http://schemas.microsoft.com/office/powerpoint/2010/main" val="15617476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7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0" y="5093656"/>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0" y="5589003"/>
            <a:ext cx="10832123" cy="390525"/>
          </a:xfrm>
        </p:spPr>
        <p:txBody>
          <a:bodyPr wrap="square">
            <a:spAutoFit/>
          </a:bodyPr>
          <a:lstStyle>
            <a:lvl1pPr marL="0" indent="0">
              <a:buNone/>
              <a:defRPr lang="en-US" sz="2800" b="0" kern="1200" dirty="0" smtClean="0">
                <a:solidFill>
                  <a:schemeClr val="tx1">
                    <a:lumMod val="75000"/>
                    <a:lumOff val="25000"/>
                  </a:schemeClr>
                </a:solidFill>
                <a:latin typeface="DM Sans" pitchFamily="2" charset="0"/>
                <a:ea typeface="+mn-ea"/>
                <a:cs typeface="+mn-cs"/>
              </a:defRPr>
            </a:lvl1pPr>
          </a:lstStyle>
          <a:p>
            <a:pPr marL="342900" lvl="0" indent="-342900" algn="l" defTabSz="1371600"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5391561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8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7964531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FB8DD-147D-4AC5-B214-A04DEBC05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5981374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980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6938010" cy="10287000"/>
          </a:xfrm>
        </p:spPr>
        <p:txBody>
          <a:bodyPr/>
          <a:lstStyle>
            <a:lvl1pPr>
              <a:defRPr>
                <a:solidFill>
                  <a:schemeClr val="accent6">
                    <a:lumMod val="75000"/>
                  </a:schemeClr>
                </a:solidFill>
              </a:defRPr>
            </a:lvl1pPr>
          </a:lstStyle>
          <a:p>
            <a:r>
              <a:rPr lang="en-US"/>
              <a:t>Click icon to add picture</a:t>
            </a:r>
          </a:p>
        </p:txBody>
      </p:sp>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1381" y="3200398"/>
              <a:ext cx="1371600" cy="685803"/>
            </a:xfrm>
            <a:prstGeom prst="rect">
              <a:avLst/>
            </a:prstGeom>
          </p:spPr>
        </p:pic>
      </p:grpSp>
      <p:pic>
        <p:nvPicPr>
          <p:cNvPr id="11" name="Graphic 10">
            <a:extLst>
              <a:ext uri="{FF2B5EF4-FFF2-40B4-BE49-F238E27FC236}">
                <a16:creationId xmlns:a16="http://schemas.microsoft.com/office/drawing/2014/main" id="{7E8C81BF-E849-9EDE-160A-B225D06C95C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0311" y="-4470400"/>
            <a:ext cx="7947378" cy="4470400"/>
          </a:xfrm>
          <a:prstGeom prst="rect">
            <a:avLst/>
          </a:prstGeom>
        </p:spPr>
      </p:pic>
    </p:spTree>
    <p:extLst>
      <p:ext uri="{BB962C8B-B14F-4D97-AF65-F5344CB8AC3E}">
        <p14:creationId xmlns:p14="http://schemas.microsoft.com/office/powerpoint/2010/main" val="328471440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CF19473-AAB2-3EE7-BDBB-93C3678EBA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a:off x="7" y="0"/>
            <a:ext cx="18287993" cy="10286996"/>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65848456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8" name="Picture 7" descr="A picture containing fish, shark, dolphin&#10;&#10;Description automatically generated">
            <a:extLst>
              <a:ext uri="{FF2B5EF4-FFF2-40B4-BE49-F238E27FC236}">
                <a16:creationId xmlns:a16="http://schemas.microsoft.com/office/drawing/2014/main" id="{1BD5465A-7241-E63B-2C23-38F9469497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
          <a:stretch/>
        </p:blipFill>
        <p:spPr>
          <a:xfrm>
            <a:off x="0" y="-7144"/>
            <a:ext cx="18288000" cy="10294144"/>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38018722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6FF43B8-6A9E-3CBF-C7A4-CA2E052FD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Tree>
    <p:extLst>
      <p:ext uri="{BB962C8B-B14F-4D97-AF65-F5344CB8AC3E}">
        <p14:creationId xmlns:p14="http://schemas.microsoft.com/office/powerpoint/2010/main" val="17719624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2721416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15734640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9429793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52700"/>
            <a:ext cx="8322906"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07896" y="2552700"/>
            <a:ext cx="8322904"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40730396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2552699"/>
            <a:ext cx="8539164" cy="120491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457201" y="3962399"/>
            <a:ext cx="8539164"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1634" y="2521745"/>
            <a:ext cx="853916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962399"/>
            <a:ext cx="8572500"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5994A-C412-49F6-9E4A-9989D272122B}" type="slidenum">
              <a:rPr lang="en-US" smtClean="0"/>
              <a:t>‹#›</a:t>
            </a:fld>
            <a:endParaRPr lang="en-US"/>
          </a:p>
        </p:txBody>
      </p:sp>
      <p:sp>
        <p:nvSpPr>
          <p:cNvPr id="10" name="Title 1">
            <a:extLst>
              <a:ext uri="{FF2B5EF4-FFF2-40B4-BE49-F238E27FC236}">
                <a16:creationId xmlns:a16="http://schemas.microsoft.com/office/drawing/2014/main" id="{00FB9C59-E86A-4264-9651-4BBE1810111E}"/>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11441823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28680404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17885599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980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6938010" cy="10287000"/>
          </a:xfrm>
        </p:spPr>
        <p:txBody>
          <a:bodyPr/>
          <a:lstStyle>
            <a:lvl1pPr>
              <a:defRPr>
                <a:solidFill>
                  <a:schemeClr val="accent6">
                    <a:lumMod val="75000"/>
                  </a:schemeClr>
                </a:solidFill>
              </a:defRPr>
            </a:lvl1pPr>
          </a:lstStyle>
          <a:p>
            <a:r>
              <a:rPr lang="en-US"/>
              <a:t>Click icon to add picture</a:t>
            </a:r>
          </a:p>
        </p:txBody>
      </p:sp>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1381" y="3200398"/>
              <a:ext cx="1371600" cy="685803"/>
            </a:xfrm>
            <a:prstGeom prst="rect">
              <a:avLst/>
            </a:prstGeom>
          </p:spPr>
        </p:pic>
      </p:grpSp>
      <p:pic>
        <p:nvPicPr>
          <p:cNvPr id="11" name="Graphic 10">
            <a:extLst>
              <a:ext uri="{FF2B5EF4-FFF2-40B4-BE49-F238E27FC236}">
                <a16:creationId xmlns:a16="http://schemas.microsoft.com/office/drawing/2014/main" id="{7E8C81BF-E849-9EDE-160A-B225D06C95C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0311" y="-4470400"/>
            <a:ext cx="7947378" cy="4470400"/>
          </a:xfrm>
          <a:prstGeom prst="rect">
            <a:avLst/>
          </a:prstGeom>
        </p:spPr>
      </p:pic>
    </p:spTree>
    <p:extLst>
      <p:ext uri="{BB962C8B-B14F-4D97-AF65-F5344CB8AC3E}">
        <p14:creationId xmlns:p14="http://schemas.microsoft.com/office/powerpoint/2010/main" val="32847144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21460275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324600" y="2562284"/>
            <a:ext cx="11506200" cy="63770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457200" y="2552699"/>
            <a:ext cx="5638801" cy="639900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
        <p:nvSpPr>
          <p:cNvPr id="8" name="Title 1">
            <a:extLst>
              <a:ext uri="{FF2B5EF4-FFF2-40B4-BE49-F238E27FC236}">
                <a16:creationId xmlns:a16="http://schemas.microsoft.com/office/drawing/2014/main" id="{5049FAFD-93D7-8D30-D82F-88EC208B5CE6}"/>
              </a:ext>
            </a:extLst>
          </p:cNvPr>
          <p:cNvSpPr>
            <a:spLocks noGrp="1"/>
          </p:cNvSpPr>
          <p:nvPr>
            <p:ph type="title"/>
          </p:nvPr>
        </p:nvSpPr>
        <p:spPr>
          <a:xfrm>
            <a:off x="457200" y="547689"/>
            <a:ext cx="17373600" cy="595312"/>
          </a:xfrm>
        </p:spPr>
        <p:txBody>
          <a:bodyPr/>
          <a:lstStyle/>
          <a:p>
            <a:r>
              <a:rPr lang="en-US"/>
              <a:t>Click to edit Master title style</a:t>
            </a:r>
          </a:p>
        </p:txBody>
      </p:sp>
    </p:spTree>
    <p:extLst>
      <p:ext uri="{BB962C8B-B14F-4D97-AF65-F5344CB8AC3E}">
        <p14:creationId xmlns:p14="http://schemas.microsoft.com/office/powerpoint/2010/main" val="323661679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0" y="5093656"/>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0" y="5589003"/>
            <a:ext cx="10832123" cy="390525"/>
          </a:xfrm>
        </p:spPr>
        <p:txBody>
          <a:bodyPr wrap="square">
            <a:spAutoFit/>
          </a:bodyPr>
          <a:lstStyle>
            <a:lvl1pPr marL="0" indent="0">
              <a:buNone/>
              <a:defRPr lang="en-US" sz="2800" b="0" kern="1200" dirty="0" smtClean="0">
                <a:solidFill>
                  <a:schemeClr val="tx1">
                    <a:lumMod val="75000"/>
                    <a:lumOff val="25000"/>
                  </a:schemeClr>
                </a:solidFill>
                <a:latin typeface="DM Sans" pitchFamily="2" charset="0"/>
                <a:ea typeface="+mn-ea"/>
                <a:cs typeface="+mn-cs"/>
              </a:defRPr>
            </a:lvl1pPr>
          </a:lstStyle>
          <a:p>
            <a:pPr marL="342900" lvl="0" indent="-342900" algn="l" defTabSz="1371600"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7983879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cstate="screen">
            <a:alphaModFix amt="54000"/>
            <a:extLst>
              <a:ext uri="{28A0092B-C50C-407E-A947-70E740481C1C}">
                <a14:useLocalDpi xmlns:a14="http://schemas.microsoft.com/office/drawing/2010/main"/>
              </a:ext>
            </a:extLst>
          </a:blip>
          <a:srcRect/>
          <a:stretch/>
        </p:blipFill>
        <p:spPr>
          <a:xfrm>
            <a:off x="474345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6938010" cy="10287000"/>
          </a:xfrm>
        </p:spPr>
        <p:txBody>
          <a:bodyPr/>
          <a:lstStyle>
            <a:lvl1pPr>
              <a:defRPr>
                <a:solidFill>
                  <a:schemeClr val="accent6">
                    <a:lumMod val="75000"/>
                  </a:schemeClr>
                </a:solidFill>
              </a:defRPr>
            </a:lvl1pPr>
          </a:lstStyle>
          <a:p>
            <a:r>
              <a:rPr lang="en-US"/>
              <a:t>Click icon to add picture</a:t>
            </a:r>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32847144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peaker Image">
    <p:spTree>
      <p:nvGrpSpPr>
        <p:cNvPr id="1" name=""/>
        <p:cNvGrpSpPr/>
        <p:nvPr/>
      </p:nvGrpSpPr>
      <p:grpSpPr>
        <a:xfrm>
          <a:off x="0" y="0"/>
          <a:ext cx="0" cy="0"/>
          <a:chOff x="0" y="0"/>
          <a:chExt cx="0" cy="0"/>
        </a:xfrm>
      </p:grpSpPr>
      <p:pic>
        <p:nvPicPr>
          <p:cNvPr id="12" name="Picture 11" descr="A picture containing text, indoor, appliance, tub&#10;&#10;Description automatically generated">
            <a:extLst>
              <a:ext uri="{FF2B5EF4-FFF2-40B4-BE49-F238E27FC236}">
                <a16:creationId xmlns:a16="http://schemas.microsoft.com/office/drawing/2014/main" id="{3671E54C-62AB-BB11-4A7F-4CA0933CEB1C}"/>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35973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2837731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0118744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9709165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6764642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5606418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Imag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35973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8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2771957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0067504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40182787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2721416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15734640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r>
              <a:rPr lang="en-US"/>
              <a:t>Click icon to add picture</a:t>
            </a:r>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9429793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6_Section Header - Feder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2284025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State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45652583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8658021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635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8" y="547690"/>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1" y="2254132"/>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1" y="5093657"/>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1" y="2721378"/>
            <a:ext cx="10832123" cy="390525"/>
          </a:xfrm>
        </p:spPr>
        <p:txBody>
          <a:bodyPr wrap="square">
            <a:spAutoFit/>
          </a:bodyPr>
          <a:lstStyle>
            <a:lvl1pPr marL="0" indent="0">
              <a:buNone/>
              <a:defRPr sz="2801">
                <a:solidFill>
                  <a:schemeClr val="tx1">
                    <a:lumMod val="75000"/>
                    <a:lumOff val="25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1" y="5589003"/>
            <a:ext cx="10832123" cy="393634"/>
          </a:xfrm>
        </p:spPr>
        <p:txBody>
          <a:bodyPr wrap="square">
            <a:spAutoFit/>
          </a:bodyPr>
          <a:lstStyle>
            <a:lvl1pPr marL="0" indent="0">
              <a:buNone/>
              <a:defRPr lang="en-US" sz="2801" b="0" kern="1200" dirty="0" smtClean="0">
                <a:solidFill>
                  <a:schemeClr val="tx1">
                    <a:lumMod val="75000"/>
                    <a:lumOff val="25000"/>
                  </a:schemeClr>
                </a:solidFill>
                <a:latin typeface="DM Sans" pitchFamily="2" charset="0"/>
                <a:ea typeface="+mn-ea"/>
                <a:cs typeface="+mn-cs"/>
              </a:defRPr>
            </a:lvl1pPr>
          </a:lstStyle>
          <a:p>
            <a:pPr marL="342917" lvl="0" indent="-342917" algn="l" defTabSz="1371669"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79"/>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2"/>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5045779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2837731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6950710" y="4869656"/>
            <a:ext cx="1099439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6950710" y="8115303"/>
            <a:ext cx="1099439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sp>
        <p:nvSpPr>
          <p:cNvPr id="4" name="Rectangle 3">
            <a:extLst>
              <a:ext uri="{FF2B5EF4-FFF2-40B4-BE49-F238E27FC236}">
                <a16:creationId xmlns:a16="http://schemas.microsoft.com/office/drawing/2014/main" id="{4A3CB6B6-9F60-C5A8-3E68-8F1BA23F1006}"/>
              </a:ext>
            </a:extLst>
          </p:cNvPr>
          <p:cNvSpPr/>
          <p:nvPr userDrawn="1"/>
        </p:nvSpPr>
        <p:spPr>
          <a:xfrm>
            <a:off x="6950710" y="2953274"/>
            <a:ext cx="1133729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72807" y="3200398"/>
            <a:ext cx="1371600" cy="685803"/>
          </a:xfrm>
          <a:prstGeom prst="rect">
            <a:avLst/>
          </a:prstGeom>
        </p:spPr>
      </p:pic>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48860184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Speaker Image">
    <p:spTree>
      <p:nvGrpSpPr>
        <p:cNvPr id="1" name=""/>
        <p:cNvGrpSpPr/>
        <p:nvPr/>
      </p:nvGrpSpPr>
      <p:grpSpPr>
        <a:xfrm>
          <a:off x="0" y="0"/>
          <a:ext cx="0" cy="0"/>
          <a:chOff x="0" y="0"/>
          <a:chExt cx="0" cy="0"/>
        </a:xfrm>
      </p:grpSpPr>
      <p:pic>
        <p:nvPicPr>
          <p:cNvPr id="12" name="Picture 11" descr="A picture containing text, indoor, appliance, tub&#10;&#10;Description automatically generated">
            <a:extLst>
              <a:ext uri="{FF2B5EF4-FFF2-40B4-BE49-F238E27FC236}">
                <a16:creationId xmlns:a16="http://schemas.microsoft.com/office/drawing/2014/main" id="{3671E54C-62AB-BB11-4A7F-4CA0933CEB1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211353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8"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7" y="547689"/>
            <a:ext cx="7325403" cy="430887"/>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0"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6827177"/>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1" y="7647871"/>
            <a:ext cx="5669280" cy="543629"/>
          </a:xfrm>
        </p:spPr>
        <p:txBody>
          <a:bodyPr/>
          <a:lstStyle>
            <a:lvl1pPr marL="0" indent="0">
              <a:buNone/>
              <a:defRPr lang="en-US" sz="2800"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7801869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5027943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7759533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Header with tex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CA1958C-5B22-24D9-1CC6-7F3BFCD50885}"/>
              </a:ext>
            </a:extLst>
          </p:cNvPr>
          <p:cNvSpPr>
            <a:spLocks noGrp="1"/>
          </p:cNvSpPr>
          <p:nvPr>
            <p:ph type="body" sz="quarter" idx="10"/>
          </p:nvPr>
        </p:nvSpPr>
        <p:spPr>
          <a:xfrm>
            <a:off x="1256717" y="3251993"/>
            <a:ext cx="13377963" cy="5536407"/>
          </a:xfrm>
          <a:prstGeom prst="rect">
            <a:avLst/>
          </a:prstGeom>
        </p:spPr>
        <p:txBody>
          <a:bodyPr/>
          <a:lstStyle>
            <a:lvl1pPr marL="0" indent="0">
              <a:buNone/>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6" name="Title Placeholder 1">
            <a:extLst>
              <a:ext uri="{FF2B5EF4-FFF2-40B4-BE49-F238E27FC236}">
                <a16:creationId xmlns:a16="http://schemas.microsoft.com/office/drawing/2014/main" id="{0294DAF5-B25D-7648-D524-7D6C0CD48B26}"/>
              </a:ext>
            </a:extLst>
          </p:cNvPr>
          <p:cNvSpPr>
            <a:spLocks noGrp="1"/>
          </p:cNvSpPr>
          <p:nvPr>
            <p:ph type="title"/>
          </p:nvPr>
        </p:nvSpPr>
        <p:spPr>
          <a:xfrm>
            <a:off x="1257300" y="1371601"/>
            <a:ext cx="15773400" cy="151447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384085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6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5" y="2254136"/>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5" y="2721378"/>
            <a:ext cx="10832123" cy="390525"/>
          </a:xfrm>
        </p:spPr>
        <p:txBody>
          <a:bodyPr wrap="square">
            <a:spAutoFit/>
          </a:bodyPr>
          <a:lstStyle>
            <a:lvl1pPr marL="0" indent="0">
              <a:buNone/>
              <a:defRPr sz="2801">
                <a:solidFill>
                  <a:schemeClr val="tx1">
                    <a:lumMod val="75000"/>
                    <a:lumOff val="25000"/>
                  </a:schemeClr>
                </a:solidFill>
              </a:defRPr>
            </a:lvl1pPr>
            <a:lvl2pPr marL="685938" indent="0">
              <a:buNone/>
              <a:defRPr/>
            </a:lvl2pPr>
            <a:lvl3pPr marL="1371876" indent="0">
              <a:buNone/>
              <a:defRPr/>
            </a:lvl3pPr>
            <a:lvl4pPr marL="2057814" indent="0">
              <a:buNone/>
              <a:defRPr/>
            </a:lvl4pPr>
            <a:lvl5pPr marL="2743751"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4"/>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76"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9" y="485972"/>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1"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8787123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9" y="547691"/>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80"/>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4"/>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6501692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9144000" y="4869656"/>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91381" y="3200398"/>
              <a:ext cx="1371600" cy="685803"/>
            </a:xfrm>
            <a:prstGeom prst="rect">
              <a:avLst/>
            </a:prstGeom>
          </p:spPr>
        </p:pic>
      </p:grpSp>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82860916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Speaker Image">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4E727C-18C2-FD6F-EBBA-D5EC59BB9D70}"/>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
          <a:stretch/>
        </p:blipFill>
        <p:spPr>
          <a:xfrm>
            <a:off x="0" y="0"/>
            <a:ext cx="18288000" cy="10279856"/>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6467" y="3200398"/>
              <a:ext cx="1371600" cy="685803"/>
            </a:xfrm>
            <a:prstGeom prst="rect">
              <a:avLst/>
            </a:prstGeom>
          </p:spPr>
        </p:pic>
      </p:grpSp>
    </p:spTree>
    <p:extLst>
      <p:ext uri="{BB962C8B-B14F-4D97-AF65-F5344CB8AC3E}">
        <p14:creationId xmlns:p14="http://schemas.microsoft.com/office/powerpoint/2010/main" val="36938732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28377314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3548920"/>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2786126"/>
            <a:ext cx="6526390" cy="3671094"/>
          </a:xfrm>
          <a:prstGeom prst="rect">
            <a:avLst/>
          </a:prstGeom>
        </p:spPr>
      </p:pic>
    </p:spTree>
    <p:extLst>
      <p:ext uri="{BB962C8B-B14F-4D97-AF65-F5344CB8AC3E}">
        <p14:creationId xmlns:p14="http://schemas.microsoft.com/office/powerpoint/2010/main" val="1224351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7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8"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hasCustomPrompt="1"/>
          </p:nvPr>
        </p:nvSpPr>
        <p:spPr>
          <a:xfrm>
            <a:off x="1928587" y="-878061"/>
            <a:ext cx="9558563" cy="430887"/>
          </a:xfrm>
          <a:ln>
            <a:solidFill>
              <a:schemeClr val="accent1"/>
            </a:solidFill>
          </a:ln>
        </p:spPr>
        <p:txBody>
          <a:bodyPr wrap="square" anchor="t">
            <a:spAutoFit/>
          </a:bodyPr>
          <a:lstStyle>
            <a:lvl1pPr algn="l" defTabSz="914400" rtl="0" eaLnBrk="1" latinLnBrk="0" hangingPunct="1">
              <a:lnSpc>
                <a:spcPct val="10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r>
              <a:rPr lang="en-US"/>
              <a:t>PUBLIC POLICY &amp; LEGISLATIVE PRIORITIES</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1"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7"/>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0" y="2254130"/>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F8EAEA46-C96F-2194-84AD-4AA9070D10CD}"/>
              </a:ext>
            </a:extLst>
          </p:cNvPr>
          <p:cNvSpPr>
            <a:spLocks noGrp="1"/>
          </p:cNvSpPr>
          <p:nvPr>
            <p:ph type="body" sz="quarter" idx="14"/>
          </p:nvPr>
        </p:nvSpPr>
        <p:spPr>
          <a:xfrm>
            <a:off x="457200" y="5093656"/>
            <a:ext cx="10832123" cy="281039"/>
          </a:xfrm>
        </p:spPr>
        <p:txBody>
          <a:bodyPr wrap="square">
            <a:spAutoFit/>
          </a:bodyPr>
          <a:lstStyle>
            <a:lvl1pPr marL="0" indent="0">
              <a:buNone/>
              <a:defRPr lang="en-US" sz="2000" b="1" kern="1200" cap="all" spc="300" baseline="0" dirty="0" smtClean="0">
                <a:solidFill>
                  <a:schemeClr val="tx1">
                    <a:lumMod val="75000"/>
                    <a:lumOff val="25000"/>
                  </a:schemeClr>
                </a:solidFill>
                <a:latin typeface="DM Sans" pitchFamily="2" charset="0"/>
                <a:ea typeface="+mn-ea"/>
                <a:cs typeface="+mn-cs"/>
              </a:defRPr>
            </a:lvl1pPr>
            <a:lvl2pPr>
              <a:defRPr sz="3200">
                <a:solidFill>
                  <a:schemeClr val="tx1">
                    <a:lumMod val="75000"/>
                    <a:lumOff val="25000"/>
                  </a:schemeClr>
                </a:solidFill>
              </a:defRPr>
            </a:lvl2pPr>
            <a:lvl3pPr>
              <a:defRPr sz="28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5" y="9731603"/>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0" y="2721378"/>
            <a:ext cx="10832123" cy="390525"/>
          </a:xfrm>
        </p:spPr>
        <p:txBody>
          <a:bodyPr wrap="square">
            <a:spAutoFit/>
          </a:bodyPr>
          <a:lstStyle>
            <a:lvl1pPr marL="0" indent="0">
              <a:buNone/>
              <a:defRPr sz="28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a:t>Click to edit Master text styles</a:t>
            </a:r>
          </a:p>
        </p:txBody>
      </p:sp>
      <p:sp>
        <p:nvSpPr>
          <p:cNvPr id="23" name="Text Placeholder 22">
            <a:extLst>
              <a:ext uri="{FF2B5EF4-FFF2-40B4-BE49-F238E27FC236}">
                <a16:creationId xmlns:a16="http://schemas.microsoft.com/office/drawing/2014/main" id="{87E8173A-FB7E-75A5-96A2-E16760EB6F8F}"/>
              </a:ext>
            </a:extLst>
          </p:cNvPr>
          <p:cNvSpPr>
            <a:spLocks noGrp="1"/>
          </p:cNvSpPr>
          <p:nvPr>
            <p:ph type="body" sz="quarter" idx="16"/>
          </p:nvPr>
        </p:nvSpPr>
        <p:spPr>
          <a:xfrm>
            <a:off x="457200" y="5589003"/>
            <a:ext cx="10832123" cy="390525"/>
          </a:xfrm>
        </p:spPr>
        <p:txBody>
          <a:bodyPr wrap="square">
            <a:spAutoFit/>
          </a:bodyPr>
          <a:lstStyle>
            <a:lvl1pPr marL="0" indent="0">
              <a:buNone/>
              <a:defRPr lang="en-US" sz="2800" b="0" kern="1200" dirty="0" smtClean="0">
                <a:solidFill>
                  <a:schemeClr val="tx1">
                    <a:lumMod val="75000"/>
                    <a:lumOff val="25000"/>
                  </a:schemeClr>
                </a:solidFill>
                <a:latin typeface="DM Sans" pitchFamily="2" charset="0"/>
                <a:ea typeface="+mn-ea"/>
                <a:cs typeface="+mn-cs"/>
              </a:defRPr>
            </a:lvl1pPr>
          </a:lstStyle>
          <a:p>
            <a:pPr marL="342900" lvl="0" indent="-342900" algn="l" defTabSz="1371600" rtl="0" eaLnBrk="1" latinLnBrk="0" hangingPunct="1">
              <a:lnSpc>
                <a:spcPct val="90000"/>
              </a:lnSpc>
              <a:spcBef>
                <a:spcPts val="1500"/>
              </a:spcBef>
            </a:pPr>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1" y="8449148"/>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600" rtl="0" eaLnBrk="1" latinLnBrk="0" hangingPunct="1">
              <a:lnSpc>
                <a:spcPct val="90000"/>
              </a:lnSpc>
              <a:spcBef>
                <a:spcPts val="1500"/>
              </a:spcBef>
              <a:buFont typeface="Arial" panose="020B0604020202020204" pitchFamily="34" charset="0"/>
              <a:buNone/>
            </a:pPr>
            <a:r>
              <a:rPr lang="en-US"/>
              <a:t>Click to edit Master text styles</a:t>
            </a:r>
          </a:p>
        </p:txBody>
      </p:sp>
      <p:sp>
        <p:nvSpPr>
          <p:cNvPr id="14" name="Rectangle: Rounded Corners 13">
            <a:extLst>
              <a:ext uri="{FF2B5EF4-FFF2-40B4-BE49-F238E27FC236}">
                <a16:creationId xmlns:a16="http://schemas.microsoft.com/office/drawing/2014/main" id="{237625FB-E667-2561-53BF-1C5193041EA8}"/>
              </a:ext>
            </a:extLst>
          </p:cNvPr>
          <p:cNvSpPr/>
          <p:nvPr/>
        </p:nvSpPr>
        <p:spPr>
          <a:xfrm>
            <a:off x="9106193" y="-1524264"/>
            <a:ext cx="4366260" cy="880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r>
              <a:rPr lang="en-US" cap="all" spc="160">
                <a:solidFill>
                  <a:schemeClr val="accent1"/>
                </a:solidFill>
                <a:latin typeface="Poppins" panose="00000500000000000000" pitchFamily="2" charset="0"/>
                <a:cs typeface="Poppins" panose="00000500000000000000" pitchFamily="2" charset="0"/>
              </a:rPr>
              <a:t>PUBLIC POLICY &amp; </a:t>
            </a:r>
            <a:br>
              <a:rPr lang="en-US" cap="all" spc="160">
                <a:solidFill>
                  <a:schemeClr val="accent1"/>
                </a:solidFill>
                <a:latin typeface="Poppins" panose="00000500000000000000" pitchFamily="2" charset="0"/>
                <a:cs typeface="Poppins" panose="00000500000000000000" pitchFamily="2" charset="0"/>
              </a:rPr>
            </a:br>
            <a:r>
              <a:rPr lang="en-US" cap="all" spc="160">
                <a:solidFill>
                  <a:schemeClr val="accent1"/>
                </a:solidFill>
                <a:latin typeface="Poppins" panose="00000500000000000000" pitchFamily="2" charset="0"/>
                <a:cs typeface="Poppins" panose="00000500000000000000" pitchFamily="2" charset="0"/>
              </a:rPr>
              <a:t>LEGISLATIVE PRIORITIES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4" y="485967"/>
            <a:ext cx="554734"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6" y="548640"/>
            <a:ext cx="8993414" cy="430887"/>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a:t>PUBLIC POLICY &amp; LEGISLATIVE PRIORITIES</a:t>
            </a:r>
          </a:p>
        </p:txBody>
      </p:sp>
    </p:spTree>
    <p:extLst>
      <p:ext uri="{BB962C8B-B14F-4D97-AF65-F5344CB8AC3E}">
        <p14:creationId xmlns:p14="http://schemas.microsoft.com/office/powerpoint/2010/main" val="320691719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8_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4" y="2254135"/>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4" y="2721378"/>
            <a:ext cx="10832123" cy="390525"/>
          </a:xfrm>
        </p:spPr>
        <p:txBody>
          <a:bodyPr wrap="square">
            <a:spAutoFit/>
          </a:bodyPr>
          <a:lstStyle>
            <a:lvl1pPr marL="0" indent="0">
              <a:buNone/>
              <a:defRPr sz="2801">
                <a:solidFill>
                  <a:schemeClr val="tx1">
                    <a:lumMod val="75000"/>
                    <a:lumOff val="25000"/>
                  </a:schemeClr>
                </a:solidFill>
              </a:defRPr>
            </a:lvl1pPr>
            <a:lvl2pPr marL="685904" indent="0">
              <a:buNone/>
              <a:defRPr/>
            </a:lvl2pPr>
            <a:lvl3pPr marL="1371807" indent="0">
              <a:buNone/>
              <a:defRPr/>
            </a:lvl3pPr>
            <a:lvl4pPr marL="2057711" indent="0">
              <a:buNone/>
              <a:defRPr/>
            </a:lvl4pPr>
            <a:lvl5pPr marL="2743613"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3"/>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807"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7" y="485971"/>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90"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0535421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9144000" y="4869659"/>
            <a:ext cx="880110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0" y="8115303"/>
            <a:ext cx="8801100" cy="1828797"/>
          </a:xfrm>
        </p:spPr>
        <p:txBody>
          <a:bodyPr/>
          <a:lstStyle>
            <a:lvl1pPr marL="0" indent="0" algn="l">
              <a:buNone/>
              <a:defRPr sz="3600">
                <a:solidFill>
                  <a:schemeClr val="bg1"/>
                </a:solidFill>
              </a:defRPr>
            </a:lvl1pPr>
            <a:lvl2pPr marL="685869" indent="0" algn="ctr">
              <a:buNone/>
              <a:defRPr sz="3000"/>
            </a:lvl2pPr>
            <a:lvl3pPr marL="1371738" indent="0" algn="ctr">
              <a:buNone/>
              <a:defRPr sz="2700"/>
            </a:lvl3pPr>
            <a:lvl4pPr marL="2057607" indent="0" algn="ctr">
              <a:buNone/>
              <a:defRPr sz="2400"/>
            </a:lvl4pPr>
            <a:lvl5pPr marL="2743475" indent="0" algn="ctr">
              <a:buNone/>
              <a:defRPr sz="2400"/>
            </a:lvl5pPr>
            <a:lvl6pPr marL="3429342" indent="0" algn="ctr">
              <a:buNone/>
              <a:defRPr sz="2400"/>
            </a:lvl6pPr>
            <a:lvl7pPr marL="4115213" indent="0" algn="ctr">
              <a:buNone/>
              <a:defRPr sz="2400"/>
            </a:lvl7pPr>
            <a:lvl8pPr marL="4801080" indent="0" algn="ctr">
              <a:buNone/>
              <a:defRPr sz="2400"/>
            </a:lvl8pPr>
            <a:lvl9pPr marL="5486949"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grpSp>
        <p:nvGrpSpPr>
          <p:cNvPr id="8" name="!!FHA Banner">
            <a:extLst>
              <a:ext uri="{FF2B5EF4-FFF2-40B4-BE49-F238E27FC236}">
                <a16:creationId xmlns:a16="http://schemas.microsoft.com/office/drawing/2014/main" id="{29F1EB30-AC49-9F73-A78E-D5CAA491498E}"/>
              </a:ext>
            </a:extLst>
          </p:cNvPr>
          <p:cNvGrpSpPr/>
          <p:nvPr userDrawn="1"/>
        </p:nvGrpSpPr>
        <p:grpSpPr>
          <a:xfrm>
            <a:off x="9144000" y="2953274"/>
            <a:ext cx="9144000" cy="1069848"/>
            <a:chOff x="9144000" y="2953274"/>
            <a:chExt cx="9144000" cy="1069848"/>
          </a:xfrm>
        </p:grpSpPr>
        <p:sp>
          <p:nvSpPr>
            <p:cNvPr id="4" name="Rectangle 3">
              <a:extLst>
                <a:ext uri="{FF2B5EF4-FFF2-40B4-BE49-F238E27FC236}">
                  <a16:creationId xmlns:a16="http://schemas.microsoft.com/office/drawing/2014/main" id="{4A3CB6B6-9F60-C5A8-3E68-8F1BA23F1006}"/>
                </a:ext>
              </a:extLst>
            </p:cNvPr>
            <p:cNvSpPr/>
            <p:nvPr userDrawn="1"/>
          </p:nvSpPr>
          <p:spPr>
            <a:xfrm>
              <a:off x="9144000"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lvl="0" defTabSz="685835"/>
              <a:r>
                <a:rPr lang="en-US" sz="2100" spc="45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1381" y="3200398"/>
              <a:ext cx="1371600" cy="685803"/>
            </a:xfrm>
            <a:prstGeom prst="rect">
              <a:avLst/>
            </a:prstGeom>
          </p:spPr>
        </p:pic>
      </p:grpSp>
    </p:spTree>
    <p:extLst>
      <p:ext uri="{BB962C8B-B14F-4D97-AF65-F5344CB8AC3E}">
        <p14:creationId xmlns:p14="http://schemas.microsoft.com/office/powerpoint/2010/main" val="27568168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12500" decel="12500" autoRev="1" fill="hold" nodeType="withEffect">
                                  <p:stCondLst>
                                    <p:cond delay="0"/>
                                  </p:stCondLst>
                                  <p:childTnLst>
                                    <p:animMotion origin="layout" path="M 2.5E-6 0 L 0.05781 0 " pathEditMode="relative" rAng="0" ptsTypes="AA">
                                      <p:cBhvr>
                                        <p:cTn id="6" dur="20000" fill="hold"/>
                                        <p:tgtEl>
                                          <p:spTgt spid="9"/>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peaker Image">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4E727C-18C2-FD6F-EBBA-D5EC59BB9D70}"/>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
          <a:stretch/>
        </p:blipFill>
        <p:spPr>
          <a:xfrm>
            <a:off x="0" y="2"/>
            <a:ext cx="18288000" cy="10279856"/>
          </a:xfrm>
          <a:prstGeom prst="rect">
            <a:avLst/>
          </a:prstGeom>
        </p:spPr>
      </p:pic>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26" y="9731604"/>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6467" y="3200398"/>
              <a:ext cx="1371600" cy="685803"/>
            </a:xfrm>
            <a:prstGeom prst="rect">
              <a:avLst/>
            </a:prstGeom>
          </p:spPr>
        </p:pic>
      </p:grpSp>
    </p:spTree>
    <p:extLst>
      <p:ext uri="{BB962C8B-B14F-4D97-AF65-F5344CB8AC3E}">
        <p14:creationId xmlns:p14="http://schemas.microsoft.com/office/powerpoint/2010/main" val="167848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7"/>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2" y="3548921"/>
            <a:ext cx="9804401"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114" y="2786126"/>
            <a:ext cx="6526391" cy="3671094"/>
          </a:xfrm>
          <a:prstGeom prst="rect">
            <a:avLst/>
          </a:prstGeom>
        </p:spPr>
      </p:pic>
    </p:spTree>
    <p:extLst>
      <p:ext uri="{BB962C8B-B14F-4D97-AF65-F5344CB8AC3E}">
        <p14:creationId xmlns:p14="http://schemas.microsoft.com/office/powerpoint/2010/main" val="2281230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2975192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8585939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75153364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4_Section Header" preserve="1" userDrawn="1">
  <p:cSld name="4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4963129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0118744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6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91662895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Section Header - Feder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1"/>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8569796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5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3245002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Fi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347AE-AED4-D096-6B0A-D465AB913CB9}"/>
              </a:ext>
            </a:extLst>
          </p:cNvPr>
          <p:cNvSpPr/>
          <p:nvPr userDrawn="1"/>
        </p:nvSpPr>
        <p:spPr>
          <a:xfrm>
            <a:off x="0" y="0"/>
            <a:ext cx="18288000" cy="10279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Picture 6" descr="Chart, line chart, histogram&#10;&#10;Description automatically generated">
            <a:extLst>
              <a:ext uri="{FF2B5EF4-FFF2-40B4-BE49-F238E27FC236}">
                <a16:creationId xmlns:a16="http://schemas.microsoft.com/office/drawing/2014/main" id="{F9376A5E-396D-9772-6989-B857069E6FCC}"/>
              </a:ext>
            </a:extLst>
          </p:cNvPr>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714496" y="-561975"/>
            <a:ext cx="19002497" cy="11410950"/>
          </a:xfrm>
          <a:prstGeom prst="rect">
            <a:avLst/>
          </a:prstGeom>
        </p:spPr>
      </p:pic>
      <p:sp>
        <p:nvSpPr>
          <p:cNvPr id="2" name="Title 1"/>
          <p:cNvSpPr>
            <a:spLocks noGrp="1"/>
          </p:cNvSpPr>
          <p:nvPr>
            <p:ph type="title"/>
          </p:nvPr>
        </p:nvSpPr>
        <p:spPr>
          <a:xfrm>
            <a:off x="457200" y="3962404"/>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904" indent="0">
              <a:buNone/>
              <a:defRPr sz="3000">
                <a:solidFill>
                  <a:schemeClr val="tx1">
                    <a:tint val="75000"/>
                  </a:schemeClr>
                </a:solidFill>
              </a:defRPr>
            </a:lvl2pPr>
            <a:lvl3pPr marL="1371807" indent="0">
              <a:buNone/>
              <a:defRPr sz="2700">
                <a:solidFill>
                  <a:schemeClr val="tx1">
                    <a:tint val="75000"/>
                  </a:schemeClr>
                </a:solidFill>
              </a:defRPr>
            </a:lvl3pPr>
            <a:lvl4pPr marL="2057711" indent="0">
              <a:buNone/>
              <a:defRPr sz="2400">
                <a:solidFill>
                  <a:schemeClr val="tx1">
                    <a:tint val="75000"/>
                  </a:schemeClr>
                </a:solidFill>
              </a:defRPr>
            </a:lvl4pPr>
            <a:lvl5pPr marL="2743613" indent="0">
              <a:buNone/>
              <a:defRPr sz="2400">
                <a:solidFill>
                  <a:schemeClr val="tx1">
                    <a:tint val="75000"/>
                  </a:schemeClr>
                </a:solidFill>
              </a:defRPr>
            </a:lvl5pPr>
            <a:lvl6pPr marL="3429513" indent="0">
              <a:buNone/>
              <a:defRPr sz="2400">
                <a:solidFill>
                  <a:schemeClr val="tx1">
                    <a:tint val="75000"/>
                  </a:schemeClr>
                </a:solidFill>
              </a:defRPr>
            </a:lvl6pPr>
            <a:lvl7pPr marL="4115420" indent="0">
              <a:buNone/>
              <a:defRPr sz="2400">
                <a:solidFill>
                  <a:schemeClr val="tx1">
                    <a:tint val="75000"/>
                  </a:schemeClr>
                </a:solidFill>
              </a:defRPr>
            </a:lvl7pPr>
            <a:lvl8pPr marL="4801320" indent="0">
              <a:buNone/>
              <a:defRPr sz="2400">
                <a:solidFill>
                  <a:schemeClr val="tx1">
                    <a:tint val="75000"/>
                  </a:schemeClr>
                </a:solidFill>
              </a:defRPr>
            </a:lvl8pPr>
            <a:lvl9pPr marL="5487224"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24062103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 El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347AE-AED4-D096-6B0A-D465AB913CB9}"/>
              </a:ext>
            </a:extLst>
          </p:cNvPr>
          <p:cNvSpPr/>
          <p:nvPr userDrawn="1"/>
        </p:nvSpPr>
        <p:spPr>
          <a:xfrm>
            <a:off x="0" y="0"/>
            <a:ext cx="18288000" cy="10279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8200" y="2571747"/>
            <a:ext cx="1371600" cy="685803"/>
          </a:xfrm>
          <a:prstGeom prst="rect">
            <a:avLst/>
          </a:prstGeom>
        </p:spPr>
      </p:pic>
      <p:pic>
        <p:nvPicPr>
          <p:cNvPr id="8" name="Picture 14" descr="Chart&#10;&#10;Description automatically generated">
            <a:extLst>
              <a:ext uri="{FF2B5EF4-FFF2-40B4-BE49-F238E27FC236}">
                <a16:creationId xmlns:a16="http://schemas.microsoft.com/office/drawing/2014/main" id="{42368A48-E68D-0CFD-4591-9AA6DFA16712}"/>
              </a:ext>
            </a:extLst>
          </p:cNvPr>
          <p:cNvPicPr>
            <a:picLocks noChangeAspect="1"/>
          </p:cNvPicPr>
          <p:nvPr userDrawn="1"/>
        </p:nvPicPr>
        <p:blipFill>
          <a:blip r:embed="rId4">
            <a:duotone>
              <a:schemeClr val="accent1">
                <a:shade val="45000"/>
                <a:satMod val="135000"/>
              </a:schemeClr>
              <a:prstClr val="white"/>
            </a:duotone>
            <a:alphaModFix amt="26000"/>
          </a:blip>
          <a:stretch>
            <a:fillRect/>
          </a:stretch>
        </p:blipFill>
        <p:spPr>
          <a:xfrm>
            <a:off x="3753195" y="829625"/>
            <a:ext cx="10401537" cy="8627750"/>
          </a:xfrm>
          <a:prstGeom prst="rect">
            <a:avLst/>
          </a:prstGeom>
        </p:spPr>
      </p:pic>
    </p:spTree>
    <p:extLst>
      <p:ext uri="{BB962C8B-B14F-4D97-AF65-F5344CB8AC3E}">
        <p14:creationId xmlns:p14="http://schemas.microsoft.com/office/powerpoint/2010/main" val="29750334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6223010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8213EDAB-C994-A365-3CDE-69B4C1F50E4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
          <a:stretch/>
        </p:blipFill>
        <p:spPr>
          <a:xfrm>
            <a:off x="0" y="2"/>
            <a:ext cx="18288000" cy="1027985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26" y="9731604"/>
            <a:ext cx="781050" cy="390525"/>
          </a:xfrm>
          <a:prstGeom prst="rect">
            <a:avLst/>
          </a:prstGeom>
        </p:spPr>
      </p:pic>
    </p:spTree>
    <p:extLst>
      <p:ext uri="{BB962C8B-B14F-4D97-AF65-F5344CB8AC3E}">
        <p14:creationId xmlns:p14="http://schemas.microsoft.com/office/powerpoint/2010/main" val="19660296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 White text">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8213EDAB-C994-A365-3CDE-69B4C1F50E4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
          <a:stretch/>
        </p:blipFill>
        <p:spPr>
          <a:xfrm>
            <a:off x="0" y="2"/>
            <a:ext cx="18288000" cy="10279856"/>
          </a:xfrm>
          <a:prstGeom prst="rect">
            <a:avLst/>
          </a:prstGeom>
        </p:spPr>
      </p:pic>
      <p:sp>
        <p:nvSpPr>
          <p:cNvPr id="2" name="Title 1"/>
          <p:cNvSpPr>
            <a:spLocks noGrp="1"/>
          </p:cNvSpPr>
          <p:nvPr>
            <p:ph type="title"/>
          </p:nvPr>
        </p:nvSpPr>
        <p:spPr>
          <a:ln>
            <a:solidFill>
              <a:schemeClr val="bg1"/>
            </a:solidFill>
          </a:ln>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4" name="Graphic 3">
            <a:extLst>
              <a:ext uri="{FF2B5EF4-FFF2-40B4-BE49-F238E27FC236}">
                <a16:creationId xmlns:a16="http://schemas.microsoft.com/office/drawing/2014/main" id="{C74CD748-8D5C-FF0D-3542-7D2864F87E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026" y="9731604"/>
            <a:ext cx="781050" cy="390525"/>
          </a:xfrm>
          <a:prstGeom prst="rect">
            <a:avLst/>
          </a:prstGeom>
        </p:spPr>
      </p:pic>
    </p:spTree>
    <p:extLst>
      <p:ext uri="{BB962C8B-B14F-4D97-AF65-F5344CB8AC3E}">
        <p14:creationId xmlns:p14="http://schemas.microsoft.com/office/powerpoint/2010/main" val="35083163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ederal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174537623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te 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9" y="547691"/>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80"/>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4"/>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7127003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9709165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te Priorities Detailed Slide">
    <p:spTree>
      <p:nvGrpSpPr>
        <p:cNvPr id="1" name=""/>
        <p:cNvGrpSpPr/>
        <p:nvPr/>
      </p:nvGrpSpPr>
      <p:grpSpPr>
        <a:xfrm>
          <a:off x="0" y="0"/>
          <a:ext cx="0" cy="0"/>
          <a:chOff x="0" y="0"/>
          <a:chExt cx="0" cy="0"/>
        </a:xfrm>
      </p:grpSpPr>
      <p:grpSp>
        <p:nvGrpSpPr>
          <p:cNvPr id="18" name="Background">
            <a:extLst>
              <a:ext uri="{FF2B5EF4-FFF2-40B4-BE49-F238E27FC236}">
                <a16:creationId xmlns:a16="http://schemas.microsoft.com/office/drawing/2014/main" id="{15E736B3-C418-3751-8EA3-EB7DD39B85E6}"/>
              </a:ext>
            </a:extLst>
          </p:cNvPr>
          <p:cNvGrpSpPr/>
          <p:nvPr userDrawn="1"/>
        </p:nvGrpSpPr>
        <p:grpSpPr>
          <a:xfrm>
            <a:off x="-22267" y="-14117"/>
            <a:ext cx="18310268" cy="10308261"/>
            <a:chOff x="-22268" y="-14117"/>
            <a:chExt cx="18310268" cy="10308261"/>
          </a:xfrm>
        </p:grpSpPr>
        <p:sp>
          <p:nvSpPr>
            <p:cNvPr id="19" name="Rectangle 18">
              <a:extLst>
                <a:ext uri="{FF2B5EF4-FFF2-40B4-BE49-F238E27FC236}">
                  <a16:creationId xmlns:a16="http://schemas.microsoft.com/office/drawing/2014/main" id="{5A07CDED-98AA-2F25-66CE-7B88F23EF867}"/>
                </a:ext>
              </a:extLst>
            </p:cNvPr>
            <p:cNvSpPr/>
            <p:nvPr userDrawn="1"/>
          </p:nvSpPr>
          <p:spPr>
            <a:xfrm>
              <a:off x="11746522" y="0"/>
              <a:ext cx="6541478"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98B2DADD-9C6C-CA3B-FFB1-CBB927B01B41}"/>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6350" y="7144"/>
              <a:ext cx="18288000" cy="10287000"/>
            </a:xfrm>
            <a:prstGeom prst="rect">
              <a:avLst/>
            </a:prstGeom>
          </p:spPr>
        </p:pic>
        <p:sp>
          <p:nvSpPr>
            <p:cNvPr id="22" name="Rectangle 21">
              <a:extLst>
                <a:ext uri="{FF2B5EF4-FFF2-40B4-BE49-F238E27FC236}">
                  <a16:creationId xmlns:a16="http://schemas.microsoft.com/office/drawing/2014/main" id="{56A43133-F828-1CCD-C41B-91785AAFBFBC}"/>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2189258"/>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8449151"/>
            <a:ext cx="5669280" cy="337208"/>
          </a:xfrm>
        </p:spPr>
        <p:txBody>
          <a:bodyPr wrap="square">
            <a:spAutoFit/>
          </a:bodyPr>
          <a:lstStyle>
            <a:lvl1pPr marL="0" indent="0">
              <a:buNone/>
              <a:defRPr lang="en-US" sz="2400" b="0" kern="1200" cap="none" spc="0" baseline="0" dirty="0">
                <a:solidFill>
                  <a:schemeClr val="bg1"/>
                </a:solidFill>
                <a:latin typeface="DM Sans" pitchFamily="2" charset="0"/>
                <a:ea typeface="+mn-ea"/>
                <a:cs typeface="+mn-cs"/>
              </a:defRPr>
            </a:lvl1pPr>
          </a:lstStyle>
          <a:p>
            <a:pPr marL="0" lvl="0" indent="0" algn="l" defTabSz="1371738" rtl="0" eaLnBrk="1" latinLnBrk="0" hangingPunct="1">
              <a:lnSpc>
                <a:spcPct val="90000"/>
              </a:lnSpc>
              <a:spcBef>
                <a:spcPts val="1500"/>
              </a:spcBef>
              <a:buFont typeface="Arial" panose="020B0604020202020204" pitchFamily="34" charset="0"/>
              <a:buNone/>
            </a:pPr>
            <a:r>
              <a:rPr lang="en-US"/>
              <a:t>Click to edit Master text styles</a:t>
            </a:r>
          </a:p>
        </p:txBody>
      </p:sp>
      <p:grpSp>
        <p:nvGrpSpPr>
          <p:cNvPr id="34" name="Group 33">
            <a:extLst>
              <a:ext uri="{FF2B5EF4-FFF2-40B4-BE49-F238E27FC236}">
                <a16:creationId xmlns:a16="http://schemas.microsoft.com/office/drawing/2014/main" id="{3416BA1E-1E9E-1E0A-C34B-D8835703C7E6}"/>
              </a:ext>
            </a:extLst>
          </p:cNvPr>
          <p:cNvGrpSpPr/>
          <p:nvPr userDrawn="1"/>
        </p:nvGrpSpPr>
        <p:grpSpPr>
          <a:xfrm>
            <a:off x="741586" y="485969"/>
            <a:ext cx="554735" cy="554330"/>
            <a:chOff x="4023361" y="-1374686"/>
            <a:chExt cx="554734" cy="554330"/>
          </a:xfrm>
        </p:grpSpPr>
        <p:sp>
          <p:nvSpPr>
            <p:cNvPr id="31" name="Freeform: Shape 30">
              <a:extLst>
                <a:ext uri="{FF2B5EF4-FFF2-40B4-BE49-F238E27FC236}">
                  <a16:creationId xmlns:a16="http://schemas.microsoft.com/office/drawing/2014/main" id="{D7AAAA99-01B7-8207-56B8-003ACCDBB419}"/>
                </a:ext>
              </a:extLst>
            </p:cNvPr>
            <p:cNvSpPr/>
            <p:nvPr/>
          </p:nvSpPr>
          <p:spPr>
            <a:xfrm>
              <a:off x="4100576" y="-1374686"/>
              <a:ext cx="477519" cy="477520"/>
            </a:xfrm>
            <a:custGeom>
              <a:avLst/>
              <a:gdLst>
                <a:gd name="connsiteX0" fmla="*/ 238760 w 477519"/>
                <a:gd name="connsiteY0" fmla="*/ 477317 h 477520"/>
                <a:gd name="connsiteX1" fmla="*/ 477520 w 477519"/>
                <a:gd name="connsiteY1" fmla="*/ 238557 h 477520"/>
                <a:gd name="connsiteX2" fmla="*/ 238760 w 477519"/>
                <a:gd name="connsiteY2" fmla="*/ 0 h 477520"/>
                <a:gd name="connsiteX3" fmla="*/ 0 w 477519"/>
                <a:gd name="connsiteY3" fmla="*/ 238760 h 477520"/>
                <a:gd name="connsiteX4" fmla="*/ 238760 w 477519"/>
                <a:gd name="connsiteY4" fmla="*/ 477520 h 47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19" h="477520">
                  <a:moveTo>
                    <a:pt x="238760" y="477317"/>
                  </a:moveTo>
                  <a:cubicBezTo>
                    <a:pt x="370637" y="477317"/>
                    <a:pt x="477520" y="370434"/>
                    <a:pt x="477520" y="238557"/>
                  </a:cubicBezTo>
                  <a:cubicBezTo>
                    <a:pt x="477520" y="106680"/>
                    <a:pt x="370637" y="0"/>
                    <a:pt x="238760" y="0"/>
                  </a:cubicBezTo>
                  <a:cubicBezTo>
                    <a:pt x="106883" y="0"/>
                    <a:pt x="0" y="106883"/>
                    <a:pt x="0" y="238760"/>
                  </a:cubicBezTo>
                  <a:cubicBezTo>
                    <a:pt x="0" y="370637"/>
                    <a:pt x="106883" y="477520"/>
                    <a:pt x="238760" y="477520"/>
                  </a:cubicBezTo>
                  <a:close/>
                </a:path>
              </a:pathLst>
            </a:custGeom>
            <a:solidFill>
              <a:srgbClr val="A6C3D5"/>
            </a:solidFill>
            <a:ln w="20108"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2A5E91C7-9C62-D1E3-99AB-ECE231C208FA}"/>
                </a:ext>
              </a:extLst>
            </p:cNvPr>
            <p:cNvSpPr/>
            <p:nvPr/>
          </p:nvSpPr>
          <p:spPr>
            <a:xfrm>
              <a:off x="4023361" y="-1297876"/>
              <a:ext cx="477520" cy="477520"/>
            </a:xfrm>
            <a:custGeom>
              <a:avLst/>
              <a:gdLst>
                <a:gd name="connsiteX0" fmla="*/ 238760 w 477520"/>
                <a:gd name="connsiteY0" fmla="*/ 0 h 477520"/>
                <a:gd name="connsiteX1" fmla="*/ 477520 w 477520"/>
                <a:gd name="connsiteY1" fmla="*/ 238760 h 477520"/>
                <a:gd name="connsiteX2" fmla="*/ 477520 w 477520"/>
                <a:gd name="connsiteY2" fmla="*/ 238760 h 477520"/>
                <a:gd name="connsiteX3" fmla="*/ 238760 w 477520"/>
                <a:gd name="connsiteY3" fmla="*/ 477520 h 477520"/>
                <a:gd name="connsiteX4" fmla="*/ 0 w 477520"/>
                <a:gd name="connsiteY4" fmla="*/ 238760 h 477520"/>
                <a:gd name="connsiteX5" fmla="*/ 238760 w 477520"/>
                <a:gd name="connsiteY5" fmla="*/ 0 h 47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20" h="477520">
                  <a:moveTo>
                    <a:pt x="238760" y="0"/>
                  </a:moveTo>
                  <a:cubicBezTo>
                    <a:pt x="370637" y="0"/>
                    <a:pt x="477520" y="106883"/>
                    <a:pt x="477520" y="238760"/>
                  </a:cubicBezTo>
                  <a:lnTo>
                    <a:pt x="477520" y="238760"/>
                  </a:lnTo>
                  <a:cubicBezTo>
                    <a:pt x="477520" y="370637"/>
                    <a:pt x="370637" y="477520"/>
                    <a:pt x="238760" y="477520"/>
                  </a:cubicBezTo>
                  <a:cubicBezTo>
                    <a:pt x="106883" y="477520"/>
                    <a:pt x="0" y="370434"/>
                    <a:pt x="0" y="238760"/>
                  </a:cubicBezTo>
                  <a:cubicBezTo>
                    <a:pt x="0" y="106883"/>
                    <a:pt x="106883" y="0"/>
                    <a:pt x="238760" y="0"/>
                  </a:cubicBezTo>
                  <a:close/>
                </a:path>
              </a:pathLst>
            </a:custGeom>
            <a:solidFill>
              <a:schemeClr val="bg1"/>
            </a:solidFill>
            <a:ln w="20108"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052FC96B-78C9-561B-0ACD-97A78FBBFEB1}"/>
                </a:ext>
              </a:extLst>
            </p:cNvPr>
            <p:cNvSpPr/>
            <p:nvPr/>
          </p:nvSpPr>
          <p:spPr>
            <a:xfrm>
              <a:off x="4113340" y="-1180944"/>
              <a:ext cx="297428" cy="243827"/>
            </a:xfrm>
            <a:custGeom>
              <a:avLst/>
              <a:gdLst>
                <a:gd name="connsiteX0" fmla="*/ 239814 w 297428"/>
                <a:gd name="connsiteY0" fmla="*/ 8036 h 243827"/>
                <a:gd name="connsiteX1" fmla="*/ 114236 w 297428"/>
                <a:gd name="connsiteY1" fmla="*/ 100898 h 243827"/>
                <a:gd name="connsiteX2" fmla="*/ 56121 w 297428"/>
                <a:gd name="connsiteY2" fmla="*/ 75702 h 243827"/>
                <a:gd name="connsiteX3" fmla="*/ 6744 w 297428"/>
                <a:gd name="connsiteY3" fmla="*/ 125079 h 243827"/>
                <a:gd name="connsiteX4" fmla="*/ 72987 w 297428"/>
                <a:gd name="connsiteY4" fmla="*/ 224241 h 243827"/>
                <a:gd name="connsiteX5" fmla="*/ 155080 w 297428"/>
                <a:gd name="connsiteY5" fmla="*/ 224241 h 243827"/>
                <a:gd name="connsiteX6" fmla="*/ 288988 w 297428"/>
                <a:gd name="connsiteY6" fmla="*/ 57617 h 243827"/>
                <a:gd name="connsiteX7" fmla="*/ 239814 w 297428"/>
                <a:gd name="connsiteY7" fmla="*/ 8239 h 2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28" h="243827">
                  <a:moveTo>
                    <a:pt x="239814" y="8036"/>
                  </a:moveTo>
                  <a:lnTo>
                    <a:pt x="114236" y="100898"/>
                  </a:lnTo>
                  <a:lnTo>
                    <a:pt x="56121" y="75702"/>
                  </a:lnTo>
                  <a:cubicBezTo>
                    <a:pt x="18936" y="56601"/>
                    <a:pt x="-14796" y="87487"/>
                    <a:pt x="6744" y="125079"/>
                  </a:cubicBezTo>
                  <a:lnTo>
                    <a:pt x="72987" y="224241"/>
                  </a:lnTo>
                  <a:cubicBezTo>
                    <a:pt x="91072" y="249641"/>
                    <a:pt x="134556" y="251063"/>
                    <a:pt x="155080" y="224241"/>
                  </a:cubicBezTo>
                  <a:lnTo>
                    <a:pt x="288988" y="57617"/>
                  </a:lnTo>
                  <a:cubicBezTo>
                    <a:pt x="315608" y="21650"/>
                    <a:pt x="273748" y="-17364"/>
                    <a:pt x="239814" y="8239"/>
                  </a:cubicBezTo>
                  <a:close/>
                </a:path>
              </a:pathLst>
            </a:custGeom>
            <a:solidFill>
              <a:schemeClr val="accent1"/>
            </a:solidFill>
            <a:ln w="20108"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B6CEC7E2-DC26-E4C1-1893-1CC9C10FBC1D}"/>
              </a:ext>
            </a:extLst>
          </p:cNvPr>
          <p:cNvSpPr txBox="1"/>
          <p:nvPr userDrawn="1"/>
        </p:nvSpPr>
        <p:spPr>
          <a:xfrm>
            <a:off x="1928588" y="548642"/>
            <a:ext cx="8993414" cy="862031"/>
          </a:xfrm>
          <a:prstGeom prst="accentCallout1">
            <a:avLst>
              <a:gd name="adj1" fmla="val 27592"/>
              <a:gd name="adj2" fmla="val 91"/>
              <a:gd name="adj3" fmla="val 32920"/>
              <a:gd name="adj4" fmla="val 118"/>
            </a:avLst>
          </a:prstGeom>
          <a:ln w="76200">
            <a:solidFill>
              <a:schemeClr val="accent1"/>
            </a:solidFill>
            <a:bevel/>
          </a:ln>
        </p:spPr>
        <p:txBody>
          <a:bodyPr vert="horz" wrap="square" lIns="274320" tIns="0" rIns="0" bIns="0" rtlCol="0" anchor="t">
            <a:spAutoFit/>
          </a:bodyPr>
          <a:lstStyle>
            <a:lvl1pPr defTabSz="914400">
              <a:lnSpc>
                <a:spcPct val="100000"/>
              </a:lnSpc>
              <a:spcBef>
                <a:spcPct val="0"/>
              </a:spcBef>
              <a:buNone/>
              <a:defRPr lang="en-US" sz="2800" b="0" cap="all" spc="300" baseline="0" dirty="0">
                <a:solidFill>
                  <a:schemeClr val="accent1"/>
                </a:solidFill>
                <a:latin typeface="Poppins" panose="00000500000000000000" pitchFamily="2" charset="0"/>
                <a:cs typeface="Poppins" panose="00000500000000000000" pitchFamily="2" charset="0"/>
              </a:defRPr>
            </a:lvl1pPr>
          </a:lstStyle>
          <a:p>
            <a:pPr lvl="0"/>
            <a:r>
              <a:rPr lang="en-US" sz="2801"/>
              <a:t>PUBLIC POLICY &amp; </a:t>
            </a:r>
            <a:br>
              <a:rPr lang="en-US" sz="2801"/>
            </a:br>
            <a:r>
              <a:rPr lang="en-US" sz="2801"/>
              <a:t>LEGISLATIVE PRIORITIES</a:t>
            </a:r>
          </a:p>
        </p:txBody>
      </p:sp>
    </p:spTree>
    <p:extLst>
      <p:ext uri="{BB962C8B-B14F-4D97-AF65-F5344CB8AC3E}">
        <p14:creationId xmlns:p14="http://schemas.microsoft.com/office/powerpoint/2010/main" val="36802071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52704"/>
            <a:ext cx="8322906"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07898" y="2552704"/>
            <a:ext cx="8322905" cy="6712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19753449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2552702"/>
            <a:ext cx="8539164" cy="1204913"/>
          </a:xfrm>
        </p:spPr>
        <p:txBody>
          <a:bodyPr anchor="b"/>
          <a:lstStyle>
            <a:lvl1pPr marL="0" indent="0">
              <a:buNone/>
              <a:defRPr sz="3600" b="1"/>
            </a:lvl1pPr>
            <a:lvl2pPr marL="685869" indent="0">
              <a:buNone/>
              <a:defRPr sz="3000" b="1"/>
            </a:lvl2pPr>
            <a:lvl3pPr marL="1371738" indent="0">
              <a:buNone/>
              <a:defRPr sz="2700" b="1"/>
            </a:lvl3pPr>
            <a:lvl4pPr marL="2057607" indent="0">
              <a:buNone/>
              <a:defRPr sz="2400" b="1"/>
            </a:lvl4pPr>
            <a:lvl5pPr marL="2743475" indent="0">
              <a:buNone/>
              <a:defRPr sz="2400" b="1"/>
            </a:lvl5pPr>
            <a:lvl6pPr marL="3429342" indent="0">
              <a:buNone/>
              <a:defRPr sz="2400" b="1"/>
            </a:lvl6pPr>
            <a:lvl7pPr marL="4115213" indent="0">
              <a:buNone/>
              <a:defRPr sz="2400" b="1"/>
            </a:lvl7pPr>
            <a:lvl8pPr marL="4801080" indent="0">
              <a:buNone/>
              <a:defRPr sz="2400" b="1"/>
            </a:lvl8pPr>
            <a:lvl9pPr marL="5486949" indent="0">
              <a:buNone/>
              <a:defRPr sz="2400" b="1"/>
            </a:lvl9pPr>
          </a:lstStyle>
          <a:p>
            <a:pPr lvl="0"/>
            <a:r>
              <a:rPr lang="en-US"/>
              <a:t>Click to edit Master text styles</a:t>
            </a:r>
          </a:p>
        </p:txBody>
      </p:sp>
      <p:sp>
        <p:nvSpPr>
          <p:cNvPr id="4" name="Content Placeholder 3"/>
          <p:cNvSpPr>
            <a:spLocks noGrp="1"/>
          </p:cNvSpPr>
          <p:nvPr>
            <p:ph sz="half" idx="2"/>
          </p:nvPr>
        </p:nvSpPr>
        <p:spPr>
          <a:xfrm>
            <a:off x="457202" y="3962402"/>
            <a:ext cx="8539164"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1635" y="2521745"/>
            <a:ext cx="8539164" cy="1235868"/>
          </a:xfrm>
        </p:spPr>
        <p:txBody>
          <a:bodyPr anchor="b"/>
          <a:lstStyle>
            <a:lvl1pPr marL="0" indent="0">
              <a:buNone/>
              <a:defRPr sz="3600" b="1"/>
            </a:lvl1pPr>
            <a:lvl2pPr marL="685869" indent="0">
              <a:buNone/>
              <a:defRPr sz="3000" b="1"/>
            </a:lvl2pPr>
            <a:lvl3pPr marL="1371738" indent="0">
              <a:buNone/>
              <a:defRPr sz="2700" b="1"/>
            </a:lvl3pPr>
            <a:lvl4pPr marL="2057607" indent="0">
              <a:buNone/>
              <a:defRPr sz="2400" b="1"/>
            </a:lvl4pPr>
            <a:lvl5pPr marL="2743475" indent="0">
              <a:buNone/>
              <a:defRPr sz="2400" b="1"/>
            </a:lvl5pPr>
            <a:lvl6pPr marL="3429342" indent="0">
              <a:buNone/>
              <a:defRPr sz="2400" b="1"/>
            </a:lvl6pPr>
            <a:lvl7pPr marL="4115213" indent="0">
              <a:buNone/>
              <a:defRPr sz="2400" b="1"/>
            </a:lvl7pPr>
            <a:lvl8pPr marL="4801080" indent="0">
              <a:buNone/>
              <a:defRPr sz="2400" b="1"/>
            </a:lvl8pPr>
            <a:lvl9pPr marL="5486949"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962402"/>
            <a:ext cx="8572500" cy="5322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5994A-C412-49F6-9E4A-9989D272122B}" type="slidenum">
              <a:rPr lang="en-US" smtClean="0"/>
              <a:t>‹#›</a:t>
            </a:fld>
            <a:endParaRPr lang="en-US"/>
          </a:p>
        </p:txBody>
      </p:sp>
      <p:sp>
        <p:nvSpPr>
          <p:cNvPr id="10" name="Title 1">
            <a:extLst>
              <a:ext uri="{FF2B5EF4-FFF2-40B4-BE49-F238E27FC236}">
                <a16:creationId xmlns:a16="http://schemas.microsoft.com/office/drawing/2014/main" id="{00FB9C59-E86A-4264-9651-4BBE1810111E}"/>
              </a:ext>
            </a:extLst>
          </p:cNvPr>
          <p:cNvSpPr>
            <a:spLocks noGrp="1"/>
          </p:cNvSpPr>
          <p:nvPr>
            <p:ph type="title"/>
          </p:nvPr>
        </p:nvSpPr>
        <p:spPr>
          <a:xfrm>
            <a:off x="457200" y="547691"/>
            <a:ext cx="17373600" cy="595313"/>
          </a:xfrm>
        </p:spPr>
        <p:txBody>
          <a:bodyPr/>
          <a:lstStyle/>
          <a:p>
            <a:r>
              <a:rPr lang="en-US"/>
              <a:t>Click to edit Master title style</a:t>
            </a:r>
          </a:p>
        </p:txBody>
      </p:sp>
    </p:spTree>
    <p:extLst>
      <p:ext uri="{BB962C8B-B14F-4D97-AF65-F5344CB8AC3E}">
        <p14:creationId xmlns:p14="http://schemas.microsoft.com/office/powerpoint/2010/main" val="16195368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20068604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3666340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6" y="3086100"/>
            <a:ext cx="5898356" cy="5717382"/>
          </a:xfrm>
        </p:spPr>
        <p:txBody>
          <a:bodyPr/>
          <a:lstStyle>
            <a:lvl1pPr marL="0" indent="0">
              <a:buNone/>
              <a:defRPr sz="2400"/>
            </a:lvl1pPr>
            <a:lvl2pPr marL="685869" indent="0">
              <a:buNone/>
              <a:defRPr sz="2100"/>
            </a:lvl2pPr>
            <a:lvl3pPr marL="1371738" indent="0">
              <a:buNone/>
              <a:defRPr sz="1800"/>
            </a:lvl3pPr>
            <a:lvl4pPr marL="2057607" indent="0">
              <a:buNone/>
              <a:defRPr sz="1500"/>
            </a:lvl4pPr>
            <a:lvl5pPr marL="2743475" indent="0">
              <a:buNone/>
              <a:defRPr sz="1500"/>
            </a:lvl5pPr>
            <a:lvl6pPr marL="3429342" indent="0">
              <a:buNone/>
              <a:defRPr sz="1500"/>
            </a:lvl6pPr>
            <a:lvl7pPr marL="4115213" indent="0">
              <a:buNone/>
              <a:defRPr sz="1500"/>
            </a:lvl7pPr>
            <a:lvl8pPr marL="4801080" indent="0">
              <a:buNone/>
              <a:defRPr sz="1500"/>
            </a:lvl8pPr>
            <a:lvl9pPr marL="5486949"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Tree>
    <p:extLst>
      <p:ext uri="{BB962C8B-B14F-4D97-AF65-F5344CB8AC3E}">
        <p14:creationId xmlns:p14="http://schemas.microsoft.com/office/powerpoint/2010/main" val="306288709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Sec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60BF6-2E47-C693-A7F7-9120B126CE09}"/>
              </a:ext>
            </a:extLst>
          </p:cNvPr>
          <p:cNvSpPr/>
          <p:nvPr userDrawn="1"/>
        </p:nvSpPr>
        <p:spPr>
          <a:xfrm>
            <a:off x="0" y="0"/>
            <a:ext cx="18288000" cy="10287000"/>
          </a:xfrm>
          <a:prstGeom prst="rect">
            <a:avLst/>
          </a:prstGeom>
          <a:gradFill flip="none" rotWithShape="1">
            <a:gsLst>
              <a:gs pos="100000">
                <a:schemeClr val="accent1">
                  <a:lumMod val="75000"/>
                </a:schemeClr>
              </a:gs>
              <a:gs pos="32000">
                <a:schemeClr val="accent1"/>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sp>
        <p:nvSpPr>
          <p:cNvPr id="6" name="Title 1"/>
          <p:cNvSpPr txBox="1">
            <a:spLocks/>
          </p:cNvSpPr>
          <p:nvPr userDrawn="1"/>
        </p:nvSpPr>
        <p:spPr>
          <a:xfrm>
            <a:off x="1987122" y="1150676"/>
            <a:ext cx="15300083" cy="1714500"/>
          </a:xfrm>
          <a:prstGeom prst="rect">
            <a:avLst/>
          </a:prstGeom>
        </p:spPr>
        <p:txBody>
          <a:bodyPr vert="horz" lIns="137160" tIns="68580" rIns="137160" bIns="68580" rtlCol="0" anchor="ctr">
            <a:normAutofit/>
          </a:bodyPr>
          <a:lstStyle>
            <a:lvl1pPr algn="l" defTabSz="457200" rtl="0" eaLnBrk="1" latinLnBrk="0" hangingPunct="1">
              <a:spcBef>
                <a:spcPct val="0"/>
              </a:spcBef>
              <a:buNone/>
              <a:defRPr sz="4400" b="1" kern="1200">
                <a:solidFill>
                  <a:srgbClr val="1C2F7A"/>
                </a:solidFill>
                <a:latin typeface="+mj-lt"/>
                <a:ea typeface="+mj-ea"/>
                <a:cs typeface="+mj-cs"/>
              </a:defRPr>
            </a:lvl1pPr>
          </a:lstStyle>
          <a:p>
            <a:endParaRPr lang="en-US" sz="5400">
              <a:latin typeface="Arial"/>
              <a:cs typeface="Arial"/>
            </a:endParaRPr>
          </a:p>
        </p:txBody>
      </p:sp>
      <p:sp>
        <p:nvSpPr>
          <p:cNvPr id="2" name="Title 1">
            <a:extLst>
              <a:ext uri="{FF2B5EF4-FFF2-40B4-BE49-F238E27FC236}">
                <a16:creationId xmlns:a16="http://schemas.microsoft.com/office/drawing/2014/main" id="{F97A91A9-2CA2-5F27-4F8D-92F69F2B416B}"/>
              </a:ext>
            </a:extLst>
          </p:cNvPr>
          <p:cNvSpPr>
            <a:spLocks noGrp="1"/>
          </p:cNvSpPr>
          <p:nvPr>
            <p:ph type="title"/>
          </p:nvPr>
        </p:nvSpPr>
        <p:spPr>
          <a:xfrm>
            <a:off x="1481325" y="4726195"/>
            <a:ext cx="15325350" cy="834617"/>
          </a:xfrm>
        </p:spPr>
        <p:txBody>
          <a:bodyPr>
            <a:noAutofit/>
          </a:bodyPr>
          <a:lstStyle>
            <a:lvl1pPr algn="ctr" defTabSz="685818" rtl="0" eaLnBrk="1" latinLnBrk="0" hangingPunct="1">
              <a:spcBef>
                <a:spcPct val="0"/>
              </a:spcBef>
              <a:buNone/>
              <a:defRPr kumimoji="0" lang="en-US" sz="4800" b="1" i="0" u="none" strike="noStrike" kern="1200" cap="all" spc="900" normalizeH="0" baseline="0" dirty="0">
                <a:ln>
                  <a:noFill/>
                </a:ln>
                <a:solidFill>
                  <a:schemeClr val="bg1"/>
                </a:solidFill>
                <a:effectLst/>
                <a:uLnTx/>
                <a:uFillTx/>
                <a:latin typeface="Poppins" panose="00000500000000000000" pitchFamily="2" charset="0"/>
                <a:ea typeface="+mj-ea"/>
                <a:cs typeface="Poppins" panose="00000500000000000000" pitchFamily="2" charset="0"/>
              </a:defRPr>
            </a:lvl1p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7421105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324600" y="2562284"/>
            <a:ext cx="11506200" cy="6377000"/>
          </a:xfrm>
        </p:spPr>
        <p:txBody>
          <a:bodyPr anchor="t"/>
          <a:lstStyle>
            <a:lvl1pPr marL="0" indent="0">
              <a:buNone/>
              <a:defRPr sz="4800"/>
            </a:lvl1pPr>
            <a:lvl2pPr marL="685869" indent="0">
              <a:buNone/>
              <a:defRPr sz="4200"/>
            </a:lvl2pPr>
            <a:lvl3pPr marL="1371738" indent="0">
              <a:buNone/>
              <a:defRPr sz="3600"/>
            </a:lvl3pPr>
            <a:lvl4pPr marL="2057607" indent="0">
              <a:buNone/>
              <a:defRPr sz="3000"/>
            </a:lvl4pPr>
            <a:lvl5pPr marL="2743475" indent="0">
              <a:buNone/>
              <a:defRPr sz="3000"/>
            </a:lvl5pPr>
            <a:lvl6pPr marL="3429342" indent="0">
              <a:buNone/>
              <a:defRPr sz="3000"/>
            </a:lvl6pPr>
            <a:lvl7pPr marL="4115213" indent="0">
              <a:buNone/>
              <a:defRPr sz="3000"/>
            </a:lvl7pPr>
            <a:lvl8pPr marL="4801080" indent="0">
              <a:buNone/>
              <a:defRPr sz="3000"/>
            </a:lvl8pPr>
            <a:lvl9pPr marL="5486949" indent="0">
              <a:buNone/>
              <a:defRPr sz="3000"/>
            </a:lvl9pPr>
          </a:lstStyle>
          <a:p>
            <a:r>
              <a:rPr lang="en-US"/>
              <a:t>Click icon to add picture</a:t>
            </a:r>
          </a:p>
        </p:txBody>
      </p:sp>
      <p:sp>
        <p:nvSpPr>
          <p:cNvPr id="4" name="Text Placeholder 3"/>
          <p:cNvSpPr>
            <a:spLocks noGrp="1"/>
          </p:cNvSpPr>
          <p:nvPr>
            <p:ph type="body" sz="half" idx="2"/>
          </p:nvPr>
        </p:nvSpPr>
        <p:spPr>
          <a:xfrm>
            <a:off x="457202" y="2552702"/>
            <a:ext cx="5638802" cy="6399002"/>
          </a:xfrm>
        </p:spPr>
        <p:txBody>
          <a:bodyPr/>
          <a:lstStyle>
            <a:lvl1pPr marL="0" indent="0">
              <a:buNone/>
              <a:defRPr sz="2400"/>
            </a:lvl1pPr>
            <a:lvl2pPr marL="685869" indent="0">
              <a:buNone/>
              <a:defRPr sz="2100"/>
            </a:lvl2pPr>
            <a:lvl3pPr marL="1371738" indent="0">
              <a:buNone/>
              <a:defRPr sz="1800"/>
            </a:lvl3pPr>
            <a:lvl4pPr marL="2057607" indent="0">
              <a:buNone/>
              <a:defRPr sz="1500"/>
            </a:lvl4pPr>
            <a:lvl5pPr marL="2743475" indent="0">
              <a:buNone/>
              <a:defRPr sz="1500"/>
            </a:lvl5pPr>
            <a:lvl6pPr marL="3429342" indent="0">
              <a:buNone/>
              <a:defRPr sz="1500"/>
            </a:lvl6pPr>
            <a:lvl7pPr marL="4115213" indent="0">
              <a:buNone/>
              <a:defRPr sz="1500"/>
            </a:lvl7pPr>
            <a:lvl8pPr marL="4801080" indent="0">
              <a:buNone/>
              <a:defRPr sz="1500"/>
            </a:lvl8pPr>
            <a:lvl9pPr marL="5486949"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5994A-C412-49F6-9E4A-9989D272122B}" type="slidenum">
              <a:rPr lang="en-US" smtClean="0"/>
              <a:t>‹#›</a:t>
            </a:fld>
            <a:endParaRPr lang="en-US"/>
          </a:p>
        </p:txBody>
      </p:sp>
      <p:sp>
        <p:nvSpPr>
          <p:cNvPr id="8" name="Title 1">
            <a:extLst>
              <a:ext uri="{FF2B5EF4-FFF2-40B4-BE49-F238E27FC236}">
                <a16:creationId xmlns:a16="http://schemas.microsoft.com/office/drawing/2014/main" id="{5049FAFD-93D7-8D30-D82F-88EC208B5CE6}"/>
              </a:ext>
            </a:extLst>
          </p:cNvPr>
          <p:cNvSpPr>
            <a:spLocks noGrp="1"/>
          </p:cNvSpPr>
          <p:nvPr>
            <p:ph type="title"/>
          </p:nvPr>
        </p:nvSpPr>
        <p:spPr>
          <a:xfrm>
            <a:off x="457200" y="547691"/>
            <a:ext cx="17373600" cy="595313"/>
          </a:xfrm>
        </p:spPr>
        <p:txBody>
          <a:bodyPr/>
          <a:lstStyle/>
          <a:p>
            <a:r>
              <a:rPr lang="en-US"/>
              <a:t>Click to edit Master title style</a:t>
            </a:r>
          </a:p>
        </p:txBody>
      </p:sp>
    </p:spTree>
    <p:extLst>
      <p:ext uri="{BB962C8B-B14F-4D97-AF65-F5344CB8AC3E}">
        <p14:creationId xmlns:p14="http://schemas.microsoft.com/office/powerpoint/2010/main" val="4980770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r>
              <a:rPr lang="en-US"/>
              <a:t>February 7, 2018</a:t>
            </a:r>
          </a:p>
        </p:txBody>
      </p:sp>
      <p:sp>
        <p:nvSpPr>
          <p:cNvPr id="7" name="Footer Placeholder 6"/>
          <p:cNvSpPr>
            <a:spLocks noGrp="1"/>
          </p:cNvSpPr>
          <p:nvPr>
            <p:ph type="ftr" sz="quarter" idx="11"/>
          </p:nvPr>
        </p:nvSpPr>
        <p:spPr/>
        <p:txBody>
          <a:bodyPr/>
          <a:lstStyle/>
          <a:p>
            <a:pPr algn="l"/>
            <a:r>
              <a:rPr lang="en-US"/>
              <a:t>Economic Sustainability </a:t>
            </a:r>
            <a:r>
              <a:rPr lang="en-US" err="1"/>
              <a:t>UpJanuary</a:t>
            </a:r>
            <a:r>
              <a:rPr lang="en-US"/>
              <a:t> 25, 2023s│ OHA Board of Trustees</a:t>
            </a:r>
          </a:p>
        </p:txBody>
      </p:sp>
      <p:sp>
        <p:nvSpPr>
          <p:cNvPr id="8" name="Slide Number Placeholder 7"/>
          <p:cNvSpPr>
            <a:spLocks noGrp="1"/>
          </p:cNvSpPr>
          <p:nvPr>
            <p:ph type="sldNum" sz="quarter" idx="12"/>
          </p:nvPr>
        </p:nvSpPr>
        <p:spPr/>
        <p:txBody>
          <a:bodyPr/>
          <a:lstStyle/>
          <a:p>
            <a:fld id="{06A8C956-7F98-419D-9766-136EA2D387DD}" type="slidenum">
              <a:rPr lang="en-US" smtClean="0"/>
              <a:pPr/>
              <a:t>‹#›</a:t>
            </a:fld>
            <a:endParaRPr lang="en-US"/>
          </a:p>
        </p:txBody>
      </p:sp>
      <p:sp>
        <p:nvSpPr>
          <p:cNvPr id="10" name="Text Placeholder 9"/>
          <p:cNvSpPr>
            <a:spLocks noGrp="1"/>
          </p:cNvSpPr>
          <p:nvPr>
            <p:ph type="body" sz="quarter" idx="13" hasCustomPrompt="1"/>
          </p:nvPr>
        </p:nvSpPr>
        <p:spPr>
          <a:xfrm>
            <a:off x="457202" y="1528355"/>
            <a:ext cx="17354550" cy="716082"/>
          </a:xfrm>
        </p:spPr>
        <p:txBody>
          <a:bodyPr>
            <a:noAutofit/>
          </a:bodyPr>
          <a:lstStyle>
            <a:lvl1pPr marL="0" indent="0" algn="ctr">
              <a:buNone/>
              <a:defRPr sz="4200"/>
            </a:lvl1pPr>
          </a:lstStyle>
          <a:p>
            <a:pPr lvl="0"/>
            <a:r>
              <a:rPr lang="en-US"/>
              <a:t>Click to edit subtitle</a:t>
            </a:r>
          </a:p>
        </p:txBody>
      </p:sp>
    </p:spTree>
    <p:extLst>
      <p:ext uri="{BB962C8B-B14F-4D97-AF65-F5344CB8AC3E}">
        <p14:creationId xmlns:p14="http://schemas.microsoft.com/office/powerpoint/2010/main" val="41232630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Bill Slide">
    <p:spTree>
      <p:nvGrpSpPr>
        <p:cNvPr id="1" name=""/>
        <p:cNvGrpSpPr/>
        <p:nvPr/>
      </p:nvGrpSpPr>
      <p:grpSpPr>
        <a:xfrm>
          <a:off x="0" y="0"/>
          <a:ext cx="0" cy="0"/>
          <a:chOff x="0" y="0"/>
          <a:chExt cx="0" cy="0"/>
        </a:xfrm>
      </p:grpSpPr>
      <p:grpSp>
        <p:nvGrpSpPr>
          <p:cNvPr id="20" name="Background">
            <a:extLst>
              <a:ext uri="{FF2B5EF4-FFF2-40B4-BE49-F238E27FC236}">
                <a16:creationId xmlns:a16="http://schemas.microsoft.com/office/drawing/2014/main" id="{38E7916A-C927-32D9-EABE-FF1D14999327}"/>
              </a:ext>
            </a:extLst>
          </p:cNvPr>
          <p:cNvGrpSpPr/>
          <p:nvPr userDrawn="1"/>
        </p:nvGrpSpPr>
        <p:grpSpPr>
          <a:xfrm>
            <a:off x="-22267" y="-14117"/>
            <a:ext cx="18310268" cy="10308261"/>
            <a:chOff x="-22268" y="-14117"/>
            <a:chExt cx="18310268" cy="10308261"/>
          </a:xfrm>
        </p:grpSpPr>
        <p:sp>
          <p:nvSpPr>
            <p:cNvPr id="22" name="Rectangle 21">
              <a:extLst>
                <a:ext uri="{FF2B5EF4-FFF2-40B4-BE49-F238E27FC236}">
                  <a16:creationId xmlns:a16="http://schemas.microsoft.com/office/drawing/2014/main" id="{0C11D54F-585C-0988-5213-701DB4490B74}"/>
                </a:ext>
              </a:extLst>
            </p:cNvPr>
            <p:cNvSpPr/>
            <p:nvPr userDrawn="1"/>
          </p:nvSpPr>
          <p:spPr>
            <a:xfrm>
              <a:off x="11746522" y="0"/>
              <a:ext cx="654147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A2DF5AB8-7F48-6CBD-BB2F-E526F5ADB77D}"/>
                </a:ext>
              </a:extLst>
            </p:cNvPr>
            <p:cNvPicPr>
              <a:picLocks noChangeAspect="1"/>
            </p:cNvPicPr>
            <p:nvPr userDrawn="1"/>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
            <a:stretch/>
          </p:blipFill>
          <p:spPr>
            <a:xfrm>
              <a:off x="0" y="7144"/>
              <a:ext cx="18288000" cy="10287000"/>
            </a:xfrm>
            <a:prstGeom prst="rect">
              <a:avLst/>
            </a:prstGeom>
          </p:spPr>
        </p:pic>
        <p:sp>
          <p:nvSpPr>
            <p:cNvPr id="25" name="Rectangle 24">
              <a:extLst>
                <a:ext uri="{FF2B5EF4-FFF2-40B4-BE49-F238E27FC236}">
                  <a16:creationId xmlns:a16="http://schemas.microsoft.com/office/drawing/2014/main" id="{15E18F16-95E9-B155-1769-B3571D39B7BE}"/>
                </a:ext>
              </a:extLst>
            </p:cNvPr>
            <p:cNvSpPr/>
            <p:nvPr userDrawn="1"/>
          </p:nvSpPr>
          <p:spPr>
            <a:xfrm>
              <a:off x="-22268" y="-14117"/>
              <a:ext cx="11757068" cy="1028700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A4DFE25F-3EE6-6D38-70E2-8C6A5091817B}"/>
              </a:ext>
            </a:extLst>
          </p:cNvPr>
          <p:cNvSpPr>
            <a:spLocks noGrp="1"/>
          </p:cNvSpPr>
          <p:nvPr>
            <p:ph type="title"/>
          </p:nvPr>
        </p:nvSpPr>
        <p:spPr>
          <a:xfrm>
            <a:off x="1928589" y="547691"/>
            <a:ext cx="7479933" cy="430985"/>
          </a:xfrm>
          <a:ln>
            <a:solidFill>
              <a:schemeClr val="accent2"/>
            </a:solidFill>
          </a:ln>
        </p:spPr>
        <p:txBody>
          <a:bodyPr wrap="none" anchor="t">
            <a:sp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0121F662-E6CB-E03D-0072-8CC150423448}"/>
              </a:ext>
            </a:extLst>
          </p:cNvPr>
          <p:cNvSpPr>
            <a:spLocks noGrp="1"/>
          </p:cNvSpPr>
          <p:nvPr>
            <p:ph type="ftr" sz="quarter" idx="10"/>
          </p:nvPr>
        </p:nvSpPr>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A5218773-697B-7628-47D2-3816AE4EC46A}"/>
              </a:ext>
            </a:extLst>
          </p:cNvPr>
          <p:cNvSpPr>
            <a:spLocks noGrp="1"/>
          </p:cNvSpPr>
          <p:nvPr>
            <p:ph type="sldNum" sz="quarter" idx="11"/>
          </p:nvPr>
        </p:nvSpPr>
        <p:spPr/>
        <p:txBody>
          <a:bodyPr/>
          <a:lstStyle/>
          <a:p>
            <a:fld id="{F9C5994A-C412-49F6-9E4A-9989D272122B}" type="slidenum">
              <a:rPr lang="en-US" smtClean="0"/>
              <a:pPr/>
              <a:t>‹#›</a:t>
            </a:fld>
            <a:endParaRPr lang="en-US"/>
          </a:p>
        </p:txBody>
      </p:sp>
      <p:pic>
        <p:nvPicPr>
          <p:cNvPr id="5" name="Graphic 4">
            <a:extLst>
              <a:ext uri="{FF2B5EF4-FFF2-40B4-BE49-F238E27FC236}">
                <a16:creationId xmlns:a16="http://schemas.microsoft.com/office/drawing/2014/main" id="{ABFCB911-B3E0-36C0-CA26-98D944FBF6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602" y="-112710"/>
            <a:ext cx="1790700" cy="1790700"/>
          </a:xfrm>
          <a:prstGeom prst="rect">
            <a:avLst/>
          </a:prstGeom>
        </p:spPr>
      </p:pic>
      <p:pic>
        <p:nvPicPr>
          <p:cNvPr id="6" name="Content Placeholder 6">
            <a:extLst>
              <a:ext uri="{FF2B5EF4-FFF2-40B4-BE49-F238E27FC236}">
                <a16:creationId xmlns:a16="http://schemas.microsoft.com/office/drawing/2014/main" id="{6C7CE4D3-942C-9126-7123-6FA3029A5B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5091" y="377675"/>
            <a:ext cx="723900" cy="723900"/>
          </a:xfrm>
          <a:prstGeom prst="rect">
            <a:avLst/>
          </a:prstGeom>
        </p:spPr>
      </p:pic>
      <p:sp>
        <p:nvSpPr>
          <p:cNvPr id="8" name="Picture Placeholder 7">
            <a:extLst>
              <a:ext uri="{FF2B5EF4-FFF2-40B4-BE49-F238E27FC236}">
                <a16:creationId xmlns:a16="http://schemas.microsoft.com/office/drawing/2014/main" id="{FFC1E910-ED54-FA7E-B40B-B3F7D5BFC2AE}"/>
              </a:ext>
            </a:extLst>
          </p:cNvPr>
          <p:cNvSpPr>
            <a:spLocks noGrp="1"/>
          </p:cNvSpPr>
          <p:nvPr>
            <p:ph type="pic" sz="quarter" idx="12"/>
          </p:nvPr>
        </p:nvSpPr>
        <p:spPr>
          <a:xfrm>
            <a:off x="12192000" y="547689"/>
            <a:ext cx="5669280" cy="5669280"/>
          </a:xfrm>
        </p:spPr>
        <p:txBody>
          <a:bodyPr/>
          <a:lstStyle/>
          <a:p>
            <a:endParaRPr lang="en-US"/>
          </a:p>
        </p:txBody>
      </p:sp>
      <p:sp>
        <p:nvSpPr>
          <p:cNvPr id="10" name="Text Placeholder 9">
            <a:extLst>
              <a:ext uri="{FF2B5EF4-FFF2-40B4-BE49-F238E27FC236}">
                <a16:creationId xmlns:a16="http://schemas.microsoft.com/office/drawing/2014/main" id="{59E1C783-3B07-1858-A529-21CD967480C1}"/>
              </a:ext>
            </a:extLst>
          </p:cNvPr>
          <p:cNvSpPr>
            <a:spLocks noGrp="1"/>
          </p:cNvSpPr>
          <p:nvPr>
            <p:ph type="body" sz="quarter" idx="13" hasCustomPrompt="1"/>
          </p:nvPr>
        </p:nvSpPr>
        <p:spPr>
          <a:xfrm>
            <a:off x="457202" y="2254133"/>
            <a:ext cx="10832123" cy="281039"/>
          </a:xfrm>
        </p:spPr>
        <p:txBody>
          <a:bodyPr wrap="square">
            <a:spAutoFit/>
          </a:bodyPr>
          <a:lstStyle>
            <a:lvl1pPr marL="0" indent="0">
              <a:buNone/>
              <a:defRPr sz="2000" b="1" cap="all" spc="300" baseline="0">
                <a:solidFill>
                  <a:schemeClr val="tx1">
                    <a:lumMod val="75000"/>
                    <a:lumOff val="25000"/>
                  </a:schemeClr>
                </a:solidFill>
              </a:defRPr>
            </a:lvl1pPr>
            <a:lvl2pPr>
              <a:defRPr sz="3200">
                <a:solidFill>
                  <a:schemeClr val="tx1">
                    <a:lumMod val="75000"/>
                    <a:lumOff val="25000"/>
                  </a:schemeClr>
                </a:solidFill>
              </a:defRPr>
            </a:lvl2pPr>
            <a:lvl3pPr>
              <a:defRPr sz="2801">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p:txBody>
      </p:sp>
      <p:pic>
        <p:nvPicPr>
          <p:cNvPr id="16" name="Graphic 15">
            <a:extLst>
              <a:ext uri="{FF2B5EF4-FFF2-40B4-BE49-F238E27FC236}">
                <a16:creationId xmlns:a16="http://schemas.microsoft.com/office/drawing/2014/main" id="{A520055D-7BBA-9FC0-9347-7D25DEDAB1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026" y="9731604"/>
            <a:ext cx="781050" cy="390525"/>
          </a:xfrm>
          <a:prstGeom prst="rect">
            <a:avLst/>
          </a:prstGeom>
        </p:spPr>
      </p:pic>
      <p:sp>
        <p:nvSpPr>
          <p:cNvPr id="21" name="Text Placeholder 20">
            <a:extLst>
              <a:ext uri="{FF2B5EF4-FFF2-40B4-BE49-F238E27FC236}">
                <a16:creationId xmlns:a16="http://schemas.microsoft.com/office/drawing/2014/main" id="{A6ADA1F9-2735-16D7-86EA-972FD8E06DE9}"/>
              </a:ext>
            </a:extLst>
          </p:cNvPr>
          <p:cNvSpPr>
            <a:spLocks noGrp="1"/>
          </p:cNvSpPr>
          <p:nvPr>
            <p:ph type="body" sz="quarter" idx="15"/>
          </p:nvPr>
        </p:nvSpPr>
        <p:spPr>
          <a:xfrm>
            <a:off x="457202" y="2721378"/>
            <a:ext cx="10832123" cy="390525"/>
          </a:xfrm>
        </p:spPr>
        <p:txBody>
          <a:bodyPr wrap="square">
            <a:spAutoFit/>
          </a:bodyPr>
          <a:lstStyle>
            <a:lvl1pPr marL="0" indent="0">
              <a:buNone/>
              <a:defRPr sz="2801">
                <a:solidFill>
                  <a:schemeClr val="tx1">
                    <a:lumMod val="75000"/>
                    <a:lumOff val="25000"/>
                  </a:schemeClr>
                </a:solidFill>
              </a:defRPr>
            </a:lvl1pPr>
            <a:lvl2pPr marL="685869" indent="0">
              <a:buNone/>
              <a:defRPr/>
            </a:lvl2pPr>
            <a:lvl3pPr marL="1371738" indent="0">
              <a:buNone/>
              <a:defRPr/>
            </a:lvl3pPr>
            <a:lvl4pPr marL="2057607" indent="0">
              <a:buNone/>
              <a:defRPr/>
            </a:lvl4pPr>
            <a:lvl5pPr marL="2743475"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A2A4D34-E35A-CEFB-6F88-D7576657792B}"/>
              </a:ext>
            </a:extLst>
          </p:cNvPr>
          <p:cNvSpPr>
            <a:spLocks noGrp="1"/>
          </p:cNvSpPr>
          <p:nvPr>
            <p:ph type="body" sz="quarter" idx="17"/>
          </p:nvPr>
        </p:nvSpPr>
        <p:spPr>
          <a:xfrm>
            <a:off x="12192002" y="6827180"/>
            <a:ext cx="5669280" cy="558038"/>
          </a:xfrm>
        </p:spPr>
        <p:txBody>
          <a:bodyPr wrap="square">
            <a:spAutoFit/>
          </a:bodyPr>
          <a:lstStyle>
            <a:lvl1pPr marL="0" indent="0">
              <a:buNone/>
              <a:defRPr lang="en-US" sz="2000" b="1" kern="1200" cap="all" spc="300" baseline="0" dirty="0" smtClean="0">
                <a:solidFill>
                  <a:schemeClr val="bg1"/>
                </a:solidFill>
                <a:latin typeface="DM Sans" pitchFamily="2" charset="0"/>
                <a:ea typeface="+mn-ea"/>
                <a:cs typeface="+mn-cs"/>
              </a:defRPr>
            </a:lvl1pPr>
          </a:lstStyle>
          <a:p>
            <a:pPr lvl="0"/>
            <a:r>
              <a:rPr lang="en-US"/>
              <a:t>Click to edit Master text styles</a:t>
            </a:r>
          </a:p>
        </p:txBody>
      </p:sp>
      <p:sp>
        <p:nvSpPr>
          <p:cNvPr id="13" name="Text Placeholder 12">
            <a:extLst>
              <a:ext uri="{FF2B5EF4-FFF2-40B4-BE49-F238E27FC236}">
                <a16:creationId xmlns:a16="http://schemas.microsoft.com/office/drawing/2014/main" id="{B6B3713E-488D-EA03-11E4-6F05E8347BDB}"/>
              </a:ext>
            </a:extLst>
          </p:cNvPr>
          <p:cNvSpPr>
            <a:spLocks noGrp="1"/>
          </p:cNvSpPr>
          <p:nvPr>
            <p:ph type="body" sz="quarter" idx="18"/>
          </p:nvPr>
        </p:nvSpPr>
        <p:spPr>
          <a:xfrm>
            <a:off x="12192002" y="7647874"/>
            <a:ext cx="5669280" cy="543629"/>
          </a:xfrm>
        </p:spPr>
        <p:txBody>
          <a:bodyPr/>
          <a:lstStyle>
            <a:lvl1pPr marL="0" indent="0">
              <a:buNone/>
              <a:defRPr lang="en-US" sz="2801" b="0" kern="1200" dirty="0" smtClean="0">
                <a:solidFill>
                  <a:schemeClr val="bg1"/>
                </a:solidFill>
                <a:latin typeface="DM Sans"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6567019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6764642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756045099"/>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2382" y="2382"/>
                        <a:ext cx="2382" cy="2382"/>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238125" cy="238125"/>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375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832104" y="384119"/>
            <a:ext cx="16623792" cy="824403"/>
          </a:xfrm>
        </p:spPr>
        <p:txBody>
          <a:bodyPr vert="horz"/>
          <a:lstStyle/>
          <a:p>
            <a:r>
              <a:rPr lang="en-US"/>
              <a:t>Click to edit Master 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832103" y="9752504"/>
            <a:ext cx="10916792" cy="184666"/>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5"/>
            </p:custDataLst>
          </p:nvPr>
        </p:nvSpPr>
        <p:spPr>
          <a:xfrm>
            <a:off x="10739628" y="127387"/>
            <a:ext cx="6720840" cy="166199"/>
          </a:xfrm>
          <a:prstGeom prst="rect">
            <a:avLst/>
          </a:prstGeom>
        </p:spPr>
        <p:txBody>
          <a:bodyPr anchor="ctr" anchorCtr="0">
            <a:spAutoFit/>
          </a:bodyPr>
          <a:lstStyle>
            <a:lvl1pPr algn="r">
              <a:defRPr sz="12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6"/>
            </p:custDataLst>
          </p:nvPr>
        </p:nvSpPr>
        <p:spPr>
          <a:xfrm>
            <a:off x="832104" y="1355792"/>
            <a:ext cx="16623792" cy="415499"/>
          </a:xfrm>
          <a:prstGeom prst="rect">
            <a:avLst/>
          </a:prstGeom>
        </p:spPr>
        <p:txBody>
          <a:bodyPr anchor="ctr" anchorCtr="0"/>
          <a:lstStyle/>
          <a:p>
            <a:r>
              <a:rPr lang="en-US" sz="2400"/>
              <a:t>Click to edit Master subtitle style</a:t>
            </a:r>
          </a:p>
        </p:txBody>
      </p:sp>
    </p:spTree>
    <p:extLst>
      <p:ext uri="{BB962C8B-B14F-4D97-AF65-F5344CB8AC3E}">
        <p14:creationId xmlns:p14="http://schemas.microsoft.com/office/powerpoint/2010/main" val="349386699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146398-6DE1-504C-F665-B5A98E645A79}"/>
              </a:ext>
            </a:extLst>
          </p:cNvPr>
          <p:cNvSpPr/>
          <p:nvPr userDrawn="1"/>
        </p:nvSpPr>
        <p:spPr>
          <a:xfrm>
            <a:off x="4743450" y="0"/>
            <a:ext cx="1354455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0BD1527F-6665-3B9F-96BF-6A202F56B78B}"/>
              </a:ext>
            </a:extLst>
          </p:cNvPr>
          <p:cNvPicPr>
            <a:picLocks noChangeAspect="1"/>
          </p:cNvPicPr>
          <p:nvPr userDrawn="1"/>
        </p:nvPicPr>
        <p:blipFill rotWithShape="1">
          <a:blip r:embed="rId2">
            <a:alphaModFix amt="54000"/>
            <a:extLst>
              <a:ext uri="{28A0092B-C50C-407E-A947-70E740481C1C}">
                <a14:useLocalDpi xmlns:a14="http://schemas.microsoft.com/office/drawing/2010/main" val="0"/>
              </a:ext>
            </a:extLst>
          </a:blip>
          <a:srcRect l="25937" r="2"/>
          <a:stretch/>
        </p:blipFill>
        <p:spPr>
          <a:xfrm>
            <a:off x="4743450" y="0"/>
            <a:ext cx="13544550" cy="10287000"/>
          </a:xfrm>
          <a:prstGeom prst="rect">
            <a:avLst/>
          </a:prstGeom>
        </p:spPr>
      </p:pic>
      <p:sp>
        <p:nvSpPr>
          <p:cNvPr id="2" name="Title 1"/>
          <p:cNvSpPr>
            <a:spLocks noGrp="1"/>
          </p:cNvSpPr>
          <p:nvPr>
            <p:ph type="ctrTitle"/>
          </p:nvPr>
        </p:nvSpPr>
        <p:spPr>
          <a:xfrm>
            <a:off x="6950710" y="4869656"/>
            <a:ext cx="10994390" cy="2788445"/>
          </a:xfrm>
          <a:prstGeom prst="rect">
            <a:avLst/>
          </a:prstGeom>
          <a:ln>
            <a:noFill/>
          </a:ln>
        </p:spPr>
        <p:txBody>
          <a:bodyPr lIns="0" tIns="0" rIns="0" bIns="0" anchor="b"/>
          <a:lstStyle>
            <a:lvl1pPr algn="l">
              <a:defRPr sz="7200">
                <a:solidFill>
                  <a:schemeClr val="bg1"/>
                </a:solidFill>
              </a:defRPr>
            </a:lvl1pPr>
          </a:lstStyle>
          <a:p>
            <a:r>
              <a:rPr lang="en-US"/>
              <a:t>Click to edit Master title style</a:t>
            </a:r>
          </a:p>
        </p:txBody>
      </p:sp>
      <p:sp>
        <p:nvSpPr>
          <p:cNvPr id="3" name="Subtitle 2"/>
          <p:cNvSpPr>
            <a:spLocks noGrp="1"/>
          </p:cNvSpPr>
          <p:nvPr>
            <p:ph type="subTitle" idx="1"/>
          </p:nvPr>
        </p:nvSpPr>
        <p:spPr>
          <a:xfrm>
            <a:off x="6950710" y="8115303"/>
            <a:ext cx="10994390" cy="182879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3" name="Picture Placeholder 12">
            <a:extLst>
              <a:ext uri="{FF2B5EF4-FFF2-40B4-BE49-F238E27FC236}">
                <a16:creationId xmlns:a16="http://schemas.microsoft.com/office/drawing/2014/main" id="{F4FEA881-3903-23CA-DA1C-C0AE75999CBD}"/>
              </a:ext>
            </a:extLst>
          </p:cNvPr>
          <p:cNvSpPr>
            <a:spLocks noGrp="1"/>
          </p:cNvSpPr>
          <p:nvPr>
            <p:ph type="pic" sz="quarter" idx="10"/>
          </p:nvPr>
        </p:nvSpPr>
        <p:spPr>
          <a:xfrm>
            <a:off x="0" y="0"/>
            <a:ext cx="4743450" cy="10287000"/>
          </a:xfrm>
        </p:spPr>
        <p:txBody>
          <a:bodyPr/>
          <a:lstStyle>
            <a:lvl1pPr>
              <a:defRPr>
                <a:solidFill>
                  <a:schemeClr val="bg1"/>
                </a:solidFill>
              </a:defRPr>
            </a:lvl1pPr>
          </a:lstStyle>
          <a:p>
            <a:endParaRPr lang="en-US"/>
          </a:p>
        </p:txBody>
      </p:sp>
      <p:pic>
        <p:nvPicPr>
          <p:cNvPr id="7" name="Graphic 6">
            <a:extLst>
              <a:ext uri="{FF2B5EF4-FFF2-40B4-BE49-F238E27FC236}">
                <a16:creationId xmlns:a16="http://schemas.microsoft.com/office/drawing/2014/main" id="{D170AF1C-B4C5-B6A0-2D2D-3C141C5A16F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362" y="-2656956"/>
            <a:ext cx="4428068" cy="2490788"/>
          </a:xfrm>
          <a:prstGeom prst="rect">
            <a:avLst/>
          </a:prstGeom>
        </p:spPr>
      </p:pic>
      <p:sp>
        <p:nvSpPr>
          <p:cNvPr id="4" name="Rectangle 3">
            <a:extLst>
              <a:ext uri="{FF2B5EF4-FFF2-40B4-BE49-F238E27FC236}">
                <a16:creationId xmlns:a16="http://schemas.microsoft.com/office/drawing/2014/main" id="{4A3CB6B6-9F60-C5A8-3E68-8F1BA23F1006}"/>
              </a:ext>
            </a:extLst>
          </p:cNvPr>
          <p:cNvSpPr/>
          <p:nvPr userDrawn="1"/>
        </p:nvSpPr>
        <p:spPr>
          <a:xfrm>
            <a:off x="6950710" y="2953274"/>
            <a:ext cx="1133729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5" name="Graphic 4">
            <a:extLst>
              <a:ext uri="{FF2B5EF4-FFF2-40B4-BE49-F238E27FC236}">
                <a16:creationId xmlns:a16="http://schemas.microsoft.com/office/drawing/2014/main" id="{2B6BB978-5C73-1517-02F5-5A39758ECA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72807" y="3200398"/>
            <a:ext cx="1371600" cy="685803"/>
          </a:xfrm>
          <a:prstGeom prst="rect">
            <a:avLst/>
          </a:prstGeom>
        </p:spPr>
      </p:pic>
      <p:pic>
        <p:nvPicPr>
          <p:cNvPr id="10" name="Graphic 9">
            <a:extLst>
              <a:ext uri="{FF2B5EF4-FFF2-40B4-BE49-F238E27FC236}">
                <a16:creationId xmlns:a16="http://schemas.microsoft.com/office/drawing/2014/main" id="{3C8B9710-F71F-D674-425E-7CF51FCD56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858750" y="-1481809"/>
            <a:ext cx="1371600" cy="685803"/>
          </a:xfrm>
          <a:prstGeom prst="rect">
            <a:avLst/>
          </a:prstGeom>
        </p:spPr>
      </p:pic>
    </p:spTree>
    <p:extLst>
      <p:ext uri="{BB962C8B-B14F-4D97-AF65-F5344CB8AC3E}">
        <p14:creationId xmlns:p14="http://schemas.microsoft.com/office/powerpoint/2010/main" val="3354628596"/>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peaker Imag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315365-F722-457A-6276-75F6354C0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25" y="9731603"/>
            <a:ext cx="781050" cy="390525"/>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lvl1pPr>
              <a:defRPr>
                <a:solidFill>
                  <a:schemeClr val="bg1">
                    <a:lumMod val="75000"/>
                  </a:schemeClr>
                </a:solidFill>
              </a:defRPr>
            </a:lvl1p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9144000" y="3962400"/>
            <a:ext cx="8686800" cy="2819400"/>
          </a:xfrm>
        </p:spPr>
        <p:txBody>
          <a:bodyPr/>
          <a:lstStyle>
            <a:lvl1pPr marL="0" indent="0">
              <a:buNone/>
              <a:defRPr b="1">
                <a:solidFill>
                  <a:schemeClr val="tx1">
                    <a:lumMod val="75000"/>
                    <a:lumOff val="25000"/>
                  </a:schemeClr>
                </a:solidFill>
              </a:defRPr>
            </a:lvl1pPr>
            <a:lvl2pPr marL="0" indent="0">
              <a:buNone/>
              <a:defRPr>
                <a:solidFill>
                  <a:schemeClr val="tx1">
                    <a:lumMod val="75000"/>
                    <a:lumOff val="2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15883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0A9E-FF87-40F5-6B36-2E8EDFF03A1F}"/>
              </a:ext>
            </a:extLst>
          </p:cNvPr>
          <p:cNvSpPr/>
          <p:nvPr userDrawn="1"/>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D2AA69B2-82D2-2D82-91CC-8A4BA377AE9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2"/>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26E3548-450B-6AEB-1A17-0A42F1A0E721}"/>
              </a:ext>
            </a:extLst>
          </p:cNvPr>
          <p:cNvSpPr>
            <a:spLocks noGrp="1"/>
          </p:cNvSpPr>
          <p:nvPr>
            <p:ph type="ftr" sz="quarter" idx="10"/>
          </p:nvPr>
        </p:nvSpPr>
        <p:spPr>
          <a:xfrm>
            <a:off x="1219200" y="9608344"/>
            <a:ext cx="5638800" cy="678656"/>
          </a:xfrm>
        </p:spPr>
        <p:txBody>
          <a:bodyPr/>
          <a:lstStyle/>
          <a:p>
            <a:endParaRPr lang="en-US"/>
          </a:p>
        </p:txBody>
      </p:sp>
      <p:sp>
        <p:nvSpPr>
          <p:cNvPr id="4" name="Slide Number Placeholder 3">
            <a:extLst>
              <a:ext uri="{FF2B5EF4-FFF2-40B4-BE49-F238E27FC236}">
                <a16:creationId xmlns:a16="http://schemas.microsoft.com/office/drawing/2014/main" id="{50A54490-9106-E9DC-F204-C95201E3D767}"/>
              </a:ext>
            </a:extLst>
          </p:cNvPr>
          <p:cNvSpPr>
            <a:spLocks noGrp="1"/>
          </p:cNvSpPr>
          <p:nvPr>
            <p:ph type="sldNum" sz="quarter" idx="11"/>
          </p:nvPr>
        </p:nvSpPr>
        <p:spPr/>
        <p:txBody>
          <a:bodyPr/>
          <a:lstStyle/>
          <a:p>
            <a:fld id="{F9C5994A-C412-49F6-9E4A-9989D272122B}" type="slidenum">
              <a:rPr lang="en-US" smtClean="0"/>
              <a:pPr/>
              <a:t>‹#›</a:t>
            </a:fld>
            <a:endParaRPr lang="en-US"/>
          </a:p>
        </p:txBody>
      </p:sp>
      <p:sp>
        <p:nvSpPr>
          <p:cNvPr id="8" name="Text Placeholder 7">
            <a:extLst>
              <a:ext uri="{FF2B5EF4-FFF2-40B4-BE49-F238E27FC236}">
                <a16:creationId xmlns:a16="http://schemas.microsoft.com/office/drawing/2014/main" id="{996FD0B2-86DB-C430-9221-5DDB993DEA1D}"/>
              </a:ext>
            </a:extLst>
          </p:cNvPr>
          <p:cNvSpPr>
            <a:spLocks noGrp="1"/>
          </p:cNvSpPr>
          <p:nvPr>
            <p:ph type="body" sz="quarter" idx="12"/>
          </p:nvPr>
        </p:nvSpPr>
        <p:spPr>
          <a:xfrm>
            <a:off x="8140700" y="2476501"/>
            <a:ext cx="9804400" cy="2819400"/>
          </a:xfrm>
        </p:spPr>
        <p:txBody>
          <a:bodyPr/>
          <a:lstStyle>
            <a:lvl1pPr marL="0" indent="0">
              <a:buNone/>
              <a:defRPr b="1">
                <a:solidFill>
                  <a:schemeClr val="bg1"/>
                </a:solidFill>
              </a:defRPr>
            </a:lvl1pPr>
            <a:lvl2pPr marL="0" indent="0">
              <a:buNone/>
              <a:defRPr>
                <a:solidFill>
                  <a:schemeClr val="bg1"/>
                </a:solidFill>
              </a:defRPr>
            </a:lvl2pPr>
          </a:lstStyle>
          <a:p>
            <a:pPr lvl="0"/>
            <a:r>
              <a:rPr lang="en-US"/>
              <a:t>Click to edit Master text styles</a:t>
            </a:r>
          </a:p>
          <a:p>
            <a:pPr lvl="1"/>
            <a:r>
              <a:rPr lang="en-US"/>
              <a:t>Second level</a:t>
            </a:r>
          </a:p>
        </p:txBody>
      </p:sp>
      <p:grpSp>
        <p:nvGrpSpPr>
          <p:cNvPr id="10" name="!!FHA Banner">
            <a:extLst>
              <a:ext uri="{FF2B5EF4-FFF2-40B4-BE49-F238E27FC236}">
                <a16:creationId xmlns:a16="http://schemas.microsoft.com/office/drawing/2014/main" id="{60055EF1-7DB6-6C3F-1F0D-4413AFF6F7F4}"/>
              </a:ext>
            </a:extLst>
          </p:cNvPr>
          <p:cNvGrpSpPr/>
          <p:nvPr userDrawn="1"/>
        </p:nvGrpSpPr>
        <p:grpSpPr>
          <a:xfrm>
            <a:off x="19899086" y="2953274"/>
            <a:ext cx="9144000" cy="1069848"/>
            <a:chOff x="19899086" y="2953274"/>
            <a:chExt cx="9144000" cy="1069848"/>
          </a:xfrm>
        </p:grpSpPr>
        <p:sp>
          <p:nvSpPr>
            <p:cNvPr id="7" name="Rectangle 6">
              <a:extLst>
                <a:ext uri="{FF2B5EF4-FFF2-40B4-BE49-F238E27FC236}">
                  <a16:creationId xmlns:a16="http://schemas.microsoft.com/office/drawing/2014/main" id="{EEA6761F-0186-F96C-9DEE-F1C7A73467F6}"/>
                </a:ext>
              </a:extLst>
            </p:cNvPr>
            <p:cNvSpPr/>
            <p:nvPr userDrawn="1"/>
          </p:nvSpPr>
          <p:spPr>
            <a:xfrm>
              <a:off x="19899086" y="2953274"/>
              <a:ext cx="9144000" cy="1069848"/>
            </a:xfrm>
            <a:prstGeom prst="rect">
              <a:avLst/>
            </a:prstGeom>
            <a:solidFill>
              <a:schemeClr val="accent2"/>
            </a:solidFill>
            <a:ln>
              <a:noFill/>
            </a:ln>
            <a:effectLst>
              <a:outerShdw blurRad="381000" dist="38100" dir="5400000" algn="t" rotWithShape="0">
                <a:schemeClr val="accent1">
                  <a:lumMod val="50000"/>
                  <a:alpha val="7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011680" rtlCol="0" anchor="ctr"/>
            <a:lstStyle/>
            <a:p>
              <a:pPr algn="l"/>
              <a:r>
                <a:rPr lang="en-US" sz="2400" spc="300">
                  <a:solidFill>
                    <a:schemeClr val="bg1"/>
                  </a:solidFill>
                  <a:latin typeface="Poppins" panose="00000500000000000000" pitchFamily="2" charset="0"/>
                  <a:cs typeface="Poppins" panose="00000500000000000000" pitchFamily="2" charset="0"/>
                </a:rPr>
                <a:t>THE FLORIDA HOSPITAL ASSOCIATION</a:t>
              </a:r>
            </a:p>
          </p:txBody>
        </p:sp>
        <p:pic>
          <p:nvPicPr>
            <p:cNvPr id="9" name="Graphic 8">
              <a:extLst>
                <a:ext uri="{FF2B5EF4-FFF2-40B4-BE49-F238E27FC236}">
                  <a16:creationId xmlns:a16="http://schemas.microsoft.com/office/drawing/2014/main" id="{8C353BB2-DE92-6E26-E743-7B89198FDD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346467" y="3200398"/>
              <a:ext cx="1371600" cy="685803"/>
            </a:xfrm>
            <a:prstGeom prst="rect">
              <a:avLst/>
            </a:prstGeom>
          </p:spPr>
        </p:pic>
      </p:grpSp>
      <p:pic>
        <p:nvPicPr>
          <p:cNvPr id="11" name="Graphic 10">
            <a:extLst>
              <a:ext uri="{FF2B5EF4-FFF2-40B4-BE49-F238E27FC236}">
                <a16:creationId xmlns:a16="http://schemas.microsoft.com/office/drawing/2014/main" id="{4FE308FE-7CBF-BACC-6C16-0B7A317932E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111" y="1713707"/>
            <a:ext cx="6526390" cy="3671094"/>
          </a:xfrm>
          <a:prstGeom prst="rect">
            <a:avLst/>
          </a:prstGeom>
        </p:spPr>
      </p:pic>
    </p:spTree>
    <p:extLst>
      <p:ext uri="{BB962C8B-B14F-4D97-AF65-F5344CB8AC3E}">
        <p14:creationId xmlns:p14="http://schemas.microsoft.com/office/powerpoint/2010/main" val="19595013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371422A-E844-7BFF-EE61-7AA76A71D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36919165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5" name="Picture 4" descr="A picture containing text, swimming, ocean floor&#10;&#10;Description automatically generated">
            <a:extLst>
              <a:ext uri="{FF2B5EF4-FFF2-40B4-BE49-F238E27FC236}">
                <a16:creationId xmlns:a16="http://schemas.microsoft.com/office/drawing/2014/main" id="{1FD59EC5-DE4D-15EE-D729-87CED73E14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4590528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5" name="Picture 4" descr="A picture containing text, swimming&#10;&#10;Description automatically generated">
            <a:extLst>
              <a:ext uri="{FF2B5EF4-FFF2-40B4-BE49-F238E27FC236}">
                <a16:creationId xmlns:a16="http://schemas.microsoft.com/office/drawing/2014/main" id="{3A52885E-7F50-B85D-C308-11424AC72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25240045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7" name="Picture 6" descr="A picture containing text, swimming, water sport, ocean floor&#10;&#10;Description automatically generated">
            <a:extLst>
              <a:ext uri="{FF2B5EF4-FFF2-40B4-BE49-F238E27FC236}">
                <a16:creationId xmlns:a16="http://schemas.microsoft.com/office/drawing/2014/main" id="{DEF98D98-B97F-288F-AE52-5ABE38439A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105820487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5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8288000" cy="10287000"/>
          </a:xfrm>
          <a:prstGeom prst="rect">
            <a:avLst/>
          </a:prstGeom>
        </p:spPr>
      </p:pic>
      <p:sp>
        <p:nvSpPr>
          <p:cNvPr id="2" name="Title 1"/>
          <p:cNvSpPr>
            <a:spLocks noGrp="1"/>
          </p:cNvSpPr>
          <p:nvPr>
            <p:ph type="title"/>
          </p:nvPr>
        </p:nvSpPr>
        <p:spPr>
          <a:xfrm>
            <a:off x="457200" y="3962400"/>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71851437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7_Section Header - legislativ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B425B1-55ED-68B3-8B3D-7B88111021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p:cNvSpPr>
            <a:spLocks noGrp="1"/>
          </p:cNvSpPr>
          <p:nvPr>
            <p:ph type="title"/>
          </p:nvPr>
        </p:nvSpPr>
        <p:spPr>
          <a:xfrm>
            <a:off x="457200" y="3962402"/>
            <a:ext cx="17373600" cy="1402556"/>
          </a:xfrm>
          <a:prstGeom prst="rect">
            <a:avLst/>
          </a:prstGeom>
          <a:ln>
            <a:noFill/>
          </a:ln>
        </p:spPr>
        <p:txBody>
          <a:bodyPr lIns="0" tIns="0" rIns="0" bIns="0" anchor="t"/>
          <a:lstStyle>
            <a:lvl1pPr algn="ctr">
              <a:defRPr sz="7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5372100"/>
            <a:ext cx="17373600" cy="1409700"/>
          </a:xfrm>
        </p:spPr>
        <p:txBody>
          <a:bodyPr anchor="t"/>
          <a:lstStyle>
            <a:lvl1pPr marL="0" indent="0" algn="ctr">
              <a:buNone/>
              <a:defRPr sz="3600">
                <a:solidFill>
                  <a:schemeClr val="bg1"/>
                </a:solidFill>
              </a:defRPr>
            </a:lvl1pPr>
            <a:lvl2pPr marL="685869" indent="0">
              <a:buNone/>
              <a:defRPr sz="3000">
                <a:solidFill>
                  <a:schemeClr val="tx1">
                    <a:tint val="75000"/>
                  </a:schemeClr>
                </a:solidFill>
              </a:defRPr>
            </a:lvl2pPr>
            <a:lvl3pPr marL="1371738" indent="0">
              <a:buNone/>
              <a:defRPr sz="2700">
                <a:solidFill>
                  <a:schemeClr val="tx1">
                    <a:tint val="75000"/>
                  </a:schemeClr>
                </a:solidFill>
              </a:defRPr>
            </a:lvl3pPr>
            <a:lvl4pPr marL="2057607" indent="0">
              <a:buNone/>
              <a:defRPr sz="2400">
                <a:solidFill>
                  <a:schemeClr val="tx1">
                    <a:tint val="75000"/>
                  </a:schemeClr>
                </a:solidFill>
              </a:defRPr>
            </a:lvl4pPr>
            <a:lvl5pPr marL="2743475" indent="0">
              <a:buNone/>
              <a:defRPr sz="2400">
                <a:solidFill>
                  <a:schemeClr val="tx1">
                    <a:tint val="75000"/>
                  </a:schemeClr>
                </a:solidFill>
              </a:defRPr>
            </a:lvl5pPr>
            <a:lvl6pPr marL="3429342" indent="0">
              <a:buNone/>
              <a:defRPr sz="2400">
                <a:solidFill>
                  <a:schemeClr val="tx1">
                    <a:tint val="75000"/>
                  </a:schemeClr>
                </a:solidFill>
              </a:defRPr>
            </a:lvl6pPr>
            <a:lvl7pPr marL="4115213" indent="0">
              <a:buNone/>
              <a:defRPr sz="2400">
                <a:solidFill>
                  <a:schemeClr val="tx1">
                    <a:tint val="75000"/>
                  </a:schemeClr>
                </a:solidFill>
              </a:defRPr>
            </a:lvl7pPr>
            <a:lvl8pPr marL="4801080" indent="0">
              <a:buNone/>
              <a:defRPr sz="2400">
                <a:solidFill>
                  <a:schemeClr val="tx1">
                    <a:tint val="75000"/>
                  </a:schemeClr>
                </a:solidFill>
              </a:defRPr>
            </a:lvl8pPr>
            <a:lvl9pPr marL="5486949" indent="0">
              <a:buNone/>
              <a:defRPr sz="2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9C5994A-C412-49F6-9E4A-9989D272122B}" type="slidenum">
              <a:rPr lang="en-US" smtClean="0"/>
              <a:t>‹#›</a:t>
            </a:fld>
            <a:endParaRPr lang="en-US"/>
          </a:p>
        </p:txBody>
      </p:sp>
      <p:pic>
        <p:nvPicPr>
          <p:cNvPr id="13" name="Graphic 12">
            <a:extLst>
              <a:ext uri="{FF2B5EF4-FFF2-40B4-BE49-F238E27FC236}">
                <a16:creationId xmlns:a16="http://schemas.microsoft.com/office/drawing/2014/main" id="{5DFF1625-B832-286D-03F0-E1BC76F824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8200" y="2571747"/>
            <a:ext cx="1371600" cy="685803"/>
          </a:xfrm>
          <a:prstGeom prst="rect">
            <a:avLst/>
          </a:prstGeom>
        </p:spPr>
      </p:pic>
    </p:spTree>
    <p:extLst>
      <p:ext uri="{BB962C8B-B14F-4D97-AF65-F5344CB8AC3E}">
        <p14:creationId xmlns:p14="http://schemas.microsoft.com/office/powerpoint/2010/main" val="5384115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jpe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4.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image" Target="../media/image4.sv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3.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heme" Target="../theme/theme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2.jpe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microsoft.com/office/2007/relationships/hdphoto" Target="../media/hdphoto3.wdp"/><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image" Target="../media/image35.png"/><Relationship Id="rId8"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34" Type="http://schemas.openxmlformats.org/officeDocument/2006/relationships/image" Target="../media/image38.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image" Target="../media/image4.sv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image" Target="../media/image3.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image" Target="../media/image2.jpeg"/><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63" Type="http://schemas.openxmlformats.org/officeDocument/2006/relationships/image" Target="../media/image1.jpeg"/><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66" Type="http://schemas.openxmlformats.org/officeDocument/2006/relationships/image" Target="../media/image4.svg"/><Relationship Id="rId5" Type="http://schemas.openxmlformats.org/officeDocument/2006/relationships/slideLayout" Target="../slideLayouts/slideLayout127.xml"/><Relationship Id="rId61" Type="http://schemas.openxmlformats.org/officeDocument/2006/relationships/slideLayout" Target="../slideLayouts/slideLayout183.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56" Type="http://schemas.openxmlformats.org/officeDocument/2006/relationships/slideLayout" Target="../slideLayouts/slideLayout178.xml"/><Relationship Id="rId64" Type="http://schemas.openxmlformats.org/officeDocument/2006/relationships/image" Target="../media/image2.jpeg"/><Relationship Id="rId8" Type="http://schemas.openxmlformats.org/officeDocument/2006/relationships/slideLayout" Target="../slideLayouts/slideLayout130.xml"/><Relationship Id="rId51" Type="http://schemas.openxmlformats.org/officeDocument/2006/relationships/slideLayout" Target="../slideLayouts/slideLayout173.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59" Type="http://schemas.openxmlformats.org/officeDocument/2006/relationships/slideLayout" Target="../slideLayouts/slideLayout181.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54" Type="http://schemas.openxmlformats.org/officeDocument/2006/relationships/slideLayout" Target="../slideLayouts/slideLayout176.xml"/><Relationship Id="rId62" Type="http://schemas.openxmlformats.org/officeDocument/2006/relationships/theme" Target="../theme/theme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image" Target="../media/image3.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4">
            <a:alphaModFix amt="57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D47968-98AD-623C-133C-8124AEEA79B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0" y="9601200"/>
            <a:ext cx="18288000" cy="695325"/>
          </a:xfrm>
          <a:prstGeom prst="rect">
            <a:avLst/>
          </a:prstGeom>
        </p:spPr>
      </p:pic>
      <p:pic>
        <p:nvPicPr>
          <p:cNvPr id="11" name="Graphic 10">
            <a:extLst>
              <a:ext uri="{FF2B5EF4-FFF2-40B4-BE49-F238E27FC236}">
                <a16:creationId xmlns:a16="http://schemas.microsoft.com/office/drawing/2014/main" id="{7ABB0EE9-1961-A873-613D-8D8C6B94E65D}"/>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681025" y="9731603"/>
            <a:ext cx="781050" cy="390525"/>
          </a:xfrm>
          <a:prstGeom prst="rect">
            <a:avLst/>
          </a:prstGeom>
        </p:spPr>
      </p:pic>
      <p:sp>
        <p:nvSpPr>
          <p:cNvPr id="2" name="Title Placeholder 1"/>
          <p:cNvSpPr>
            <a:spLocks noGrp="1"/>
          </p:cNvSpPr>
          <p:nvPr>
            <p:ph type="title"/>
          </p:nvPr>
        </p:nvSpPr>
        <p:spPr>
          <a:xfrm>
            <a:off x="342900" y="547689"/>
            <a:ext cx="17602200" cy="595312"/>
          </a:xfrm>
          <a:prstGeom prst="accentCallout1">
            <a:avLst>
              <a:gd name="adj1" fmla="val 31402"/>
              <a:gd name="adj2" fmla="val 241"/>
              <a:gd name="adj3" fmla="val 31700"/>
              <a:gd name="adj4" fmla="val 236"/>
            </a:avLst>
          </a:prstGeom>
          <a:ln w="76200">
            <a:solidFill>
              <a:schemeClr val="accent1"/>
            </a:solidFill>
            <a:bevel/>
          </a:ln>
        </p:spPr>
        <p:txBody>
          <a:bodyPr vert="horz" lIns="274320" tIns="0" rIns="0" bIns="0" rtlCol="0" anchor="ctr">
            <a:noAutofit/>
          </a:bodyPr>
          <a:lstStyle/>
          <a:p>
            <a:r>
              <a:rPr lang="en-US"/>
              <a:t>Click to edit Master title style</a:t>
            </a:r>
          </a:p>
        </p:txBody>
      </p:sp>
      <p:sp>
        <p:nvSpPr>
          <p:cNvPr id="3" name="Text Placeholder 2"/>
          <p:cNvSpPr>
            <a:spLocks noGrp="1"/>
          </p:cNvSpPr>
          <p:nvPr>
            <p:ph type="body" idx="1"/>
          </p:nvPr>
        </p:nvSpPr>
        <p:spPr>
          <a:xfrm>
            <a:off x="342898" y="1511299"/>
            <a:ext cx="17602202" cy="738704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2601" y="9608344"/>
            <a:ext cx="5638800" cy="678656"/>
          </a:xfrm>
          <a:prstGeom prst="rect">
            <a:avLst/>
          </a:prstGeom>
        </p:spPr>
        <p:txBody>
          <a:bodyPr vert="horz" lIns="0" tIns="0" rIns="0" bIns="0" rtlCol="0" anchor="ctr"/>
          <a:lstStyle>
            <a:lvl1pPr algn="l">
              <a:defRPr sz="1800" b="0" cap="all" spc="600" baseline="0">
                <a:solidFill>
                  <a:schemeClr val="bg1"/>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13716000" y="9601200"/>
            <a:ext cx="4114800" cy="678656"/>
          </a:xfrm>
          <a:prstGeom prst="rect">
            <a:avLst/>
          </a:prstGeom>
        </p:spPr>
        <p:txBody>
          <a:bodyPr vert="horz" lIns="0" tIns="0" rIns="0" bIns="0" rtlCol="0" anchor="ctr"/>
          <a:lstStyle>
            <a:lvl1pPr algn="r">
              <a:defRPr sz="1800" b="0">
                <a:solidFill>
                  <a:schemeClr val="bg1"/>
                </a:solidFill>
                <a:latin typeface="Poppins" panose="00000500000000000000" pitchFamily="2" charset="0"/>
                <a:cs typeface="Poppins" panose="00000500000000000000" pitchFamily="2" charset="0"/>
              </a:defRPr>
            </a:lvl1pPr>
          </a:lstStyle>
          <a:p>
            <a:fld id="{F9C5994A-C412-49F6-9E4A-9989D272122B}" type="slidenum">
              <a:rPr lang="en-US" smtClean="0"/>
              <a:pPr/>
              <a:t>‹#›</a:t>
            </a:fld>
            <a:endParaRPr lang="en-US"/>
          </a:p>
        </p:txBody>
      </p:sp>
    </p:spTree>
    <p:extLst>
      <p:ext uri="{BB962C8B-B14F-4D97-AF65-F5344CB8AC3E}">
        <p14:creationId xmlns:p14="http://schemas.microsoft.com/office/powerpoint/2010/main" val="86623323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661" r:id="rId3"/>
    <p:sldLayoutId id="2147483673" r:id="rId4"/>
    <p:sldLayoutId id="2147483933" r:id="rId5"/>
    <p:sldLayoutId id="2147483675" r:id="rId6"/>
    <p:sldLayoutId id="2147483663" r:id="rId7"/>
    <p:sldLayoutId id="2147483670" r:id="rId8"/>
    <p:sldLayoutId id="2147483671" r:id="rId9"/>
    <p:sldLayoutId id="2147483679" r:id="rId10"/>
    <p:sldLayoutId id="2147483678" r:id="rId11"/>
    <p:sldLayoutId id="2147483682" r:id="rId12"/>
    <p:sldLayoutId id="2147483681" r:id="rId13"/>
    <p:sldLayoutId id="2147483683" r:id="rId14"/>
    <p:sldLayoutId id="2147483662" r:id="rId15"/>
    <p:sldLayoutId id="2147483674" r:id="rId16"/>
    <p:sldLayoutId id="2147483680" r:id="rId17"/>
    <p:sldLayoutId id="2147484026" r:id="rId18"/>
    <p:sldLayoutId id="2147484027" r:id="rId19"/>
    <p:sldLayoutId id="2147483687" r:id="rId20"/>
    <p:sldLayoutId id="2147484028" r:id="rId21"/>
    <p:sldLayoutId id="2147483689" r:id="rId22"/>
    <p:sldLayoutId id="2147483672" r:id="rId23"/>
    <p:sldLayoutId id="2147483677" r:id="rId24"/>
    <p:sldLayoutId id="2147483684" r:id="rId25"/>
    <p:sldLayoutId id="2147483664" r:id="rId26"/>
    <p:sldLayoutId id="2147483665" r:id="rId27"/>
    <p:sldLayoutId id="2147483666" r:id="rId28"/>
    <p:sldLayoutId id="2147483667" r:id="rId29"/>
    <p:sldLayoutId id="2147483668" r:id="rId30"/>
    <p:sldLayoutId id="2147483669" r:id="rId31"/>
    <p:sldLayoutId id="2147483695" r:id="rId32"/>
    <p:sldLayoutId id="2147484003" r:id="rId33"/>
    <p:sldLayoutId id="2147484004" r:id="rId34"/>
    <p:sldLayoutId id="2147484005" r:id="rId35"/>
    <p:sldLayoutId id="2147484006" r:id="rId36"/>
    <p:sldLayoutId id="2147484007" r:id="rId37"/>
    <p:sldLayoutId id="2147484008" r:id="rId38"/>
    <p:sldLayoutId id="2147484009" r:id="rId39"/>
    <p:sldLayoutId id="2147484010" r:id="rId40"/>
    <p:sldLayoutId id="2147484011" r:id="rId41"/>
    <p:sldLayoutId id="2147484012" r:id="rId42"/>
    <p:sldLayoutId id="2147484017" r:id="rId43"/>
    <p:sldLayoutId id="2147484018" r:id="rId44"/>
    <p:sldLayoutId id="2147484019" r:id="rId45"/>
    <p:sldLayoutId id="2147483685" r:id="rId46"/>
    <p:sldLayoutId id="2147483686" r:id="rId47"/>
    <p:sldLayoutId id="2147483688" r:id="rId48"/>
    <p:sldLayoutId id="2147483717" r:id="rId49"/>
    <p:sldLayoutId id="2147484030" r:id="rId50"/>
    <p:sldLayoutId id="2147484031" r:id="rId51"/>
    <p:sldLayoutId id="2147484049" r:id="rId52"/>
    <p:sldLayoutId id="2147484050" r:id="rId53"/>
    <p:sldLayoutId id="2147484051" r:id="rId54"/>
    <p:sldLayoutId id="2147484058" r:id="rId55"/>
    <p:sldLayoutId id="2147484060" r:id="rId56"/>
    <p:sldLayoutId id="2147484061" r:id="rId57"/>
    <p:sldLayoutId id="2147484063" r:id="rId58"/>
    <p:sldLayoutId id="2147484064" r:id="rId59"/>
    <p:sldLayoutId id="2147484065" r:id="rId60"/>
    <p:sldLayoutId id="2147484075" r:id="rId61"/>
    <p:sldLayoutId id="2147484082" r:id="rId62"/>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00" rtl="0" eaLnBrk="1" latinLnBrk="0" hangingPunct="1">
        <a:lnSpc>
          <a:spcPct val="9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kern="1200">
          <a:solidFill>
            <a:schemeClr val="tx1">
              <a:lumMod val="75000"/>
              <a:lumOff val="25000"/>
            </a:schemeClr>
          </a:solidFill>
          <a:latin typeface="DM Sans" pitchFamily="2"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kern="1200">
          <a:solidFill>
            <a:schemeClr val="tx1">
              <a:lumMod val="75000"/>
              <a:lumOff val="25000"/>
            </a:schemeClr>
          </a:solidFill>
          <a:latin typeface="DM Sans" pitchFamily="2"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kern="1200">
          <a:solidFill>
            <a:schemeClr val="tx1">
              <a:lumMod val="75000"/>
              <a:lumOff val="25000"/>
            </a:schemeClr>
          </a:solidFill>
          <a:latin typeface="DM Sans" pitchFamily="2"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11520" userDrawn="1">
          <p15:clr>
            <a:srgbClr val="F26B43"/>
          </p15:clr>
        </p15:guide>
        <p15:guide id="3" pos="216" userDrawn="1">
          <p15:clr>
            <a:srgbClr val="F26B43"/>
          </p15:clr>
        </p15:guide>
        <p15:guide id="4" pos="2992" userDrawn="1">
          <p15:clr>
            <a:srgbClr val="F26B43"/>
          </p15:clr>
        </p15:guide>
        <p15:guide id="5" pos="5760" userDrawn="1">
          <p15:clr>
            <a:srgbClr val="F26B43"/>
          </p15:clr>
        </p15:guide>
        <p15:guide id="6" pos="8536" userDrawn="1">
          <p15:clr>
            <a:srgbClr val="F26B43"/>
          </p15:clr>
        </p15:guide>
        <p15:guide id="7" pos="11304" userDrawn="1">
          <p15:clr>
            <a:srgbClr val="F26B43"/>
          </p15:clr>
        </p15:guide>
        <p15:guide id="8" orient="horz" userDrawn="1">
          <p15:clr>
            <a:srgbClr val="F26B43"/>
          </p15:clr>
        </p15:guide>
        <p15:guide id="9" orient="horz" pos="6480" userDrawn="1">
          <p15:clr>
            <a:srgbClr val="F26B43"/>
          </p15:clr>
        </p15:guide>
        <p15:guide id="10" orient="horz" pos="216" userDrawn="1">
          <p15:clr>
            <a:srgbClr val="F26B43"/>
          </p15:clr>
        </p15:guide>
        <p15:guide id="11" orient="horz" pos="2232" userDrawn="1">
          <p15:clr>
            <a:srgbClr val="F26B43"/>
          </p15:clr>
        </p15:guide>
        <p15:guide id="12" orient="horz" pos="4248" userDrawn="1">
          <p15:clr>
            <a:srgbClr val="F26B43"/>
          </p15:clr>
        </p15:guide>
        <p15:guide id="13" orient="horz" pos="62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oup of people in a room&#10;&#10;Description automatically generated with medium confidence">
            <a:extLst>
              <a:ext uri="{FF2B5EF4-FFF2-40B4-BE49-F238E27FC236}">
                <a16:creationId xmlns:a16="http://schemas.microsoft.com/office/drawing/2014/main" id="{8CA6C8BB-8AD0-F225-1CBE-AFC9582A153A}"/>
              </a:ext>
            </a:extLst>
          </p:cNvPr>
          <p:cNvPicPr>
            <a:picLocks noChangeAspect="1"/>
          </p:cNvPicPr>
          <p:nvPr userDrawn="1"/>
        </p:nvPicPr>
        <p:blipFill rotWithShape="1">
          <a:blip r:embed="rId30">
            <a:alphaModFix amt="10000"/>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val="0"/>
              </a:ext>
            </a:extLst>
          </a:blip>
          <a:srcRect b="-14"/>
          <a:stretch/>
        </p:blipFill>
        <p:spPr>
          <a:xfrm>
            <a:off x="0" y="2"/>
            <a:ext cx="18288000" cy="10279856"/>
          </a:xfrm>
          <a:prstGeom prst="rect">
            <a:avLst/>
          </a:prstGeom>
        </p:spPr>
      </p:pic>
      <p:pic>
        <p:nvPicPr>
          <p:cNvPr id="8" name="Picture 7">
            <a:extLst>
              <a:ext uri="{FF2B5EF4-FFF2-40B4-BE49-F238E27FC236}">
                <a16:creationId xmlns:a16="http://schemas.microsoft.com/office/drawing/2014/main" id="{CDD47968-98AD-623C-133C-8124AEEA79B1}"/>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9601200"/>
            <a:ext cx="18288000" cy="695325"/>
          </a:xfrm>
          <a:prstGeom prst="rect">
            <a:avLst/>
          </a:prstGeom>
        </p:spPr>
      </p:pic>
      <p:pic>
        <p:nvPicPr>
          <p:cNvPr id="11" name="Graphic 10">
            <a:extLst>
              <a:ext uri="{FF2B5EF4-FFF2-40B4-BE49-F238E27FC236}">
                <a16:creationId xmlns:a16="http://schemas.microsoft.com/office/drawing/2014/main" id="{7ABB0EE9-1961-A873-613D-8D8C6B94E65D}"/>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681026" y="9731604"/>
            <a:ext cx="781050" cy="390525"/>
          </a:xfrm>
          <a:prstGeom prst="rect">
            <a:avLst/>
          </a:prstGeom>
        </p:spPr>
      </p:pic>
      <p:sp>
        <p:nvSpPr>
          <p:cNvPr id="2" name="Title Placeholder 1"/>
          <p:cNvSpPr>
            <a:spLocks noGrp="1"/>
          </p:cNvSpPr>
          <p:nvPr>
            <p:ph type="title"/>
          </p:nvPr>
        </p:nvSpPr>
        <p:spPr>
          <a:xfrm>
            <a:off x="342900" y="547691"/>
            <a:ext cx="17602200" cy="595313"/>
          </a:xfrm>
          <a:prstGeom prst="accentCallout1">
            <a:avLst>
              <a:gd name="adj1" fmla="val 31402"/>
              <a:gd name="adj2" fmla="val 241"/>
              <a:gd name="adj3" fmla="val 31700"/>
              <a:gd name="adj4" fmla="val 236"/>
            </a:avLst>
          </a:prstGeom>
          <a:ln w="76200">
            <a:solidFill>
              <a:schemeClr val="accent1"/>
            </a:solidFill>
            <a:bevel/>
          </a:ln>
        </p:spPr>
        <p:txBody>
          <a:bodyPr vert="horz" lIns="274320" tIns="0" rIns="0" bIns="0" rtlCol="0" anchor="ctr">
            <a:noAutofit/>
          </a:bodyPr>
          <a:lstStyle/>
          <a:p>
            <a:r>
              <a:rPr lang="en-US"/>
              <a:t>Click to edit Master title style</a:t>
            </a:r>
          </a:p>
        </p:txBody>
      </p:sp>
      <p:sp>
        <p:nvSpPr>
          <p:cNvPr id="3" name="Text Placeholder 2"/>
          <p:cNvSpPr>
            <a:spLocks noGrp="1"/>
          </p:cNvSpPr>
          <p:nvPr>
            <p:ph type="body" idx="1"/>
          </p:nvPr>
        </p:nvSpPr>
        <p:spPr>
          <a:xfrm>
            <a:off x="342901" y="1511301"/>
            <a:ext cx="17602202" cy="738704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2602" y="9608347"/>
            <a:ext cx="5638800" cy="678656"/>
          </a:xfrm>
          <a:prstGeom prst="rect">
            <a:avLst/>
          </a:prstGeom>
        </p:spPr>
        <p:txBody>
          <a:bodyPr vert="horz" lIns="0" tIns="0" rIns="0" bIns="0" rtlCol="0" anchor="ctr"/>
          <a:lstStyle>
            <a:lvl1pPr algn="l">
              <a:defRPr sz="1800" b="0" cap="all" spc="600" baseline="0">
                <a:solidFill>
                  <a:schemeClr val="bg1"/>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13716000" y="9601202"/>
            <a:ext cx="4114800" cy="678656"/>
          </a:xfrm>
          <a:prstGeom prst="rect">
            <a:avLst/>
          </a:prstGeom>
        </p:spPr>
        <p:txBody>
          <a:bodyPr vert="horz" lIns="0" tIns="0" rIns="0" bIns="0" rtlCol="0" anchor="ctr"/>
          <a:lstStyle>
            <a:lvl1pPr algn="r">
              <a:defRPr sz="1800" b="0">
                <a:solidFill>
                  <a:schemeClr val="bg1"/>
                </a:solidFill>
                <a:latin typeface="Poppins" panose="00000500000000000000" pitchFamily="2" charset="0"/>
                <a:cs typeface="Poppins" panose="00000500000000000000" pitchFamily="2" charset="0"/>
              </a:defRPr>
            </a:lvl1pPr>
          </a:lstStyle>
          <a:p>
            <a:fld id="{F9C5994A-C412-49F6-9E4A-9989D272122B}" type="slidenum">
              <a:rPr lang="en-US" smtClean="0"/>
              <a:pPr/>
              <a:t>‹#›</a:t>
            </a:fld>
            <a:endParaRPr lang="en-US"/>
          </a:p>
        </p:txBody>
      </p:sp>
    </p:spTree>
    <p:extLst>
      <p:ext uri="{BB962C8B-B14F-4D97-AF65-F5344CB8AC3E}">
        <p14:creationId xmlns:p14="http://schemas.microsoft.com/office/powerpoint/2010/main" val="3161771309"/>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2" r:id="rId27"/>
    <p:sldLayoutId id="2147484114" r:id="rId28"/>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90" rtl="0" eaLnBrk="1" latinLnBrk="0" hangingPunct="1">
        <a:lnSpc>
          <a:spcPct val="90000"/>
        </a:lnSpc>
        <a:spcBef>
          <a:spcPct val="0"/>
        </a:spcBef>
        <a:buNone/>
        <a:defRPr lang="en-US" sz="2801" b="0" kern="1200" cap="all" spc="300" baseline="0" dirty="0">
          <a:solidFill>
            <a:schemeClr val="accent1"/>
          </a:solidFill>
          <a:latin typeface="Poppins" panose="00000500000000000000" pitchFamily="2" charset="0"/>
          <a:ea typeface="+mn-ea"/>
          <a:cs typeface="Poppins" panose="00000500000000000000" pitchFamily="2" charset="0"/>
        </a:defRPr>
      </a:lvl1pPr>
    </p:titleStyle>
    <p:bodyStyle>
      <a:lvl1pPr marL="342935" indent="-342935" algn="l" defTabSz="1371738" rtl="0" eaLnBrk="1" latinLnBrk="0" hangingPunct="1">
        <a:lnSpc>
          <a:spcPct val="90000"/>
        </a:lnSpc>
        <a:spcBef>
          <a:spcPts val="1500"/>
        </a:spcBef>
        <a:buFont typeface="Arial" panose="020B0604020202020204" pitchFamily="34" charset="0"/>
        <a:buChar char="•"/>
        <a:defRPr sz="4200" b="0" kern="1200">
          <a:solidFill>
            <a:schemeClr val="tx1">
              <a:lumMod val="75000"/>
              <a:lumOff val="25000"/>
            </a:schemeClr>
          </a:solidFill>
          <a:latin typeface="DM Sans" pitchFamily="2" charset="0"/>
          <a:ea typeface="+mn-ea"/>
          <a:cs typeface="+mn-cs"/>
        </a:defRPr>
      </a:lvl1pPr>
      <a:lvl2pPr marL="1028802" indent="-342935" algn="l" defTabSz="1371738" rtl="0" eaLnBrk="1" latinLnBrk="0" hangingPunct="1">
        <a:lnSpc>
          <a:spcPct val="90000"/>
        </a:lnSpc>
        <a:spcBef>
          <a:spcPts val="750"/>
        </a:spcBef>
        <a:buFont typeface="Arial" panose="020B0604020202020204" pitchFamily="34" charset="0"/>
        <a:buChar char="•"/>
        <a:defRPr sz="3600" b="0" kern="1200">
          <a:solidFill>
            <a:schemeClr val="tx1">
              <a:lumMod val="75000"/>
              <a:lumOff val="25000"/>
            </a:schemeClr>
          </a:solidFill>
          <a:latin typeface="DM Sans" pitchFamily="2" charset="0"/>
          <a:ea typeface="+mn-ea"/>
          <a:cs typeface="+mn-cs"/>
        </a:defRPr>
      </a:lvl2pPr>
      <a:lvl3pPr marL="1714671" indent="-342935" algn="l" defTabSz="1371738" rtl="0" eaLnBrk="1" latinLnBrk="0" hangingPunct="1">
        <a:lnSpc>
          <a:spcPct val="90000"/>
        </a:lnSpc>
        <a:spcBef>
          <a:spcPts val="750"/>
        </a:spcBef>
        <a:buFont typeface="Arial" panose="020B0604020202020204" pitchFamily="34" charset="0"/>
        <a:buChar char="•"/>
        <a:defRPr sz="3000" b="0" kern="1200">
          <a:solidFill>
            <a:schemeClr val="tx1">
              <a:lumMod val="75000"/>
              <a:lumOff val="25000"/>
            </a:schemeClr>
          </a:solidFill>
          <a:latin typeface="DM Sans" pitchFamily="2" charset="0"/>
          <a:ea typeface="+mn-ea"/>
          <a:cs typeface="+mn-cs"/>
        </a:defRPr>
      </a:lvl3pPr>
      <a:lvl4pPr marL="2400540" indent="-342935" algn="l" defTabSz="1371738"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4pPr>
      <a:lvl5pPr marL="3086409" indent="-342935" algn="l" defTabSz="1371738"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5pPr>
      <a:lvl6pPr marL="3772278"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147"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015"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882"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738" rtl="0" eaLnBrk="1" latinLnBrk="0" hangingPunct="1">
        <a:defRPr sz="2700" kern="1200">
          <a:solidFill>
            <a:schemeClr val="tx1"/>
          </a:solidFill>
          <a:latin typeface="+mn-lt"/>
          <a:ea typeface="+mn-ea"/>
          <a:cs typeface="+mn-cs"/>
        </a:defRPr>
      </a:lvl1pPr>
      <a:lvl2pPr marL="685869" algn="l" defTabSz="1371738" rtl="0" eaLnBrk="1" latinLnBrk="0" hangingPunct="1">
        <a:defRPr sz="2700" kern="1200">
          <a:solidFill>
            <a:schemeClr val="tx1"/>
          </a:solidFill>
          <a:latin typeface="+mn-lt"/>
          <a:ea typeface="+mn-ea"/>
          <a:cs typeface="+mn-cs"/>
        </a:defRPr>
      </a:lvl2pPr>
      <a:lvl3pPr marL="1371738" algn="l" defTabSz="1371738" rtl="0" eaLnBrk="1" latinLnBrk="0" hangingPunct="1">
        <a:defRPr sz="2700" kern="1200">
          <a:solidFill>
            <a:schemeClr val="tx1"/>
          </a:solidFill>
          <a:latin typeface="+mn-lt"/>
          <a:ea typeface="+mn-ea"/>
          <a:cs typeface="+mn-cs"/>
        </a:defRPr>
      </a:lvl3pPr>
      <a:lvl4pPr marL="2057607" algn="l" defTabSz="1371738" rtl="0" eaLnBrk="1" latinLnBrk="0" hangingPunct="1">
        <a:defRPr sz="2700" kern="1200">
          <a:solidFill>
            <a:schemeClr val="tx1"/>
          </a:solidFill>
          <a:latin typeface="+mn-lt"/>
          <a:ea typeface="+mn-ea"/>
          <a:cs typeface="+mn-cs"/>
        </a:defRPr>
      </a:lvl4pPr>
      <a:lvl5pPr marL="2743475" algn="l" defTabSz="1371738" rtl="0" eaLnBrk="1" latinLnBrk="0" hangingPunct="1">
        <a:defRPr sz="2700" kern="1200">
          <a:solidFill>
            <a:schemeClr val="tx1"/>
          </a:solidFill>
          <a:latin typeface="+mn-lt"/>
          <a:ea typeface="+mn-ea"/>
          <a:cs typeface="+mn-cs"/>
        </a:defRPr>
      </a:lvl5pPr>
      <a:lvl6pPr marL="3429342" algn="l" defTabSz="1371738" rtl="0" eaLnBrk="1" latinLnBrk="0" hangingPunct="1">
        <a:defRPr sz="2700" kern="1200">
          <a:solidFill>
            <a:schemeClr val="tx1"/>
          </a:solidFill>
          <a:latin typeface="+mn-lt"/>
          <a:ea typeface="+mn-ea"/>
          <a:cs typeface="+mn-cs"/>
        </a:defRPr>
      </a:lvl6pPr>
      <a:lvl7pPr marL="4115213" algn="l" defTabSz="1371738" rtl="0" eaLnBrk="1" latinLnBrk="0" hangingPunct="1">
        <a:defRPr sz="2700" kern="1200">
          <a:solidFill>
            <a:schemeClr val="tx1"/>
          </a:solidFill>
          <a:latin typeface="+mn-lt"/>
          <a:ea typeface="+mn-ea"/>
          <a:cs typeface="+mn-cs"/>
        </a:defRPr>
      </a:lvl7pPr>
      <a:lvl8pPr marL="4801080" algn="l" defTabSz="1371738" rtl="0" eaLnBrk="1" latinLnBrk="0" hangingPunct="1">
        <a:defRPr sz="2700" kern="1200">
          <a:solidFill>
            <a:schemeClr val="tx1"/>
          </a:solidFill>
          <a:latin typeface="+mn-lt"/>
          <a:ea typeface="+mn-ea"/>
          <a:cs typeface="+mn-cs"/>
        </a:defRPr>
      </a:lvl8pPr>
      <a:lvl9pPr marL="5486949" algn="l" defTabSz="137173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44">
          <p15:clr>
            <a:srgbClr val="F26B43"/>
          </p15:clr>
        </p15:guide>
        <p15:guide id="4" pos="1992">
          <p15:clr>
            <a:srgbClr val="F26B43"/>
          </p15:clr>
        </p15:guide>
        <p15:guide id="5" pos="3840">
          <p15:clr>
            <a:srgbClr val="F26B43"/>
          </p15:clr>
        </p15:guide>
        <p15:guide id="6" pos="5688">
          <p15:clr>
            <a:srgbClr val="F26B43"/>
          </p15:clr>
        </p15:guide>
        <p15:guide id="7" pos="7536">
          <p15:clr>
            <a:srgbClr val="F26B43"/>
          </p15:clr>
        </p15:guide>
        <p15:guide id="8" orient="horz">
          <p15:clr>
            <a:srgbClr val="F26B43"/>
          </p15:clr>
        </p15:guide>
        <p15:guide id="9" orient="horz" pos="4320">
          <p15:clr>
            <a:srgbClr val="F26B43"/>
          </p15:clr>
        </p15:guide>
        <p15:guide id="10" orient="horz" pos="144">
          <p15:clr>
            <a:srgbClr val="F26B43"/>
          </p15:clr>
        </p15:guide>
        <p15:guide id="11" orient="horz" pos="1488">
          <p15:clr>
            <a:srgbClr val="F26B43"/>
          </p15:clr>
        </p15:guide>
        <p15:guide id="12" orient="horz" pos="2832">
          <p15:clr>
            <a:srgbClr val="F26B43"/>
          </p15:clr>
        </p15:guide>
        <p15:guide id="13"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alphaModFix amt="50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D47968-98AD-623C-133C-8124AEEA79B1}"/>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9601200"/>
            <a:ext cx="18288000" cy="695325"/>
          </a:xfrm>
          <a:prstGeom prst="rect">
            <a:avLst/>
          </a:prstGeom>
        </p:spPr>
      </p:pic>
      <p:pic>
        <p:nvPicPr>
          <p:cNvPr id="11" name="Graphic 10">
            <a:extLst>
              <a:ext uri="{FF2B5EF4-FFF2-40B4-BE49-F238E27FC236}">
                <a16:creationId xmlns:a16="http://schemas.microsoft.com/office/drawing/2014/main" id="{7ABB0EE9-1961-A873-613D-8D8C6B94E65D}"/>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681025" y="9731603"/>
            <a:ext cx="781050" cy="390525"/>
          </a:xfrm>
          <a:prstGeom prst="rect">
            <a:avLst/>
          </a:prstGeom>
        </p:spPr>
      </p:pic>
      <p:sp>
        <p:nvSpPr>
          <p:cNvPr id="2" name="Title Placeholder 1"/>
          <p:cNvSpPr>
            <a:spLocks noGrp="1"/>
          </p:cNvSpPr>
          <p:nvPr>
            <p:ph type="title"/>
          </p:nvPr>
        </p:nvSpPr>
        <p:spPr>
          <a:xfrm>
            <a:off x="342900" y="547689"/>
            <a:ext cx="17602200" cy="595312"/>
          </a:xfrm>
          <a:prstGeom prst="accentCallout1">
            <a:avLst>
              <a:gd name="adj1" fmla="val 31402"/>
              <a:gd name="adj2" fmla="val 241"/>
              <a:gd name="adj3" fmla="val 31700"/>
              <a:gd name="adj4" fmla="val 236"/>
            </a:avLst>
          </a:prstGeom>
          <a:ln w="76200">
            <a:solidFill>
              <a:schemeClr val="accent1"/>
            </a:solidFill>
            <a:bevel/>
          </a:ln>
        </p:spPr>
        <p:txBody>
          <a:bodyPr vert="horz" lIns="274320" tIns="0" rIns="0" bIns="0" rtlCol="0" anchor="ctr">
            <a:noAutofit/>
          </a:bodyPr>
          <a:lstStyle/>
          <a:p>
            <a:r>
              <a:rPr lang="en-US"/>
              <a:t>Click to edit Master title style</a:t>
            </a:r>
          </a:p>
        </p:txBody>
      </p:sp>
      <p:sp>
        <p:nvSpPr>
          <p:cNvPr id="3" name="Text Placeholder 2"/>
          <p:cNvSpPr>
            <a:spLocks noGrp="1"/>
          </p:cNvSpPr>
          <p:nvPr>
            <p:ph type="body" idx="1"/>
          </p:nvPr>
        </p:nvSpPr>
        <p:spPr>
          <a:xfrm>
            <a:off x="342898" y="1511299"/>
            <a:ext cx="17602202" cy="738704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2601" y="9608344"/>
            <a:ext cx="5638800" cy="678656"/>
          </a:xfrm>
          <a:prstGeom prst="rect">
            <a:avLst/>
          </a:prstGeom>
        </p:spPr>
        <p:txBody>
          <a:bodyPr vert="horz" lIns="0" tIns="0" rIns="0" bIns="0" rtlCol="0" anchor="ctr"/>
          <a:lstStyle>
            <a:lvl1pPr algn="l">
              <a:defRPr sz="1800" b="0" cap="all" spc="600" baseline="0">
                <a:solidFill>
                  <a:schemeClr val="bg1"/>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13716000" y="9601200"/>
            <a:ext cx="4114800" cy="678656"/>
          </a:xfrm>
          <a:prstGeom prst="rect">
            <a:avLst/>
          </a:prstGeom>
        </p:spPr>
        <p:txBody>
          <a:bodyPr vert="horz" lIns="0" tIns="0" rIns="0" bIns="0" rtlCol="0" anchor="ctr"/>
          <a:lstStyle>
            <a:lvl1pPr algn="r">
              <a:defRPr sz="1800" b="0">
                <a:solidFill>
                  <a:schemeClr val="bg1"/>
                </a:solidFill>
                <a:latin typeface="Poppins" panose="00000500000000000000" pitchFamily="2" charset="0"/>
                <a:cs typeface="Poppins" panose="00000500000000000000" pitchFamily="2" charset="0"/>
              </a:defRPr>
            </a:lvl1pPr>
          </a:lstStyle>
          <a:p>
            <a:fld id="{F9C5994A-C412-49F6-9E4A-9989D272122B}" type="slidenum">
              <a:rPr lang="en-US" smtClean="0"/>
              <a:pPr/>
              <a:t>‹#›</a:t>
            </a:fld>
            <a:endParaRPr lang="en-US"/>
          </a:p>
        </p:txBody>
      </p:sp>
    </p:spTree>
    <p:extLst>
      <p:ext uri="{BB962C8B-B14F-4D97-AF65-F5344CB8AC3E}">
        <p14:creationId xmlns:p14="http://schemas.microsoft.com/office/powerpoint/2010/main" val="170536583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 id="2147484143" r:id="rId28"/>
    <p:sldLayoutId id="2147484144" r:id="rId29"/>
    <p:sldLayoutId id="2147484145" r:id="rId30"/>
    <p:sldLayoutId id="2147484146" r:id="rId31"/>
    <p:sldLayoutId id="2147484147" r:id="rId32"/>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kern="1200">
          <a:solidFill>
            <a:schemeClr val="tx1">
              <a:lumMod val="75000"/>
              <a:lumOff val="25000"/>
            </a:schemeClr>
          </a:solidFill>
          <a:latin typeface="DM Sans" pitchFamily="2"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kern="1200">
          <a:solidFill>
            <a:schemeClr val="tx1">
              <a:lumMod val="75000"/>
              <a:lumOff val="25000"/>
            </a:schemeClr>
          </a:solidFill>
          <a:latin typeface="DM Sans" pitchFamily="2"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kern="1200">
          <a:solidFill>
            <a:schemeClr val="tx1">
              <a:lumMod val="75000"/>
              <a:lumOff val="25000"/>
            </a:schemeClr>
          </a:solidFill>
          <a:latin typeface="DM Sans" pitchFamily="2"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11520">
          <p15:clr>
            <a:srgbClr val="F26B43"/>
          </p15:clr>
        </p15:guide>
        <p15:guide id="3" pos="216">
          <p15:clr>
            <a:srgbClr val="F26B43"/>
          </p15:clr>
        </p15:guide>
        <p15:guide id="4" pos="2992">
          <p15:clr>
            <a:srgbClr val="F26B43"/>
          </p15:clr>
        </p15:guide>
        <p15:guide id="5" pos="5760">
          <p15:clr>
            <a:srgbClr val="F26B43"/>
          </p15:clr>
        </p15:guide>
        <p15:guide id="6" pos="8536">
          <p15:clr>
            <a:srgbClr val="F26B43"/>
          </p15:clr>
        </p15:guide>
        <p15:guide id="7" pos="11304">
          <p15:clr>
            <a:srgbClr val="F26B43"/>
          </p15:clr>
        </p15:guide>
        <p15:guide id="8" orient="horz">
          <p15:clr>
            <a:srgbClr val="F26B43"/>
          </p15:clr>
        </p15:guide>
        <p15:guide id="9" orient="horz" pos="6480">
          <p15:clr>
            <a:srgbClr val="F26B43"/>
          </p15:clr>
        </p15:guide>
        <p15:guide id="10" orient="horz" pos="216">
          <p15:clr>
            <a:srgbClr val="F26B43"/>
          </p15:clr>
        </p15:guide>
        <p15:guide id="11" orient="horz" pos="2232">
          <p15:clr>
            <a:srgbClr val="F26B43"/>
          </p15:clr>
        </p15:guide>
        <p15:guide id="12" orient="horz" pos="4248">
          <p15:clr>
            <a:srgbClr val="F26B43"/>
          </p15:clr>
        </p15:guide>
        <p15:guide id="13" orient="horz" pos="6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3">
            <a:alphaModFix amt="57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D47968-98AD-623C-133C-8124AEEA79B1}"/>
              </a:ext>
            </a:extLst>
          </p:cNvPr>
          <p:cNvPicPr>
            <a:picLocks noChangeAspect="1"/>
          </p:cNvPicPr>
          <p:nvPr userDrawn="1"/>
        </p:nvPicPr>
        <p:blipFill>
          <a:blip r:embed="rId64">
            <a:extLst>
              <a:ext uri="{28A0092B-C50C-407E-A947-70E740481C1C}">
                <a14:useLocalDpi xmlns:a14="http://schemas.microsoft.com/office/drawing/2010/main" val="0"/>
              </a:ext>
            </a:extLst>
          </a:blip>
          <a:stretch>
            <a:fillRect/>
          </a:stretch>
        </p:blipFill>
        <p:spPr>
          <a:xfrm>
            <a:off x="0" y="9601200"/>
            <a:ext cx="18288000" cy="695325"/>
          </a:xfrm>
          <a:prstGeom prst="rect">
            <a:avLst/>
          </a:prstGeom>
        </p:spPr>
      </p:pic>
      <p:pic>
        <p:nvPicPr>
          <p:cNvPr id="11" name="Graphic 10">
            <a:extLst>
              <a:ext uri="{FF2B5EF4-FFF2-40B4-BE49-F238E27FC236}">
                <a16:creationId xmlns:a16="http://schemas.microsoft.com/office/drawing/2014/main" id="{7ABB0EE9-1961-A873-613D-8D8C6B94E65D}"/>
              </a:ext>
            </a:extLst>
          </p:cNvPr>
          <p:cNvPicPr>
            <a:picLocks noChangeAspect="1"/>
          </p:cNvPicPr>
          <p:nvPr userDrawn="1"/>
        </p:nvPicPr>
        <p:blipFill>
          <a:blip r:embed="rId65">
            <a:extLst>
              <a:ext uri="{96DAC541-7B7A-43D3-8B79-37D633B846F1}">
                <asvg:svgBlip xmlns:asvg="http://schemas.microsoft.com/office/drawing/2016/SVG/main" r:embed="rId66"/>
              </a:ext>
            </a:extLst>
          </a:blip>
          <a:stretch>
            <a:fillRect/>
          </a:stretch>
        </p:blipFill>
        <p:spPr>
          <a:xfrm>
            <a:off x="681025" y="9731603"/>
            <a:ext cx="781050" cy="390525"/>
          </a:xfrm>
          <a:prstGeom prst="rect">
            <a:avLst/>
          </a:prstGeom>
        </p:spPr>
      </p:pic>
      <p:sp>
        <p:nvSpPr>
          <p:cNvPr id="2" name="Title Placeholder 1"/>
          <p:cNvSpPr>
            <a:spLocks noGrp="1"/>
          </p:cNvSpPr>
          <p:nvPr>
            <p:ph type="title"/>
          </p:nvPr>
        </p:nvSpPr>
        <p:spPr>
          <a:xfrm>
            <a:off x="342900" y="547689"/>
            <a:ext cx="17602200" cy="595312"/>
          </a:xfrm>
          <a:prstGeom prst="accentCallout1">
            <a:avLst>
              <a:gd name="adj1" fmla="val 31402"/>
              <a:gd name="adj2" fmla="val 241"/>
              <a:gd name="adj3" fmla="val 31700"/>
              <a:gd name="adj4" fmla="val 236"/>
            </a:avLst>
          </a:prstGeom>
          <a:ln w="76200">
            <a:solidFill>
              <a:schemeClr val="accent1"/>
            </a:solidFill>
            <a:bevel/>
          </a:ln>
        </p:spPr>
        <p:txBody>
          <a:bodyPr vert="horz" lIns="274320" tIns="0" rIns="0" bIns="0" rtlCol="0" anchor="ctr">
            <a:noAutofit/>
          </a:bodyPr>
          <a:lstStyle/>
          <a:p>
            <a:r>
              <a:rPr lang="en-US"/>
              <a:t>Click to edit Master title style</a:t>
            </a:r>
          </a:p>
        </p:txBody>
      </p:sp>
      <p:sp>
        <p:nvSpPr>
          <p:cNvPr id="3" name="Text Placeholder 2"/>
          <p:cNvSpPr>
            <a:spLocks noGrp="1"/>
          </p:cNvSpPr>
          <p:nvPr>
            <p:ph type="body" idx="1"/>
          </p:nvPr>
        </p:nvSpPr>
        <p:spPr>
          <a:xfrm>
            <a:off x="342898" y="1511299"/>
            <a:ext cx="17602202" cy="738704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52601" y="9608344"/>
            <a:ext cx="5638800" cy="678656"/>
          </a:xfrm>
          <a:prstGeom prst="rect">
            <a:avLst/>
          </a:prstGeom>
        </p:spPr>
        <p:txBody>
          <a:bodyPr vert="horz" lIns="0" tIns="0" rIns="0" bIns="0" rtlCol="0" anchor="ctr"/>
          <a:lstStyle>
            <a:lvl1pPr algn="l">
              <a:defRPr sz="1800" b="0" cap="all" spc="600" baseline="0">
                <a:solidFill>
                  <a:schemeClr val="bg1"/>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13716000" y="9601200"/>
            <a:ext cx="4114800" cy="678656"/>
          </a:xfrm>
          <a:prstGeom prst="rect">
            <a:avLst/>
          </a:prstGeom>
        </p:spPr>
        <p:txBody>
          <a:bodyPr vert="horz" lIns="0" tIns="0" rIns="0" bIns="0" rtlCol="0" anchor="ctr"/>
          <a:lstStyle>
            <a:lvl1pPr algn="r">
              <a:defRPr sz="1800" b="0">
                <a:solidFill>
                  <a:schemeClr val="bg1"/>
                </a:solidFill>
                <a:latin typeface="Poppins" panose="00000500000000000000" pitchFamily="2" charset="0"/>
                <a:cs typeface="Poppins" panose="00000500000000000000" pitchFamily="2" charset="0"/>
              </a:defRPr>
            </a:lvl1pPr>
          </a:lstStyle>
          <a:p>
            <a:fld id="{F9C5994A-C412-49F6-9E4A-9989D272122B}" type="slidenum">
              <a:rPr lang="en-US" smtClean="0"/>
              <a:pPr/>
              <a:t>‹#›</a:t>
            </a:fld>
            <a:endParaRPr lang="en-US"/>
          </a:p>
        </p:txBody>
      </p:sp>
    </p:spTree>
    <p:extLst>
      <p:ext uri="{BB962C8B-B14F-4D97-AF65-F5344CB8AC3E}">
        <p14:creationId xmlns:p14="http://schemas.microsoft.com/office/powerpoint/2010/main" val="2481886670"/>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2" r:id="rId3"/>
    <p:sldLayoutId id="2147484153"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 id="2147484168" r:id="rId18"/>
    <p:sldLayoutId id="2147484169" r:id="rId19"/>
    <p:sldLayoutId id="2147484170" r:id="rId20"/>
    <p:sldLayoutId id="2147484171" r:id="rId21"/>
    <p:sldLayoutId id="2147484172" r:id="rId22"/>
    <p:sldLayoutId id="2147484173" r:id="rId23"/>
    <p:sldLayoutId id="2147484174" r:id="rId24"/>
    <p:sldLayoutId id="2147484175" r:id="rId25"/>
    <p:sldLayoutId id="2147484176" r:id="rId26"/>
    <p:sldLayoutId id="2147484177" r:id="rId27"/>
    <p:sldLayoutId id="2147484178" r:id="rId28"/>
    <p:sldLayoutId id="2147484179"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 id="2147484189" r:id="rId38"/>
    <p:sldLayoutId id="2147484190" r:id="rId39"/>
    <p:sldLayoutId id="2147484191" r:id="rId40"/>
    <p:sldLayoutId id="2147484192" r:id="rId41"/>
    <p:sldLayoutId id="2147484194" r:id="rId42"/>
    <p:sldLayoutId id="2147484195" r:id="rId43"/>
    <p:sldLayoutId id="2147484196" r:id="rId44"/>
    <p:sldLayoutId id="2147484197" r:id="rId45"/>
    <p:sldLayoutId id="2147484198" r:id="rId46"/>
    <p:sldLayoutId id="2147484199" r:id="rId47"/>
    <p:sldLayoutId id="2147484200" r:id="rId48"/>
    <p:sldLayoutId id="2147484202" r:id="rId49"/>
    <p:sldLayoutId id="2147484203" r:id="rId50"/>
    <p:sldLayoutId id="2147484212" r:id="rId51"/>
    <p:sldLayoutId id="2147484213" r:id="rId52"/>
    <p:sldLayoutId id="2147484214" r:id="rId53"/>
    <p:sldLayoutId id="2147484215" r:id="rId54"/>
    <p:sldLayoutId id="2147484216" r:id="rId55"/>
    <p:sldLayoutId id="2147484217" r:id="rId56"/>
    <p:sldLayoutId id="2147484218" r:id="rId57"/>
    <p:sldLayoutId id="2147484219" r:id="rId58"/>
    <p:sldLayoutId id="2147484220" r:id="rId59"/>
    <p:sldLayoutId id="2147484222" r:id="rId60"/>
    <p:sldLayoutId id="2147484223" r:id="rId61"/>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00" rtl="0" eaLnBrk="1" latinLnBrk="0" hangingPunct="1">
        <a:lnSpc>
          <a:spcPct val="9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kern="1200">
          <a:solidFill>
            <a:schemeClr val="tx1">
              <a:lumMod val="75000"/>
              <a:lumOff val="25000"/>
            </a:schemeClr>
          </a:solidFill>
          <a:latin typeface="DM Sans" pitchFamily="2"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kern="1200">
          <a:solidFill>
            <a:schemeClr val="tx1">
              <a:lumMod val="75000"/>
              <a:lumOff val="25000"/>
            </a:schemeClr>
          </a:solidFill>
          <a:latin typeface="DM Sans" pitchFamily="2"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kern="1200">
          <a:solidFill>
            <a:schemeClr val="tx1">
              <a:lumMod val="75000"/>
              <a:lumOff val="25000"/>
            </a:schemeClr>
          </a:solidFill>
          <a:latin typeface="DM Sans" pitchFamily="2"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11520">
          <p15:clr>
            <a:srgbClr val="F26B43"/>
          </p15:clr>
        </p15:guide>
        <p15:guide id="3" pos="216">
          <p15:clr>
            <a:srgbClr val="F26B43"/>
          </p15:clr>
        </p15:guide>
        <p15:guide id="4" pos="2992">
          <p15:clr>
            <a:srgbClr val="F26B43"/>
          </p15:clr>
        </p15:guide>
        <p15:guide id="5" pos="5760">
          <p15:clr>
            <a:srgbClr val="F26B43"/>
          </p15:clr>
        </p15:guide>
        <p15:guide id="6" pos="8536">
          <p15:clr>
            <a:srgbClr val="F26B43"/>
          </p15:clr>
        </p15:guide>
        <p15:guide id="7" pos="11304">
          <p15:clr>
            <a:srgbClr val="F26B43"/>
          </p15:clr>
        </p15:guide>
        <p15:guide id="8" orient="horz">
          <p15:clr>
            <a:srgbClr val="F26B43"/>
          </p15:clr>
        </p15:guide>
        <p15:guide id="9" orient="horz" pos="6480">
          <p15:clr>
            <a:srgbClr val="F26B43"/>
          </p15:clr>
        </p15:guide>
        <p15:guide id="10" orient="horz" pos="216">
          <p15:clr>
            <a:srgbClr val="F26B43"/>
          </p15:clr>
        </p15:guide>
        <p15:guide id="11" orient="horz" pos="2232">
          <p15:clr>
            <a:srgbClr val="F26B43"/>
          </p15:clr>
        </p15:guide>
        <p15:guide id="12" orient="horz" pos="4248">
          <p15:clr>
            <a:srgbClr val="F26B43"/>
          </p15:clr>
        </p15:guide>
        <p15:guide id="13" orient="horz" pos="6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26" Type="http://schemas.openxmlformats.org/officeDocument/2006/relationships/image" Target="../media/image105.svg"/><Relationship Id="rId3" Type="http://schemas.openxmlformats.org/officeDocument/2006/relationships/chart" Target="../charts/chart5.xml"/><Relationship Id="rId21" Type="http://schemas.openxmlformats.org/officeDocument/2006/relationships/image" Target="../media/image100.pn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5" Type="http://schemas.openxmlformats.org/officeDocument/2006/relationships/image" Target="../media/image104.svg"/><Relationship Id="rId2" Type="http://schemas.openxmlformats.org/officeDocument/2006/relationships/notesSlide" Target="../notesSlides/notesSlide3.xml"/><Relationship Id="rId16" Type="http://schemas.openxmlformats.org/officeDocument/2006/relationships/image" Target="../media/image95.png"/><Relationship Id="rId20" Type="http://schemas.openxmlformats.org/officeDocument/2006/relationships/image" Target="../media/image99.svg"/><Relationship Id="rId29" Type="http://schemas.openxmlformats.org/officeDocument/2006/relationships/image" Target="../media/image108.svg"/><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image" Target="../media/image90.svg"/><Relationship Id="rId24" Type="http://schemas.openxmlformats.org/officeDocument/2006/relationships/image" Target="../media/image103.png"/><Relationship Id="rId32" Type="http://schemas.openxmlformats.org/officeDocument/2006/relationships/image" Target="../media/image111.svg"/><Relationship Id="rId5" Type="http://schemas.openxmlformats.org/officeDocument/2006/relationships/image" Target="../media/image84.svg"/><Relationship Id="rId15" Type="http://schemas.openxmlformats.org/officeDocument/2006/relationships/image" Target="../media/image94.svg"/><Relationship Id="rId23" Type="http://schemas.openxmlformats.org/officeDocument/2006/relationships/image" Target="../media/image102.svg"/><Relationship Id="rId28" Type="http://schemas.openxmlformats.org/officeDocument/2006/relationships/image" Target="../media/image107.svg"/><Relationship Id="rId10" Type="http://schemas.openxmlformats.org/officeDocument/2006/relationships/image" Target="../media/image89.png"/><Relationship Id="rId19" Type="http://schemas.openxmlformats.org/officeDocument/2006/relationships/image" Target="../media/image98.svg"/><Relationship Id="rId31" Type="http://schemas.openxmlformats.org/officeDocument/2006/relationships/image" Target="../media/image110.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101.svg"/><Relationship Id="rId27" Type="http://schemas.openxmlformats.org/officeDocument/2006/relationships/image" Target="../media/image106.png"/><Relationship Id="rId30" Type="http://schemas.openxmlformats.org/officeDocument/2006/relationships/image" Target="../media/image109.png"/></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3.png"/><Relationship Id="rId7" Type="http://schemas.openxmlformats.org/officeDocument/2006/relationships/hyperlink" Target="https://nam10.safelinks.protection.outlook.com/?url=https%3A%2F%2Fahca.myflorida.com%2FMedicaid%2Frecent_presentations%2F2021%2FHouse_HHS_Policy_Medicaid_Eligibility_Presentation_02172021.pdf&amp;data=05%7C01%7Cclaym%40fha.org%7C63d0755e2d7c4d1a40a208da65dc63c6%7Ce39f70d57f0e48b0a6b8261cbc9db581%7C1%7C0%7C637934294487906617%7CUnknown%7CTWFpbGZsb3d8eyJWIjoiMC4wLjAwMDAiLCJQIjoiV2luMzIiLCJBTiI6Ik1haWwiLCJXVCI6Mn0%3D%7C3000%7C%7C%7C&amp;sdata=l%2FRIKMpCuTsnj4Kr2kOEr6ogPyHGz3KonEjvLQI9q44%3D&amp;reserved=0" TargetMode="External"/><Relationship Id="rId2" Type="http://schemas.openxmlformats.org/officeDocument/2006/relationships/image" Target="../media/image112.jpeg"/><Relationship Id="rId1" Type="http://schemas.openxmlformats.org/officeDocument/2006/relationships/slideLayout" Target="../slideLayouts/slideLayout16.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14.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103.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13.svg"/><Relationship Id="rId4" Type="http://schemas.openxmlformats.org/officeDocument/2006/relationships/image" Target="../media/image118.sv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4.png"/><Relationship Id="rId3" Type="http://schemas.openxmlformats.org/officeDocument/2006/relationships/image" Target="../media/image41.svg"/><Relationship Id="rId21" Type="http://schemas.openxmlformats.org/officeDocument/2006/relationships/image" Target="../media/image57.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3.svg"/><Relationship Id="rId2" Type="http://schemas.openxmlformats.org/officeDocument/2006/relationships/image" Target="../media/image40.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svg"/><Relationship Id="rId5" Type="http://schemas.microsoft.com/office/2007/relationships/hdphoto" Target="../media/hdphoto5.wdp"/><Relationship Id="rId15" Type="http://schemas.microsoft.com/office/2007/relationships/hdphoto" Target="../media/hdphoto6.wdp"/><Relationship Id="rId23" Type="http://schemas.openxmlformats.org/officeDocument/2006/relationships/image" Target="../media/image59.svg"/><Relationship Id="rId10" Type="http://schemas.openxmlformats.org/officeDocument/2006/relationships/image" Target="../media/image47.png"/><Relationship Id="rId19" Type="http://schemas.openxmlformats.org/officeDocument/2006/relationships/image" Target="../media/image55.svg"/><Relationship Id="rId4" Type="http://schemas.openxmlformats.org/officeDocument/2006/relationships/image" Target="../media/image42.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103.xml"/><Relationship Id="rId4" Type="http://schemas.openxmlformats.org/officeDocument/2006/relationships/image" Target="../media/image125.svg"/></Relationships>
</file>

<file path=ppt/slides/_rels/slide2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126.png"/><Relationship Id="rId1" Type="http://schemas.openxmlformats.org/officeDocument/2006/relationships/slideLayout" Target="../slideLayouts/slideLayout139.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 Id="rId9" Type="http://schemas.openxmlformats.org/officeDocument/2006/relationships/image" Target="../media/image133.svg"/></Relationships>
</file>

<file path=ppt/slides/_rels/slide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microsoft.com/office/2007/relationships/hdphoto" Target="../media/hdphoto7.wdp"/><Relationship Id="rId4" Type="http://schemas.openxmlformats.org/officeDocument/2006/relationships/image" Target="../media/image1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02.xml"/><Relationship Id="rId4" Type="http://schemas.openxmlformats.org/officeDocument/2006/relationships/image" Target="../media/image138.svg"/></Relationships>
</file>

<file path=ppt/slides/_rels/slide3.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13.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18" Type="http://schemas.openxmlformats.org/officeDocument/2006/relationships/image" Target="../media/image156.png"/><Relationship Id="rId3" Type="http://schemas.openxmlformats.org/officeDocument/2006/relationships/image" Target="../media/image141.svg"/><Relationship Id="rId21" Type="http://schemas.openxmlformats.org/officeDocument/2006/relationships/image" Target="../media/image159.svg"/><Relationship Id="rId7" Type="http://schemas.openxmlformats.org/officeDocument/2006/relationships/image" Target="../media/image145.svg"/><Relationship Id="rId12" Type="http://schemas.openxmlformats.org/officeDocument/2006/relationships/image" Target="../media/image150.png"/><Relationship Id="rId17" Type="http://schemas.openxmlformats.org/officeDocument/2006/relationships/image" Target="../media/image155.svg"/><Relationship Id="rId2" Type="http://schemas.openxmlformats.org/officeDocument/2006/relationships/image" Target="../media/image140.png"/><Relationship Id="rId16" Type="http://schemas.openxmlformats.org/officeDocument/2006/relationships/image" Target="../media/image154.png"/><Relationship Id="rId20" Type="http://schemas.openxmlformats.org/officeDocument/2006/relationships/image" Target="../media/image158.svg"/><Relationship Id="rId1" Type="http://schemas.openxmlformats.org/officeDocument/2006/relationships/slideLayout" Target="../slideLayouts/slideLayout15.xml"/><Relationship Id="rId6" Type="http://schemas.openxmlformats.org/officeDocument/2006/relationships/image" Target="../media/image144.png"/><Relationship Id="rId11" Type="http://schemas.openxmlformats.org/officeDocument/2006/relationships/image" Target="../media/image149.svg"/><Relationship Id="rId24" Type="http://schemas.openxmlformats.org/officeDocument/2006/relationships/image" Target="../media/image162.svg"/><Relationship Id="rId5" Type="http://schemas.openxmlformats.org/officeDocument/2006/relationships/image" Target="../media/image143.svg"/><Relationship Id="rId15" Type="http://schemas.openxmlformats.org/officeDocument/2006/relationships/image" Target="../media/image153.svg"/><Relationship Id="rId23" Type="http://schemas.openxmlformats.org/officeDocument/2006/relationships/image" Target="../media/image161.sv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142.png"/><Relationship Id="rId9" Type="http://schemas.openxmlformats.org/officeDocument/2006/relationships/image" Target="../media/image147.svg"/><Relationship Id="rId14" Type="http://schemas.openxmlformats.org/officeDocument/2006/relationships/image" Target="../media/image152.png"/><Relationship Id="rId22" Type="http://schemas.openxmlformats.org/officeDocument/2006/relationships/image" Target="../media/image160.svg"/></Relationships>
</file>

<file path=ppt/slides/_rels/slide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sv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3.svg"/><Relationship Id="rId7" Type="http://schemas.openxmlformats.org/officeDocument/2006/relationships/image" Target="../media/image79.png"/><Relationship Id="rId2"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21">
            <a:extLst>
              <a:ext uri="{FF2B5EF4-FFF2-40B4-BE49-F238E27FC236}">
                <a16:creationId xmlns:a16="http://schemas.microsoft.com/office/drawing/2014/main" id="{B880BEFB-0F72-27F5-A7C6-6272F0B4924B}"/>
              </a:ext>
            </a:extLst>
          </p:cNvPr>
          <p:cNvSpPr>
            <a:spLocks noGrp="1"/>
          </p:cNvSpPr>
          <p:nvPr>
            <p:ph type="subTitle" idx="1"/>
          </p:nvPr>
        </p:nvSpPr>
        <p:spPr>
          <a:xfrm>
            <a:off x="9151541" y="7442101"/>
            <a:ext cx="6968937" cy="1017814"/>
          </a:xfrm>
        </p:spPr>
        <p:txBody>
          <a:bodyPr/>
          <a:lstStyle/>
          <a:p>
            <a:r>
              <a:rPr lang="en-US"/>
              <a:t>August 15, 2023</a:t>
            </a:r>
          </a:p>
        </p:txBody>
      </p:sp>
      <p:sp>
        <p:nvSpPr>
          <p:cNvPr id="7" name="Picture Placeholder 6">
            <a:extLst>
              <a:ext uri="{FF2B5EF4-FFF2-40B4-BE49-F238E27FC236}">
                <a16:creationId xmlns:a16="http://schemas.microsoft.com/office/drawing/2014/main" id="{9B2BBB3F-B430-4BA4-3232-04AF28C9BB68}"/>
              </a:ext>
            </a:extLst>
          </p:cNvPr>
          <p:cNvSpPr>
            <a:spLocks noGrp="1"/>
          </p:cNvSpPr>
          <p:nvPr>
            <p:ph type="pic" sz="quarter" idx="10"/>
          </p:nvPr>
        </p:nvSpPr>
        <p:spPr/>
        <p:txBody>
          <a:bodyPr/>
          <a:lstStyle/>
          <a:p>
            <a:endParaRPr lang="en-US"/>
          </a:p>
        </p:txBody>
      </p:sp>
      <p:sp>
        <p:nvSpPr>
          <p:cNvPr id="8" name="Title 20">
            <a:extLst>
              <a:ext uri="{FF2B5EF4-FFF2-40B4-BE49-F238E27FC236}">
                <a16:creationId xmlns:a16="http://schemas.microsoft.com/office/drawing/2014/main" id="{BED0BA01-1DE9-AF7A-5F31-F0531043970A}"/>
              </a:ext>
            </a:extLst>
          </p:cNvPr>
          <p:cNvSpPr txBox="1">
            <a:spLocks/>
          </p:cNvSpPr>
          <p:nvPr/>
        </p:nvSpPr>
        <p:spPr>
          <a:xfrm>
            <a:off x="9144001" y="4304479"/>
            <a:ext cx="8801100" cy="2788445"/>
          </a:xfrm>
          <a:prstGeom prst="rect">
            <a:avLst/>
          </a:prstGeom>
          <a:ln w="76200">
            <a:noFill/>
            <a:bevel/>
          </a:ln>
        </p:spPr>
        <p:txBody>
          <a:bodyPr vert="horz" lIns="0" tIns="0" rIns="0" bIns="0" rtlCol="0" anchor="b">
            <a:noAutofit/>
          </a:bodyPr>
          <a:lstStyle>
            <a:lvl1pPr algn="l" defTabSz="914400" rtl="0" eaLnBrk="1" latinLnBrk="0" hangingPunct="1">
              <a:lnSpc>
                <a:spcPct val="90000"/>
              </a:lnSpc>
              <a:spcBef>
                <a:spcPct val="0"/>
              </a:spcBef>
              <a:buNone/>
              <a:defRPr lang="en-US" sz="7200" b="0" kern="1200" cap="all" spc="300" baseline="0">
                <a:solidFill>
                  <a:schemeClr val="bg1"/>
                </a:solidFill>
                <a:latin typeface="Poppins" panose="00000500000000000000" pitchFamily="2" charset="0"/>
                <a:ea typeface="+mn-ea"/>
                <a:cs typeface="Poppins" panose="00000500000000000000" pitchFamily="2" charset="0"/>
              </a:defRPr>
            </a:lvl1pPr>
          </a:lstStyle>
          <a:p>
            <a:r>
              <a:rPr lang="en-US" sz="4800"/>
              <a:t>Commission on Mental Health and Substance Use Disorder</a:t>
            </a:r>
          </a:p>
        </p:txBody>
      </p:sp>
      <p:pic>
        <p:nvPicPr>
          <p:cNvPr id="9" name="Picture Placeholder 2">
            <a:extLst>
              <a:ext uri="{FF2B5EF4-FFF2-40B4-BE49-F238E27FC236}">
                <a16:creationId xmlns:a16="http://schemas.microsoft.com/office/drawing/2014/main" id="{D910B666-A301-E77A-A104-B619331D6097}"/>
              </a:ext>
            </a:extLst>
          </p:cNvPr>
          <p:cNvPicPr>
            <a:picLocks noChangeAspect="1"/>
          </p:cNvPicPr>
          <p:nvPr/>
        </p:nvPicPr>
        <p:blipFill rotWithShape="1">
          <a:blip r:embed="rId3">
            <a:alphaModFix amt="22000"/>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r="-13"/>
          <a:stretch/>
        </p:blipFill>
        <p:spPr>
          <a:xfrm>
            <a:off x="0" y="0"/>
            <a:ext cx="6938010" cy="10287000"/>
          </a:xfrm>
          <a:prstGeom prst="rect">
            <a:avLst/>
          </a:prstGeom>
          <a:solidFill>
            <a:schemeClr val="bg1"/>
          </a:solidFill>
        </p:spPr>
      </p:pic>
    </p:spTree>
    <p:extLst>
      <p:ext uri="{BB962C8B-B14F-4D97-AF65-F5344CB8AC3E}">
        <p14:creationId xmlns:p14="http://schemas.microsoft.com/office/powerpoint/2010/main" val="2761416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083F28D1-6324-D0E1-FF47-A0587E4BE491}"/>
              </a:ext>
            </a:extLst>
          </p:cNvPr>
          <p:cNvSpPr/>
          <p:nvPr/>
        </p:nvSpPr>
        <p:spPr>
          <a:xfrm>
            <a:off x="-857250" y="1384300"/>
            <a:ext cx="9155430" cy="7966190"/>
          </a:xfrm>
          <a:prstGeom prst="roundRect">
            <a:avLst>
              <a:gd name="adj" fmla="val 0"/>
            </a:avLst>
          </a:prstGeom>
          <a:solidFill>
            <a:schemeClr val="bg1"/>
          </a:solidFill>
          <a:ln>
            <a:noFill/>
          </a:ln>
          <a:effectLst>
            <a:outerShdw blurRad="2286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BCEC09E-F062-EEB8-1B21-E1FCAF2093C7}"/>
              </a:ext>
            </a:extLst>
          </p:cNvPr>
          <p:cNvSpPr>
            <a:spLocks noGrp="1"/>
          </p:cNvSpPr>
          <p:nvPr>
            <p:ph type="title"/>
          </p:nvPr>
        </p:nvSpPr>
        <p:spPr/>
        <p:txBody>
          <a:bodyPr/>
          <a:lstStyle/>
          <a:p>
            <a:r>
              <a:rPr lang="en-US"/>
              <a:t>FLORIDA by the numbers</a:t>
            </a:r>
          </a:p>
        </p:txBody>
      </p:sp>
      <p:sp>
        <p:nvSpPr>
          <p:cNvPr id="15" name="TextBox 14">
            <a:extLst>
              <a:ext uri="{FF2B5EF4-FFF2-40B4-BE49-F238E27FC236}">
                <a16:creationId xmlns:a16="http://schemas.microsoft.com/office/drawing/2014/main" id="{F5718636-080D-471E-84BA-459AE11FA6BD}"/>
              </a:ext>
            </a:extLst>
          </p:cNvPr>
          <p:cNvSpPr txBox="1"/>
          <p:nvPr/>
        </p:nvSpPr>
        <p:spPr>
          <a:xfrm>
            <a:off x="525780" y="1916823"/>
            <a:ext cx="7589520" cy="2344488"/>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90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FLORIDA’S</a:t>
            </a:r>
            <a:br>
              <a:rPr kumimoji="0" lang="en-US" sz="4800" b="1" i="0" u="none" strike="noStrike" kern="1200" cap="none" spc="90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br>
            <a:r>
              <a:rPr kumimoji="0" lang="en-US" sz="4800" b="1" i="0" u="none" strike="noStrike" kern="1200" cap="none" spc="90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POPULATION </a:t>
            </a:r>
            <a:br>
              <a:rPr kumimoji="0" lang="en-US" sz="66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br>
            <a:r>
              <a:rPr kumimoji="0" lang="en-US" sz="6600" b="1" i="0" u="none" strike="noStrike" kern="1200" cap="none" spc="0" normalizeH="0" baseline="0" noProof="0">
                <a:ln>
                  <a:noFill/>
                </a:ln>
                <a:solidFill>
                  <a:srgbClr val="B3161C"/>
                </a:solidFill>
                <a:effectLst/>
                <a:uLnTx/>
                <a:uFillTx/>
                <a:latin typeface="Poppins" panose="00000500000000000000" pitchFamily="2" charset="0"/>
                <a:ea typeface="+mn-ea"/>
                <a:cs typeface="Poppins" panose="00000500000000000000" pitchFamily="2" charset="0"/>
              </a:rPr>
              <a:t>22,276,132</a:t>
            </a:r>
          </a:p>
        </p:txBody>
      </p:sp>
      <p:cxnSp>
        <p:nvCxnSpPr>
          <p:cNvPr id="8" name="Straight Connector 7">
            <a:extLst>
              <a:ext uri="{FF2B5EF4-FFF2-40B4-BE49-F238E27FC236}">
                <a16:creationId xmlns:a16="http://schemas.microsoft.com/office/drawing/2014/main" id="{8EA3A3ED-D7EE-FE1A-7799-82DA14E2C242}"/>
              </a:ext>
            </a:extLst>
          </p:cNvPr>
          <p:cNvCxnSpPr>
            <a:cxnSpLocks/>
          </p:cNvCxnSpPr>
          <p:nvPr/>
        </p:nvCxnSpPr>
        <p:spPr>
          <a:xfrm>
            <a:off x="525780" y="4573909"/>
            <a:ext cx="758952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350577-DAE3-6A84-16FD-DFF180D2F947}"/>
              </a:ext>
            </a:extLst>
          </p:cNvPr>
          <p:cNvSpPr txBox="1"/>
          <p:nvPr/>
        </p:nvSpPr>
        <p:spPr>
          <a:xfrm>
            <a:off x="525780" y="6822341"/>
            <a:ext cx="7589520" cy="16619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Florida is the </a:t>
            </a:r>
            <a:br>
              <a:rPr kumimoji="0" lang="en-US" sz="5400" b="1" i="0" u="none" strike="noStrike" kern="1200" cap="none" spc="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br>
            <a:r>
              <a:rPr kumimoji="0" lang="en-US" sz="54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3</a:t>
            </a:r>
            <a:r>
              <a:rPr kumimoji="0" lang="en-US" sz="5400" b="1" i="0" u="none" strike="noStrike" kern="1200" cap="none" spc="0" normalizeH="0" baseline="30000" noProof="0">
                <a:ln>
                  <a:noFill/>
                </a:ln>
                <a:solidFill>
                  <a:srgbClr val="C3161C"/>
                </a:solidFill>
                <a:effectLst/>
                <a:uLnTx/>
                <a:uFillTx/>
                <a:latin typeface="Poppins" panose="00000500000000000000" pitchFamily="2" charset="0"/>
                <a:ea typeface="+mn-ea"/>
                <a:cs typeface="Poppins" panose="00000500000000000000" pitchFamily="2" charset="0"/>
              </a:rPr>
              <a:t>rd</a:t>
            </a:r>
            <a:r>
              <a:rPr kumimoji="0" lang="en-US" sz="5400" b="1" i="0" u="none" strike="noStrike" kern="1200" cap="none" spc="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 largest state</a:t>
            </a:r>
          </a:p>
        </p:txBody>
      </p:sp>
      <p:cxnSp>
        <p:nvCxnSpPr>
          <p:cNvPr id="20" name="Straight Connector 19">
            <a:extLst>
              <a:ext uri="{FF2B5EF4-FFF2-40B4-BE49-F238E27FC236}">
                <a16:creationId xmlns:a16="http://schemas.microsoft.com/office/drawing/2014/main" id="{87663E9C-FA30-FBCA-CC37-CCCCCA780A51}"/>
              </a:ext>
            </a:extLst>
          </p:cNvPr>
          <p:cNvCxnSpPr>
            <a:cxnSpLocks/>
          </p:cNvCxnSpPr>
          <p:nvPr/>
        </p:nvCxnSpPr>
        <p:spPr>
          <a:xfrm>
            <a:off x="525780" y="6509744"/>
            <a:ext cx="758952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Table 22">
            <a:extLst>
              <a:ext uri="{FF2B5EF4-FFF2-40B4-BE49-F238E27FC236}">
                <a16:creationId xmlns:a16="http://schemas.microsoft.com/office/drawing/2014/main" id="{C09CCC2E-6005-3DCD-28BC-772A49D03E67}"/>
              </a:ext>
            </a:extLst>
          </p:cNvPr>
          <p:cNvGraphicFramePr>
            <a:graphicFrameLocks noGrp="1"/>
          </p:cNvGraphicFramePr>
          <p:nvPr/>
        </p:nvGraphicFramePr>
        <p:xfrm>
          <a:off x="525780" y="4886507"/>
          <a:ext cx="7589520" cy="1310640"/>
        </p:xfrm>
        <a:graphic>
          <a:graphicData uri="http://schemas.openxmlformats.org/drawingml/2006/table">
            <a:tbl>
              <a:tblPr firstRow="1" bandRow="1">
                <a:tableStyleId>{5C22544A-7EE6-4342-B048-85BDC9FD1C3A}</a:tableStyleId>
              </a:tblPr>
              <a:tblGrid>
                <a:gridCol w="3551375">
                  <a:extLst>
                    <a:ext uri="{9D8B030D-6E8A-4147-A177-3AD203B41FA5}">
                      <a16:colId xmlns:a16="http://schemas.microsoft.com/office/drawing/2014/main" val="2367822609"/>
                    </a:ext>
                  </a:extLst>
                </a:gridCol>
                <a:gridCol w="4038145">
                  <a:extLst>
                    <a:ext uri="{9D8B030D-6E8A-4147-A177-3AD203B41FA5}">
                      <a16:colId xmlns:a16="http://schemas.microsoft.com/office/drawing/2014/main" val="2842741010"/>
                    </a:ext>
                  </a:extLst>
                </a:gridCol>
              </a:tblGrid>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5400" b="1">
                          <a:solidFill>
                            <a:schemeClr val="bg1"/>
                          </a:solidFill>
                          <a:latin typeface="Poppins" panose="00000500000000000000" pitchFamily="2" charset="0"/>
                          <a:cs typeface="Poppins" panose="00000500000000000000" pitchFamily="2" charset="0"/>
                        </a:rPr>
                        <a:t>+737,945</a:t>
                      </a:r>
                      <a:endParaRPr lang="en-US" sz="540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r>
                        <a:rPr lang="en-US" sz="4000" b="1">
                          <a:solidFill>
                            <a:schemeClr val="tx1">
                              <a:lumMod val="75000"/>
                              <a:lumOff val="25000"/>
                            </a:schemeClr>
                          </a:solidFill>
                          <a:latin typeface="Poppins" panose="00000500000000000000" pitchFamily="2" charset="0"/>
                          <a:cs typeface="Poppins" panose="00000500000000000000" pitchFamily="2" charset="0"/>
                        </a:rPr>
                        <a:t>Increase from 2020–2022</a:t>
                      </a:r>
                      <a:endParaRPr lang="en-US" sz="4000"/>
                    </a:p>
                  </a:txBody>
                  <a:tcPr marL="2743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1079940"/>
                  </a:ext>
                </a:extLst>
              </a:tr>
            </a:tbl>
          </a:graphicData>
        </a:graphic>
      </p:graphicFrame>
      <p:cxnSp>
        <p:nvCxnSpPr>
          <p:cNvPr id="26" name="Straight Connector 25">
            <a:extLst>
              <a:ext uri="{FF2B5EF4-FFF2-40B4-BE49-F238E27FC236}">
                <a16:creationId xmlns:a16="http://schemas.microsoft.com/office/drawing/2014/main" id="{C6AAFCB9-FE7E-DAF1-319E-F56DAB774E42}"/>
              </a:ext>
            </a:extLst>
          </p:cNvPr>
          <p:cNvCxnSpPr>
            <a:cxnSpLocks/>
          </p:cNvCxnSpPr>
          <p:nvPr/>
        </p:nvCxnSpPr>
        <p:spPr>
          <a:xfrm>
            <a:off x="9147720" y="5143500"/>
            <a:ext cx="879738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03D3126-2F00-E8D6-225C-AE6EFB6AD1AE}"/>
              </a:ext>
            </a:extLst>
          </p:cNvPr>
          <p:cNvGrpSpPr/>
          <p:nvPr/>
        </p:nvGrpSpPr>
        <p:grpSpPr>
          <a:xfrm>
            <a:off x="9144000" y="5367395"/>
            <a:ext cx="8801100" cy="5014909"/>
            <a:chOff x="9144000" y="5367395"/>
            <a:chExt cx="8801100" cy="5014909"/>
          </a:xfrm>
        </p:grpSpPr>
        <p:grpSp>
          <p:nvGrpSpPr>
            <p:cNvPr id="12" name="Group 11">
              <a:extLst>
                <a:ext uri="{FF2B5EF4-FFF2-40B4-BE49-F238E27FC236}">
                  <a16:creationId xmlns:a16="http://schemas.microsoft.com/office/drawing/2014/main" id="{9331A793-D387-89D6-038C-ADD4F7F966BF}"/>
                </a:ext>
              </a:extLst>
            </p:cNvPr>
            <p:cNvGrpSpPr/>
            <p:nvPr/>
          </p:nvGrpSpPr>
          <p:grpSpPr>
            <a:xfrm>
              <a:off x="11001996" y="5367395"/>
              <a:ext cx="6943104" cy="5014909"/>
              <a:chOff x="6967569" y="971226"/>
              <a:chExt cx="11911103" cy="8603227"/>
            </a:xfrm>
          </p:grpSpPr>
          <p:grpSp>
            <p:nvGrpSpPr>
              <p:cNvPr id="11" name="Group 10">
                <a:extLst>
                  <a:ext uri="{FF2B5EF4-FFF2-40B4-BE49-F238E27FC236}">
                    <a16:creationId xmlns:a16="http://schemas.microsoft.com/office/drawing/2014/main" id="{9B97D5BF-EEA4-C50E-F4E3-E3F30538E870}"/>
                  </a:ext>
                </a:extLst>
              </p:cNvPr>
              <p:cNvGrpSpPr/>
              <p:nvPr/>
            </p:nvGrpSpPr>
            <p:grpSpPr>
              <a:xfrm>
                <a:off x="6967569" y="1137421"/>
                <a:ext cx="11754471" cy="8437032"/>
                <a:chOff x="6967569" y="1137421"/>
                <a:chExt cx="11754471" cy="8437032"/>
              </a:xfrm>
            </p:grpSpPr>
            <p:graphicFrame>
              <p:nvGraphicFramePr>
                <p:cNvPr id="6" name="Chart 5">
                  <a:extLst>
                    <a:ext uri="{FF2B5EF4-FFF2-40B4-BE49-F238E27FC236}">
                      <a16:creationId xmlns:a16="http://schemas.microsoft.com/office/drawing/2014/main" id="{6A737E98-CDF3-DFD2-0773-A6D3908AF97F}"/>
                    </a:ext>
                  </a:extLst>
                </p:cNvPr>
                <p:cNvGraphicFramePr/>
                <p:nvPr/>
              </p:nvGraphicFramePr>
              <p:xfrm>
                <a:off x="6967569" y="1137421"/>
                <a:ext cx="11754471" cy="8437032"/>
              </p:xfrm>
              <a:graphic>
                <a:graphicData uri="http://schemas.openxmlformats.org/drawingml/2006/chart">
                  <c:chart xmlns:c="http://schemas.openxmlformats.org/drawingml/2006/chart" xmlns:r="http://schemas.openxmlformats.org/officeDocument/2006/relationships" r:id="rId2"/>
                </a:graphicData>
              </a:graphic>
            </p:graphicFrame>
            <p:sp>
              <p:nvSpPr>
                <p:cNvPr id="9" name="Oval 8">
                  <a:extLst>
                    <a:ext uri="{FF2B5EF4-FFF2-40B4-BE49-F238E27FC236}">
                      <a16:creationId xmlns:a16="http://schemas.microsoft.com/office/drawing/2014/main" id="{536C3A08-0C00-8369-1D68-5D054AC294A5}"/>
                    </a:ext>
                  </a:extLst>
                </p:cNvPr>
                <p:cNvSpPr/>
                <p:nvPr/>
              </p:nvSpPr>
              <p:spPr>
                <a:xfrm>
                  <a:off x="10862214" y="3373348"/>
                  <a:ext cx="3965181" cy="3965181"/>
                </a:xfrm>
                <a:prstGeom prst="ellipse">
                  <a:avLst/>
                </a:prstGeom>
                <a:solidFill>
                  <a:schemeClr val="bg1"/>
                </a:solidFill>
                <a:ln>
                  <a:noFill/>
                </a:ln>
                <a:effectLst>
                  <a:outerShdw blurRad="203200" rotWithShape="0">
                    <a:srgbClr val="000000">
                      <a:alpha val="2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grpSp>
          <p:sp>
            <p:nvSpPr>
              <p:cNvPr id="10" name="TextBox 9">
                <a:extLst>
                  <a:ext uri="{FF2B5EF4-FFF2-40B4-BE49-F238E27FC236}">
                    <a16:creationId xmlns:a16="http://schemas.microsoft.com/office/drawing/2014/main" id="{149EE3C0-C8C1-C022-1960-2E24ADDC11CC}"/>
                  </a:ext>
                </a:extLst>
              </p:cNvPr>
              <p:cNvSpPr txBox="1"/>
              <p:nvPr/>
            </p:nvSpPr>
            <p:spPr>
              <a:xfrm>
                <a:off x="7039856" y="3284771"/>
                <a:ext cx="2133036" cy="55326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Medicaid</a:t>
                </a:r>
              </a:p>
            </p:txBody>
          </p:sp>
          <p:sp>
            <p:nvSpPr>
              <p:cNvPr id="13" name="TextBox 12">
                <a:extLst>
                  <a:ext uri="{FF2B5EF4-FFF2-40B4-BE49-F238E27FC236}">
                    <a16:creationId xmlns:a16="http://schemas.microsoft.com/office/drawing/2014/main" id="{28DF4916-8F46-6ADE-25A3-5AD4BD92774A}"/>
                  </a:ext>
                </a:extLst>
              </p:cNvPr>
              <p:cNvSpPr txBox="1"/>
              <p:nvPr/>
            </p:nvSpPr>
            <p:spPr>
              <a:xfrm>
                <a:off x="7493265" y="7489414"/>
                <a:ext cx="2326702" cy="55326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Medicare</a:t>
                </a:r>
              </a:p>
            </p:txBody>
          </p:sp>
          <p:sp>
            <p:nvSpPr>
              <p:cNvPr id="16" name="TextBox 15">
                <a:extLst>
                  <a:ext uri="{FF2B5EF4-FFF2-40B4-BE49-F238E27FC236}">
                    <a16:creationId xmlns:a16="http://schemas.microsoft.com/office/drawing/2014/main" id="{69FF6CE2-0740-B712-B817-91347CAD0962}"/>
                  </a:ext>
                </a:extLst>
              </p:cNvPr>
              <p:cNvSpPr txBox="1"/>
              <p:nvPr/>
            </p:nvSpPr>
            <p:spPr>
              <a:xfrm>
                <a:off x="8681266" y="971226"/>
                <a:ext cx="2890936" cy="55326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Uninsured</a:t>
                </a:r>
              </a:p>
            </p:txBody>
          </p:sp>
          <p:sp>
            <p:nvSpPr>
              <p:cNvPr id="17" name="TextBox 16">
                <a:extLst>
                  <a:ext uri="{FF2B5EF4-FFF2-40B4-BE49-F238E27FC236}">
                    <a16:creationId xmlns:a16="http://schemas.microsoft.com/office/drawing/2014/main" id="{46F56454-4E82-A693-B1B9-06106E9F260B}"/>
                  </a:ext>
                </a:extLst>
              </p:cNvPr>
              <p:cNvSpPr txBox="1"/>
              <p:nvPr/>
            </p:nvSpPr>
            <p:spPr>
              <a:xfrm>
                <a:off x="14521761" y="1032854"/>
                <a:ext cx="2496598" cy="5532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Non-Group</a:t>
                </a:r>
              </a:p>
            </p:txBody>
          </p:sp>
          <p:sp>
            <p:nvSpPr>
              <p:cNvPr id="18" name="TextBox 17">
                <a:extLst>
                  <a:ext uri="{FF2B5EF4-FFF2-40B4-BE49-F238E27FC236}">
                    <a16:creationId xmlns:a16="http://schemas.microsoft.com/office/drawing/2014/main" id="{AEAFB2E1-4002-1363-234C-DFE33A88C315}"/>
                  </a:ext>
                </a:extLst>
              </p:cNvPr>
              <p:cNvSpPr txBox="1"/>
              <p:nvPr/>
            </p:nvSpPr>
            <p:spPr>
              <a:xfrm>
                <a:off x="15515440" y="1949350"/>
                <a:ext cx="2496598" cy="5532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Military</a:t>
                </a:r>
              </a:p>
            </p:txBody>
          </p:sp>
          <p:sp>
            <p:nvSpPr>
              <p:cNvPr id="19" name="TextBox 18">
                <a:extLst>
                  <a:ext uri="{FF2B5EF4-FFF2-40B4-BE49-F238E27FC236}">
                    <a16:creationId xmlns:a16="http://schemas.microsoft.com/office/drawing/2014/main" id="{034535F6-3573-3CB8-DC3F-F50CB8F51F4B}"/>
                  </a:ext>
                </a:extLst>
              </p:cNvPr>
              <p:cNvSpPr txBox="1"/>
              <p:nvPr/>
            </p:nvSpPr>
            <p:spPr>
              <a:xfrm>
                <a:off x="16382074" y="7089553"/>
                <a:ext cx="2496598" cy="5532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Employer</a:t>
                </a:r>
              </a:p>
            </p:txBody>
          </p:sp>
        </p:grpSp>
        <p:sp>
          <p:nvSpPr>
            <p:cNvPr id="28" name="TextBox 27">
              <a:extLst>
                <a:ext uri="{FF2B5EF4-FFF2-40B4-BE49-F238E27FC236}">
                  <a16:creationId xmlns:a16="http://schemas.microsoft.com/office/drawing/2014/main" id="{AEC83F3F-E6A2-B98B-288B-F2984AB3B82D}"/>
                </a:ext>
              </a:extLst>
            </p:cNvPr>
            <p:cNvSpPr txBox="1"/>
            <p:nvPr/>
          </p:nvSpPr>
          <p:spPr>
            <a:xfrm>
              <a:off x="9144000" y="5367395"/>
              <a:ext cx="2336800" cy="92333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Poppins "/>
                  <a:ea typeface="+mn-ea"/>
                  <a:cs typeface="Poppins Medium" panose="00000600000000000000" pitchFamily="2" charset="0"/>
                </a:rPr>
                <a:t>FLORIDA INSURANCE COVERAGE</a:t>
              </a:r>
            </a:p>
          </p:txBody>
        </p:sp>
      </p:grpSp>
      <p:grpSp>
        <p:nvGrpSpPr>
          <p:cNvPr id="2" name="Group 1">
            <a:extLst>
              <a:ext uri="{FF2B5EF4-FFF2-40B4-BE49-F238E27FC236}">
                <a16:creationId xmlns:a16="http://schemas.microsoft.com/office/drawing/2014/main" id="{0135B11F-36F9-85F6-48FD-AECC65C33A95}"/>
              </a:ext>
            </a:extLst>
          </p:cNvPr>
          <p:cNvGrpSpPr/>
          <p:nvPr/>
        </p:nvGrpSpPr>
        <p:grpSpPr>
          <a:xfrm>
            <a:off x="9152756" y="287538"/>
            <a:ext cx="8698096" cy="4919472"/>
            <a:chOff x="9152756" y="287538"/>
            <a:chExt cx="8698096" cy="4919472"/>
          </a:xfrm>
        </p:grpSpPr>
        <p:sp>
          <p:nvSpPr>
            <p:cNvPr id="29" name="TextBox 28">
              <a:extLst>
                <a:ext uri="{FF2B5EF4-FFF2-40B4-BE49-F238E27FC236}">
                  <a16:creationId xmlns:a16="http://schemas.microsoft.com/office/drawing/2014/main" id="{992B494E-E0BA-4C54-A93D-90A439441FB0}"/>
                </a:ext>
              </a:extLst>
            </p:cNvPr>
            <p:cNvSpPr txBox="1"/>
            <p:nvPr/>
          </p:nvSpPr>
          <p:spPr>
            <a:xfrm>
              <a:off x="9152756" y="362014"/>
              <a:ext cx="2328044"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Poppins "/>
                  <a:ea typeface="+mn-ea"/>
                  <a:cs typeface="Poppins Medium" panose="00000600000000000000" pitchFamily="2" charset="0"/>
                </a:rPr>
                <a:t>FLORIDA’S AGING POPULATION</a:t>
              </a:r>
            </a:p>
          </p:txBody>
        </p:sp>
        <p:graphicFrame>
          <p:nvGraphicFramePr>
            <p:cNvPr id="33" name="Chart 32">
              <a:extLst>
                <a:ext uri="{FF2B5EF4-FFF2-40B4-BE49-F238E27FC236}">
                  <a16:creationId xmlns:a16="http://schemas.microsoft.com/office/drawing/2014/main" id="{3CF1809B-6ECF-B41F-E38D-340C030701FF}"/>
                </a:ext>
              </a:extLst>
            </p:cNvPr>
            <p:cNvGraphicFramePr/>
            <p:nvPr/>
          </p:nvGraphicFramePr>
          <p:xfrm>
            <a:off x="11001996" y="287538"/>
            <a:ext cx="6848856" cy="4919472"/>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CA350270-1E19-038B-005D-C430BF477E11}"/>
                </a:ext>
              </a:extLst>
            </p:cNvPr>
            <p:cNvSpPr/>
            <p:nvPr/>
          </p:nvSpPr>
          <p:spPr>
            <a:xfrm>
              <a:off x="9152756" y="2138631"/>
              <a:ext cx="5707888" cy="1231106"/>
            </a:xfrm>
            <a:prstGeom prst="rect">
              <a:avLst/>
            </a:prstGeom>
            <a:solidFill>
              <a:schemeClr val="bg1"/>
            </a:solidFill>
            <a:ln>
              <a:noFill/>
            </a:ln>
            <a:effectLst>
              <a:outerShdw blurRad="127000" dist="381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287"/>
                  </a:solidFill>
                  <a:effectLst/>
                  <a:uLnTx/>
                  <a:uFillTx/>
                  <a:latin typeface="Poppins "/>
                  <a:ea typeface="+mn-ea"/>
                  <a:cs typeface="+mn-cs"/>
                </a:rPr>
                <a:t>Nearly 20% of the population is Age 65 and up!</a:t>
              </a:r>
            </a:p>
          </p:txBody>
        </p:sp>
      </p:grpSp>
      <p:sp>
        <p:nvSpPr>
          <p:cNvPr id="7" name="Slide Number Placeholder 6">
            <a:extLst>
              <a:ext uri="{FF2B5EF4-FFF2-40B4-BE49-F238E27FC236}">
                <a16:creationId xmlns:a16="http://schemas.microsoft.com/office/drawing/2014/main" id="{D513F14B-F25F-21D7-ECC4-620F33EA9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lumMod val="75000"/>
                  </a:prstClr>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white">
                  <a:lumMod val="75000"/>
                </a:prst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0438415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AACF336D-C778-A3EF-A03E-F90D0F79843D}"/>
              </a:ext>
            </a:extLst>
          </p:cNvPr>
          <p:cNvGraphicFramePr/>
          <p:nvPr/>
        </p:nvGraphicFramePr>
        <p:xfrm>
          <a:off x="694074" y="3035426"/>
          <a:ext cx="14527530" cy="6041390"/>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Box 59">
            <a:extLst>
              <a:ext uri="{FF2B5EF4-FFF2-40B4-BE49-F238E27FC236}">
                <a16:creationId xmlns:a16="http://schemas.microsoft.com/office/drawing/2014/main" id="{10630889-4256-ADCE-D7AC-43651F79084A}"/>
              </a:ext>
            </a:extLst>
          </p:cNvPr>
          <p:cNvSpPr txBox="1"/>
          <p:nvPr/>
        </p:nvSpPr>
        <p:spPr>
          <a:xfrm>
            <a:off x="3419048" y="3326131"/>
            <a:ext cx="7990113"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45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TOTAL ENROLLMENT</a:t>
            </a:r>
          </a:p>
        </p:txBody>
      </p:sp>
      <p:grpSp>
        <p:nvGrpSpPr>
          <p:cNvPr id="3" name="Group 2">
            <a:extLst>
              <a:ext uri="{FF2B5EF4-FFF2-40B4-BE49-F238E27FC236}">
                <a16:creationId xmlns:a16="http://schemas.microsoft.com/office/drawing/2014/main" id="{4207A29D-8E29-A696-565D-46B34CC770CA}"/>
              </a:ext>
            </a:extLst>
          </p:cNvPr>
          <p:cNvGrpSpPr/>
          <p:nvPr/>
        </p:nvGrpSpPr>
        <p:grpSpPr>
          <a:xfrm>
            <a:off x="15204789" y="1811756"/>
            <a:ext cx="2982760" cy="6944360"/>
            <a:chOff x="10123406" y="1694944"/>
            <a:chExt cx="1988504" cy="4629573"/>
          </a:xfrm>
        </p:grpSpPr>
        <p:sp>
          <p:nvSpPr>
            <p:cNvPr id="16" name="Rectangle: Rounded Corners 15">
              <a:extLst>
                <a:ext uri="{FF2B5EF4-FFF2-40B4-BE49-F238E27FC236}">
                  <a16:creationId xmlns:a16="http://schemas.microsoft.com/office/drawing/2014/main" id="{F27CD5B6-4C0E-DCAA-7208-9264FE668F59}"/>
                </a:ext>
              </a:extLst>
            </p:cNvPr>
            <p:cNvSpPr/>
            <p:nvPr/>
          </p:nvSpPr>
          <p:spPr>
            <a:xfrm>
              <a:off x="10252312" y="1694944"/>
              <a:ext cx="1729740" cy="4629573"/>
            </a:xfrm>
            <a:prstGeom prst="roundRect">
              <a:avLst>
                <a:gd name="adj" fmla="val 50000"/>
              </a:avLst>
            </a:prstGeom>
            <a:solidFill>
              <a:srgbClr val="D1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29E10B7E-7D66-C040-3CB9-31B9286413F6}"/>
                </a:ext>
              </a:extLst>
            </p:cNvPr>
            <p:cNvSpPr/>
            <p:nvPr/>
          </p:nvSpPr>
          <p:spPr>
            <a:xfrm>
              <a:off x="10285160" y="1735743"/>
              <a:ext cx="1664043" cy="1664043"/>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1 in 4 people in Florida are on Medicaid</a:t>
              </a:r>
            </a:p>
          </p:txBody>
        </p:sp>
        <p:pic>
          <p:nvPicPr>
            <p:cNvPr id="62" name="Graphic 61">
              <a:extLst>
                <a:ext uri="{FF2B5EF4-FFF2-40B4-BE49-F238E27FC236}">
                  <a16:creationId xmlns:a16="http://schemas.microsoft.com/office/drawing/2014/main" id="{AEFD638A-F2BA-44CF-17AD-C4A632FAC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71830" y="2790921"/>
              <a:ext cx="640080" cy="640080"/>
            </a:xfrm>
            <a:prstGeom prst="rect">
              <a:avLst/>
            </a:prstGeom>
          </p:spPr>
        </p:pic>
        <p:pic>
          <p:nvPicPr>
            <p:cNvPr id="64" name="Graphic 63">
              <a:extLst>
                <a:ext uri="{FF2B5EF4-FFF2-40B4-BE49-F238E27FC236}">
                  <a16:creationId xmlns:a16="http://schemas.microsoft.com/office/drawing/2014/main" id="{2DB852C0-9861-476B-14D5-A5933AB642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88353" y="2781058"/>
              <a:ext cx="640080" cy="640080"/>
            </a:xfrm>
            <a:prstGeom prst="rect">
              <a:avLst/>
            </a:prstGeom>
          </p:spPr>
        </p:pic>
        <p:pic>
          <p:nvPicPr>
            <p:cNvPr id="66" name="Graphic 65">
              <a:extLst>
                <a:ext uri="{FF2B5EF4-FFF2-40B4-BE49-F238E27FC236}">
                  <a16:creationId xmlns:a16="http://schemas.microsoft.com/office/drawing/2014/main" id="{A67F1B26-5B45-8C22-16EE-A40FCC7EDA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55124" y="5467114"/>
              <a:ext cx="640080" cy="640080"/>
            </a:xfrm>
            <a:prstGeom prst="rect">
              <a:avLst/>
            </a:prstGeom>
          </p:spPr>
        </p:pic>
        <p:pic>
          <p:nvPicPr>
            <p:cNvPr id="68" name="Graphic 67">
              <a:extLst>
                <a:ext uri="{FF2B5EF4-FFF2-40B4-BE49-F238E27FC236}">
                  <a16:creationId xmlns:a16="http://schemas.microsoft.com/office/drawing/2014/main" id="{2765DD82-1601-B239-FB5C-8F8987B426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5883" y="3274402"/>
              <a:ext cx="640080" cy="640080"/>
            </a:xfrm>
            <a:prstGeom prst="rect">
              <a:avLst/>
            </a:prstGeom>
          </p:spPr>
        </p:pic>
        <p:pic>
          <p:nvPicPr>
            <p:cNvPr id="70" name="Graphic 69">
              <a:extLst>
                <a:ext uri="{FF2B5EF4-FFF2-40B4-BE49-F238E27FC236}">
                  <a16:creationId xmlns:a16="http://schemas.microsoft.com/office/drawing/2014/main" id="{034B08F7-DC7C-F3FB-4F64-FD712A4221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88264" y="4037414"/>
              <a:ext cx="640080" cy="640080"/>
            </a:xfrm>
            <a:prstGeom prst="rect">
              <a:avLst/>
            </a:prstGeom>
          </p:spPr>
        </p:pic>
        <p:pic>
          <p:nvPicPr>
            <p:cNvPr id="72" name="Graphic 71">
              <a:extLst>
                <a:ext uri="{FF2B5EF4-FFF2-40B4-BE49-F238E27FC236}">
                  <a16:creationId xmlns:a16="http://schemas.microsoft.com/office/drawing/2014/main" id="{6B041A98-4A43-A773-2F6E-1F20CC0BAF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11720" y="3162997"/>
              <a:ext cx="640080" cy="640080"/>
            </a:xfrm>
            <a:prstGeom prst="rect">
              <a:avLst/>
            </a:prstGeom>
          </p:spPr>
        </p:pic>
        <p:pic>
          <p:nvPicPr>
            <p:cNvPr id="74" name="Graphic 73">
              <a:extLst>
                <a:ext uri="{FF2B5EF4-FFF2-40B4-BE49-F238E27FC236}">
                  <a16:creationId xmlns:a16="http://schemas.microsoft.com/office/drawing/2014/main" id="{981627D8-8763-BE2E-C0A4-AD5CD5C70C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1964" y="3477671"/>
              <a:ext cx="640080" cy="640080"/>
            </a:xfrm>
            <a:prstGeom prst="rect">
              <a:avLst/>
            </a:prstGeom>
          </p:spPr>
        </p:pic>
        <p:pic>
          <p:nvPicPr>
            <p:cNvPr id="76" name="Graphic 75">
              <a:extLst>
                <a:ext uri="{FF2B5EF4-FFF2-40B4-BE49-F238E27FC236}">
                  <a16:creationId xmlns:a16="http://schemas.microsoft.com/office/drawing/2014/main" id="{42085CA2-0C4C-5051-FC9A-85FC97B48E1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51144" y="3667002"/>
              <a:ext cx="640080" cy="640080"/>
            </a:xfrm>
            <a:prstGeom prst="rect">
              <a:avLst/>
            </a:prstGeom>
          </p:spPr>
        </p:pic>
        <p:pic>
          <p:nvPicPr>
            <p:cNvPr id="78" name="Graphic 77">
              <a:extLst>
                <a:ext uri="{FF2B5EF4-FFF2-40B4-BE49-F238E27FC236}">
                  <a16:creationId xmlns:a16="http://schemas.microsoft.com/office/drawing/2014/main" id="{243277C1-F9EB-D2A3-FBEA-507127F4A5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81257" y="3419613"/>
              <a:ext cx="640080" cy="640080"/>
            </a:xfrm>
            <a:prstGeom prst="rect">
              <a:avLst/>
            </a:prstGeom>
          </p:spPr>
        </p:pic>
        <p:pic>
          <p:nvPicPr>
            <p:cNvPr id="80" name="Graphic 79">
              <a:extLst>
                <a:ext uri="{FF2B5EF4-FFF2-40B4-BE49-F238E27FC236}">
                  <a16:creationId xmlns:a16="http://schemas.microsoft.com/office/drawing/2014/main" id="{BE1EA6EB-2B0E-BAD0-A8DE-9F066224CE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71254" y="3885762"/>
              <a:ext cx="640080" cy="640080"/>
            </a:xfrm>
            <a:prstGeom prst="rect">
              <a:avLst/>
            </a:prstGeom>
          </p:spPr>
        </p:pic>
        <p:pic>
          <p:nvPicPr>
            <p:cNvPr id="82" name="Graphic 81">
              <a:extLst>
                <a:ext uri="{FF2B5EF4-FFF2-40B4-BE49-F238E27FC236}">
                  <a16:creationId xmlns:a16="http://schemas.microsoft.com/office/drawing/2014/main" id="{55E2E18D-1495-B29B-6DFF-BB18593E02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701892" y="4294892"/>
              <a:ext cx="640080" cy="640080"/>
            </a:xfrm>
            <a:prstGeom prst="rect">
              <a:avLst/>
            </a:prstGeom>
          </p:spPr>
        </p:pic>
        <p:pic>
          <p:nvPicPr>
            <p:cNvPr id="84" name="Graphic 83">
              <a:extLst>
                <a:ext uri="{FF2B5EF4-FFF2-40B4-BE49-F238E27FC236}">
                  <a16:creationId xmlns:a16="http://schemas.microsoft.com/office/drawing/2014/main" id="{5FA3543C-DCB8-C2E4-E01D-838CAD6FEA3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121852" y="4169787"/>
              <a:ext cx="640080" cy="640080"/>
            </a:xfrm>
            <a:prstGeom prst="rect">
              <a:avLst/>
            </a:prstGeom>
          </p:spPr>
        </p:pic>
        <p:pic>
          <p:nvPicPr>
            <p:cNvPr id="86" name="Graphic 85">
              <a:extLst>
                <a:ext uri="{FF2B5EF4-FFF2-40B4-BE49-F238E27FC236}">
                  <a16:creationId xmlns:a16="http://schemas.microsoft.com/office/drawing/2014/main" id="{798091B3-DAE4-3106-55EC-5FE93E14C3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439463" y="4705281"/>
              <a:ext cx="640080" cy="640080"/>
            </a:xfrm>
            <a:prstGeom prst="rect">
              <a:avLst/>
            </a:prstGeom>
          </p:spPr>
        </p:pic>
        <p:pic>
          <p:nvPicPr>
            <p:cNvPr id="88" name="Graphic 87">
              <a:extLst>
                <a:ext uri="{FF2B5EF4-FFF2-40B4-BE49-F238E27FC236}">
                  <a16:creationId xmlns:a16="http://schemas.microsoft.com/office/drawing/2014/main" id="{43C548B7-EEC9-F743-733D-E3F0C0842F8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123406" y="4435250"/>
              <a:ext cx="640080" cy="640080"/>
            </a:xfrm>
            <a:prstGeom prst="rect">
              <a:avLst/>
            </a:prstGeom>
          </p:spPr>
        </p:pic>
        <p:pic>
          <p:nvPicPr>
            <p:cNvPr id="90" name="Graphic 89">
              <a:extLst>
                <a:ext uri="{FF2B5EF4-FFF2-40B4-BE49-F238E27FC236}">
                  <a16:creationId xmlns:a16="http://schemas.microsoft.com/office/drawing/2014/main" id="{3054CA8B-0EB7-F79D-B5B1-FCC58D8327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45875" y="4646329"/>
              <a:ext cx="640080" cy="640080"/>
            </a:xfrm>
            <a:prstGeom prst="rect">
              <a:avLst/>
            </a:prstGeom>
          </p:spPr>
        </p:pic>
        <p:pic>
          <p:nvPicPr>
            <p:cNvPr id="92" name="Graphic 91">
              <a:extLst>
                <a:ext uri="{FF2B5EF4-FFF2-40B4-BE49-F238E27FC236}">
                  <a16:creationId xmlns:a16="http://schemas.microsoft.com/office/drawing/2014/main" id="{5B485B94-4925-8A66-A4E6-6475267E94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94631" y="4770898"/>
              <a:ext cx="640080" cy="640080"/>
            </a:xfrm>
            <a:prstGeom prst="rect">
              <a:avLst/>
            </a:prstGeom>
          </p:spPr>
        </p:pic>
        <p:pic>
          <p:nvPicPr>
            <p:cNvPr id="94" name="Graphic 93">
              <a:extLst>
                <a:ext uri="{FF2B5EF4-FFF2-40B4-BE49-F238E27FC236}">
                  <a16:creationId xmlns:a16="http://schemas.microsoft.com/office/drawing/2014/main" id="{D881E270-7EAC-4362-6454-5B2660BDAFC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658428" y="5180028"/>
              <a:ext cx="640080" cy="640080"/>
            </a:xfrm>
            <a:prstGeom prst="rect">
              <a:avLst/>
            </a:prstGeom>
          </p:spPr>
        </p:pic>
        <p:pic>
          <p:nvPicPr>
            <p:cNvPr id="96" name="Graphic 95">
              <a:extLst>
                <a:ext uri="{FF2B5EF4-FFF2-40B4-BE49-F238E27FC236}">
                  <a16:creationId xmlns:a16="http://schemas.microsoft.com/office/drawing/2014/main" id="{B5642FE4-878F-DFDD-E424-CCC1A8F2B9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252312" y="5099045"/>
              <a:ext cx="640080" cy="640080"/>
            </a:xfrm>
            <a:prstGeom prst="rect">
              <a:avLst/>
            </a:prstGeom>
          </p:spPr>
        </p:pic>
        <p:pic>
          <p:nvPicPr>
            <p:cNvPr id="98" name="Graphic 97">
              <a:extLst>
                <a:ext uri="{FF2B5EF4-FFF2-40B4-BE49-F238E27FC236}">
                  <a16:creationId xmlns:a16="http://schemas.microsoft.com/office/drawing/2014/main" id="{13FC14AB-FA49-E0C2-B2C2-D8104CAD229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78468" y="5419085"/>
              <a:ext cx="640080" cy="640080"/>
            </a:xfrm>
            <a:prstGeom prst="rect">
              <a:avLst/>
            </a:prstGeom>
          </p:spPr>
        </p:pic>
        <p:pic>
          <p:nvPicPr>
            <p:cNvPr id="100" name="Graphic 99">
              <a:extLst>
                <a:ext uri="{FF2B5EF4-FFF2-40B4-BE49-F238E27FC236}">
                  <a16:creationId xmlns:a16="http://schemas.microsoft.com/office/drawing/2014/main" id="{791582E9-B3AC-3354-D7EF-9F451B220B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14671" y="5153732"/>
              <a:ext cx="640080" cy="640080"/>
            </a:xfrm>
            <a:prstGeom prst="rect">
              <a:avLst/>
            </a:prstGeom>
          </p:spPr>
        </p:pic>
      </p:grpSp>
      <p:sp>
        <p:nvSpPr>
          <p:cNvPr id="2" name="Title 1">
            <a:extLst>
              <a:ext uri="{FF2B5EF4-FFF2-40B4-BE49-F238E27FC236}">
                <a16:creationId xmlns:a16="http://schemas.microsoft.com/office/drawing/2014/main" id="{390EF9A5-1C4C-C2FF-C1C8-22CD1749A107}"/>
              </a:ext>
            </a:extLst>
          </p:cNvPr>
          <p:cNvSpPr>
            <a:spLocks noGrp="1"/>
          </p:cNvSpPr>
          <p:nvPr>
            <p:ph type="title"/>
          </p:nvPr>
        </p:nvSpPr>
        <p:spPr/>
        <p:txBody>
          <a:bodyPr/>
          <a:lstStyle/>
          <a:p>
            <a:r>
              <a:rPr lang="en-US"/>
              <a:t>COVID-19 IMPACT ON MEDICAID ENROLLMENT IN FLORIDA</a:t>
            </a:r>
          </a:p>
        </p:txBody>
      </p:sp>
      <p:sp>
        <p:nvSpPr>
          <p:cNvPr id="4" name="Content Placeholder 3">
            <a:extLst>
              <a:ext uri="{FF2B5EF4-FFF2-40B4-BE49-F238E27FC236}">
                <a16:creationId xmlns:a16="http://schemas.microsoft.com/office/drawing/2014/main" id="{74B8A102-F2F4-40C8-7A11-7F0BE1B663A2}"/>
              </a:ext>
            </a:extLst>
          </p:cNvPr>
          <p:cNvSpPr>
            <a:spLocks noGrp="1"/>
          </p:cNvSpPr>
          <p:nvPr>
            <p:ph idx="1"/>
          </p:nvPr>
        </p:nvSpPr>
        <p:spPr>
          <a:xfrm>
            <a:off x="342898" y="1501698"/>
            <a:ext cx="17602202" cy="1334714"/>
          </a:xfrm>
        </p:spPr>
        <p:txBody>
          <a:bodyPr vert="horz" lIns="0" tIns="0" rIns="0" bIns="0" rtlCol="0" anchor="t">
            <a:norm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3600" b="1" i="0" u="none" strike="noStrike" kern="1200" cap="none" spc="0" normalizeH="0" baseline="0" noProof="0">
                <a:ln>
                  <a:noFill/>
                </a:ln>
                <a:effectLst/>
                <a:uLnTx/>
                <a:uFillTx/>
                <a:latin typeface="DM Sans"/>
                <a:cs typeface="Poppins"/>
              </a:rPr>
              <a:t>Medicaid enrollment has</a:t>
            </a:r>
            <a:r>
              <a:rPr kumimoji="0" lang="en-US" sz="3600" b="1" i="0" u="none" strike="noStrike" kern="1200" cap="none" spc="0" normalizeH="0" baseline="0" noProof="0">
                <a:ln>
                  <a:noFill/>
                </a:ln>
                <a:solidFill>
                  <a:srgbClr val="C4161C"/>
                </a:solidFill>
                <a:effectLst/>
                <a:uLnTx/>
                <a:uFillTx/>
                <a:latin typeface="DM Sans"/>
                <a:cs typeface="Poppins"/>
              </a:rPr>
              <a:t> increased by over </a:t>
            </a:r>
            <a:r>
              <a:rPr lang="en-US" sz="3600" b="1">
                <a:solidFill>
                  <a:srgbClr val="C4161C"/>
                </a:solidFill>
                <a:latin typeface="DM Sans"/>
                <a:cs typeface="Poppins"/>
              </a:rPr>
              <a:t>1.9</a:t>
            </a:r>
            <a:r>
              <a:rPr kumimoji="0" lang="en-US" sz="3600" b="1" i="0" u="none" strike="noStrike" kern="1200" cap="none" spc="0" normalizeH="0" baseline="0" noProof="0">
                <a:ln>
                  <a:noFill/>
                </a:ln>
                <a:solidFill>
                  <a:srgbClr val="C4161C"/>
                </a:solidFill>
                <a:effectLst/>
                <a:uLnTx/>
                <a:uFillTx/>
                <a:latin typeface="DM Sans"/>
                <a:cs typeface="Poppins"/>
              </a:rPr>
              <a:t> million recipients</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700" b="0" i="0" u="none" strike="noStrike" kern="1200" cap="none" spc="0" normalizeH="0" baseline="0" noProof="0">
                <a:ln>
                  <a:noFill/>
                </a:ln>
                <a:effectLst/>
                <a:uLnTx/>
                <a:uFillTx/>
                <a:latin typeface="DM Sans"/>
                <a:cs typeface="Poppins"/>
              </a:rPr>
              <a:t>Since the start of the COVID-19 pandemic—March 2020, </a:t>
            </a:r>
            <a:r>
              <a:rPr kumimoji="0" lang="en-US" sz="2700" b="1" i="0" u="none" strike="noStrike" kern="1200" cap="none" spc="0" normalizeH="0" baseline="0" noProof="0">
                <a:ln>
                  <a:noFill/>
                </a:ln>
                <a:solidFill>
                  <a:srgbClr val="B3161C"/>
                </a:solidFill>
                <a:effectLst/>
                <a:uLnTx/>
                <a:uFillTx/>
                <a:latin typeface="DM Sans"/>
                <a:cs typeface="Poppins"/>
              </a:rPr>
              <a:t>Medicaid enrollment is </a:t>
            </a:r>
            <a:r>
              <a:rPr lang="en-US" sz="2700" b="1">
                <a:solidFill>
                  <a:srgbClr val="B3161C"/>
                </a:solidFill>
                <a:latin typeface="DM Sans"/>
                <a:cs typeface="Poppins"/>
              </a:rPr>
              <a:t>5.7M</a:t>
            </a:r>
            <a:endParaRPr lang="en-US" sz="2700" b="1" i="0" u="none" strike="noStrike" kern="1200" cap="none" spc="0" normalizeH="0" baseline="0" noProof="0">
              <a:ln>
                <a:noFill/>
              </a:ln>
              <a:solidFill>
                <a:srgbClr val="B3161C"/>
              </a:solidFill>
              <a:effectLst/>
              <a:uLnTx/>
              <a:uFillTx/>
              <a:cs typeface="Poppins" panose="00000500000000000000" pitchFamily="2" charset="0"/>
            </a:endParaRPr>
          </a:p>
          <a:p>
            <a:pPr marL="0" indent="0">
              <a:buNone/>
            </a:pPr>
            <a:endParaRPr lang="en-US"/>
          </a:p>
        </p:txBody>
      </p:sp>
    </p:spTree>
    <p:extLst>
      <p:ext uri="{BB962C8B-B14F-4D97-AF65-F5344CB8AC3E}">
        <p14:creationId xmlns:p14="http://schemas.microsoft.com/office/powerpoint/2010/main" val="2325067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FBC4-AD7A-EF41-7613-655CDF2EE287}"/>
              </a:ext>
            </a:extLst>
          </p:cNvPr>
          <p:cNvSpPr>
            <a:spLocks noGrp="1"/>
          </p:cNvSpPr>
          <p:nvPr>
            <p:ph type="title"/>
          </p:nvPr>
        </p:nvSpPr>
        <p:spPr/>
        <p:txBody>
          <a:bodyPr/>
          <a:lstStyle/>
          <a:p>
            <a:r>
              <a:rPr lang="en-US"/>
              <a:t>Medicaid in Mental Health </a:t>
            </a:r>
          </a:p>
        </p:txBody>
      </p:sp>
      <p:graphicFrame>
        <p:nvGraphicFramePr>
          <p:cNvPr id="6" name="Content Placeholder 5">
            <a:extLst>
              <a:ext uri="{FF2B5EF4-FFF2-40B4-BE49-F238E27FC236}">
                <a16:creationId xmlns:a16="http://schemas.microsoft.com/office/drawing/2014/main" id="{9033AFAD-899A-7479-8BB7-A5121AF601EA}"/>
              </a:ext>
            </a:extLst>
          </p:cNvPr>
          <p:cNvGraphicFramePr>
            <a:graphicFrameLocks noGrp="1"/>
          </p:cNvGraphicFramePr>
          <p:nvPr>
            <p:ph idx="1"/>
            <p:extLst>
              <p:ext uri="{D42A27DB-BD31-4B8C-83A1-F6EECF244321}">
                <p14:modId xmlns:p14="http://schemas.microsoft.com/office/powerpoint/2010/main" val="4121432793"/>
              </p:ext>
            </p:extLst>
          </p:nvPr>
        </p:nvGraphicFramePr>
        <p:xfrm>
          <a:off x="9573622" y="1078992"/>
          <a:ext cx="8371478" cy="812901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A64A2BD-D94E-2C84-A47D-85D3B418A1C9}"/>
              </a:ext>
            </a:extLst>
          </p:cNvPr>
          <p:cNvSpPr txBox="1"/>
          <p:nvPr/>
        </p:nvSpPr>
        <p:spPr>
          <a:xfrm>
            <a:off x="548640" y="9143999"/>
            <a:ext cx="17602200" cy="492443"/>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3161C"/>
                </a:solidFill>
                <a:effectLst/>
                <a:uLnTx/>
                <a:uFillTx/>
                <a:latin typeface="Poppins" panose="00000500000000000000" pitchFamily="2" charset="0"/>
                <a:ea typeface="Calibri" panose="020F0502020204030204" pitchFamily="34" charset="0"/>
                <a:cs typeface="Poppins" panose="00000500000000000000" pitchFamily="2" charset="0"/>
              </a:rPr>
              <a:t>Medicaid is the largest payer for mental  health services in the United States </a:t>
            </a:r>
            <a:endParaRPr kumimoji="0" lang="en-US" sz="3200" b="0"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endParaRPr>
          </a:p>
        </p:txBody>
      </p:sp>
      <p:sp>
        <p:nvSpPr>
          <p:cNvPr id="3" name="TextBox 2">
            <a:extLst>
              <a:ext uri="{FF2B5EF4-FFF2-40B4-BE49-F238E27FC236}">
                <a16:creationId xmlns:a16="http://schemas.microsoft.com/office/drawing/2014/main" id="{84BAEFCC-0DD1-FD35-6117-AD9A76A617CA}"/>
              </a:ext>
            </a:extLst>
          </p:cNvPr>
          <p:cNvSpPr txBox="1"/>
          <p:nvPr/>
        </p:nvSpPr>
        <p:spPr>
          <a:xfrm>
            <a:off x="1715803" y="9867328"/>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Commonwealth Fun-</a:t>
            </a:r>
            <a:r>
              <a:rPr kumimoji="0" lang="en-US" sz="1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Behavioral Health Care in the United States &amp; Agency for Healthcare Administration Discharge Data</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graphicFrame>
        <p:nvGraphicFramePr>
          <p:cNvPr id="5" name="Content Placeholder 5">
            <a:extLst>
              <a:ext uri="{FF2B5EF4-FFF2-40B4-BE49-F238E27FC236}">
                <a16:creationId xmlns:a16="http://schemas.microsoft.com/office/drawing/2014/main" id="{3DCA834B-5211-67DD-8B46-C2816517458A}"/>
              </a:ext>
            </a:extLst>
          </p:cNvPr>
          <p:cNvGraphicFramePr>
            <a:graphicFrameLocks/>
          </p:cNvGraphicFramePr>
          <p:nvPr>
            <p:extLst>
              <p:ext uri="{D42A27DB-BD31-4B8C-83A1-F6EECF244321}">
                <p14:modId xmlns:p14="http://schemas.microsoft.com/office/powerpoint/2010/main" val="3331883371"/>
              </p:ext>
            </p:extLst>
          </p:nvPr>
        </p:nvGraphicFramePr>
        <p:xfrm>
          <a:off x="-310603" y="914400"/>
          <a:ext cx="9024982" cy="81141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33498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316E-D06A-C915-BAA5-A7A185C71F97}"/>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0F84136F-D24D-272D-364D-FBB2D33B92CA}"/>
              </a:ext>
            </a:extLst>
          </p:cNvPr>
          <p:cNvGrpSpPr/>
          <p:nvPr/>
        </p:nvGrpSpPr>
        <p:grpSpPr>
          <a:xfrm>
            <a:off x="-5193886" y="0"/>
            <a:ext cx="14968791" cy="10287000"/>
            <a:chOff x="-2838477" y="0"/>
            <a:chExt cx="14968791" cy="10287000"/>
          </a:xfrm>
        </p:grpSpPr>
        <p:pic>
          <p:nvPicPr>
            <p:cNvPr id="22" name="Content Placeholder 20" descr="A person holding a baby&#10;&#10;Description automatically generated with medium confidence">
              <a:extLst>
                <a:ext uri="{FF2B5EF4-FFF2-40B4-BE49-F238E27FC236}">
                  <a16:creationId xmlns:a16="http://schemas.microsoft.com/office/drawing/2014/main" id="{AD1F0AF7-9FE4-9FFA-2B4A-BFD38607BA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838477" y="0"/>
              <a:ext cx="14769220" cy="10287000"/>
            </a:xfrm>
            <a:prstGeom prst="parallelogram">
              <a:avLst/>
            </a:prstGeom>
            <a:effectLst/>
          </p:spPr>
        </p:pic>
        <p:sp>
          <p:nvSpPr>
            <p:cNvPr id="6" name="Rectangle 5">
              <a:extLst>
                <a:ext uri="{FF2B5EF4-FFF2-40B4-BE49-F238E27FC236}">
                  <a16:creationId xmlns:a16="http://schemas.microsoft.com/office/drawing/2014/main" id="{0C1F8E0A-0E7F-6403-5178-ADFF50EAA87E}"/>
                </a:ext>
              </a:extLst>
            </p:cNvPr>
            <p:cNvSpPr/>
            <p:nvPr/>
          </p:nvSpPr>
          <p:spPr>
            <a:xfrm>
              <a:off x="0" y="0"/>
              <a:ext cx="12130314" cy="10287000"/>
            </a:xfrm>
            <a:prstGeom prst="rect">
              <a:avLst/>
            </a:prstGeom>
            <a:gradFill flip="none" rotWithShape="1">
              <a:gsLst>
                <a:gs pos="0">
                  <a:srgbClr val="000000"/>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Regular"/>
                <a:ea typeface="+mn-ea"/>
                <a:cs typeface="+mn-cs"/>
              </a:endParaRPr>
            </a:p>
          </p:txBody>
        </p:sp>
      </p:grpSp>
      <p:sp>
        <p:nvSpPr>
          <p:cNvPr id="5" name="Title 1">
            <a:extLst>
              <a:ext uri="{FF2B5EF4-FFF2-40B4-BE49-F238E27FC236}">
                <a16:creationId xmlns:a16="http://schemas.microsoft.com/office/drawing/2014/main" id="{6117026F-B319-E969-3B60-C9F1A7764605}"/>
              </a:ext>
            </a:extLst>
          </p:cNvPr>
          <p:cNvSpPr txBox="1">
            <a:spLocks/>
          </p:cNvSpPr>
          <p:nvPr/>
        </p:nvSpPr>
        <p:spPr>
          <a:xfrm>
            <a:off x="342900" y="530491"/>
            <a:ext cx="16916400" cy="629707"/>
          </a:xfrm>
          <a:prstGeom prst="accentCallout1">
            <a:avLst>
              <a:gd name="adj1" fmla="val 31402"/>
              <a:gd name="adj2" fmla="val 241"/>
              <a:gd name="adj3" fmla="val 31700"/>
              <a:gd name="adj4" fmla="val 236"/>
            </a:avLst>
          </a:prstGeom>
          <a:ln w="76200">
            <a:solidFill>
              <a:schemeClr val="bg1"/>
            </a:solidFill>
            <a:bevel/>
          </a:ln>
          <a:effectLst>
            <a:outerShdw blurRad="25400" dist="12700" dir="5400000" algn="t" rotWithShape="0">
              <a:prstClr val="black">
                <a:alpha val="82000"/>
              </a:prstClr>
            </a:outerShdw>
          </a:effectLst>
        </p:spPr>
        <p:txBody>
          <a:bodyPr vert="horz" lIns="274320" tIns="0" rIns="0" bIns="0" rtlCol="0" anchor="ctr">
            <a:noAutofit/>
          </a:bodyPr>
          <a:lstStyle>
            <a:lvl1pPr algn="l" defTabSz="914400" rtl="0" eaLnBrk="1" latinLnBrk="0" hangingPunct="1">
              <a:lnSpc>
                <a:spcPct val="90000"/>
              </a:lnSpc>
              <a:spcBef>
                <a:spcPct val="0"/>
              </a:spcBef>
              <a:buNone/>
              <a:defRPr lang="en-US" sz="2800" b="0" kern="1200" cap="all" spc="300" baseline="0" dirty="0">
                <a:solidFill>
                  <a:schemeClr val="accent1"/>
                </a:solidFill>
                <a:latin typeface="Poppins" panose="00000500000000000000" pitchFamily="2" charset="0"/>
                <a:ea typeface="+mn-ea"/>
                <a:cs typeface="Poppins" panose="000005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all" spc="30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Medicaid Enrollment &amp; Children</a:t>
            </a:r>
          </a:p>
        </p:txBody>
      </p:sp>
      <p:pic>
        <p:nvPicPr>
          <p:cNvPr id="12" name="Graphic 11">
            <a:extLst>
              <a:ext uri="{FF2B5EF4-FFF2-40B4-BE49-F238E27FC236}">
                <a16:creationId xmlns:a16="http://schemas.microsoft.com/office/drawing/2014/main" id="{87BA2A8F-43BC-AF40-A61C-F37DA8567A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025" y="9731603"/>
            <a:ext cx="781050" cy="390525"/>
          </a:xfrm>
          <a:prstGeom prst="rect">
            <a:avLst/>
          </a:prstGeom>
        </p:spPr>
      </p:pic>
      <p:grpSp>
        <p:nvGrpSpPr>
          <p:cNvPr id="10" name="Group 9">
            <a:extLst>
              <a:ext uri="{FF2B5EF4-FFF2-40B4-BE49-F238E27FC236}">
                <a16:creationId xmlns:a16="http://schemas.microsoft.com/office/drawing/2014/main" id="{CF83975A-6354-01FB-0FD3-479E46A8B9CE}"/>
              </a:ext>
            </a:extLst>
          </p:cNvPr>
          <p:cNvGrpSpPr/>
          <p:nvPr/>
        </p:nvGrpSpPr>
        <p:grpSpPr>
          <a:xfrm>
            <a:off x="11042964" y="814112"/>
            <a:ext cx="5015871" cy="5064019"/>
            <a:chOff x="10311215" y="1581571"/>
            <a:chExt cx="6740436" cy="6805138"/>
          </a:xfrm>
        </p:grpSpPr>
        <p:grpSp>
          <p:nvGrpSpPr>
            <p:cNvPr id="9" name="Group 8">
              <a:extLst>
                <a:ext uri="{FF2B5EF4-FFF2-40B4-BE49-F238E27FC236}">
                  <a16:creationId xmlns:a16="http://schemas.microsoft.com/office/drawing/2014/main" id="{EAEFE497-EB01-7596-BE7F-74F2C2B82586}"/>
                </a:ext>
              </a:extLst>
            </p:cNvPr>
            <p:cNvGrpSpPr/>
            <p:nvPr/>
          </p:nvGrpSpPr>
          <p:grpSpPr>
            <a:xfrm>
              <a:off x="10311215" y="1581571"/>
              <a:ext cx="6740436" cy="6805138"/>
              <a:chOff x="10312781" y="1563289"/>
              <a:chExt cx="6740436" cy="6805138"/>
            </a:xfrm>
          </p:grpSpPr>
          <p:sp>
            <p:nvSpPr>
              <p:cNvPr id="8" name="TextBox 7">
                <a:extLst>
                  <a:ext uri="{FF2B5EF4-FFF2-40B4-BE49-F238E27FC236}">
                    <a16:creationId xmlns:a16="http://schemas.microsoft.com/office/drawing/2014/main" id="{0DE42D53-9277-6787-762F-61D2E3D00C41}"/>
                  </a:ext>
                </a:extLst>
              </p:cNvPr>
              <p:cNvSpPr txBox="1"/>
              <p:nvPr/>
            </p:nvSpPr>
            <p:spPr>
              <a:xfrm>
                <a:off x="11184100" y="2911882"/>
                <a:ext cx="4997798" cy="37637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66%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t>of Children 18 and under in Florida </a:t>
                </a:r>
                <a:br>
                  <a:rPr kumimoji="0" lang="en-US" sz="2400" b="0"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en-US" sz="2400" b="0"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t>are enrolled in </a:t>
                </a:r>
                <a:r>
                  <a:rPr kumimoji="0" lang="en-US" sz="2400" b="1"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t>Medicaid </a:t>
                </a:r>
                <a:r>
                  <a:rPr kumimoji="0" lang="en-US" sz="2400" b="0"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t>&amp; </a:t>
                </a:r>
                <a:r>
                  <a:rPr kumimoji="0" lang="en-US" sz="2400" b="1" i="0" u="none" strike="noStrike" kern="1200" cap="none" spc="0" normalizeH="0" baseline="0" noProof="0">
                    <a:ln>
                      <a:noFill/>
                    </a:ln>
                    <a:solidFill>
                      <a:srgbClr val="343434"/>
                    </a:solidFill>
                    <a:effectLst/>
                    <a:uLnTx/>
                    <a:uFillTx/>
                    <a:latin typeface="Poppins" panose="00000500000000000000" pitchFamily="2" charset="0"/>
                    <a:ea typeface="Calibri" panose="020F0502020204030204" pitchFamily="34" charset="0"/>
                    <a:cs typeface="Poppins" panose="00000500000000000000" pitchFamily="2" charset="0"/>
                  </a:rPr>
                  <a:t>CHIP</a:t>
                </a:r>
              </a:p>
            </p:txBody>
          </p:sp>
          <p:grpSp>
            <p:nvGrpSpPr>
              <p:cNvPr id="7" name="Group 6">
                <a:extLst>
                  <a:ext uri="{FF2B5EF4-FFF2-40B4-BE49-F238E27FC236}">
                    <a16:creationId xmlns:a16="http://schemas.microsoft.com/office/drawing/2014/main" id="{D975F429-A733-B362-0081-BA80525FCB5F}"/>
                  </a:ext>
                </a:extLst>
              </p:cNvPr>
              <p:cNvGrpSpPr/>
              <p:nvPr/>
            </p:nvGrpSpPr>
            <p:grpSpPr>
              <a:xfrm>
                <a:off x="10312781" y="1563289"/>
                <a:ext cx="6740436" cy="6805138"/>
                <a:chOff x="10312781" y="1563289"/>
                <a:chExt cx="6740436" cy="6805138"/>
              </a:xfrm>
            </p:grpSpPr>
            <p:sp>
              <p:nvSpPr>
                <p:cNvPr id="11" name="Arc 10">
                  <a:extLst>
                    <a:ext uri="{FF2B5EF4-FFF2-40B4-BE49-F238E27FC236}">
                      <a16:creationId xmlns:a16="http://schemas.microsoft.com/office/drawing/2014/main" id="{344EA659-803E-4754-0191-A1D95735362D}"/>
                    </a:ext>
                  </a:extLst>
                </p:cNvPr>
                <p:cNvSpPr/>
                <p:nvPr/>
              </p:nvSpPr>
              <p:spPr>
                <a:xfrm>
                  <a:off x="10312781" y="1563289"/>
                  <a:ext cx="6740436" cy="6805138"/>
                </a:xfrm>
                <a:prstGeom prst="arc">
                  <a:avLst>
                    <a:gd name="adj1" fmla="val 9137165"/>
                    <a:gd name="adj2" fmla="val 8997358"/>
                  </a:avLst>
                </a:prstGeom>
                <a:ln w="1143000" cap="rnd">
                  <a:solidFill>
                    <a:srgbClr val="BFBF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7C1EC1BA-3DB8-05B2-7FE1-1F9739AE1E27}"/>
                    </a:ext>
                  </a:extLst>
                </p:cNvPr>
                <p:cNvSpPr/>
                <p:nvPr/>
              </p:nvSpPr>
              <p:spPr>
                <a:xfrm>
                  <a:off x="10312781" y="1563289"/>
                  <a:ext cx="6740436" cy="6805138"/>
                </a:xfrm>
                <a:prstGeom prst="arc">
                  <a:avLst>
                    <a:gd name="adj1" fmla="val 16963462"/>
                    <a:gd name="adj2" fmla="val 8997358"/>
                  </a:avLst>
                </a:prstGeom>
                <a:ln w="1143000" cap="flat">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Graphic 2">
              <a:extLst>
                <a:ext uri="{FF2B5EF4-FFF2-40B4-BE49-F238E27FC236}">
                  <a16:creationId xmlns:a16="http://schemas.microsoft.com/office/drawing/2014/main" id="{2360C084-DE93-AF27-CDE3-B850D10DC4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5377" y="4443958"/>
              <a:ext cx="3501380" cy="193806"/>
            </a:xfrm>
            <a:prstGeom prst="rect">
              <a:avLst/>
            </a:prstGeom>
          </p:spPr>
        </p:pic>
      </p:grpSp>
      <p:sp>
        <p:nvSpPr>
          <p:cNvPr id="15" name="TextBox 14">
            <a:extLst>
              <a:ext uri="{FF2B5EF4-FFF2-40B4-BE49-F238E27FC236}">
                <a16:creationId xmlns:a16="http://schemas.microsoft.com/office/drawing/2014/main" id="{2C833C22-E58C-BBC8-6108-05854C4A1F98}"/>
              </a:ext>
            </a:extLst>
          </p:cNvPr>
          <p:cNvSpPr txBox="1"/>
          <p:nvPr/>
        </p:nvSpPr>
        <p:spPr>
          <a:xfrm>
            <a:off x="9407156" y="9699551"/>
            <a:ext cx="85379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Poppins"/>
                <a:ea typeface="+mn-ea"/>
                <a:cs typeface="Poppins"/>
              </a:rPr>
              <a:t>*Source: </a:t>
            </a:r>
            <a:r>
              <a:rPr kumimoji="0" lang="en-US" sz="1200" b="0" i="0" u="none" strike="noStrike" kern="1200" cap="none" spc="0" normalizeH="0" baseline="0" noProof="0">
                <a:ln>
                  <a:noFill/>
                </a:ln>
                <a:solidFill>
                  <a:prstClr val="black">
                    <a:lumMod val="75000"/>
                    <a:lumOff val="25000"/>
                  </a:prstClr>
                </a:solidFill>
                <a:effectLst/>
                <a:uLnTx/>
                <a:uFillTx/>
                <a:latin typeface="Poppins"/>
                <a:ea typeface="+mn-ea"/>
                <a:cs typeface="Poppins"/>
              </a:rPr>
              <a:t>SFY 2019-2020 data </a:t>
            </a:r>
            <a:r>
              <a:rPr kumimoji="0" lang="en-US" sz="1200" b="0" i="0" u="none" strike="noStrike" kern="1200" cap="none" spc="0" normalizeH="0" baseline="0" noProof="0">
                <a:ln>
                  <a:noFill/>
                </a:ln>
                <a:solidFill>
                  <a:prstClr val="black"/>
                </a:solidFill>
                <a:effectLst/>
                <a:uLnTx/>
                <a:uFillTx/>
                <a:latin typeface="Poppins"/>
                <a:ea typeface="+mn-ea"/>
                <a:cs typeface="Poppins"/>
              </a:rPr>
              <a:t>(</a:t>
            </a:r>
            <a:r>
              <a:rPr kumimoji="0" lang="en-US" sz="1200" b="0" i="0" u="none" strike="noStrike" kern="1200" cap="none" spc="0" normalizeH="0" baseline="0" noProof="0">
                <a:ln>
                  <a:noFill/>
                </a:ln>
                <a:solidFill>
                  <a:prstClr val="black"/>
                </a:solidFill>
                <a:effectLst/>
                <a:uLnTx/>
                <a:uFillTx/>
                <a:latin typeface="Poppins"/>
                <a:ea typeface="+mn-ea"/>
                <a:cs typeface="Poppins"/>
                <a:hlinkClick r:id="rId7"/>
              </a:rPr>
              <a:t>AHCA Medicaid Eligibility Presentation</a:t>
            </a:r>
            <a:r>
              <a:rPr kumimoji="0" lang="en-US" sz="1200" b="0" i="0" u="none" strike="noStrike" kern="1200" cap="none" spc="0" normalizeH="0" baseline="0" noProof="0">
                <a:ln>
                  <a:noFill/>
                </a:ln>
                <a:solidFill>
                  <a:prstClr val="black"/>
                </a:solidFill>
                <a:effectLst/>
                <a:uLnTx/>
                <a:uFillTx/>
                <a:latin typeface="Poppins"/>
                <a:ea typeface="+mn-ea"/>
                <a:cs typeface="Poppins"/>
              </a:rPr>
              <a: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03F52EEE-62CE-9CD0-B9AE-588F59A6DE82}"/>
              </a:ext>
            </a:extLst>
          </p:cNvPr>
          <p:cNvGrpSpPr/>
          <p:nvPr/>
        </p:nvGrpSpPr>
        <p:grpSpPr>
          <a:xfrm>
            <a:off x="9144000" y="6721599"/>
            <a:ext cx="8801100" cy="2964042"/>
            <a:chOff x="9144000" y="6721599"/>
            <a:chExt cx="8801100" cy="2964042"/>
          </a:xfrm>
        </p:grpSpPr>
        <p:graphicFrame>
          <p:nvGraphicFramePr>
            <p:cNvPr id="17" name="Chart 16">
              <a:extLst>
                <a:ext uri="{FF2B5EF4-FFF2-40B4-BE49-F238E27FC236}">
                  <a16:creationId xmlns:a16="http://schemas.microsoft.com/office/drawing/2014/main" id="{E5143448-ABB0-49DC-012F-6095E26F9FA0}"/>
                </a:ext>
              </a:extLst>
            </p:cNvPr>
            <p:cNvGraphicFramePr/>
            <p:nvPr/>
          </p:nvGraphicFramePr>
          <p:xfrm>
            <a:off x="9402836" y="6743700"/>
            <a:ext cx="8542264" cy="2941941"/>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a:extLst>
                <a:ext uri="{FF2B5EF4-FFF2-40B4-BE49-F238E27FC236}">
                  <a16:creationId xmlns:a16="http://schemas.microsoft.com/office/drawing/2014/main" id="{9D8C8F54-7148-118B-26C5-E3786C2EC8BD}"/>
                </a:ext>
              </a:extLst>
            </p:cNvPr>
            <p:cNvSpPr txBox="1"/>
            <p:nvPr/>
          </p:nvSpPr>
          <p:spPr>
            <a:xfrm>
              <a:off x="9144000" y="6721599"/>
              <a:ext cx="880109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kumimoji="0" lang="en-US" sz="2800" b="1" i="0" u="none" strike="noStrike" kern="1200" cap="none" spc="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Out of all Medicaid enrollees, </a:t>
              </a:r>
              <a:r>
                <a:rPr kumimoji="0" lang="en-US" sz="28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59% are children</a:t>
              </a:r>
            </a:p>
          </p:txBody>
        </p:sp>
      </p:grpSp>
    </p:spTree>
    <p:extLst>
      <p:ext uri="{BB962C8B-B14F-4D97-AF65-F5344CB8AC3E}">
        <p14:creationId xmlns:p14="http://schemas.microsoft.com/office/powerpoint/2010/main" val="20784808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4118C2-392E-145F-F263-4CBCE84199B5}"/>
              </a:ext>
            </a:extLst>
          </p:cNvPr>
          <p:cNvPicPr>
            <a:picLocks noChangeAspect="1"/>
          </p:cNvPicPr>
          <p:nvPr/>
        </p:nvPicPr>
        <p:blipFill rotWithShape="1">
          <a:blip r:embed="rId2">
            <a:extLst>
              <a:ext uri="{28A0092B-C50C-407E-A947-70E740481C1C}">
                <a14:useLocalDpi xmlns:a14="http://schemas.microsoft.com/office/drawing/2010/main" val="0"/>
              </a:ext>
            </a:extLst>
          </a:blip>
          <a:srcRect r="-8254"/>
          <a:stretch/>
        </p:blipFill>
        <p:spPr>
          <a:xfrm flipH="1">
            <a:off x="-3515783" y="0"/>
            <a:ext cx="15430503" cy="10287000"/>
          </a:xfrm>
          <a:prstGeom prst="parallelogram">
            <a:avLst/>
          </a:prstGeom>
          <a:effectLst/>
        </p:spPr>
      </p:pic>
      <p:sp>
        <p:nvSpPr>
          <p:cNvPr id="19" name="Rectangle 18">
            <a:extLst>
              <a:ext uri="{FF2B5EF4-FFF2-40B4-BE49-F238E27FC236}">
                <a16:creationId xmlns:a16="http://schemas.microsoft.com/office/drawing/2014/main" id="{027B8AFA-41CB-5F8D-890F-2539113DC583}"/>
              </a:ext>
            </a:extLst>
          </p:cNvPr>
          <p:cNvSpPr/>
          <p:nvPr/>
        </p:nvSpPr>
        <p:spPr>
          <a:xfrm>
            <a:off x="-7691" y="0"/>
            <a:ext cx="9151691" cy="10287000"/>
          </a:xfrm>
          <a:prstGeom prst="rect">
            <a:avLst/>
          </a:prstGeom>
          <a:gradFill flip="none" rotWithShape="1">
            <a:gsLst>
              <a:gs pos="0">
                <a:srgbClr val="000000"/>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w Cen MT Regular"/>
            </a:endParaRPr>
          </a:p>
        </p:txBody>
      </p:sp>
      <p:sp>
        <p:nvSpPr>
          <p:cNvPr id="2" name="Title 1">
            <a:extLst>
              <a:ext uri="{FF2B5EF4-FFF2-40B4-BE49-F238E27FC236}">
                <a16:creationId xmlns:a16="http://schemas.microsoft.com/office/drawing/2014/main" id="{69FB590C-CB7F-82B1-903B-BB07F0710429}"/>
              </a:ext>
            </a:extLst>
          </p:cNvPr>
          <p:cNvSpPr>
            <a:spLocks noGrp="1"/>
          </p:cNvSpPr>
          <p:nvPr>
            <p:ph type="title"/>
          </p:nvPr>
        </p:nvSpPr>
        <p:spPr>
          <a:ln w="76200">
            <a:solidFill>
              <a:schemeClr val="bg1"/>
            </a:solidFill>
            <a:bevel/>
          </a:ln>
          <a:effectLst>
            <a:outerShdw blurRad="25400" dist="12700" dir="5400000" algn="t" rotWithShape="0">
              <a:prstClr val="black">
                <a:alpha val="82000"/>
              </a:prstClr>
            </a:outerShdw>
          </a:effectLst>
        </p:spPr>
        <p:txBody>
          <a:bodyPr vert="horz" lIns="274320" tIns="0" rIns="0" bIns="0" rtlCol="0" anchor="ctr">
            <a:noAutofit/>
          </a:bodyPr>
          <a:lstStyle/>
          <a:p>
            <a:r>
              <a:rPr lang="en-US">
                <a:solidFill>
                  <a:schemeClr val="bg1"/>
                </a:solidFill>
              </a:rPr>
              <a:t>Behavioral health</a:t>
            </a:r>
          </a:p>
        </p:txBody>
      </p:sp>
      <p:sp>
        <p:nvSpPr>
          <p:cNvPr id="3" name="Content Placeholder 2">
            <a:extLst>
              <a:ext uri="{FF2B5EF4-FFF2-40B4-BE49-F238E27FC236}">
                <a16:creationId xmlns:a16="http://schemas.microsoft.com/office/drawing/2014/main" id="{2CE43784-CF45-2F76-7108-A987F2E4A6A6}"/>
              </a:ext>
            </a:extLst>
          </p:cNvPr>
          <p:cNvSpPr>
            <a:spLocks noGrp="1"/>
          </p:cNvSpPr>
          <p:nvPr>
            <p:ph idx="1"/>
          </p:nvPr>
        </p:nvSpPr>
        <p:spPr>
          <a:xfrm>
            <a:off x="10101943" y="892081"/>
            <a:ext cx="7843157" cy="6990652"/>
          </a:xfrm>
        </p:spPr>
        <p:txBody>
          <a:bodyPr>
            <a:normAutofit/>
          </a:bodyPr>
          <a:lstStyle/>
          <a:p>
            <a:pPr marL="0" indent="0">
              <a:buNone/>
            </a:pPr>
            <a:r>
              <a:rPr lang="en-US" sz="3200" b="1">
                <a:solidFill>
                  <a:schemeClr val="tx1">
                    <a:lumMod val="75000"/>
                    <a:lumOff val="25000"/>
                  </a:schemeClr>
                </a:solidFill>
              </a:rPr>
              <a:t>Percentage Of Children With A Major Depressive Episode That Did Not Receive Treatment</a:t>
            </a:r>
          </a:p>
        </p:txBody>
      </p:sp>
      <p:sp>
        <p:nvSpPr>
          <p:cNvPr id="8" name="TextBox 7">
            <a:extLst>
              <a:ext uri="{FF2B5EF4-FFF2-40B4-BE49-F238E27FC236}">
                <a16:creationId xmlns:a16="http://schemas.microsoft.com/office/drawing/2014/main" id="{8AA5CEE9-36E2-E0EA-EE70-7ABBB2F94D74}"/>
              </a:ext>
            </a:extLst>
          </p:cNvPr>
          <p:cNvSpPr txBox="1"/>
          <p:nvPr/>
        </p:nvSpPr>
        <p:spPr>
          <a:xfrm>
            <a:off x="14897593" y="6742518"/>
            <a:ext cx="3094214" cy="1384995"/>
          </a:xfrm>
          <a:prstGeom prst="rect">
            <a:avLst/>
          </a:prstGeom>
          <a:noFill/>
        </p:spPr>
        <p:txBody>
          <a:bodyPr wrap="square">
            <a:spAutoFit/>
          </a:bodyPr>
          <a:lstStyle/>
          <a:p>
            <a:r>
              <a:rPr lang="en-US" sz="2400">
                <a:solidFill>
                  <a:schemeClr val="tx1">
                    <a:lumMod val="75000"/>
                    <a:lumOff val="25000"/>
                  </a:schemeClr>
                </a:solidFill>
                <a:latin typeface="Poppins" panose="00000500000000000000" pitchFamily="2" charset="0"/>
                <a:cs typeface="Poppins" panose="00000500000000000000" pitchFamily="2" charset="0"/>
              </a:rPr>
              <a:t>National Average</a:t>
            </a:r>
          </a:p>
          <a:p>
            <a:r>
              <a:rPr lang="en-US" sz="6000" b="1">
                <a:solidFill>
                  <a:schemeClr val="tx1">
                    <a:lumMod val="75000"/>
                    <a:lumOff val="25000"/>
                  </a:schemeClr>
                </a:solidFill>
                <a:latin typeface="Poppins" panose="00000500000000000000" pitchFamily="2" charset="0"/>
                <a:cs typeface="Poppins" panose="00000500000000000000" pitchFamily="2" charset="0"/>
              </a:rPr>
              <a:t>59.8%</a:t>
            </a:r>
            <a:endParaRPr lang="en-US" sz="3600" b="1">
              <a:solidFill>
                <a:schemeClr val="tx1">
                  <a:lumMod val="75000"/>
                  <a:lumOff val="25000"/>
                </a:schemeClr>
              </a:solidFill>
              <a:latin typeface="Poppins" panose="00000500000000000000" pitchFamily="2" charset="0"/>
              <a:cs typeface="Poppins" panose="00000500000000000000" pitchFamily="2" charset="0"/>
            </a:endParaRPr>
          </a:p>
        </p:txBody>
      </p:sp>
      <p:pic>
        <p:nvPicPr>
          <p:cNvPr id="9" name="Graphic 8">
            <a:extLst>
              <a:ext uri="{FF2B5EF4-FFF2-40B4-BE49-F238E27FC236}">
                <a16:creationId xmlns:a16="http://schemas.microsoft.com/office/drawing/2014/main" id="{AF9CBD26-B088-BEFC-254B-F36FBAC20B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60169" y="6785453"/>
            <a:ext cx="1097280" cy="1097280"/>
          </a:xfrm>
          <a:prstGeom prst="rect">
            <a:avLst/>
          </a:prstGeom>
        </p:spPr>
      </p:pic>
      <p:sp>
        <p:nvSpPr>
          <p:cNvPr id="12" name="TextBox 11">
            <a:extLst>
              <a:ext uri="{FF2B5EF4-FFF2-40B4-BE49-F238E27FC236}">
                <a16:creationId xmlns:a16="http://schemas.microsoft.com/office/drawing/2014/main" id="{60132E12-2A7A-1167-6316-12DF558BA68E}"/>
              </a:ext>
            </a:extLst>
          </p:cNvPr>
          <p:cNvSpPr txBox="1"/>
          <p:nvPr/>
        </p:nvSpPr>
        <p:spPr>
          <a:xfrm>
            <a:off x="14897593" y="4002383"/>
            <a:ext cx="2834639" cy="2954655"/>
          </a:xfrm>
          <a:prstGeom prst="rect">
            <a:avLst/>
          </a:prstGeom>
          <a:noFill/>
        </p:spPr>
        <p:txBody>
          <a:bodyPr wrap="square" lIns="137160" tIns="68580" rIns="137160" bIns="68580" anchor="t">
            <a:spAutoFit/>
          </a:bodyPr>
          <a:lstStyle/>
          <a:p>
            <a:r>
              <a:rPr lang="en-US" sz="2400">
                <a:solidFill>
                  <a:schemeClr val="tx1">
                    <a:lumMod val="75000"/>
                    <a:lumOff val="25000"/>
                  </a:schemeClr>
                </a:solidFill>
                <a:latin typeface="Poppins" panose="00000500000000000000" pitchFamily="2" charset="0"/>
                <a:cs typeface="Poppins" panose="00000500000000000000" pitchFamily="2" charset="0"/>
              </a:rPr>
              <a:t>Florida Average </a:t>
            </a:r>
            <a:r>
              <a:rPr lang="en-US" sz="6000" b="1">
                <a:solidFill>
                  <a:schemeClr val="tx1">
                    <a:lumMod val="75000"/>
                    <a:lumOff val="25000"/>
                  </a:schemeClr>
                </a:solidFill>
                <a:latin typeface="Poppins" panose="00000500000000000000" pitchFamily="2" charset="0"/>
                <a:cs typeface="Poppins" panose="00000500000000000000" pitchFamily="2" charset="0"/>
              </a:rPr>
              <a:t>61.8%</a:t>
            </a:r>
          </a:p>
          <a:p>
            <a:pPr marL="428625" indent="-428625">
              <a:buSzPct val="150000"/>
              <a:buBlip>
                <a:blip r:embed="rId5">
                  <a:extLst>
                    <a:ext uri="{96DAC541-7B7A-43D3-8B79-37D633B846F1}">
                      <asvg:svgBlip xmlns:asvg="http://schemas.microsoft.com/office/drawing/2016/SVG/main" r:embed="rId6"/>
                    </a:ext>
                  </a:extLst>
                </a:blip>
              </a:buBlip>
            </a:pPr>
            <a:r>
              <a:rPr lang="en-US" sz="2100" i="1">
                <a:solidFill>
                  <a:schemeClr val="tx1">
                    <a:lumMod val="75000"/>
                    <a:lumOff val="25000"/>
                  </a:schemeClr>
                </a:solidFill>
                <a:latin typeface="Poppins"/>
                <a:cs typeface="Poppins"/>
              </a:rPr>
              <a:t>Florida ranks </a:t>
            </a:r>
            <a:br>
              <a:rPr lang="en-US" sz="2100" i="1">
                <a:solidFill>
                  <a:schemeClr val="tx1">
                    <a:lumMod val="75000"/>
                    <a:lumOff val="25000"/>
                  </a:schemeClr>
                </a:solidFill>
                <a:latin typeface="Poppins"/>
                <a:cs typeface="Poppins"/>
              </a:rPr>
            </a:br>
            <a:r>
              <a:rPr lang="en-US" sz="2100" i="1">
                <a:solidFill>
                  <a:schemeClr val="tx1">
                    <a:lumMod val="75000"/>
                    <a:lumOff val="25000"/>
                  </a:schemeClr>
                </a:solidFill>
                <a:latin typeface="Poppins"/>
                <a:cs typeface="Poppins"/>
              </a:rPr>
              <a:t>38th worst in </a:t>
            </a:r>
            <a:br>
              <a:rPr lang="en-US" sz="2100" i="1">
                <a:solidFill>
                  <a:schemeClr val="tx1">
                    <a:lumMod val="75000"/>
                    <a:lumOff val="25000"/>
                  </a:schemeClr>
                </a:solidFill>
                <a:latin typeface="Poppins"/>
                <a:cs typeface="Poppins"/>
              </a:rPr>
            </a:br>
            <a:r>
              <a:rPr lang="en-US" sz="2100" i="1">
                <a:solidFill>
                  <a:schemeClr val="tx1">
                    <a:lumMod val="75000"/>
                    <a:lumOff val="25000"/>
                  </a:schemeClr>
                </a:solidFill>
                <a:latin typeface="Poppins"/>
                <a:cs typeface="Poppins"/>
              </a:rPr>
              <a:t>the country</a:t>
            </a:r>
          </a:p>
          <a:p>
            <a:endParaRPr lang="en-US" sz="3600" b="1">
              <a:solidFill>
                <a:schemeClr val="tx1">
                  <a:lumMod val="75000"/>
                  <a:lumOff val="25000"/>
                </a:schemeClr>
              </a:solidFill>
              <a:latin typeface="Poppins" panose="00000500000000000000" pitchFamily="2" charset="0"/>
              <a:cs typeface="Poppins" panose="00000500000000000000" pitchFamily="2" charset="0"/>
            </a:endParaRPr>
          </a:p>
        </p:txBody>
      </p:sp>
      <p:pic>
        <p:nvPicPr>
          <p:cNvPr id="13" name="Graphic 12">
            <a:extLst>
              <a:ext uri="{FF2B5EF4-FFF2-40B4-BE49-F238E27FC236}">
                <a16:creationId xmlns:a16="http://schemas.microsoft.com/office/drawing/2014/main" id="{0CF9C7A8-2DDB-BCE4-FA01-E87B36613AA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760169" y="4030824"/>
            <a:ext cx="1097280" cy="1097280"/>
          </a:xfrm>
          <a:prstGeom prst="rect">
            <a:avLst/>
          </a:prstGeom>
        </p:spPr>
      </p:pic>
      <p:sp>
        <p:nvSpPr>
          <p:cNvPr id="16" name="Arc 15">
            <a:extLst>
              <a:ext uri="{FF2B5EF4-FFF2-40B4-BE49-F238E27FC236}">
                <a16:creationId xmlns:a16="http://schemas.microsoft.com/office/drawing/2014/main" id="{5273A6C3-137D-7DEB-B1A0-92B0D1694A4F}"/>
              </a:ext>
            </a:extLst>
          </p:cNvPr>
          <p:cNvSpPr/>
          <p:nvPr/>
        </p:nvSpPr>
        <p:spPr>
          <a:xfrm rot="937262">
            <a:off x="8741501" y="4710094"/>
            <a:ext cx="3257084" cy="3257084"/>
          </a:xfrm>
          <a:prstGeom prst="arc">
            <a:avLst>
              <a:gd name="adj1" fmla="val 16379317"/>
              <a:gd name="adj2" fmla="val 15702114"/>
            </a:avLst>
          </a:prstGeom>
          <a:ln w="609600" cap="flat">
            <a:solidFill>
              <a:srgbClr val="BFBF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p>
        </p:txBody>
      </p:sp>
      <p:sp>
        <p:nvSpPr>
          <p:cNvPr id="5" name="Arc 4">
            <a:extLst>
              <a:ext uri="{FF2B5EF4-FFF2-40B4-BE49-F238E27FC236}">
                <a16:creationId xmlns:a16="http://schemas.microsoft.com/office/drawing/2014/main" id="{D81D7C3F-C3D3-A0E5-B2B2-A91EFABDA4FF}"/>
              </a:ext>
            </a:extLst>
          </p:cNvPr>
          <p:cNvSpPr/>
          <p:nvPr/>
        </p:nvSpPr>
        <p:spPr>
          <a:xfrm>
            <a:off x="8742411" y="4711004"/>
            <a:ext cx="3255264" cy="3255264"/>
          </a:xfrm>
          <a:prstGeom prst="arc">
            <a:avLst>
              <a:gd name="adj1" fmla="val 16621431"/>
              <a:gd name="adj2" fmla="val 6878563"/>
            </a:avLst>
          </a:prstGeom>
          <a:ln w="609600" cap="flat">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p>
        </p:txBody>
      </p:sp>
      <p:sp>
        <p:nvSpPr>
          <p:cNvPr id="10" name="Arc 9">
            <a:extLst>
              <a:ext uri="{FF2B5EF4-FFF2-40B4-BE49-F238E27FC236}">
                <a16:creationId xmlns:a16="http://schemas.microsoft.com/office/drawing/2014/main" id="{63622FBE-53B0-4C86-B2CE-9E4C0887FDEA}"/>
              </a:ext>
            </a:extLst>
          </p:cNvPr>
          <p:cNvSpPr/>
          <p:nvPr/>
        </p:nvSpPr>
        <p:spPr>
          <a:xfrm rot="937262">
            <a:off x="7878754" y="3814331"/>
            <a:ext cx="5001768" cy="4999497"/>
          </a:xfrm>
          <a:prstGeom prst="arc">
            <a:avLst>
              <a:gd name="adj1" fmla="val 16379317"/>
              <a:gd name="adj2" fmla="val 15702114"/>
            </a:avLst>
          </a:prstGeom>
          <a:ln w="609600" cap="flat">
            <a:solidFill>
              <a:srgbClr val="BFBFB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p>
        </p:txBody>
      </p:sp>
      <p:sp>
        <p:nvSpPr>
          <p:cNvPr id="6" name="Arc 5">
            <a:extLst>
              <a:ext uri="{FF2B5EF4-FFF2-40B4-BE49-F238E27FC236}">
                <a16:creationId xmlns:a16="http://schemas.microsoft.com/office/drawing/2014/main" id="{781CD571-8F88-4FB1-FCE6-8BA54305C18D}"/>
              </a:ext>
            </a:extLst>
          </p:cNvPr>
          <p:cNvSpPr/>
          <p:nvPr/>
        </p:nvSpPr>
        <p:spPr>
          <a:xfrm>
            <a:off x="7878754" y="3813566"/>
            <a:ext cx="5001768" cy="5001027"/>
          </a:xfrm>
          <a:prstGeom prst="arc">
            <a:avLst>
              <a:gd name="adj1" fmla="val 16573537"/>
              <a:gd name="adj2" fmla="val 7296638"/>
            </a:avLst>
          </a:prstGeom>
          <a:ln w="609600" cap="flat">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p>
        </p:txBody>
      </p:sp>
      <p:cxnSp>
        <p:nvCxnSpPr>
          <p:cNvPr id="25" name="traight Arrow Connector 24">
            <a:extLst>
              <a:ext uri="{FF2B5EF4-FFF2-40B4-BE49-F238E27FC236}">
                <a16:creationId xmlns:a16="http://schemas.microsoft.com/office/drawing/2014/main" id="{7E476184-3C10-9727-A600-59A28F755583}"/>
              </a:ext>
            </a:extLst>
          </p:cNvPr>
          <p:cNvCxnSpPr>
            <a:cxnSpLocks/>
            <a:stCxn id="13" idx="1"/>
          </p:cNvCxnSpPr>
          <p:nvPr/>
        </p:nvCxnSpPr>
        <p:spPr>
          <a:xfrm flipH="1">
            <a:off x="12156908" y="4579464"/>
            <a:ext cx="1603261" cy="107606"/>
          </a:xfrm>
          <a:prstGeom prst="straightConnector1">
            <a:avLst/>
          </a:prstGeom>
          <a:ln w="25400" cap="sq" cmpd="sng">
            <a:bevel/>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4B1A023-4484-E7E6-876F-A6A2D6809A82}"/>
              </a:ext>
            </a:extLst>
          </p:cNvPr>
          <p:cNvCxnSpPr>
            <a:cxnSpLocks/>
            <a:stCxn id="9" idx="1"/>
          </p:cNvCxnSpPr>
          <p:nvPr/>
        </p:nvCxnSpPr>
        <p:spPr>
          <a:xfrm flipH="1" flipV="1">
            <a:off x="11786677" y="7319600"/>
            <a:ext cx="1973492" cy="14493"/>
          </a:xfrm>
          <a:prstGeom prst="straightConnector1">
            <a:avLst/>
          </a:prstGeom>
          <a:ln w="25400" cap="sq" cmpd="sng">
            <a:solidFill>
              <a:schemeClr val="accent2"/>
            </a:solidFill>
            <a:bevel/>
            <a:headEnd type="none"/>
            <a:tailEnd type="oval" w="lg" len="lg"/>
          </a:ln>
          <a:effectLst/>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5884568D-7C5C-7290-B0FA-8FBD95C80D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025" y="9731603"/>
            <a:ext cx="781050" cy="390525"/>
          </a:xfrm>
          <a:prstGeom prst="rect">
            <a:avLst/>
          </a:prstGeom>
        </p:spPr>
      </p:pic>
      <p:sp>
        <p:nvSpPr>
          <p:cNvPr id="7" name="TextBox 6">
            <a:extLst>
              <a:ext uri="{FF2B5EF4-FFF2-40B4-BE49-F238E27FC236}">
                <a16:creationId xmlns:a16="http://schemas.microsoft.com/office/drawing/2014/main" id="{795940DC-DAC6-4FCD-663B-0837878FB618}"/>
              </a:ext>
            </a:extLst>
          </p:cNvPr>
          <p:cNvSpPr txBox="1"/>
          <p:nvPr/>
        </p:nvSpPr>
        <p:spPr>
          <a:xfrm>
            <a:off x="1530999" y="9704897"/>
            <a:ext cx="10845957" cy="369332"/>
          </a:xfrm>
          <a:prstGeom prst="rect">
            <a:avLst/>
          </a:prstGeom>
          <a:noFill/>
        </p:spPr>
        <p:txBody>
          <a:bodyPr wrap="square" rtlCol="0">
            <a:spAutoFit/>
          </a:bodyPr>
          <a:lstStyle/>
          <a:p>
            <a:r>
              <a:rPr lang="en-US">
                <a:solidFill>
                  <a:schemeClr val="bg1"/>
                </a:solidFill>
              </a:rPr>
              <a:t>Source: Mental Health America:  2023 State of Mental Health in America </a:t>
            </a:r>
          </a:p>
        </p:txBody>
      </p:sp>
    </p:spTree>
    <p:extLst>
      <p:ext uri="{BB962C8B-B14F-4D97-AF65-F5344CB8AC3E}">
        <p14:creationId xmlns:p14="http://schemas.microsoft.com/office/powerpoint/2010/main" val="36927502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47DD99-99BE-1EAD-CF0F-5A8554E9402C}"/>
              </a:ext>
            </a:extLst>
          </p:cNvPr>
          <p:cNvSpPr>
            <a:spLocks noChangeAspect="1"/>
          </p:cNvSpPr>
          <p:nvPr/>
        </p:nvSpPr>
        <p:spPr>
          <a:xfrm>
            <a:off x="1158868" y="1887785"/>
            <a:ext cx="4569988" cy="4569988"/>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5400" b="1" spc="-150">
                <a:solidFill>
                  <a:schemeClr val="accent2"/>
                </a:solidFill>
                <a:latin typeface="DM Sans" pitchFamily="2" charset="0"/>
                <a:cs typeface="Poppins" panose="00000500000000000000" pitchFamily="2" charset="0"/>
              </a:rPr>
              <a:t>205,712</a:t>
            </a:r>
            <a:r>
              <a:rPr lang="en-US" sz="6000" b="1">
                <a:solidFill>
                  <a:schemeClr val="tx1">
                    <a:lumMod val="75000"/>
                    <a:lumOff val="25000"/>
                  </a:schemeClr>
                </a:solidFill>
                <a:latin typeface="Poppins" panose="00000500000000000000" pitchFamily="2" charset="0"/>
                <a:cs typeface="Poppins" panose="00000500000000000000" pitchFamily="2" charset="0"/>
              </a:rPr>
              <a:t> </a:t>
            </a:r>
          </a:p>
          <a:p>
            <a:pPr algn="ctr"/>
            <a:r>
              <a:rPr lang="en-US" sz="2100">
                <a:solidFill>
                  <a:schemeClr val="tx1">
                    <a:lumMod val="75000"/>
                    <a:lumOff val="25000"/>
                  </a:schemeClr>
                </a:solidFill>
                <a:latin typeface="DM Sans" pitchFamily="2" charset="0"/>
              </a:rPr>
              <a:t>Mental Health Admissions in 2021</a:t>
            </a:r>
          </a:p>
          <a:p>
            <a:pPr algn="ctr"/>
            <a:r>
              <a:rPr lang="en-US" sz="2100" b="1">
                <a:solidFill>
                  <a:schemeClr val="accent3"/>
                </a:solidFill>
                <a:latin typeface="DM Sans" pitchFamily="2" charset="0"/>
              </a:rPr>
              <a:t>+7,214 (3.6%) </a:t>
            </a:r>
            <a:r>
              <a:rPr lang="en-US" sz="2100">
                <a:solidFill>
                  <a:schemeClr val="tx1">
                    <a:lumMod val="75000"/>
                    <a:lumOff val="25000"/>
                  </a:schemeClr>
                </a:solidFill>
                <a:latin typeface="DM Sans" pitchFamily="2" charset="0"/>
              </a:rPr>
              <a:t>since 2020</a:t>
            </a:r>
          </a:p>
          <a:p>
            <a:pPr algn="ctr"/>
            <a:endParaRPr lang="en-US" sz="2700" b="1">
              <a:solidFill>
                <a:schemeClr val="accent3"/>
              </a:solidFill>
              <a:latin typeface="DM Sans" pitchFamily="2" charset="0"/>
            </a:endParaRPr>
          </a:p>
          <a:p>
            <a:pPr algn="ctr"/>
            <a:r>
              <a:rPr lang="en-US" sz="2700" b="1">
                <a:solidFill>
                  <a:schemeClr val="accent3"/>
                </a:solidFill>
                <a:latin typeface="DM Sans" pitchFamily="2" charset="0"/>
              </a:rPr>
              <a:t>7.3% </a:t>
            </a:r>
          </a:p>
          <a:p>
            <a:pPr algn="ctr"/>
            <a:r>
              <a:rPr lang="en-US" sz="2100">
                <a:solidFill>
                  <a:schemeClr val="tx1">
                    <a:lumMod val="75000"/>
                    <a:lumOff val="25000"/>
                  </a:schemeClr>
                </a:solidFill>
                <a:latin typeface="DM Sans" pitchFamily="2" charset="0"/>
              </a:rPr>
              <a:t>of all statewide inpatient admissions</a:t>
            </a:r>
          </a:p>
        </p:txBody>
      </p:sp>
      <p:sp>
        <p:nvSpPr>
          <p:cNvPr id="9" name="Oval 8">
            <a:extLst>
              <a:ext uri="{FF2B5EF4-FFF2-40B4-BE49-F238E27FC236}">
                <a16:creationId xmlns:a16="http://schemas.microsoft.com/office/drawing/2014/main" id="{FAF71FF2-8ECA-433D-DBB1-5F57E1626E40}"/>
              </a:ext>
            </a:extLst>
          </p:cNvPr>
          <p:cNvSpPr/>
          <p:nvPr/>
        </p:nvSpPr>
        <p:spPr>
          <a:xfrm>
            <a:off x="6928437" y="1887785"/>
            <a:ext cx="4569988" cy="433786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5400" b="1">
                <a:solidFill>
                  <a:schemeClr val="accent1"/>
                </a:solidFill>
                <a:latin typeface="DM Sans" pitchFamily="2" charset="0"/>
              </a:rPr>
              <a:t>20,360</a:t>
            </a:r>
            <a:r>
              <a:rPr lang="en-US" sz="4200" b="1">
                <a:solidFill>
                  <a:schemeClr val="accent1"/>
                </a:solidFill>
                <a:latin typeface="DM Sans" pitchFamily="2" charset="0"/>
              </a:rPr>
              <a:t> </a:t>
            </a:r>
          </a:p>
          <a:p>
            <a:pPr algn="ctr"/>
            <a:r>
              <a:rPr lang="en-US" sz="2100">
                <a:solidFill>
                  <a:schemeClr val="tx1">
                    <a:lumMod val="75000"/>
                    <a:lumOff val="25000"/>
                  </a:schemeClr>
                </a:solidFill>
                <a:latin typeface="DM Sans" pitchFamily="2" charset="0"/>
              </a:rPr>
              <a:t>Mental Health Admissions in 2021</a:t>
            </a:r>
          </a:p>
          <a:p>
            <a:pPr algn="ctr"/>
            <a:r>
              <a:rPr lang="en-US" sz="2100" b="1">
                <a:solidFill>
                  <a:schemeClr val="accent3"/>
                </a:solidFill>
                <a:latin typeface="DM Sans" pitchFamily="2" charset="0"/>
              </a:rPr>
              <a:t>+947 (4.9%) </a:t>
            </a:r>
            <a:r>
              <a:rPr lang="en-US" sz="2100">
                <a:solidFill>
                  <a:schemeClr val="tx1">
                    <a:lumMod val="75000"/>
                    <a:lumOff val="25000"/>
                  </a:schemeClr>
                </a:solidFill>
                <a:latin typeface="DM Sans" pitchFamily="2" charset="0"/>
              </a:rPr>
              <a:t>since 2020</a:t>
            </a:r>
          </a:p>
          <a:p>
            <a:pPr algn="ctr"/>
            <a:endParaRPr lang="en-US" sz="2700" b="1">
              <a:solidFill>
                <a:schemeClr val="accent3"/>
              </a:solidFill>
              <a:latin typeface="DM Sans" pitchFamily="2" charset="0"/>
            </a:endParaRPr>
          </a:p>
          <a:p>
            <a:pPr algn="ctr"/>
            <a:r>
              <a:rPr lang="en-US" sz="2700" b="1">
                <a:solidFill>
                  <a:schemeClr val="accent3"/>
                </a:solidFill>
                <a:latin typeface="DM Sans" pitchFamily="2" charset="0"/>
              </a:rPr>
              <a:t>9.2%                         </a:t>
            </a:r>
          </a:p>
          <a:p>
            <a:pPr algn="ctr"/>
            <a:r>
              <a:rPr lang="en-US" sz="2100">
                <a:solidFill>
                  <a:schemeClr val="tx1">
                    <a:lumMod val="75000"/>
                    <a:lumOff val="25000"/>
                  </a:schemeClr>
                </a:solidFill>
                <a:latin typeface="DM Sans" pitchFamily="2" charset="0"/>
              </a:rPr>
              <a:t>of all Broward inpatient admissions</a:t>
            </a:r>
          </a:p>
        </p:txBody>
      </p:sp>
      <p:sp>
        <p:nvSpPr>
          <p:cNvPr id="18" name="TextBox 17">
            <a:extLst>
              <a:ext uri="{FF2B5EF4-FFF2-40B4-BE49-F238E27FC236}">
                <a16:creationId xmlns:a16="http://schemas.microsoft.com/office/drawing/2014/main" id="{6F05C786-C4D3-4912-AA6D-1D150B42643E}"/>
              </a:ext>
            </a:extLst>
          </p:cNvPr>
          <p:cNvSpPr txBox="1"/>
          <p:nvPr/>
        </p:nvSpPr>
        <p:spPr>
          <a:xfrm>
            <a:off x="6154595" y="1279272"/>
            <a:ext cx="6144768" cy="861903"/>
          </a:xfrm>
          <a:prstGeom prst="rect">
            <a:avLst/>
          </a:prstGeom>
          <a:noFill/>
        </p:spPr>
        <p:txBody>
          <a:bodyPr wrap="square" lIns="0" tIns="0" rIns="0" bIns="0">
            <a:spAutoFit/>
          </a:bodyPr>
          <a:lstStyle/>
          <a:p>
            <a:pPr algn="ctr" defTabSz="457223">
              <a:defRPr/>
            </a:pPr>
            <a:r>
              <a:rPr lang="en-US" altLang="en-US" sz="2801" b="1">
                <a:solidFill>
                  <a:schemeClr val="accent1"/>
                </a:solidFill>
                <a:latin typeface="DM Sans" pitchFamily="2" charset="0"/>
                <a:ea typeface="Calibri" panose="020F0502020204030204" pitchFamily="34" charset="0"/>
                <a:cs typeface="Arial" panose="020B0604020202020204" pitchFamily="34" charset="0"/>
              </a:rPr>
              <a:t>BROWARD</a:t>
            </a:r>
          </a:p>
          <a:p>
            <a:pPr algn="ctr" defTabSz="457223">
              <a:defRPr/>
            </a:pPr>
            <a:r>
              <a:rPr lang="en-US" sz="2800" b="0" i="0">
                <a:solidFill>
                  <a:schemeClr val="accent1"/>
                </a:solidFill>
                <a:effectLst/>
                <a:latin typeface="DM Sans" pitchFamily="2" charset="0"/>
              </a:rPr>
              <a:t>Population: 1,944,376 (9.0%)</a:t>
            </a:r>
            <a:endParaRPr lang="en-US" sz="2801">
              <a:solidFill>
                <a:schemeClr val="accent1"/>
              </a:solidFill>
              <a:latin typeface="Calibri" panose="020F0502020204030204"/>
            </a:endParaRPr>
          </a:p>
        </p:txBody>
      </p:sp>
      <p:grpSp>
        <p:nvGrpSpPr>
          <p:cNvPr id="25" name="Group 24">
            <a:extLst>
              <a:ext uri="{FF2B5EF4-FFF2-40B4-BE49-F238E27FC236}">
                <a16:creationId xmlns:a16="http://schemas.microsoft.com/office/drawing/2014/main" id="{9191515A-CA78-771E-8BE3-535A475F6FB5}"/>
              </a:ext>
            </a:extLst>
          </p:cNvPr>
          <p:cNvGrpSpPr/>
          <p:nvPr/>
        </p:nvGrpSpPr>
        <p:grpSpPr>
          <a:xfrm>
            <a:off x="443710" y="1279272"/>
            <a:ext cx="6722333" cy="9020090"/>
            <a:chOff x="5937846" y="-2453846"/>
            <a:chExt cx="4481555" cy="6013393"/>
          </a:xfrm>
        </p:grpSpPr>
        <p:graphicFrame>
          <p:nvGraphicFramePr>
            <p:cNvPr id="21" name="Chart 20">
              <a:extLst>
                <a:ext uri="{FF2B5EF4-FFF2-40B4-BE49-F238E27FC236}">
                  <a16:creationId xmlns:a16="http://schemas.microsoft.com/office/drawing/2014/main" id="{CBA2EE0A-EA9F-0D79-10EB-11618A9276BF}"/>
                </a:ext>
              </a:extLst>
            </p:cNvPr>
            <p:cNvGraphicFramePr/>
            <p:nvPr>
              <p:extLst>
                <p:ext uri="{D42A27DB-BD31-4B8C-83A1-F6EECF244321}">
                  <p14:modId xmlns:p14="http://schemas.microsoft.com/office/powerpoint/2010/main" val="3685836019"/>
                </p:ext>
              </p:extLst>
            </p:nvPr>
          </p:nvGraphicFramePr>
          <p:xfrm>
            <a:off x="6320985" y="704753"/>
            <a:ext cx="4098416" cy="285479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B2038B24-B3BD-0854-0B29-D37D6B321809}"/>
                </a:ext>
              </a:extLst>
            </p:cNvPr>
            <p:cNvSpPr txBox="1"/>
            <p:nvPr/>
          </p:nvSpPr>
          <p:spPr>
            <a:xfrm>
              <a:off x="5937846" y="-2453846"/>
              <a:ext cx="4124891" cy="574687"/>
            </a:xfrm>
            <a:prstGeom prst="rect">
              <a:avLst/>
            </a:prstGeom>
            <a:noFill/>
          </p:spPr>
          <p:txBody>
            <a:bodyPr wrap="square" lIns="0" tIns="0" rIns="0" bIns="0">
              <a:spAutoFit/>
            </a:bodyPr>
            <a:lstStyle/>
            <a:p>
              <a:pPr algn="ctr" defTabSz="457223">
                <a:defRPr/>
              </a:pPr>
              <a:r>
                <a:rPr lang="en-US" altLang="en-US" sz="2801" b="1">
                  <a:solidFill>
                    <a:schemeClr val="accent2"/>
                  </a:solidFill>
                  <a:latin typeface="DM Sans" pitchFamily="2" charset="0"/>
                  <a:ea typeface="Calibri" panose="020F0502020204030204" pitchFamily="34" charset="0"/>
                  <a:cs typeface="Arial" panose="020B0604020202020204" pitchFamily="34" charset="0"/>
                </a:rPr>
                <a:t>STATEWIDE</a:t>
              </a:r>
            </a:p>
            <a:p>
              <a:pPr algn="ctr" defTabSz="457223">
                <a:defRPr/>
              </a:pPr>
              <a:r>
                <a:rPr lang="en-US" sz="2800" b="0" i="0">
                  <a:solidFill>
                    <a:schemeClr val="accent2"/>
                  </a:solidFill>
                  <a:effectLst/>
                  <a:latin typeface="DM Sans" pitchFamily="2" charset="0"/>
                </a:rPr>
                <a:t>Population: 21,538,226</a:t>
              </a:r>
              <a:endParaRPr lang="en-US" sz="2801">
                <a:solidFill>
                  <a:schemeClr val="accent2"/>
                </a:solidFill>
                <a:latin typeface="DM Sans" pitchFamily="2" charset="0"/>
              </a:endParaRPr>
            </a:p>
          </p:txBody>
        </p:sp>
      </p:grpSp>
      <p:grpSp>
        <p:nvGrpSpPr>
          <p:cNvPr id="32" name="Group 31">
            <a:extLst>
              <a:ext uri="{FF2B5EF4-FFF2-40B4-BE49-F238E27FC236}">
                <a16:creationId xmlns:a16="http://schemas.microsoft.com/office/drawing/2014/main" id="{D13E5437-9BEB-3036-A75F-B93C17FF1618}"/>
              </a:ext>
            </a:extLst>
          </p:cNvPr>
          <p:cNvGrpSpPr/>
          <p:nvPr/>
        </p:nvGrpSpPr>
        <p:grpSpPr>
          <a:xfrm>
            <a:off x="-482832" y="6199215"/>
            <a:ext cx="20379900" cy="4428517"/>
            <a:chOff x="1450040" y="4031358"/>
            <a:chExt cx="12532434" cy="3277898"/>
          </a:xfrm>
        </p:grpSpPr>
        <p:graphicFrame>
          <p:nvGraphicFramePr>
            <p:cNvPr id="30" name="Chart 29">
              <a:extLst>
                <a:ext uri="{FF2B5EF4-FFF2-40B4-BE49-F238E27FC236}">
                  <a16:creationId xmlns:a16="http://schemas.microsoft.com/office/drawing/2014/main" id="{FEC3C398-7C0E-5C5D-9FE6-8EFF184FEBD2}"/>
                </a:ext>
              </a:extLst>
            </p:cNvPr>
            <p:cNvGraphicFramePr/>
            <p:nvPr>
              <p:extLst>
                <p:ext uri="{D42A27DB-BD31-4B8C-83A1-F6EECF244321}">
                  <p14:modId xmlns:p14="http://schemas.microsoft.com/office/powerpoint/2010/main" val="3664541926"/>
                </p:ext>
              </p:extLst>
            </p:nvPr>
          </p:nvGraphicFramePr>
          <p:xfrm>
            <a:off x="2353139" y="4146887"/>
            <a:ext cx="11629335" cy="3162369"/>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5CC486AD-F09C-0DE9-95EC-EA63C3D321E9}"/>
                </a:ext>
              </a:extLst>
            </p:cNvPr>
            <p:cNvSpPr txBox="1"/>
            <p:nvPr/>
          </p:nvSpPr>
          <p:spPr>
            <a:xfrm>
              <a:off x="1450040" y="4031358"/>
              <a:ext cx="11901757" cy="287343"/>
            </a:xfrm>
            <a:prstGeom prst="rect">
              <a:avLst/>
            </a:prstGeom>
            <a:noFill/>
          </p:spPr>
          <p:txBody>
            <a:bodyPr wrap="square" lIns="0" tIns="0" rIns="0" bIns="0">
              <a:spAutoFit/>
            </a:bodyPr>
            <a:lstStyle/>
            <a:p>
              <a:pPr algn="ctr" defTabSz="457223">
                <a:defRPr/>
              </a:pPr>
              <a:r>
                <a:rPr lang="en-US" altLang="en-US" sz="2801" b="1">
                  <a:solidFill>
                    <a:prstClr val="black">
                      <a:lumMod val="75000"/>
                      <a:lumOff val="25000"/>
                    </a:prstClr>
                  </a:solidFill>
                  <a:latin typeface="DM Sans" pitchFamily="2" charset="0"/>
                  <a:ea typeface="Calibri" panose="020F0502020204030204" pitchFamily="34" charset="0"/>
                  <a:cs typeface="Arial" panose="020B0604020202020204" pitchFamily="34" charset="0"/>
                </a:rPr>
                <a:t>PAYER DISTRIBUTION</a:t>
              </a:r>
              <a:endParaRPr lang="en-US" sz="2801">
                <a:solidFill>
                  <a:prstClr val="black">
                    <a:lumMod val="75000"/>
                    <a:lumOff val="25000"/>
                  </a:prstClr>
                </a:solidFill>
                <a:latin typeface="Calibri" panose="020F0502020204030204"/>
              </a:endParaRPr>
            </a:p>
          </p:txBody>
        </p:sp>
      </p:grpSp>
      <p:sp>
        <p:nvSpPr>
          <p:cNvPr id="33" name="Title 1">
            <a:extLst>
              <a:ext uri="{FF2B5EF4-FFF2-40B4-BE49-F238E27FC236}">
                <a16:creationId xmlns:a16="http://schemas.microsoft.com/office/drawing/2014/main" id="{8727535B-758D-43D3-12DB-A441CF93D647}"/>
              </a:ext>
            </a:extLst>
          </p:cNvPr>
          <p:cNvSpPr>
            <a:spLocks noGrp="1"/>
          </p:cNvSpPr>
          <p:nvPr>
            <p:ph type="title"/>
          </p:nvPr>
        </p:nvSpPr>
        <p:spPr>
          <a:xfrm>
            <a:off x="342900" y="338771"/>
            <a:ext cx="17602200" cy="595313"/>
          </a:xfrm>
        </p:spPr>
        <p:txBody>
          <a:bodyPr/>
          <a:lstStyle/>
          <a:p>
            <a:r>
              <a:rPr lang="en-US"/>
              <a:t>2021 MENTAL HEALTH inpatient ADMISSIONS STATEWIDE VS Broward &amp; Flagler</a:t>
            </a:r>
          </a:p>
        </p:txBody>
      </p:sp>
      <p:sp>
        <p:nvSpPr>
          <p:cNvPr id="4" name="Oval 3">
            <a:extLst>
              <a:ext uri="{FF2B5EF4-FFF2-40B4-BE49-F238E27FC236}">
                <a16:creationId xmlns:a16="http://schemas.microsoft.com/office/drawing/2014/main" id="{D5728815-CD1B-2A47-41F7-7DF97AA032FC}"/>
              </a:ext>
            </a:extLst>
          </p:cNvPr>
          <p:cNvSpPr/>
          <p:nvPr/>
        </p:nvSpPr>
        <p:spPr>
          <a:xfrm>
            <a:off x="12558289" y="2003847"/>
            <a:ext cx="4569988" cy="433786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5400" b="1">
                <a:solidFill>
                  <a:schemeClr val="accent6">
                    <a:lumMod val="50000"/>
                  </a:schemeClr>
                </a:solidFill>
                <a:latin typeface="DM Sans" pitchFamily="2" charset="0"/>
              </a:rPr>
              <a:t>37</a:t>
            </a:r>
            <a:r>
              <a:rPr lang="en-US" sz="4200" b="1">
                <a:solidFill>
                  <a:schemeClr val="accent1"/>
                </a:solidFill>
                <a:latin typeface="DM Sans" pitchFamily="2" charset="0"/>
              </a:rPr>
              <a:t> </a:t>
            </a:r>
          </a:p>
          <a:p>
            <a:pPr algn="ctr"/>
            <a:r>
              <a:rPr lang="en-US" sz="2100">
                <a:solidFill>
                  <a:schemeClr val="tx1">
                    <a:lumMod val="75000"/>
                    <a:lumOff val="25000"/>
                  </a:schemeClr>
                </a:solidFill>
                <a:latin typeface="DM Sans" pitchFamily="2" charset="0"/>
              </a:rPr>
              <a:t>Mental Health Admissions in 2021</a:t>
            </a:r>
          </a:p>
          <a:p>
            <a:pPr algn="ctr"/>
            <a:r>
              <a:rPr lang="en-US" sz="2100" b="1">
                <a:solidFill>
                  <a:schemeClr val="accent2"/>
                </a:solidFill>
                <a:latin typeface="DM Sans" pitchFamily="2" charset="0"/>
              </a:rPr>
              <a:t>-2 (-5%) </a:t>
            </a:r>
            <a:r>
              <a:rPr lang="en-US" sz="2100">
                <a:solidFill>
                  <a:schemeClr val="tx1">
                    <a:lumMod val="75000"/>
                    <a:lumOff val="25000"/>
                  </a:schemeClr>
                </a:solidFill>
                <a:latin typeface="DM Sans" pitchFamily="2" charset="0"/>
              </a:rPr>
              <a:t>since 2020</a:t>
            </a:r>
          </a:p>
          <a:p>
            <a:pPr algn="ctr"/>
            <a:endParaRPr lang="en-US" sz="2700" b="1">
              <a:solidFill>
                <a:schemeClr val="accent3"/>
              </a:solidFill>
              <a:latin typeface="DM Sans" pitchFamily="2" charset="0"/>
            </a:endParaRPr>
          </a:p>
          <a:p>
            <a:pPr algn="ctr"/>
            <a:r>
              <a:rPr lang="en-US" sz="2700" b="1">
                <a:solidFill>
                  <a:schemeClr val="accent3"/>
                </a:solidFill>
                <a:latin typeface="DM Sans" pitchFamily="2" charset="0"/>
              </a:rPr>
              <a:t>0.4%                         </a:t>
            </a:r>
          </a:p>
          <a:p>
            <a:pPr algn="ctr"/>
            <a:r>
              <a:rPr lang="en-US" sz="2100">
                <a:solidFill>
                  <a:schemeClr val="tx1">
                    <a:lumMod val="75000"/>
                    <a:lumOff val="25000"/>
                  </a:schemeClr>
                </a:solidFill>
                <a:latin typeface="DM Sans" pitchFamily="2" charset="0"/>
              </a:rPr>
              <a:t>of all Flagler inpatient admissions</a:t>
            </a:r>
          </a:p>
        </p:txBody>
      </p:sp>
      <p:sp>
        <p:nvSpPr>
          <p:cNvPr id="5" name="TextBox 4">
            <a:extLst>
              <a:ext uri="{FF2B5EF4-FFF2-40B4-BE49-F238E27FC236}">
                <a16:creationId xmlns:a16="http://schemas.microsoft.com/office/drawing/2014/main" id="{63B3578D-5D2C-7087-8A63-13D87A785173}"/>
              </a:ext>
            </a:extLst>
          </p:cNvPr>
          <p:cNvSpPr txBox="1"/>
          <p:nvPr/>
        </p:nvSpPr>
        <p:spPr>
          <a:xfrm>
            <a:off x="12247708" y="1252476"/>
            <a:ext cx="5191149" cy="1292918"/>
          </a:xfrm>
          <a:prstGeom prst="rect">
            <a:avLst/>
          </a:prstGeom>
          <a:noFill/>
        </p:spPr>
        <p:txBody>
          <a:bodyPr wrap="square" lIns="0" tIns="0" rIns="0" bIns="0">
            <a:spAutoFit/>
          </a:bodyPr>
          <a:lstStyle/>
          <a:p>
            <a:pPr algn="ctr" defTabSz="457223">
              <a:defRPr/>
            </a:pPr>
            <a:r>
              <a:rPr lang="en-US" sz="2801" b="1">
                <a:solidFill>
                  <a:schemeClr val="accent6">
                    <a:lumMod val="50000"/>
                  </a:schemeClr>
                </a:solidFill>
                <a:latin typeface="DM Sans" pitchFamily="2" charset="0"/>
                <a:cs typeface="Arial" panose="020B0604020202020204" pitchFamily="34" charset="0"/>
              </a:rPr>
              <a:t>FLAGLER</a:t>
            </a:r>
          </a:p>
          <a:p>
            <a:pPr algn="ctr" defTabSz="457223">
              <a:defRPr/>
            </a:pPr>
            <a:r>
              <a:rPr lang="en-US" sz="2800" b="0" i="0">
                <a:solidFill>
                  <a:schemeClr val="accent6">
                    <a:lumMod val="50000"/>
                  </a:schemeClr>
                </a:solidFill>
                <a:effectLst/>
                <a:latin typeface="DM Sans" pitchFamily="2" charset="0"/>
              </a:rPr>
              <a:t>Population: 126,705 (0.6%)</a:t>
            </a:r>
            <a:endParaRPr lang="en-US" sz="2801">
              <a:solidFill>
                <a:schemeClr val="accent6">
                  <a:lumMod val="50000"/>
                </a:schemeClr>
              </a:solidFill>
              <a:latin typeface="Calibri" panose="020F0502020204030204"/>
            </a:endParaRPr>
          </a:p>
          <a:p>
            <a:pPr algn="ctr" defTabSz="457223">
              <a:defRPr/>
            </a:pPr>
            <a:endParaRPr lang="en-US" sz="2801">
              <a:solidFill>
                <a:schemeClr val="accent6">
                  <a:lumMod val="50000"/>
                </a:schemeClr>
              </a:solidFill>
              <a:latin typeface="Calibri" panose="020F0502020204030204"/>
            </a:endParaRPr>
          </a:p>
        </p:txBody>
      </p:sp>
      <p:sp>
        <p:nvSpPr>
          <p:cNvPr id="6" name="TextBox 5">
            <a:extLst>
              <a:ext uri="{FF2B5EF4-FFF2-40B4-BE49-F238E27FC236}">
                <a16:creationId xmlns:a16="http://schemas.microsoft.com/office/drawing/2014/main" id="{1447A6C1-A5A6-2574-50B8-569667EFEC52}"/>
              </a:ext>
            </a:extLst>
          </p:cNvPr>
          <p:cNvSpPr txBox="1"/>
          <p:nvPr/>
        </p:nvSpPr>
        <p:spPr>
          <a:xfrm>
            <a:off x="1802078" y="9948229"/>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383553694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5A9BE-A2FE-1F36-27B4-95CEC9597341}"/>
              </a:ext>
            </a:extLst>
          </p:cNvPr>
          <p:cNvSpPr>
            <a:spLocks noGrp="1"/>
          </p:cNvSpPr>
          <p:nvPr>
            <p:ph type="title"/>
          </p:nvPr>
        </p:nvSpPr>
        <p:spPr/>
        <p:txBody>
          <a:bodyPr/>
          <a:lstStyle/>
          <a:p>
            <a:r>
              <a:rPr lang="en-US"/>
              <a:t>2021 mental health inpatient admissions – adults</a:t>
            </a:r>
          </a:p>
        </p:txBody>
      </p:sp>
      <p:grpSp>
        <p:nvGrpSpPr>
          <p:cNvPr id="6" name="Hospital Increase Button">
            <a:extLst>
              <a:ext uri="{FF2B5EF4-FFF2-40B4-BE49-F238E27FC236}">
                <a16:creationId xmlns:a16="http://schemas.microsoft.com/office/drawing/2014/main" id="{0B46DE6A-71F5-1E11-AF3C-D2F621ABED79}"/>
              </a:ext>
            </a:extLst>
          </p:cNvPr>
          <p:cNvGrpSpPr/>
          <p:nvPr/>
        </p:nvGrpSpPr>
        <p:grpSpPr>
          <a:xfrm>
            <a:off x="1191359" y="2180624"/>
            <a:ext cx="4505913" cy="4479896"/>
            <a:chOff x="8196525" y="5029200"/>
            <a:chExt cx="1970881" cy="1970881"/>
          </a:xfrm>
        </p:grpSpPr>
        <p:sp>
          <p:nvSpPr>
            <p:cNvPr id="7" name="Oval 6">
              <a:extLst>
                <a:ext uri="{FF2B5EF4-FFF2-40B4-BE49-F238E27FC236}">
                  <a16:creationId xmlns:a16="http://schemas.microsoft.com/office/drawing/2014/main" id="{14E149F5-5B88-2CAB-49B5-512DF8EA4697}"/>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172,861</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pitchFamily="2" charset="0"/>
                  <a:ea typeface="+mn-ea"/>
                  <a:cs typeface="+mn-cs"/>
                </a:rPr>
                <a:t>+1,676 (1%)</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171,185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4" name="Straight Connector 13">
              <a:extLst>
                <a:ext uri="{FF2B5EF4-FFF2-40B4-BE49-F238E27FC236}">
                  <a16:creationId xmlns:a16="http://schemas.microsoft.com/office/drawing/2014/main" id="{47EB9A5F-0282-0730-89F1-0D09DA53FD7E}"/>
                </a:ext>
              </a:extLst>
            </p:cNvPr>
            <p:cNvCxnSpPr>
              <a:cxnSpLocks/>
            </p:cNvCxnSpPr>
            <p:nvPr/>
          </p:nvCxnSpPr>
          <p:spPr>
            <a:xfrm>
              <a:off x="8249792" y="5977723"/>
              <a:ext cx="454936" cy="2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0001DE-1734-BF7B-831E-7905B8D9913F}"/>
                </a:ext>
              </a:extLst>
            </p:cNvPr>
            <p:cNvCxnSpPr>
              <a:cxnSpLocks/>
            </p:cNvCxnSpPr>
            <p:nvPr/>
          </p:nvCxnSpPr>
          <p:spPr>
            <a:xfrm>
              <a:off x="9642166" y="5980586"/>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02CC4E5-34D1-A2E0-3943-8DE7F55765C3}"/>
              </a:ext>
            </a:extLst>
          </p:cNvPr>
          <p:cNvSpPr txBox="1"/>
          <p:nvPr/>
        </p:nvSpPr>
        <p:spPr>
          <a:xfrm>
            <a:off x="830948" y="1397284"/>
            <a:ext cx="5226734" cy="1293046"/>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srgbClr val="C3161C"/>
                </a:solidFill>
                <a:effectLst/>
                <a:uLnTx/>
                <a:uFillTx/>
                <a:latin typeface="DM Sans" pitchFamily="2" charset="0"/>
                <a:ea typeface="Calibri" panose="020F0502020204030204" pitchFamily="34" charset="0"/>
                <a:cs typeface="Arial" panose="020B0604020202020204" pitchFamily="34" charset="0"/>
              </a:rPr>
              <a:t>STATEWIDE</a:t>
            </a:r>
          </a:p>
          <a:p>
            <a:pPr marL="0" marR="0" lvl="0" indent="0" algn="ctr" defTabSz="457223" rtl="0" eaLnBrk="1" fontAlgn="auto" latinLnBrk="0" hangingPunct="1">
              <a:lnSpc>
                <a:spcPct val="100000"/>
              </a:lnSpc>
              <a:spcBef>
                <a:spcPts val="0"/>
              </a:spcBef>
              <a:spcAft>
                <a:spcPts val="0"/>
              </a:spcAft>
              <a:buClrTx/>
              <a:buSzTx/>
              <a:buFontTx/>
              <a:buNone/>
              <a:tabLst/>
              <a:defRPr/>
            </a:pPr>
            <a:r>
              <a:rPr lang="en-US" sz="2801" b="1">
                <a:solidFill>
                  <a:srgbClr val="C3161C"/>
                </a:solidFill>
                <a:latin typeface="DM Sans" pitchFamily="2" charset="0"/>
                <a:cs typeface="Arial" panose="020B0604020202020204" pitchFamily="34" charset="0"/>
              </a:rPr>
              <a:t>Adults represent 84.0% of all admissions</a:t>
            </a:r>
            <a:endParaRPr kumimoji="0" lang="en-US" sz="2801" b="0" i="0" u="none" strike="noStrike" kern="1200" cap="none" spc="0" normalizeH="0" baseline="0" noProof="0">
              <a:ln>
                <a:noFill/>
              </a:ln>
              <a:solidFill>
                <a:srgbClr val="C3161C"/>
              </a:solidFill>
              <a:effectLst/>
              <a:uLnTx/>
              <a:uFillTx/>
              <a:latin typeface="Calibri" panose="020F0502020204030204"/>
              <a:ea typeface="+mn-ea"/>
              <a:cs typeface="+mn-cs"/>
            </a:endParaRPr>
          </a:p>
        </p:txBody>
      </p:sp>
      <p:sp>
        <p:nvSpPr>
          <p:cNvPr id="21" name="TextBox 26, chunk 1 - 2">
            <a:extLst>
              <a:ext uri="{FF2B5EF4-FFF2-40B4-BE49-F238E27FC236}">
                <a16:creationId xmlns:a16="http://schemas.microsoft.com/office/drawing/2014/main" id="{60009557-A42E-3618-E03B-9B90C1AA9136}"/>
              </a:ext>
            </a:extLst>
          </p:cNvPr>
          <p:cNvSpPr txBox="1"/>
          <p:nvPr/>
        </p:nvSpPr>
        <p:spPr>
          <a:xfrm>
            <a:off x="501451" y="7315082"/>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lvl="0" indent="0" defTabSz="755650">
              <a:lnSpc>
                <a:spcPct val="90000"/>
              </a:lnSpc>
              <a:spcBef>
                <a:spcPct val="0"/>
              </a:spcBef>
              <a:spcAft>
                <a:spcPct val="35000"/>
              </a:spcAft>
              <a:buNone/>
              <a:defRPr b="0">
                <a:solidFill>
                  <a:schemeClr val="tx1">
                    <a:lumMod val="75000"/>
                    <a:lumOff val="25000"/>
                  </a:schemeClr>
                </a:solidFill>
                <a:latin typeface="DM Sans" pitchFamily="2" charset="0"/>
              </a:defRPr>
            </a:lvl1p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Major depressive disorder, recurrent, severe</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5,744 Admissions</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492 Admissions</a:t>
            </a:r>
          </a:p>
          <a:p>
            <a:pPr lvl="0" algn="ctr" defTabSz="503792">
              <a:defRPr/>
            </a:pPr>
            <a:r>
              <a:rPr lang="en-US" b="1">
                <a:solidFill>
                  <a:schemeClr val="accent6">
                    <a:lumMod val="50000"/>
                  </a:schemeClr>
                </a:solidFill>
                <a:latin typeface="DM Sans"/>
              </a:rPr>
              <a:t>0 Admissions</a:t>
            </a:r>
          </a:p>
        </p:txBody>
      </p:sp>
      <p:sp>
        <p:nvSpPr>
          <p:cNvPr id="22" name="TextBox 26, chunk 1 - 2">
            <a:extLst>
              <a:ext uri="{FF2B5EF4-FFF2-40B4-BE49-F238E27FC236}">
                <a16:creationId xmlns:a16="http://schemas.microsoft.com/office/drawing/2014/main" id="{FD38F201-C946-8D48-A4D9-FB9BC50F9FD2}"/>
              </a:ext>
            </a:extLst>
          </p:cNvPr>
          <p:cNvSpPr txBox="1"/>
          <p:nvPr/>
        </p:nvSpPr>
        <p:spPr>
          <a:xfrm>
            <a:off x="4047359" y="7315083"/>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Unspecified psychosis not due to a substance</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3,090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214 Admissions</a:t>
            </a:r>
          </a:p>
          <a:p>
            <a:pPr lvl="0">
              <a:defRPr/>
            </a:pPr>
            <a:r>
              <a:rPr lang="en-US" sz="1800">
                <a:solidFill>
                  <a:schemeClr val="accent6">
                    <a:lumMod val="50000"/>
                  </a:schemeClr>
                </a:solidFill>
                <a:latin typeface="DM Sans"/>
              </a:rPr>
              <a:t>0 Admissions</a:t>
            </a:r>
          </a:p>
        </p:txBody>
      </p:sp>
      <p:sp>
        <p:nvSpPr>
          <p:cNvPr id="23" name="TextBox 26, chunk 1 - 2">
            <a:extLst>
              <a:ext uri="{FF2B5EF4-FFF2-40B4-BE49-F238E27FC236}">
                <a16:creationId xmlns:a16="http://schemas.microsoft.com/office/drawing/2014/main" id="{36919CC0-6EFF-8831-4A15-92BA61F70C02}"/>
              </a:ext>
            </a:extLst>
          </p:cNvPr>
          <p:cNvSpPr txBox="1"/>
          <p:nvPr/>
        </p:nvSpPr>
        <p:spPr>
          <a:xfrm>
            <a:off x="7596791" y="7315082"/>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Schizoaffective disorder, bipolar type</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2,781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359 Admissions</a:t>
            </a:r>
          </a:p>
          <a:p>
            <a:pPr lvl="0">
              <a:defRPr/>
            </a:pPr>
            <a:r>
              <a:rPr lang="en-US" sz="1800">
                <a:solidFill>
                  <a:schemeClr val="accent6">
                    <a:lumMod val="50000"/>
                  </a:schemeClr>
                </a:solidFill>
                <a:latin typeface="DM Sans"/>
              </a:rPr>
              <a:t>0 Admissions</a:t>
            </a:r>
          </a:p>
        </p:txBody>
      </p:sp>
      <p:sp>
        <p:nvSpPr>
          <p:cNvPr id="25" name="TextBox 26, chunk 1 - 2">
            <a:extLst>
              <a:ext uri="{FF2B5EF4-FFF2-40B4-BE49-F238E27FC236}">
                <a16:creationId xmlns:a16="http://schemas.microsoft.com/office/drawing/2014/main" id="{535E58E9-587B-3F1A-A376-2F3BDC372401}"/>
              </a:ext>
            </a:extLst>
          </p:cNvPr>
          <p:cNvSpPr txBox="1"/>
          <p:nvPr/>
        </p:nvSpPr>
        <p:spPr>
          <a:xfrm>
            <a:off x="11146223" y="7315083"/>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Bipolar Disorder, unspecified</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2,265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178 Admissions</a:t>
            </a:r>
          </a:p>
          <a:p>
            <a:pPr>
              <a:defRPr/>
            </a:pPr>
            <a:r>
              <a:rPr lang="en-US" sz="1800">
                <a:solidFill>
                  <a:schemeClr val="accent6">
                    <a:lumMod val="50000"/>
                  </a:schemeClr>
                </a:solidFill>
                <a:latin typeface="DM Sans"/>
              </a:rPr>
              <a:t>0 Admissions</a:t>
            </a:r>
          </a:p>
        </p:txBody>
      </p:sp>
      <p:sp>
        <p:nvSpPr>
          <p:cNvPr id="26" name="TextBox 26, chunk 1 - 2">
            <a:extLst>
              <a:ext uri="{FF2B5EF4-FFF2-40B4-BE49-F238E27FC236}">
                <a16:creationId xmlns:a16="http://schemas.microsoft.com/office/drawing/2014/main" id="{0769C355-F10D-284E-6CAB-5DF931BA5487}"/>
              </a:ext>
            </a:extLst>
          </p:cNvPr>
          <p:cNvSpPr txBox="1"/>
          <p:nvPr/>
        </p:nvSpPr>
        <p:spPr>
          <a:xfrm>
            <a:off x="14695656" y="7466805"/>
            <a:ext cx="3252966" cy="2010125"/>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Schizophrenia,  unspecified</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2,381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494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30" name="TextBox 29">
            <a:extLst>
              <a:ext uri="{FF2B5EF4-FFF2-40B4-BE49-F238E27FC236}">
                <a16:creationId xmlns:a16="http://schemas.microsoft.com/office/drawing/2014/main" id="{40B029B3-D713-6239-6196-C6BED65B3D9C}"/>
              </a:ext>
            </a:extLst>
          </p:cNvPr>
          <p:cNvSpPr txBox="1"/>
          <p:nvPr/>
        </p:nvSpPr>
        <p:spPr>
          <a:xfrm>
            <a:off x="497927" y="6747251"/>
            <a:ext cx="1736157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prstClr val="black">
                    <a:lumMod val="75000"/>
                    <a:lumOff val="25000"/>
                  </a:prstClr>
                </a:solidFill>
                <a:effectLst/>
                <a:uLnTx/>
                <a:uFillTx/>
                <a:latin typeface="DM Sans" pitchFamily="2" charset="0"/>
                <a:ea typeface="Calibri" panose="020F0502020204030204" pitchFamily="34" charset="0"/>
                <a:cs typeface="Arial" panose="020B0604020202020204" pitchFamily="34" charset="0"/>
              </a:rPr>
              <a:t>Top 5 reasons for a behavioral health admission 2021</a:t>
            </a:r>
            <a:endParaRPr kumimoji="0" lang="en-US" sz="2801"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nvGrpSpPr>
          <p:cNvPr id="27" name="Hospital Increase Button">
            <a:extLst>
              <a:ext uri="{FF2B5EF4-FFF2-40B4-BE49-F238E27FC236}">
                <a16:creationId xmlns:a16="http://schemas.microsoft.com/office/drawing/2014/main" id="{4FCE4737-5D7C-77DB-2DF5-4A7659598DC2}"/>
              </a:ext>
            </a:extLst>
          </p:cNvPr>
          <p:cNvGrpSpPr/>
          <p:nvPr/>
        </p:nvGrpSpPr>
        <p:grpSpPr>
          <a:xfrm>
            <a:off x="6722576" y="2167375"/>
            <a:ext cx="4505913" cy="4479896"/>
            <a:chOff x="8196525" y="5029200"/>
            <a:chExt cx="1970881" cy="1970881"/>
          </a:xfrm>
        </p:grpSpPr>
        <p:sp>
          <p:nvSpPr>
            <p:cNvPr id="28" name="Oval 27">
              <a:extLst>
                <a:ext uri="{FF2B5EF4-FFF2-40B4-BE49-F238E27FC236}">
                  <a16:creationId xmlns:a16="http://schemas.microsoft.com/office/drawing/2014/main" id="{688A460B-3113-D59F-39C1-258386F5CC91}"/>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1"/>
                  </a:solidFill>
                  <a:effectLst/>
                  <a:uLnTx/>
                  <a:uFillTx/>
                  <a:latin typeface="DM Sans" pitchFamily="2" charset="0"/>
                  <a:ea typeface="+mn-ea"/>
                  <a:cs typeface="+mn-cs"/>
                </a:rPr>
                <a:t>16,235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pitchFamily="2" charset="0"/>
                  <a:ea typeface="+mn-ea"/>
                  <a:cs typeface="+mn-cs"/>
                </a:rPr>
                <a:t>+</a:t>
              </a:r>
              <a:r>
                <a:rPr lang="en-US" sz="3000" b="1">
                  <a:solidFill>
                    <a:srgbClr val="00B050"/>
                  </a:solidFill>
                  <a:latin typeface="DM Sans" pitchFamily="2" charset="0"/>
                </a:rPr>
                <a:t>50 (.3%)</a:t>
              </a:r>
              <a:endParaRPr kumimoji="0" lang="en-US" sz="3000" b="1" i="0" u="none" strike="noStrike" kern="1200" cap="none" spc="0" normalizeH="0" baseline="0" noProof="0">
                <a:ln>
                  <a:noFill/>
                </a:ln>
                <a:solidFill>
                  <a:srgbClr val="00B050"/>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1"/>
                  </a:solidFill>
                  <a:effectLst/>
                  <a:uLnTx/>
                  <a:uFillTx/>
                  <a:latin typeface="DM Sans" pitchFamily="2" charset="0"/>
                  <a:ea typeface="+mn-ea"/>
                  <a:cs typeface="+mn-cs"/>
                </a:rPr>
                <a:t>16,185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29" name="Straight Connector 28">
              <a:extLst>
                <a:ext uri="{FF2B5EF4-FFF2-40B4-BE49-F238E27FC236}">
                  <a16:creationId xmlns:a16="http://schemas.microsoft.com/office/drawing/2014/main" id="{AE830DE2-01C7-99AD-637B-4FFAD832BA8D}"/>
                </a:ext>
              </a:extLst>
            </p:cNvPr>
            <p:cNvCxnSpPr>
              <a:cxnSpLocks/>
            </p:cNvCxnSpPr>
            <p:nvPr/>
          </p:nvCxnSpPr>
          <p:spPr>
            <a:xfrm>
              <a:off x="8266480" y="5983552"/>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C0CA84-E101-E809-D5AE-9443A85BD012}"/>
                </a:ext>
              </a:extLst>
            </p:cNvPr>
            <p:cNvCxnSpPr>
              <a:cxnSpLocks/>
            </p:cNvCxnSpPr>
            <p:nvPr/>
          </p:nvCxnSpPr>
          <p:spPr>
            <a:xfrm>
              <a:off x="9604334" y="5983552"/>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9533BABD-C7FE-1ECB-B9B2-C078E15DD485}"/>
              </a:ext>
            </a:extLst>
          </p:cNvPr>
          <p:cNvSpPr/>
          <p:nvPr/>
        </p:nvSpPr>
        <p:spPr>
          <a:xfrm>
            <a:off x="12253793" y="2167375"/>
            <a:ext cx="4505913" cy="447989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37</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accent2"/>
                </a:solidFill>
                <a:effectLst/>
                <a:uLnTx/>
                <a:uFillTx/>
                <a:latin typeface="DM Sans" pitchFamily="2" charset="0"/>
                <a:ea typeface="+mn-ea"/>
                <a:cs typeface="+mn-cs"/>
              </a:rPr>
              <a:t>-2 (-5%)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39</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grpSp>
        <p:nvGrpSpPr>
          <p:cNvPr id="41" name="Group 40">
            <a:extLst>
              <a:ext uri="{FF2B5EF4-FFF2-40B4-BE49-F238E27FC236}">
                <a16:creationId xmlns:a16="http://schemas.microsoft.com/office/drawing/2014/main" id="{8EC63871-B19B-C59F-03C1-CE2336CB0FC6}"/>
              </a:ext>
            </a:extLst>
          </p:cNvPr>
          <p:cNvGrpSpPr/>
          <p:nvPr/>
        </p:nvGrpSpPr>
        <p:grpSpPr>
          <a:xfrm>
            <a:off x="6416022" y="9632205"/>
            <a:ext cx="5525390" cy="369332"/>
            <a:chOff x="7223746" y="9654667"/>
            <a:chExt cx="5525390" cy="369332"/>
          </a:xfrm>
        </p:grpSpPr>
        <p:grpSp>
          <p:nvGrpSpPr>
            <p:cNvPr id="12" name="Group 11">
              <a:extLst>
                <a:ext uri="{FF2B5EF4-FFF2-40B4-BE49-F238E27FC236}">
                  <a16:creationId xmlns:a16="http://schemas.microsoft.com/office/drawing/2014/main" id="{DDBF8D5B-20D1-5790-2EA0-0E3935482991}"/>
                </a:ext>
              </a:extLst>
            </p:cNvPr>
            <p:cNvGrpSpPr/>
            <p:nvPr/>
          </p:nvGrpSpPr>
          <p:grpSpPr>
            <a:xfrm>
              <a:off x="7223746" y="9654667"/>
              <a:ext cx="3918955" cy="369332"/>
              <a:chOff x="7223746" y="9654667"/>
              <a:chExt cx="3918955" cy="369332"/>
            </a:xfrm>
          </p:grpSpPr>
          <p:sp>
            <p:nvSpPr>
              <p:cNvPr id="4" name="Rectangle 3">
                <a:extLst>
                  <a:ext uri="{FF2B5EF4-FFF2-40B4-BE49-F238E27FC236}">
                    <a16:creationId xmlns:a16="http://schemas.microsoft.com/office/drawing/2014/main" id="{CB2E72BF-785C-690B-339A-12D63AB1F8F2}"/>
                  </a:ext>
                </a:extLst>
              </p:cNvPr>
              <p:cNvSpPr/>
              <p:nvPr/>
            </p:nvSpPr>
            <p:spPr>
              <a:xfrm>
                <a:off x="7223746" y="9700485"/>
                <a:ext cx="277697" cy="277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3EF504-705F-00F3-D6C3-4BD03B8A48C5}"/>
                  </a:ext>
                </a:extLst>
              </p:cNvPr>
              <p:cNvSpPr/>
              <p:nvPr/>
            </p:nvSpPr>
            <p:spPr>
              <a:xfrm>
                <a:off x="9258569" y="9700485"/>
                <a:ext cx="277697" cy="277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BE7A69-E0AB-BF1B-D74E-B1D41DF4F311}"/>
                  </a:ext>
                </a:extLst>
              </p:cNvPr>
              <p:cNvSpPr txBox="1"/>
              <p:nvPr/>
            </p:nvSpPr>
            <p:spPr>
              <a:xfrm>
                <a:off x="7652133"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Statewide</a:t>
                </a:r>
              </a:p>
            </p:txBody>
          </p:sp>
          <p:sp>
            <p:nvSpPr>
              <p:cNvPr id="11" name="TextBox 10">
                <a:extLst>
                  <a:ext uri="{FF2B5EF4-FFF2-40B4-BE49-F238E27FC236}">
                    <a16:creationId xmlns:a16="http://schemas.microsoft.com/office/drawing/2014/main" id="{005CF95A-2DCE-42E8-66C3-CD64F5D31BD1}"/>
                  </a:ext>
                </a:extLst>
              </p:cNvPr>
              <p:cNvSpPr txBox="1"/>
              <p:nvPr/>
            </p:nvSpPr>
            <p:spPr>
              <a:xfrm>
                <a:off x="9686956"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Broward</a:t>
                </a:r>
              </a:p>
            </p:txBody>
          </p:sp>
        </p:grpSp>
        <p:sp>
          <p:nvSpPr>
            <p:cNvPr id="39" name="Rectangle 38">
              <a:extLst>
                <a:ext uri="{FF2B5EF4-FFF2-40B4-BE49-F238E27FC236}">
                  <a16:creationId xmlns:a16="http://schemas.microsoft.com/office/drawing/2014/main" id="{7ACCDE00-8424-D60B-9157-5F5FE3EE221B}"/>
                </a:ext>
              </a:extLst>
            </p:cNvPr>
            <p:cNvSpPr/>
            <p:nvPr/>
          </p:nvSpPr>
          <p:spPr>
            <a:xfrm>
              <a:off x="11003852" y="9700949"/>
              <a:ext cx="277697" cy="27769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D805144-EE8D-7EF9-57C7-C0A0B0D067E2}"/>
                </a:ext>
              </a:extLst>
            </p:cNvPr>
            <p:cNvSpPr txBox="1"/>
            <p:nvPr/>
          </p:nvSpPr>
          <p:spPr>
            <a:xfrm>
              <a:off x="11293391"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Flagler</a:t>
              </a:r>
            </a:p>
          </p:txBody>
        </p:sp>
      </p:grpSp>
      <p:cxnSp>
        <p:nvCxnSpPr>
          <p:cNvPr id="42" name="Straight Connector 41">
            <a:extLst>
              <a:ext uri="{FF2B5EF4-FFF2-40B4-BE49-F238E27FC236}">
                <a16:creationId xmlns:a16="http://schemas.microsoft.com/office/drawing/2014/main" id="{67D214A4-21DC-4ED9-5990-96C4168C8B05}"/>
              </a:ext>
            </a:extLst>
          </p:cNvPr>
          <p:cNvCxnSpPr>
            <a:cxnSpLocks/>
          </p:cNvCxnSpPr>
          <p:nvPr/>
        </p:nvCxnSpPr>
        <p:spPr>
          <a:xfrm>
            <a:off x="12466063" y="4336657"/>
            <a:ext cx="10960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78976E-365E-FFB8-CBD5-3639A5BD00BE}"/>
              </a:ext>
            </a:extLst>
          </p:cNvPr>
          <p:cNvCxnSpPr>
            <a:cxnSpLocks/>
          </p:cNvCxnSpPr>
          <p:nvPr/>
        </p:nvCxnSpPr>
        <p:spPr>
          <a:xfrm>
            <a:off x="15424416" y="4336657"/>
            <a:ext cx="10960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F3AB0F-E7DF-24DE-1B8E-6D221068CA75}"/>
              </a:ext>
            </a:extLst>
          </p:cNvPr>
          <p:cNvSpPr txBox="1"/>
          <p:nvPr/>
        </p:nvSpPr>
        <p:spPr>
          <a:xfrm>
            <a:off x="6252039" y="1463511"/>
            <a:ext cx="5317573" cy="1723933"/>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5287"/>
                </a:solidFill>
                <a:effectLst/>
                <a:uLnTx/>
                <a:uFillTx/>
                <a:latin typeface="DM Sans"/>
                <a:ea typeface="Calibri"/>
                <a:cs typeface="Arial"/>
              </a:rPr>
              <a:t>BROWARD COUNTY</a:t>
            </a:r>
          </a:p>
          <a:p>
            <a:pPr algn="ctr" defTabSz="457223">
              <a:defRPr/>
            </a:pPr>
            <a:r>
              <a:rPr lang="en-US" sz="2801" b="1">
                <a:solidFill>
                  <a:schemeClr val="accent1"/>
                </a:solidFill>
                <a:latin typeface="DM Sans" pitchFamily="2" charset="0"/>
                <a:cs typeface="Arial" panose="020B0604020202020204" pitchFamily="34" charset="0"/>
              </a:rPr>
              <a:t>Adults represent 79.7% of all admissions</a:t>
            </a:r>
            <a:endParaRPr kumimoji="0" lang="en-US" sz="2801" b="0" i="0" u="none" strike="noStrike" kern="1200" cap="none" spc="0" normalizeH="0" baseline="0" noProof="0">
              <a:ln>
                <a:noFill/>
              </a:ln>
              <a:solidFill>
                <a:schemeClr val="accent1"/>
              </a:solidFill>
              <a:effectLst/>
              <a:uLnTx/>
              <a:uFillTx/>
              <a:latin typeface="Calibri" panose="020F0502020204030204"/>
              <a:ea typeface="+mn-ea"/>
              <a:cs typeface="+mn-cs"/>
            </a:endParaRPr>
          </a:p>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a:ln>
                <a:noFill/>
              </a:ln>
              <a:solidFill>
                <a:srgbClr val="005287"/>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A9B8984-B773-C1A6-05B8-59D5EE5C39AD}"/>
              </a:ext>
            </a:extLst>
          </p:cNvPr>
          <p:cNvSpPr txBox="1"/>
          <p:nvPr/>
        </p:nvSpPr>
        <p:spPr>
          <a:xfrm>
            <a:off x="12040149" y="1473779"/>
            <a:ext cx="5153453" cy="1723933"/>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6">
                    <a:lumMod val="50000"/>
                  </a:schemeClr>
                </a:solidFill>
                <a:effectLst/>
                <a:uLnTx/>
                <a:uFillTx/>
                <a:latin typeface="DM Sans"/>
                <a:ea typeface="Calibri"/>
                <a:cs typeface="Arial"/>
              </a:rPr>
              <a:t>FLAGLER COUNTY</a:t>
            </a:r>
          </a:p>
          <a:p>
            <a:pPr algn="ctr" defTabSz="457223">
              <a:defRPr/>
            </a:pPr>
            <a:r>
              <a:rPr lang="en-US" sz="2801" b="1">
                <a:solidFill>
                  <a:schemeClr val="accent6">
                    <a:lumMod val="50000"/>
                  </a:schemeClr>
                </a:solidFill>
                <a:latin typeface="DM Sans" pitchFamily="2" charset="0"/>
                <a:cs typeface="Arial" panose="020B0604020202020204" pitchFamily="34" charset="0"/>
              </a:rPr>
              <a:t>Adults represent 100% of all admissions</a:t>
            </a:r>
            <a:endParaRPr kumimoji="0" lang="en-US" sz="2801"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6AC68578-8419-7E8D-47A3-623ACCF4A680}"/>
              </a:ext>
            </a:extLst>
          </p:cNvPr>
          <p:cNvSpPr txBox="1"/>
          <p:nvPr/>
        </p:nvSpPr>
        <p:spPr>
          <a:xfrm>
            <a:off x="1769027" y="9737151"/>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150664976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5A9BE-A2FE-1F36-27B4-95CEC9597341}"/>
              </a:ext>
            </a:extLst>
          </p:cNvPr>
          <p:cNvSpPr>
            <a:spLocks noGrp="1"/>
          </p:cNvSpPr>
          <p:nvPr>
            <p:ph type="title"/>
          </p:nvPr>
        </p:nvSpPr>
        <p:spPr/>
        <p:txBody>
          <a:bodyPr/>
          <a:lstStyle/>
          <a:p>
            <a:r>
              <a:rPr lang="en-US"/>
              <a:t>2021 mental health inpatient admissions – children</a:t>
            </a:r>
          </a:p>
        </p:txBody>
      </p:sp>
      <p:grpSp>
        <p:nvGrpSpPr>
          <p:cNvPr id="6" name="Hospital Increase Button">
            <a:extLst>
              <a:ext uri="{FF2B5EF4-FFF2-40B4-BE49-F238E27FC236}">
                <a16:creationId xmlns:a16="http://schemas.microsoft.com/office/drawing/2014/main" id="{0B46DE6A-71F5-1E11-AF3C-D2F621ABED79}"/>
              </a:ext>
            </a:extLst>
          </p:cNvPr>
          <p:cNvGrpSpPr/>
          <p:nvPr/>
        </p:nvGrpSpPr>
        <p:grpSpPr>
          <a:xfrm>
            <a:off x="1191359" y="2180624"/>
            <a:ext cx="4505913" cy="4479896"/>
            <a:chOff x="8196525" y="5029200"/>
            <a:chExt cx="1970881" cy="1970881"/>
          </a:xfrm>
        </p:grpSpPr>
        <p:sp>
          <p:nvSpPr>
            <p:cNvPr id="7" name="Oval 6">
              <a:extLst>
                <a:ext uri="{FF2B5EF4-FFF2-40B4-BE49-F238E27FC236}">
                  <a16:creationId xmlns:a16="http://schemas.microsoft.com/office/drawing/2014/main" id="{14E149F5-5B88-2CAB-49B5-512DF8EA4697}"/>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32,827</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pitchFamily="2" charset="0"/>
                  <a:ea typeface="+mn-ea"/>
                  <a:cs typeface="+mn-cs"/>
                </a:rPr>
                <a:t>+5,553 (20%)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27,274</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4" name="Straight Connector 13">
              <a:extLst>
                <a:ext uri="{FF2B5EF4-FFF2-40B4-BE49-F238E27FC236}">
                  <a16:creationId xmlns:a16="http://schemas.microsoft.com/office/drawing/2014/main" id="{47EB9A5F-0282-0730-89F1-0D09DA53FD7E}"/>
                </a:ext>
              </a:extLst>
            </p:cNvPr>
            <p:cNvCxnSpPr>
              <a:cxnSpLocks/>
            </p:cNvCxnSpPr>
            <p:nvPr/>
          </p:nvCxnSpPr>
          <p:spPr>
            <a:xfrm>
              <a:off x="8255674" y="5986415"/>
              <a:ext cx="35494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02CC4E5-34D1-A2E0-3943-8DE7F55765C3}"/>
              </a:ext>
            </a:extLst>
          </p:cNvPr>
          <p:cNvSpPr txBox="1"/>
          <p:nvPr/>
        </p:nvSpPr>
        <p:spPr>
          <a:xfrm>
            <a:off x="1" y="1460666"/>
            <a:ext cx="688250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srgbClr val="C3161C"/>
                </a:solidFill>
                <a:effectLst/>
                <a:uLnTx/>
                <a:uFillTx/>
                <a:latin typeface="DM Sans" pitchFamily="2" charset="0"/>
                <a:ea typeface="Calibri" panose="020F0502020204030204" pitchFamily="34" charset="0"/>
                <a:cs typeface="Arial" panose="020B0604020202020204" pitchFamily="34" charset="0"/>
              </a:rPr>
              <a:t>STATEWIDE</a:t>
            </a:r>
            <a:endParaRPr kumimoji="0" lang="en-US" sz="2801" b="0" i="0" u="none" strike="noStrike" kern="1200" cap="none" spc="0" normalizeH="0" baseline="0" noProof="0">
              <a:ln>
                <a:noFill/>
              </a:ln>
              <a:solidFill>
                <a:srgbClr val="C3161C"/>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0F3AB0F-E7DF-24DE-1B8E-6D221068CA75}"/>
              </a:ext>
            </a:extLst>
          </p:cNvPr>
          <p:cNvSpPr txBox="1"/>
          <p:nvPr/>
        </p:nvSpPr>
        <p:spPr>
          <a:xfrm>
            <a:off x="6442629" y="1430563"/>
            <a:ext cx="5153453" cy="431015"/>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5287"/>
                </a:solidFill>
                <a:effectLst/>
                <a:uLnTx/>
                <a:uFillTx/>
                <a:latin typeface="DM Sans"/>
                <a:ea typeface="Calibri"/>
                <a:cs typeface="Arial"/>
              </a:rPr>
              <a:t>BROWARD COUNTY</a:t>
            </a:r>
            <a:endParaRPr kumimoji="0" lang="en-US" sz="2801" b="0" i="0" u="none" strike="noStrike" kern="1200" cap="none" spc="0" normalizeH="0" baseline="0" noProof="0">
              <a:ln>
                <a:noFill/>
              </a:ln>
              <a:solidFill>
                <a:srgbClr val="005287"/>
              </a:solidFill>
              <a:effectLst/>
              <a:uLnTx/>
              <a:uFillTx/>
              <a:latin typeface="Calibri" panose="020F0502020204030204"/>
              <a:ea typeface="+mn-ea"/>
              <a:cs typeface="+mn-cs"/>
            </a:endParaRPr>
          </a:p>
        </p:txBody>
      </p:sp>
      <p:sp>
        <p:nvSpPr>
          <p:cNvPr id="21" name="TextBox 26, chunk 1 - 2">
            <a:extLst>
              <a:ext uri="{FF2B5EF4-FFF2-40B4-BE49-F238E27FC236}">
                <a16:creationId xmlns:a16="http://schemas.microsoft.com/office/drawing/2014/main" id="{60009557-A42E-3618-E03B-9B90C1AA9136}"/>
              </a:ext>
            </a:extLst>
          </p:cNvPr>
          <p:cNvSpPr txBox="1"/>
          <p:nvPr/>
        </p:nvSpPr>
        <p:spPr>
          <a:xfrm>
            <a:off x="501451" y="7315082"/>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lvl="0" indent="0" defTabSz="755650">
              <a:lnSpc>
                <a:spcPct val="90000"/>
              </a:lnSpc>
              <a:spcBef>
                <a:spcPct val="0"/>
              </a:spcBef>
              <a:spcAft>
                <a:spcPct val="35000"/>
              </a:spcAft>
              <a:buNone/>
              <a:defRPr b="0">
                <a:solidFill>
                  <a:schemeClr val="tx1">
                    <a:lumMod val="75000"/>
                    <a:lumOff val="25000"/>
                  </a:schemeClr>
                </a:solidFill>
                <a:latin typeface="DM Sans" pitchFamily="2" charset="0"/>
              </a:defRPr>
            </a:lvl1p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Disruptive mood dysregulation disorder</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6,507 Admissions</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1,007 Admissions</a:t>
            </a:r>
          </a:p>
          <a:p>
            <a:pPr lvl="0" algn="ctr" defTabSz="503792">
              <a:defRPr/>
            </a:pPr>
            <a:r>
              <a:rPr lang="en-US" b="1">
                <a:solidFill>
                  <a:schemeClr val="accent6">
                    <a:lumMod val="50000"/>
                  </a:schemeClr>
                </a:solidFill>
                <a:latin typeface="DM Sans"/>
              </a:rPr>
              <a:t>0 Admissions</a:t>
            </a:r>
          </a:p>
        </p:txBody>
      </p:sp>
      <p:sp>
        <p:nvSpPr>
          <p:cNvPr id="22" name="TextBox 26, chunk 1 - 2">
            <a:extLst>
              <a:ext uri="{FF2B5EF4-FFF2-40B4-BE49-F238E27FC236}">
                <a16:creationId xmlns:a16="http://schemas.microsoft.com/office/drawing/2014/main" id="{FD38F201-C946-8D48-A4D9-FB9BC50F9FD2}"/>
              </a:ext>
            </a:extLst>
          </p:cNvPr>
          <p:cNvSpPr txBox="1"/>
          <p:nvPr/>
        </p:nvSpPr>
        <p:spPr>
          <a:xfrm>
            <a:off x="4047359" y="7441500"/>
            <a:ext cx="3163853" cy="2010125"/>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lang="en-US" sz="1650">
                <a:solidFill>
                  <a:prstClr val="black"/>
                </a:solidFill>
                <a:latin typeface="DM Sans"/>
              </a:rPr>
              <a:t>Major depressive disorder</a:t>
            </a:r>
            <a:endParaRPr kumimoji="0" lang="en-US" sz="1650" b="1" i="0" u="none" strike="noStrike" kern="1200" cap="none" spc="0" normalizeH="0" baseline="0" noProof="0">
              <a:ln>
                <a:noFill/>
              </a:ln>
              <a:solidFill>
                <a:prstClr val="black"/>
              </a:solidFill>
              <a:effectLst/>
              <a:uLnTx/>
              <a:uFillTx/>
              <a:latin typeface="DM Sans"/>
              <a:ea typeface="+mn-ea"/>
              <a:cs typeface="+mn-cs"/>
            </a:endParaRP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6,263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1,045 Admissions</a:t>
            </a:r>
          </a:p>
          <a:p>
            <a:pPr lvl="0">
              <a:defRPr/>
            </a:pPr>
            <a:r>
              <a:rPr lang="en-US" sz="1800">
                <a:solidFill>
                  <a:schemeClr val="accent6">
                    <a:lumMod val="50000"/>
                  </a:schemeClr>
                </a:solidFill>
                <a:latin typeface="DM Sans"/>
              </a:rPr>
              <a:t>0 Admissions</a:t>
            </a:r>
          </a:p>
        </p:txBody>
      </p:sp>
      <p:sp>
        <p:nvSpPr>
          <p:cNvPr id="23" name="TextBox 26, chunk 1 - 2">
            <a:extLst>
              <a:ext uri="{FF2B5EF4-FFF2-40B4-BE49-F238E27FC236}">
                <a16:creationId xmlns:a16="http://schemas.microsoft.com/office/drawing/2014/main" id="{36919CC0-6EFF-8831-4A15-92BA61F70C02}"/>
              </a:ext>
            </a:extLst>
          </p:cNvPr>
          <p:cNvSpPr txBox="1"/>
          <p:nvPr/>
        </p:nvSpPr>
        <p:spPr>
          <a:xfrm>
            <a:off x="7596791" y="7315082"/>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Unspecified mood (affective) disorder</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1,132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rgbClr val="005287"/>
                </a:solidFill>
                <a:latin typeface="DM Sans"/>
              </a:rPr>
              <a:t>194</a:t>
            </a:r>
            <a:r>
              <a:rPr kumimoji="0" lang="en-US" sz="1800" b="1" i="0" u="none" strike="noStrike" kern="1200" cap="none" spc="0" normalizeH="0" baseline="0" noProof="0">
                <a:ln>
                  <a:noFill/>
                </a:ln>
                <a:solidFill>
                  <a:srgbClr val="005287"/>
                </a:solidFill>
                <a:effectLst/>
                <a:uLnTx/>
                <a:uFillTx/>
                <a:latin typeface="DM Sans"/>
                <a:ea typeface="+mn-ea"/>
                <a:cs typeface="+mn-cs"/>
              </a:rPr>
              <a:t> Admissions</a:t>
            </a:r>
          </a:p>
          <a:p>
            <a:pPr lvl="0">
              <a:defRPr/>
            </a:pPr>
            <a:r>
              <a:rPr lang="en-US" sz="1800">
                <a:solidFill>
                  <a:schemeClr val="accent6">
                    <a:lumMod val="50000"/>
                  </a:schemeClr>
                </a:solidFill>
                <a:latin typeface="DM Sans"/>
              </a:rPr>
              <a:t>0 Admissions</a:t>
            </a:r>
          </a:p>
        </p:txBody>
      </p:sp>
      <p:sp>
        <p:nvSpPr>
          <p:cNvPr id="25" name="TextBox 26, chunk 1 - 2">
            <a:extLst>
              <a:ext uri="{FF2B5EF4-FFF2-40B4-BE49-F238E27FC236}">
                <a16:creationId xmlns:a16="http://schemas.microsoft.com/office/drawing/2014/main" id="{535E58E9-587B-3F1A-A376-2F3BDC372401}"/>
              </a:ext>
            </a:extLst>
          </p:cNvPr>
          <p:cNvSpPr txBox="1"/>
          <p:nvPr/>
        </p:nvSpPr>
        <p:spPr>
          <a:xfrm>
            <a:off x="11146223" y="7315083"/>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Bipolar Disorder, unspecified</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1,041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rgbClr val="005287"/>
                </a:solidFill>
                <a:latin typeface="DM Sans"/>
              </a:rPr>
              <a:t>113</a:t>
            </a:r>
            <a:r>
              <a:rPr kumimoji="0" lang="en-US" sz="1800" b="1" i="0" u="none" strike="noStrike" kern="1200" cap="none" spc="0" normalizeH="0" baseline="0" noProof="0">
                <a:ln>
                  <a:noFill/>
                </a:ln>
                <a:solidFill>
                  <a:srgbClr val="005287"/>
                </a:solidFill>
                <a:effectLst/>
                <a:uLnTx/>
                <a:uFillTx/>
                <a:latin typeface="DM Sans"/>
                <a:ea typeface="+mn-ea"/>
                <a:cs typeface="+mn-cs"/>
              </a:rPr>
              <a:t> Admissions</a:t>
            </a:r>
          </a:p>
          <a:p>
            <a:pPr>
              <a:defRPr/>
            </a:pPr>
            <a:r>
              <a:rPr lang="en-US" sz="1800">
                <a:solidFill>
                  <a:schemeClr val="accent6">
                    <a:lumMod val="50000"/>
                  </a:schemeClr>
                </a:solidFill>
                <a:latin typeface="DM Sans"/>
              </a:rPr>
              <a:t>0 Admissions</a:t>
            </a:r>
          </a:p>
        </p:txBody>
      </p:sp>
      <p:sp>
        <p:nvSpPr>
          <p:cNvPr id="26" name="TextBox 26, chunk 1 - 2">
            <a:extLst>
              <a:ext uri="{FF2B5EF4-FFF2-40B4-BE49-F238E27FC236}">
                <a16:creationId xmlns:a16="http://schemas.microsoft.com/office/drawing/2014/main" id="{0769C355-F10D-284E-6CAB-5DF931BA5487}"/>
              </a:ext>
            </a:extLst>
          </p:cNvPr>
          <p:cNvSpPr txBox="1"/>
          <p:nvPr/>
        </p:nvSpPr>
        <p:spPr>
          <a:xfrm>
            <a:off x="14695656" y="7340388"/>
            <a:ext cx="3252966"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Oppositional defiant disorder</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630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12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30" name="TextBox 29">
            <a:extLst>
              <a:ext uri="{FF2B5EF4-FFF2-40B4-BE49-F238E27FC236}">
                <a16:creationId xmlns:a16="http://schemas.microsoft.com/office/drawing/2014/main" id="{40B029B3-D713-6239-6196-C6BED65B3D9C}"/>
              </a:ext>
            </a:extLst>
          </p:cNvPr>
          <p:cNvSpPr txBox="1"/>
          <p:nvPr/>
        </p:nvSpPr>
        <p:spPr>
          <a:xfrm>
            <a:off x="497927" y="6747251"/>
            <a:ext cx="1736157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prstClr val="black">
                    <a:lumMod val="75000"/>
                    <a:lumOff val="25000"/>
                  </a:prstClr>
                </a:solidFill>
                <a:effectLst/>
                <a:uLnTx/>
                <a:uFillTx/>
                <a:latin typeface="DM Sans" pitchFamily="2" charset="0"/>
                <a:ea typeface="Calibri" panose="020F0502020204030204" pitchFamily="34" charset="0"/>
                <a:cs typeface="Arial" panose="020B0604020202020204" pitchFamily="34" charset="0"/>
              </a:rPr>
              <a:t>Top 5 reasons for a behavioral health admission 2021</a:t>
            </a:r>
            <a:endParaRPr kumimoji="0" lang="en-US" sz="2801"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88A460B-3113-D59F-39C1-258386F5CC91}"/>
              </a:ext>
            </a:extLst>
          </p:cNvPr>
          <p:cNvSpPr/>
          <p:nvPr/>
        </p:nvSpPr>
        <p:spPr>
          <a:xfrm>
            <a:off x="6722576" y="2167375"/>
            <a:ext cx="4505913" cy="447989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1"/>
                </a:solidFill>
                <a:effectLst/>
                <a:uLnTx/>
                <a:uFillTx/>
                <a:latin typeface="DM Sans" pitchFamily="2" charset="0"/>
                <a:ea typeface="+mn-ea"/>
                <a:cs typeface="+mn-cs"/>
              </a:rPr>
              <a:t>4,123</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pitchFamily="2" charset="0"/>
                <a:ea typeface="+mn-ea"/>
                <a:cs typeface="+mn-cs"/>
              </a:rPr>
              <a:t>+</a:t>
            </a:r>
            <a:r>
              <a:rPr lang="en-US" sz="3000" b="1">
                <a:solidFill>
                  <a:srgbClr val="00B050"/>
                </a:solidFill>
                <a:latin typeface="DM Sans" pitchFamily="2" charset="0"/>
              </a:rPr>
              <a:t>897 (28%)</a:t>
            </a:r>
            <a:endParaRPr kumimoji="0" lang="en-US" sz="3000" b="1" i="0" u="none" strike="noStrike" kern="1200" cap="none" spc="0" normalizeH="0" baseline="0" noProof="0">
              <a:ln>
                <a:noFill/>
              </a:ln>
              <a:solidFill>
                <a:srgbClr val="00B050"/>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1"/>
                </a:solidFill>
                <a:effectLst/>
                <a:uLnTx/>
                <a:uFillTx/>
                <a:latin typeface="DM Sans" pitchFamily="2" charset="0"/>
                <a:ea typeface="+mn-ea"/>
                <a:cs typeface="+mn-cs"/>
              </a:rPr>
              <a:t>3,226</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sp>
        <p:nvSpPr>
          <p:cNvPr id="37" name="TextBox 36">
            <a:extLst>
              <a:ext uri="{FF2B5EF4-FFF2-40B4-BE49-F238E27FC236}">
                <a16:creationId xmlns:a16="http://schemas.microsoft.com/office/drawing/2014/main" id="{AA9B8984-B773-C1A6-05B8-59D5EE5C39AD}"/>
              </a:ext>
            </a:extLst>
          </p:cNvPr>
          <p:cNvSpPr txBox="1"/>
          <p:nvPr/>
        </p:nvSpPr>
        <p:spPr>
          <a:xfrm>
            <a:off x="11930022" y="1483805"/>
            <a:ext cx="5153453" cy="430887"/>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6">
                    <a:lumMod val="50000"/>
                  </a:schemeClr>
                </a:solidFill>
                <a:effectLst/>
                <a:uLnTx/>
                <a:uFillTx/>
                <a:latin typeface="DM Sans"/>
                <a:ea typeface="Calibri"/>
                <a:cs typeface="Arial"/>
              </a:rPr>
              <a:t>FLAGLER COUNTY</a:t>
            </a:r>
            <a:endParaRPr kumimoji="0" lang="en-US" sz="2801"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9533BABD-C7FE-1ECB-B9B2-C078E15DD485}"/>
              </a:ext>
            </a:extLst>
          </p:cNvPr>
          <p:cNvSpPr/>
          <p:nvPr/>
        </p:nvSpPr>
        <p:spPr>
          <a:xfrm>
            <a:off x="12253793" y="2167375"/>
            <a:ext cx="4505913" cy="447989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accent2"/>
                </a:solidFill>
                <a:effectLst/>
                <a:uLnTx/>
                <a:uFillTx/>
                <a:latin typeface="DM Sans" pitchFamily="2" charset="0"/>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grpSp>
        <p:nvGrpSpPr>
          <p:cNvPr id="41" name="Group 40">
            <a:extLst>
              <a:ext uri="{FF2B5EF4-FFF2-40B4-BE49-F238E27FC236}">
                <a16:creationId xmlns:a16="http://schemas.microsoft.com/office/drawing/2014/main" id="{8EC63871-B19B-C59F-03C1-CE2336CB0FC6}"/>
              </a:ext>
            </a:extLst>
          </p:cNvPr>
          <p:cNvGrpSpPr/>
          <p:nvPr/>
        </p:nvGrpSpPr>
        <p:grpSpPr>
          <a:xfrm>
            <a:off x="6416022" y="9632205"/>
            <a:ext cx="5525390" cy="369332"/>
            <a:chOff x="7223746" y="9654667"/>
            <a:chExt cx="5525390" cy="369332"/>
          </a:xfrm>
        </p:grpSpPr>
        <p:grpSp>
          <p:nvGrpSpPr>
            <p:cNvPr id="12" name="Group 11">
              <a:extLst>
                <a:ext uri="{FF2B5EF4-FFF2-40B4-BE49-F238E27FC236}">
                  <a16:creationId xmlns:a16="http://schemas.microsoft.com/office/drawing/2014/main" id="{DDBF8D5B-20D1-5790-2EA0-0E3935482991}"/>
                </a:ext>
              </a:extLst>
            </p:cNvPr>
            <p:cNvGrpSpPr/>
            <p:nvPr/>
          </p:nvGrpSpPr>
          <p:grpSpPr>
            <a:xfrm>
              <a:off x="7223746" y="9654667"/>
              <a:ext cx="3918955" cy="369332"/>
              <a:chOff x="7223746" y="9654667"/>
              <a:chExt cx="3918955" cy="369332"/>
            </a:xfrm>
          </p:grpSpPr>
          <p:sp>
            <p:nvSpPr>
              <p:cNvPr id="4" name="Rectangle 3">
                <a:extLst>
                  <a:ext uri="{FF2B5EF4-FFF2-40B4-BE49-F238E27FC236}">
                    <a16:creationId xmlns:a16="http://schemas.microsoft.com/office/drawing/2014/main" id="{CB2E72BF-785C-690B-339A-12D63AB1F8F2}"/>
                  </a:ext>
                </a:extLst>
              </p:cNvPr>
              <p:cNvSpPr/>
              <p:nvPr/>
            </p:nvSpPr>
            <p:spPr>
              <a:xfrm>
                <a:off x="7223746" y="9700485"/>
                <a:ext cx="277697" cy="277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3EF504-705F-00F3-D6C3-4BD03B8A48C5}"/>
                  </a:ext>
                </a:extLst>
              </p:cNvPr>
              <p:cNvSpPr/>
              <p:nvPr/>
            </p:nvSpPr>
            <p:spPr>
              <a:xfrm>
                <a:off x="9258569" y="9700485"/>
                <a:ext cx="277697" cy="277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BE7A69-E0AB-BF1B-D74E-B1D41DF4F311}"/>
                  </a:ext>
                </a:extLst>
              </p:cNvPr>
              <p:cNvSpPr txBox="1"/>
              <p:nvPr/>
            </p:nvSpPr>
            <p:spPr>
              <a:xfrm>
                <a:off x="7652133"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Statewide</a:t>
                </a:r>
              </a:p>
            </p:txBody>
          </p:sp>
          <p:sp>
            <p:nvSpPr>
              <p:cNvPr id="11" name="TextBox 10">
                <a:extLst>
                  <a:ext uri="{FF2B5EF4-FFF2-40B4-BE49-F238E27FC236}">
                    <a16:creationId xmlns:a16="http://schemas.microsoft.com/office/drawing/2014/main" id="{005CF95A-2DCE-42E8-66C3-CD64F5D31BD1}"/>
                  </a:ext>
                </a:extLst>
              </p:cNvPr>
              <p:cNvSpPr txBox="1"/>
              <p:nvPr/>
            </p:nvSpPr>
            <p:spPr>
              <a:xfrm>
                <a:off x="9686956"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Broward</a:t>
                </a:r>
              </a:p>
            </p:txBody>
          </p:sp>
        </p:grpSp>
        <p:sp>
          <p:nvSpPr>
            <p:cNvPr id="39" name="Rectangle 38">
              <a:extLst>
                <a:ext uri="{FF2B5EF4-FFF2-40B4-BE49-F238E27FC236}">
                  <a16:creationId xmlns:a16="http://schemas.microsoft.com/office/drawing/2014/main" id="{7ACCDE00-8424-D60B-9157-5F5FE3EE221B}"/>
                </a:ext>
              </a:extLst>
            </p:cNvPr>
            <p:cNvSpPr/>
            <p:nvPr/>
          </p:nvSpPr>
          <p:spPr>
            <a:xfrm>
              <a:off x="11003852" y="9700949"/>
              <a:ext cx="277697" cy="27769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D805144-EE8D-7EF9-57C7-C0A0B0D067E2}"/>
                </a:ext>
              </a:extLst>
            </p:cNvPr>
            <p:cNvSpPr txBox="1"/>
            <p:nvPr/>
          </p:nvSpPr>
          <p:spPr>
            <a:xfrm>
              <a:off x="11293391"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Flagler</a:t>
              </a:r>
            </a:p>
          </p:txBody>
        </p:sp>
      </p:grpSp>
      <p:cxnSp>
        <p:nvCxnSpPr>
          <p:cNvPr id="42" name="Straight Connector 41">
            <a:extLst>
              <a:ext uri="{FF2B5EF4-FFF2-40B4-BE49-F238E27FC236}">
                <a16:creationId xmlns:a16="http://schemas.microsoft.com/office/drawing/2014/main" id="{67D214A4-21DC-4ED9-5990-96C4168C8B05}"/>
              </a:ext>
            </a:extLst>
          </p:cNvPr>
          <p:cNvCxnSpPr>
            <a:cxnSpLocks/>
          </p:cNvCxnSpPr>
          <p:nvPr/>
        </p:nvCxnSpPr>
        <p:spPr>
          <a:xfrm>
            <a:off x="12829134" y="4336658"/>
            <a:ext cx="10960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78976E-365E-FFB8-CBD5-3639A5BD00BE}"/>
              </a:ext>
            </a:extLst>
          </p:cNvPr>
          <p:cNvCxnSpPr>
            <a:cxnSpLocks/>
          </p:cNvCxnSpPr>
          <p:nvPr/>
        </p:nvCxnSpPr>
        <p:spPr>
          <a:xfrm>
            <a:off x="15088240" y="4336658"/>
            <a:ext cx="10960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432DAA-CC47-A64A-C204-2358A46CC7C5}"/>
              </a:ext>
            </a:extLst>
          </p:cNvPr>
          <p:cNvCxnSpPr>
            <a:cxnSpLocks/>
          </p:cNvCxnSpPr>
          <p:nvPr/>
        </p:nvCxnSpPr>
        <p:spPr>
          <a:xfrm>
            <a:off x="4760071" y="4356414"/>
            <a:ext cx="81149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378896-0652-A690-064F-D9A91D31CE0E}"/>
              </a:ext>
            </a:extLst>
          </p:cNvPr>
          <p:cNvCxnSpPr>
            <a:cxnSpLocks/>
          </p:cNvCxnSpPr>
          <p:nvPr/>
        </p:nvCxnSpPr>
        <p:spPr>
          <a:xfrm>
            <a:off x="6978835" y="4336658"/>
            <a:ext cx="81149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789B17-B4B3-F136-E7F0-679313199C5D}"/>
              </a:ext>
            </a:extLst>
          </p:cNvPr>
          <p:cNvCxnSpPr>
            <a:cxnSpLocks/>
          </p:cNvCxnSpPr>
          <p:nvPr/>
        </p:nvCxnSpPr>
        <p:spPr>
          <a:xfrm>
            <a:off x="10196128" y="4354154"/>
            <a:ext cx="81149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3D04F1-A977-1CA4-E54E-3FED72D71CAE}"/>
              </a:ext>
            </a:extLst>
          </p:cNvPr>
          <p:cNvSpPr txBox="1"/>
          <p:nvPr/>
        </p:nvSpPr>
        <p:spPr>
          <a:xfrm>
            <a:off x="839144" y="1826681"/>
            <a:ext cx="5273639" cy="707886"/>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2000" b="1">
                <a:solidFill>
                  <a:srgbClr val="C3161C"/>
                </a:solidFill>
                <a:latin typeface="DM Sans" pitchFamily="2" charset="0"/>
                <a:cs typeface="Arial" panose="020B0604020202020204" pitchFamily="34" charset="0"/>
              </a:rPr>
              <a:t>Children represent 16.0% of all admissions</a:t>
            </a:r>
            <a:endParaRPr kumimoji="0" lang="en-US" sz="2000" b="0" i="0" u="none" strike="noStrike" kern="1200" cap="none" spc="0" normalizeH="0" baseline="0" noProof="0">
              <a:ln>
                <a:noFill/>
              </a:ln>
              <a:solidFill>
                <a:srgbClr val="C3161C"/>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AE23869-4D19-1602-DC47-DA4BA7245495}"/>
              </a:ext>
            </a:extLst>
          </p:cNvPr>
          <p:cNvSpPr txBox="1"/>
          <p:nvPr/>
        </p:nvSpPr>
        <p:spPr>
          <a:xfrm>
            <a:off x="6401907" y="1813432"/>
            <a:ext cx="5273638" cy="707886"/>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2000" b="1">
                <a:solidFill>
                  <a:schemeClr val="accent1"/>
                </a:solidFill>
                <a:latin typeface="DM Sans" pitchFamily="2" charset="0"/>
                <a:cs typeface="Arial" panose="020B0604020202020204" pitchFamily="34" charset="0"/>
              </a:rPr>
              <a:t>Children represent 20.3% of all admissions</a:t>
            </a:r>
            <a:endParaRPr kumimoji="0" lang="en-US" sz="20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5DA823D-6405-A0BD-0219-572F0EF81894}"/>
              </a:ext>
            </a:extLst>
          </p:cNvPr>
          <p:cNvSpPr txBox="1"/>
          <p:nvPr/>
        </p:nvSpPr>
        <p:spPr>
          <a:xfrm>
            <a:off x="12253791" y="1844209"/>
            <a:ext cx="4505913" cy="707886"/>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2000" b="1">
                <a:solidFill>
                  <a:schemeClr val="accent6">
                    <a:lumMod val="50000"/>
                  </a:schemeClr>
                </a:solidFill>
                <a:latin typeface="DM Sans" pitchFamily="2" charset="0"/>
                <a:cs typeface="Arial" panose="020B0604020202020204" pitchFamily="34" charset="0"/>
              </a:rPr>
              <a:t>Children represent 0% of all admissions</a:t>
            </a:r>
            <a:endParaRPr kumimoji="0" lang="en-US" sz="2000"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E9AF646-F68C-DFE8-766A-B2188E8B9872}"/>
              </a:ext>
            </a:extLst>
          </p:cNvPr>
          <p:cNvSpPr txBox="1"/>
          <p:nvPr/>
        </p:nvSpPr>
        <p:spPr>
          <a:xfrm>
            <a:off x="1654451" y="9855286"/>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56381153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5A9BE-A2FE-1F36-27B4-95CEC9597341}"/>
              </a:ext>
            </a:extLst>
          </p:cNvPr>
          <p:cNvSpPr>
            <a:spLocks noGrp="1"/>
          </p:cNvSpPr>
          <p:nvPr>
            <p:ph type="title"/>
          </p:nvPr>
        </p:nvSpPr>
        <p:spPr/>
        <p:txBody>
          <a:bodyPr/>
          <a:lstStyle/>
          <a:p>
            <a:r>
              <a:rPr lang="en-US"/>
              <a:t>Top 10 Behavioral Health inpatient diagnoses Q3 2021 to q3 2022</a:t>
            </a:r>
          </a:p>
        </p:txBody>
      </p:sp>
      <p:grpSp>
        <p:nvGrpSpPr>
          <p:cNvPr id="6" name="Hospital Increase Button">
            <a:extLst>
              <a:ext uri="{FF2B5EF4-FFF2-40B4-BE49-F238E27FC236}">
                <a16:creationId xmlns:a16="http://schemas.microsoft.com/office/drawing/2014/main" id="{0B46DE6A-71F5-1E11-AF3C-D2F621ABED79}"/>
              </a:ext>
            </a:extLst>
          </p:cNvPr>
          <p:cNvGrpSpPr/>
          <p:nvPr/>
        </p:nvGrpSpPr>
        <p:grpSpPr>
          <a:xfrm>
            <a:off x="1191359" y="2179960"/>
            <a:ext cx="4505913" cy="4479896"/>
            <a:chOff x="8196525" y="5029200"/>
            <a:chExt cx="1970881" cy="1970881"/>
          </a:xfrm>
        </p:grpSpPr>
        <p:sp>
          <p:nvSpPr>
            <p:cNvPr id="7" name="Oval 6">
              <a:extLst>
                <a:ext uri="{FF2B5EF4-FFF2-40B4-BE49-F238E27FC236}">
                  <a16:creationId xmlns:a16="http://schemas.microsoft.com/office/drawing/2014/main" id="{14E149F5-5B88-2CAB-49B5-512DF8EA4697}"/>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50,739</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pitchFamily="2" charset="0"/>
                  <a:ea typeface="+mn-ea"/>
                  <a:cs typeface="+mn-cs"/>
                </a:rPr>
                <a:t>+299 (0.6%)</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Admissions</a:t>
              </a:r>
              <a:endParaRPr kumimoji="0" lang="en-US" sz="3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solidFill>
                  <a:effectLst/>
                  <a:uLnTx/>
                  <a:uFillTx/>
                  <a:latin typeface="DM Sans" pitchFamily="2" charset="0"/>
                  <a:ea typeface="+mn-ea"/>
                  <a:cs typeface="+mn-cs"/>
                </a:rPr>
                <a:t>50,440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4" name="Straight Connector 13">
              <a:extLst>
                <a:ext uri="{FF2B5EF4-FFF2-40B4-BE49-F238E27FC236}">
                  <a16:creationId xmlns:a16="http://schemas.microsoft.com/office/drawing/2014/main" id="{47EB9A5F-0282-0730-89F1-0D09DA53FD7E}"/>
                </a:ext>
              </a:extLst>
            </p:cNvPr>
            <p:cNvCxnSpPr>
              <a:cxnSpLocks/>
            </p:cNvCxnSpPr>
            <p:nvPr/>
          </p:nvCxnSpPr>
          <p:spPr>
            <a:xfrm>
              <a:off x="8343900" y="5983552"/>
              <a:ext cx="29612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0001DE-1734-BF7B-831E-7905B8D9913F}"/>
                </a:ext>
              </a:extLst>
            </p:cNvPr>
            <p:cNvCxnSpPr>
              <a:cxnSpLocks/>
            </p:cNvCxnSpPr>
            <p:nvPr/>
          </p:nvCxnSpPr>
          <p:spPr>
            <a:xfrm>
              <a:off x="9739913" y="5983552"/>
              <a:ext cx="25816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Hospital Increase Button">
            <a:extLst>
              <a:ext uri="{FF2B5EF4-FFF2-40B4-BE49-F238E27FC236}">
                <a16:creationId xmlns:a16="http://schemas.microsoft.com/office/drawing/2014/main" id="{F25023B5-514A-4A40-0851-EB6D8E554195}"/>
              </a:ext>
            </a:extLst>
          </p:cNvPr>
          <p:cNvGrpSpPr/>
          <p:nvPr/>
        </p:nvGrpSpPr>
        <p:grpSpPr>
          <a:xfrm>
            <a:off x="6471341" y="2188847"/>
            <a:ext cx="4505913" cy="4480560"/>
            <a:chOff x="8196525" y="5029200"/>
            <a:chExt cx="1970881" cy="1970881"/>
          </a:xfrm>
        </p:grpSpPr>
        <p:sp>
          <p:nvSpPr>
            <p:cNvPr id="3" name="Oval 2">
              <a:extLst>
                <a:ext uri="{FF2B5EF4-FFF2-40B4-BE49-F238E27FC236}">
                  <a16:creationId xmlns:a16="http://schemas.microsoft.com/office/drawing/2014/main" id="{886EFCF3-9EC1-2FC6-A9E2-D264CF23ABAF}"/>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287"/>
                  </a:solidFill>
                  <a:effectLst/>
                  <a:uLnTx/>
                  <a:uFillTx/>
                  <a:latin typeface="DM Sans"/>
                  <a:ea typeface="+mn-ea"/>
                  <a:cs typeface="+mn-cs"/>
                </a:rPr>
                <a:t>5,092</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a:ea typeface="+mn-ea"/>
                  <a:cs typeface="+mn-cs"/>
                </a:rPr>
                <a:t>+91 (1.8%)</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287"/>
                  </a:solidFill>
                  <a:effectLst/>
                  <a:uLnTx/>
                  <a:uFillTx/>
                  <a:latin typeface="DM Sans"/>
                  <a:ea typeface="+mn-ea"/>
                  <a:cs typeface="+mn-cs"/>
                </a:rPr>
                <a:t>5,001</a:t>
              </a:r>
              <a:endParaRPr kumimoji="0" lang="en-US" sz="3600" b="1" i="0" u="none" strike="noStrike" kern="1200" cap="none" spc="0" normalizeH="0" baseline="0" noProof="0">
                <a:ln>
                  <a:noFill/>
                </a:ln>
                <a:solidFill>
                  <a:srgbClr val="005287"/>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6" name="Straight Connector 15">
              <a:extLst>
                <a:ext uri="{FF2B5EF4-FFF2-40B4-BE49-F238E27FC236}">
                  <a16:creationId xmlns:a16="http://schemas.microsoft.com/office/drawing/2014/main" id="{5D4D311F-AA02-F2CD-E268-7D5BA6B3B1F4}"/>
                </a:ext>
              </a:extLst>
            </p:cNvPr>
            <p:cNvCxnSpPr>
              <a:cxnSpLocks/>
            </p:cNvCxnSpPr>
            <p:nvPr/>
          </p:nvCxnSpPr>
          <p:spPr>
            <a:xfrm>
              <a:off x="8343900" y="5983552"/>
              <a:ext cx="38641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460691-B43C-3EA7-FBA4-C9E75FB06FB0}"/>
                </a:ext>
              </a:extLst>
            </p:cNvPr>
            <p:cNvCxnSpPr>
              <a:cxnSpLocks/>
            </p:cNvCxnSpPr>
            <p:nvPr/>
          </p:nvCxnSpPr>
          <p:spPr>
            <a:xfrm>
              <a:off x="9672674" y="5979502"/>
              <a:ext cx="325401" cy="405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02CC4E5-34D1-A2E0-3943-8DE7F55765C3}"/>
              </a:ext>
            </a:extLst>
          </p:cNvPr>
          <p:cNvSpPr txBox="1"/>
          <p:nvPr/>
        </p:nvSpPr>
        <p:spPr>
          <a:xfrm>
            <a:off x="1" y="1460666"/>
            <a:ext cx="688250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srgbClr val="C3161C"/>
                </a:solidFill>
                <a:effectLst/>
                <a:uLnTx/>
                <a:uFillTx/>
                <a:latin typeface="DM Sans" pitchFamily="2" charset="0"/>
                <a:ea typeface="Calibri" panose="020F0502020204030204" pitchFamily="34" charset="0"/>
                <a:cs typeface="Arial" panose="020B0604020202020204" pitchFamily="34" charset="0"/>
              </a:rPr>
              <a:t>STATEWIDE</a:t>
            </a:r>
            <a:endParaRPr kumimoji="0" lang="en-US" sz="2801" b="0" i="0" u="none" strike="noStrike" kern="1200" cap="none" spc="0" normalizeH="0" baseline="0" noProof="0">
              <a:ln>
                <a:noFill/>
              </a:ln>
              <a:solidFill>
                <a:srgbClr val="C3161C"/>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0F3AB0F-E7DF-24DE-1B8E-6D221068CA75}"/>
              </a:ext>
            </a:extLst>
          </p:cNvPr>
          <p:cNvSpPr txBox="1"/>
          <p:nvPr/>
        </p:nvSpPr>
        <p:spPr>
          <a:xfrm>
            <a:off x="6252039" y="1310721"/>
            <a:ext cx="5153453" cy="431015"/>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5287"/>
                </a:solidFill>
                <a:effectLst/>
                <a:uLnTx/>
                <a:uFillTx/>
                <a:latin typeface="DM Sans"/>
                <a:ea typeface="Calibri"/>
                <a:cs typeface="Arial"/>
              </a:rPr>
              <a:t>BROWARD COUNTY</a:t>
            </a:r>
            <a:endParaRPr kumimoji="0" lang="en-US" sz="2801" b="0" i="0" u="none" strike="noStrike" kern="1200" cap="none" spc="0" normalizeH="0" baseline="0" noProof="0">
              <a:ln>
                <a:noFill/>
              </a:ln>
              <a:solidFill>
                <a:srgbClr val="005287"/>
              </a:solidFill>
              <a:effectLst/>
              <a:uLnTx/>
              <a:uFillTx/>
              <a:latin typeface="Calibri" panose="020F0502020204030204"/>
              <a:ea typeface="+mn-ea"/>
              <a:cs typeface="+mn-cs"/>
            </a:endParaRPr>
          </a:p>
        </p:txBody>
      </p:sp>
      <p:sp>
        <p:nvSpPr>
          <p:cNvPr id="21" name="TextBox 26, chunk 1 - 2">
            <a:extLst>
              <a:ext uri="{FF2B5EF4-FFF2-40B4-BE49-F238E27FC236}">
                <a16:creationId xmlns:a16="http://schemas.microsoft.com/office/drawing/2014/main" id="{60009557-A42E-3618-E03B-9B90C1AA9136}"/>
              </a:ext>
            </a:extLst>
          </p:cNvPr>
          <p:cNvSpPr txBox="1"/>
          <p:nvPr/>
        </p:nvSpPr>
        <p:spPr>
          <a:xfrm>
            <a:off x="494407" y="7415529"/>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lvl="0" indent="0" defTabSz="755650">
              <a:lnSpc>
                <a:spcPct val="90000"/>
              </a:lnSpc>
              <a:spcBef>
                <a:spcPct val="0"/>
              </a:spcBef>
              <a:spcAft>
                <a:spcPct val="35000"/>
              </a:spcAft>
              <a:buNone/>
              <a:defRPr b="0">
                <a:solidFill>
                  <a:schemeClr val="tx1">
                    <a:lumMod val="75000"/>
                    <a:lumOff val="25000"/>
                  </a:schemeClr>
                </a:solidFill>
                <a:latin typeface="DM Sans" pitchFamily="2" charset="0"/>
              </a:defRPr>
            </a:lvl1p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Major depressive disorder, recurrent, severe</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5,744 Admissions</a:t>
            </a:r>
          </a:p>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492 Admissions</a:t>
            </a:r>
          </a:p>
          <a:p>
            <a:pPr marL="0" marR="0" lvl="0" indent="0" algn="ctr" defTabSz="755688" rtl="0" eaLnBrk="1" fontAlgn="auto" latinLnBrk="0" hangingPunct="1">
              <a:lnSpc>
                <a:spcPct val="90000"/>
              </a:lnSpc>
              <a:spcBef>
                <a:spcPct val="0"/>
              </a:spcBef>
              <a:spcAft>
                <a:spcPct val="35000"/>
              </a:spcAft>
              <a:buClrTx/>
              <a:buSzTx/>
              <a:buFontTx/>
              <a:buNone/>
              <a:tabLst/>
              <a:defRPr/>
            </a:pPr>
            <a:r>
              <a:rPr lang="en-US" b="1">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22" name="TextBox 26, chunk 1 - 2">
            <a:extLst>
              <a:ext uri="{FF2B5EF4-FFF2-40B4-BE49-F238E27FC236}">
                <a16:creationId xmlns:a16="http://schemas.microsoft.com/office/drawing/2014/main" id="{FD38F201-C946-8D48-A4D9-FB9BC50F9FD2}"/>
              </a:ext>
            </a:extLst>
          </p:cNvPr>
          <p:cNvSpPr txBox="1"/>
          <p:nvPr/>
        </p:nvSpPr>
        <p:spPr>
          <a:xfrm>
            <a:off x="4043837" y="7415529"/>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Unspecified psychosis not due to a substance</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3,090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214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23" name="TextBox 26, chunk 1 - 2">
            <a:extLst>
              <a:ext uri="{FF2B5EF4-FFF2-40B4-BE49-F238E27FC236}">
                <a16:creationId xmlns:a16="http://schemas.microsoft.com/office/drawing/2014/main" id="{36919CC0-6EFF-8831-4A15-92BA61F70C02}"/>
              </a:ext>
            </a:extLst>
          </p:cNvPr>
          <p:cNvSpPr txBox="1"/>
          <p:nvPr/>
        </p:nvSpPr>
        <p:spPr>
          <a:xfrm>
            <a:off x="7593269" y="7415528"/>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Schizoaffective disorder, bipolar type</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2,781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359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25" name="TextBox 26, chunk 1 - 2">
            <a:extLst>
              <a:ext uri="{FF2B5EF4-FFF2-40B4-BE49-F238E27FC236}">
                <a16:creationId xmlns:a16="http://schemas.microsoft.com/office/drawing/2014/main" id="{535E58E9-587B-3F1A-A376-2F3BDC372401}"/>
              </a:ext>
            </a:extLst>
          </p:cNvPr>
          <p:cNvSpPr txBox="1"/>
          <p:nvPr/>
        </p:nvSpPr>
        <p:spPr>
          <a:xfrm>
            <a:off x="11142701" y="7415529"/>
            <a:ext cx="3163853" cy="2262960"/>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Bipolar Disorder, unspecified</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2,265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178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2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26" name="TextBox 26, chunk 1 - 2">
            <a:extLst>
              <a:ext uri="{FF2B5EF4-FFF2-40B4-BE49-F238E27FC236}">
                <a16:creationId xmlns:a16="http://schemas.microsoft.com/office/drawing/2014/main" id="{0769C355-F10D-284E-6CAB-5DF931BA5487}"/>
              </a:ext>
            </a:extLst>
          </p:cNvPr>
          <p:cNvSpPr txBox="1"/>
          <p:nvPr/>
        </p:nvSpPr>
        <p:spPr>
          <a:xfrm>
            <a:off x="14692134" y="7567251"/>
            <a:ext cx="3252966" cy="2010125"/>
          </a:xfrm>
          <a:prstGeom prst="roundRect">
            <a:avLst/>
          </a:prstGeom>
          <a:no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solidFill>
                  <a:prstClr val="white"/>
                </a:solidFill>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Schizophrenia,  unspecified</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C3161C"/>
                </a:solidFill>
                <a:effectLst/>
                <a:uLnTx/>
                <a:uFillTx/>
                <a:latin typeface="DM Sans"/>
                <a:ea typeface="+mn-ea"/>
                <a:cs typeface="+mn-cs"/>
              </a:rPr>
              <a:t>2,381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5287"/>
                </a:solidFill>
                <a:effectLst/>
                <a:uLnTx/>
                <a:uFillTx/>
                <a:latin typeface="DM Sans"/>
                <a:ea typeface="+mn-ea"/>
                <a:cs typeface="+mn-cs"/>
              </a:rPr>
              <a:t>494 Admissions</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1800">
                <a:solidFill>
                  <a:schemeClr val="accent6">
                    <a:lumMod val="50000"/>
                  </a:schemeClr>
                </a:solidFill>
                <a:latin typeface="DM Sans"/>
              </a:rPr>
              <a:t>0 Admissions</a:t>
            </a:r>
            <a:endParaRPr kumimoji="0" lang="en-US" sz="18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30" name="TextBox 29">
            <a:extLst>
              <a:ext uri="{FF2B5EF4-FFF2-40B4-BE49-F238E27FC236}">
                <a16:creationId xmlns:a16="http://schemas.microsoft.com/office/drawing/2014/main" id="{40B029B3-D713-6239-6196-C6BED65B3D9C}"/>
              </a:ext>
            </a:extLst>
          </p:cNvPr>
          <p:cNvSpPr txBox="1"/>
          <p:nvPr/>
        </p:nvSpPr>
        <p:spPr>
          <a:xfrm>
            <a:off x="494406" y="6992033"/>
            <a:ext cx="1736157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prstClr val="black">
                    <a:lumMod val="75000"/>
                    <a:lumOff val="25000"/>
                  </a:prstClr>
                </a:solidFill>
                <a:effectLst/>
                <a:uLnTx/>
                <a:uFillTx/>
                <a:latin typeface="DM Sans" pitchFamily="2" charset="0"/>
                <a:ea typeface="Calibri" panose="020F0502020204030204" pitchFamily="34" charset="0"/>
                <a:cs typeface="Arial" panose="020B0604020202020204" pitchFamily="34" charset="0"/>
              </a:rPr>
              <a:t>Top 5 reasons for a behavioral health admission in Q3 2022</a:t>
            </a:r>
            <a:endParaRPr kumimoji="0" lang="en-US" sz="2801"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nvGrpSpPr>
          <p:cNvPr id="8" name="Hospital Increase Button">
            <a:extLst>
              <a:ext uri="{FF2B5EF4-FFF2-40B4-BE49-F238E27FC236}">
                <a16:creationId xmlns:a16="http://schemas.microsoft.com/office/drawing/2014/main" id="{4D711430-305B-D51B-1360-6C6CDAB20061}"/>
              </a:ext>
            </a:extLst>
          </p:cNvPr>
          <p:cNvGrpSpPr/>
          <p:nvPr/>
        </p:nvGrpSpPr>
        <p:grpSpPr>
          <a:xfrm>
            <a:off x="11825555" y="2196795"/>
            <a:ext cx="4505913" cy="4480560"/>
            <a:chOff x="8196525" y="5029200"/>
            <a:chExt cx="1970881" cy="1970881"/>
          </a:xfrm>
        </p:grpSpPr>
        <p:sp>
          <p:nvSpPr>
            <p:cNvPr id="13" name="Oval 12">
              <a:extLst>
                <a:ext uri="{FF2B5EF4-FFF2-40B4-BE49-F238E27FC236}">
                  <a16:creationId xmlns:a16="http://schemas.microsoft.com/office/drawing/2014/main" id="{12B300CC-3290-1F09-FD59-993141B6DB54}"/>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a:ea typeface="+mn-ea"/>
                  <a:cs typeface="+mn-cs"/>
                </a:rPr>
                <a:t>11</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DM Sans"/>
                  <a:ea typeface="+mn-ea"/>
                  <a:cs typeface="+mn-cs"/>
                </a:rPr>
                <a:t>+</a:t>
              </a:r>
              <a:r>
                <a:rPr lang="en-US" sz="3000" b="1">
                  <a:solidFill>
                    <a:srgbClr val="00B050"/>
                  </a:solidFill>
                  <a:latin typeface="DM Sans"/>
                </a:rPr>
                <a:t>7</a:t>
              </a:r>
              <a:r>
                <a:rPr kumimoji="0" lang="en-US" sz="3000" b="1" i="0" u="none" strike="noStrike" kern="1200" cap="none" spc="0" normalizeH="0" baseline="0" noProof="0">
                  <a:ln>
                    <a:noFill/>
                  </a:ln>
                  <a:solidFill>
                    <a:srgbClr val="00B050"/>
                  </a:solidFill>
                  <a:effectLst/>
                  <a:uLnTx/>
                  <a:uFillTx/>
                  <a:latin typeface="DM Sans"/>
                  <a:ea typeface="+mn-ea"/>
                  <a:cs typeface="+mn-cs"/>
                </a:rPr>
                <a:t> (175%)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Admissions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lumMod val="50000"/>
                    </a:schemeClr>
                  </a:solidFill>
                  <a:effectLst/>
                  <a:uLnTx/>
                  <a:uFillTx/>
                  <a:latin typeface="DM Sans"/>
                  <a:ea typeface="+mn-ea"/>
                  <a:cs typeface="+mn-cs"/>
                </a:rPr>
                <a:t>4</a:t>
              </a:r>
              <a:endParaRPr kumimoji="0" lang="en-US" sz="3600" b="1" i="0" u="none" strike="noStrike" kern="1200" cap="none" spc="0" normalizeH="0" baseline="0" noProof="0">
                <a:ln>
                  <a:noFill/>
                </a:ln>
                <a:solidFill>
                  <a:schemeClr val="accent6">
                    <a:lumMod val="50000"/>
                  </a:scheme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7" name="Straight Connector 16">
              <a:extLst>
                <a:ext uri="{FF2B5EF4-FFF2-40B4-BE49-F238E27FC236}">
                  <a16:creationId xmlns:a16="http://schemas.microsoft.com/office/drawing/2014/main" id="{A28C669C-6EF2-187C-9F0C-E8B174A81C46}"/>
                </a:ext>
              </a:extLst>
            </p:cNvPr>
            <p:cNvCxnSpPr>
              <a:cxnSpLocks/>
            </p:cNvCxnSpPr>
            <p:nvPr/>
          </p:nvCxnSpPr>
          <p:spPr>
            <a:xfrm>
              <a:off x="8343900" y="5983552"/>
              <a:ext cx="41482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972606-B5B7-2EFE-338E-09A60248EDFB}"/>
                </a:ext>
              </a:extLst>
            </p:cNvPr>
            <p:cNvCxnSpPr>
              <a:cxnSpLocks/>
            </p:cNvCxnSpPr>
            <p:nvPr/>
          </p:nvCxnSpPr>
          <p:spPr>
            <a:xfrm>
              <a:off x="9629221" y="5983552"/>
              <a:ext cx="36885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319F38DA-EB7E-C296-53AD-0B86B4D07CFD}"/>
              </a:ext>
            </a:extLst>
          </p:cNvPr>
          <p:cNvSpPr txBox="1"/>
          <p:nvPr/>
        </p:nvSpPr>
        <p:spPr>
          <a:xfrm>
            <a:off x="11606253" y="1318669"/>
            <a:ext cx="5153453" cy="431015"/>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6">
                    <a:lumMod val="50000"/>
                  </a:schemeClr>
                </a:solidFill>
                <a:effectLst/>
                <a:uLnTx/>
                <a:uFillTx/>
                <a:latin typeface="DM Sans"/>
                <a:ea typeface="Calibri"/>
                <a:cs typeface="Arial"/>
              </a:rPr>
              <a:t>FLAGLER COUNTY</a:t>
            </a:r>
            <a:endParaRPr kumimoji="0" lang="en-US" sz="2801"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2A3145B-1BF5-D969-3735-2002D0E0A7C8}"/>
              </a:ext>
            </a:extLst>
          </p:cNvPr>
          <p:cNvGrpSpPr/>
          <p:nvPr/>
        </p:nvGrpSpPr>
        <p:grpSpPr>
          <a:xfrm>
            <a:off x="6492124" y="9794206"/>
            <a:ext cx="5525390" cy="369332"/>
            <a:chOff x="7223746" y="9654667"/>
            <a:chExt cx="5525390" cy="369332"/>
          </a:xfrm>
        </p:grpSpPr>
        <p:grpSp>
          <p:nvGrpSpPr>
            <p:cNvPr id="29" name="Group 28">
              <a:extLst>
                <a:ext uri="{FF2B5EF4-FFF2-40B4-BE49-F238E27FC236}">
                  <a16:creationId xmlns:a16="http://schemas.microsoft.com/office/drawing/2014/main" id="{061379C1-1358-9E07-E99D-97AC867C11F1}"/>
                </a:ext>
              </a:extLst>
            </p:cNvPr>
            <p:cNvGrpSpPr/>
            <p:nvPr/>
          </p:nvGrpSpPr>
          <p:grpSpPr>
            <a:xfrm>
              <a:off x="7223746" y="9654667"/>
              <a:ext cx="3918955" cy="369332"/>
              <a:chOff x="7223746" y="9654667"/>
              <a:chExt cx="3918955" cy="369332"/>
            </a:xfrm>
          </p:grpSpPr>
          <p:sp>
            <p:nvSpPr>
              <p:cNvPr id="34" name="Rectangle 33">
                <a:extLst>
                  <a:ext uri="{FF2B5EF4-FFF2-40B4-BE49-F238E27FC236}">
                    <a16:creationId xmlns:a16="http://schemas.microsoft.com/office/drawing/2014/main" id="{697A8559-6515-7F32-65BD-D5053072B622}"/>
                  </a:ext>
                </a:extLst>
              </p:cNvPr>
              <p:cNvSpPr/>
              <p:nvPr/>
            </p:nvSpPr>
            <p:spPr>
              <a:xfrm>
                <a:off x="7223746" y="9700485"/>
                <a:ext cx="277697" cy="277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E2E776D-097D-943A-0CBE-BA009FC3C26A}"/>
                  </a:ext>
                </a:extLst>
              </p:cNvPr>
              <p:cNvSpPr/>
              <p:nvPr/>
            </p:nvSpPr>
            <p:spPr>
              <a:xfrm>
                <a:off x="9258569" y="9700485"/>
                <a:ext cx="277697" cy="277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297ECFE-37BA-74F7-10B3-3DE5B3AC1110}"/>
                  </a:ext>
                </a:extLst>
              </p:cNvPr>
              <p:cNvSpPr txBox="1"/>
              <p:nvPr/>
            </p:nvSpPr>
            <p:spPr>
              <a:xfrm>
                <a:off x="7652133"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Statewide</a:t>
                </a:r>
              </a:p>
            </p:txBody>
          </p:sp>
          <p:sp>
            <p:nvSpPr>
              <p:cNvPr id="37" name="TextBox 36">
                <a:extLst>
                  <a:ext uri="{FF2B5EF4-FFF2-40B4-BE49-F238E27FC236}">
                    <a16:creationId xmlns:a16="http://schemas.microsoft.com/office/drawing/2014/main" id="{3CFDFB0F-DC9F-857E-2A5C-54E8ECFCF910}"/>
                  </a:ext>
                </a:extLst>
              </p:cNvPr>
              <p:cNvSpPr txBox="1"/>
              <p:nvPr/>
            </p:nvSpPr>
            <p:spPr>
              <a:xfrm>
                <a:off x="9686956"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Broward</a:t>
                </a:r>
              </a:p>
            </p:txBody>
          </p:sp>
        </p:grpSp>
        <p:sp>
          <p:nvSpPr>
            <p:cNvPr id="32" name="Rectangle 31">
              <a:extLst>
                <a:ext uri="{FF2B5EF4-FFF2-40B4-BE49-F238E27FC236}">
                  <a16:creationId xmlns:a16="http://schemas.microsoft.com/office/drawing/2014/main" id="{02B27045-2554-08E9-2E05-D095CD18BF8D}"/>
                </a:ext>
              </a:extLst>
            </p:cNvPr>
            <p:cNvSpPr/>
            <p:nvPr/>
          </p:nvSpPr>
          <p:spPr>
            <a:xfrm>
              <a:off x="11003852" y="9700949"/>
              <a:ext cx="277697" cy="27769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8DD7A44-8D22-75A2-72F1-CD226690C361}"/>
                </a:ext>
              </a:extLst>
            </p:cNvPr>
            <p:cNvSpPr txBox="1"/>
            <p:nvPr/>
          </p:nvSpPr>
          <p:spPr>
            <a:xfrm>
              <a:off x="11293391"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Flagler</a:t>
              </a:r>
            </a:p>
          </p:txBody>
        </p:sp>
      </p:grpSp>
      <p:sp>
        <p:nvSpPr>
          <p:cNvPr id="46" name="TextBox 45">
            <a:extLst>
              <a:ext uri="{FF2B5EF4-FFF2-40B4-BE49-F238E27FC236}">
                <a16:creationId xmlns:a16="http://schemas.microsoft.com/office/drawing/2014/main" id="{BE6571C5-E31F-093A-0386-A3520223A777}"/>
              </a:ext>
            </a:extLst>
          </p:cNvPr>
          <p:cNvSpPr txBox="1"/>
          <p:nvPr/>
        </p:nvSpPr>
        <p:spPr>
          <a:xfrm>
            <a:off x="1429599" y="9855762"/>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2021/2022</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14133000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D5D6-DCE8-05AC-F906-4F79C791071C}"/>
              </a:ext>
            </a:extLst>
          </p:cNvPr>
          <p:cNvSpPr>
            <a:spLocks noGrp="1"/>
          </p:cNvSpPr>
          <p:nvPr>
            <p:ph type="title"/>
          </p:nvPr>
        </p:nvSpPr>
        <p:spPr/>
        <p:txBody>
          <a:bodyPr/>
          <a:lstStyle/>
          <a:p>
            <a:r>
              <a:rPr lang="en-US"/>
              <a:t>Emergency department 2021 data – statewide vs BROWARD &amp; Flagler </a:t>
            </a:r>
          </a:p>
        </p:txBody>
      </p:sp>
      <p:sp>
        <p:nvSpPr>
          <p:cNvPr id="7" name="Content Placeholder 5">
            <a:extLst>
              <a:ext uri="{FF2B5EF4-FFF2-40B4-BE49-F238E27FC236}">
                <a16:creationId xmlns:a16="http://schemas.microsoft.com/office/drawing/2014/main" id="{C3E2E3A2-836D-22E5-811A-442DB65E6AD0}"/>
              </a:ext>
            </a:extLst>
          </p:cNvPr>
          <p:cNvSpPr>
            <a:spLocks noGrp="1"/>
          </p:cNvSpPr>
          <p:nvPr>
            <p:ph idx="1"/>
          </p:nvPr>
        </p:nvSpPr>
        <p:spPr>
          <a:xfrm>
            <a:off x="56111" y="1456840"/>
            <a:ext cx="9747189" cy="833562"/>
          </a:xfrm>
        </p:spPr>
        <p:txBody>
          <a:bodyPr wrap="square">
            <a:spAutoFit/>
          </a:bodyPr>
          <a:lstStyle/>
          <a:p>
            <a:pPr marL="0" indent="0" algn="ctr">
              <a:buNone/>
            </a:pPr>
            <a:r>
              <a:rPr lang="en-US" sz="2000" b="1" spc="450">
                <a:latin typeface="Poppins "/>
              </a:rPr>
              <a:t>OF THE 8.6M PATIENTS WHO VISITED THE ED STATEWIDE, </a:t>
            </a:r>
            <a:r>
              <a:rPr lang="en-US" sz="2000" b="1" spc="450">
                <a:solidFill>
                  <a:srgbClr val="C00000"/>
                </a:solidFill>
                <a:latin typeface="Poppins "/>
              </a:rPr>
              <a:t>149,912 PATIENTS(1.7%) </a:t>
            </a:r>
            <a:r>
              <a:rPr lang="en-US" sz="2000" b="1" spc="450">
                <a:latin typeface="Poppins "/>
              </a:rPr>
              <a:t>VISITED BECAUSE OF A BEHAVIORAL HEALTH CONDITION IN 2021</a:t>
            </a:r>
          </a:p>
        </p:txBody>
      </p:sp>
      <p:sp>
        <p:nvSpPr>
          <p:cNvPr id="8" name="Content Placeholder 5">
            <a:extLst>
              <a:ext uri="{FF2B5EF4-FFF2-40B4-BE49-F238E27FC236}">
                <a16:creationId xmlns:a16="http://schemas.microsoft.com/office/drawing/2014/main" id="{1A876443-3C7B-1EC3-577C-57E635F9A84E}"/>
              </a:ext>
            </a:extLst>
          </p:cNvPr>
          <p:cNvSpPr txBox="1">
            <a:spLocks/>
          </p:cNvSpPr>
          <p:nvPr/>
        </p:nvSpPr>
        <p:spPr>
          <a:xfrm>
            <a:off x="507951" y="2853224"/>
            <a:ext cx="9747189" cy="833562"/>
          </a:xfrm>
          <a:prstGeom prst="rect">
            <a:avLst/>
          </a:prstGeom>
        </p:spPr>
        <p:txBody>
          <a:bodyPr vert="horz" wrap="square" lIns="0" tIns="0" rIns="0" bIns="0" rtlCol="0" anchor="t">
            <a:sp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b="0" kern="1200">
                <a:solidFill>
                  <a:schemeClr val="tx1">
                    <a:lumMod val="75000"/>
                    <a:lumOff val="25000"/>
                  </a:schemeClr>
                </a:solidFill>
                <a:latin typeface="DM Sans" pitchFamily="2"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b="0" kern="1200">
                <a:solidFill>
                  <a:schemeClr val="tx1">
                    <a:lumMod val="75000"/>
                    <a:lumOff val="25000"/>
                  </a:schemeClr>
                </a:solidFill>
                <a:latin typeface="DM Sans" pitchFamily="2"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b="0" kern="1200">
                <a:solidFill>
                  <a:schemeClr val="tx1">
                    <a:lumMod val="75000"/>
                    <a:lumOff val="25000"/>
                  </a:schemeClr>
                </a:solidFill>
                <a:latin typeface="DM Sans" pitchFamily="2"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b="0" kern="1200">
                <a:solidFill>
                  <a:schemeClr val="tx1">
                    <a:lumMod val="75000"/>
                    <a:lumOff val="25000"/>
                  </a:schemeClr>
                </a:solidFill>
                <a:latin typeface="DM Sans" pitchFamily="2"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b="0" kern="1200">
                <a:solidFill>
                  <a:schemeClr val="tx1">
                    <a:lumMod val="75000"/>
                    <a:lumOff val="25000"/>
                  </a:schemeClr>
                </a:solidFill>
                <a:latin typeface="DM Sans" pitchFamily="2"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OF THE 149K MENTAL HEALTH EMERGENCY DEPARTMENT VISITS, </a:t>
            </a:r>
            <a:r>
              <a:rPr kumimoji="0" lang="en-US" sz="2000" b="1" i="0" u="none" strike="noStrike" kern="1200" cap="none" spc="450" normalizeH="0" baseline="0" noProof="0">
                <a:ln>
                  <a:noFill/>
                </a:ln>
                <a:solidFill>
                  <a:srgbClr val="005287"/>
                </a:solidFill>
                <a:effectLst/>
                <a:uLnTx/>
                <a:uFillTx/>
                <a:latin typeface="Poppins "/>
                <a:ea typeface="+mn-ea"/>
                <a:cs typeface="+mn-cs"/>
              </a:rPr>
              <a:t>14,664 PATIENTS (9.8%) </a:t>
            </a: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VISITED A </a:t>
            </a:r>
            <a:r>
              <a:rPr kumimoji="0" lang="en-US" sz="2000" b="1" i="0" u="sng" strike="noStrike" kern="1200" cap="none" spc="450" normalizeH="0" baseline="0" noProof="0">
                <a:ln>
                  <a:noFill/>
                </a:ln>
                <a:solidFill>
                  <a:srgbClr val="005287"/>
                </a:solidFill>
                <a:effectLst/>
                <a:uLnTx/>
                <a:uFillTx/>
                <a:latin typeface="Poppins "/>
                <a:ea typeface="+mn-ea"/>
                <a:cs typeface="+mn-cs"/>
              </a:rPr>
              <a:t>BROWARD COUNTY</a:t>
            </a: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 EMERGENCY DEPARTMENT</a:t>
            </a:r>
          </a:p>
        </p:txBody>
      </p:sp>
      <p:sp>
        <p:nvSpPr>
          <p:cNvPr id="9" name="Rectangle 8">
            <a:extLst>
              <a:ext uri="{FF2B5EF4-FFF2-40B4-BE49-F238E27FC236}">
                <a16:creationId xmlns:a16="http://schemas.microsoft.com/office/drawing/2014/main" id="{8CD3A538-2A10-563F-A54F-030116D9F53F}"/>
              </a:ext>
            </a:extLst>
          </p:cNvPr>
          <p:cNvSpPr/>
          <p:nvPr/>
        </p:nvSpPr>
        <p:spPr>
          <a:xfrm>
            <a:off x="9803300" y="1445660"/>
            <a:ext cx="7664490" cy="916590"/>
          </a:xfrm>
          <a:prstGeom prst="rect">
            <a:avLst/>
          </a:prstGeom>
          <a:solidFill>
            <a:schemeClr val="bg1"/>
          </a:solidFill>
          <a:ln>
            <a:noFill/>
          </a:ln>
          <a:effectLst>
            <a:outerShdw blurRad="177800" dist="38100" dir="5400000" algn="t" rotWithShape="0">
              <a:prstClr val="black">
                <a:alpha val="18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50" normalizeH="0" baseline="0" noProof="0">
                <a:ln>
                  <a:noFill/>
                </a:ln>
                <a:solidFill>
                  <a:srgbClr val="343434"/>
                </a:solidFill>
                <a:effectLst/>
                <a:uLnTx/>
                <a:uFillTx/>
                <a:latin typeface="Poppins" panose="00000500000000000000" pitchFamily="2" charset="0"/>
                <a:ea typeface="+mn-ea"/>
                <a:cs typeface="Poppins" panose="00000500000000000000" pitchFamily="2" charset="0"/>
              </a:rPr>
              <a:t>UP 13,317 </a:t>
            </a:r>
            <a:r>
              <a:rPr kumimoji="0" lang="en-US" sz="2400" b="1" i="0" u="none" strike="noStrike" kern="1200" cap="none" spc="45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(+10%) </a:t>
            </a:r>
            <a:r>
              <a:rPr kumimoji="0" lang="en-US" sz="2400" b="0" i="0" u="none" strike="noStrike" kern="1200" cap="none" spc="450" normalizeH="0" baseline="0" noProof="0">
                <a:ln>
                  <a:noFill/>
                </a:ln>
                <a:solidFill>
                  <a:srgbClr val="343434"/>
                </a:solidFill>
                <a:effectLst/>
                <a:uLnTx/>
                <a:uFillTx/>
                <a:latin typeface="Poppins" panose="00000500000000000000" pitchFamily="2" charset="0"/>
                <a:ea typeface="+mn-ea"/>
                <a:cs typeface="Poppins" panose="00000500000000000000" pitchFamily="2" charset="0"/>
              </a:rPr>
              <a:t>PATIENTS SINCE 2020</a:t>
            </a:r>
          </a:p>
        </p:txBody>
      </p:sp>
      <p:sp>
        <p:nvSpPr>
          <p:cNvPr id="10" name="Arrow: Down 9">
            <a:extLst>
              <a:ext uri="{FF2B5EF4-FFF2-40B4-BE49-F238E27FC236}">
                <a16:creationId xmlns:a16="http://schemas.microsoft.com/office/drawing/2014/main" id="{3C876CB8-6311-BCF0-D031-D76BF662D036}"/>
              </a:ext>
            </a:extLst>
          </p:cNvPr>
          <p:cNvSpPr/>
          <p:nvPr/>
        </p:nvSpPr>
        <p:spPr>
          <a:xfrm rot="10800000">
            <a:off x="10135292" y="1456840"/>
            <a:ext cx="239697" cy="39768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876791-8621-FB78-0823-C3AD02914DF0}"/>
              </a:ext>
            </a:extLst>
          </p:cNvPr>
          <p:cNvSpPr/>
          <p:nvPr/>
        </p:nvSpPr>
        <p:spPr>
          <a:xfrm>
            <a:off x="10614686" y="2776656"/>
            <a:ext cx="7664490" cy="916590"/>
          </a:xfrm>
          <a:prstGeom prst="rect">
            <a:avLst/>
          </a:prstGeom>
          <a:solidFill>
            <a:schemeClr val="bg1"/>
          </a:solidFill>
          <a:ln>
            <a:noFill/>
          </a:ln>
          <a:effectLst>
            <a:outerShdw blurRad="177800" dist="38100" dir="5400000" algn="t" rotWithShape="0">
              <a:prstClr val="black">
                <a:alpha val="18000"/>
              </a:prstClr>
            </a:outerShdw>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50" normalizeH="0" baseline="0" noProof="0">
                <a:ln>
                  <a:noFill/>
                </a:ln>
                <a:solidFill>
                  <a:srgbClr val="343434"/>
                </a:solidFill>
                <a:effectLst/>
                <a:uLnTx/>
                <a:uFillTx/>
                <a:latin typeface="Poppins"/>
                <a:ea typeface="+mn-ea"/>
                <a:cs typeface="Poppins"/>
              </a:rPr>
              <a:t>UP 1,343 </a:t>
            </a:r>
            <a:r>
              <a:rPr kumimoji="0" lang="en-US" sz="2400" b="1" i="0" u="none" strike="noStrike" kern="1200" cap="none" spc="450" normalizeH="0" baseline="0" noProof="0">
                <a:ln>
                  <a:noFill/>
                </a:ln>
                <a:solidFill>
                  <a:srgbClr val="005287"/>
                </a:solidFill>
                <a:effectLst/>
                <a:uLnTx/>
                <a:uFillTx/>
                <a:latin typeface="Poppins"/>
                <a:ea typeface="+mn-ea"/>
                <a:cs typeface="Poppins"/>
              </a:rPr>
              <a:t>(+10%) </a:t>
            </a:r>
            <a:r>
              <a:rPr kumimoji="0" lang="en-US" sz="2400" b="0" i="0" u="none" strike="noStrike" kern="1200" cap="none" spc="450" normalizeH="0" baseline="0" noProof="0">
                <a:ln>
                  <a:noFill/>
                </a:ln>
                <a:solidFill>
                  <a:srgbClr val="343434"/>
                </a:solidFill>
                <a:effectLst/>
                <a:uLnTx/>
                <a:uFillTx/>
                <a:latin typeface="Poppins"/>
                <a:ea typeface="+mn-ea"/>
                <a:cs typeface="Poppins"/>
              </a:rPr>
              <a:t>PATIENTS SINCE 2020</a:t>
            </a:r>
          </a:p>
        </p:txBody>
      </p:sp>
      <p:sp>
        <p:nvSpPr>
          <p:cNvPr id="12" name="Arrow: Down 11">
            <a:extLst>
              <a:ext uri="{FF2B5EF4-FFF2-40B4-BE49-F238E27FC236}">
                <a16:creationId xmlns:a16="http://schemas.microsoft.com/office/drawing/2014/main" id="{C72D42A8-59E5-EDDA-EBAB-7C71980A1E28}"/>
              </a:ext>
            </a:extLst>
          </p:cNvPr>
          <p:cNvSpPr/>
          <p:nvPr/>
        </p:nvSpPr>
        <p:spPr>
          <a:xfrm rot="10800000">
            <a:off x="10494837" y="2951719"/>
            <a:ext cx="239697" cy="39768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78D7BCF-E11A-7D57-3641-F31948829AFF}"/>
              </a:ext>
            </a:extLst>
          </p:cNvPr>
          <p:cNvGrpSpPr/>
          <p:nvPr/>
        </p:nvGrpSpPr>
        <p:grpSpPr>
          <a:xfrm>
            <a:off x="-525639" y="5624633"/>
            <a:ext cx="21321862" cy="5108321"/>
            <a:chOff x="1424571" y="3436843"/>
            <a:chExt cx="13111685" cy="3781075"/>
          </a:xfrm>
        </p:grpSpPr>
        <p:graphicFrame>
          <p:nvGraphicFramePr>
            <p:cNvPr id="4" name="Chart 3">
              <a:extLst>
                <a:ext uri="{FF2B5EF4-FFF2-40B4-BE49-F238E27FC236}">
                  <a16:creationId xmlns:a16="http://schemas.microsoft.com/office/drawing/2014/main" id="{A2F3B168-840F-0F27-BAE4-827AC8B7E055}"/>
                </a:ext>
              </a:extLst>
            </p:cNvPr>
            <p:cNvGraphicFramePr/>
            <p:nvPr>
              <p:extLst>
                <p:ext uri="{D42A27DB-BD31-4B8C-83A1-F6EECF244321}">
                  <p14:modId xmlns:p14="http://schemas.microsoft.com/office/powerpoint/2010/main" val="1765863432"/>
                </p:ext>
              </p:extLst>
            </p:nvPr>
          </p:nvGraphicFramePr>
          <p:xfrm>
            <a:off x="2340717" y="3748038"/>
            <a:ext cx="12195539" cy="34698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C46E64F-5F7A-2023-D15C-B69BDA38B50E}"/>
                </a:ext>
              </a:extLst>
            </p:cNvPr>
            <p:cNvSpPr txBox="1"/>
            <p:nvPr/>
          </p:nvSpPr>
          <p:spPr>
            <a:xfrm>
              <a:off x="1424571" y="3436843"/>
              <a:ext cx="11901757" cy="287343"/>
            </a:xfrm>
            <a:prstGeom prst="rect">
              <a:avLst/>
            </a:prstGeom>
            <a:noFill/>
          </p:spPr>
          <p:txBody>
            <a:bodyPr wrap="square" lIns="0" tIns="0" rIns="0" bIns="0">
              <a:spAutoFit/>
            </a:bodyPr>
            <a:lstStyle/>
            <a:p>
              <a:pPr algn="ctr" defTabSz="457223">
                <a:defRPr/>
              </a:pPr>
              <a:r>
                <a:rPr lang="en-US" altLang="en-US" sz="2801" b="1">
                  <a:solidFill>
                    <a:prstClr val="black">
                      <a:lumMod val="75000"/>
                      <a:lumOff val="25000"/>
                    </a:prstClr>
                  </a:solidFill>
                  <a:latin typeface="DM Sans" pitchFamily="2" charset="0"/>
                  <a:ea typeface="Calibri" panose="020F0502020204030204" pitchFamily="34" charset="0"/>
                  <a:cs typeface="Arial" panose="020B0604020202020204" pitchFamily="34" charset="0"/>
                </a:rPr>
                <a:t>PAYER DISTRIBUTION</a:t>
              </a:r>
              <a:endParaRPr lang="en-US" sz="2801">
                <a:solidFill>
                  <a:prstClr val="black">
                    <a:lumMod val="75000"/>
                    <a:lumOff val="25000"/>
                  </a:prstClr>
                </a:solidFill>
                <a:latin typeface="Calibri" panose="020F0502020204030204"/>
              </a:endParaRPr>
            </a:p>
          </p:txBody>
        </p:sp>
      </p:grpSp>
      <p:sp>
        <p:nvSpPr>
          <p:cNvPr id="6" name="Content Placeholder 5">
            <a:extLst>
              <a:ext uri="{FF2B5EF4-FFF2-40B4-BE49-F238E27FC236}">
                <a16:creationId xmlns:a16="http://schemas.microsoft.com/office/drawing/2014/main" id="{666975DC-C7EC-A0D0-431B-C5169F4845B1}"/>
              </a:ext>
            </a:extLst>
          </p:cNvPr>
          <p:cNvSpPr txBox="1">
            <a:spLocks/>
          </p:cNvSpPr>
          <p:nvPr/>
        </p:nvSpPr>
        <p:spPr>
          <a:xfrm>
            <a:off x="388103" y="4221217"/>
            <a:ext cx="9747189" cy="833562"/>
          </a:xfrm>
          <a:prstGeom prst="rect">
            <a:avLst/>
          </a:prstGeom>
        </p:spPr>
        <p:txBody>
          <a:bodyPr vert="horz" wrap="square" lIns="0" tIns="0" rIns="0" bIns="0" rtlCol="0" anchor="t">
            <a:sp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b="0" kern="1200">
                <a:solidFill>
                  <a:schemeClr val="tx1">
                    <a:lumMod val="75000"/>
                    <a:lumOff val="25000"/>
                  </a:schemeClr>
                </a:solidFill>
                <a:latin typeface="DM Sans" pitchFamily="2"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b="0" kern="1200">
                <a:solidFill>
                  <a:schemeClr val="tx1">
                    <a:lumMod val="75000"/>
                    <a:lumOff val="25000"/>
                  </a:schemeClr>
                </a:solidFill>
                <a:latin typeface="DM Sans" pitchFamily="2"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b="0" kern="1200">
                <a:solidFill>
                  <a:schemeClr val="tx1">
                    <a:lumMod val="75000"/>
                    <a:lumOff val="25000"/>
                  </a:schemeClr>
                </a:solidFill>
                <a:latin typeface="DM Sans" pitchFamily="2"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b="0" kern="1200">
                <a:solidFill>
                  <a:schemeClr val="tx1">
                    <a:lumMod val="75000"/>
                    <a:lumOff val="25000"/>
                  </a:schemeClr>
                </a:solidFill>
                <a:latin typeface="DM Sans" pitchFamily="2"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b="0" kern="1200">
                <a:solidFill>
                  <a:schemeClr val="tx1">
                    <a:lumMod val="75000"/>
                    <a:lumOff val="25000"/>
                  </a:schemeClr>
                </a:solidFill>
                <a:latin typeface="DM Sans" pitchFamily="2"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OF THE 149K MENTAL HEALTH EMERGENCY DEPARTMENT VISITS, </a:t>
            </a:r>
            <a:r>
              <a:rPr kumimoji="0" lang="en-US" sz="2000" b="1" i="0" u="none" strike="noStrike" kern="1200" cap="none" spc="450" normalizeH="0" baseline="0" noProof="0">
                <a:ln>
                  <a:noFill/>
                </a:ln>
                <a:solidFill>
                  <a:schemeClr val="accent6">
                    <a:lumMod val="50000"/>
                  </a:schemeClr>
                </a:solidFill>
                <a:effectLst/>
                <a:uLnTx/>
                <a:uFillTx/>
                <a:latin typeface="Poppins "/>
                <a:ea typeface="+mn-ea"/>
                <a:cs typeface="+mn-cs"/>
              </a:rPr>
              <a:t>394 PATIENTS (0.26%) </a:t>
            </a: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VISITED A </a:t>
            </a:r>
            <a:r>
              <a:rPr kumimoji="0" lang="en-US" sz="2000" b="1" i="0" u="sng" strike="noStrike" kern="1200" cap="none" spc="450" normalizeH="0" baseline="0" noProof="0">
                <a:ln>
                  <a:noFill/>
                </a:ln>
                <a:solidFill>
                  <a:schemeClr val="accent6">
                    <a:lumMod val="50000"/>
                  </a:schemeClr>
                </a:solidFill>
                <a:effectLst/>
                <a:uLnTx/>
                <a:uFillTx/>
                <a:latin typeface="Poppins "/>
                <a:ea typeface="+mn-ea"/>
                <a:cs typeface="+mn-cs"/>
              </a:rPr>
              <a:t>FLAGLER COUNTY</a:t>
            </a:r>
            <a:r>
              <a:rPr kumimoji="0" lang="en-US" sz="2000" b="1" i="0" u="none" strike="noStrike" kern="1200" cap="none" spc="450" normalizeH="0" baseline="0" noProof="0">
                <a:ln>
                  <a:noFill/>
                </a:ln>
                <a:solidFill>
                  <a:schemeClr val="accent6">
                    <a:lumMod val="50000"/>
                  </a:schemeClr>
                </a:solidFill>
                <a:effectLst/>
                <a:uLnTx/>
                <a:uFillTx/>
                <a:latin typeface="Poppins "/>
                <a:ea typeface="+mn-ea"/>
                <a:cs typeface="+mn-cs"/>
              </a:rPr>
              <a:t> </a:t>
            </a:r>
            <a:r>
              <a:rPr kumimoji="0" lang="en-US" sz="2000" b="1" i="0" u="none" strike="noStrike" kern="1200" cap="none" spc="450" normalizeH="0" baseline="0" noProof="0">
                <a:ln>
                  <a:noFill/>
                </a:ln>
                <a:solidFill>
                  <a:prstClr val="black">
                    <a:lumMod val="75000"/>
                    <a:lumOff val="25000"/>
                  </a:prstClr>
                </a:solidFill>
                <a:effectLst/>
                <a:uLnTx/>
                <a:uFillTx/>
                <a:latin typeface="Poppins "/>
                <a:ea typeface="+mn-ea"/>
                <a:cs typeface="+mn-cs"/>
              </a:rPr>
              <a:t>EMERGENCY DEPARTMENT</a:t>
            </a:r>
          </a:p>
        </p:txBody>
      </p:sp>
      <p:sp>
        <p:nvSpPr>
          <p:cNvPr id="13" name="Rectangle 12">
            <a:extLst>
              <a:ext uri="{FF2B5EF4-FFF2-40B4-BE49-F238E27FC236}">
                <a16:creationId xmlns:a16="http://schemas.microsoft.com/office/drawing/2014/main" id="{C9824560-3DE3-1179-83C8-84AC2FBB6B6A}"/>
              </a:ext>
            </a:extLst>
          </p:cNvPr>
          <p:cNvSpPr/>
          <p:nvPr/>
        </p:nvSpPr>
        <p:spPr>
          <a:xfrm>
            <a:off x="10469368" y="4246626"/>
            <a:ext cx="7664490" cy="916590"/>
          </a:xfrm>
          <a:prstGeom prst="rect">
            <a:avLst/>
          </a:prstGeom>
          <a:solidFill>
            <a:schemeClr val="bg1"/>
          </a:solidFill>
          <a:ln>
            <a:noFill/>
          </a:ln>
          <a:effectLst>
            <a:outerShdw blurRad="177800" dist="38100" dir="5400000" algn="t" rotWithShape="0">
              <a:prstClr val="black">
                <a:alpha val="18000"/>
              </a:prstClr>
            </a:outerShdw>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50" normalizeH="0" baseline="0" noProof="0">
                <a:ln>
                  <a:noFill/>
                </a:ln>
                <a:solidFill>
                  <a:srgbClr val="343434"/>
                </a:solidFill>
                <a:effectLst/>
                <a:uLnTx/>
                <a:uFillTx/>
                <a:latin typeface="Poppins"/>
                <a:ea typeface="+mn-ea"/>
                <a:cs typeface="Poppins"/>
              </a:rPr>
              <a:t>UP 1 </a:t>
            </a:r>
            <a:r>
              <a:rPr kumimoji="0" lang="en-US" sz="2400" b="1" i="0" u="none" strike="noStrike" kern="1200" cap="none" spc="450" normalizeH="0" baseline="0" noProof="0">
                <a:ln>
                  <a:noFill/>
                </a:ln>
                <a:solidFill>
                  <a:schemeClr val="accent6">
                    <a:lumMod val="50000"/>
                  </a:schemeClr>
                </a:solidFill>
                <a:effectLst/>
                <a:uLnTx/>
                <a:uFillTx/>
                <a:latin typeface="Poppins"/>
                <a:ea typeface="+mn-ea"/>
                <a:cs typeface="Poppins"/>
              </a:rPr>
              <a:t>(+</a:t>
            </a:r>
            <a:r>
              <a:rPr lang="en-US" sz="2400" b="1" spc="450">
                <a:solidFill>
                  <a:schemeClr val="accent6">
                    <a:lumMod val="50000"/>
                  </a:schemeClr>
                </a:solidFill>
                <a:latin typeface="Poppins"/>
                <a:cs typeface="Poppins"/>
              </a:rPr>
              <a:t>0.25</a:t>
            </a:r>
            <a:r>
              <a:rPr kumimoji="0" lang="en-US" sz="2400" b="1" i="0" u="none" strike="noStrike" kern="1200" cap="none" spc="450" normalizeH="0" baseline="0" noProof="0">
                <a:ln>
                  <a:noFill/>
                </a:ln>
                <a:solidFill>
                  <a:schemeClr val="accent6">
                    <a:lumMod val="50000"/>
                  </a:schemeClr>
                </a:solidFill>
                <a:effectLst/>
                <a:uLnTx/>
                <a:uFillTx/>
                <a:latin typeface="Poppins"/>
                <a:ea typeface="+mn-ea"/>
                <a:cs typeface="Poppins"/>
              </a:rPr>
              <a:t>%) </a:t>
            </a:r>
            <a:r>
              <a:rPr kumimoji="0" lang="en-US" sz="2400" b="0" i="0" u="none" strike="noStrike" kern="1200" cap="none" spc="450" normalizeH="0" baseline="0" noProof="0">
                <a:ln>
                  <a:noFill/>
                </a:ln>
                <a:solidFill>
                  <a:srgbClr val="343434"/>
                </a:solidFill>
                <a:effectLst/>
                <a:uLnTx/>
                <a:uFillTx/>
                <a:latin typeface="Poppins"/>
                <a:ea typeface="+mn-ea"/>
                <a:cs typeface="Poppins"/>
              </a:rPr>
              <a:t>PATIENTS SINCE 2020</a:t>
            </a:r>
          </a:p>
        </p:txBody>
      </p:sp>
      <p:sp>
        <p:nvSpPr>
          <p:cNvPr id="15" name="Arrow: Down 14">
            <a:extLst>
              <a:ext uri="{FF2B5EF4-FFF2-40B4-BE49-F238E27FC236}">
                <a16:creationId xmlns:a16="http://schemas.microsoft.com/office/drawing/2014/main" id="{7E5AB7A8-5397-199E-D245-5A6832BB1307}"/>
              </a:ext>
            </a:extLst>
          </p:cNvPr>
          <p:cNvSpPr/>
          <p:nvPr/>
        </p:nvSpPr>
        <p:spPr>
          <a:xfrm rot="10800000">
            <a:off x="10349519" y="4421689"/>
            <a:ext cx="239697" cy="39768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16235AB-7596-2347-505B-E8C0A7768215}"/>
              </a:ext>
            </a:extLst>
          </p:cNvPr>
          <p:cNvSpPr txBox="1"/>
          <p:nvPr/>
        </p:nvSpPr>
        <p:spPr>
          <a:xfrm>
            <a:off x="1769027" y="9926479"/>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31144038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A4D53B-613B-C6CA-E988-36717B53843F}"/>
              </a:ext>
            </a:extLst>
          </p:cNvPr>
          <p:cNvSpPr>
            <a:spLocks noGrp="1"/>
          </p:cNvSpPr>
          <p:nvPr>
            <p:ph type="title"/>
          </p:nvPr>
        </p:nvSpPr>
        <p:spPr/>
        <p:txBody>
          <a:bodyPr/>
          <a:lstStyle/>
          <a:p>
            <a:r>
              <a:rPr lang="en-US"/>
              <a:t>FLORIDA’S HOSPITAL SYSTEM</a:t>
            </a:r>
          </a:p>
        </p:txBody>
      </p:sp>
      <p:pic>
        <p:nvPicPr>
          <p:cNvPr id="5" name="Content Placeholder 4">
            <a:extLst>
              <a:ext uri="{FF2B5EF4-FFF2-40B4-BE49-F238E27FC236}">
                <a16:creationId xmlns:a16="http://schemas.microsoft.com/office/drawing/2014/main" id="{C6AF3A35-2C46-4225-A94B-FB1C3403EF2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67872" y="3238501"/>
            <a:ext cx="457200" cy="457200"/>
          </a:xfrm>
        </p:spPr>
      </p:pic>
      <p:sp>
        <p:nvSpPr>
          <p:cNvPr id="4" name="Rectangle 3">
            <a:extLst>
              <a:ext uri="{FF2B5EF4-FFF2-40B4-BE49-F238E27FC236}">
                <a16:creationId xmlns:a16="http://schemas.microsoft.com/office/drawing/2014/main" id="{96552D38-D2BC-04DB-876A-3DF931A2F02D}"/>
              </a:ext>
            </a:extLst>
          </p:cNvPr>
          <p:cNvSpPr/>
          <p:nvPr/>
        </p:nvSpPr>
        <p:spPr>
          <a:xfrm>
            <a:off x="342900" y="1485900"/>
            <a:ext cx="8369300" cy="73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0" tIns="1737360"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320</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Hospitals [</a:t>
            </a: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71,000</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Beds]</a:t>
            </a:r>
          </a:p>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228</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Community Acute Care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[41 Teaching, 24 Rural, 4 Children, 36 Trauma]</a:t>
            </a:r>
            <a:endParaRPr kumimoji="0" lang="en-US" sz="28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endParaRP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mn-ea"/>
                <a:cs typeface="Poppins"/>
              </a:rPr>
              <a:t>37</a:t>
            </a:r>
            <a:r>
              <a:rPr kumimoji="0" lang="en-US" sz="3600" b="0" i="0" u="none" strike="noStrike" kern="1200" cap="none" spc="0" normalizeH="0" baseline="0" noProof="0">
                <a:ln>
                  <a:noFill/>
                </a:ln>
                <a:solidFill>
                  <a:prstClr val="white"/>
                </a:solidFill>
                <a:effectLst/>
                <a:uLnTx/>
                <a:uFillTx/>
                <a:latin typeface="Poppins"/>
                <a:ea typeface="+mn-ea"/>
                <a:cs typeface="Poppins"/>
              </a:rPr>
              <a:t> Behavioral</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mn-ea"/>
                <a:cs typeface="Poppins"/>
              </a:rPr>
              <a:t>28</a:t>
            </a:r>
            <a:r>
              <a:rPr kumimoji="0" lang="en-US" sz="3600" b="0" i="0" u="none" strike="noStrike" kern="1200" cap="none" spc="0" normalizeH="0" baseline="0" noProof="0">
                <a:ln>
                  <a:noFill/>
                </a:ln>
                <a:solidFill>
                  <a:prstClr val="white"/>
                </a:solidFill>
                <a:effectLst/>
                <a:uLnTx/>
                <a:uFillTx/>
                <a:latin typeface="Poppins"/>
                <a:ea typeface="+mn-ea"/>
                <a:cs typeface="Poppins"/>
              </a:rPr>
              <a:t> Rehabilitation</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mn-ea"/>
                <a:cs typeface="Poppins"/>
              </a:rPr>
              <a:t>27</a:t>
            </a:r>
            <a:r>
              <a:rPr kumimoji="0" lang="en-US" sz="3600" b="0" i="0" u="none" strike="noStrike" kern="1200" cap="none" spc="0" normalizeH="0" baseline="0" noProof="0">
                <a:ln>
                  <a:noFill/>
                </a:ln>
                <a:solidFill>
                  <a:prstClr val="white"/>
                </a:solidFill>
                <a:effectLst/>
                <a:uLnTx/>
                <a:uFillTx/>
                <a:latin typeface="Poppins"/>
                <a:ea typeface="+mn-ea"/>
                <a:cs typeface="Poppins"/>
              </a:rPr>
              <a:t> Long-Term Acute Care</a:t>
            </a:r>
            <a:endPar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endParaRPr>
          </a:p>
        </p:txBody>
      </p:sp>
      <p:pic>
        <p:nvPicPr>
          <p:cNvPr id="7" name="Picture 6" descr="Close-up of stethoscope in scrubs pocket">
            <a:extLst>
              <a:ext uri="{FF2B5EF4-FFF2-40B4-BE49-F238E27FC236}">
                <a16:creationId xmlns:a16="http://schemas.microsoft.com/office/drawing/2014/main" id="{E983B406-6CD2-F9B6-0923-32538B0892C9}"/>
              </a:ext>
            </a:extLst>
          </p:cNvPr>
          <p:cNvPicPr>
            <a:picLocks noChangeAspect="1"/>
          </p:cNvPicPr>
          <p:nvPr/>
        </p:nvPicPr>
        <p:blipFill rotWithShape="1">
          <a:blip r:embed="rId4">
            <a:alphaModFix amt="1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2" b="95"/>
          <a:stretch/>
        </p:blipFill>
        <p:spPr>
          <a:xfrm>
            <a:off x="342901" y="1485900"/>
            <a:ext cx="8369298" cy="1409700"/>
          </a:xfrm>
          <a:prstGeom prst="rect">
            <a:avLst/>
          </a:prstGeom>
        </p:spPr>
      </p:pic>
      <p:pic>
        <p:nvPicPr>
          <p:cNvPr id="8" name="Graphic 7">
            <a:extLst>
              <a:ext uri="{FF2B5EF4-FFF2-40B4-BE49-F238E27FC236}">
                <a16:creationId xmlns:a16="http://schemas.microsoft.com/office/drawing/2014/main" id="{5F394100-3ADA-1D8E-08C0-0A816FAB0F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872" y="5496475"/>
            <a:ext cx="457200" cy="457200"/>
          </a:xfrm>
          <a:prstGeom prst="rect">
            <a:avLst/>
          </a:prstGeom>
        </p:spPr>
      </p:pic>
      <p:pic>
        <p:nvPicPr>
          <p:cNvPr id="10" name="Graphic 9">
            <a:extLst>
              <a:ext uri="{FF2B5EF4-FFF2-40B4-BE49-F238E27FC236}">
                <a16:creationId xmlns:a16="http://schemas.microsoft.com/office/drawing/2014/main" id="{80AE82D6-AAEB-7DA4-1975-7E54A81CC1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872" y="7280708"/>
            <a:ext cx="457200" cy="457200"/>
          </a:xfrm>
          <a:prstGeom prst="rect">
            <a:avLst/>
          </a:prstGeom>
        </p:spPr>
      </p:pic>
      <p:pic>
        <p:nvPicPr>
          <p:cNvPr id="14" name="Graphic 13">
            <a:extLst>
              <a:ext uri="{FF2B5EF4-FFF2-40B4-BE49-F238E27FC236}">
                <a16:creationId xmlns:a16="http://schemas.microsoft.com/office/drawing/2014/main" id="{6973567A-1296-9E4A-26C9-A31E946611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872" y="6383989"/>
            <a:ext cx="457200" cy="457200"/>
          </a:xfrm>
          <a:prstGeom prst="rect">
            <a:avLst/>
          </a:prstGeom>
        </p:spPr>
      </p:pic>
      <p:pic>
        <p:nvPicPr>
          <p:cNvPr id="15" name="Graphic 14">
            <a:extLst>
              <a:ext uri="{FF2B5EF4-FFF2-40B4-BE49-F238E27FC236}">
                <a16:creationId xmlns:a16="http://schemas.microsoft.com/office/drawing/2014/main" id="{B69B6974-3468-1F58-626F-2AA151E191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7872" y="4261948"/>
            <a:ext cx="457200" cy="457200"/>
          </a:xfrm>
          <a:prstGeom prst="rect">
            <a:avLst/>
          </a:prstGeom>
        </p:spPr>
      </p:pic>
      <p:grpSp>
        <p:nvGrpSpPr>
          <p:cNvPr id="2" name="Group 1">
            <a:extLst>
              <a:ext uri="{FF2B5EF4-FFF2-40B4-BE49-F238E27FC236}">
                <a16:creationId xmlns:a16="http://schemas.microsoft.com/office/drawing/2014/main" id="{171F4885-DE44-1963-5BAB-E68DD82777FA}"/>
              </a:ext>
            </a:extLst>
          </p:cNvPr>
          <p:cNvGrpSpPr/>
          <p:nvPr/>
        </p:nvGrpSpPr>
        <p:grpSpPr>
          <a:xfrm>
            <a:off x="9575802" y="1485900"/>
            <a:ext cx="8369299" cy="7315200"/>
            <a:chOff x="9575801" y="1485900"/>
            <a:chExt cx="8369299" cy="7315200"/>
          </a:xfrm>
        </p:grpSpPr>
        <p:sp>
          <p:nvSpPr>
            <p:cNvPr id="16" name="Rectangle 15">
              <a:extLst>
                <a:ext uri="{FF2B5EF4-FFF2-40B4-BE49-F238E27FC236}">
                  <a16:creationId xmlns:a16="http://schemas.microsoft.com/office/drawing/2014/main" id="{3EB5CE47-68B6-9096-A6E5-FA9BB2A87D25}"/>
                </a:ext>
              </a:extLst>
            </p:cNvPr>
            <p:cNvSpPr/>
            <p:nvPr/>
          </p:nvSpPr>
          <p:spPr>
            <a:xfrm>
              <a:off x="9575802" y="1485900"/>
              <a:ext cx="8369298" cy="73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0" tIns="1737360" rtlCol="0" anchor="t"/>
            <a:lstStyle/>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297,197</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FTEs</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2.5</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a:t>
              </a: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Million</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Inpatient Admissions</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10.3</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a:t>
              </a:r>
              <a:r>
                <a:rPr kumimoji="0" lang="en-US" sz="3600" b="1" i="0" u="none" strike="noStrike" kern="1200" cap="none" spc="0" normalizeH="0" baseline="0" noProof="0">
                  <a:ln>
                    <a:noFill/>
                  </a:ln>
                  <a:solidFill>
                    <a:srgbClr val="C3161C">
                      <a:lumMod val="60000"/>
                      <a:lumOff val="40000"/>
                    </a:srgbClr>
                  </a:solidFill>
                  <a:effectLst/>
                  <a:uLnTx/>
                  <a:uFillTx/>
                  <a:latin typeface="Poppins"/>
                  <a:ea typeface="Calibri" panose="020F0502020204030204" pitchFamily="34" charset="0"/>
                  <a:cs typeface="Poppins"/>
                </a:rPr>
                <a:t>Million</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ED Visits</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mn-ea"/>
                  <a:cs typeface="Poppins"/>
                </a:rPr>
                <a:t>216,550</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 Births</a:t>
              </a:r>
            </a:p>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3600" b="1" i="0" u="none" strike="noStrike" kern="1200" cap="none" spc="0" normalizeH="0" baseline="0" noProof="0">
                  <a:ln>
                    <a:noFill/>
                  </a:ln>
                  <a:solidFill>
                    <a:srgbClr val="C3161C">
                      <a:lumMod val="60000"/>
                      <a:lumOff val="40000"/>
                    </a:srgbClr>
                  </a:solidFill>
                  <a:effectLst/>
                  <a:uLnTx/>
                  <a:uFillTx/>
                  <a:latin typeface="Poppins"/>
                  <a:ea typeface="+mn-ea"/>
                  <a:cs typeface="Poppins"/>
                </a:rPr>
                <a:t>$1.6 Billion </a:t>
              </a:r>
              <a:r>
                <a:rPr kumimoji="0" lang="en-US" sz="3600" b="0" i="0" u="none" strike="noStrike" kern="1200" cap="none" spc="0" normalizeH="0" baseline="0" noProof="0">
                  <a:ln>
                    <a:noFill/>
                  </a:ln>
                  <a:solidFill>
                    <a:prstClr val="white"/>
                  </a:solidFill>
                  <a:effectLst/>
                  <a:uLnTx/>
                  <a:uFillTx/>
                  <a:latin typeface="Poppins"/>
                  <a:ea typeface="Calibri" panose="020F0502020204030204" pitchFamily="34" charset="0"/>
                  <a:cs typeface="Poppins"/>
                </a:rPr>
                <a:t>Charity Care</a:t>
              </a:r>
            </a:p>
          </p:txBody>
        </p:sp>
        <p:pic>
          <p:nvPicPr>
            <p:cNvPr id="17" name="Picture 16" descr="Smiling medical staff">
              <a:extLst>
                <a:ext uri="{FF2B5EF4-FFF2-40B4-BE49-F238E27FC236}">
                  <a16:creationId xmlns:a16="http://schemas.microsoft.com/office/drawing/2014/main" id="{2DF07B18-B704-FDA9-143B-C11183438B29}"/>
                </a:ext>
              </a:extLst>
            </p:cNvPr>
            <p:cNvPicPr>
              <a:picLocks noChangeAspect="1"/>
            </p:cNvPicPr>
            <p:nvPr/>
          </p:nvPicPr>
          <p:blipFill rotWithShape="1">
            <a:blip r:embed="rId14">
              <a:alphaModFix amt="1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r="-88" b="-51"/>
            <a:stretch/>
          </p:blipFill>
          <p:spPr>
            <a:xfrm>
              <a:off x="9575801" y="1485900"/>
              <a:ext cx="8369297" cy="1409700"/>
            </a:xfrm>
            <a:prstGeom prst="rect">
              <a:avLst/>
            </a:prstGeom>
          </p:spPr>
        </p:pic>
        <p:pic>
          <p:nvPicPr>
            <p:cNvPr id="20" name="Graphic 19">
              <a:extLst>
                <a:ext uri="{FF2B5EF4-FFF2-40B4-BE49-F238E27FC236}">
                  <a16:creationId xmlns:a16="http://schemas.microsoft.com/office/drawing/2014/main" id="{4A9DE672-1262-E6F7-BEC6-651203217B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07612" y="4217404"/>
              <a:ext cx="377190" cy="457200"/>
            </a:xfrm>
            <a:prstGeom prst="rect">
              <a:avLst/>
            </a:prstGeom>
          </p:spPr>
        </p:pic>
        <p:pic>
          <p:nvPicPr>
            <p:cNvPr id="22" name="Graphic 21">
              <a:extLst>
                <a:ext uri="{FF2B5EF4-FFF2-40B4-BE49-F238E27FC236}">
                  <a16:creationId xmlns:a16="http://schemas.microsoft.com/office/drawing/2014/main" id="{2AE9FE1E-AAB5-3FA4-AE00-EB9EF4CDC8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67607" y="5624826"/>
              <a:ext cx="457200" cy="386862"/>
            </a:xfrm>
            <a:prstGeom prst="rect">
              <a:avLst/>
            </a:prstGeom>
          </p:spPr>
        </p:pic>
        <p:pic>
          <p:nvPicPr>
            <p:cNvPr id="26" name="Graphic 25">
              <a:extLst>
                <a:ext uri="{FF2B5EF4-FFF2-40B4-BE49-F238E27FC236}">
                  <a16:creationId xmlns:a16="http://schemas.microsoft.com/office/drawing/2014/main" id="{F6013251-9C26-65E4-90E7-38D104C213A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109171" y="7509308"/>
              <a:ext cx="374073" cy="457200"/>
            </a:xfrm>
            <a:prstGeom prst="rect">
              <a:avLst/>
            </a:prstGeom>
          </p:spPr>
        </p:pic>
        <p:pic>
          <p:nvPicPr>
            <p:cNvPr id="27" name="Graphic 26">
              <a:extLst>
                <a:ext uri="{FF2B5EF4-FFF2-40B4-BE49-F238E27FC236}">
                  <a16:creationId xmlns:a16="http://schemas.microsoft.com/office/drawing/2014/main" id="{A3E7AEB6-CC7E-5C33-8D7E-F336C00113C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067607" y="6553200"/>
              <a:ext cx="457200" cy="457200"/>
            </a:xfrm>
            <a:prstGeom prst="rect">
              <a:avLst/>
            </a:prstGeom>
          </p:spPr>
        </p:pic>
        <p:grpSp>
          <p:nvGrpSpPr>
            <p:cNvPr id="29" name="Graphic 23">
              <a:extLst>
                <a:ext uri="{FF2B5EF4-FFF2-40B4-BE49-F238E27FC236}">
                  <a16:creationId xmlns:a16="http://schemas.microsoft.com/office/drawing/2014/main" id="{09ACBB49-0BCE-893A-06B6-2013B6E23A24}"/>
                </a:ext>
              </a:extLst>
            </p:cNvPr>
            <p:cNvGrpSpPr/>
            <p:nvPr/>
          </p:nvGrpSpPr>
          <p:grpSpPr>
            <a:xfrm>
              <a:off x="10267631" y="3284174"/>
              <a:ext cx="364995" cy="434321"/>
              <a:chOff x="10203337" y="3316061"/>
              <a:chExt cx="364995" cy="434321"/>
            </a:xfrm>
            <a:noFill/>
          </p:grpSpPr>
          <p:sp>
            <p:nvSpPr>
              <p:cNvPr id="30" name="Freeform: Shape 29">
                <a:extLst>
                  <a:ext uri="{FF2B5EF4-FFF2-40B4-BE49-F238E27FC236}">
                    <a16:creationId xmlns:a16="http://schemas.microsoft.com/office/drawing/2014/main" id="{46321833-2BBE-BFEB-8C6E-8568C7A666A0}"/>
                  </a:ext>
                </a:extLst>
              </p:cNvPr>
              <p:cNvSpPr/>
              <p:nvPr/>
            </p:nvSpPr>
            <p:spPr>
              <a:xfrm>
                <a:off x="10294710" y="3317856"/>
                <a:ext cx="186637" cy="113690"/>
              </a:xfrm>
              <a:custGeom>
                <a:avLst/>
                <a:gdLst>
                  <a:gd name="connsiteX0" fmla="*/ 186637 w 186637"/>
                  <a:gd name="connsiteY0" fmla="*/ 85987 h 113690"/>
                  <a:gd name="connsiteX1" fmla="*/ 186637 w 186637"/>
                  <a:gd name="connsiteY1" fmla="*/ 85987 h 113690"/>
                  <a:gd name="connsiteX2" fmla="*/ 183246 w 186637"/>
                  <a:gd name="connsiteY2" fmla="*/ 69727 h 113690"/>
                  <a:gd name="connsiteX3" fmla="*/ 165590 w 186637"/>
                  <a:gd name="connsiteY3" fmla="*/ 34215 h 113690"/>
                  <a:gd name="connsiteX4" fmla="*/ 104042 w 186637"/>
                  <a:gd name="connsiteY4" fmla="*/ 599 h 113690"/>
                  <a:gd name="connsiteX5" fmla="*/ 100152 w 186637"/>
                  <a:gd name="connsiteY5" fmla="*/ 0 h 113690"/>
                  <a:gd name="connsiteX6" fmla="*/ 96860 w 186637"/>
                  <a:gd name="connsiteY6" fmla="*/ 1696 h 113690"/>
                  <a:gd name="connsiteX7" fmla="*/ 0 w 186637"/>
                  <a:gd name="connsiteY7" fmla="*/ 45288 h 113690"/>
                  <a:gd name="connsiteX8" fmla="*/ 1397 w 186637"/>
                  <a:gd name="connsiteY8" fmla="*/ 78106 h 113690"/>
                  <a:gd name="connsiteX9" fmla="*/ 6384 w 186637"/>
                  <a:gd name="connsiteY9" fmla="*/ 108032 h 113690"/>
                  <a:gd name="connsiteX10" fmla="*/ 7382 w 186637"/>
                  <a:gd name="connsiteY10" fmla="*/ 111922 h 113690"/>
                  <a:gd name="connsiteX11" fmla="*/ 30325 w 186637"/>
                  <a:gd name="connsiteY11" fmla="*/ 93767 h 113690"/>
                  <a:gd name="connsiteX12" fmla="*/ 30923 w 186637"/>
                  <a:gd name="connsiteY12" fmla="*/ 83493 h 113690"/>
                  <a:gd name="connsiteX13" fmla="*/ 32918 w 186637"/>
                  <a:gd name="connsiteY13" fmla="*/ 78306 h 113690"/>
                  <a:gd name="connsiteX14" fmla="*/ 37108 w 186637"/>
                  <a:gd name="connsiteY14" fmla="*/ 81697 h 113690"/>
                  <a:gd name="connsiteX15" fmla="*/ 37108 w 186637"/>
                  <a:gd name="connsiteY15" fmla="*/ 72221 h 113690"/>
                  <a:gd name="connsiteX16" fmla="*/ 42794 w 186637"/>
                  <a:gd name="connsiteY16" fmla="*/ 67832 h 113690"/>
                  <a:gd name="connsiteX17" fmla="*/ 50076 w 186637"/>
                  <a:gd name="connsiteY17" fmla="*/ 68829 h 113690"/>
                  <a:gd name="connsiteX18" fmla="*/ 69029 w 186637"/>
                  <a:gd name="connsiteY18" fmla="*/ 78405 h 113690"/>
                  <a:gd name="connsiteX19" fmla="*/ 71423 w 186637"/>
                  <a:gd name="connsiteY19" fmla="*/ 79503 h 113690"/>
                  <a:gd name="connsiteX20" fmla="*/ 72121 w 186637"/>
                  <a:gd name="connsiteY20" fmla="*/ 79902 h 113690"/>
                  <a:gd name="connsiteX21" fmla="*/ 77009 w 186637"/>
                  <a:gd name="connsiteY21" fmla="*/ 81697 h 113690"/>
                  <a:gd name="connsiteX22" fmla="*/ 81997 w 186637"/>
                  <a:gd name="connsiteY22" fmla="*/ 82894 h 113690"/>
                  <a:gd name="connsiteX23" fmla="*/ 82097 w 186637"/>
                  <a:gd name="connsiteY23" fmla="*/ 82894 h 113690"/>
                  <a:gd name="connsiteX24" fmla="*/ 82695 w 186637"/>
                  <a:gd name="connsiteY24" fmla="*/ 82894 h 113690"/>
                  <a:gd name="connsiteX25" fmla="*/ 85289 w 186637"/>
                  <a:gd name="connsiteY25" fmla="*/ 82994 h 113690"/>
                  <a:gd name="connsiteX26" fmla="*/ 94765 w 186637"/>
                  <a:gd name="connsiteY26" fmla="*/ 92471 h 113690"/>
                  <a:gd name="connsiteX27" fmla="*/ 94765 w 186637"/>
                  <a:gd name="connsiteY27" fmla="*/ 93668 h 113690"/>
                  <a:gd name="connsiteX28" fmla="*/ 133768 w 186637"/>
                  <a:gd name="connsiteY28" fmla="*/ 96461 h 113690"/>
                  <a:gd name="connsiteX29" fmla="*/ 138457 w 186637"/>
                  <a:gd name="connsiteY29" fmla="*/ 93368 h 113690"/>
                  <a:gd name="connsiteX30" fmla="*/ 158806 w 186637"/>
                  <a:gd name="connsiteY30" fmla="*/ 96860 h 113690"/>
                  <a:gd name="connsiteX31" fmla="*/ 166886 w 186637"/>
                  <a:gd name="connsiteY31" fmla="*/ 104840 h 113690"/>
                  <a:gd name="connsiteX32" fmla="*/ 171176 w 186637"/>
                  <a:gd name="connsiteY32" fmla="*/ 113319 h 113690"/>
                  <a:gd name="connsiteX33" fmla="*/ 171176 w 186637"/>
                  <a:gd name="connsiteY33" fmla="*/ 113518 h 113690"/>
                  <a:gd name="connsiteX34" fmla="*/ 181550 w 186637"/>
                  <a:gd name="connsiteY34" fmla="*/ 111922 h 113690"/>
                  <a:gd name="connsiteX35" fmla="*/ 186538 w 186637"/>
                  <a:gd name="connsiteY35" fmla="*/ 86186 h 11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6637" h="113690">
                    <a:moveTo>
                      <a:pt x="186637" y="85987"/>
                    </a:moveTo>
                    <a:cubicBezTo>
                      <a:pt x="186637" y="85987"/>
                      <a:pt x="186637" y="85987"/>
                      <a:pt x="186637" y="85987"/>
                    </a:cubicBezTo>
                    <a:cubicBezTo>
                      <a:pt x="186139" y="80500"/>
                      <a:pt x="184842" y="75014"/>
                      <a:pt x="183246" y="69727"/>
                    </a:cubicBezTo>
                    <a:cubicBezTo>
                      <a:pt x="179355" y="57457"/>
                      <a:pt x="173570" y="44390"/>
                      <a:pt x="165590" y="34215"/>
                    </a:cubicBezTo>
                    <a:cubicBezTo>
                      <a:pt x="151724" y="16359"/>
                      <a:pt x="127484" y="-399"/>
                      <a:pt x="104042" y="599"/>
                    </a:cubicBezTo>
                    <a:cubicBezTo>
                      <a:pt x="102546" y="599"/>
                      <a:pt x="101249" y="399"/>
                      <a:pt x="100152" y="0"/>
                    </a:cubicBezTo>
                    <a:cubicBezTo>
                      <a:pt x="99154" y="798"/>
                      <a:pt x="98157" y="1397"/>
                      <a:pt x="96860" y="1696"/>
                    </a:cubicBezTo>
                    <a:cubicBezTo>
                      <a:pt x="62146" y="8080"/>
                      <a:pt x="24240" y="19352"/>
                      <a:pt x="0" y="45288"/>
                    </a:cubicBezTo>
                    <a:cubicBezTo>
                      <a:pt x="1297" y="56260"/>
                      <a:pt x="1297" y="67133"/>
                      <a:pt x="1397" y="78106"/>
                    </a:cubicBezTo>
                    <a:cubicBezTo>
                      <a:pt x="1496" y="88580"/>
                      <a:pt x="2095" y="98156"/>
                      <a:pt x="6384" y="108032"/>
                    </a:cubicBezTo>
                    <a:cubicBezTo>
                      <a:pt x="6983" y="109329"/>
                      <a:pt x="7282" y="110626"/>
                      <a:pt x="7382" y="111922"/>
                    </a:cubicBezTo>
                    <a:cubicBezTo>
                      <a:pt x="17756" y="114217"/>
                      <a:pt x="29527" y="108331"/>
                      <a:pt x="30325" y="93767"/>
                    </a:cubicBezTo>
                    <a:cubicBezTo>
                      <a:pt x="30524" y="90376"/>
                      <a:pt x="30724" y="86884"/>
                      <a:pt x="30923" y="83493"/>
                    </a:cubicBezTo>
                    <a:cubicBezTo>
                      <a:pt x="31422" y="81598"/>
                      <a:pt x="32021" y="79902"/>
                      <a:pt x="32918" y="78306"/>
                    </a:cubicBezTo>
                    <a:cubicBezTo>
                      <a:pt x="34215" y="79602"/>
                      <a:pt x="35711" y="80700"/>
                      <a:pt x="37108" y="81697"/>
                    </a:cubicBezTo>
                    <a:cubicBezTo>
                      <a:pt x="35612" y="78804"/>
                      <a:pt x="35811" y="74814"/>
                      <a:pt x="37108" y="72221"/>
                    </a:cubicBezTo>
                    <a:cubicBezTo>
                      <a:pt x="38205" y="70226"/>
                      <a:pt x="40599" y="68530"/>
                      <a:pt x="42794" y="67832"/>
                    </a:cubicBezTo>
                    <a:cubicBezTo>
                      <a:pt x="45487" y="67133"/>
                      <a:pt x="47582" y="67832"/>
                      <a:pt x="50076" y="68829"/>
                    </a:cubicBezTo>
                    <a:cubicBezTo>
                      <a:pt x="56660" y="71622"/>
                      <a:pt x="62744" y="75213"/>
                      <a:pt x="69029" y="78405"/>
                    </a:cubicBezTo>
                    <a:cubicBezTo>
                      <a:pt x="69827" y="78804"/>
                      <a:pt x="70625" y="79203"/>
                      <a:pt x="71423" y="79503"/>
                    </a:cubicBezTo>
                    <a:cubicBezTo>
                      <a:pt x="71922" y="79702"/>
                      <a:pt x="74515" y="81199"/>
                      <a:pt x="72121" y="79902"/>
                    </a:cubicBezTo>
                    <a:cubicBezTo>
                      <a:pt x="73618" y="80700"/>
                      <a:pt x="75413" y="81199"/>
                      <a:pt x="77009" y="81697"/>
                    </a:cubicBezTo>
                    <a:cubicBezTo>
                      <a:pt x="78605" y="82196"/>
                      <a:pt x="80301" y="82595"/>
                      <a:pt x="81997" y="82894"/>
                    </a:cubicBezTo>
                    <a:cubicBezTo>
                      <a:pt x="81997" y="82894"/>
                      <a:pt x="81997" y="82894"/>
                      <a:pt x="82097" y="82894"/>
                    </a:cubicBezTo>
                    <a:cubicBezTo>
                      <a:pt x="82296" y="82894"/>
                      <a:pt x="82495" y="82894"/>
                      <a:pt x="82695" y="82894"/>
                    </a:cubicBezTo>
                    <a:cubicBezTo>
                      <a:pt x="83593" y="82894"/>
                      <a:pt x="84391" y="82894"/>
                      <a:pt x="85289" y="82994"/>
                    </a:cubicBezTo>
                    <a:cubicBezTo>
                      <a:pt x="90575" y="82994"/>
                      <a:pt x="94466" y="87283"/>
                      <a:pt x="94765" y="92471"/>
                    </a:cubicBezTo>
                    <a:cubicBezTo>
                      <a:pt x="94765" y="92870"/>
                      <a:pt x="94765" y="93269"/>
                      <a:pt x="94765" y="93668"/>
                    </a:cubicBezTo>
                    <a:cubicBezTo>
                      <a:pt x="108132" y="93967"/>
                      <a:pt x="121599" y="94166"/>
                      <a:pt x="133768" y="96461"/>
                    </a:cubicBezTo>
                    <a:cubicBezTo>
                      <a:pt x="134965" y="95064"/>
                      <a:pt x="136761" y="93767"/>
                      <a:pt x="138457" y="93368"/>
                    </a:cubicBezTo>
                    <a:cubicBezTo>
                      <a:pt x="145340" y="91872"/>
                      <a:pt x="152821" y="92670"/>
                      <a:pt x="158806" y="96860"/>
                    </a:cubicBezTo>
                    <a:cubicBezTo>
                      <a:pt x="162098" y="99154"/>
                      <a:pt x="164492" y="101648"/>
                      <a:pt x="166886" y="104840"/>
                    </a:cubicBezTo>
                    <a:cubicBezTo>
                      <a:pt x="168782" y="107433"/>
                      <a:pt x="170078" y="110326"/>
                      <a:pt x="171176" y="113319"/>
                    </a:cubicBezTo>
                    <a:cubicBezTo>
                      <a:pt x="171176" y="113319"/>
                      <a:pt x="171176" y="113419"/>
                      <a:pt x="171176" y="113518"/>
                    </a:cubicBezTo>
                    <a:cubicBezTo>
                      <a:pt x="174867" y="114017"/>
                      <a:pt x="178458" y="113419"/>
                      <a:pt x="181550" y="111922"/>
                    </a:cubicBezTo>
                    <a:cubicBezTo>
                      <a:pt x="182548" y="103244"/>
                      <a:pt x="184044" y="94565"/>
                      <a:pt x="186538" y="86186"/>
                    </a:cubicBezTo>
                    <a:close/>
                  </a:path>
                </a:pathLst>
              </a:custGeom>
              <a:no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23">
                <a:extLst>
                  <a:ext uri="{FF2B5EF4-FFF2-40B4-BE49-F238E27FC236}">
                    <a16:creationId xmlns:a16="http://schemas.microsoft.com/office/drawing/2014/main" id="{D0646F5E-D315-C915-9D57-81D8D8595BF2}"/>
                  </a:ext>
                </a:extLst>
              </p:cNvPr>
              <p:cNvGrpSpPr/>
              <p:nvPr/>
            </p:nvGrpSpPr>
            <p:grpSpPr>
              <a:xfrm>
                <a:off x="10290466" y="3316061"/>
                <a:ext cx="189466" cy="234817"/>
                <a:chOff x="10290466" y="3316061"/>
                <a:chExt cx="189466" cy="234817"/>
              </a:xfrm>
              <a:noFill/>
            </p:grpSpPr>
            <p:sp>
              <p:nvSpPr>
                <p:cNvPr id="32" name="Freeform: Shape 31">
                  <a:extLst>
                    <a:ext uri="{FF2B5EF4-FFF2-40B4-BE49-F238E27FC236}">
                      <a16:creationId xmlns:a16="http://schemas.microsoft.com/office/drawing/2014/main" id="{C6DE6C7C-C9AC-D172-B36B-D6B1F04139C4}"/>
                    </a:ext>
                  </a:extLst>
                </p:cNvPr>
                <p:cNvSpPr/>
                <p:nvPr/>
              </p:nvSpPr>
              <p:spPr>
                <a:xfrm>
                  <a:off x="10294012" y="3316061"/>
                  <a:ext cx="182746" cy="120401"/>
                </a:xfrm>
                <a:custGeom>
                  <a:avLst/>
                  <a:gdLst>
                    <a:gd name="connsiteX0" fmla="*/ 1197 w 182746"/>
                    <a:gd name="connsiteY0" fmla="*/ 120302 h 120401"/>
                    <a:gd name="connsiteX1" fmla="*/ 0 w 182746"/>
                    <a:gd name="connsiteY1" fmla="*/ 83593 h 120401"/>
                    <a:gd name="connsiteX2" fmla="*/ 51772 w 182746"/>
                    <a:gd name="connsiteY2" fmla="*/ 9776 h 120401"/>
                    <a:gd name="connsiteX3" fmla="*/ 90176 w 182746"/>
                    <a:gd name="connsiteY3" fmla="*/ 0 h 120401"/>
                    <a:gd name="connsiteX4" fmla="*/ 182747 w 182746"/>
                    <a:gd name="connsiteY4" fmla="*/ 83593 h 120401"/>
                    <a:gd name="connsiteX5" fmla="*/ 181650 w 182746"/>
                    <a:gd name="connsiteY5" fmla="*/ 120401 h 12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46" h="120401">
                      <a:moveTo>
                        <a:pt x="1197" y="120302"/>
                      </a:moveTo>
                      <a:cubicBezTo>
                        <a:pt x="998" y="111324"/>
                        <a:pt x="499" y="90575"/>
                        <a:pt x="0" y="83593"/>
                      </a:cubicBezTo>
                      <a:cubicBezTo>
                        <a:pt x="0" y="59353"/>
                        <a:pt x="6284" y="9975"/>
                        <a:pt x="51772" y="9776"/>
                      </a:cubicBezTo>
                      <a:cubicBezTo>
                        <a:pt x="66236" y="9776"/>
                        <a:pt x="62246" y="0"/>
                        <a:pt x="90176" y="0"/>
                      </a:cubicBezTo>
                      <a:cubicBezTo>
                        <a:pt x="175665" y="0"/>
                        <a:pt x="182747" y="56659"/>
                        <a:pt x="182747" y="83593"/>
                      </a:cubicBezTo>
                      <a:cubicBezTo>
                        <a:pt x="181949" y="90176"/>
                        <a:pt x="181749" y="110626"/>
                        <a:pt x="181650" y="120401"/>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3DCAA4F-615E-844E-38DD-C8E2FE882A86}"/>
                    </a:ext>
                  </a:extLst>
                </p:cNvPr>
                <p:cNvSpPr/>
                <p:nvPr/>
              </p:nvSpPr>
              <p:spPr>
                <a:xfrm>
                  <a:off x="10290466" y="3381087"/>
                  <a:ext cx="189466" cy="169791"/>
                </a:xfrm>
                <a:custGeom>
                  <a:avLst/>
                  <a:gdLst>
                    <a:gd name="connsiteX0" fmla="*/ 94920 w 189466"/>
                    <a:gd name="connsiteY0" fmla="*/ 169791 h 169791"/>
                    <a:gd name="connsiteX1" fmla="*/ 105992 w 189466"/>
                    <a:gd name="connsiteY1" fmla="*/ 168993 h 169791"/>
                    <a:gd name="connsiteX2" fmla="*/ 107688 w 189466"/>
                    <a:gd name="connsiteY2" fmla="*/ 168694 h 169791"/>
                    <a:gd name="connsiteX3" fmla="*/ 129434 w 189466"/>
                    <a:gd name="connsiteY3" fmla="*/ 161312 h 169791"/>
                    <a:gd name="connsiteX4" fmla="*/ 140208 w 189466"/>
                    <a:gd name="connsiteY4" fmla="*/ 152135 h 169791"/>
                    <a:gd name="connsiteX5" fmla="*/ 164747 w 189466"/>
                    <a:gd name="connsiteY5" fmla="*/ 121711 h 169791"/>
                    <a:gd name="connsiteX6" fmla="*/ 171630 w 189466"/>
                    <a:gd name="connsiteY6" fmla="*/ 102957 h 169791"/>
                    <a:gd name="connsiteX7" fmla="*/ 174822 w 189466"/>
                    <a:gd name="connsiteY7" fmla="*/ 98169 h 169791"/>
                    <a:gd name="connsiteX8" fmla="*/ 181904 w 189466"/>
                    <a:gd name="connsiteY8" fmla="*/ 53181 h 169791"/>
                    <a:gd name="connsiteX9" fmla="*/ 171231 w 189466"/>
                    <a:gd name="connsiteY9" fmla="*/ 49789 h 169791"/>
                    <a:gd name="connsiteX10" fmla="*/ 164148 w 189466"/>
                    <a:gd name="connsiteY10" fmla="*/ 33829 h 169791"/>
                    <a:gd name="connsiteX11" fmla="*/ 160856 w 189466"/>
                    <a:gd name="connsiteY11" fmla="*/ 31534 h 169791"/>
                    <a:gd name="connsiteX12" fmla="*/ 49732 w 189466"/>
                    <a:gd name="connsiteY12" fmla="*/ 1010 h 169791"/>
                    <a:gd name="connsiteX13" fmla="*/ 45642 w 189466"/>
                    <a:gd name="connsiteY13" fmla="*/ 112 h 169791"/>
                    <a:gd name="connsiteX14" fmla="*/ 42450 w 189466"/>
                    <a:gd name="connsiteY14" fmla="*/ 2806 h 169791"/>
                    <a:gd name="connsiteX15" fmla="*/ 37562 w 189466"/>
                    <a:gd name="connsiteY15" fmla="*/ 21260 h 169791"/>
                    <a:gd name="connsiteX16" fmla="*/ 18210 w 189466"/>
                    <a:gd name="connsiteY16" fmla="*/ 53480 h 169791"/>
                    <a:gd name="connsiteX17" fmla="*/ 7536 w 189466"/>
                    <a:gd name="connsiteY17" fmla="*/ 53081 h 169791"/>
                    <a:gd name="connsiteX18" fmla="*/ 14619 w 189466"/>
                    <a:gd name="connsiteY18" fmla="*/ 98069 h 169791"/>
                    <a:gd name="connsiteX19" fmla="*/ 17811 w 189466"/>
                    <a:gd name="connsiteY19" fmla="*/ 102857 h 169791"/>
                    <a:gd name="connsiteX20" fmla="*/ 24694 w 189466"/>
                    <a:gd name="connsiteY20" fmla="*/ 121611 h 169791"/>
                    <a:gd name="connsiteX21" fmla="*/ 49233 w 189466"/>
                    <a:gd name="connsiteY21" fmla="*/ 152035 h 169791"/>
                    <a:gd name="connsiteX22" fmla="*/ 60006 w 189466"/>
                    <a:gd name="connsiteY22" fmla="*/ 161213 h 169791"/>
                    <a:gd name="connsiteX23" fmla="*/ 81752 w 189466"/>
                    <a:gd name="connsiteY23" fmla="*/ 168594 h 169791"/>
                    <a:gd name="connsiteX24" fmla="*/ 83448 w 189466"/>
                    <a:gd name="connsiteY24" fmla="*/ 168893 h 169791"/>
                    <a:gd name="connsiteX25" fmla="*/ 94621 w 189466"/>
                    <a:gd name="connsiteY25" fmla="*/ 169691 h 16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66" h="169791">
                      <a:moveTo>
                        <a:pt x="94920" y="169791"/>
                      </a:moveTo>
                      <a:cubicBezTo>
                        <a:pt x="99608" y="169791"/>
                        <a:pt x="102302" y="169492"/>
                        <a:pt x="105992" y="168993"/>
                      </a:cubicBezTo>
                      <a:cubicBezTo>
                        <a:pt x="106990" y="168893"/>
                        <a:pt x="107688" y="168694"/>
                        <a:pt x="107688" y="168694"/>
                      </a:cubicBezTo>
                      <a:cubicBezTo>
                        <a:pt x="115868" y="167497"/>
                        <a:pt x="122651" y="166400"/>
                        <a:pt x="129434" y="161312"/>
                      </a:cubicBezTo>
                      <a:cubicBezTo>
                        <a:pt x="133025" y="158519"/>
                        <a:pt x="136716" y="155527"/>
                        <a:pt x="140208" y="152135"/>
                      </a:cubicBezTo>
                      <a:cubicBezTo>
                        <a:pt x="150382" y="142659"/>
                        <a:pt x="159659" y="131287"/>
                        <a:pt x="164747" y="121711"/>
                      </a:cubicBezTo>
                      <a:lnTo>
                        <a:pt x="171630" y="102957"/>
                      </a:lnTo>
                      <a:cubicBezTo>
                        <a:pt x="172328" y="101062"/>
                        <a:pt x="173425" y="99466"/>
                        <a:pt x="174822" y="98169"/>
                      </a:cubicBezTo>
                      <a:cubicBezTo>
                        <a:pt x="187889" y="86398"/>
                        <a:pt x="196368" y="59864"/>
                        <a:pt x="181904" y="53181"/>
                      </a:cubicBezTo>
                      <a:cubicBezTo>
                        <a:pt x="181904" y="53181"/>
                        <a:pt x="175919" y="56373"/>
                        <a:pt x="171231" y="49789"/>
                      </a:cubicBezTo>
                      <a:cubicBezTo>
                        <a:pt x="168737" y="46198"/>
                        <a:pt x="165744" y="41011"/>
                        <a:pt x="164148" y="33829"/>
                      </a:cubicBezTo>
                      <a:cubicBezTo>
                        <a:pt x="163849" y="32332"/>
                        <a:pt x="162353" y="31335"/>
                        <a:pt x="160856" y="31534"/>
                      </a:cubicBezTo>
                      <a:cubicBezTo>
                        <a:pt x="105893" y="39714"/>
                        <a:pt x="63398" y="11684"/>
                        <a:pt x="49732" y="1010"/>
                      </a:cubicBezTo>
                      <a:cubicBezTo>
                        <a:pt x="48535" y="112"/>
                        <a:pt x="47038" y="-187"/>
                        <a:pt x="45642" y="112"/>
                      </a:cubicBezTo>
                      <a:cubicBezTo>
                        <a:pt x="44245" y="411"/>
                        <a:pt x="42749" y="1309"/>
                        <a:pt x="42450" y="2806"/>
                      </a:cubicBezTo>
                      <a:cubicBezTo>
                        <a:pt x="41253" y="9289"/>
                        <a:pt x="39657" y="15474"/>
                        <a:pt x="37562" y="21260"/>
                      </a:cubicBezTo>
                      <a:cubicBezTo>
                        <a:pt x="32674" y="35026"/>
                        <a:pt x="26789" y="44502"/>
                        <a:pt x="18210" y="53480"/>
                      </a:cubicBezTo>
                      <a:cubicBezTo>
                        <a:pt x="13522" y="58368"/>
                        <a:pt x="7536" y="53081"/>
                        <a:pt x="7536" y="53081"/>
                      </a:cubicBezTo>
                      <a:cubicBezTo>
                        <a:pt x="-6928" y="59764"/>
                        <a:pt x="1651" y="86398"/>
                        <a:pt x="14619" y="98069"/>
                      </a:cubicBezTo>
                      <a:cubicBezTo>
                        <a:pt x="16115" y="99366"/>
                        <a:pt x="17212" y="100962"/>
                        <a:pt x="17811" y="102857"/>
                      </a:cubicBezTo>
                      <a:lnTo>
                        <a:pt x="24694" y="121611"/>
                      </a:lnTo>
                      <a:cubicBezTo>
                        <a:pt x="29781" y="131187"/>
                        <a:pt x="39058" y="142459"/>
                        <a:pt x="49233" y="152035"/>
                      </a:cubicBezTo>
                      <a:cubicBezTo>
                        <a:pt x="52824" y="155327"/>
                        <a:pt x="56415" y="158419"/>
                        <a:pt x="60006" y="161213"/>
                      </a:cubicBezTo>
                      <a:cubicBezTo>
                        <a:pt x="66790" y="166300"/>
                        <a:pt x="73573" y="167397"/>
                        <a:pt x="81752" y="168594"/>
                      </a:cubicBezTo>
                      <a:cubicBezTo>
                        <a:pt x="81752" y="168594"/>
                        <a:pt x="82451" y="168694"/>
                        <a:pt x="83448" y="168893"/>
                      </a:cubicBezTo>
                      <a:cubicBezTo>
                        <a:pt x="87139" y="169492"/>
                        <a:pt x="89832" y="169691"/>
                        <a:pt x="94621" y="169691"/>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Shape 33">
                <a:extLst>
                  <a:ext uri="{FF2B5EF4-FFF2-40B4-BE49-F238E27FC236}">
                    <a16:creationId xmlns:a16="http://schemas.microsoft.com/office/drawing/2014/main" id="{64BCD323-E07F-D6E2-6E4B-ABCC5003C0DE}"/>
                  </a:ext>
                </a:extLst>
              </p:cNvPr>
              <p:cNvSpPr/>
              <p:nvPr/>
            </p:nvSpPr>
            <p:spPr>
              <a:xfrm>
                <a:off x="10203337" y="3532224"/>
                <a:ext cx="364995" cy="218158"/>
              </a:xfrm>
              <a:custGeom>
                <a:avLst/>
                <a:gdLst>
                  <a:gd name="connsiteX0" fmla="*/ 228434 w 364995"/>
                  <a:gd name="connsiteY0" fmla="*/ 100 h 218158"/>
                  <a:gd name="connsiteX1" fmla="*/ 232324 w 364995"/>
                  <a:gd name="connsiteY1" fmla="*/ 38105 h 218158"/>
                  <a:gd name="connsiteX2" fmla="*/ 328885 w 364995"/>
                  <a:gd name="connsiteY2" fmla="*/ 74914 h 218158"/>
                  <a:gd name="connsiteX3" fmla="*/ 348935 w 364995"/>
                  <a:gd name="connsiteY3" fmla="*/ 95064 h 218158"/>
                  <a:gd name="connsiteX4" fmla="*/ 364995 w 364995"/>
                  <a:gd name="connsiteY4" fmla="*/ 218159 h 218158"/>
                  <a:gd name="connsiteX5" fmla="*/ 0 w 364995"/>
                  <a:gd name="connsiteY5" fmla="*/ 218159 h 218158"/>
                  <a:gd name="connsiteX6" fmla="*/ 16060 w 364995"/>
                  <a:gd name="connsiteY6" fmla="*/ 94964 h 218158"/>
                  <a:gd name="connsiteX7" fmla="*/ 35911 w 364995"/>
                  <a:gd name="connsiteY7" fmla="*/ 74814 h 218158"/>
                  <a:gd name="connsiteX8" fmla="*/ 131175 w 364995"/>
                  <a:gd name="connsiteY8" fmla="*/ 38006 h 218158"/>
                  <a:gd name="connsiteX9" fmla="*/ 135763 w 364995"/>
                  <a:gd name="connsiteY9" fmla="*/ 0 h 21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995" h="218158">
                    <a:moveTo>
                      <a:pt x="228434" y="100"/>
                    </a:moveTo>
                    <a:cubicBezTo>
                      <a:pt x="229132" y="13467"/>
                      <a:pt x="229830" y="28030"/>
                      <a:pt x="232324" y="38105"/>
                    </a:cubicBezTo>
                    <a:lnTo>
                      <a:pt x="328885" y="74914"/>
                    </a:lnTo>
                    <a:cubicBezTo>
                      <a:pt x="338361" y="78705"/>
                      <a:pt x="345643" y="86086"/>
                      <a:pt x="348935" y="95064"/>
                    </a:cubicBezTo>
                    <a:cubicBezTo>
                      <a:pt x="354122" y="109528"/>
                      <a:pt x="361105" y="154118"/>
                      <a:pt x="364995" y="218159"/>
                    </a:cubicBezTo>
                    <a:lnTo>
                      <a:pt x="0" y="218159"/>
                    </a:lnTo>
                    <a:cubicBezTo>
                      <a:pt x="3791" y="154018"/>
                      <a:pt x="10873" y="109329"/>
                      <a:pt x="16060" y="94964"/>
                    </a:cubicBezTo>
                    <a:cubicBezTo>
                      <a:pt x="19252" y="85987"/>
                      <a:pt x="26534" y="78705"/>
                      <a:pt x="35911" y="74814"/>
                    </a:cubicBezTo>
                    <a:lnTo>
                      <a:pt x="131175" y="38006"/>
                    </a:lnTo>
                    <a:cubicBezTo>
                      <a:pt x="133669" y="27831"/>
                      <a:pt x="135065" y="13367"/>
                      <a:pt x="135763" y="0"/>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4AA96E3-3F8D-FFAA-3964-FFCE5E441BD3}"/>
                  </a:ext>
                </a:extLst>
              </p:cNvPr>
              <p:cNvSpPr/>
              <p:nvPr/>
            </p:nvSpPr>
            <p:spPr>
              <a:xfrm>
                <a:off x="10335210" y="3570429"/>
                <a:ext cx="100550" cy="21546"/>
              </a:xfrm>
              <a:custGeom>
                <a:avLst/>
                <a:gdLst>
                  <a:gd name="connsiteX0" fmla="*/ 0 w 100550"/>
                  <a:gd name="connsiteY0" fmla="*/ 0 h 21546"/>
                  <a:gd name="connsiteX1" fmla="*/ 35312 w 100550"/>
                  <a:gd name="connsiteY1" fmla="*/ 17955 h 21546"/>
                  <a:gd name="connsiteX2" fmla="*/ 65238 w 100550"/>
                  <a:gd name="connsiteY2" fmla="*/ 17955 h 21546"/>
                  <a:gd name="connsiteX3" fmla="*/ 100551 w 100550"/>
                  <a:gd name="connsiteY3" fmla="*/ 0 h 21546"/>
                </a:gdLst>
                <a:ahLst/>
                <a:cxnLst>
                  <a:cxn ang="0">
                    <a:pos x="connsiteX0" y="connsiteY0"/>
                  </a:cxn>
                  <a:cxn ang="0">
                    <a:pos x="connsiteX1" y="connsiteY1"/>
                  </a:cxn>
                  <a:cxn ang="0">
                    <a:pos x="connsiteX2" y="connsiteY2"/>
                  </a:cxn>
                  <a:cxn ang="0">
                    <a:pos x="connsiteX3" y="connsiteY3"/>
                  </a:cxn>
                </a:cxnLst>
                <a:rect l="l" t="t" r="r" b="b"/>
                <a:pathLst>
                  <a:path w="100550" h="21546">
                    <a:moveTo>
                      <a:pt x="0" y="0"/>
                    </a:moveTo>
                    <a:lnTo>
                      <a:pt x="35312" y="17955"/>
                    </a:lnTo>
                    <a:cubicBezTo>
                      <a:pt x="44689" y="22744"/>
                      <a:pt x="55862" y="22744"/>
                      <a:pt x="65238" y="17955"/>
                    </a:cubicBezTo>
                    <a:lnTo>
                      <a:pt x="100551" y="0"/>
                    </a:ln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A870D1-68DC-D3ED-EE07-97A4C152E667}"/>
                  </a:ext>
                </a:extLst>
              </p:cNvPr>
              <p:cNvSpPr/>
              <p:nvPr/>
            </p:nvSpPr>
            <p:spPr>
              <a:xfrm>
                <a:off x="10307788" y="3579507"/>
                <a:ext cx="8369" cy="63841"/>
              </a:xfrm>
              <a:custGeom>
                <a:avLst/>
                <a:gdLst>
                  <a:gd name="connsiteX0" fmla="*/ 8369 w 8369"/>
                  <a:gd name="connsiteY0" fmla="*/ 63842 h 63841"/>
                  <a:gd name="connsiteX1" fmla="*/ 3182 w 8369"/>
                  <a:gd name="connsiteY1" fmla="*/ 0 h 63841"/>
                </a:gdLst>
                <a:ahLst/>
                <a:cxnLst>
                  <a:cxn ang="0">
                    <a:pos x="connsiteX0" y="connsiteY0"/>
                  </a:cxn>
                  <a:cxn ang="0">
                    <a:pos x="connsiteX1" y="connsiteY1"/>
                  </a:cxn>
                </a:cxnLst>
                <a:rect l="l" t="t" r="r" b="b"/>
                <a:pathLst>
                  <a:path w="8369" h="63841">
                    <a:moveTo>
                      <a:pt x="8369" y="63842"/>
                    </a:moveTo>
                    <a:cubicBezTo>
                      <a:pt x="-110" y="43592"/>
                      <a:pt x="-2703" y="21846"/>
                      <a:pt x="3182" y="0"/>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6B73647-16A6-93C2-A598-86C7D993DF97}"/>
                  </a:ext>
                </a:extLst>
              </p:cNvPr>
              <p:cNvSpPr/>
              <p:nvPr/>
            </p:nvSpPr>
            <p:spPr>
              <a:xfrm>
                <a:off x="10308875" y="3640556"/>
                <a:ext cx="33117" cy="32918"/>
              </a:xfrm>
              <a:custGeom>
                <a:avLst/>
                <a:gdLst>
                  <a:gd name="connsiteX0" fmla="*/ 33118 w 33117"/>
                  <a:gd name="connsiteY0" fmla="*/ 16459 h 32918"/>
                  <a:gd name="connsiteX1" fmla="*/ 16559 w 33117"/>
                  <a:gd name="connsiteY1" fmla="*/ 32918 h 32918"/>
                  <a:gd name="connsiteX2" fmla="*/ 0 w 33117"/>
                  <a:gd name="connsiteY2" fmla="*/ 16459 h 32918"/>
                  <a:gd name="connsiteX3" fmla="*/ 16559 w 33117"/>
                  <a:gd name="connsiteY3" fmla="*/ 0 h 32918"/>
                  <a:gd name="connsiteX4" fmla="*/ 33118 w 33117"/>
                  <a:gd name="connsiteY4" fmla="*/ 16459 h 3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7" h="32918">
                    <a:moveTo>
                      <a:pt x="33118" y="16459"/>
                    </a:moveTo>
                    <a:cubicBezTo>
                      <a:pt x="33118" y="25537"/>
                      <a:pt x="25736" y="32918"/>
                      <a:pt x="16559" y="32918"/>
                    </a:cubicBezTo>
                    <a:cubicBezTo>
                      <a:pt x="7382" y="32918"/>
                      <a:pt x="0" y="25537"/>
                      <a:pt x="0" y="16459"/>
                    </a:cubicBezTo>
                    <a:cubicBezTo>
                      <a:pt x="0" y="7382"/>
                      <a:pt x="7382" y="0"/>
                      <a:pt x="16559" y="0"/>
                    </a:cubicBezTo>
                    <a:cubicBezTo>
                      <a:pt x="25736" y="0"/>
                      <a:pt x="33118" y="7382"/>
                      <a:pt x="33118" y="16459"/>
                    </a:cubicBezTo>
                    <a:close/>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6AF9C36-843B-7173-9351-448F0ECFBBAD}"/>
                  </a:ext>
                </a:extLst>
              </p:cNvPr>
              <p:cNvSpPr/>
              <p:nvPr/>
            </p:nvSpPr>
            <p:spPr>
              <a:xfrm>
                <a:off x="10460799" y="3580006"/>
                <a:ext cx="2561" cy="38803"/>
              </a:xfrm>
              <a:custGeom>
                <a:avLst/>
                <a:gdLst>
                  <a:gd name="connsiteX0" fmla="*/ 0 w 2561"/>
                  <a:gd name="connsiteY0" fmla="*/ 0 h 38803"/>
                  <a:gd name="connsiteX1" fmla="*/ 1197 w 2561"/>
                  <a:gd name="connsiteY1" fmla="*/ 38804 h 38803"/>
                </a:gdLst>
                <a:ahLst/>
                <a:cxnLst>
                  <a:cxn ang="0">
                    <a:pos x="connsiteX0" y="connsiteY0"/>
                  </a:cxn>
                  <a:cxn ang="0">
                    <a:pos x="connsiteX1" y="connsiteY1"/>
                  </a:cxn>
                </a:cxnLst>
                <a:rect l="l" t="t" r="r" b="b"/>
                <a:pathLst>
                  <a:path w="2561" h="38803">
                    <a:moveTo>
                      <a:pt x="0" y="0"/>
                    </a:moveTo>
                    <a:cubicBezTo>
                      <a:pt x="3292" y="12968"/>
                      <a:pt x="3092" y="26335"/>
                      <a:pt x="1197" y="38804"/>
                    </a:cubicBez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9B6CC13E-0348-AFF6-BA98-DB89502ADEC0}"/>
                  </a:ext>
                </a:extLst>
              </p:cNvPr>
              <p:cNvSpPr/>
              <p:nvPr/>
            </p:nvSpPr>
            <p:spPr>
              <a:xfrm>
                <a:off x="10401174" y="3617783"/>
                <a:ext cx="85411" cy="105124"/>
              </a:xfrm>
              <a:custGeom>
                <a:avLst/>
                <a:gdLst>
                  <a:gd name="connsiteX0" fmla="*/ 17628 w 85411"/>
                  <a:gd name="connsiteY0" fmla="*/ 86016 h 105124"/>
                  <a:gd name="connsiteX1" fmla="*/ 15035 w 85411"/>
                  <a:gd name="connsiteY1" fmla="*/ 96091 h 105124"/>
                  <a:gd name="connsiteX2" fmla="*/ 571 w 85411"/>
                  <a:gd name="connsiteY2" fmla="*/ 76439 h 105124"/>
                  <a:gd name="connsiteX3" fmla="*/ 19823 w 85411"/>
                  <a:gd name="connsiteY3" fmla="*/ 23072 h 105124"/>
                  <a:gd name="connsiteX4" fmla="*/ 59924 w 85411"/>
                  <a:gd name="connsiteY4" fmla="*/ 927 h 105124"/>
                  <a:gd name="connsiteX5" fmla="*/ 59924 w 85411"/>
                  <a:gd name="connsiteY5" fmla="*/ 927 h 105124"/>
                  <a:gd name="connsiteX6" fmla="*/ 85061 w 85411"/>
                  <a:gd name="connsiteY6" fmla="*/ 37337 h 105124"/>
                  <a:gd name="connsiteX7" fmla="*/ 76582 w 85411"/>
                  <a:gd name="connsiteY7" fmla="*/ 92998 h 105124"/>
                  <a:gd name="connsiteX8" fmla="*/ 54138 w 85411"/>
                  <a:gd name="connsiteY8" fmla="*/ 104669 h 105124"/>
                  <a:gd name="connsiteX9" fmla="*/ 56731 w 85411"/>
                  <a:gd name="connsiteY9" fmla="*/ 94594 h 10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11" h="105124">
                    <a:moveTo>
                      <a:pt x="17628" y="86016"/>
                    </a:moveTo>
                    <a:lnTo>
                      <a:pt x="15035" y="96091"/>
                    </a:lnTo>
                    <a:cubicBezTo>
                      <a:pt x="5658" y="94096"/>
                      <a:pt x="-2222" y="85218"/>
                      <a:pt x="571" y="76439"/>
                    </a:cubicBezTo>
                    <a:lnTo>
                      <a:pt x="19823" y="23072"/>
                    </a:lnTo>
                    <a:cubicBezTo>
                      <a:pt x="25908" y="7211"/>
                      <a:pt x="40572" y="-3263"/>
                      <a:pt x="59924" y="927"/>
                    </a:cubicBezTo>
                    <a:lnTo>
                      <a:pt x="59924" y="927"/>
                    </a:lnTo>
                    <a:cubicBezTo>
                      <a:pt x="79176" y="5116"/>
                      <a:pt x="87256" y="20578"/>
                      <a:pt x="85061" y="37337"/>
                    </a:cubicBezTo>
                    <a:lnTo>
                      <a:pt x="76582" y="92998"/>
                    </a:lnTo>
                    <a:cubicBezTo>
                      <a:pt x="74787" y="101976"/>
                      <a:pt x="63415" y="106665"/>
                      <a:pt x="54138" y="104669"/>
                    </a:cubicBezTo>
                    <a:lnTo>
                      <a:pt x="56731" y="94594"/>
                    </a:lnTo>
                  </a:path>
                </a:pathLst>
              </a:custGeom>
              <a:no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aphic 23">
              <a:extLst>
                <a:ext uri="{FF2B5EF4-FFF2-40B4-BE49-F238E27FC236}">
                  <a16:creationId xmlns:a16="http://schemas.microsoft.com/office/drawing/2014/main" id="{1739E1D5-0CA6-3299-32E5-081A6028241B}"/>
                </a:ext>
              </a:extLst>
            </p:cNvPr>
            <p:cNvGrpSpPr/>
            <p:nvPr/>
          </p:nvGrpSpPr>
          <p:grpSpPr>
            <a:xfrm>
              <a:off x="9923407" y="3341090"/>
              <a:ext cx="342451" cy="412475"/>
              <a:chOff x="10026475" y="3357957"/>
              <a:chExt cx="342451" cy="412475"/>
            </a:xfrm>
            <a:noFill/>
          </p:grpSpPr>
          <p:grpSp>
            <p:nvGrpSpPr>
              <p:cNvPr id="41" name="Graphic 23">
                <a:extLst>
                  <a:ext uri="{FF2B5EF4-FFF2-40B4-BE49-F238E27FC236}">
                    <a16:creationId xmlns:a16="http://schemas.microsoft.com/office/drawing/2014/main" id="{7237C87A-3FEC-CD1B-FC26-85776BBF13D4}"/>
                  </a:ext>
                </a:extLst>
              </p:cNvPr>
              <p:cNvGrpSpPr/>
              <p:nvPr/>
            </p:nvGrpSpPr>
            <p:grpSpPr>
              <a:xfrm>
                <a:off x="10026475" y="3357957"/>
                <a:ext cx="342451" cy="412475"/>
                <a:chOff x="10026475" y="3357957"/>
                <a:chExt cx="342451" cy="412475"/>
              </a:xfrm>
              <a:grpFill/>
            </p:grpSpPr>
            <p:sp>
              <p:nvSpPr>
                <p:cNvPr id="42" name="Freeform: Shape 41">
                  <a:extLst>
                    <a:ext uri="{FF2B5EF4-FFF2-40B4-BE49-F238E27FC236}">
                      <a16:creationId xmlns:a16="http://schemas.microsoft.com/office/drawing/2014/main" id="{17DA8083-28A3-A93D-8A31-042BBC0F6EFC}"/>
                    </a:ext>
                  </a:extLst>
                </p:cNvPr>
                <p:cNvSpPr/>
                <p:nvPr/>
              </p:nvSpPr>
              <p:spPr>
                <a:xfrm>
                  <a:off x="10102910" y="3358911"/>
                  <a:ext cx="200153" cy="252215"/>
                </a:xfrm>
                <a:custGeom>
                  <a:avLst/>
                  <a:gdLst>
                    <a:gd name="connsiteX0" fmla="*/ 199880 w 200153"/>
                    <a:gd name="connsiteY0" fmla="*/ 124734 h 252215"/>
                    <a:gd name="connsiteX1" fmla="*/ 113095 w 200153"/>
                    <a:gd name="connsiteY1" fmla="*/ 2537 h 252215"/>
                    <a:gd name="connsiteX2" fmla="*/ 2270 w 200153"/>
                    <a:gd name="connsiteY2" fmla="*/ 90718 h 252215"/>
                    <a:gd name="connsiteX3" fmla="*/ 2270 w 200153"/>
                    <a:gd name="connsiteY3" fmla="*/ 187179 h 252215"/>
                    <a:gd name="connsiteX4" fmla="*/ 43866 w 200153"/>
                    <a:gd name="connsiteY4" fmla="*/ 238152 h 252215"/>
                    <a:gd name="connsiteX5" fmla="*/ 52744 w 200153"/>
                    <a:gd name="connsiteY5" fmla="*/ 202640 h 252215"/>
                    <a:gd name="connsiteX6" fmla="*/ 49852 w 200153"/>
                    <a:gd name="connsiteY6" fmla="*/ 201543 h 252215"/>
                    <a:gd name="connsiteX7" fmla="*/ 43866 w 200153"/>
                    <a:gd name="connsiteY7" fmla="*/ 200845 h 252215"/>
                    <a:gd name="connsiteX8" fmla="*/ 39477 w 200153"/>
                    <a:gd name="connsiteY8" fmla="*/ 185682 h 252215"/>
                    <a:gd name="connsiteX9" fmla="*/ 25213 w 200153"/>
                    <a:gd name="connsiteY9" fmla="*/ 139497 h 252215"/>
                    <a:gd name="connsiteX10" fmla="*/ 32894 w 200153"/>
                    <a:gd name="connsiteY10" fmla="*/ 97102 h 252215"/>
                    <a:gd name="connsiteX11" fmla="*/ 43268 w 200153"/>
                    <a:gd name="connsiteY11" fmla="*/ 98299 h 252215"/>
                    <a:gd name="connsiteX12" fmla="*/ 46959 w 200153"/>
                    <a:gd name="connsiteY12" fmla="*/ 99097 h 252215"/>
                    <a:gd name="connsiteX13" fmla="*/ 118182 w 200153"/>
                    <a:gd name="connsiteY13" fmla="*/ 64982 h 252215"/>
                    <a:gd name="connsiteX14" fmla="*/ 122073 w 200153"/>
                    <a:gd name="connsiteY14" fmla="*/ 60792 h 252215"/>
                    <a:gd name="connsiteX15" fmla="*/ 130751 w 200153"/>
                    <a:gd name="connsiteY15" fmla="*/ 52513 h 252215"/>
                    <a:gd name="connsiteX16" fmla="*/ 138332 w 200153"/>
                    <a:gd name="connsiteY16" fmla="*/ 66478 h 252215"/>
                    <a:gd name="connsiteX17" fmla="*/ 148208 w 200153"/>
                    <a:gd name="connsiteY17" fmla="*/ 89421 h 252215"/>
                    <a:gd name="connsiteX18" fmla="*/ 156886 w 200153"/>
                    <a:gd name="connsiteY18" fmla="*/ 93910 h 252215"/>
                    <a:gd name="connsiteX19" fmla="*/ 165665 w 200153"/>
                    <a:gd name="connsiteY19" fmla="*/ 118250 h 252215"/>
                    <a:gd name="connsiteX20" fmla="*/ 161774 w 200153"/>
                    <a:gd name="connsiteY20" fmla="*/ 145781 h 252215"/>
                    <a:gd name="connsiteX21" fmla="*/ 143918 w 200153"/>
                    <a:gd name="connsiteY21" fmla="*/ 192865 h 252215"/>
                    <a:gd name="connsiteX22" fmla="*/ 138931 w 200153"/>
                    <a:gd name="connsiteY22" fmla="*/ 198750 h 252215"/>
                    <a:gd name="connsiteX23" fmla="*/ 129255 w 200153"/>
                    <a:gd name="connsiteY23" fmla="*/ 220197 h 252215"/>
                    <a:gd name="connsiteX24" fmla="*/ 135938 w 200153"/>
                    <a:gd name="connsiteY24" fmla="*/ 245733 h 252215"/>
                    <a:gd name="connsiteX25" fmla="*/ 199880 w 200153"/>
                    <a:gd name="connsiteY25" fmla="*/ 124734 h 2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153" h="252215">
                      <a:moveTo>
                        <a:pt x="199880" y="124734"/>
                      </a:moveTo>
                      <a:cubicBezTo>
                        <a:pt x="196787" y="71765"/>
                        <a:pt x="168757" y="15405"/>
                        <a:pt x="113095" y="2537"/>
                      </a:cubicBezTo>
                      <a:cubicBezTo>
                        <a:pt x="52744" y="-11429"/>
                        <a:pt x="9751" y="34258"/>
                        <a:pt x="2270" y="90718"/>
                      </a:cubicBezTo>
                      <a:cubicBezTo>
                        <a:pt x="-1920" y="122240"/>
                        <a:pt x="674" y="155457"/>
                        <a:pt x="2270" y="187179"/>
                      </a:cubicBezTo>
                      <a:cubicBezTo>
                        <a:pt x="3566" y="212516"/>
                        <a:pt x="13741" y="239549"/>
                        <a:pt x="43866" y="238152"/>
                      </a:cubicBezTo>
                      <a:cubicBezTo>
                        <a:pt x="64316" y="237254"/>
                        <a:pt x="67308" y="209822"/>
                        <a:pt x="52744" y="202640"/>
                      </a:cubicBezTo>
                      <a:cubicBezTo>
                        <a:pt x="51747" y="202441"/>
                        <a:pt x="50749" y="202142"/>
                        <a:pt x="49852" y="201543"/>
                      </a:cubicBezTo>
                      <a:cubicBezTo>
                        <a:pt x="48056" y="201044"/>
                        <a:pt x="46061" y="200745"/>
                        <a:pt x="43866" y="200845"/>
                      </a:cubicBezTo>
                      <a:cubicBezTo>
                        <a:pt x="41772" y="200845"/>
                        <a:pt x="40375" y="194860"/>
                        <a:pt x="39477" y="185682"/>
                      </a:cubicBezTo>
                      <a:cubicBezTo>
                        <a:pt x="32195" y="171218"/>
                        <a:pt x="27308" y="155657"/>
                        <a:pt x="25213" y="139497"/>
                      </a:cubicBezTo>
                      <a:cubicBezTo>
                        <a:pt x="23517" y="126230"/>
                        <a:pt x="18130" y="105681"/>
                        <a:pt x="32894" y="97102"/>
                      </a:cubicBezTo>
                      <a:cubicBezTo>
                        <a:pt x="36884" y="94808"/>
                        <a:pt x="40674" y="95805"/>
                        <a:pt x="43268" y="98299"/>
                      </a:cubicBezTo>
                      <a:cubicBezTo>
                        <a:pt x="44565" y="98499"/>
                        <a:pt x="45862" y="98698"/>
                        <a:pt x="46959" y="99097"/>
                      </a:cubicBezTo>
                      <a:cubicBezTo>
                        <a:pt x="73393" y="93411"/>
                        <a:pt x="96536" y="81740"/>
                        <a:pt x="118182" y="64982"/>
                      </a:cubicBezTo>
                      <a:cubicBezTo>
                        <a:pt x="119878" y="63685"/>
                        <a:pt x="121075" y="62289"/>
                        <a:pt x="122073" y="60792"/>
                      </a:cubicBezTo>
                      <a:cubicBezTo>
                        <a:pt x="122372" y="56503"/>
                        <a:pt x="125265" y="52513"/>
                        <a:pt x="130751" y="52513"/>
                      </a:cubicBezTo>
                      <a:cubicBezTo>
                        <a:pt x="138831" y="52513"/>
                        <a:pt x="141325" y="61191"/>
                        <a:pt x="138332" y="66478"/>
                      </a:cubicBezTo>
                      <a:cubicBezTo>
                        <a:pt x="143819" y="72463"/>
                        <a:pt x="146512" y="81541"/>
                        <a:pt x="148208" y="89421"/>
                      </a:cubicBezTo>
                      <a:cubicBezTo>
                        <a:pt x="151400" y="88823"/>
                        <a:pt x="154891" y="90020"/>
                        <a:pt x="156886" y="93910"/>
                      </a:cubicBezTo>
                      <a:cubicBezTo>
                        <a:pt x="160876" y="101790"/>
                        <a:pt x="165166" y="109272"/>
                        <a:pt x="165665" y="118250"/>
                      </a:cubicBezTo>
                      <a:cubicBezTo>
                        <a:pt x="166064" y="127427"/>
                        <a:pt x="163969" y="136903"/>
                        <a:pt x="161774" y="145781"/>
                      </a:cubicBezTo>
                      <a:cubicBezTo>
                        <a:pt x="157684" y="162241"/>
                        <a:pt x="147909" y="176505"/>
                        <a:pt x="143918" y="192865"/>
                      </a:cubicBezTo>
                      <a:cubicBezTo>
                        <a:pt x="143120" y="196057"/>
                        <a:pt x="141225" y="197952"/>
                        <a:pt x="138931" y="198750"/>
                      </a:cubicBezTo>
                      <a:cubicBezTo>
                        <a:pt x="136138" y="206032"/>
                        <a:pt x="132846" y="213214"/>
                        <a:pt x="129255" y="220197"/>
                      </a:cubicBezTo>
                      <a:cubicBezTo>
                        <a:pt x="124566" y="229274"/>
                        <a:pt x="126961" y="240347"/>
                        <a:pt x="135938" y="245733"/>
                      </a:cubicBezTo>
                      <a:cubicBezTo>
                        <a:pt x="196189" y="282043"/>
                        <a:pt x="201675" y="155358"/>
                        <a:pt x="199880" y="124734"/>
                      </a:cubicBez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aphic 23">
                  <a:extLst>
                    <a:ext uri="{FF2B5EF4-FFF2-40B4-BE49-F238E27FC236}">
                      <a16:creationId xmlns:a16="http://schemas.microsoft.com/office/drawing/2014/main" id="{C4CBB8D2-2320-59F4-4CC9-61722835B02A}"/>
                    </a:ext>
                  </a:extLst>
                </p:cNvPr>
                <p:cNvGrpSpPr/>
                <p:nvPr/>
              </p:nvGrpSpPr>
              <p:grpSpPr>
                <a:xfrm>
                  <a:off x="10026475" y="3357957"/>
                  <a:ext cx="342451" cy="412475"/>
                  <a:chOff x="10026475" y="3357957"/>
                  <a:chExt cx="342451" cy="412475"/>
                </a:xfrm>
                <a:grpFill/>
              </p:grpSpPr>
              <p:sp>
                <p:nvSpPr>
                  <p:cNvPr id="44" name="Freeform: Shape 43">
                    <a:extLst>
                      <a:ext uri="{FF2B5EF4-FFF2-40B4-BE49-F238E27FC236}">
                        <a16:creationId xmlns:a16="http://schemas.microsoft.com/office/drawing/2014/main" id="{16071D50-B431-99C4-EAF9-779EAED6D91E}"/>
                      </a:ext>
                    </a:extLst>
                  </p:cNvPr>
                  <p:cNvSpPr/>
                  <p:nvPr/>
                </p:nvSpPr>
                <p:spPr>
                  <a:xfrm>
                    <a:off x="10026475" y="3572923"/>
                    <a:ext cx="342451" cy="197509"/>
                  </a:xfrm>
                  <a:custGeom>
                    <a:avLst/>
                    <a:gdLst>
                      <a:gd name="connsiteX0" fmla="*/ 204194 w 342451"/>
                      <a:gd name="connsiteY0" fmla="*/ 0 h 197509"/>
                      <a:gd name="connsiteX1" fmla="*/ 213770 w 342451"/>
                      <a:gd name="connsiteY1" fmla="*/ 25237 h 197509"/>
                      <a:gd name="connsiteX2" fmla="*/ 308635 w 342451"/>
                      <a:gd name="connsiteY2" fmla="*/ 62944 h 197509"/>
                      <a:gd name="connsiteX3" fmla="*/ 327388 w 342451"/>
                      <a:gd name="connsiteY3" fmla="*/ 83593 h 197509"/>
                      <a:gd name="connsiteX4" fmla="*/ 342451 w 342451"/>
                      <a:gd name="connsiteY4" fmla="*/ 197510 h 197509"/>
                      <a:gd name="connsiteX5" fmla="*/ 0 w 342451"/>
                      <a:gd name="connsiteY5" fmla="*/ 197510 h 197509"/>
                      <a:gd name="connsiteX6" fmla="*/ 15063 w 342451"/>
                      <a:gd name="connsiteY6" fmla="*/ 83593 h 197509"/>
                      <a:gd name="connsiteX7" fmla="*/ 33816 w 342451"/>
                      <a:gd name="connsiteY7" fmla="*/ 62944 h 197509"/>
                      <a:gd name="connsiteX8" fmla="*/ 128681 w 342451"/>
                      <a:gd name="connsiteY8" fmla="*/ 25237 h 197509"/>
                      <a:gd name="connsiteX9" fmla="*/ 138257 w 342451"/>
                      <a:gd name="connsiteY9" fmla="*/ 0 h 1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51" h="197509">
                        <a:moveTo>
                          <a:pt x="204194" y="0"/>
                        </a:moveTo>
                        <a:cubicBezTo>
                          <a:pt x="206588" y="11272"/>
                          <a:pt x="207984" y="18155"/>
                          <a:pt x="213770" y="25237"/>
                        </a:cubicBezTo>
                        <a:lnTo>
                          <a:pt x="308635" y="62944"/>
                        </a:lnTo>
                        <a:cubicBezTo>
                          <a:pt x="317513" y="66834"/>
                          <a:pt x="324396" y="74316"/>
                          <a:pt x="327388" y="83593"/>
                        </a:cubicBezTo>
                        <a:cubicBezTo>
                          <a:pt x="332276" y="98356"/>
                          <a:pt x="338860" y="144043"/>
                          <a:pt x="342451" y="197510"/>
                        </a:cubicBezTo>
                        <a:lnTo>
                          <a:pt x="0" y="197510"/>
                        </a:lnTo>
                        <a:cubicBezTo>
                          <a:pt x="3591" y="144043"/>
                          <a:pt x="10175" y="98356"/>
                          <a:pt x="15063" y="83593"/>
                        </a:cubicBezTo>
                        <a:cubicBezTo>
                          <a:pt x="18155" y="74316"/>
                          <a:pt x="24938" y="66834"/>
                          <a:pt x="33816" y="62944"/>
                        </a:cubicBezTo>
                        <a:lnTo>
                          <a:pt x="128681" y="25237"/>
                        </a:lnTo>
                        <a:cubicBezTo>
                          <a:pt x="134467" y="18155"/>
                          <a:pt x="135963" y="11272"/>
                          <a:pt x="138257" y="0"/>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A1DCF36-6796-6798-3B13-A101CAE3D9B1}"/>
                      </a:ext>
                    </a:extLst>
                  </p:cNvPr>
                  <p:cNvSpPr/>
                  <p:nvPr/>
                </p:nvSpPr>
                <p:spPr>
                  <a:xfrm>
                    <a:off x="10141889" y="3357957"/>
                    <a:ext cx="111723" cy="19252"/>
                  </a:xfrm>
                  <a:custGeom>
                    <a:avLst/>
                    <a:gdLst>
                      <a:gd name="connsiteX0" fmla="*/ 111723 w 111723"/>
                      <a:gd name="connsiteY0" fmla="*/ 19252 h 19252"/>
                      <a:gd name="connsiteX1" fmla="*/ 111723 w 111723"/>
                      <a:gd name="connsiteY1" fmla="*/ 19252 h 19252"/>
                      <a:gd name="connsiteX2" fmla="*/ 55862 w 111723"/>
                      <a:gd name="connsiteY2" fmla="*/ 0 h 19252"/>
                      <a:gd name="connsiteX3" fmla="*/ 0 w 111723"/>
                      <a:gd name="connsiteY3" fmla="*/ 19252 h 19252"/>
                      <a:gd name="connsiteX4" fmla="*/ 0 w 111723"/>
                      <a:gd name="connsiteY4" fmla="*/ 19252 h 1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19252">
                        <a:moveTo>
                          <a:pt x="111723" y="19252"/>
                        </a:moveTo>
                        <a:cubicBezTo>
                          <a:pt x="111723" y="19252"/>
                          <a:pt x="111723" y="19252"/>
                          <a:pt x="111723" y="19252"/>
                        </a:cubicBezTo>
                        <a:cubicBezTo>
                          <a:pt x="100551" y="8180"/>
                          <a:pt x="82994" y="100"/>
                          <a:pt x="55862" y="0"/>
                        </a:cubicBezTo>
                        <a:cubicBezTo>
                          <a:pt x="28729" y="0"/>
                          <a:pt x="11272" y="8180"/>
                          <a:pt x="0" y="19252"/>
                        </a:cubicBezTo>
                        <a:cubicBezTo>
                          <a:pt x="0" y="19252"/>
                          <a:pt x="0" y="19252"/>
                          <a:pt x="0" y="19252"/>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7FFF7DD1-6A2C-8A3E-DAFA-9E4603C04022}"/>
                      </a:ext>
                    </a:extLst>
                  </p:cNvPr>
                  <p:cNvSpPr/>
                  <p:nvPr/>
                </p:nvSpPr>
                <p:spPr>
                  <a:xfrm>
                    <a:off x="10124632" y="3406099"/>
                    <a:ext cx="145938" cy="179592"/>
                  </a:xfrm>
                  <a:custGeom>
                    <a:avLst/>
                    <a:gdLst>
                      <a:gd name="connsiteX0" fmla="*/ 0 w 145938"/>
                      <a:gd name="connsiteY0" fmla="*/ 55800 h 179592"/>
                      <a:gd name="connsiteX1" fmla="*/ 108730 w 145938"/>
                      <a:gd name="connsiteY1" fmla="*/ 1335 h 179592"/>
                      <a:gd name="connsiteX2" fmla="*/ 111524 w 145938"/>
                      <a:gd name="connsiteY2" fmla="*/ 38 h 179592"/>
                      <a:gd name="connsiteX3" fmla="*/ 113918 w 145938"/>
                      <a:gd name="connsiteY3" fmla="*/ 2033 h 179592"/>
                      <a:gd name="connsiteX4" fmla="*/ 145938 w 145938"/>
                      <a:gd name="connsiteY4" fmla="*/ 58892 h 179592"/>
                      <a:gd name="connsiteX5" fmla="*/ 145938 w 145938"/>
                      <a:gd name="connsiteY5" fmla="*/ 58892 h 179592"/>
                      <a:gd name="connsiteX6" fmla="*/ 102745 w 145938"/>
                      <a:gd name="connsiteY6" fmla="*/ 169717 h 179592"/>
                      <a:gd name="connsiteX7" fmla="*/ 83792 w 145938"/>
                      <a:gd name="connsiteY7" fmla="*/ 178496 h 179592"/>
                      <a:gd name="connsiteX8" fmla="*/ 82196 w 145938"/>
                      <a:gd name="connsiteY8" fmla="*/ 178795 h 179592"/>
                      <a:gd name="connsiteX9" fmla="*/ 77707 w 145938"/>
                      <a:gd name="connsiteY9" fmla="*/ 179393 h 179592"/>
                      <a:gd name="connsiteX10" fmla="*/ 73218 w 145938"/>
                      <a:gd name="connsiteY10" fmla="*/ 179593 h 179592"/>
                      <a:gd name="connsiteX11" fmla="*/ 64141 w 145938"/>
                      <a:gd name="connsiteY11" fmla="*/ 178795 h 179592"/>
                      <a:gd name="connsiteX12" fmla="*/ 62545 w 145938"/>
                      <a:gd name="connsiteY12" fmla="*/ 178496 h 179592"/>
                      <a:gd name="connsiteX13" fmla="*/ 43592 w 145938"/>
                      <a:gd name="connsiteY13" fmla="*/ 169717 h 179592"/>
                      <a:gd name="connsiteX14" fmla="*/ 100 w 145938"/>
                      <a:gd name="connsiteY14" fmla="*/ 55800 h 179592"/>
                      <a:gd name="connsiteX15" fmla="*/ 100 w 145938"/>
                      <a:gd name="connsiteY15" fmla="*/ 55800 h 17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938" h="179592">
                        <a:moveTo>
                          <a:pt x="0" y="55800"/>
                        </a:moveTo>
                        <a:cubicBezTo>
                          <a:pt x="50375" y="48418"/>
                          <a:pt x="84690" y="39939"/>
                          <a:pt x="108730" y="1335"/>
                        </a:cubicBezTo>
                        <a:cubicBezTo>
                          <a:pt x="109329" y="437"/>
                          <a:pt x="110426" y="-161"/>
                          <a:pt x="111524" y="38"/>
                        </a:cubicBezTo>
                        <a:cubicBezTo>
                          <a:pt x="112621" y="138"/>
                          <a:pt x="113519" y="936"/>
                          <a:pt x="113918" y="2033"/>
                        </a:cubicBezTo>
                        <a:cubicBezTo>
                          <a:pt x="118406" y="16398"/>
                          <a:pt x="130776" y="51411"/>
                          <a:pt x="145938" y="58892"/>
                        </a:cubicBezTo>
                        <a:lnTo>
                          <a:pt x="145938" y="58892"/>
                        </a:lnTo>
                        <a:cubicBezTo>
                          <a:pt x="139953" y="115053"/>
                          <a:pt x="130078" y="145378"/>
                          <a:pt x="102745" y="169717"/>
                        </a:cubicBezTo>
                        <a:cubicBezTo>
                          <a:pt x="96461" y="174905"/>
                          <a:pt x="91473" y="177299"/>
                          <a:pt x="83792" y="178496"/>
                        </a:cubicBezTo>
                        <a:cubicBezTo>
                          <a:pt x="83792" y="178496"/>
                          <a:pt x="83194" y="178595"/>
                          <a:pt x="82196" y="178795"/>
                        </a:cubicBezTo>
                        <a:cubicBezTo>
                          <a:pt x="80500" y="179094"/>
                          <a:pt x="79104" y="179294"/>
                          <a:pt x="77707" y="179393"/>
                        </a:cubicBezTo>
                        <a:cubicBezTo>
                          <a:pt x="76311" y="179493"/>
                          <a:pt x="74914" y="179593"/>
                          <a:pt x="73218" y="179593"/>
                        </a:cubicBezTo>
                        <a:cubicBezTo>
                          <a:pt x="69727" y="179593"/>
                          <a:pt x="67632" y="179294"/>
                          <a:pt x="64141" y="178795"/>
                        </a:cubicBezTo>
                        <a:cubicBezTo>
                          <a:pt x="63143" y="178595"/>
                          <a:pt x="62545" y="178496"/>
                          <a:pt x="62545" y="178496"/>
                        </a:cubicBezTo>
                        <a:cubicBezTo>
                          <a:pt x="54864" y="177299"/>
                          <a:pt x="49876" y="174905"/>
                          <a:pt x="43592" y="169717"/>
                        </a:cubicBezTo>
                        <a:cubicBezTo>
                          <a:pt x="15761" y="144879"/>
                          <a:pt x="6085" y="113856"/>
                          <a:pt x="100" y="55800"/>
                        </a:cubicBezTo>
                        <a:lnTo>
                          <a:pt x="100" y="55800"/>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D222F6EC-1EFC-0A16-7C77-B278714FD024}"/>
                      </a:ext>
                    </a:extLst>
                  </p:cNvPr>
                  <p:cNvSpPr/>
                  <p:nvPr/>
                </p:nvSpPr>
                <p:spPr>
                  <a:xfrm>
                    <a:off x="10253512" y="3377109"/>
                    <a:ext cx="46256" cy="218956"/>
                  </a:xfrm>
                  <a:custGeom>
                    <a:avLst/>
                    <a:gdLst>
                      <a:gd name="connsiteX0" fmla="*/ 0 w 46256"/>
                      <a:gd name="connsiteY0" fmla="*/ 0 h 218956"/>
                      <a:gd name="connsiteX1" fmla="*/ 35312 w 46256"/>
                      <a:gd name="connsiteY1" fmla="*/ 199306 h 218956"/>
                      <a:gd name="connsiteX2" fmla="*/ 19851 w 46256"/>
                      <a:gd name="connsiteY2" fmla="*/ 218957 h 218956"/>
                    </a:gdLst>
                    <a:ahLst/>
                    <a:cxnLst>
                      <a:cxn ang="0">
                        <a:pos x="connsiteX0" y="connsiteY0"/>
                      </a:cxn>
                      <a:cxn ang="0">
                        <a:pos x="connsiteX1" y="connsiteY1"/>
                      </a:cxn>
                      <a:cxn ang="0">
                        <a:pos x="connsiteX2" y="connsiteY2"/>
                      </a:cxn>
                    </a:cxnLst>
                    <a:rect l="l" t="t" r="r" b="b"/>
                    <a:pathLst>
                      <a:path w="46256" h="218956">
                        <a:moveTo>
                          <a:pt x="0" y="0"/>
                        </a:moveTo>
                        <a:cubicBezTo>
                          <a:pt x="77807" y="67034"/>
                          <a:pt x="33517" y="174966"/>
                          <a:pt x="35312" y="199306"/>
                        </a:cubicBezTo>
                        <a:cubicBezTo>
                          <a:pt x="36011" y="208682"/>
                          <a:pt x="28031" y="214268"/>
                          <a:pt x="19851" y="218957"/>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559549A-9E38-01D9-D938-C7BC70280721}"/>
                      </a:ext>
                    </a:extLst>
                  </p:cNvPr>
                  <p:cNvSpPr/>
                  <p:nvPr/>
                </p:nvSpPr>
                <p:spPr>
                  <a:xfrm>
                    <a:off x="10139694" y="3604246"/>
                    <a:ext cx="997" cy="299"/>
                  </a:xfrm>
                  <a:custGeom>
                    <a:avLst/>
                    <a:gdLst>
                      <a:gd name="connsiteX0" fmla="*/ 998 w 997"/>
                      <a:gd name="connsiteY0" fmla="*/ 299 h 299"/>
                      <a:gd name="connsiteX1" fmla="*/ 0 w 997"/>
                      <a:gd name="connsiteY1" fmla="*/ 0 h 299"/>
                    </a:gdLst>
                    <a:ahLst/>
                    <a:cxnLst>
                      <a:cxn ang="0">
                        <a:pos x="connsiteX0" y="connsiteY0"/>
                      </a:cxn>
                      <a:cxn ang="0">
                        <a:pos x="connsiteX1" y="connsiteY1"/>
                      </a:cxn>
                    </a:cxnLst>
                    <a:rect l="l" t="t" r="r" b="b"/>
                    <a:pathLst>
                      <a:path w="997" h="299">
                        <a:moveTo>
                          <a:pt x="998" y="299"/>
                        </a:moveTo>
                        <a:cubicBezTo>
                          <a:pt x="998" y="299"/>
                          <a:pt x="599" y="299"/>
                          <a:pt x="0" y="0"/>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1771551-8E82-949F-C628-D4B9FADB89EF}"/>
                      </a:ext>
                    </a:extLst>
                  </p:cNvPr>
                  <p:cNvSpPr/>
                  <p:nvPr/>
                </p:nvSpPr>
                <p:spPr>
                  <a:xfrm>
                    <a:off x="10095633" y="3377109"/>
                    <a:ext cx="46256" cy="218757"/>
                  </a:xfrm>
                  <a:custGeom>
                    <a:avLst/>
                    <a:gdLst>
                      <a:gd name="connsiteX0" fmla="*/ 46256 w 46256"/>
                      <a:gd name="connsiteY0" fmla="*/ 0 h 218757"/>
                      <a:gd name="connsiteX1" fmla="*/ 10944 w 46256"/>
                      <a:gd name="connsiteY1" fmla="*/ 199306 h 218757"/>
                      <a:gd name="connsiteX2" fmla="*/ 26904 w 46256"/>
                      <a:gd name="connsiteY2" fmla="*/ 218757 h 218757"/>
                    </a:gdLst>
                    <a:ahLst/>
                    <a:cxnLst>
                      <a:cxn ang="0">
                        <a:pos x="connsiteX0" y="connsiteY0"/>
                      </a:cxn>
                      <a:cxn ang="0">
                        <a:pos x="connsiteX1" y="connsiteY1"/>
                      </a:cxn>
                      <a:cxn ang="0">
                        <a:pos x="connsiteX2" y="connsiteY2"/>
                      </a:cxn>
                    </a:cxnLst>
                    <a:rect l="l" t="t" r="r" b="b"/>
                    <a:pathLst>
                      <a:path w="46256" h="218757">
                        <a:moveTo>
                          <a:pt x="46256" y="0"/>
                        </a:moveTo>
                        <a:cubicBezTo>
                          <a:pt x="-31551" y="67034"/>
                          <a:pt x="12739" y="174966"/>
                          <a:pt x="10944" y="199306"/>
                        </a:cubicBezTo>
                        <a:cubicBezTo>
                          <a:pt x="10245" y="208583"/>
                          <a:pt x="18425" y="214069"/>
                          <a:pt x="26904" y="218757"/>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5CFF409-051E-789F-898B-A9B89DF39F2A}"/>
                      </a:ext>
                    </a:extLst>
                  </p:cNvPr>
                  <p:cNvSpPr/>
                  <p:nvPr/>
                </p:nvSpPr>
                <p:spPr>
                  <a:xfrm>
                    <a:off x="10111591" y="3614121"/>
                    <a:ext cx="7853" cy="66634"/>
                  </a:xfrm>
                  <a:custGeom>
                    <a:avLst/>
                    <a:gdLst>
                      <a:gd name="connsiteX0" fmla="*/ 7854 w 7853"/>
                      <a:gd name="connsiteY0" fmla="*/ 66635 h 66634"/>
                      <a:gd name="connsiteX1" fmla="*/ 3265 w 7853"/>
                      <a:gd name="connsiteY1" fmla="*/ 0 h 66634"/>
                    </a:gdLst>
                    <a:ahLst/>
                    <a:cxnLst>
                      <a:cxn ang="0">
                        <a:pos x="connsiteX0" y="connsiteY0"/>
                      </a:cxn>
                      <a:cxn ang="0">
                        <a:pos x="connsiteX1" y="connsiteY1"/>
                      </a:cxn>
                    </a:cxnLst>
                    <a:rect l="l" t="t" r="r" b="b"/>
                    <a:pathLst>
                      <a:path w="7853" h="66634">
                        <a:moveTo>
                          <a:pt x="7854" y="66635"/>
                        </a:moveTo>
                        <a:cubicBezTo>
                          <a:pt x="-226" y="45487"/>
                          <a:pt x="-2620" y="22843"/>
                          <a:pt x="3265" y="0"/>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127BD3D-1C1A-415A-DD40-B3F152FA06D8}"/>
                      </a:ext>
                    </a:extLst>
                  </p:cNvPr>
                  <p:cNvSpPr/>
                  <p:nvPr/>
                </p:nvSpPr>
                <p:spPr>
                  <a:xfrm>
                    <a:off x="10112562" y="3677963"/>
                    <a:ext cx="31122" cy="33716"/>
                  </a:xfrm>
                  <a:custGeom>
                    <a:avLst/>
                    <a:gdLst>
                      <a:gd name="connsiteX0" fmla="*/ 31123 w 31122"/>
                      <a:gd name="connsiteY0" fmla="*/ 16858 h 33716"/>
                      <a:gd name="connsiteX1" fmla="*/ 15561 w 31122"/>
                      <a:gd name="connsiteY1" fmla="*/ 33716 h 33716"/>
                      <a:gd name="connsiteX2" fmla="*/ 0 w 31122"/>
                      <a:gd name="connsiteY2" fmla="*/ 16858 h 33716"/>
                      <a:gd name="connsiteX3" fmla="*/ 15561 w 31122"/>
                      <a:gd name="connsiteY3" fmla="*/ 0 h 33716"/>
                      <a:gd name="connsiteX4" fmla="*/ 31123 w 31122"/>
                      <a:gd name="connsiteY4" fmla="*/ 16858 h 3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2" h="33716">
                        <a:moveTo>
                          <a:pt x="31123" y="16858"/>
                        </a:moveTo>
                        <a:cubicBezTo>
                          <a:pt x="31123" y="26135"/>
                          <a:pt x="24140" y="33716"/>
                          <a:pt x="15561" y="33716"/>
                        </a:cubicBezTo>
                        <a:cubicBezTo>
                          <a:pt x="6983" y="33716"/>
                          <a:pt x="0" y="26135"/>
                          <a:pt x="0" y="16858"/>
                        </a:cubicBezTo>
                        <a:cubicBezTo>
                          <a:pt x="0" y="7581"/>
                          <a:pt x="6983" y="0"/>
                          <a:pt x="15561" y="0"/>
                        </a:cubicBezTo>
                        <a:cubicBezTo>
                          <a:pt x="24140" y="0"/>
                          <a:pt x="31123" y="7581"/>
                          <a:pt x="31123" y="16858"/>
                        </a:cubicBez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aphic 23">
                    <a:extLst>
                      <a:ext uri="{FF2B5EF4-FFF2-40B4-BE49-F238E27FC236}">
                        <a16:creationId xmlns:a16="http://schemas.microsoft.com/office/drawing/2014/main" id="{5E42CA0B-0CC7-72B5-DE38-D2CC25D8C150}"/>
                      </a:ext>
                    </a:extLst>
                  </p:cNvPr>
                  <p:cNvGrpSpPr/>
                  <p:nvPr/>
                </p:nvGrpSpPr>
                <p:grpSpPr>
                  <a:xfrm>
                    <a:off x="10229802" y="3613423"/>
                    <a:ext cx="70183" cy="131824"/>
                    <a:chOff x="10229802" y="3613423"/>
                    <a:chExt cx="70183" cy="131824"/>
                  </a:xfrm>
                  <a:grpFill/>
                </p:grpSpPr>
                <p:sp>
                  <p:nvSpPr>
                    <p:cNvPr id="53" name="Freeform: Shape 52">
                      <a:extLst>
                        <a:ext uri="{FF2B5EF4-FFF2-40B4-BE49-F238E27FC236}">
                          <a16:creationId xmlns:a16="http://schemas.microsoft.com/office/drawing/2014/main" id="{37E9414B-DF2F-D83E-ECB4-3CD9A49B25E6}"/>
                        </a:ext>
                      </a:extLst>
                    </p:cNvPr>
                    <p:cNvSpPr/>
                    <p:nvPr/>
                  </p:nvSpPr>
                  <p:spPr>
                    <a:xfrm>
                      <a:off x="10278451" y="3613423"/>
                      <a:ext cx="2440" cy="38803"/>
                    </a:xfrm>
                    <a:custGeom>
                      <a:avLst/>
                      <a:gdLst>
                        <a:gd name="connsiteX0" fmla="*/ 1297 w 2440"/>
                        <a:gd name="connsiteY0" fmla="*/ 38804 h 38803"/>
                        <a:gd name="connsiteX1" fmla="*/ 0 w 2440"/>
                        <a:gd name="connsiteY1" fmla="*/ 0 h 38803"/>
                      </a:gdLst>
                      <a:ahLst/>
                      <a:cxnLst>
                        <a:cxn ang="0">
                          <a:pos x="connsiteX0" y="connsiteY0"/>
                        </a:cxn>
                        <a:cxn ang="0">
                          <a:pos x="connsiteX1" y="connsiteY1"/>
                        </a:cxn>
                      </a:cxnLst>
                      <a:rect l="l" t="t" r="r" b="b"/>
                      <a:pathLst>
                        <a:path w="2440" h="38803">
                          <a:moveTo>
                            <a:pt x="1297" y="38804"/>
                          </a:moveTo>
                          <a:cubicBezTo>
                            <a:pt x="2993" y="27232"/>
                            <a:pt x="2993" y="11871"/>
                            <a:pt x="0" y="0"/>
                          </a:cubicBez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D92A85A1-654A-BD67-913C-801EBCAAFA21}"/>
                        </a:ext>
                      </a:extLst>
                    </p:cNvPr>
                    <p:cNvSpPr/>
                    <p:nvPr/>
                  </p:nvSpPr>
                  <p:spPr>
                    <a:xfrm>
                      <a:off x="10229802" y="3651082"/>
                      <a:ext cx="70183" cy="94165"/>
                    </a:xfrm>
                    <a:custGeom>
                      <a:avLst/>
                      <a:gdLst>
                        <a:gd name="connsiteX0" fmla="*/ 14434 w 70183"/>
                        <a:gd name="connsiteY0" fmla="*/ 77156 h 94165"/>
                        <a:gd name="connsiteX1" fmla="*/ 12339 w 70183"/>
                        <a:gd name="connsiteY1" fmla="*/ 86133 h 94165"/>
                        <a:gd name="connsiteX2" fmla="*/ 468 w 70183"/>
                        <a:gd name="connsiteY2" fmla="*/ 68477 h 94165"/>
                        <a:gd name="connsiteX3" fmla="*/ 16329 w 70183"/>
                        <a:gd name="connsiteY3" fmla="*/ 20696 h 94165"/>
                        <a:gd name="connsiteX4" fmla="*/ 49247 w 70183"/>
                        <a:gd name="connsiteY4" fmla="*/ 845 h 94165"/>
                        <a:gd name="connsiteX5" fmla="*/ 49247 w 70183"/>
                        <a:gd name="connsiteY5" fmla="*/ 845 h 94165"/>
                        <a:gd name="connsiteX6" fmla="*/ 69896 w 70183"/>
                        <a:gd name="connsiteY6" fmla="*/ 33464 h 94165"/>
                        <a:gd name="connsiteX7" fmla="*/ 62913 w 70183"/>
                        <a:gd name="connsiteY7" fmla="*/ 83340 h 94165"/>
                        <a:gd name="connsiteX8" fmla="*/ 44459 w 70183"/>
                        <a:gd name="connsiteY8" fmla="*/ 93715 h 94165"/>
                        <a:gd name="connsiteX9" fmla="*/ 46554 w 70183"/>
                        <a:gd name="connsiteY9" fmla="*/ 84737 h 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3" h="94165">
                          <a:moveTo>
                            <a:pt x="14434" y="77156"/>
                          </a:moveTo>
                          <a:lnTo>
                            <a:pt x="12339" y="86133"/>
                          </a:lnTo>
                          <a:cubicBezTo>
                            <a:pt x="4658" y="84338"/>
                            <a:pt x="-1826" y="76358"/>
                            <a:pt x="468" y="68477"/>
                          </a:cubicBezTo>
                          <a:lnTo>
                            <a:pt x="16329" y="20696"/>
                          </a:lnTo>
                          <a:cubicBezTo>
                            <a:pt x="21416" y="6431"/>
                            <a:pt x="33387" y="-2946"/>
                            <a:pt x="49247" y="845"/>
                          </a:cubicBezTo>
                          <a:lnTo>
                            <a:pt x="49247" y="845"/>
                          </a:lnTo>
                          <a:cubicBezTo>
                            <a:pt x="65108" y="4636"/>
                            <a:pt x="71692" y="18401"/>
                            <a:pt x="69896" y="33464"/>
                          </a:cubicBezTo>
                          <a:lnTo>
                            <a:pt x="62913" y="83340"/>
                          </a:lnTo>
                          <a:cubicBezTo>
                            <a:pt x="61417" y="91420"/>
                            <a:pt x="52140" y="95610"/>
                            <a:pt x="44459" y="93715"/>
                          </a:cubicBezTo>
                          <a:lnTo>
                            <a:pt x="46554" y="84737"/>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4">
                    <a:extLst>
                      <a:ext uri="{FF2B5EF4-FFF2-40B4-BE49-F238E27FC236}">
                        <a16:creationId xmlns:a16="http://schemas.microsoft.com/office/drawing/2014/main" id="{CFB75CA0-8BF9-BC2E-541C-65451161CC60}"/>
                      </a:ext>
                    </a:extLst>
                  </p:cNvPr>
                  <p:cNvSpPr/>
                  <p:nvPr/>
                </p:nvSpPr>
                <p:spPr>
                  <a:xfrm>
                    <a:off x="10153261" y="3598859"/>
                    <a:ext cx="88680" cy="68230"/>
                  </a:xfrm>
                  <a:custGeom>
                    <a:avLst/>
                    <a:gdLst>
                      <a:gd name="connsiteX0" fmla="*/ 0 w 88680"/>
                      <a:gd name="connsiteY0" fmla="*/ 100 h 68230"/>
                      <a:gd name="connsiteX1" fmla="*/ 2394 w 88680"/>
                      <a:gd name="connsiteY1" fmla="*/ 20749 h 68230"/>
                      <a:gd name="connsiteX2" fmla="*/ 5985 w 88680"/>
                      <a:gd name="connsiteY2" fmla="*/ 29028 h 68230"/>
                      <a:gd name="connsiteX3" fmla="*/ 32918 w 88680"/>
                      <a:gd name="connsiteY3" fmla="*/ 63243 h 68230"/>
                      <a:gd name="connsiteX4" fmla="*/ 44290 w 88680"/>
                      <a:gd name="connsiteY4" fmla="*/ 68231 h 68230"/>
                      <a:gd name="connsiteX5" fmla="*/ 55662 w 88680"/>
                      <a:gd name="connsiteY5" fmla="*/ 63243 h 68230"/>
                      <a:gd name="connsiteX6" fmla="*/ 82695 w 88680"/>
                      <a:gd name="connsiteY6" fmla="*/ 29028 h 68230"/>
                      <a:gd name="connsiteX7" fmla="*/ 86286 w 88680"/>
                      <a:gd name="connsiteY7" fmla="*/ 20749 h 68230"/>
                      <a:gd name="connsiteX8" fmla="*/ 88680 w 88680"/>
                      <a:gd name="connsiteY8" fmla="*/ 0 h 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80" h="68230">
                        <a:moveTo>
                          <a:pt x="0" y="100"/>
                        </a:moveTo>
                        <a:lnTo>
                          <a:pt x="2394" y="20749"/>
                        </a:lnTo>
                        <a:cubicBezTo>
                          <a:pt x="2693" y="23841"/>
                          <a:pt x="4389" y="26434"/>
                          <a:pt x="5985" y="29028"/>
                        </a:cubicBezTo>
                        <a:cubicBezTo>
                          <a:pt x="11871" y="39302"/>
                          <a:pt x="21646" y="51073"/>
                          <a:pt x="32918" y="63243"/>
                        </a:cubicBezTo>
                        <a:cubicBezTo>
                          <a:pt x="35911" y="66435"/>
                          <a:pt x="40001" y="68231"/>
                          <a:pt x="44290" y="68231"/>
                        </a:cubicBezTo>
                        <a:cubicBezTo>
                          <a:pt x="48580" y="68231"/>
                          <a:pt x="52769" y="66435"/>
                          <a:pt x="55662" y="63243"/>
                        </a:cubicBezTo>
                        <a:cubicBezTo>
                          <a:pt x="66934" y="51073"/>
                          <a:pt x="76710" y="39302"/>
                          <a:pt x="82695" y="29028"/>
                        </a:cubicBezTo>
                        <a:cubicBezTo>
                          <a:pt x="84191" y="26335"/>
                          <a:pt x="85887" y="23741"/>
                          <a:pt x="86286" y="20749"/>
                        </a:cubicBezTo>
                        <a:lnTo>
                          <a:pt x="88680" y="0"/>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aphic 23">
                <a:extLst>
                  <a:ext uri="{FF2B5EF4-FFF2-40B4-BE49-F238E27FC236}">
                    <a16:creationId xmlns:a16="http://schemas.microsoft.com/office/drawing/2014/main" id="{670A44BD-7686-9A55-C880-743409073565}"/>
                  </a:ext>
                </a:extLst>
              </p:cNvPr>
              <p:cNvGrpSpPr/>
              <p:nvPr/>
            </p:nvGrpSpPr>
            <p:grpSpPr>
              <a:xfrm>
                <a:off x="10026475" y="3357957"/>
                <a:ext cx="342451" cy="412475"/>
                <a:chOff x="10026475" y="3357957"/>
                <a:chExt cx="342451" cy="412475"/>
              </a:xfrm>
              <a:grpFill/>
            </p:grpSpPr>
            <p:sp>
              <p:nvSpPr>
                <p:cNvPr id="57" name="Freeform: Shape 56">
                  <a:extLst>
                    <a:ext uri="{FF2B5EF4-FFF2-40B4-BE49-F238E27FC236}">
                      <a16:creationId xmlns:a16="http://schemas.microsoft.com/office/drawing/2014/main" id="{4525C482-324C-37E9-21BC-C21B5B3F7184}"/>
                    </a:ext>
                  </a:extLst>
                </p:cNvPr>
                <p:cNvSpPr/>
                <p:nvPr/>
              </p:nvSpPr>
              <p:spPr>
                <a:xfrm>
                  <a:off x="10102910" y="3358911"/>
                  <a:ext cx="200153" cy="252215"/>
                </a:xfrm>
                <a:custGeom>
                  <a:avLst/>
                  <a:gdLst>
                    <a:gd name="connsiteX0" fmla="*/ 199880 w 200153"/>
                    <a:gd name="connsiteY0" fmla="*/ 124734 h 252215"/>
                    <a:gd name="connsiteX1" fmla="*/ 113095 w 200153"/>
                    <a:gd name="connsiteY1" fmla="*/ 2537 h 252215"/>
                    <a:gd name="connsiteX2" fmla="*/ 2270 w 200153"/>
                    <a:gd name="connsiteY2" fmla="*/ 90718 h 252215"/>
                    <a:gd name="connsiteX3" fmla="*/ 2270 w 200153"/>
                    <a:gd name="connsiteY3" fmla="*/ 187179 h 252215"/>
                    <a:gd name="connsiteX4" fmla="*/ 43866 w 200153"/>
                    <a:gd name="connsiteY4" fmla="*/ 238152 h 252215"/>
                    <a:gd name="connsiteX5" fmla="*/ 52744 w 200153"/>
                    <a:gd name="connsiteY5" fmla="*/ 202640 h 252215"/>
                    <a:gd name="connsiteX6" fmla="*/ 49852 w 200153"/>
                    <a:gd name="connsiteY6" fmla="*/ 201543 h 252215"/>
                    <a:gd name="connsiteX7" fmla="*/ 43866 w 200153"/>
                    <a:gd name="connsiteY7" fmla="*/ 200845 h 252215"/>
                    <a:gd name="connsiteX8" fmla="*/ 39477 w 200153"/>
                    <a:gd name="connsiteY8" fmla="*/ 185682 h 252215"/>
                    <a:gd name="connsiteX9" fmla="*/ 25213 w 200153"/>
                    <a:gd name="connsiteY9" fmla="*/ 139497 h 252215"/>
                    <a:gd name="connsiteX10" fmla="*/ 32894 w 200153"/>
                    <a:gd name="connsiteY10" fmla="*/ 97102 h 252215"/>
                    <a:gd name="connsiteX11" fmla="*/ 43268 w 200153"/>
                    <a:gd name="connsiteY11" fmla="*/ 98299 h 252215"/>
                    <a:gd name="connsiteX12" fmla="*/ 46959 w 200153"/>
                    <a:gd name="connsiteY12" fmla="*/ 99097 h 252215"/>
                    <a:gd name="connsiteX13" fmla="*/ 118182 w 200153"/>
                    <a:gd name="connsiteY13" fmla="*/ 64982 h 252215"/>
                    <a:gd name="connsiteX14" fmla="*/ 122073 w 200153"/>
                    <a:gd name="connsiteY14" fmla="*/ 60792 h 252215"/>
                    <a:gd name="connsiteX15" fmla="*/ 130751 w 200153"/>
                    <a:gd name="connsiteY15" fmla="*/ 52513 h 252215"/>
                    <a:gd name="connsiteX16" fmla="*/ 138332 w 200153"/>
                    <a:gd name="connsiteY16" fmla="*/ 66478 h 252215"/>
                    <a:gd name="connsiteX17" fmla="*/ 148208 w 200153"/>
                    <a:gd name="connsiteY17" fmla="*/ 89421 h 252215"/>
                    <a:gd name="connsiteX18" fmla="*/ 156886 w 200153"/>
                    <a:gd name="connsiteY18" fmla="*/ 93910 h 252215"/>
                    <a:gd name="connsiteX19" fmla="*/ 165665 w 200153"/>
                    <a:gd name="connsiteY19" fmla="*/ 118250 h 252215"/>
                    <a:gd name="connsiteX20" fmla="*/ 161774 w 200153"/>
                    <a:gd name="connsiteY20" fmla="*/ 145781 h 252215"/>
                    <a:gd name="connsiteX21" fmla="*/ 143918 w 200153"/>
                    <a:gd name="connsiteY21" fmla="*/ 192865 h 252215"/>
                    <a:gd name="connsiteX22" fmla="*/ 138931 w 200153"/>
                    <a:gd name="connsiteY22" fmla="*/ 198750 h 252215"/>
                    <a:gd name="connsiteX23" fmla="*/ 129255 w 200153"/>
                    <a:gd name="connsiteY23" fmla="*/ 220197 h 252215"/>
                    <a:gd name="connsiteX24" fmla="*/ 135938 w 200153"/>
                    <a:gd name="connsiteY24" fmla="*/ 245733 h 252215"/>
                    <a:gd name="connsiteX25" fmla="*/ 199880 w 200153"/>
                    <a:gd name="connsiteY25" fmla="*/ 124734 h 2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153" h="252215">
                      <a:moveTo>
                        <a:pt x="199880" y="124734"/>
                      </a:moveTo>
                      <a:cubicBezTo>
                        <a:pt x="196787" y="71765"/>
                        <a:pt x="168757" y="15405"/>
                        <a:pt x="113095" y="2537"/>
                      </a:cubicBezTo>
                      <a:cubicBezTo>
                        <a:pt x="52744" y="-11429"/>
                        <a:pt x="9751" y="34258"/>
                        <a:pt x="2270" y="90718"/>
                      </a:cubicBezTo>
                      <a:cubicBezTo>
                        <a:pt x="-1920" y="122240"/>
                        <a:pt x="674" y="155457"/>
                        <a:pt x="2270" y="187179"/>
                      </a:cubicBezTo>
                      <a:cubicBezTo>
                        <a:pt x="3566" y="212516"/>
                        <a:pt x="13741" y="239549"/>
                        <a:pt x="43866" y="238152"/>
                      </a:cubicBezTo>
                      <a:cubicBezTo>
                        <a:pt x="64316" y="237254"/>
                        <a:pt x="67308" y="209822"/>
                        <a:pt x="52744" y="202640"/>
                      </a:cubicBezTo>
                      <a:cubicBezTo>
                        <a:pt x="51747" y="202441"/>
                        <a:pt x="50749" y="202142"/>
                        <a:pt x="49852" y="201543"/>
                      </a:cubicBezTo>
                      <a:cubicBezTo>
                        <a:pt x="48056" y="201044"/>
                        <a:pt x="46061" y="200745"/>
                        <a:pt x="43866" y="200845"/>
                      </a:cubicBezTo>
                      <a:cubicBezTo>
                        <a:pt x="41772" y="200845"/>
                        <a:pt x="40375" y="194860"/>
                        <a:pt x="39477" y="185682"/>
                      </a:cubicBezTo>
                      <a:cubicBezTo>
                        <a:pt x="32195" y="171218"/>
                        <a:pt x="27308" y="155657"/>
                        <a:pt x="25213" y="139497"/>
                      </a:cubicBezTo>
                      <a:cubicBezTo>
                        <a:pt x="23517" y="126230"/>
                        <a:pt x="18130" y="105681"/>
                        <a:pt x="32894" y="97102"/>
                      </a:cubicBezTo>
                      <a:cubicBezTo>
                        <a:pt x="36884" y="94808"/>
                        <a:pt x="40674" y="95805"/>
                        <a:pt x="43268" y="98299"/>
                      </a:cubicBezTo>
                      <a:cubicBezTo>
                        <a:pt x="44565" y="98499"/>
                        <a:pt x="45862" y="98698"/>
                        <a:pt x="46959" y="99097"/>
                      </a:cubicBezTo>
                      <a:cubicBezTo>
                        <a:pt x="73393" y="93411"/>
                        <a:pt x="96536" y="81740"/>
                        <a:pt x="118182" y="64982"/>
                      </a:cubicBezTo>
                      <a:cubicBezTo>
                        <a:pt x="119878" y="63685"/>
                        <a:pt x="121075" y="62289"/>
                        <a:pt x="122073" y="60792"/>
                      </a:cubicBezTo>
                      <a:cubicBezTo>
                        <a:pt x="122372" y="56503"/>
                        <a:pt x="125265" y="52513"/>
                        <a:pt x="130751" y="52513"/>
                      </a:cubicBezTo>
                      <a:cubicBezTo>
                        <a:pt x="138831" y="52513"/>
                        <a:pt x="141325" y="61191"/>
                        <a:pt x="138332" y="66478"/>
                      </a:cubicBezTo>
                      <a:cubicBezTo>
                        <a:pt x="143819" y="72463"/>
                        <a:pt x="146512" y="81541"/>
                        <a:pt x="148208" y="89421"/>
                      </a:cubicBezTo>
                      <a:cubicBezTo>
                        <a:pt x="151400" y="88823"/>
                        <a:pt x="154891" y="90020"/>
                        <a:pt x="156886" y="93910"/>
                      </a:cubicBezTo>
                      <a:cubicBezTo>
                        <a:pt x="160876" y="101790"/>
                        <a:pt x="165166" y="109272"/>
                        <a:pt x="165665" y="118250"/>
                      </a:cubicBezTo>
                      <a:cubicBezTo>
                        <a:pt x="166064" y="127427"/>
                        <a:pt x="163969" y="136903"/>
                        <a:pt x="161774" y="145781"/>
                      </a:cubicBezTo>
                      <a:cubicBezTo>
                        <a:pt x="157684" y="162241"/>
                        <a:pt x="147909" y="176505"/>
                        <a:pt x="143918" y="192865"/>
                      </a:cubicBezTo>
                      <a:cubicBezTo>
                        <a:pt x="143120" y="196057"/>
                        <a:pt x="141225" y="197952"/>
                        <a:pt x="138931" y="198750"/>
                      </a:cubicBezTo>
                      <a:cubicBezTo>
                        <a:pt x="136138" y="206032"/>
                        <a:pt x="132846" y="213214"/>
                        <a:pt x="129255" y="220197"/>
                      </a:cubicBezTo>
                      <a:cubicBezTo>
                        <a:pt x="124566" y="229274"/>
                        <a:pt x="126961" y="240347"/>
                        <a:pt x="135938" y="245733"/>
                      </a:cubicBezTo>
                      <a:cubicBezTo>
                        <a:pt x="196189" y="282043"/>
                        <a:pt x="201675" y="155358"/>
                        <a:pt x="199880" y="124734"/>
                      </a:cubicBez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aphic 23">
                  <a:extLst>
                    <a:ext uri="{FF2B5EF4-FFF2-40B4-BE49-F238E27FC236}">
                      <a16:creationId xmlns:a16="http://schemas.microsoft.com/office/drawing/2014/main" id="{057AFE6D-DAF1-A7DA-9277-803B507AA322}"/>
                    </a:ext>
                  </a:extLst>
                </p:cNvPr>
                <p:cNvGrpSpPr/>
                <p:nvPr/>
              </p:nvGrpSpPr>
              <p:grpSpPr>
                <a:xfrm>
                  <a:off x="10026475" y="3357957"/>
                  <a:ext cx="342451" cy="412475"/>
                  <a:chOff x="10026475" y="3357957"/>
                  <a:chExt cx="342451" cy="412475"/>
                </a:xfrm>
                <a:grpFill/>
              </p:grpSpPr>
              <p:sp>
                <p:nvSpPr>
                  <p:cNvPr id="59" name="Freeform: Shape 58">
                    <a:extLst>
                      <a:ext uri="{FF2B5EF4-FFF2-40B4-BE49-F238E27FC236}">
                        <a16:creationId xmlns:a16="http://schemas.microsoft.com/office/drawing/2014/main" id="{99CFFACE-C13C-B82A-F5F8-76375D708797}"/>
                      </a:ext>
                    </a:extLst>
                  </p:cNvPr>
                  <p:cNvSpPr/>
                  <p:nvPr/>
                </p:nvSpPr>
                <p:spPr>
                  <a:xfrm>
                    <a:off x="10026475" y="3572923"/>
                    <a:ext cx="342451" cy="197509"/>
                  </a:xfrm>
                  <a:custGeom>
                    <a:avLst/>
                    <a:gdLst>
                      <a:gd name="connsiteX0" fmla="*/ 204194 w 342451"/>
                      <a:gd name="connsiteY0" fmla="*/ 0 h 197509"/>
                      <a:gd name="connsiteX1" fmla="*/ 213770 w 342451"/>
                      <a:gd name="connsiteY1" fmla="*/ 25237 h 197509"/>
                      <a:gd name="connsiteX2" fmla="*/ 308635 w 342451"/>
                      <a:gd name="connsiteY2" fmla="*/ 62944 h 197509"/>
                      <a:gd name="connsiteX3" fmla="*/ 327388 w 342451"/>
                      <a:gd name="connsiteY3" fmla="*/ 83593 h 197509"/>
                      <a:gd name="connsiteX4" fmla="*/ 342451 w 342451"/>
                      <a:gd name="connsiteY4" fmla="*/ 197510 h 197509"/>
                      <a:gd name="connsiteX5" fmla="*/ 0 w 342451"/>
                      <a:gd name="connsiteY5" fmla="*/ 197510 h 197509"/>
                      <a:gd name="connsiteX6" fmla="*/ 15063 w 342451"/>
                      <a:gd name="connsiteY6" fmla="*/ 83593 h 197509"/>
                      <a:gd name="connsiteX7" fmla="*/ 33816 w 342451"/>
                      <a:gd name="connsiteY7" fmla="*/ 62944 h 197509"/>
                      <a:gd name="connsiteX8" fmla="*/ 128681 w 342451"/>
                      <a:gd name="connsiteY8" fmla="*/ 25237 h 197509"/>
                      <a:gd name="connsiteX9" fmla="*/ 138257 w 342451"/>
                      <a:gd name="connsiteY9" fmla="*/ 0 h 1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51" h="197509">
                        <a:moveTo>
                          <a:pt x="204194" y="0"/>
                        </a:moveTo>
                        <a:cubicBezTo>
                          <a:pt x="206588" y="11272"/>
                          <a:pt x="207984" y="18155"/>
                          <a:pt x="213770" y="25237"/>
                        </a:cubicBezTo>
                        <a:lnTo>
                          <a:pt x="308635" y="62944"/>
                        </a:lnTo>
                        <a:cubicBezTo>
                          <a:pt x="317513" y="66834"/>
                          <a:pt x="324396" y="74316"/>
                          <a:pt x="327388" y="83593"/>
                        </a:cubicBezTo>
                        <a:cubicBezTo>
                          <a:pt x="332276" y="98356"/>
                          <a:pt x="338860" y="144043"/>
                          <a:pt x="342451" y="197510"/>
                        </a:cubicBezTo>
                        <a:lnTo>
                          <a:pt x="0" y="197510"/>
                        </a:lnTo>
                        <a:cubicBezTo>
                          <a:pt x="3591" y="144043"/>
                          <a:pt x="10175" y="98356"/>
                          <a:pt x="15063" y="83593"/>
                        </a:cubicBezTo>
                        <a:cubicBezTo>
                          <a:pt x="18155" y="74316"/>
                          <a:pt x="24938" y="66834"/>
                          <a:pt x="33816" y="62944"/>
                        </a:cubicBezTo>
                        <a:lnTo>
                          <a:pt x="128681" y="25237"/>
                        </a:lnTo>
                        <a:cubicBezTo>
                          <a:pt x="134467" y="18155"/>
                          <a:pt x="135963" y="11272"/>
                          <a:pt x="138257" y="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F4BB5FB-D70F-0B7F-729F-5E11A9FC481A}"/>
                      </a:ext>
                    </a:extLst>
                  </p:cNvPr>
                  <p:cNvSpPr/>
                  <p:nvPr/>
                </p:nvSpPr>
                <p:spPr>
                  <a:xfrm>
                    <a:off x="10141889" y="3357957"/>
                    <a:ext cx="111723" cy="19252"/>
                  </a:xfrm>
                  <a:custGeom>
                    <a:avLst/>
                    <a:gdLst>
                      <a:gd name="connsiteX0" fmla="*/ 111723 w 111723"/>
                      <a:gd name="connsiteY0" fmla="*/ 19252 h 19252"/>
                      <a:gd name="connsiteX1" fmla="*/ 111723 w 111723"/>
                      <a:gd name="connsiteY1" fmla="*/ 19252 h 19252"/>
                      <a:gd name="connsiteX2" fmla="*/ 55862 w 111723"/>
                      <a:gd name="connsiteY2" fmla="*/ 0 h 19252"/>
                      <a:gd name="connsiteX3" fmla="*/ 0 w 111723"/>
                      <a:gd name="connsiteY3" fmla="*/ 19252 h 19252"/>
                      <a:gd name="connsiteX4" fmla="*/ 0 w 111723"/>
                      <a:gd name="connsiteY4" fmla="*/ 19252 h 1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19252">
                        <a:moveTo>
                          <a:pt x="111723" y="19252"/>
                        </a:moveTo>
                        <a:cubicBezTo>
                          <a:pt x="111723" y="19252"/>
                          <a:pt x="111723" y="19252"/>
                          <a:pt x="111723" y="19252"/>
                        </a:cubicBezTo>
                        <a:cubicBezTo>
                          <a:pt x="100551" y="8180"/>
                          <a:pt x="82994" y="100"/>
                          <a:pt x="55862" y="0"/>
                        </a:cubicBezTo>
                        <a:cubicBezTo>
                          <a:pt x="28729" y="0"/>
                          <a:pt x="11272" y="8180"/>
                          <a:pt x="0" y="19252"/>
                        </a:cubicBezTo>
                        <a:cubicBezTo>
                          <a:pt x="0" y="19252"/>
                          <a:pt x="0" y="19252"/>
                          <a:pt x="0" y="19252"/>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111AD77-3013-38B6-0583-A850F35E7A5F}"/>
                      </a:ext>
                    </a:extLst>
                  </p:cNvPr>
                  <p:cNvSpPr/>
                  <p:nvPr/>
                </p:nvSpPr>
                <p:spPr>
                  <a:xfrm>
                    <a:off x="10124632" y="3406099"/>
                    <a:ext cx="145938" cy="179592"/>
                  </a:xfrm>
                  <a:custGeom>
                    <a:avLst/>
                    <a:gdLst>
                      <a:gd name="connsiteX0" fmla="*/ 0 w 145938"/>
                      <a:gd name="connsiteY0" fmla="*/ 55800 h 179592"/>
                      <a:gd name="connsiteX1" fmla="*/ 108730 w 145938"/>
                      <a:gd name="connsiteY1" fmla="*/ 1335 h 179592"/>
                      <a:gd name="connsiteX2" fmla="*/ 111524 w 145938"/>
                      <a:gd name="connsiteY2" fmla="*/ 38 h 179592"/>
                      <a:gd name="connsiteX3" fmla="*/ 113918 w 145938"/>
                      <a:gd name="connsiteY3" fmla="*/ 2033 h 179592"/>
                      <a:gd name="connsiteX4" fmla="*/ 145938 w 145938"/>
                      <a:gd name="connsiteY4" fmla="*/ 58892 h 179592"/>
                      <a:gd name="connsiteX5" fmla="*/ 145938 w 145938"/>
                      <a:gd name="connsiteY5" fmla="*/ 58892 h 179592"/>
                      <a:gd name="connsiteX6" fmla="*/ 102745 w 145938"/>
                      <a:gd name="connsiteY6" fmla="*/ 169717 h 179592"/>
                      <a:gd name="connsiteX7" fmla="*/ 83792 w 145938"/>
                      <a:gd name="connsiteY7" fmla="*/ 178496 h 179592"/>
                      <a:gd name="connsiteX8" fmla="*/ 82196 w 145938"/>
                      <a:gd name="connsiteY8" fmla="*/ 178795 h 179592"/>
                      <a:gd name="connsiteX9" fmla="*/ 77707 w 145938"/>
                      <a:gd name="connsiteY9" fmla="*/ 179393 h 179592"/>
                      <a:gd name="connsiteX10" fmla="*/ 73218 w 145938"/>
                      <a:gd name="connsiteY10" fmla="*/ 179593 h 179592"/>
                      <a:gd name="connsiteX11" fmla="*/ 64141 w 145938"/>
                      <a:gd name="connsiteY11" fmla="*/ 178795 h 179592"/>
                      <a:gd name="connsiteX12" fmla="*/ 62545 w 145938"/>
                      <a:gd name="connsiteY12" fmla="*/ 178496 h 179592"/>
                      <a:gd name="connsiteX13" fmla="*/ 43592 w 145938"/>
                      <a:gd name="connsiteY13" fmla="*/ 169717 h 179592"/>
                      <a:gd name="connsiteX14" fmla="*/ 100 w 145938"/>
                      <a:gd name="connsiteY14" fmla="*/ 55800 h 179592"/>
                      <a:gd name="connsiteX15" fmla="*/ 100 w 145938"/>
                      <a:gd name="connsiteY15" fmla="*/ 55800 h 17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938" h="179592">
                        <a:moveTo>
                          <a:pt x="0" y="55800"/>
                        </a:moveTo>
                        <a:cubicBezTo>
                          <a:pt x="50375" y="48418"/>
                          <a:pt x="84690" y="39939"/>
                          <a:pt x="108730" y="1335"/>
                        </a:cubicBezTo>
                        <a:cubicBezTo>
                          <a:pt x="109329" y="437"/>
                          <a:pt x="110426" y="-161"/>
                          <a:pt x="111524" y="38"/>
                        </a:cubicBezTo>
                        <a:cubicBezTo>
                          <a:pt x="112621" y="138"/>
                          <a:pt x="113519" y="936"/>
                          <a:pt x="113918" y="2033"/>
                        </a:cubicBezTo>
                        <a:cubicBezTo>
                          <a:pt x="118406" y="16398"/>
                          <a:pt x="130776" y="51411"/>
                          <a:pt x="145938" y="58892"/>
                        </a:cubicBezTo>
                        <a:lnTo>
                          <a:pt x="145938" y="58892"/>
                        </a:lnTo>
                        <a:cubicBezTo>
                          <a:pt x="139953" y="115053"/>
                          <a:pt x="130078" y="145378"/>
                          <a:pt x="102745" y="169717"/>
                        </a:cubicBezTo>
                        <a:cubicBezTo>
                          <a:pt x="96461" y="174905"/>
                          <a:pt x="91473" y="177299"/>
                          <a:pt x="83792" y="178496"/>
                        </a:cubicBezTo>
                        <a:cubicBezTo>
                          <a:pt x="83792" y="178496"/>
                          <a:pt x="83194" y="178595"/>
                          <a:pt x="82196" y="178795"/>
                        </a:cubicBezTo>
                        <a:cubicBezTo>
                          <a:pt x="80500" y="179094"/>
                          <a:pt x="79104" y="179294"/>
                          <a:pt x="77707" y="179393"/>
                        </a:cubicBezTo>
                        <a:cubicBezTo>
                          <a:pt x="76311" y="179493"/>
                          <a:pt x="74914" y="179593"/>
                          <a:pt x="73218" y="179593"/>
                        </a:cubicBezTo>
                        <a:cubicBezTo>
                          <a:pt x="69727" y="179593"/>
                          <a:pt x="67632" y="179294"/>
                          <a:pt x="64141" y="178795"/>
                        </a:cubicBezTo>
                        <a:cubicBezTo>
                          <a:pt x="63143" y="178595"/>
                          <a:pt x="62545" y="178496"/>
                          <a:pt x="62545" y="178496"/>
                        </a:cubicBezTo>
                        <a:cubicBezTo>
                          <a:pt x="54864" y="177299"/>
                          <a:pt x="49876" y="174905"/>
                          <a:pt x="43592" y="169717"/>
                        </a:cubicBezTo>
                        <a:cubicBezTo>
                          <a:pt x="15761" y="144879"/>
                          <a:pt x="6085" y="113856"/>
                          <a:pt x="100" y="55800"/>
                        </a:cubicBezTo>
                        <a:lnTo>
                          <a:pt x="100" y="55800"/>
                        </a:lnTo>
                        <a:close/>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606CF83-BBD9-D7E4-D994-C5F7AA143429}"/>
                      </a:ext>
                    </a:extLst>
                  </p:cNvPr>
                  <p:cNvSpPr/>
                  <p:nvPr/>
                </p:nvSpPr>
                <p:spPr>
                  <a:xfrm>
                    <a:off x="10256305" y="3604545"/>
                    <a:ext cx="9975" cy="9975"/>
                  </a:xfrm>
                  <a:custGeom>
                    <a:avLst/>
                    <a:gdLst>
                      <a:gd name="connsiteX0" fmla="*/ 0 w 9975"/>
                      <a:gd name="connsiteY0" fmla="*/ 0 h 9975"/>
                      <a:gd name="connsiteX1" fmla="*/ 0 w 9975"/>
                      <a:gd name="connsiteY1" fmla="*/ 0 h 9975"/>
                    </a:gdLst>
                    <a:ahLst/>
                    <a:cxnLst>
                      <a:cxn ang="0">
                        <a:pos x="connsiteX0" y="connsiteY0"/>
                      </a:cxn>
                      <a:cxn ang="0">
                        <a:pos x="connsiteX1" y="connsiteY1"/>
                      </a:cxn>
                    </a:cxnLst>
                    <a:rect l="l" t="t" r="r" b="b"/>
                    <a:pathLst>
                      <a:path w="9975" h="9975">
                        <a:moveTo>
                          <a:pt x="0" y="0"/>
                        </a:moveTo>
                        <a:lnTo>
                          <a:pt x="0" y="0"/>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DC185199-B3F9-6829-39FC-03D2DF0AE4C5}"/>
                      </a:ext>
                    </a:extLst>
                  </p:cNvPr>
                  <p:cNvSpPr/>
                  <p:nvPr/>
                </p:nvSpPr>
                <p:spPr>
                  <a:xfrm>
                    <a:off x="10253512" y="3377109"/>
                    <a:ext cx="46256" cy="218956"/>
                  </a:xfrm>
                  <a:custGeom>
                    <a:avLst/>
                    <a:gdLst>
                      <a:gd name="connsiteX0" fmla="*/ 0 w 46256"/>
                      <a:gd name="connsiteY0" fmla="*/ 0 h 218956"/>
                      <a:gd name="connsiteX1" fmla="*/ 35312 w 46256"/>
                      <a:gd name="connsiteY1" fmla="*/ 199306 h 218956"/>
                      <a:gd name="connsiteX2" fmla="*/ 19851 w 46256"/>
                      <a:gd name="connsiteY2" fmla="*/ 218957 h 218956"/>
                    </a:gdLst>
                    <a:ahLst/>
                    <a:cxnLst>
                      <a:cxn ang="0">
                        <a:pos x="connsiteX0" y="connsiteY0"/>
                      </a:cxn>
                      <a:cxn ang="0">
                        <a:pos x="connsiteX1" y="connsiteY1"/>
                      </a:cxn>
                      <a:cxn ang="0">
                        <a:pos x="connsiteX2" y="connsiteY2"/>
                      </a:cxn>
                    </a:cxnLst>
                    <a:rect l="l" t="t" r="r" b="b"/>
                    <a:pathLst>
                      <a:path w="46256" h="218956">
                        <a:moveTo>
                          <a:pt x="0" y="0"/>
                        </a:moveTo>
                        <a:cubicBezTo>
                          <a:pt x="77807" y="67034"/>
                          <a:pt x="33517" y="174966"/>
                          <a:pt x="35312" y="199306"/>
                        </a:cubicBezTo>
                        <a:cubicBezTo>
                          <a:pt x="36011" y="208682"/>
                          <a:pt x="28031" y="214268"/>
                          <a:pt x="19851" y="218957"/>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AF0B47E-4F03-8093-5839-4D7FA0DE8C9E}"/>
                      </a:ext>
                    </a:extLst>
                  </p:cNvPr>
                  <p:cNvSpPr/>
                  <p:nvPr/>
                </p:nvSpPr>
                <p:spPr>
                  <a:xfrm>
                    <a:off x="10139694" y="3604246"/>
                    <a:ext cx="997" cy="299"/>
                  </a:xfrm>
                  <a:custGeom>
                    <a:avLst/>
                    <a:gdLst>
                      <a:gd name="connsiteX0" fmla="*/ 998 w 997"/>
                      <a:gd name="connsiteY0" fmla="*/ 299 h 299"/>
                      <a:gd name="connsiteX1" fmla="*/ 0 w 997"/>
                      <a:gd name="connsiteY1" fmla="*/ 0 h 299"/>
                    </a:gdLst>
                    <a:ahLst/>
                    <a:cxnLst>
                      <a:cxn ang="0">
                        <a:pos x="connsiteX0" y="connsiteY0"/>
                      </a:cxn>
                      <a:cxn ang="0">
                        <a:pos x="connsiteX1" y="connsiteY1"/>
                      </a:cxn>
                    </a:cxnLst>
                    <a:rect l="l" t="t" r="r" b="b"/>
                    <a:pathLst>
                      <a:path w="997" h="299">
                        <a:moveTo>
                          <a:pt x="998" y="299"/>
                        </a:moveTo>
                        <a:cubicBezTo>
                          <a:pt x="998" y="299"/>
                          <a:pt x="599" y="299"/>
                          <a:pt x="0" y="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5C94F5B-3306-4422-01DB-283C94D6F5B0}"/>
                      </a:ext>
                    </a:extLst>
                  </p:cNvPr>
                  <p:cNvSpPr/>
                  <p:nvPr/>
                </p:nvSpPr>
                <p:spPr>
                  <a:xfrm>
                    <a:off x="10095633" y="3377109"/>
                    <a:ext cx="46256" cy="218757"/>
                  </a:xfrm>
                  <a:custGeom>
                    <a:avLst/>
                    <a:gdLst>
                      <a:gd name="connsiteX0" fmla="*/ 46256 w 46256"/>
                      <a:gd name="connsiteY0" fmla="*/ 0 h 218757"/>
                      <a:gd name="connsiteX1" fmla="*/ 10944 w 46256"/>
                      <a:gd name="connsiteY1" fmla="*/ 199306 h 218757"/>
                      <a:gd name="connsiteX2" fmla="*/ 26904 w 46256"/>
                      <a:gd name="connsiteY2" fmla="*/ 218757 h 218757"/>
                    </a:gdLst>
                    <a:ahLst/>
                    <a:cxnLst>
                      <a:cxn ang="0">
                        <a:pos x="connsiteX0" y="connsiteY0"/>
                      </a:cxn>
                      <a:cxn ang="0">
                        <a:pos x="connsiteX1" y="connsiteY1"/>
                      </a:cxn>
                      <a:cxn ang="0">
                        <a:pos x="connsiteX2" y="connsiteY2"/>
                      </a:cxn>
                    </a:cxnLst>
                    <a:rect l="l" t="t" r="r" b="b"/>
                    <a:pathLst>
                      <a:path w="46256" h="218757">
                        <a:moveTo>
                          <a:pt x="46256" y="0"/>
                        </a:moveTo>
                        <a:cubicBezTo>
                          <a:pt x="-31551" y="67034"/>
                          <a:pt x="12739" y="174966"/>
                          <a:pt x="10944" y="199306"/>
                        </a:cubicBezTo>
                        <a:cubicBezTo>
                          <a:pt x="10245" y="208583"/>
                          <a:pt x="18425" y="214069"/>
                          <a:pt x="26904" y="218757"/>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955A2DF-BBE1-1369-4B81-BA611817852C}"/>
                      </a:ext>
                    </a:extLst>
                  </p:cNvPr>
                  <p:cNvSpPr/>
                  <p:nvPr/>
                </p:nvSpPr>
                <p:spPr>
                  <a:xfrm>
                    <a:off x="10111591" y="3614121"/>
                    <a:ext cx="7853" cy="66634"/>
                  </a:xfrm>
                  <a:custGeom>
                    <a:avLst/>
                    <a:gdLst>
                      <a:gd name="connsiteX0" fmla="*/ 7854 w 7853"/>
                      <a:gd name="connsiteY0" fmla="*/ 66635 h 66634"/>
                      <a:gd name="connsiteX1" fmla="*/ 3265 w 7853"/>
                      <a:gd name="connsiteY1" fmla="*/ 0 h 66634"/>
                    </a:gdLst>
                    <a:ahLst/>
                    <a:cxnLst>
                      <a:cxn ang="0">
                        <a:pos x="connsiteX0" y="connsiteY0"/>
                      </a:cxn>
                      <a:cxn ang="0">
                        <a:pos x="connsiteX1" y="connsiteY1"/>
                      </a:cxn>
                    </a:cxnLst>
                    <a:rect l="l" t="t" r="r" b="b"/>
                    <a:pathLst>
                      <a:path w="7853" h="66634">
                        <a:moveTo>
                          <a:pt x="7854" y="66635"/>
                        </a:moveTo>
                        <a:cubicBezTo>
                          <a:pt x="-226" y="45487"/>
                          <a:pt x="-2620" y="22843"/>
                          <a:pt x="3265" y="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7C78BBA0-49C5-34C3-BD97-7BB9054EE910}"/>
                      </a:ext>
                    </a:extLst>
                  </p:cNvPr>
                  <p:cNvSpPr/>
                  <p:nvPr/>
                </p:nvSpPr>
                <p:spPr>
                  <a:xfrm>
                    <a:off x="10112562" y="3677963"/>
                    <a:ext cx="31122" cy="33716"/>
                  </a:xfrm>
                  <a:custGeom>
                    <a:avLst/>
                    <a:gdLst>
                      <a:gd name="connsiteX0" fmla="*/ 31123 w 31122"/>
                      <a:gd name="connsiteY0" fmla="*/ 16858 h 33716"/>
                      <a:gd name="connsiteX1" fmla="*/ 15561 w 31122"/>
                      <a:gd name="connsiteY1" fmla="*/ 33716 h 33716"/>
                      <a:gd name="connsiteX2" fmla="*/ 0 w 31122"/>
                      <a:gd name="connsiteY2" fmla="*/ 16858 h 33716"/>
                      <a:gd name="connsiteX3" fmla="*/ 15561 w 31122"/>
                      <a:gd name="connsiteY3" fmla="*/ 0 h 33716"/>
                      <a:gd name="connsiteX4" fmla="*/ 31123 w 31122"/>
                      <a:gd name="connsiteY4" fmla="*/ 16858 h 3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2" h="33716">
                        <a:moveTo>
                          <a:pt x="31123" y="16858"/>
                        </a:moveTo>
                        <a:cubicBezTo>
                          <a:pt x="31123" y="26135"/>
                          <a:pt x="24140" y="33716"/>
                          <a:pt x="15561" y="33716"/>
                        </a:cubicBezTo>
                        <a:cubicBezTo>
                          <a:pt x="6983" y="33716"/>
                          <a:pt x="0" y="26135"/>
                          <a:pt x="0" y="16858"/>
                        </a:cubicBezTo>
                        <a:cubicBezTo>
                          <a:pt x="0" y="7581"/>
                          <a:pt x="6983" y="0"/>
                          <a:pt x="15561" y="0"/>
                        </a:cubicBezTo>
                        <a:cubicBezTo>
                          <a:pt x="24140" y="0"/>
                          <a:pt x="31123" y="7581"/>
                          <a:pt x="31123" y="16858"/>
                        </a:cubicBezTo>
                        <a:close/>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23">
                    <a:extLst>
                      <a:ext uri="{FF2B5EF4-FFF2-40B4-BE49-F238E27FC236}">
                        <a16:creationId xmlns:a16="http://schemas.microsoft.com/office/drawing/2014/main" id="{F8D6B7EB-EA5C-80C6-5966-7613D03566B0}"/>
                      </a:ext>
                    </a:extLst>
                  </p:cNvPr>
                  <p:cNvGrpSpPr/>
                  <p:nvPr/>
                </p:nvGrpSpPr>
                <p:grpSpPr>
                  <a:xfrm>
                    <a:off x="10229802" y="3613423"/>
                    <a:ext cx="70183" cy="131824"/>
                    <a:chOff x="10229802" y="3613423"/>
                    <a:chExt cx="70183" cy="131824"/>
                  </a:xfrm>
                  <a:grpFill/>
                </p:grpSpPr>
                <p:sp>
                  <p:nvSpPr>
                    <p:cNvPr id="69" name="Freeform: Shape 68">
                      <a:extLst>
                        <a:ext uri="{FF2B5EF4-FFF2-40B4-BE49-F238E27FC236}">
                          <a16:creationId xmlns:a16="http://schemas.microsoft.com/office/drawing/2014/main" id="{39C78D1D-69B2-20AA-C36D-E29B9773E61C}"/>
                        </a:ext>
                      </a:extLst>
                    </p:cNvPr>
                    <p:cNvSpPr/>
                    <p:nvPr/>
                  </p:nvSpPr>
                  <p:spPr>
                    <a:xfrm>
                      <a:off x="10278451" y="3613423"/>
                      <a:ext cx="2440" cy="38803"/>
                    </a:xfrm>
                    <a:custGeom>
                      <a:avLst/>
                      <a:gdLst>
                        <a:gd name="connsiteX0" fmla="*/ 1297 w 2440"/>
                        <a:gd name="connsiteY0" fmla="*/ 38804 h 38803"/>
                        <a:gd name="connsiteX1" fmla="*/ 0 w 2440"/>
                        <a:gd name="connsiteY1" fmla="*/ 0 h 38803"/>
                      </a:gdLst>
                      <a:ahLst/>
                      <a:cxnLst>
                        <a:cxn ang="0">
                          <a:pos x="connsiteX0" y="connsiteY0"/>
                        </a:cxn>
                        <a:cxn ang="0">
                          <a:pos x="connsiteX1" y="connsiteY1"/>
                        </a:cxn>
                      </a:cxnLst>
                      <a:rect l="l" t="t" r="r" b="b"/>
                      <a:pathLst>
                        <a:path w="2440" h="38803">
                          <a:moveTo>
                            <a:pt x="1297" y="38804"/>
                          </a:moveTo>
                          <a:cubicBezTo>
                            <a:pt x="2993" y="27232"/>
                            <a:pt x="2993" y="11871"/>
                            <a:pt x="0" y="0"/>
                          </a:cubicBez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3AACFAFE-A217-B675-9F51-3901ACCC065B}"/>
                        </a:ext>
                      </a:extLst>
                    </p:cNvPr>
                    <p:cNvSpPr/>
                    <p:nvPr/>
                  </p:nvSpPr>
                  <p:spPr>
                    <a:xfrm>
                      <a:off x="10229802" y="3651082"/>
                      <a:ext cx="70183" cy="94165"/>
                    </a:xfrm>
                    <a:custGeom>
                      <a:avLst/>
                      <a:gdLst>
                        <a:gd name="connsiteX0" fmla="*/ 14434 w 70183"/>
                        <a:gd name="connsiteY0" fmla="*/ 77156 h 94165"/>
                        <a:gd name="connsiteX1" fmla="*/ 12339 w 70183"/>
                        <a:gd name="connsiteY1" fmla="*/ 86133 h 94165"/>
                        <a:gd name="connsiteX2" fmla="*/ 468 w 70183"/>
                        <a:gd name="connsiteY2" fmla="*/ 68477 h 94165"/>
                        <a:gd name="connsiteX3" fmla="*/ 16329 w 70183"/>
                        <a:gd name="connsiteY3" fmla="*/ 20696 h 94165"/>
                        <a:gd name="connsiteX4" fmla="*/ 49247 w 70183"/>
                        <a:gd name="connsiteY4" fmla="*/ 845 h 94165"/>
                        <a:gd name="connsiteX5" fmla="*/ 49247 w 70183"/>
                        <a:gd name="connsiteY5" fmla="*/ 845 h 94165"/>
                        <a:gd name="connsiteX6" fmla="*/ 69896 w 70183"/>
                        <a:gd name="connsiteY6" fmla="*/ 33464 h 94165"/>
                        <a:gd name="connsiteX7" fmla="*/ 62913 w 70183"/>
                        <a:gd name="connsiteY7" fmla="*/ 83340 h 94165"/>
                        <a:gd name="connsiteX8" fmla="*/ 44459 w 70183"/>
                        <a:gd name="connsiteY8" fmla="*/ 93715 h 94165"/>
                        <a:gd name="connsiteX9" fmla="*/ 46554 w 70183"/>
                        <a:gd name="connsiteY9" fmla="*/ 84737 h 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3" h="94165">
                          <a:moveTo>
                            <a:pt x="14434" y="77156"/>
                          </a:moveTo>
                          <a:lnTo>
                            <a:pt x="12339" y="86133"/>
                          </a:lnTo>
                          <a:cubicBezTo>
                            <a:pt x="4658" y="84338"/>
                            <a:pt x="-1826" y="76358"/>
                            <a:pt x="468" y="68477"/>
                          </a:cubicBezTo>
                          <a:lnTo>
                            <a:pt x="16329" y="20696"/>
                          </a:lnTo>
                          <a:cubicBezTo>
                            <a:pt x="21416" y="6431"/>
                            <a:pt x="33387" y="-2946"/>
                            <a:pt x="49247" y="845"/>
                          </a:cubicBezTo>
                          <a:lnTo>
                            <a:pt x="49247" y="845"/>
                          </a:lnTo>
                          <a:cubicBezTo>
                            <a:pt x="65108" y="4636"/>
                            <a:pt x="71692" y="18401"/>
                            <a:pt x="69896" y="33464"/>
                          </a:cubicBezTo>
                          <a:lnTo>
                            <a:pt x="62913" y="83340"/>
                          </a:lnTo>
                          <a:cubicBezTo>
                            <a:pt x="61417" y="91420"/>
                            <a:pt x="52140" y="95610"/>
                            <a:pt x="44459" y="93715"/>
                          </a:cubicBezTo>
                          <a:lnTo>
                            <a:pt x="46554" y="84737"/>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Freeform: Shape 70">
                    <a:extLst>
                      <a:ext uri="{FF2B5EF4-FFF2-40B4-BE49-F238E27FC236}">
                        <a16:creationId xmlns:a16="http://schemas.microsoft.com/office/drawing/2014/main" id="{D16777EB-7E2F-0C17-7E29-15ABA7CB831E}"/>
                      </a:ext>
                    </a:extLst>
                  </p:cNvPr>
                  <p:cNvSpPr/>
                  <p:nvPr/>
                </p:nvSpPr>
                <p:spPr>
                  <a:xfrm>
                    <a:off x="10153261" y="3598859"/>
                    <a:ext cx="88680" cy="68230"/>
                  </a:xfrm>
                  <a:custGeom>
                    <a:avLst/>
                    <a:gdLst>
                      <a:gd name="connsiteX0" fmla="*/ 0 w 88680"/>
                      <a:gd name="connsiteY0" fmla="*/ 100 h 68230"/>
                      <a:gd name="connsiteX1" fmla="*/ 2394 w 88680"/>
                      <a:gd name="connsiteY1" fmla="*/ 20749 h 68230"/>
                      <a:gd name="connsiteX2" fmla="*/ 5985 w 88680"/>
                      <a:gd name="connsiteY2" fmla="*/ 29028 h 68230"/>
                      <a:gd name="connsiteX3" fmla="*/ 32918 w 88680"/>
                      <a:gd name="connsiteY3" fmla="*/ 63243 h 68230"/>
                      <a:gd name="connsiteX4" fmla="*/ 44290 w 88680"/>
                      <a:gd name="connsiteY4" fmla="*/ 68231 h 68230"/>
                      <a:gd name="connsiteX5" fmla="*/ 55662 w 88680"/>
                      <a:gd name="connsiteY5" fmla="*/ 63243 h 68230"/>
                      <a:gd name="connsiteX6" fmla="*/ 82695 w 88680"/>
                      <a:gd name="connsiteY6" fmla="*/ 29028 h 68230"/>
                      <a:gd name="connsiteX7" fmla="*/ 86286 w 88680"/>
                      <a:gd name="connsiteY7" fmla="*/ 20749 h 68230"/>
                      <a:gd name="connsiteX8" fmla="*/ 88680 w 88680"/>
                      <a:gd name="connsiteY8" fmla="*/ 0 h 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80" h="68230">
                        <a:moveTo>
                          <a:pt x="0" y="100"/>
                        </a:moveTo>
                        <a:lnTo>
                          <a:pt x="2394" y="20749"/>
                        </a:lnTo>
                        <a:cubicBezTo>
                          <a:pt x="2693" y="23841"/>
                          <a:pt x="4389" y="26434"/>
                          <a:pt x="5985" y="29028"/>
                        </a:cubicBezTo>
                        <a:cubicBezTo>
                          <a:pt x="11871" y="39302"/>
                          <a:pt x="21646" y="51073"/>
                          <a:pt x="32918" y="63243"/>
                        </a:cubicBezTo>
                        <a:cubicBezTo>
                          <a:pt x="35911" y="66435"/>
                          <a:pt x="40001" y="68231"/>
                          <a:pt x="44290" y="68231"/>
                        </a:cubicBezTo>
                        <a:cubicBezTo>
                          <a:pt x="48580" y="68231"/>
                          <a:pt x="52769" y="66435"/>
                          <a:pt x="55662" y="63243"/>
                        </a:cubicBezTo>
                        <a:cubicBezTo>
                          <a:pt x="66934" y="51073"/>
                          <a:pt x="76710" y="39302"/>
                          <a:pt x="82695" y="29028"/>
                        </a:cubicBezTo>
                        <a:cubicBezTo>
                          <a:pt x="84191" y="26335"/>
                          <a:pt x="85887" y="23741"/>
                          <a:pt x="86286" y="20749"/>
                        </a:cubicBezTo>
                        <a:lnTo>
                          <a:pt x="88680" y="0"/>
                        </a:lnTo>
                      </a:path>
                    </a:pathLst>
                  </a:custGeom>
                  <a:grpFill/>
                  <a:ln w="127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3" name="Content Placeholder 4">
            <a:extLst>
              <a:ext uri="{FF2B5EF4-FFF2-40B4-BE49-F238E27FC236}">
                <a16:creationId xmlns:a16="http://schemas.microsoft.com/office/drawing/2014/main" id="{A497E487-6E2F-AB65-8F8E-6C1588AFB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872" y="3250428"/>
            <a:ext cx="457200" cy="457200"/>
          </a:xfrm>
          <a:prstGeom prst="rect">
            <a:avLst/>
          </a:prstGeom>
        </p:spPr>
      </p:pic>
    </p:spTree>
    <p:extLst>
      <p:ext uri="{BB962C8B-B14F-4D97-AF65-F5344CB8AC3E}">
        <p14:creationId xmlns:p14="http://schemas.microsoft.com/office/powerpoint/2010/main" val="6130052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5A9BE-A2FE-1F36-27B4-95CEC9597341}"/>
              </a:ext>
            </a:extLst>
          </p:cNvPr>
          <p:cNvSpPr>
            <a:spLocks noGrp="1"/>
          </p:cNvSpPr>
          <p:nvPr>
            <p:ph type="title"/>
          </p:nvPr>
        </p:nvSpPr>
        <p:spPr/>
        <p:txBody>
          <a:bodyPr/>
          <a:lstStyle/>
          <a:p>
            <a:r>
              <a:rPr lang="en-US" sz="2325"/>
              <a:t>behavioral Health Emergency Department Visits - Q3 2021 to q3 2022</a:t>
            </a:r>
          </a:p>
        </p:txBody>
      </p:sp>
      <p:grpSp>
        <p:nvGrpSpPr>
          <p:cNvPr id="6" name="Hospital Increase Button">
            <a:extLst>
              <a:ext uri="{FF2B5EF4-FFF2-40B4-BE49-F238E27FC236}">
                <a16:creationId xmlns:a16="http://schemas.microsoft.com/office/drawing/2014/main" id="{0B46DE6A-71F5-1E11-AF3C-D2F621ABED79}"/>
              </a:ext>
            </a:extLst>
          </p:cNvPr>
          <p:cNvGrpSpPr/>
          <p:nvPr/>
        </p:nvGrpSpPr>
        <p:grpSpPr>
          <a:xfrm>
            <a:off x="571299" y="1263638"/>
            <a:ext cx="5407095" cy="5375874"/>
            <a:chOff x="7999437" y="4861904"/>
            <a:chExt cx="2365057" cy="2365057"/>
          </a:xfrm>
        </p:grpSpPr>
        <p:sp>
          <p:nvSpPr>
            <p:cNvPr id="7" name="Oval 6">
              <a:extLst>
                <a:ext uri="{FF2B5EF4-FFF2-40B4-BE49-F238E27FC236}">
                  <a16:creationId xmlns:a16="http://schemas.microsoft.com/office/drawing/2014/main" id="{14E149F5-5B88-2CAB-49B5-512DF8EA4697}"/>
                </a:ext>
              </a:extLst>
            </p:cNvPr>
            <p:cNvSpPr/>
            <p:nvPr/>
          </p:nvSpPr>
          <p:spPr>
            <a:xfrm>
              <a:off x="7999437" y="4861904"/>
              <a:ext cx="2365057" cy="2365057"/>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C3161C"/>
                  </a:solidFill>
                  <a:effectLst/>
                  <a:uLnTx/>
                  <a:uFillTx/>
                  <a:latin typeface="DM Sans" pitchFamily="2" charset="0"/>
                  <a:ea typeface="+mn-ea"/>
                  <a:cs typeface="+mn-cs"/>
                </a:rPr>
                <a:t>36,771</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rPr>
                <a:t>-1,158 (-3%)</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Visits</a:t>
              </a:r>
              <a:endParaRPr kumimoji="0" lang="en-US" sz="42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C3161C"/>
                  </a:solidFill>
                  <a:effectLst/>
                  <a:uLnTx/>
                  <a:uFillTx/>
                  <a:latin typeface="DM Sans" pitchFamily="2" charset="0"/>
                  <a:ea typeface="+mn-ea"/>
                  <a:cs typeface="+mn-cs"/>
                </a:rPr>
                <a:t>37,929</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4" name="Straight Connector 13">
              <a:extLst>
                <a:ext uri="{FF2B5EF4-FFF2-40B4-BE49-F238E27FC236}">
                  <a16:creationId xmlns:a16="http://schemas.microsoft.com/office/drawing/2014/main" id="{47EB9A5F-0282-0730-89F1-0D09DA53FD7E}"/>
                </a:ext>
              </a:extLst>
            </p:cNvPr>
            <p:cNvCxnSpPr>
              <a:cxnSpLocks/>
            </p:cNvCxnSpPr>
            <p:nvPr/>
          </p:nvCxnSpPr>
          <p:spPr>
            <a:xfrm>
              <a:off x="8073984" y="5980165"/>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0001DE-1734-BF7B-831E-7905B8D9913F}"/>
                </a:ext>
              </a:extLst>
            </p:cNvPr>
            <p:cNvCxnSpPr>
              <a:cxnSpLocks/>
            </p:cNvCxnSpPr>
            <p:nvPr/>
          </p:nvCxnSpPr>
          <p:spPr>
            <a:xfrm>
              <a:off x="9796266" y="5980165"/>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26, chunk 1 - 2">
            <a:extLst>
              <a:ext uri="{FF2B5EF4-FFF2-40B4-BE49-F238E27FC236}">
                <a16:creationId xmlns:a16="http://schemas.microsoft.com/office/drawing/2014/main" id="{01030008-914D-A667-DEC3-F154181B969A}"/>
              </a:ext>
            </a:extLst>
          </p:cNvPr>
          <p:cNvSpPr txBox="1"/>
          <p:nvPr/>
        </p:nvSpPr>
        <p:spPr>
          <a:xfrm>
            <a:off x="741732" y="7371630"/>
            <a:ext cx="5033637" cy="2358731"/>
          </a:xfrm>
          <a:prstGeom prst="roundRect">
            <a:avLst/>
          </a:prstGeom>
          <a:solidFill>
            <a:schemeClr val="bg1"/>
          </a:solid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 Anxiety disorder</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C3161C"/>
                </a:solidFill>
                <a:effectLst/>
                <a:uLnTx/>
                <a:uFillTx/>
                <a:latin typeface="DM Sans"/>
                <a:ea typeface="+mn-ea"/>
                <a:cs typeface="+mn-cs"/>
              </a:rPr>
              <a:t>23%</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2400">
                <a:solidFill>
                  <a:srgbClr val="005287"/>
                </a:solidFill>
                <a:latin typeface="DM Sans"/>
              </a:rPr>
              <a:t>24</a:t>
            </a:r>
            <a:r>
              <a:rPr kumimoji="0" lang="en-US" sz="2400" b="1" i="0" u="none" strike="noStrike" kern="1200" cap="none" spc="0" normalizeH="0" baseline="0" noProof="0">
                <a:ln>
                  <a:noFill/>
                </a:ln>
                <a:solidFill>
                  <a:srgbClr val="005287"/>
                </a:solidFill>
                <a:effectLst/>
                <a:uLnTx/>
                <a:uFillTx/>
                <a:latin typeface="DM Sans"/>
                <a:ea typeface="+mn-ea"/>
                <a:cs typeface="+mn-cs"/>
              </a:rPr>
              <a:t>%</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2400">
                <a:solidFill>
                  <a:schemeClr val="accent6">
                    <a:lumMod val="50000"/>
                  </a:schemeClr>
                </a:solidFill>
                <a:latin typeface="DM Sans"/>
              </a:rPr>
              <a:t>44%</a:t>
            </a:r>
            <a:endParaRPr kumimoji="0" lang="en-US" sz="24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3" name="TextBox 26, chunk 1 - 2">
            <a:extLst>
              <a:ext uri="{FF2B5EF4-FFF2-40B4-BE49-F238E27FC236}">
                <a16:creationId xmlns:a16="http://schemas.microsoft.com/office/drawing/2014/main" id="{45F683EF-2EF8-F607-5478-9953F04AB1E2}"/>
              </a:ext>
            </a:extLst>
          </p:cNvPr>
          <p:cNvSpPr txBox="1"/>
          <p:nvPr/>
        </p:nvSpPr>
        <p:spPr>
          <a:xfrm>
            <a:off x="6627180" y="7371630"/>
            <a:ext cx="5033637" cy="2358731"/>
          </a:xfrm>
          <a:prstGeom prst="roundRect">
            <a:avLst/>
          </a:prstGeom>
          <a:solidFill>
            <a:schemeClr val="bg1"/>
          </a:solid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 Alcohol abuse with intoxication</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C3161C"/>
                </a:solidFill>
                <a:effectLst/>
                <a:uLnTx/>
                <a:uFillTx/>
                <a:latin typeface="DM Sans"/>
                <a:ea typeface="+mn-ea"/>
                <a:cs typeface="+mn-cs"/>
              </a:rPr>
              <a:t>16%</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005287"/>
                </a:solidFill>
                <a:effectLst/>
                <a:uLnTx/>
                <a:uFillTx/>
                <a:latin typeface="DM Sans"/>
                <a:ea typeface="+mn-ea"/>
                <a:cs typeface="+mn-cs"/>
              </a:rPr>
              <a:t>12%</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2400">
                <a:solidFill>
                  <a:schemeClr val="accent6">
                    <a:lumMod val="50000"/>
                  </a:schemeClr>
                </a:solidFill>
                <a:latin typeface="DM Sans"/>
              </a:rPr>
              <a:t>23%</a:t>
            </a:r>
            <a:endParaRPr kumimoji="0" lang="en-US" sz="24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8" name="TextBox 26, chunk 1 - 2">
            <a:extLst>
              <a:ext uri="{FF2B5EF4-FFF2-40B4-BE49-F238E27FC236}">
                <a16:creationId xmlns:a16="http://schemas.microsoft.com/office/drawing/2014/main" id="{DAC7837D-997F-B14C-987F-4068FD037046}"/>
              </a:ext>
            </a:extLst>
          </p:cNvPr>
          <p:cNvSpPr txBox="1"/>
          <p:nvPr/>
        </p:nvSpPr>
        <p:spPr>
          <a:xfrm>
            <a:off x="12512628" y="7371630"/>
            <a:ext cx="5033637" cy="2358731"/>
          </a:xfrm>
          <a:prstGeom prst="roundRect">
            <a:avLst/>
          </a:prstGeom>
          <a:solidFill>
            <a:schemeClr val="bg1"/>
          </a:solidFill>
          <a:ln w="12700">
            <a:solidFill>
              <a:schemeClr val="bg1">
                <a:lumMod val="85000"/>
              </a:schemeClr>
            </a:solidFill>
          </a:ln>
          <a:effectLst/>
        </p:spPr>
        <p:txBody>
          <a:bodyPr wrap="square" lIns="91440" tIns="274320" rIns="9144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1650" b="1" i="0" u="none" strike="noStrike" kern="1200" cap="none" spc="0" normalizeH="0" baseline="0" noProof="0">
                <a:ln>
                  <a:noFill/>
                </a:ln>
                <a:solidFill>
                  <a:prstClr val="black"/>
                </a:solidFill>
                <a:effectLst/>
                <a:uLnTx/>
                <a:uFillTx/>
                <a:latin typeface="DM Sans"/>
                <a:ea typeface="+mn-ea"/>
                <a:cs typeface="+mn-cs"/>
              </a:rPr>
              <a:t> Depression</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C3161C"/>
                </a:solidFill>
                <a:effectLst/>
                <a:uLnTx/>
                <a:uFillTx/>
                <a:latin typeface="DM Sans"/>
                <a:ea typeface="+mn-ea"/>
                <a:cs typeface="+mn-cs"/>
              </a:rPr>
              <a:t>8%</a:t>
            </a:r>
          </a:p>
          <a:p>
            <a:pPr marL="0" marR="0" lvl="0" indent="0" algn="ctr" defTabSz="50379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005287"/>
                </a:solidFill>
                <a:effectLst/>
                <a:uLnTx/>
                <a:uFillTx/>
                <a:latin typeface="DM Sans"/>
                <a:ea typeface="+mn-ea"/>
                <a:cs typeface="+mn-cs"/>
              </a:rPr>
              <a:t>14%</a:t>
            </a:r>
          </a:p>
          <a:p>
            <a:pPr marL="0" marR="0" lvl="0" indent="0" algn="ctr" defTabSz="503792" rtl="0" eaLnBrk="1" fontAlgn="auto" latinLnBrk="0" hangingPunct="1">
              <a:lnSpc>
                <a:spcPct val="90000"/>
              </a:lnSpc>
              <a:spcBef>
                <a:spcPct val="0"/>
              </a:spcBef>
              <a:spcAft>
                <a:spcPct val="35000"/>
              </a:spcAft>
              <a:buClrTx/>
              <a:buSzTx/>
              <a:buFontTx/>
              <a:buNone/>
              <a:tabLst/>
              <a:defRPr/>
            </a:pPr>
            <a:r>
              <a:rPr lang="en-US" sz="2400">
                <a:solidFill>
                  <a:schemeClr val="accent6">
                    <a:lumMod val="50000"/>
                  </a:schemeClr>
                </a:solidFill>
                <a:latin typeface="DM Sans"/>
              </a:rPr>
              <a:t>2%</a:t>
            </a:r>
            <a:endParaRPr kumimoji="0" lang="en-US" sz="2400" b="1" i="0" u="none" strike="noStrike" kern="1200" cap="none" spc="0" normalizeH="0" baseline="0" noProof="0">
              <a:ln>
                <a:noFill/>
              </a:ln>
              <a:solidFill>
                <a:schemeClr val="accent6">
                  <a:lumMod val="50000"/>
                </a:schemeClr>
              </a:solidFill>
              <a:effectLst/>
              <a:uLnTx/>
              <a:uFillTx/>
              <a:latin typeface="DM Sans"/>
              <a:ea typeface="+mn-ea"/>
              <a:cs typeface="+mn-cs"/>
            </a:endParaRPr>
          </a:p>
        </p:txBody>
      </p:sp>
      <p:sp>
        <p:nvSpPr>
          <p:cNvPr id="9" name="TextBox 8">
            <a:extLst>
              <a:ext uri="{FF2B5EF4-FFF2-40B4-BE49-F238E27FC236}">
                <a16:creationId xmlns:a16="http://schemas.microsoft.com/office/drawing/2014/main" id="{D44E52B2-E7D8-7E76-45CB-12FAD72055B0}"/>
              </a:ext>
            </a:extLst>
          </p:cNvPr>
          <p:cNvSpPr txBox="1"/>
          <p:nvPr/>
        </p:nvSpPr>
        <p:spPr>
          <a:xfrm>
            <a:off x="741732" y="6736773"/>
            <a:ext cx="16804536" cy="507831"/>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Arial" panose="020B0604020202020204" pitchFamily="34" charset="0"/>
              </a:rPr>
              <a:t>Top 3 Admissions (as a %) by Diagnoses in 2022 Q3</a:t>
            </a:r>
            <a:endParaRPr kumimoji="0" lang="en-US" sz="27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nvGrpSpPr>
          <p:cNvPr id="10" name="Hospital Increase Button">
            <a:extLst>
              <a:ext uri="{FF2B5EF4-FFF2-40B4-BE49-F238E27FC236}">
                <a16:creationId xmlns:a16="http://schemas.microsoft.com/office/drawing/2014/main" id="{1972423A-4F0A-34E1-6D60-AA08402591F2}"/>
              </a:ext>
            </a:extLst>
          </p:cNvPr>
          <p:cNvGrpSpPr/>
          <p:nvPr/>
        </p:nvGrpSpPr>
        <p:grpSpPr>
          <a:xfrm>
            <a:off x="6651652" y="1251950"/>
            <a:ext cx="5407095" cy="5375874"/>
            <a:chOff x="8196525" y="5029200"/>
            <a:chExt cx="1970881" cy="1970881"/>
          </a:xfrm>
        </p:grpSpPr>
        <p:sp>
          <p:nvSpPr>
            <p:cNvPr id="11" name="Oval 10">
              <a:extLst>
                <a:ext uri="{FF2B5EF4-FFF2-40B4-BE49-F238E27FC236}">
                  <a16:creationId xmlns:a16="http://schemas.microsoft.com/office/drawing/2014/main" id="{A3A95A55-1A26-7948-8ED0-D271A7751BF8}"/>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005287"/>
                  </a:solidFill>
                  <a:effectLst/>
                  <a:uLnTx/>
                  <a:uFillTx/>
                  <a:latin typeface="DM Sans"/>
                  <a:ea typeface="+mn-ea"/>
                  <a:cs typeface="+mn-cs"/>
                </a:rPr>
                <a:t>3,456</a:t>
              </a:r>
              <a:endParaRPr kumimoji="0" lang="en-US" sz="4200" b="1" i="0" u="none" strike="noStrike" kern="1200" cap="none" spc="0" normalizeH="0" baseline="0" noProof="0">
                <a:ln>
                  <a:noFill/>
                </a:ln>
                <a:solidFill>
                  <a:srgbClr val="005287"/>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a:ea typeface="+mn-ea"/>
                  <a:cs typeface="+mn-cs"/>
                </a:rPr>
                <a:t>-225 (-6%)</a:t>
              </a:r>
              <a:endPar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005287"/>
                  </a:solidFill>
                  <a:effectLst/>
                  <a:uLnTx/>
                  <a:uFillTx/>
                  <a:latin typeface="DM Sans"/>
                  <a:ea typeface="+mn-ea"/>
                  <a:cs typeface="+mn-cs"/>
                </a:rPr>
                <a:t>3,681</a:t>
              </a:r>
              <a:endParaRPr kumimoji="0" lang="en-US" sz="4200" b="1" i="0" u="none" strike="noStrike" kern="1200" cap="none" spc="0" normalizeH="0" baseline="0" noProof="0">
                <a:ln>
                  <a:noFill/>
                </a:ln>
                <a:solidFill>
                  <a:srgbClr val="005287"/>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12" name="Straight Connector 11">
              <a:extLst>
                <a:ext uri="{FF2B5EF4-FFF2-40B4-BE49-F238E27FC236}">
                  <a16:creationId xmlns:a16="http://schemas.microsoft.com/office/drawing/2014/main" id="{C6C63643-9F2A-DB80-6319-CF62BF73D1E4}"/>
                </a:ext>
              </a:extLst>
            </p:cNvPr>
            <p:cNvCxnSpPr>
              <a:cxnSpLocks/>
            </p:cNvCxnSpPr>
            <p:nvPr/>
          </p:nvCxnSpPr>
          <p:spPr>
            <a:xfrm>
              <a:off x="8316102" y="5965936"/>
              <a:ext cx="29684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092101-CE89-3E8D-4E3C-BCEB824A04DB}"/>
                </a:ext>
              </a:extLst>
            </p:cNvPr>
            <p:cNvCxnSpPr>
              <a:cxnSpLocks/>
            </p:cNvCxnSpPr>
            <p:nvPr/>
          </p:nvCxnSpPr>
          <p:spPr>
            <a:xfrm>
              <a:off x="9667327" y="5972391"/>
              <a:ext cx="38974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CFDA6E3-A063-9902-256E-4904B8D18437}"/>
              </a:ext>
            </a:extLst>
          </p:cNvPr>
          <p:cNvSpPr txBox="1"/>
          <p:nvPr/>
        </p:nvSpPr>
        <p:spPr>
          <a:xfrm>
            <a:off x="-182704" y="1210505"/>
            <a:ext cx="6882509"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srgbClr val="C3161C"/>
                </a:solidFill>
                <a:effectLst/>
                <a:uLnTx/>
                <a:uFillTx/>
                <a:latin typeface="DM Sans" pitchFamily="2" charset="0"/>
                <a:ea typeface="Calibri" panose="020F0502020204030204" pitchFamily="34" charset="0"/>
                <a:cs typeface="Arial" panose="020B0604020202020204" pitchFamily="34" charset="0"/>
              </a:rPr>
              <a:t>STATEWIDE</a:t>
            </a:r>
            <a:endParaRPr kumimoji="0" lang="en-US" sz="2801" b="0" i="0" u="none" strike="noStrike" kern="1200" cap="none" spc="0" normalizeH="0" baseline="0" noProof="0">
              <a:ln>
                <a:noFill/>
              </a:ln>
              <a:solidFill>
                <a:srgbClr val="C3161C"/>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E1DA80-F376-4AE0-AEC7-54C3D4A3DD46}"/>
              </a:ext>
            </a:extLst>
          </p:cNvPr>
          <p:cNvSpPr txBox="1"/>
          <p:nvPr/>
        </p:nvSpPr>
        <p:spPr>
          <a:xfrm>
            <a:off x="6753998" y="1184321"/>
            <a:ext cx="5153453" cy="431015"/>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5287"/>
                </a:solidFill>
                <a:effectLst/>
                <a:uLnTx/>
                <a:uFillTx/>
                <a:latin typeface="DM Sans"/>
                <a:ea typeface="Calibri"/>
                <a:cs typeface="Arial"/>
              </a:rPr>
              <a:t>BROWARD COUNTY</a:t>
            </a:r>
          </a:p>
        </p:txBody>
      </p:sp>
      <p:grpSp>
        <p:nvGrpSpPr>
          <p:cNvPr id="4" name="Hospital Increase Button">
            <a:extLst>
              <a:ext uri="{FF2B5EF4-FFF2-40B4-BE49-F238E27FC236}">
                <a16:creationId xmlns:a16="http://schemas.microsoft.com/office/drawing/2014/main" id="{5043313E-853E-1ED3-2C16-A2B039917280}"/>
              </a:ext>
            </a:extLst>
          </p:cNvPr>
          <p:cNvGrpSpPr/>
          <p:nvPr/>
        </p:nvGrpSpPr>
        <p:grpSpPr>
          <a:xfrm>
            <a:off x="12463069" y="1372588"/>
            <a:ext cx="5407095" cy="5375874"/>
            <a:chOff x="8196525" y="5029200"/>
            <a:chExt cx="1970881" cy="1970881"/>
          </a:xfrm>
        </p:grpSpPr>
        <p:sp>
          <p:nvSpPr>
            <p:cNvPr id="24" name="Oval 23">
              <a:extLst>
                <a:ext uri="{FF2B5EF4-FFF2-40B4-BE49-F238E27FC236}">
                  <a16:creationId xmlns:a16="http://schemas.microsoft.com/office/drawing/2014/main" id="{198F5D0B-404A-203E-27B2-52C9BDC6A4A7}"/>
                </a:ext>
              </a:extLst>
            </p:cNvPr>
            <p:cNvSpPr/>
            <p:nvPr/>
          </p:nvSpPr>
          <p:spPr>
            <a:xfrm>
              <a:off x="8196525" y="5029200"/>
              <a:ext cx="1970881" cy="197088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2022 Q3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chemeClr val="accent6">
                      <a:lumMod val="50000"/>
                    </a:schemeClr>
                  </a:solidFill>
                  <a:effectLst/>
                  <a:uLnTx/>
                  <a:uFillTx/>
                  <a:latin typeface="DM Sans"/>
                  <a:ea typeface="+mn-ea"/>
                  <a:cs typeface="+mn-cs"/>
                </a:rPr>
                <a:t>81</a:t>
              </a:r>
              <a:endParaRPr kumimoji="0" lang="en-US" sz="4200" b="1" i="0" u="none" strike="noStrike" kern="1200" cap="none" spc="0" normalizeH="0" baseline="0" noProof="0">
                <a:ln>
                  <a:noFill/>
                </a:ln>
                <a:solidFill>
                  <a:schemeClr val="accent6">
                    <a:lumMod val="50000"/>
                  </a:scheme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a:ea typeface="+mn-ea"/>
                  <a:cs typeface="+mn-cs"/>
                </a:rPr>
                <a:t>-</a:t>
              </a:r>
              <a:r>
                <a:rPr lang="en-US" sz="3600" b="1">
                  <a:solidFill>
                    <a:srgbClr val="C3161C">
                      <a:lumMod val="50000"/>
                    </a:srgbClr>
                  </a:solidFill>
                  <a:latin typeface="DM Sans"/>
                </a:rPr>
                <a:t>5 (-6%)</a:t>
              </a:r>
              <a:endPar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Q3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4200" b="1">
                  <a:solidFill>
                    <a:schemeClr val="accent6">
                      <a:lumMod val="50000"/>
                    </a:schemeClr>
                  </a:solidFill>
                  <a:latin typeface="DM Sans"/>
                </a:rPr>
                <a:t>86</a:t>
              </a:r>
              <a:endParaRPr kumimoji="0" lang="en-US" sz="4200" b="1" i="0" u="none" strike="noStrike" kern="1200" cap="none" spc="0" normalizeH="0" baseline="0" noProof="0">
                <a:ln>
                  <a:noFill/>
                </a:ln>
                <a:solidFill>
                  <a:schemeClr val="accent6">
                    <a:lumMod val="50000"/>
                  </a:scheme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25" name="Straight Connector 24">
              <a:extLst>
                <a:ext uri="{FF2B5EF4-FFF2-40B4-BE49-F238E27FC236}">
                  <a16:creationId xmlns:a16="http://schemas.microsoft.com/office/drawing/2014/main" id="{D3D23576-6561-3C41-DC62-4EF76150D5CF}"/>
                </a:ext>
              </a:extLst>
            </p:cNvPr>
            <p:cNvCxnSpPr>
              <a:cxnSpLocks/>
            </p:cNvCxnSpPr>
            <p:nvPr/>
          </p:nvCxnSpPr>
          <p:spPr>
            <a:xfrm>
              <a:off x="8302238" y="5970413"/>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B25B36-52A4-6B72-8877-8B8667C2788C}"/>
                </a:ext>
              </a:extLst>
            </p:cNvPr>
            <p:cNvCxnSpPr>
              <a:cxnSpLocks/>
            </p:cNvCxnSpPr>
            <p:nvPr/>
          </p:nvCxnSpPr>
          <p:spPr>
            <a:xfrm>
              <a:off x="9632044" y="5970413"/>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ADAE263-56A2-0E1B-3E17-8C55FA03A284}"/>
              </a:ext>
            </a:extLst>
          </p:cNvPr>
          <p:cNvSpPr txBox="1"/>
          <p:nvPr/>
        </p:nvSpPr>
        <p:spPr>
          <a:xfrm>
            <a:off x="12563248" y="1166511"/>
            <a:ext cx="5153453" cy="431015"/>
          </a:xfrm>
          <a:prstGeom prst="rect">
            <a:avLst/>
          </a:prstGeom>
          <a:noFill/>
        </p:spPr>
        <p:txBody>
          <a:bodyPr wrap="square" lIns="0" tIns="0" rIns="0" bIns="0" anchor="t">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6">
                    <a:lumMod val="50000"/>
                  </a:schemeClr>
                </a:solidFill>
                <a:effectLst/>
                <a:uLnTx/>
                <a:uFillTx/>
                <a:latin typeface="DM Sans"/>
                <a:ea typeface="Calibri"/>
                <a:cs typeface="Arial"/>
              </a:rPr>
              <a:t>FLAGLER COUNTY</a:t>
            </a:r>
          </a:p>
        </p:txBody>
      </p:sp>
      <p:grpSp>
        <p:nvGrpSpPr>
          <p:cNvPr id="28" name="Group 27">
            <a:extLst>
              <a:ext uri="{FF2B5EF4-FFF2-40B4-BE49-F238E27FC236}">
                <a16:creationId xmlns:a16="http://schemas.microsoft.com/office/drawing/2014/main" id="{6C472C73-E9DC-68F7-DEC5-23819F5F3E92}"/>
              </a:ext>
            </a:extLst>
          </p:cNvPr>
          <p:cNvGrpSpPr/>
          <p:nvPr/>
        </p:nvGrpSpPr>
        <p:grpSpPr>
          <a:xfrm>
            <a:off x="6230651" y="9820984"/>
            <a:ext cx="5525390" cy="369332"/>
            <a:chOff x="7223746" y="9654667"/>
            <a:chExt cx="5525390" cy="369332"/>
          </a:xfrm>
        </p:grpSpPr>
        <p:grpSp>
          <p:nvGrpSpPr>
            <p:cNvPr id="29" name="Group 28">
              <a:extLst>
                <a:ext uri="{FF2B5EF4-FFF2-40B4-BE49-F238E27FC236}">
                  <a16:creationId xmlns:a16="http://schemas.microsoft.com/office/drawing/2014/main" id="{DA126C0B-45A8-C201-BD3B-109B3917C280}"/>
                </a:ext>
              </a:extLst>
            </p:cNvPr>
            <p:cNvGrpSpPr/>
            <p:nvPr/>
          </p:nvGrpSpPr>
          <p:grpSpPr>
            <a:xfrm>
              <a:off x="7223746" y="9654667"/>
              <a:ext cx="3918955" cy="369332"/>
              <a:chOff x="7223746" y="9654667"/>
              <a:chExt cx="3918955" cy="369332"/>
            </a:xfrm>
          </p:grpSpPr>
          <p:sp>
            <p:nvSpPr>
              <p:cNvPr id="32" name="Rectangle 31">
                <a:extLst>
                  <a:ext uri="{FF2B5EF4-FFF2-40B4-BE49-F238E27FC236}">
                    <a16:creationId xmlns:a16="http://schemas.microsoft.com/office/drawing/2014/main" id="{97A2CC80-A6AE-1C8D-C6BA-09D40D3CA988}"/>
                  </a:ext>
                </a:extLst>
              </p:cNvPr>
              <p:cNvSpPr/>
              <p:nvPr/>
            </p:nvSpPr>
            <p:spPr>
              <a:xfrm>
                <a:off x="7223746" y="9700485"/>
                <a:ext cx="277697" cy="277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D3E5AB-2D58-545A-1314-A911DD36090D}"/>
                  </a:ext>
                </a:extLst>
              </p:cNvPr>
              <p:cNvSpPr/>
              <p:nvPr/>
            </p:nvSpPr>
            <p:spPr>
              <a:xfrm>
                <a:off x="9258569" y="9700485"/>
                <a:ext cx="277697" cy="277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224023D-51A8-430D-8F8E-BFACC3821D35}"/>
                  </a:ext>
                </a:extLst>
              </p:cNvPr>
              <p:cNvSpPr txBox="1"/>
              <p:nvPr/>
            </p:nvSpPr>
            <p:spPr>
              <a:xfrm>
                <a:off x="7652133"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Statewide</a:t>
                </a:r>
              </a:p>
            </p:txBody>
          </p:sp>
          <p:sp>
            <p:nvSpPr>
              <p:cNvPr id="35" name="TextBox 34">
                <a:extLst>
                  <a:ext uri="{FF2B5EF4-FFF2-40B4-BE49-F238E27FC236}">
                    <a16:creationId xmlns:a16="http://schemas.microsoft.com/office/drawing/2014/main" id="{A906509A-E53A-9826-9842-3D31F1945AE2}"/>
                  </a:ext>
                </a:extLst>
              </p:cNvPr>
              <p:cNvSpPr txBox="1"/>
              <p:nvPr/>
            </p:nvSpPr>
            <p:spPr>
              <a:xfrm>
                <a:off x="9686956"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Broward</a:t>
                </a:r>
              </a:p>
            </p:txBody>
          </p:sp>
        </p:grpSp>
        <p:sp>
          <p:nvSpPr>
            <p:cNvPr id="30" name="Rectangle 29">
              <a:extLst>
                <a:ext uri="{FF2B5EF4-FFF2-40B4-BE49-F238E27FC236}">
                  <a16:creationId xmlns:a16="http://schemas.microsoft.com/office/drawing/2014/main" id="{E005B19E-E25E-F73A-5BCB-220642AC602C}"/>
                </a:ext>
              </a:extLst>
            </p:cNvPr>
            <p:cNvSpPr/>
            <p:nvPr/>
          </p:nvSpPr>
          <p:spPr>
            <a:xfrm>
              <a:off x="11003852" y="9700949"/>
              <a:ext cx="277697" cy="277697"/>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6754463-1A55-2252-3019-B7CA92A7F53A}"/>
                </a:ext>
              </a:extLst>
            </p:cNvPr>
            <p:cNvSpPr txBox="1"/>
            <p:nvPr/>
          </p:nvSpPr>
          <p:spPr>
            <a:xfrm>
              <a:off x="11293391" y="9654667"/>
              <a:ext cx="1455745" cy="369332"/>
            </a:xfrm>
            <a:prstGeom prst="rect">
              <a:avLst/>
            </a:prstGeom>
            <a:noFill/>
          </p:spPr>
          <p:txBody>
            <a:bodyPr wrap="square" rtlCol="0">
              <a:spAutoFit/>
            </a:bodyPr>
            <a:lstStyle/>
            <a:p>
              <a:r>
                <a:rPr lang="en-US" b="1">
                  <a:solidFill>
                    <a:schemeClr val="tx1">
                      <a:lumMod val="75000"/>
                      <a:lumOff val="25000"/>
                    </a:schemeClr>
                  </a:solidFill>
                  <a:latin typeface="DM Sans" pitchFamily="2" charset="0"/>
                </a:rPr>
                <a:t>Flagler</a:t>
              </a:r>
            </a:p>
          </p:txBody>
        </p:sp>
      </p:grpSp>
      <p:sp>
        <p:nvSpPr>
          <p:cNvPr id="40" name="TextBox 39">
            <a:extLst>
              <a:ext uri="{FF2B5EF4-FFF2-40B4-BE49-F238E27FC236}">
                <a16:creationId xmlns:a16="http://schemas.microsoft.com/office/drawing/2014/main" id="{77485869-814C-CA21-1568-65CFDCDA5BAA}"/>
              </a:ext>
            </a:extLst>
          </p:cNvPr>
          <p:cNvSpPr txBox="1"/>
          <p:nvPr/>
        </p:nvSpPr>
        <p:spPr>
          <a:xfrm>
            <a:off x="1467102" y="9831677"/>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2021/2022</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700797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8727535B-758D-43D3-12DB-A441CF93D647}"/>
              </a:ext>
            </a:extLst>
          </p:cNvPr>
          <p:cNvSpPr>
            <a:spLocks noGrp="1"/>
          </p:cNvSpPr>
          <p:nvPr>
            <p:ph type="title"/>
          </p:nvPr>
        </p:nvSpPr>
        <p:spPr>
          <a:xfrm>
            <a:off x="342900" y="338771"/>
            <a:ext cx="17602200" cy="595313"/>
          </a:xfrm>
        </p:spPr>
        <p:txBody>
          <a:bodyPr/>
          <a:lstStyle/>
          <a:p>
            <a:r>
              <a:rPr lang="en-US"/>
              <a:t>Potentially preventable mental health emergency department visits </a:t>
            </a:r>
          </a:p>
        </p:txBody>
      </p:sp>
      <p:sp>
        <p:nvSpPr>
          <p:cNvPr id="3" name="TextBox 2">
            <a:extLst>
              <a:ext uri="{FF2B5EF4-FFF2-40B4-BE49-F238E27FC236}">
                <a16:creationId xmlns:a16="http://schemas.microsoft.com/office/drawing/2014/main" id="{2464BEA2-CD81-ADB9-D559-DDAA7BDCD6B2}"/>
              </a:ext>
            </a:extLst>
          </p:cNvPr>
          <p:cNvSpPr txBox="1"/>
          <p:nvPr/>
        </p:nvSpPr>
        <p:spPr>
          <a:xfrm>
            <a:off x="195944" y="1285249"/>
            <a:ext cx="5698670" cy="646331"/>
          </a:xfrm>
          <a:prstGeom prst="rect">
            <a:avLst/>
          </a:prstGeom>
          <a:noFill/>
        </p:spPr>
        <p:txBody>
          <a:bodyPr wrap="square">
            <a:spAutoFit/>
          </a:bodyPr>
          <a:lstStyle/>
          <a:p>
            <a:pPr marL="285750" indent="-285750">
              <a:buFont typeface="Arial" panose="020B0604020202020204" pitchFamily="34" charset="0"/>
              <a:buChar char="•"/>
            </a:pPr>
            <a:r>
              <a:rPr lang="en-US" b="1" i="0">
                <a:solidFill>
                  <a:schemeClr val="tx2"/>
                </a:solidFill>
                <a:effectLst/>
                <a:latin typeface="DM Sans" pitchFamily="2" charset="0"/>
              </a:rPr>
              <a:t>Depression and Anxiety Disorders</a:t>
            </a:r>
          </a:p>
          <a:p>
            <a:pPr marL="285750" indent="-285750">
              <a:buFont typeface="Arial" panose="020B0604020202020204" pitchFamily="34" charset="0"/>
              <a:buChar char="•"/>
            </a:pPr>
            <a:r>
              <a:rPr lang="en-US" b="1" i="0">
                <a:solidFill>
                  <a:schemeClr val="tx2"/>
                </a:solidFill>
                <a:effectLst/>
                <a:latin typeface="DM Sans" pitchFamily="2" charset="0"/>
              </a:rPr>
              <a:t>Substance Use Disorders</a:t>
            </a:r>
          </a:p>
        </p:txBody>
      </p:sp>
      <p:grpSp>
        <p:nvGrpSpPr>
          <p:cNvPr id="48" name="Group 47">
            <a:extLst>
              <a:ext uri="{FF2B5EF4-FFF2-40B4-BE49-F238E27FC236}">
                <a16:creationId xmlns:a16="http://schemas.microsoft.com/office/drawing/2014/main" id="{249B0E38-14D2-1CDF-F336-C966DCD49BAA}"/>
              </a:ext>
            </a:extLst>
          </p:cNvPr>
          <p:cNvGrpSpPr/>
          <p:nvPr/>
        </p:nvGrpSpPr>
        <p:grpSpPr>
          <a:xfrm>
            <a:off x="1089565" y="2327457"/>
            <a:ext cx="4653811" cy="7362179"/>
            <a:chOff x="645185" y="2278936"/>
            <a:chExt cx="4653811" cy="7362179"/>
          </a:xfrm>
        </p:grpSpPr>
        <p:sp>
          <p:nvSpPr>
            <p:cNvPr id="14" name="TextBox 13">
              <a:extLst>
                <a:ext uri="{FF2B5EF4-FFF2-40B4-BE49-F238E27FC236}">
                  <a16:creationId xmlns:a16="http://schemas.microsoft.com/office/drawing/2014/main" id="{E5CA0142-B5DC-D425-95BA-DE2D33B2607E}"/>
                </a:ext>
              </a:extLst>
            </p:cNvPr>
            <p:cNvSpPr txBox="1"/>
            <p:nvPr/>
          </p:nvSpPr>
          <p:spPr>
            <a:xfrm>
              <a:off x="956373" y="2278936"/>
              <a:ext cx="3930951" cy="431015"/>
            </a:xfrm>
            <a:prstGeom prst="rect">
              <a:avLst/>
            </a:prstGeom>
            <a:noFill/>
          </p:spPr>
          <p:txBody>
            <a:bodyPr wrap="square" lIns="0" tIns="0" rIns="0" bIns="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1" b="1" i="0" u="none" strike="noStrike" kern="1200" cap="none" spc="0" normalizeH="0" baseline="0" noProof="0">
                  <a:ln>
                    <a:noFill/>
                  </a:ln>
                  <a:solidFill>
                    <a:srgbClr val="C3161C"/>
                  </a:solidFill>
                  <a:effectLst/>
                  <a:uLnTx/>
                  <a:uFillTx/>
                  <a:latin typeface="DM Sans" pitchFamily="2" charset="0"/>
                  <a:ea typeface="Calibri" panose="020F0502020204030204" pitchFamily="34" charset="0"/>
                  <a:cs typeface="Arial" panose="020B0604020202020204" pitchFamily="34" charset="0"/>
                </a:rPr>
                <a:t>STATEWIDE</a:t>
              </a:r>
              <a:endParaRPr kumimoji="0" lang="en-US" sz="2801" b="0" i="0" u="none" strike="noStrike" kern="1200" cap="none" spc="0" normalizeH="0" baseline="0" noProof="0">
                <a:ln>
                  <a:noFill/>
                </a:ln>
                <a:solidFill>
                  <a:srgbClr val="C3161C"/>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E10FA493-D4E9-F277-7E74-4B6156A45BA1}"/>
                </a:ext>
              </a:extLst>
            </p:cNvPr>
            <p:cNvGrpSpPr/>
            <p:nvPr/>
          </p:nvGrpSpPr>
          <p:grpSpPr>
            <a:xfrm>
              <a:off x="645185" y="2762769"/>
              <a:ext cx="4653811" cy="6878346"/>
              <a:chOff x="449114" y="2563747"/>
              <a:chExt cx="4653811" cy="6878346"/>
            </a:xfrm>
          </p:grpSpPr>
          <p:grpSp>
            <p:nvGrpSpPr>
              <p:cNvPr id="4" name="Hospital Increase Button">
                <a:extLst>
                  <a:ext uri="{FF2B5EF4-FFF2-40B4-BE49-F238E27FC236}">
                    <a16:creationId xmlns:a16="http://schemas.microsoft.com/office/drawing/2014/main" id="{E296B4B2-A66D-579C-0B95-6C037E0CA5E0}"/>
                  </a:ext>
                </a:extLst>
              </p:cNvPr>
              <p:cNvGrpSpPr/>
              <p:nvPr/>
            </p:nvGrpSpPr>
            <p:grpSpPr>
              <a:xfrm>
                <a:off x="449114" y="2563747"/>
                <a:ext cx="4653811" cy="4590135"/>
                <a:chOff x="7999437" y="4861904"/>
                <a:chExt cx="2365057" cy="2365057"/>
              </a:xfrm>
            </p:grpSpPr>
            <p:sp>
              <p:nvSpPr>
                <p:cNvPr id="5" name="Oval 4">
                  <a:extLst>
                    <a:ext uri="{FF2B5EF4-FFF2-40B4-BE49-F238E27FC236}">
                      <a16:creationId xmlns:a16="http://schemas.microsoft.com/office/drawing/2014/main" id="{8440607D-B5FF-3702-386F-D595ED8AB8F9}"/>
                    </a:ext>
                  </a:extLst>
                </p:cNvPr>
                <p:cNvSpPr/>
                <p:nvPr/>
              </p:nvSpPr>
              <p:spPr>
                <a:xfrm>
                  <a:off x="7999437" y="4861904"/>
                  <a:ext cx="2365057" cy="2365057"/>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C3161C"/>
                      </a:solidFill>
                      <a:effectLst/>
                      <a:uLnTx/>
                      <a:uFillTx/>
                      <a:latin typeface="DM Sans" pitchFamily="2" charset="0"/>
                      <a:ea typeface="+mn-ea"/>
                      <a:cs typeface="+mn-cs"/>
                    </a:rPr>
                    <a:t>164,876</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rPr>
                    <a:t>+16,610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Visits</a:t>
                  </a:r>
                  <a:endParaRPr kumimoji="0" lang="en-US" sz="42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C3161C"/>
                      </a:solidFill>
                      <a:effectLst/>
                      <a:uLnTx/>
                      <a:uFillTx/>
                      <a:latin typeface="DM Sans" pitchFamily="2" charset="0"/>
                      <a:ea typeface="+mn-ea"/>
                      <a:cs typeface="+mn-cs"/>
                    </a:rPr>
                    <a:t>148,266</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6" name="Straight Connector 5">
                  <a:extLst>
                    <a:ext uri="{FF2B5EF4-FFF2-40B4-BE49-F238E27FC236}">
                      <a16:creationId xmlns:a16="http://schemas.microsoft.com/office/drawing/2014/main" id="{6167884C-4A9E-4E00-6AA6-DEC3D2432534}"/>
                    </a:ext>
                  </a:extLst>
                </p:cNvPr>
                <p:cNvCxnSpPr>
                  <a:cxnSpLocks/>
                </p:cNvCxnSpPr>
                <p:nvPr/>
              </p:nvCxnSpPr>
              <p:spPr>
                <a:xfrm>
                  <a:off x="8120521" y="6100031"/>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29106C-D85E-7308-B233-BCC5FCD90D37}"/>
                    </a:ext>
                  </a:extLst>
                </p:cNvPr>
                <p:cNvCxnSpPr>
                  <a:cxnSpLocks/>
                </p:cNvCxnSpPr>
                <p:nvPr/>
              </p:nvCxnSpPr>
              <p:spPr>
                <a:xfrm>
                  <a:off x="9784594" y="6101337"/>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26, chunk 1 - 2">
                <a:extLst>
                  <a:ext uri="{FF2B5EF4-FFF2-40B4-BE49-F238E27FC236}">
                    <a16:creationId xmlns:a16="http://schemas.microsoft.com/office/drawing/2014/main" id="{E5D8D3E8-0213-8A11-B9C5-A937B2C2F9C4}"/>
                  </a:ext>
                </a:extLst>
              </p:cNvPr>
              <p:cNvSpPr txBox="1"/>
              <p:nvPr/>
            </p:nvSpPr>
            <p:spPr>
              <a:xfrm>
                <a:off x="540936" y="7289043"/>
                <a:ext cx="4470169" cy="2153050"/>
              </a:xfrm>
              <a:prstGeom prst="roundRect">
                <a:avLst>
                  <a:gd name="adj" fmla="val 12642"/>
                </a:avLst>
              </a:prstGeom>
              <a:solidFill>
                <a:schemeClr val="bg1"/>
              </a:solidFill>
              <a:ln w="22225">
                <a:solidFill>
                  <a:schemeClr val="bg1">
                    <a:lumMod val="85000"/>
                  </a:schemeClr>
                </a:solidFill>
              </a:ln>
              <a:effectLst/>
            </p:spPr>
            <p:txBody>
              <a:bodyPr wrap="square" tIns="27432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a:spcAft>
                    <a:spcPts val="0"/>
                  </a:spcAft>
                </a:pPr>
                <a:r>
                  <a:rPr lang="en-US" sz="4400">
                    <a:solidFill>
                      <a:schemeClr val="accent2"/>
                    </a:solidFill>
                  </a:rPr>
                  <a:t>11.2%</a:t>
                </a:r>
              </a:p>
              <a:p>
                <a:pPr>
                  <a:spcAft>
                    <a:spcPts val="0"/>
                  </a:spcAft>
                </a:pPr>
                <a:r>
                  <a:rPr lang="en-US" sz="2000">
                    <a:solidFill>
                      <a:schemeClr val="tx1">
                        <a:lumMod val="75000"/>
                        <a:lumOff val="25000"/>
                      </a:schemeClr>
                    </a:solidFill>
                  </a:rPr>
                  <a:t>Increase in potentially preventable Mental Health visits since 2020</a:t>
                </a:r>
              </a:p>
            </p:txBody>
          </p:sp>
        </p:grpSp>
      </p:grpSp>
      <p:sp>
        <p:nvSpPr>
          <p:cNvPr id="23" name="TextBox 22">
            <a:extLst>
              <a:ext uri="{FF2B5EF4-FFF2-40B4-BE49-F238E27FC236}">
                <a16:creationId xmlns:a16="http://schemas.microsoft.com/office/drawing/2014/main" id="{98B79D45-6C45-8CCA-2BB0-AB9E3CCC259F}"/>
              </a:ext>
            </a:extLst>
          </p:cNvPr>
          <p:cNvSpPr txBox="1"/>
          <p:nvPr/>
        </p:nvSpPr>
        <p:spPr>
          <a:xfrm>
            <a:off x="12237522" y="1262573"/>
            <a:ext cx="9437914" cy="923330"/>
          </a:xfrm>
          <a:prstGeom prst="rect">
            <a:avLst/>
          </a:prstGeom>
          <a:noFill/>
        </p:spPr>
        <p:txBody>
          <a:bodyPr wrap="square">
            <a:spAutoFit/>
          </a:bodyPr>
          <a:lstStyle/>
          <a:p>
            <a:pPr marL="285750" indent="-285750">
              <a:buFont typeface="Arial" panose="020B0604020202020204" pitchFamily="34" charset="0"/>
              <a:buChar char="•"/>
            </a:pPr>
            <a:r>
              <a:rPr lang="en-US" b="1" i="0">
                <a:solidFill>
                  <a:schemeClr val="tx2"/>
                </a:solidFill>
                <a:effectLst/>
                <a:latin typeface="DM Sans" pitchFamily="2" charset="0"/>
              </a:rPr>
              <a:t>Post-Traumatic Stress Disorder (PTSD)</a:t>
            </a:r>
          </a:p>
          <a:p>
            <a:pPr marL="285750" indent="-285750">
              <a:buFont typeface="Arial" panose="020B0604020202020204" pitchFamily="34" charset="0"/>
              <a:buChar char="•"/>
            </a:pPr>
            <a:r>
              <a:rPr lang="en-US" b="1" i="0">
                <a:solidFill>
                  <a:schemeClr val="tx2"/>
                </a:solidFill>
                <a:effectLst/>
                <a:latin typeface="DM Sans" pitchFamily="2" charset="0"/>
              </a:rPr>
              <a:t>Eating Disorders</a:t>
            </a:r>
          </a:p>
          <a:p>
            <a:pPr marL="285750" indent="-285750">
              <a:buFont typeface="Arial" panose="020B0604020202020204" pitchFamily="34" charset="0"/>
              <a:buChar char="•"/>
            </a:pPr>
            <a:r>
              <a:rPr lang="en-US" b="1" i="0">
                <a:solidFill>
                  <a:schemeClr val="tx2"/>
                </a:solidFill>
                <a:effectLst/>
                <a:latin typeface="DM Sans" pitchFamily="2" charset="0"/>
              </a:rPr>
              <a:t>Stress-Related Disorders</a:t>
            </a:r>
          </a:p>
        </p:txBody>
      </p:sp>
      <p:sp>
        <p:nvSpPr>
          <p:cNvPr id="31" name="TextBox 30">
            <a:extLst>
              <a:ext uri="{FF2B5EF4-FFF2-40B4-BE49-F238E27FC236}">
                <a16:creationId xmlns:a16="http://schemas.microsoft.com/office/drawing/2014/main" id="{86FC28C5-2C05-D9BF-19D1-ACE750569ABA}"/>
              </a:ext>
            </a:extLst>
          </p:cNvPr>
          <p:cNvSpPr txBox="1"/>
          <p:nvPr/>
        </p:nvSpPr>
        <p:spPr>
          <a:xfrm>
            <a:off x="7116977" y="2253313"/>
            <a:ext cx="4054041" cy="523220"/>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1"/>
                </a:solidFill>
                <a:effectLst/>
                <a:uLnTx/>
                <a:uFillTx/>
                <a:latin typeface="DM Sans" pitchFamily="2" charset="0"/>
                <a:ea typeface="Calibri" panose="020F0502020204030204" pitchFamily="34" charset="0"/>
                <a:cs typeface="Arial" panose="020B0604020202020204" pitchFamily="34" charset="0"/>
              </a:rPr>
              <a:t>BROWARD</a:t>
            </a:r>
            <a:endParaRPr kumimoji="0" lang="en-US" sz="2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21751705-1F40-93EC-BFA2-2DE7014E4B7F}"/>
              </a:ext>
            </a:extLst>
          </p:cNvPr>
          <p:cNvGrpSpPr/>
          <p:nvPr/>
        </p:nvGrpSpPr>
        <p:grpSpPr>
          <a:xfrm>
            <a:off x="6817094" y="2762769"/>
            <a:ext cx="4653811" cy="6926603"/>
            <a:chOff x="5977371" y="2574289"/>
            <a:chExt cx="4653811" cy="6926603"/>
          </a:xfrm>
        </p:grpSpPr>
        <p:grpSp>
          <p:nvGrpSpPr>
            <p:cNvPr id="24" name="Hospital Increase Button">
              <a:extLst>
                <a:ext uri="{FF2B5EF4-FFF2-40B4-BE49-F238E27FC236}">
                  <a16:creationId xmlns:a16="http://schemas.microsoft.com/office/drawing/2014/main" id="{F903DA14-D83D-295F-A967-8AE3CBAF6073}"/>
                </a:ext>
              </a:extLst>
            </p:cNvPr>
            <p:cNvGrpSpPr/>
            <p:nvPr/>
          </p:nvGrpSpPr>
          <p:grpSpPr>
            <a:xfrm>
              <a:off x="5977371" y="2574289"/>
              <a:ext cx="4653811" cy="4590135"/>
              <a:chOff x="7999437" y="4861904"/>
              <a:chExt cx="2365057" cy="2365057"/>
            </a:xfrm>
          </p:grpSpPr>
          <p:sp>
            <p:nvSpPr>
              <p:cNvPr id="25" name="Oval 24">
                <a:extLst>
                  <a:ext uri="{FF2B5EF4-FFF2-40B4-BE49-F238E27FC236}">
                    <a16:creationId xmlns:a16="http://schemas.microsoft.com/office/drawing/2014/main" id="{588B97C6-B0AA-4F7B-368A-2850E4D30374}"/>
                  </a:ext>
                </a:extLst>
              </p:cNvPr>
              <p:cNvSpPr/>
              <p:nvPr/>
            </p:nvSpPr>
            <p:spPr>
              <a:xfrm>
                <a:off x="7999437" y="4861904"/>
                <a:ext cx="2365057" cy="2365057"/>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chemeClr val="accent1"/>
                    </a:solidFill>
                    <a:effectLst/>
                    <a:uLnTx/>
                    <a:uFillTx/>
                    <a:latin typeface="DM Sans" pitchFamily="2" charset="0"/>
                    <a:ea typeface="+mn-ea"/>
                    <a:cs typeface="+mn-cs"/>
                  </a:rPr>
                  <a:t>15,877</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rPr>
                  <a:t>+1,035</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Visits</a:t>
                </a:r>
                <a:endParaRPr kumimoji="0" lang="en-US" sz="42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chemeClr val="accent1"/>
                    </a:solidFill>
                    <a:effectLst/>
                    <a:uLnTx/>
                    <a:uFillTx/>
                    <a:latin typeface="DM Sans" pitchFamily="2" charset="0"/>
                    <a:ea typeface="+mn-ea"/>
                    <a:cs typeface="+mn-cs"/>
                  </a:rPr>
                  <a:t>14,842</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26" name="Straight Connector 25">
                <a:extLst>
                  <a:ext uri="{FF2B5EF4-FFF2-40B4-BE49-F238E27FC236}">
                    <a16:creationId xmlns:a16="http://schemas.microsoft.com/office/drawing/2014/main" id="{50E4B10C-19E5-466E-D420-2D2691CE3AE2}"/>
                  </a:ext>
                </a:extLst>
              </p:cNvPr>
              <p:cNvCxnSpPr>
                <a:cxnSpLocks/>
              </p:cNvCxnSpPr>
              <p:nvPr/>
            </p:nvCxnSpPr>
            <p:spPr>
              <a:xfrm>
                <a:off x="8120521" y="6100031"/>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0DD67C-5760-5BCE-DB5E-A5B223009402}"/>
                  </a:ext>
                </a:extLst>
              </p:cNvPr>
              <p:cNvCxnSpPr>
                <a:cxnSpLocks/>
              </p:cNvCxnSpPr>
              <p:nvPr/>
            </p:nvCxnSpPr>
            <p:spPr>
              <a:xfrm>
                <a:off x="9784594" y="6101337"/>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26, chunk 1 - 2">
              <a:extLst>
                <a:ext uri="{FF2B5EF4-FFF2-40B4-BE49-F238E27FC236}">
                  <a16:creationId xmlns:a16="http://schemas.microsoft.com/office/drawing/2014/main" id="{4BCD3B24-A3BB-4755-4182-95C61ED56A26}"/>
                </a:ext>
              </a:extLst>
            </p:cNvPr>
            <p:cNvSpPr txBox="1"/>
            <p:nvPr/>
          </p:nvSpPr>
          <p:spPr>
            <a:xfrm>
              <a:off x="6069191" y="7347842"/>
              <a:ext cx="4470169" cy="2153050"/>
            </a:xfrm>
            <a:prstGeom prst="roundRect">
              <a:avLst>
                <a:gd name="adj" fmla="val 12642"/>
              </a:avLst>
            </a:prstGeom>
            <a:solidFill>
              <a:schemeClr val="bg1"/>
            </a:solidFill>
            <a:ln w="22225">
              <a:solidFill>
                <a:schemeClr val="bg1">
                  <a:lumMod val="85000"/>
                </a:schemeClr>
              </a:solidFill>
            </a:ln>
            <a:effectLst/>
          </p:spPr>
          <p:txBody>
            <a:bodyPr wrap="square" tIns="27432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a:spcAft>
                  <a:spcPts val="0"/>
                </a:spcAft>
              </a:pPr>
              <a:r>
                <a:rPr lang="en-US" sz="4400">
                  <a:solidFill>
                    <a:schemeClr val="accent1"/>
                  </a:solidFill>
                </a:rPr>
                <a:t>7.0%</a:t>
              </a:r>
            </a:p>
            <a:p>
              <a:pPr>
                <a:spcAft>
                  <a:spcPts val="0"/>
                </a:spcAft>
              </a:pPr>
              <a:r>
                <a:rPr lang="en-US" sz="2000">
                  <a:solidFill>
                    <a:schemeClr val="tx1">
                      <a:lumMod val="75000"/>
                      <a:lumOff val="25000"/>
                    </a:schemeClr>
                  </a:solidFill>
                </a:rPr>
                <a:t>Increase in potentially preventable Mental Health visits since 2020</a:t>
              </a:r>
            </a:p>
          </p:txBody>
        </p:sp>
      </p:grpSp>
      <p:grpSp>
        <p:nvGrpSpPr>
          <p:cNvPr id="49" name="Group 48">
            <a:extLst>
              <a:ext uri="{FF2B5EF4-FFF2-40B4-BE49-F238E27FC236}">
                <a16:creationId xmlns:a16="http://schemas.microsoft.com/office/drawing/2014/main" id="{9D1C39C6-554E-EF4E-C772-FBDEE7AD1EC0}"/>
              </a:ext>
            </a:extLst>
          </p:cNvPr>
          <p:cNvGrpSpPr/>
          <p:nvPr/>
        </p:nvGrpSpPr>
        <p:grpSpPr>
          <a:xfrm>
            <a:off x="12451977" y="2290591"/>
            <a:ext cx="4667878" cy="7382023"/>
            <a:chOff x="11985193" y="2118869"/>
            <a:chExt cx="4667878" cy="7382023"/>
          </a:xfrm>
        </p:grpSpPr>
        <p:grpSp>
          <p:nvGrpSpPr>
            <p:cNvPr id="34" name="Hospital Increase Button">
              <a:extLst>
                <a:ext uri="{FF2B5EF4-FFF2-40B4-BE49-F238E27FC236}">
                  <a16:creationId xmlns:a16="http://schemas.microsoft.com/office/drawing/2014/main" id="{912812EF-0344-E94A-BEE8-5929C0B01E3C}"/>
                </a:ext>
              </a:extLst>
            </p:cNvPr>
            <p:cNvGrpSpPr/>
            <p:nvPr/>
          </p:nvGrpSpPr>
          <p:grpSpPr>
            <a:xfrm>
              <a:off x="11999260" y="2574289"/>
              <a:ext cx="4653811" cy="4590135"/>
              <a:chOff x="7999437" y="4861904"/>
              <a:chExt cx="2365057" cy="2365057"/>
            </a:xfrm>
          </p:grpSpPr>
          <p:sp>
            <p:nvSpPr>
              <p:cNvPr id="35" name="Oval 34">
                <a:extLst>
                  <a:ext uri="{FF2B5EF4-FFF2-40B4-BE49-F238E27FC236}">
                    <a16:creationId xmlns:a16="http://schemas.microsoft.com/office/drawing/2014/main" id="{F25A90A0-710D-6B23-173E-4EF78CF53F16}"/>
                  </a:ext>
                </a:extLst>
              </p:cNvPr>
              <p:cNvSpPr/>
              <p:nvPr/>
            </p:nvSpPr>
            <p:spPr>
              <a:xfrm>
                <a:off x="7999437" y="4861904"/>
                <a:ext cx="2365057" cy="2365057"/>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 tIns="13716" rIns="13716" bIns="0"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2021 Visits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342</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3161C">
                        <a:lumMod val="50000"/>
                      </a:srgbClr>
                    </a:solidFill>
                    <a:effectLst/>
                    <a:uLnTx/>
                    <a:uFillTx/>
                    <a:latin typeface="DM Sans" pitchFamily="2" charset="0"/>
                    <a:ea typeface="+mn-ea"/>
                    <a:cs typeface="+mn-cs"/>
                  </a:rPr>
                  <a:t>-18</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2020 Visits</a:t>
                </a:r>
                <a:endParaRPr kumimoji="0" lang="en-US" sz="42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chemeClr val="accent6">
                        <a:lumMod val="50000"/>
                      </a:schemeClr>
                    </a:solidFill>
                    <a:effectLst/>
                    <a:uLnTx/>
                    <a:uFillTx/>
                    <a:latin typeface="DM Sans" pitchFamily="2" charset="0"/>
                    <a:ea typeface="+mn-ea"/>
                    <a:cs typeface="+mn-cs"/>
                  </a:rPr>
                  <a:t>360</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cxnSp>
            <p:nvCxnSpPr>
              <p:cNvPr id="36" name="Straight Connector 35">
                <a:extLst>
                  <a:ext uri="{FF2B5EF4-FFF2-40B4-BE49-F238E27FC236}">
                    <a16:creationId xmlns:a16="http://schemas.microsoft.com/office/drawing/2014/main" id="{84B4EB88-230C-FD45-11EF-C2029F4329C0}"/>
                  </a:ext>
                </a:extLst>
              </p:cNvPr>
              <p:cNvCxnSpPr>
                <a:cxnSpLocks/>
              </p:cNvCxnSpPr>
              <p:nvPr/>
            </p:nvCxnSpPr>
            <p:spPr>
              <a:xfrm>
                <a:off x="8120521" y="6100031"/>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D4462C-9229-C8CA-9B03-5FBA4ECB7EC6}"/>
                  </a:ext>
                </a:extLst>
              </p:cNvPr>
              <p:cNvCxnSpPr>
                <a:cxnSpLocks/>
              </p:cNvCxnSpPr>
              <p:nvPr/>
            </p:nvCxnSpPr>
            <p:spPr>
              <a:xfrm>
                <a:off x="9784594" y="6101337"/>
                <a:ext cx="4794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26, chunk 1 - 2">
              <a:extLst>
                <a:ext uri="{FF2B5EF4-FFF2-40B4-BE49-F238E27FC236}">
                  <a16:creationId xmlns:a16="http://schemas.microsoft.com/office/drawing/2014/main" id="{EA88643E-AC0C-E2AB-BD1F-408D73933DE7}"/>
                </a:ext>
              </a:extLst>
            </p:cNvPr>
            <p:cNvSpPr txBox="1"/>
            <p:nvPr/>
          </p:nvSpPr>
          <p:spPr>
            <a:xfrm>
              <a:off x="11985193" y="7347842"/>
              <a:ext cx="4470169" cy="2153050"/>
            </a:xfrm>
            <a:prstGeom prst="roundRect">
              <a:avLst>
                <a:gd name="adj" fmla="val 12642"/>
              </a:avLst>
            </a:prstGeom>
            <a:solidFill>
              <a:schemeClr val="bg1"/>
            </a:solidFill>
            <a:ln w="22225">
              <a:solidFill>
                <a:schemeClr val="bg1">
                  <a:lumMod val="85000"/>
                </a:schemeClr>
              </a:solidFill>
            </a:ln>
            <a:effectLst/>
          </p:spPr>
          <p:txBody>
            <a:bodyPr wrap="square" tIns="274320" bIns="274320" numCol="1" anchor="ctr">
              <a:spAutoFit/>
            </a:bodyPr>
            <a:lstStyle>
              <a:defPPr>
                <a:defRPr lang="en-US"/>
              </a:defPPr>
              <a:lvl1pPr marR="0" lvl="0" indent="0" algn="ctr" defTabSz="503792" fontAlgn="auto">
                <a:lnSpc>
                  <a:spcPct val="90000"/>
                </a:lnSpc>
                <a:spcBef>
                  <a:spcPct val="0"/>
                </a:spcBef>
                <a:spcAft>
                  <a:spcPct val="35000"/>
                </a:spcAft>
                <a:buClrTx/>
                <a:buSzTx/>
                <a:buFontTx/>
                <a:buNone/>
                <a:tabLst/>
                <a:defRPr kumimoji="0" sz="1100" b="1" i="0" u="none" strike="noStrike" cap="none" spc="0" normalizeH="0" baseline="0">
                  <a:ln>
                    <a:noFill/>
                  </a:ln>
                  <a:effectLst/>
                  <a:uLnTx/>
                  <a:uFillTx/>
                  <a:latin typeface="DM Sans" pitchFamily="2" charset="0"/>
                </a:defRPr>
              </a:lvl1pPr>
            </a:lstStyle>
            <a:p>
              <a:pPr>
                <a:spcAft>
                  <a:spcPts val="0"/>
                </a:spcAft>
              </a:pPr>
              <a:r>
                <a:rPr lang="en-US" sz="4400">
                  <a:solidFill>
                    <a:schemeClr val="accent6">
                      <a:lumMod val="50000"/>
                    </a:schemeClr>
                  </a:solidFill>
                </a:rPr>
                <a:t>5.0%</a:t>
              </a:r>
            </a:p>
            <a:p>
              <a:pPr>
                <a:spcAft>
                  <a:spcPts val="0"/>
                </a:spcAft>
              </a:pPr>
              <a:r>
                <a:rPr lang="en-US" sz="2000">
                  <a:solidFill>
                    <a:schemeClr val="tx1">
                      <a:lumMod val="75000"/>
                      <a:lumOff val="25000"/>
                    </a:schemeClr>
                  </a:solidFill>
                </a:rPr>
                <a:t>Decrease in potentially preventable Mental Health visits since 2020</a:t>
              </a:r>
            </a:p>
          </p:txBody>
        </p:sp>
        <p:sp>
          <p:nvSpPr>
            <p:cNvPr id="43" name="TextBox 42">
              <a:extLst>
                <a:ext uri="{FF2B5EF4-FFF2-40B4-BE49-F238E27FC236}">
                  <a16:creationId xmlns:a16="http://schemas.microsoft.com/office/drawing/2014/main" id="{B7FAE73B-E5A8-F3A7-BC8E-DC84C1BA5323}"/>
                </a:ext>
              </a:extLst>
            </p:cNvPr>
            <p:cNvSpPr txBox="1"/>
            <p:nvPr/>
          </p:nvSpPr>
          <p:spPr>
            <a:xfrm>
              <a:off x="12847252" y="2118869"/>
              <a:ext cx="2957825" cy="523220"/>
            </a:xfrm>
            <a:prstGeom prst="rect">
              <a:avLst/>
            </a:prstGeom>
            <a:noFill/>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accent6">
                      <a:lumMod val="50000"/>
                    </a:schemeClr>
                  </a:solidFill>
                  <a:effectLst/>
                  <a:uLnTx/>
                  <a:uFillTx/>
                  <a:latin typeface="DM Sans" pitchFamily="2" charset="0"/>
                  <a:ea typeface="Calibri" panose="020F0502020204030204" pitchFamily="34" charset="0"/>
                  <a:cs typeface="Arial" panose="020B0604020202020204" pitchFamily="34" charset="0"/>
                </a:rPr>
                <a:t>FLAGLER</a:t>
              </a:r>
              <a:endParaRPr kumimoji="0" lang="en-US" sz="2800"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57AD173C-ACE7-98E7-8640-22124AF5DF1F}"/>
              </a:ext>
            </a:extLst>
          </p:cNvPr>
          <p:cNvSpPr txBox="1"/>
          <p:nvPr/>
        </p:nvSpPr>
        <p:spPr>
          <a:xfrm>
            <a:off x="5102925" y="1284175"/>
            <a:ext cx="10450284" cy="646331"/>
          </a:xfrm>
          <a:prstGeom prst="rect">
            <a:avLst/>
          </a:prstGeom>
          <a:noFill/>
        </p:spPr>
        <p:txBody>
          <a:bodyPr wrap="square">
            <a:spAutoFit/>
          </a:bodyPr>
          <a:lstStyle/>
          <a:p>
            <a:pPr marL="285750" indent="-285750">
              <a:buFont typeface="Arial" panose="020B0604020202020204" pitchFamily="34" charset="0"/>
              <a:buChar char="•"/>
            </a:pPr>
            <a:r>
              <a:rPr lang="en-US" b="1" i="0">
                <a:solidFill>
                  <a:schemeClr val="tx2"/>
                </a:solidFill>
                <a:effectLst/>
                <a:latin typeface="DM Sans" pitchFamily="2" charset="0"/>
              </a:rPr>
              <a:t>Suicidal Ideation or Attempts</a:t>
            </a:r>
          </a:p>
          <a:p>
            <a:pPr marL="285750" indent="-285750">
              <a:buFont typeface="Arial" panose="020B0604020202020204" pitchFamily="34" charset="0"/>
              <a:buChar char="•"/>
            </a:pPr>
            <a:r>
              <a:rPr lang="en-US" b="1" i="0">
                <a:solidFill>
                  <a:schemeClr val="tx2"/>
                </a:solidFill>
                <a:effectLst/>
                <a:latin typeface="DM Sans" pitchFamily="2" charset="0"/>
              </a:rPr>
              <a:t>Childhood Behavioral and Emotional Disorders</a:t>
            </a:r>
          </a:p>
        </p:txBody>
      </p:sp>
      <p:grpSp>
        <p:nvGrpSpPr>
          <p:cNvPr id="55" name="Group 54">
            <a:extLst>
              <a:ext uri="{FF2B5EF4-FFF2-40B4-BE49-F238E27FC236}">
                <a16:creationId xmlns:a16="http://schemas.microsoft.com/office/drawing/2014/main" id="{2E586804-6A9C-6BD6-60B0-38DF9BAD841D}"/>
              </a:ext>
            </a:extLst>
          </p:cNvPr>
          <p:cNvGrpSpPr/>
          <p:nvPr/>
        </p:nvGrpSpPr>
        <p:grpSpPr>
          <a:xfrm>
            <a:off x="4923679" y="3053915"/>
            <a:ext cx="1395846" cy="1396869"/>
            <a:chOff x="4923679" y="3053915"/>
            <a:chExt cx="1395846" cy="1396869"/>
          </a:xfrm>
        </p:grpSpPr>
        <p:sp>
          <p:nvSpPr>
            <p:cNvPr id="50" name="Oval 49">
              <a:extLst>
                <a:ext uri="{FF2B5EF4-FFF2-40B4-BE49-F238E27FC236}">
                  <a16:creationId xmlns:a16="http://schemas.microsoft.com/office/drawing/2014/main" id="{2A08B235-CF93-B574-B2D6-01B289339085}"/>
                </a:ext>
              </a:extLst>
            </p:cNvPr>
            <p:cNvSpPr/>
            <p:nvPr/>
          </p:nvSpPr>
          <p:spPr>
            <a:xfrm>
              <a:off x="4923679" y="3053915"/>
              <a:ext cx="1395846" cy="139686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E1968E1-4D0D-040B-155F-15198A0740EA}"/>
                </a:ext>
              </a:extLst>
            </p:cNvPr>
            <p:cNvSpPr txBox="1"/>
            <p:nvPr/>
          </p:nvSpPr>
          <p:spPr>
            <a:xfrm>
              <a:off x="5073976" y="3268850"/>
              <a:ext cx="1202381"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3161C"/>
                  </a:solidFill>
                  <a:effectLst/>
                  <a:uLnTx/>
                  <a:uFillTx/>
                  <a:latin typeface="DM Sans" pitchFamily="2" charset="0"/>
                  <a:ea typeface="+mn-ea"/>
                  <a:cs typeface="+mn-cs"/>
                </a:rPr>
                <a:t>1.9%</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000" b="1">
                  <a:latin typeface="DM Sans" pitchFamily="2" charset="0"/>
                </a:rPr>
                <a:t>Of all ED visits</a:t>
              </a:r>
              <a:endParaRPr kumimoji="0" lang="en-US" sz="2000" b="1" i="0" u="none" strike="noStrike" kern="1200" cap="none" spc="0" normalizeH="0" baseline="0" noProof="0">
                <a:ln>
                  <a:noFill/>
                </a:ln>
                <a:effectLst/>
                <a:uLnTx/>
                <a:uFillTx/>
                <a:latin typeface="DM Sans" pitchFamily="2" charset="0"/>
                <a:ea typeface="+mn-ea"/>
                <a:cs typeface="+mn-cs"/>
              </a:endParaRPr>
            </a:p>
          </p:txBody>
        </p:sp>
      </p:grpSp>
      <p:grpSp>
        <p:nvGrpSpPr>
          <p:cNvPr id="56" name="Group 55">
            <a:extLst>
              <a:ext uri="{FF2B5EF4-FFF2-40B4-BE49-F238E27FC236}">
                <a16:creationId xmlns:a16="http://schemas.microsoft.com/office/drawing/2014/main" id="{F366D738-847D-B926-8751-64F62AD7E5D7}"/>
              </a:ext>
            </a:extLst>
          </p:cNvPr>
          <p:cNvGrpSpPr/>
          <p:nvPr/>
        </p:nvGrpSpPr>
        <p:grpSpPr>
          <a:xfrm>
            <a:off x="10576059" y="3053915"/>
            <a:ext cx="1395846" cy="1396869"/>
            <a:chOff x="4923679" y="3053915"/>
            <a:chExt cx="1395846" cy="1396869"/>
          </a:xfrm>
        </p:grpSpPr>
        <p:sp>
          <p:nvSpPr>
            <p:cNvPr id="57" name="Oval 56">
              <a:extLst>
                <a:ext uri="{FF2B5EF4-FFF2-40B4-BE49-F238E27FC236}">
                  <a16:creationId xmlns:a16="http://schemas.microsoft.com/office/drawing/2014/main" id="{47F37DE6-9B60-6F22-B74E-62BEAF13DD43}"/>
                </a:ext>
              </a:extLst>
            </p:cNvPr>
            <p:cNvSpPr/>
            <p:nvPr/>
          </p:nvSpPr>
          <p:spPr>
            <a:xfrm>
              <a:off x="4923679" y="3053915"/>
              <a:ext cx="1395846" cy="139686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CABC9F1-E05D-EF84-E141-114411492918}"/>
                </a:ext>
              </a:extLst>
            </p:cNvPr>
            <p:cNvSpPr txBox="1"/>
            <p:nvPr/>
          </p:nvSpPr>
          <p:spPr>
            <a:xfrm>
              <a:off x="5073976" y="3268850"/>
              <a:ext cx="1202381"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2400" b="1">
                  <a:solidFill>
                    <a:srgbClr val="C3161C"/>
                  </a:solidFill>
                  <a:latin typeface="DM Sans" pitchFamily="2" charset="0"/>
                </a:rPr>
                <a:t>2.3</a:t>
              </a:r>
              <a:r>
                <a:rPr kumimoji="0" lang="en-US" sz="2400" b="1" i="0" u="none" strike="noStrike" kern="1200" cap="none" spc="0" normalizeH="0" baseline="0" noProof="0">
                  <a:ln>
                    <a:noFill/>
                  </a:ln>
                  <a:solidFill>
                    <a:srgbClr val="C3161C"/>
                  </a:solidFill>
                  <a:effectLst/>
                  <a:uLnTx/>
                  <a:uFillTx/>
                  <a:latin typeface="DM Sans" pitchFamily="2" charset="0"/>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000" b="1">
                  <a:latin typeface="DM Sans" pitchFamily="2" charset="0"/>
                </a:rPr>
                <a:t>Of all ED visits</a:t>
              </a:r>
              <a:endParaRPr kumimoji="0" lang="en-US" sz="2000" b="1" i="0" u="none" strike="noStrike" kern="1200" cap="none" spc="0" normalizeH="0" baseline="0" noProof="0">
                <a:ln>
                  <a:noFill/>
                </a:ln>
                <a:effectLst/>
                <a:uLnTx/>
                <a:uFillTx/>
                <a:latin typeface="DM Sans" pitchFamily="2" charset="0"/>
                <a:ea typeface="+mn-ea"/>
                <a:cs typeface="+mn-cs"/>
              </a:endParaRPr>
            </a:p>
          </p:txBody>
        </p:sp>
      </p:grpSp>
      <p:grpSp>
        <p:nvGrpSpPr>
          <p:cNvPr id="59" name="Group 58">
            <a:extLst>
              <a:ext uri="{FF2B5EF4-FFF2-40B4-BE49-F238E27FC236}">
                <a16:creationId xmlns:a16="http://schemas.microsoft.com/office/drawing/2014/main" id="{26FD07D4-8740-B8AF-B499-28273D36846D}"/>
              </a:ext>
            </a:extLst>
          </p:cNvPr>
          <p:cNvGrpSpPr/>
          <p:nvPr/>
        </p:nvGrpSpPr>
        <p:grpSpPr>
          <a:xfrm>
            <a:off x="16278047" y="3050201"/>
            <a:ext cx="1395846" cy="1396869"/>
            <a:chOff x="4923679" y="3053915"/>
            <a:chExt cx="1395846" cy="1396869"/>
          </a:xfrm>
        </p:grpSpPr>
        <p:sp>
          <p:nvSpPr>
            <p:cNvPr id="60" name="Oval 59">
              <a:extLst>
                <a:ext uri="{FF2B5EF4-FFF2-40B4-BE49-F238E27FC236}">
                  <a16:creationId xmlns:a16="http://schemas.microsoft.com/office/drawing/2014/main" id="{FC10C504-B097-D7D1-1C53-A81C0A1234EB}"/>
                </a:ext>
              </a:extLst>
            </p:cNvPr>
            <p:cNvSpPr/>
            <p:nvPr/>
          </p:nvSpPr>
          <p:spPr>
            <a:xfrm>
              <a:off x="4923679" y="3053915"/>
              <a:ext cx="1395846" cy="139686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45E922B-1F3C-2F20-0CC0-A59FA2ECB620}"/>
                </a:ext>
              </a:extLst>
            </p:cNvPr>
            <p:cNvSpPr txBox="1"/>
            <p:nvPr/>
          </p:nvSpPr>
          <p:spPr>
            <a:xfrm>
              <a:off x="5073976" y="3268850"/>
              <a:ext cx="1202381"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2400" b="1">
                  <a:solidFill>
                    <a:srgbClr val="C3161C"/>
                  </a:solidFill>
                  <a:latin typeface="DM Sans" pitchFamily="2" charset="0"/>
                </a:rPr>
                <a:t>1.0</a:t>
              </a:r>
              <a:r>
                <a:rPr kumimoji="0" lang="en-US" sz="2400" b="1" i="0" u="none" strike="noStrike" kern="1200" cap="none" spc="0" normalizeH="0" baseline="0" noProof="0">
                  <a:ln>
                    <a:noFill/>
                  </a:ln>
                  <a:solidFill>
                    <a:srgbClr val="C3161C"/>
                  </a:solidFill>
                  <a:effectLst/>
                  <a:uLnTx/>
                  <a:uFillTx/>
                  <a:latin typeface="DM Sans" pitchFamily="2" charset="0"/>
                  <a:ea typeface="+mn-ea"/>
                  <a:cs typeface="+mn-cs"/>
                </a:rPr>
                <a:t>%</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000" b="1">
                  <a:latin typeface="DM Sans" pitchFamily="2" charset="0"/>
                </a:rPr>
                <a:t>Of all ED visits</a:t>
              </a:r>
              <a:endParaRPr kumimoji="0" lang="en-US" sz="2000" b="1" i="0" u="none" strike="noStrike" kern="1200" cap="none" spc="0" normalizeH="0" baseline="0" noProof="0">
                <a:ln>
                  <a:noFill/>
                </a:ln>
                <a:effectLst/>
                <a:uLnTx/>
                <a:uFillTx/>
                <a:latin typeface="DM Sans" pitchFamily="2" charset="0"/>
                <a:ea typeface="+mn-ea"/>
                <a:cs typeface="+mn-cs"/>
              </a:endParaRPr>
            </a:p>
          </p:txBody>
        </p:sp>
      </p:grpSp>
      <p:sp>
        <p:nvSpPr>
          <p:cNvPr id="62" name="TextBox 61">
            <a:extLst>
              <a:ext uri="{FF2B5EF4-FFF2-40B4-BE49-F238E27FC236}">
                <a16:creationId xmlns:a16="http://schemas.microsoft.com/office/drawing/2014/main" id="{BF184E98-A95B-D126-B883-7C747B9FD960}"/>
              </a:ext>
            </a:extLst>
          </p:cNvPr>
          <p:cNvSpPr txBox="1"/>
          <p:nvPr/>
        </p:nvSpPr>
        <p:spPr>
          <a:xfrm>
            <a:off x="1769027" y="9737151"/>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AHCA Hospital Discharge Data 2021</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18723314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0E66-155A-E5B0-4538-C46B8906DE23}"/>
              </a:ext>
            </a:extLst>
          </p:cNvPr>
          <p:cNvSpPr>
            <a:spLocks noGrp="1"/>
          </p:cNvSpPr>
          <p:nvPr>
            <p:ph type="title"/>
          </p:nvPr>
        </p:nvSpPr>
        <p:spPr/>
        <p:txBody>
          <a:bodyPr/>
          <a:lstStyle/>
          <a:p>
            <a:r>
              <a:rPr lang="en-US"/>
              <a:t>Mental Health Spending per Capita by state </a:t>
            </a:r>
          </a:p>
        </p:txBody>
      </p:sp>
      <p:graphicFrame>
        <p:nvGraphicFramePr>
          <p:cNvPr id="6" name="Content Placeholder 5">
            <a:extLst>
              <a:ext uri="{FF2B5EF4-FFF2-40B4-BE49-F238E27FC236}">
                <a16:creationId xmlns:a16="http://schemas.microsoft.com/office/drawing/2014/main" id="{D917DB00-E646-CBE9-6968-8C7A9629F7A2}"/>
              </a:ext>
            </a:extLst>
          </p:cNvPr>
          <p:cNvGraphicFramePr>
            <a:graphicFrameLocks noGrp="1"/>
          </p:cNvGraphicFramePr>
          <p:nvPr>
            <p:ph idx="1"/>
            <p:extLst>
              <p:ext uri="{D42A27DB-BD31-4B8C-83A1-F6EECF244321}">
                <p14:modId xmlns:p14="http://schemas.microsoft.com/office/powerpoint/2010/main" val="306959989"/>
              </p:ext>
            </p:extLst>
          </p:nvPr>
        </p:nvGraphicFramePr>
        <p:xfrm>
          <a:off x="342900" y="1511300"/>
          <a:ext cx="17602200" cy="785755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D485527-5A99-C2CA-1A24-65C52E60FF40}"/>
              </a:ext>
            </a:extLst>
          </p:cNvPr>
          <p:cNvSpPr txBox="1"/>
          <p:nvPr/>
        </p:nvSpPr>
        <p:spPr>
          <a:xfrm>
            <a:off x="2198699" y="7659974"/>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$36.05</a:t>
            </a:r>
          </a:p>
        </p:txBody>
      </p:sp>
      <p:sp>
        <p:nvSpPr>
          <p:cNvPr id="8" name="TextBox 7">
            <a:extLst>
              <a:ext uri="{FF2B5EF4-FFF2-40B4-BE49-F238E27FC236}">
                <a16:creationId xmlns:a16="http://schemas.microsoft.com/office/drawing/2014/main" id="{4610BE3D-3CFE-3EF0-3ACB-E7D20951562F}"/>
              </a:ext>
            </a:extLst>
          </p:cNvPr>
          <p:cNvSpPr txBox="1"/>
          <p:nvPr/>
        </p:nvSpPr>
        <p:spPr>
          <a:xfrm>
            <a:off x="4914417" y="5240021"/>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$174.98</a:t>
            </a:r>
          </a:p>
        </p:txBody>
      </p:sp>
      <p:sp>
        <p:nvSpPr>
          <p:cNvPr id="9" name="TextBox 8">
            <a:extLst>
              <a:ext uri="{FF2B5EF4-FFF2-40B4-BE49-F238E27FC236}">
                <a16:creationId xmlns:a16="http://schemas.microsoft.com/office/drawing/2014/main" id="{13537D5B-8D20-6553-19F2-342D0C74379E}"/>
              </a:ext>
            </a:extLst>
          </p:cNvPr>
          <p:cNvSpPr txBox="1"/>
          <p:nvPr/>
        </p:nvSpPr>
        <p:spPr>
          <a:xfrm>
            <a:off x="7672607" y="6313357"/>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$113.37</a:t>
            </a:r>
          </a:p>
        </p:txBody>
      </p:sp>
      <p:sp>
        <p:nvSpPr>
          <p:cNvPr id="10" name="TextBox 9">
            <a:extLst>
              <a:ext uri="{FF2B5EF4-FFF2-40B4-BE49-F238E27FC236}">
                <a16:creationId xmlns:a16="http://schemas.microsoft.com/office/drawing/2014/main" id="{46BCC81B-99D5-377D-A10F-2ADADE7594F7}"/>
              </a:ext>
            </a:extLst>
          </p:cNvPr>
          <p:cNvSpPr txBox="1"/>
          <p:nvPr/>
        </p:nvSpPr>
        <p:spPr>
          <a:xfrm>
            <a:off x="10460778" y="4049843"/>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$251.12</a:t>
            </a:r>
          </a:p>
        </p:txBody>
      </p:sp>
      <p:sp>
        <p:nvSpPr>
          <p:cNvPr id="11" name="TextBox 10">
            <a:extLst>
              <a:ext uri="{FF2B5EF4-FFF2-40B4-BE49-F238E27FC236}">
                <a16:creationId xmlns:a16="http://schemas.microsoft.com/office/drawing/2014/main" id="{B3B7D450-236F-CF93-1DD7-7F2BD560CF40}"/>
              </a:ext>
            </a:extLst>
          </p:cNvPr>
          <p:cNvSpPr txBox="1"/>
          <p:nvPr/>
        </p:nvSpPr>
        <p:spPr>
          <a:xfrm>
            <a:off x="13218968" y="2281004"/>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$362.75</a:t>
            </a:r>
          </a:p>
        </p:txBody>
      </p:sp>
      <p:sp>
        <p:nvSpPr>
          <p:cNvPr id="12" name="TextBox 11">
            <a:extLst>
              <a:ext uri="{FF2B5EF4-FFF2-40B4-BE49-F238E27FC236}">
                <a16:creationId xmlns:a16="http://schemas.microsoft.com/office/drawing/2014/main" id="{DB503F8E-D82C-FCFF-22D4-59D1009B4BC0}"/>
              </a:ext>
            </a:extLst>
          </p:cNvPr>
          <p:cNvSpPr txBox="1"/>
          <p:nvPr/>
        </p:nvSpPr>
        <p:spPr>
          <a:xfrm>
            <a:off x="15947178" y="7459919"/>
            <a:ext cx="1234047" cy="400110"/>
          </a:xfrm>
          <a:prstGeom prst="rect">
            <a:avLst/>
          </a:prstGeom>
          <a:noFill/>
        </p:spPr>
        <p:txBody>
          <a:bodyPr wrap="square" rtlCol="0">
            <a:spAutoFit/>
          </a:bodyPr>
          <a:lstStyle/>
          <a:p>
            <a:pPr algn="ctr"/>
            <a:r>
              <a:rPr lang="en-US" sz="2000" b="1">
                <a:solidFill>
                  <a:schemeClr val="accent2"/>
                </a:solidFill>
                <a:latin typeface="Poppins" panose="00000500000000000000" pitchFamily="2" charset="0"/>
                <a:cs typeface="Poppins" panose="00000500000000000000" pitchFamily="2" charset="0"/>
              </a:rPr>
              <a:t>$45.23</a:t>
            </a:r>
          </a:p>
        </p:txBody>
      </p:sp>
      <p:sp>
        <p:nvSpPr>
          <p:cNvPr id="3" name="TextBox 2">
            <a:extLst>
              <a:ext uri="{FF2B5EF4-FFF2-40B4-BE49-F238E27FC236}">
                <a16:creationId xmlns:a16="http://schemas.microsoft.com/office/drawing/2014/main" id="{3F5CB919-2EB6-3E02-FBBA-B8404F31232C}"/>
              </a:ext>
            </a:extLst>
          </p:cNvPr>
          <p:cNvSpPr txBox="1"/>
          <p:nvPr/>
        </p:nvSpPr>
        <p:spPr>
          <a:xfrm>
            <a:off x="1769027" y="9737151"/>
            <a:ext cx="13041205"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lumMod val="75000"/>
                    <a:lumOff val="25000"/>
                  </a:prstClr>
                </a:solidFill>
                <a:latin typeface="DM Sans" pitchFamily="2" charset="0"/>
              </a:rPr>
              <a:t>Source: American Addiction Centers:  Mental Health Spending By State Across the US </a:t>
            </a:r>
            <a:endParaRPr kumimoji="0" lang="en-US" sz="16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34858028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49E1-CDD6-A4EF-57D1-97CB3177F0E8}"/>
              </a:ext>
            </a:extLst>
          </p:cNvPr>
          <p:cNvSpPr>
            <a:spLocks noGrp="1"/>
          </p:cNvSpPr>
          <p:nvPr>
            <p:ph type="title"/>
          </p:nvPr>
        </p:nvSpPr>
        <p:spPr/>
        <p:txBody>
          <a:bodyPr>
            <a:normAutofit/>
          </a:bodyPr>
          <a:lstStyle/>
          <a:p>
            <a:r>
              <a:rPr lang="en-US"/>
              <a:t>Behavioral health</a:t>
            </a:r>
          </a:p>
        </p:txBody>
      </p:sp>
      <p:sp>
        <p:nvSpPr>
          <p:cNvPr id="3" name="Content Placeholder 2">
            <a:extLst>
              <a:ext uri="{FF2B5EF4-FFF2-40B4-BE49-F238E27FC236}">
                <a16:creationId xmlns:a16="http://schemas.microsoft.com/office/drawing/2014/main" id="{838F67BD-9C11-05BA-4A73-75044CFDA73E}"/>
              </a:ext>
            </a:extLst>
          </p:cNvPr>
          <p:cNvSpPr>
            <a:spLocks noGrp="1"/>
          </p:cNvSpPr>
          <p:nvPr>
            <p:ph idx="1"/>
          </p:nvPr>
        </p:nvSpPr>
        <p:spPr>
          <a:xfrm>
            <a:off x="342902" y="1511301"/>
            <a:ext cx="8801100" cy="7387041"/>
          </a:xfrm>
        </p:spPr>
        <p:txBody>
          <a:bodyPr>
            <a:normAutofit/>
          </a:bodyPr>
          <a:lstStyle/>
          <a:p>
            <a:pPr marL="0" indent="0">
              <a:lnSpc>
                <a:spcPct val="100000"/>
              </a:lnSpc>
              <a:spcBef>
                <a:spcPts val="0"/>
              </a:spcBef>
              <a:spcAft>
                <a:spcPts val="900"/>
              </a:spcAft>
              <a:buNone/>
            </a:pPr>
            <a:r>
              <a:rPr lang="en-US" b="1">
                <a:solidFill>
                  <a:schemeClr val="tx2">
                    <a:lumMod val="75000"/>
                  </a:schemeClr>
                </a:solidFill>
              </a:rPr>
              <a:t>Involuntary Bed Capacity</a:t>
            </a:r>
          </a:p>
          <a:p>
            <a:pPr marL="0" indent="0">
              <a:buNone/>
            </a:pPr>
            <a:endParaRPr lang="en-US" sz="1800" b="1">
              <a:solidFill>
                <a:schemeClr val="tx2">
                  <a:lumMod val="75000"/>
                </a:schemeClr>
              </a:solidFill>
            </a:endParaRPr>
          </a:p>
          <a:p>
            <a:pPr algn="l"/>
            <a:r>
              <a:rPr lang="en-US" sz="2700">
                <a:solidFill>
                  <a:schemeClr val="tx2">
                    <a:lumMod val="75000"/>
                  </a:schemeClr>
                </a:solidFill>
              </a:rPr>
              <a:t>Access to involuntary psychiatric beds is a critical component of Florida’s mental health continuum.</a:t>
            </a:r>
          </a:p>
          <a:p>
            <a:pPr algn="l"/>
            <a:r>
              <a:rPr lang="en-US" sz="2700">
                <a:solidFill>
                  <a:schemeClr val="tx2">
                    <a:lumMod val="75000"/>
                  </a:schemeClr>
                </a:solidFill>
              </a:rPr>
              <a:t>There is currently a very pressing concern regarding the lack of access to involuntary psychiatric beds around the state.</a:t>
            </a:r>
          </a:p>
          <a:p>
            <a:pPr algn="l"/>
            <a:r>
              <a:rPr lang="en-US" sz="2700">
                <a:solidFill>
                  <a:schemeClr val="tx2">
                    <a:lumMod val="75000"/>
                  </a:schemeClr>
                </a:solidFill>
              </a:rPr>
              <a:t>Over the last couple of years, there has been a decrease in the number of involuntary beds in Florida due to a reduction in the number of beds in state psychiatric facilities and recent reductions by private organizations. </a:t>
            </a:r>
          </a:p>
          <a:p>
            <a:pPr algn="l"/>
            <a:r>
              <a:rPr lang="en-US" sz="2700" b="1">
                <a:solidFill>
                  <a:schemeClr val="tx2">
                    <a:lumMod val="75000"/>
                  </a:schemeClr>
                </a:solidFill>
              </a:rPr>
              <a:t>FHA developed a survey to capture the statewide capacity of involuntary beds </a:t>
            </a:r>
            <a:r>
              <a:rPr lang="en-US" sz="2700">
                <a:solidFill>
                  <a:schemeClr val="tx2">
                    <a:lumMod val="75000"/>
                  </a:schemeClr>
                </a:solidFill>
              </a:rPr>
              <a:t>and the performance of the system as it relates to occupancy and cost for the most recent twelve-month period. </a:t>
            </a:r>
            <a:endParaRPr lang="en-US">
              <a:solidFill>
                <a:schemeClr val="tx2">
                  <a:lumMod val="75000"/>
                </a:schemeClr>
              </a:solidFill>
            </a:endParaRPr>
          </a:p>
        </p:txBody>
      </p:sp>
      <p:pic>
        <p:nvPicPr>
          <p:cNvPr id="11" name="Picture 10">
            <a:extLst>
              <a:ext uri="{FF2B5EF4-FFF2-40B4-BE49-F238E27FC236}">
                <a16:creationId xmlns:a16="http://schemas.microsoft.com/office/drawing/2014/main" id="{67CF99EA-CD7B-A7ED-4514-0317FBC868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55752" y="1511302"/>
            <a:ext cx="7177596" cy="8228009"/>
          </a:xfrm>
          <a:prstGeom prst="rect">
            <a:avLst/>
          </a:prstGeom>
          <a:ln w="38100" cap="sq">
            <a:noFill/>
            <a:prstDash val="solid"/>
            <a:miter lim="800000"/>
          </a:ln>
          <a:effectLst>
            <a:outerShdw blurRad="50800" dist="38100" dir="5400000" algn="t" rotWithShape="0">
              <a:prstClr val="black">
                <a:alpha val="40000"/>
              </a:prstClr>
            </a:outerShdw>
          </a:effectLst>
        </p:spPr>
      </p:pic>
      <p:sp>
        <p:nvSpPr>
          <p:cNvPr id="6" name="Slide Number Placeholder 5">
            <a:extLst>
              <a:ext uri="{FF2B5EF4-FFF2-40B4-BE49-F238E27FC236}">
                <a16:creationId xmlns:a16="http://schemas.microsoft.com/office/drawing/2014/main" id="{2C26038A-CA7F-12C8-4742-8C8371288F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lumMod val="75000"/>
                  </a:prstClr>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lumMod val="75000"/>
                </a:prst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24813854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4169-E7B8-6CB6-E438-74EE78E92FDD}"/>
              </a:ext>
            </a:extLst>
          </p:cNvPr>
          <p:cNvSpPr>
            <a:spLocks noGrp="1"/>
          </p:cNvSpPr>
          <p:nvPr>
            <p:ph type="title"/>
          </p:nvPr>
        </p:nvSpPr>
        <p:spPr/>
        <p:txBody>
          <a:bodyPr/>
          <a:lstStyle/>
          <a:p>
            <a:r>
              <a:rPr lang="en-US"/>
              <a:t>Behavioral health- Involuntary Bed Survey </a:t>
            </a:r>
          </a:p>
        </p:txBody>
      </p:sp>
      <p:graphicFrame>
        <p:nvGraphicFramePr>
          <p:cNvPr id="4" name="Table 4">
            <a:extLst>
              <a:ext uri="{FF2B5EF4-FFF2-40B4-BE49-F238E27FC236}">
                <a16:creationId xmlns:a16="http://schemas.microsoft.com/office/drawing/2014/main" id="{EFA44F79-DEBD-B2ED-596E-65C1F004C6D2}"/>
              </a:ext>
            </a:extLst>
          </p:cNvPr>
          <p:cNvGraphicFramePr>
            <a:graphicFrameLocks noGrp="1"/>
          </p:cNvGraphicFramePr>
          <p:nvPr>
            <p:ph idx="1"/>
          </p:nvPr>
        </p:nvGraphicFramePr>
        <p:xfrm>
          <a:off x="371475" y="1787658"/>
          <a:ext cx="17573625" cy="1828800"/>
        </p:xfrm>
        <a:graphic>
          <a:graphicData uri="http://schemas.openxmlformats.org/drawingml/2006/table">
            <a:tbl>
              <a:tblPr firstRow="1" bandRow="1">
                <a:tableStyleId>{5C22544A-7EE6-4342-B048-85BDC9FD1C3A}</a:tableStyleId>
              </a:tblPr>
              <a:tblGrid>
                <a:gridCol w="8772525">
                  <a:extLst>
                    <a:ext uri="{9D8B030D-6E8A-4147-A177-3AD203B41FA5}">
                      <a16:colId xmlns:a16="http://schemas.microsoft.com/office/drawing/2014/main" val="1335047014"/>
                    </a:ext>
                  </a:extLst>
                </a:gridCol>
                <a:gridCol w="8801100">
                  <a:extLst>
                    <a:ext uri="{9D8B030D-6E8A-4147-A177-3AD203B41FA5}">
                      <a16:colId xmlns:a16="http://schemas.microsoft.com/office/drawing/2014/main" val="3980726367"/>
                    </a:ext>
                  </a:extLst>
                </a:gridCol>
              </a:tblGrid>
              <a:tr h="370840">
                <a:tc>
                  <a:txBody>
                    <a:bodyPr/>
                    <a:lstStyle/>
                    <a:p>
                      <a:pPr algn="ctr"/>
                      <a:r>
                        <a:rPr kumimoji="0" lang="en-US" sz="2000" b="1" i="0" u="none" strike="noStrike" kern="1200" cap="none" spc="0" normalizeH="0" baseline="0" noProof="0">
                          <a:ln>
                            <a:noFill/>
                          </a:ln>
                          <a:solidFill>
                            <a:schemeClr val="bg1"/>
                          </a:solidFill>
                          <a:effectLst/>
                          <a:uLnTx/>
                          <a:uFillTx/>
                          <a:latin typeface="DM Sans" pitchFamily="2" charset="0"/>
                          <a:ea typeface="+mn-ea"/>
                          <a:cs typeface="+mn-cs"/>
                        </a:rPr>
                        <a:t>Admissions &amp; Cost	</a:t>
                      </a:r>
                      <a:endParaRPr lang="en-US" sz="2400" b="1" u="none">
                        <a:solidFill>
                          <a:schemeClr val="bg1"/>
                        </a:solidFill>
                        <a:latin typeface="DM Sans" pitchFamily="2" charset="0"/>
                      </a:endParaRPr>
                    </a:p>
                  </a:txBody>
                  <a:tcPr/>
                </a:tc>
                <a:tc>
                  <a:txBody>
                    <a:bodyPr/>
                    <a:lstStyle/>
                    <a:p>
                      <a:pPr algn="ctr"/>
                      <a:r>
                        <a:rPr lang="en-US" sz="2400">
                          <a:latin typeface="DM Sans" pitchFamily="2" charset="0"/>
                        </a:rPr>
                        <a:t>Average Cost Reimbursed</a:t>
                      </a:r>
                    </a:p>
                  </a:txBody>
                  <a:tcPr/>
                </a:tc>
                <a:extLst>
                  <a:ext uri="{0D108BD9-81ED-4DB2-BD59-A6C34878D82A}">
                    <a16:rowId xmlns:a16="http://schemas.microsoft.com/office/drawing/2014/main" val="1153259307"/>
                  </a:ext>
                </a:extLst>
              </a:tr>
              <a:tr h="370840">
                <a:tc>
                  <a:txBody>
                    <a:bodyPr/>
                    <a:lstStyle/>
                    <a:p>
                      <a:pPr algn="ctr"/>
                      <a:r>
                        <a:rPr lang="en-US" sz="2400">
                          <a:latin typeface="DM Sans" pitchFamily="2" charset="0"/>
                        </a:rPr>
                        <a:t>Involuntary Admissions	 74,197 </a:t>
                      </a:r>
                    </a:p>
                  </a:txBody>
                  <a:tcPr/>
                </a:tc>
                <a:tc>
                  <a:txBody>
                    <a:bodyPr/>
                    <a:lstStyle/>
                    <a:p>
                      <a:pPr algn="ctr"/>
                      <a:r>
                        <a:rPr lang="en-US" sz="2400">
                          <a:latin typeface="DM Sans" pitchFamily="2" charset="0"/>
                        </a:rPr>
                        <a:t>Medicaid		42%</a:t>
                      </a:r>
                    </a:p>
                  </a:txBody>
                  <a:tcPr/>
                </a:tc>
                <a:extLst>
                  <a:ext uri="{0D108BD9-81ED-4DB2-BD59-A6C34878D82A}">
                    <a16:rowId xmlns:a16="http://schemas.microsoft.com/office/drawing/2014/main" val="2148068246"/>
                  </a:ext>
                </a:extLst>
              </a:tr>
              <a:tr h="370840">
                <a:tc>
                  <a:txBody>
                    <a:bodyPr/>
                    <a:lstStyle/>
                    <a:p>
                      <a:pPr algn="ctr"/>
                      <a:r>
                        <a:rPr lang="en-US" sz="2400">
                          <a:latin typeface="DM Sans" pitchFamily="2" charset="0"/>
                        </a:rPr>
                        <a:t>Average per discharge cost	$7,741 </a:t>
                      </a:r>
                    </a:p>
                  </a:txBody>
                  <a:tcPr/>
                </a:tc>
                <a:tc>
                  <a:txBody>
                    <a:bodyPr/>
                    <a:lstStyle/>
                    <a:p>
                      <a:pPr algn="ctr"/>
                      <a:r>
                        <a:rPr lang="en-US" sz="2400">
                          <a:latin typeface="DM Sans" pitchFamily="2" charset="0"/>
                        </a:rPr>
                        <a:t>Medicare		60%</a:t>
                      </a:r>
                    </a:p>
                  </a:txBody>
                  <a:tcPr/>
                </a:tc>
                <a:extLst>
                  <a:ext uri="{0D108BD9-81ED-4DB2-BD59-A6C34878D82A}">
                    <a16:rowId xmlns:a16="http://schemas.microsoft.com/office/drawing/2014/main" val="81154977"/>
                  </a:ext>
                </a:extLst>
              </a:tr>
              <a:tr h="370840">
                <a:tc>
                  <a:txBody>
                    <a:bodyPr/>
                    <a:lstStyle/>
                    <a:p>
                      <a:endParaRPr lang="en-US" sz="2400">
                        <a:latin typeface="DM Sans" pitchFamily="2" charset="0"/>
                      </a:endParaRPr>
                    </a:p>
                  </a:txBody>
                  <a:tcPr/>
                </a:tc>
                <a:tc>
                  <a:txBody>
                    <a:bodyPr/>
                    <a:lstStyle/>
                    <a:p>
                      <a:pPr algn="ctr"/>
                      <a:r>
                        <a:rPr lang="en-US" sz="2400">
                          <a:latin typeface="DM Sans" pitchFamily="2" charset="0"/>
                        </a:rPr>
                        <a:t>Commercial	61%</a:t>
                      </a:r>
                    </a:p>
                  </a:txBody>
                  <a:tcPr/>
                </a:tc>
                <a:extLst>
                  <a:ext uri="{0D108BD9-81ED-4DB2-BD59-A6C34878D82A}">
                    <a16:rowId xmlns:a16="http://schemas.microsoft.com/office/drawing/2014/main" val="3561217748"/>
                  </a:ext>
                </a:extLst>
              </a:tr>
            </a:tbl>
          </a:graphicData>
        </a:graphic>
      </p:graphicFrame>
      <p:graphicFrame>
        <p:nvGraphicFramePr>
          <p:cNvPr id="5" name="Table 4">
            <a:extLst>
              <a:ext uri="{FF2B5EF4-FFF2-40B4-BE49-F238E27FC236}">
                <a16:creationId xmlns:a16="http://schemas.microsoft.com/office/drawing/2014/main" id="{F48C3462-917F-96E9-B17E-175A7D8219BF}"/>
              </a:ext>
            </a:extLst>
          </p:cNvPr>
          <p:cNvGraphicFramePr>
            <a:graphicFrameLocks/>
          </p:cNvGraphicFramePr>
          <p:nvPr>
            <p:extLst>
              <p:ext uri="{D42A27DB-BD31-4B8C-83A1-F6EECF244321}">
                <p14:modId xmlns:p14="http://schemas.microsoft.com/office/powerpoint/2010/main" val="3246018941"/>
              </p:ext>
            </p:extLst>
          </p:nvPr>
        </p:nvGraphicFramePr>
        <p:xfrm>
          <a:off x="371475" y="4373888"/>
          <a:ext cx="17573625" cy="1828800"/>
        </p:xfrm>
        <a:graphic>
          <a:graphicData uri="http://schemas.openxmlformats.org/drawingml/2006/table">
            <a:tbl>
              <a:tblPr firstRow="1" bandRow="1">
                <a:tableStyleId>{5C22544A-7EE6-4342-B048-85BDC9FD1C3A}</a:tableStyleId>
              </a:tblPr>
              <a:tblGrid>
                <a:gridCol w="8772525">
                  <a:extLst>
                    <a:ext uri="{9D8B030D-6E8A-4147-A177-3AD203B41FA5}">
                      <a16:colId xmlns:a16="http://schemas.microsoft.com/office/drawing/2014/main" val="1335047014"/>
                    </a:ext>
                  </a:extLst>
                </a:gridCol>
                <a:gridCol w="8801100">
                  <a:extLst>
                    <a:ext uri="{9D8B030D-6E8A-4147-A177-3AD203B41FA5}">
                      <a16:colId xmlns:a16="http://schemas.microsoft.com/office/drawing/2014/main" val="3980726367"/>
                    </a:ext>
                  </a:extLst>
                </a:gridCol>
              </a:tblGrid>
              <a:tr h="370840">
                <a:tc>
                  <a:txBody>
                    <a:bodyPr/>
                    <a:lstStyle/>
                    <a:p>
                      <a:pPr algn="ctr"/>
                      <a:r>
                        <a:rPr kumimoji="0" lang="en-US" sz="2000" b="1" i="0" u="none" strike="noStrike" kern="1200" cap="none" spc="0" normalizeH="0" baseline="0" noProof="0">
                          <a:ln>
                            <a:noFill/>
                          </a:ln>
                          <a:solidFill>
                            <a:schemeClr val="bg1"/>
                          </a:solidFill>
                          <a:effectLst/>
                          <a:uLnTx/>
                          <a:uFillTx/>
                          <a:latin typeface="DM Sans" pitchFamily="2" charset="0"/>
                          <a:ea typeface="+mn-ea"/>
                          <a:cs typeface="+mn-cs"/>
                        </a:rPr>
                        <a:t>Admissions &amp; Cost	</a:t>
                      </a:r>
                      <a:endParaRPr lang="en-US" sz="2400" b="1" u="none">
                        <a:solidFill>
                          <a:schemeClr val="bg1"/>
                        </a:solidFill>
                        <a:latin typeface="DM Sans" pitchFamily="2" charset="0"/>
                      </a:endParaRPr>
                    </a:p>
                  </a:txBody>
                  <a:tcPr/>
                </a:tc>
                <a:tc>
                  <a:txBody>
                    <a:bodyPr/>
                    <a:lstStyle/>
                    <a:p>
                      <a:pPr algn="ctr"/>
                      <a:r>
                        <a:rPr lang="en-US" sz="2400">
                          <a:latin typeface="DM Sans" pitchFamily="2" charset="0"/>
                        </a:rPr>
                        <a:t>Average Cost Reimbursed</a:t>
                      </a:r>
                    </a:p>
                  </a:txBody>
                  <a:tcPr/>
                </a:tc>
                <a:extLst>
                  <a:ext uri="{0D108BD9-81ED-4DB2-BD59-A6C34878D82A}">
                    <a16:rowId xmlns:a16="http://schemas.microsoft.com/office/drawing/2014/main" val="1153259307"/>
                  </a:ext>
                </a:extLst>
              </a:tr>
              <a:tr h="370840">
                <a:tc>
                  <a:txBody>
                    <a:bodyPr/>
                    <a:lstStyle/>
                    <a:p>
                      <a:pPr algn="ctr"/>
                      <a:r>
                        <a:rPr lang="en-US" sz="2400">
                          <a:latin typeface="DM Sans" pitchFamily="2" charset="0"/>
                        </a:rPr>
                        <a:t>Involuntary Admissions	 3,537</a:t>
                      </a:r>
                    </a:p>
                  </a:txBody>
                  <a:tcPr/>
                </a:tc>
                <a:tc>
                  <a:txBody>
                    <a:bodyPr/>
                    <a:lstStyle/>
                    <a:p>
                      <a:pPr algn="ctr"/>
                      <a:r>
                        <a:rPr lang="en-US" sz="2400">
                          <a:latin typeface="DM Sans" pitchFamily="2" charset="0"/>
                        </a:rPr>
                        <a:t>Medicaid		42%</a:t>
                      </a:r>
                    </a:p>
                  </a:txBody>
                  <a:tcPr/>
                </a:tc>
                <a:extLst>
                  <a:ext uri="{0D108BD9-81ED-4DB2-BD59-A6C34878D82A}">
                    <a16:rowId xmlns:a16="http://schemas.microsoft.com/office/drawing/2014/main" val="2148068246"/>
                  </a:ext>
                </a:extLst>
              </a:tr>
              <a:tr h="370840">
                <a:tc>
                  <a:txBody>
                    <a:bodyPr/>
                    <a:lstStyle/>
                    <a:p>
                      <a:pPr algn="ctr"/>
                      <a:r>
                        <a:rPr lang="en-US" sz="2400">
                          <a:latin typeface="DM Sans" pitchFamily="2" charset="0"/>
                        </a:rPr>
                        <a:t>Average per discharge cost	$6,808</a:t>
                      </a:r>
                    </a:p>
                  </a:txBody>
                  <a:tcPr/>
                </a:tc>
                <a:tc>
                  <a:txBody>
                    <a:bodyPr/>
                    <a:lstStyle/>
                    <a:p>
                      <a:pPr algn="ctr"/>
                      <a:r>
                        <a:rPr lang="en-US" sz="2400">
                          <a:latin typeface="DM Sans" pitchFamily="2" charset="0"/>
                        </a:rPr>
                        <a:t>Medicare		60%</a:t>
                      </a:r>
                    </a:p>
                  </a:txBody>
                  <a:tcPr/>
                </a:tc>
                <a:extLst>
                  <a:ext uri="{0D108BD9-81ED-4DB2-BD59-A6C34878D82A}">
                    <a16:rowId xmlns:a16="http://schemas.microsoft.com/office/drawing/2014/main" val="81154977"/>
                  </a:ext>
                </a:extLst>
              </a:tr>
              <a:tr h="370840">
                <a:tc>
                  <a:txBody>
                    <a:bodyPr/>
                    <a:lstStyle/>
                    <a:p>
                      <a:endParaRPr lang="en-US" sz="2400">
                        <a:latin typeface="DM Sans" pitchFamily="2" charset="0"/>
                      </a:endParaRPr>
                    </a:p>
                  </a:txBody>
                  <a:tcPr/>
                </a:tc>
                <a:tc>
                  <a:txBody>
                    <a:bodyPr/>
                    <a:lstStyle/>
                    <a:p>
                      <a:pPr algn="ctr"/>
                      <a:r>
                        <a:rPr lang="en-US" sz="2400">
                          <a:latin typeface="DM Sans" pitchFamily="2" charset="0"/>
                        </a:rPr>
                        <a:t>Commercial	61%</a:t>
                      </a:r>
                    </a:p>
                  </a:txBody>
                  <a:tcPr/>
                </a:tc>
                <a:extLst>
                  <a:ext uri="{0D108BD9-81ED-4DB2-BD59-A6C34878D82A}">
                    <a16:rowId xmlns:a16="http://schemas.microsoft.com/office/drawing/2014/main" val="3561217748"/>
                  </a:ext>
                </a:extLst>
              </a:tr>
            </a:tbl>
          </a:graphicData>
        </a:graphic>
      </p:graphicFrame>
      <p:sp>
        <p:nvSpPr>
          <p:cNvPr id="7" name="TextBox 6">
            <a:extLst>
              <a:ext uri="{FF2B5EF4-FFF2-40B4-BE49-F238E27FC236}">
                <a16:creationId xmlns:a16="http://schemas.microsoft.com/office/drawing/2014/main" id="{0C1FD60A-4231-4ABF-D732-D96B41217494}"/>
              </a:ext>
            </a:extLst>
          </p:cNvPr>
          <p:cNvSpPr txBox="1"/>
          <p:nvPr/>
        </p:nvSpPr>
        <p:spPr>
          <a:xfrm>
            <a:off x="357187" y="1403528"/>
            <a:ext cx="4171950" cy="429541"/>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Baker Act Facilities </a:t>
            </a:r>
          </a:p>
        </p:txBody>
      </p:sp>
      <p:sp>
        <p:nvSpPr>
          <p:cNvPr id="8" name="TextBox 7">
            <a:extLst>
              <a:ext uri="{FF2B5EF4-FFF2-40B4-BE49-F238E27FC236}">
                <a16:creationId xmlns:a16="http://schemas.microsoft.com/office/drawing/2014/main" id="{A252EFD3-57FA-501B-2224-3FFCFE7A1B50}"/>
              </a:ext>
            </a:extLst>
          </p:cNvPr>
          <p:cNvSpPr txBox="1"/>
          <p:nvPr/>
        </p:nvSpPr>
        <p:spPr>
          <a:xfrm>
            <a:off x="342899" y="3944347"/>
            <a:ext cx="5272088" cy="429541"/>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Non-Baker Act Facilities </a:t>
            </a:r>
          </a:p>
        </p:txBody>
      </p:sp>
      <p:sp>
        <p:nvSpPr>
          <p:cNvPr id="10" name="TextBox 9">
            <a:extLst>
              <a:ext uri="{FF2B5EF4-FFF2-40B4-BE49-F238E27FC236}">
                <a16:creationId xmlns:a16="http://schemas.microsoft.com/office/drawing/2014/main" id="{3FFEC5DE-DEAE-14E5-2872-978FF0D8B10D}"/>
              </a:ext>
            </a:extLst>
          </p:cNvPr>
          <p:cNvSpPr txBox="1"/>
          <p:nvPr/>
        </p:nvSpPr>
        <p:spPr>
          <a:xfrm>
            <a:off x="342899" y="6503580"/>
            <a:ext cx="5129213" cy="429541"/>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Facilities w/Psychiatric Beds </a:t>
            </a:r>
          </a:p>
        </p:txBody>
      </p:sp>
      <p:graphicFrame>
        <p:nvGraphicFramePr>
          <p:cNvPr id="11" name="Table 11">
            <a:extLst>
              <a:ext uri="{FF2B5EF4-FFF2-40B4-BE49-F238E27FC236}">
                <a16:creationId xmlns:a16="http://schemas.microsoft.com/office/drawing/2014/main" id="{AB69DC57-82BB-B519-EE0D-DB158EB58CA3}"/>
              </a:ext>
            </a:extLst>
          </p:cNvPr>
          <p:cNvGraphicFramePr>
            <a:graphicFrameLocks noGrp="1"/>
          </p:cNvGraphicFramePr>
          <p:nvPr>
            <p:extLst>
              <p:ext uri="{D42A27DB-BD31-4B8C-83A1-F6EECF244321}">
                <p14:modId xmlns:p14="http://schemas.microsoft.com/office/powerpoint/2010/main" val="1194806184"/>
              </p:ext>
            </p:extLst>
          </p:nvPr>
        </p:nvGraphicFramePr>
        <p:xfrm>
          <a:off x="371474" y="6904671"/>
          <a:ext cx="17573626" cy="2606040"/>
        </p:xfrm>
        <a:graphic>
          <a:graphicData uri="http://schemas.openxmlformats.org/drawingml/2006/table">
            <a:tbl>
              <a:tblPr firstRow="1" bandRow="1">
                <a:tableStyleId>{5C22544A-7EE6-4342-B048-85BDC9FD1C3A}</a:tableStyleId>
              </a:tblPr>
              <a:tblGrid>
                <a:gridCol w="5850820">
                  <a:extLst>
                    <a:ext uri="{9D8B030D-6E8A-4147-A177-3AD203B41FA5}">
                      <a16:colId xmlns:a16="http://schemas.microsoft.com/office/drawing/2014/main" val="1291643098"/>
                    </a:ext>
                  </a:extLst>
                </a:gridCol>
                <a:gridCol w="5861403">
                  <a:extLst>
                    <a:ext uri="{9D8B030D-6E8A-4147-A177-3AD203B41FA5}">
                      <a16:colId xmlns:a16="http://schemas.microsoft.com/office/drawing/2014/main" val="3532633427"/>
                    </a:ext>
                  </a:extLst>
                </a:gridCol>
                <a:gridCol w="5861403">
                  <a:extLst>
                    <a:ext uri="{9D8B030D-6E8A-4147-A177-3AD203B41FA5}">
                      <a16:colId xmlns:a16="http://schemas.microsoft.com/office/drawing/2014/main" val="1098893865"/>
                    </a:ext>
                  </a:extLst>
                </a:gridCol>
              </a:tblGrid>
              <a:tr h="432789">
                <a:tc>
                  <a:txBody>
                    <a:bodyPr/>
                    <a:lstStyle/>
                    <a:p>
                      <a:pPr algn="ctr"/>
                      <a:r>
                        <a:rPr lang="en-US"/>
                        <a:t>Have Psychiatric Beds</a:t>
                      </a:r>
                    </a:p>
                  </a:txBody>
                  <a:tcPr/>
                </a:tc>
                <a:tc>
                  <a:txBody>
                    <a:bodyPr/>
                    <a:lstStyle/>
                    <a:p>
                      <a:pPr algn="ctr"/>
                      <a:r>
                        <a:rPr lang="en-US"/>
                        <a:t>Average Occupancy Rate </a:t>
                      </a:r>
                    </a:p>
                  </a:txBody>
                  <a:tcPr/>
                </a:tc>
                <a:tc>
                  <a:txBody>
                    <a:bodyPr/>
                    <a:lstStyle/>
                    <a:p>
                      <a:pPr algn="ctr"/>
                      <a:r>
                        <a:rPr lang="en-US"/>
                        <a:t>Average cost reimbursed</a:t>
                      </a:r>
                    </a:p>
                  </a:txBody>
                  <a:tcPr/>
                </a:tc>
                <a:extLst>
                  <a:ext uri="{0D108BD9-81ED-4DB2-BD59-A6C34878D82A}">
                    <a16:rowId xmlns:a16="http://schemas.microsoft.com/office/drawing/2014/main" val="942169591"/>
                  </a:ext>
                </a:extLst>
              </a:tr>
              <a:tr h="786888">
                <a:tc>
                  <a:txBody>
                    <a:bodyPr/>
                    <a:lstStyle/>
                    <a:p>
                      <a:pPr algn="ctr"/>
                      <a:r>
                        <a:rPr lang="en-US" sz="2400">
                          <a:latin typeface="DM Sans" pitchFamily="2" charset="0"/>
                        </a:rPr>
                        <a:t>Total Response Beds          14,612 </a:t>
                      </a:r>
                    </a:p>
                  </a:txBody>
                  <a:tcPr/>
                </a:tc>
                <a:tc>
                  <a:txBody>
                    <a:bodyPr/>
                    <a:lstStyle/>
                    <a:p>
                      <a:pPr algn="ctr"/>
                      <a:r>
                        <a:rPr lang="en-US" sz="2400">
                          <a:latin typeface="DM Sans" pitchFamily="2" charset="0"/>
                        </a:rPr>
                        <a:t>Total	67%</a:t>
                      </a:r>
                    </a:p>
                  </a:txBody>
                  <a:tcPr/>
                </a:tc>
                <a:tc>
                  <a:txBody>
                    <a:bodyPr/>
                    <a:lstStyle/>
                    <a:p>
                      <a:pPr algn="ctr"/>
                      <a:r>
                        <a:rPr lang="en-US" sz="2400">
                          <a:latin typeface="DM Sans" pitchFamily="2" charset="0"/>
                        </a:rPr>
                        <a:t>Medicaid		42%</a:t>
                      </a:r>
                    </a:p>
                    <a:p>
                      <a:pPr algn="ctr"/>
                      <a:endParaRPr lang="en-US" sz="2400">
                        <a:latin typeface="DM Sans" pitchFamily="2" charset="0"/>
                      </a:endParaRPr>
                    </a:p>
                  </a:txBody>
                  <a:tcPr/>
                </a:tc>
                <a:extLst>
                  <a:ext uri="{0D108BD9-81ED-4DB2-BD59-A6C34878D82A}">
                    <a16:rowId xmlns:a16="http://schemas.microsoft.com/office/drawing/2014/main" val="2012283558"/>
                  </a:ext>
                </a:extLst>
              </a:tr>
              <a:tr h="432789">
                <a:tc>
                  <a:txBody>
                    <a:bodyPr/>
                    <a:lstStyle/>
                    <a:p>
                      <a:pPr algn="ctr"/>
                      <a:r>
                        <a:rPr lang="en-US" sz="2400">
                          <a:latin typeface="DM Sans" pitchFamily="2" charset="0"/>
                        </a:rPr>
                        <a:t>Total Beds in Florida           22,122</a:t>
                      </a:r>
                    </a:p>
                  </a:txBody>
                  <a:tcPr/>
                </a:tc>
                <a:tc>
                  <a:txBody>
                    <a:bodyPr/>
                    <a:lstStyle/>
                    <a:p>
                      <a:pPr algn="ctr"/>
                      <a:r>
                        <a:rPr lang="en-US" sz="2400">
                          <a:latin typeface="DM Sans" pitchFamily="2" charset="0"/>
                        </a:rPr>
                        <a:t>Adult	63%</a:t>
                      </a:r>
                    </a:p>
                  </a:txBody>
                  <a:tcPr/>
                </a:tc>
                <a:tc>
                  <a:txBody>
                    <a:bodyPr/>
                    <a:lstStyle/>
                    <a:p>
                      <a:pPr algn="ctr"/>
                      <a:r>
                        <a:rPr lang="en-US" sz="2400">
                          <a:latin typeface="DM Sans" pitchFamily="2" charset="0"/>
                        </a:rPr>
                        <a:t>Medicare		56%</a:t>
                      </a:r>
                    </a:p>
                  </a:txBody>
                  <a:tcPr/>
                </a:tc>
                <a:extLst>
                  <a:ext uri="{0D108BD9-81ED-4DB2-BD59-A6C34878D82A}">
                    <a16:rowId xmlns:a16="http://schemas.microsoft.com/office/drawing/2014/main" val="485999764"/>
                  </a:ext>
                </a:extLst>
              </a:tr>
              <a:tr h="786888">
                <a:tc>
                  <a:txBody>
                    <a:bodyPr/>
                    <a:lstStyle/>
                    <a:p>
                      <a:pPr algn="ctr"/>
                      <a:r>
                        <a:rPr lang="en-US" sz="2400">
                          <a:latin typeface="DM Sans" pitchFamily="2" charset="0"/>
                        </a:rPr>
                        <a:t>   % of beds		  40%	</a:t>
                      </a:r>
                    </a:p>
                  </a:txBody>
                  <a:tcPr/>
                </a:tc>
                <a:tc>
                  <a:txBody>
                    <a:bodyPr/>
                    <a:lstStyle/>
                    <a:p>
                      <a:pPr algn="ctr"/>
                      <a:r>
                        <a:rPr lang="en-US" sz="2400">
                          <a:latin typeface="DM Sans" pitchFamily="2" charset="0"/>
                        </a:rPr>
                        <a:t>Children  49%</a:t>
                      </a:r>
                    </a:p>
                  </a:txBody>
                  <a:tcPr/>
                </a:tc>
                <a:tc>
                  <a:txBody>
                    <a:bodyPr/>
                    <a:lstStyle/>
                    <a:p>
                      <a:pPr algn="ctr"/>
                      <a:r>
                        <a:rPr lang="en-US" sz="2400">
                          <a:latin typeface="DM Sans" pitchFamily="2" charset="0"/>
                        </a:rPr>
                        <a:t>Commercial	72%</a:t>
                      </a:r>
                    </a:p>
                    <a:p>
                      <a:pPr algn="ctr"/>
                      <a:endParaRPr lang="en-US" sz="2400">
                        <a:latin typeface="DM Sans" pitchFamily="2" charset="0"/>
                      </a:endParaRPr>
                    </a:p>
                  </a:txBody>
                  <a:tcPr/>
                </a:tc>
                <a:extLst>
                  <a:ext uri="{0D108BD9-81ED-4DB2-BD59-A6C34878D82A}">
                    <a16:rowId xmlns:a16="http://schemas.microsoft.com/office/drawing/2014/main" val="2767671038"/>
                  </a:ext>
                </a:extLst>
              </a:tr>
            </a:tbl>
          </a:graphicData>
        </a:graphic>
      </p:graphicFrame>
    </p:spTree>
    <p:extLst>
      <p:ext uri="{BB962C8B-B14F-4D97-AF65-F5344CB8AC3E}">
        <p14:creationId xmlns:p14="http://schemas.microsoft.com/office/powerpoint/2010/main" val="35948529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0B9A-A1DD-CE60-02B5-407D031F1AFE}"/>
              </a:ext>
            </a:extLst>
          </p:cNvPr>
          <p:cNvSpPr>
            <a:spLocks noGrp="1"/>
          </p:cNvSpPr>
          <p:nvPr>
            <p:ph type="title"/>
          </p:nvPr>
        </p:nvSpPr>
        <p:spPr>
          <a:xfrm>
            <a:off x="457200" y="3967438"/>
            <a:ext cx="17373600" cy="1402556"/>
          </a:xfrm>
        </p:spPr>
        <p:txBody>
          <a:bodyPr/>
          <a:lstStyle/>
          <a:p>
            <a:r>
              <a:rPr lang="en-US"/>
              <a:t>Investment in Behavioral Health </a:t>
            </a:r>
          </a:p>
        </p:txBody>
      </p:sp>
    </p:spTree>
    <p:extLst>
      <p:ext uri="{BB962C8B-B14F-4D97-AF65-F5344CB8AC3E}">
        <p14:creationId xmlns:p14="http://schemas.microsoft.com/office/powerpoint/2010/main" val="189288664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3802-6A7C-168F-D842-5050138FD7D4}"/>
              </a:ext>
            </a:extLst>
          </p:cNvPr>
          <p:cNvSpPr>
            <a:spLocks noGrp="1"/>
          </p:cNvSpPr>
          <p:nvPr>
            <p:ph type="title"/>
          </p:nvPr>
        </p:nvSpPr>
        <p:spPr>
          <a:xfrm>
            <a:off x="342900" y="535708"/>
            <a:ext cx="17602200" cy="595313"/>
          </a:xfrm>
        </p:spPr>
        <p:txBody>
          <a:bodyPr/>
          <a:lstStyle/>
          <a:p>
            <a:r>
              <a:rPr lang="en-US"/>
              <a:t>State Legislature Investment in Behavioral Health</a:t>
            </a:r>
          </a:p>
        </p:txBody>
      </p:sp>
      <p:sp>
        <p:nvSpPr>
          <p:cNvPr id="5" name="TextBox 4">
            <a:extLst>
              <a:ext uri="{FF2B5EF4-FFF2-40B4-BE49-F238E27FC236}">
                <a16:creationId xmlns:a16="http://schemas.microsoft.com/office/drawing/2014/main" id="{5CA33091-6520-DE70-5902-36E759839997}"/>
              </a:ext>
            </a:extLst>
          </p:cNvPr>
          <p:cNvSpPr txBox="1"/>
          <p:nvPr/>
        </p:nvSpPr>
        <p:spPr>
          <a:xfrm>
            <a:off x="8262257" y="1696360"/>
            <a:ext cx="9682843" cy="8230523"/>
          </a:xfrm>
          <a:prstGeom prst="rect">
            <a:avLst/>
          </a:prstGeom>
          <a:noFill/>
        </p:spPr>
        <p:txBody>
          <a:bodyPr wrap="square" lIns="274320" tIns="365760" rIns="365760" bIns="274320">
            <a:spAutoFit/>
          </a:bodyPr>
          <a:lstStyle/>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a:ea typeface="+mn-ea"/>
                <a:cs typeface="+mn-cs"/>
              </a:rPr>
              <a:t>Central Receiving Facilities </a:t>
            </a:r>
            <a:r>
              <a:rPr kumimoji="0" lang="en-US" sz="1800" b="0" i="0" u="none" strike="noStrike" kern="1200" cap="none" spc="0" normalizeH="0" baseline="0" noProof="0">
                <a:ln>
                  <a:noFill/>
                </a:ln>
                <a:solidFill>
                  <a:prstClr val="black">
                    <a:lumMod val="75000"/>
                    <a:lumOff val="25000"/>
                  </a:prstClr>
                </a:solidFill>
                <a:effectLst/>
                <a:uLnTx/>
                <a:uFillTx/>
                <a:latin typeface="DM Sans"/>
                <a:ea typeface="+mn-ea"/>
                <a:cs typeface="+mn-cs"/>
              </a:rPr>
              <a:t>- $31M additional investment from the existing 19.8M for facilities that assess and evaluate voluntary and involuntary admissions for mental health or substance use disorder. FHA supports this model to provides a coordinated system of entry for an array of behavioral health services. </a:t>
            </a:r>
            <a:endPar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State Mental Health Facilities Forensic Beds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 $77.9M to sustain and expand forensic bed capacity to support mental health facilities and reduce the waitlist for admission. A substantial increase from last year $20million investment. </a:t>
            </a:r>
            <a:endPar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Enhance Medicaid Reimbursement Rates –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AHCA’s budget includes a $29.7M rate increase for Medicaid behavioral health services in the Medicaid Community Behavioral Health Fee Schedule , effective October 1. </a:t>
            </a: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Community-Based Mental Health and Substance Abuse in Block Grants -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156.3M provided</a:t>
            </a:r>
            <a:endPar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Opioid Treatment, Prevention, and Recovery from Opioid Settlement Funds-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$173.5 M &amp; 22 positions (last year $35.9Min Opioid funding) </a:t>
            </a: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Maternal Substance Abuse Services-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$10M (consistent from last year) for the expansion of services for pregnant women, mothers and affected families. </a:t>
            </a: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Continued investment into community response teams</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 FACT, CAT, FIT, and mobile response teams. An additional 12M for FIT Teams and Florida Assertive Community Treatment (FACT) Teams. </a:t>
            </a: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Homeless Housing funding </a:t>
            </a: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increased 74%. </a:t>
            </a:r>
          </a:p>
          <a:p>
            <a:pPr marL="22" marR="0" lvl="0" indent="0" algn="l" defTabSz="844592"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There is proviso that requires AHCA to collaborate with DCF and Community Behavioral Health Providers to develop a plan to implement certified community behavioral health clinics as a Medicaid covered service.</a:t>
            </a:r>
          </a:p>
        </p:txBody>
      </p:sp>
      <p:sp>
        <p:nvSpPr>
          <p:cNvPr id="3" name="Rectangle: Rounded Corners 2">
            <a:extLst>
              <a:ext uri="{FF2B5EF4-FFF2-40B4-BE49-F238E27FC236}">
                <a16:creationId xmlns:a16="http://schemas.microsoft.com/office/drawing/2014/main" id="{251A7D58-E530-2CC2-0089-71A0628D23FF}"/>
              </a:ext>
            </a:extLst>
          </p:cNvPr>
          <p:cNvSpPr>
            <a:spLocks noChangeAspect="1"/>
          </p:cNvSpPr>
          <p:nvPr/>
        </p:nvSpPr>
        <p:spPr>
          <a:xfrm>
            <a:off x="342899" y="1696360"/>
            <a:ext cx="7401792" cy="7085171"/>
          </a:xfrm>
          <a:prstGeom prst="roundRect">
            <a:avLst>
              <a:gd name="adj" fmla="val 28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103120" rIns="274320" bIns="64008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There is an overall </a:t>
            </a:r>
            <a:b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br>
            <a:r>
              <a:rPr kumimoji="0" lang="en-US" sz="4400" b="1" i="0" u="none" strike="noStrike" kern="1200" cap="none" spc="-150" normalizeH="0" baseline="0" noProof="0">
                <a:ln>
                  <a:noFill/>
                </a:ln>
                <a:solidFill>
                  <a:srgbClr val="57B84A"/>
                </a:solidFill>
                <a:effectLst/>
                <a:uLnTx/>
                <a:uFillTx/>
                <a:latin typeface="Poppins" panose="00000500000000000000" pitchFamily="2" charset="0"/>
                <a:ea typeface="+mn-ea"/>
                <a:cs typeface="Poppins" panose="00000500000000000000" pitchFamily="2" charset="0"/>
              </a:rPr>
              <a:t>24% increase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of DCF’s total budget and a </a:t>
            </a:r>
            <a:b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br>
            <a:r>
              <a:rPr kumimoji="0" lang="en-US" sz="4400" b="1" i="0" u="none" strike="noStrike" kern="1200" cap="none" spc="-150" normalizeH="0" baseline="0" noProof="0">
                <a:ln>
                  <a:noFill/>
                </a:ln>
                <a:solidFill>
                  <a:srgbClr val="57B84A"/>
                </a:solidFill>
                <a:effectLst/>
                <a:uLnTx/>
                <a:uFillTx/>
                <a:latin typeface="Poppins" panose="00000500000000000000" pitchFamily="2" charset="0"/>
                <a:ea typeface="+mn-ea"/>
                <a:cs typeface="Poppins" panose="00000500000000000000" pitchFamily="2" charset="0"/>
              </a:rPr>
              <a:t>47% increase </a:t>
            </a:r>
            <a:b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br>
            <a: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to the Community Substance Abuse and Mental Health Services from last 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a:ln>
                  <a:noFill/>
                </a:ln>
                <a:solidFill>
                  <a:srgbClr val="57B84A"/>
                </a:solidFill>
                <a:effectLst/>
                <a:uLnTx/>
                <a:uFillTx/>
                <a:latin typeface="Poppins" panose="00000500000000000000" pitchFamily="2" charset="0"/>
                <a:ea typeface="+mn-ea"/>
                <a:cs typeface="Poppins" panose="00000500000000000000" pitchFamily="2" charset="0"/>
              </a:rPr>
              <a:t>29.7M increase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To the rate for Medicaid behavioral health services</a:t>
            </a:r>
          </a:p>
        </p:txBody>
      </p:sp>
      <p:pic>
        <p:nvPicPr>
          <p:cNvPr id="7" name="Graphic 6">
            <a:extLst>
              <a:ext uri="{FF2B5EF4-FFF2-40B4-BE49-F238E27FC236}">
                <a16:creationId xmlns:a16="http://schemas.microsoft.com/office/drawing/2014/main" id="{4904B2AE-1C21-096E-241E-98E202A765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305" y="2100670"/>
            <a:ext cx="1270701" cy="1188720"/>
          </a:xfrm>
          <a:prstGeom prst="rect">
            <a:avLst/>
          </a:prstGeom>
        </p:spPr>
      </p:pic>
      <p:sp>
        <p:nvSpPr>
          <p:cNvPr id="23" name="Slide Number Placeholder 22">
            <a:extLst>
              <a:ext uri="{FF2B5EF4-FFF2-40B4-BE49-F238E27FC236}">
                <a16:creationId xmlns:a16="http://schemas.microsoft.com/office/drawing/2014/main" id="{4C899E2A-A7E2-CA6D-093E-2E614739F6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lumMod val="75000"/>
                  </a:prstClr>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white">
                  <a:lumMod val="75000"/>
                </a:prst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485269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F433-4C23-2DF9-3D97-F4390F4C280A}"/>
              </a:ext>
            </a:extLst>
          </p:cNvPr>
          <p:cNvSpPr>
            <a:spLocks noGrp="1"/>
          </p:cNvSpPr>
          <p:nvPr>
            <p:ph type="title"/>
          </p:nvPr>
        </p:nvSpPr>
        <p:spPr/>
        <p:txBody>
          <a:bodyPr/>
          <a:lstStyle/>
          <a:p>
            <a:r>
              <a:rPr lang="en-US"/>
              <a:t>Evidence-Based Teams &amp; Hospitalization </a:t>
            </a:r>
          </a:p>
        </p:txBody>
      </p:sp>
      <p:sp>
        <p:nvSpPr>
          <p:cNvPr id="7" name="Content Placeholder 2">
            <a:extLst>
              <a:ext uri="{FF2B5EF4-FFF2-40B4-BE49-F238E27FC236}">
                <a16:creationId xmlns:a16="http://schemas.microsoft.com/office/drawing/2014/main" id="{0197EE60-4589-A013-4C05-BAC7CB4D1355}"/>
              </a:ext>
            </a:extLst>
          </p:cNvPr>
          <p:cNvSpPr txBox="1">
            <a:spLocks/>
          </p:cNvSpPr>
          <p:nvPr/>
        </p:nvSpPr>
        <p:spPr>
          <a:xfrm>
            <a:off x="321996" y="7401395"/>
            <a:ext cx="17602200" cy="2136108"/>
          </a:xfrm>
          <a:prstGeom prst="rect">
            <a:avLst/>
          </a:prstGeom>
        </p:spPr>
        <p:txBody>
          <a:bodyPr vert="horz" lIns="0" tIns="0" rIns="0" bIns="0" rtlCol="0" anchor="t">
            <a:normAutofit lnSpcReduction="10000"/>
          </a:bodyPr>
          <a:lstStyle>
            <a:lvl1pPr marL="342891" indent="-342891" algn="l" defTabSz="457189" rtl="0" eaLnBrk="1" latinLnBrk="0" hangingPunct="1">
              <a:spcBef>
                <a:spcPct val="20000"/>
              </a:spcBef>
              <a:buFont typeface="Arial"/>
              <a:buChar char="•"/>
              <a:defRPr lang="en-US" sz="2800" kern="1200">
                <a:solidFill>
                  <a:schemeClr val="tx1">
                    <a:lumMod val="75000"/>
                    <a:lumOff val="25000"/>
                  </a:schemeClr>
                </a:solidFill>
                <a:latin typeface="Poppins" panose="00000500000000000000" pitchFamily="2" charset="0"/>
                <a:ea typeface="+mn-ea"/>
                <a:cs typeface="Poppins" panose="00000500000000000000" pitchFamily="2" charset="0"/>
              </a:defRPr>
            </a:lvl1pPr>
            <a:lvl2pPr marL="742932" indent="-285744" algn="l" defTabSz="457189" rtl="0" eaLnBrk="1" latinLnBrk="0" hangingPunct="1">
              <a:spcBef>
                <a:spcPct val="20000"/>
              </a:spcBef>
              <a:buFont typeface="Arial"/>
              <a:buChar char="–"/>
              <a:defRPr lang="en-US" sz="2400" kern="1200">
                <a:solidFill>
                  <a:schemeClr val="tx1">
                    <a:lumMod val="75000"/>
                    <a:lumOff val="25000"/>
                  </a:schemeClr>
                </a:solidFill>
                <a:latin typeface="Poppins" panose="00000500000000000000" pitchFamily="2" charset="0"/>
                <a:ea typeface="+mn-ea"/>
                <a:cs typeface="Poppins" panose="00000500000000000000" pitchFamily="2" charset="0"/>
              </a:defRPr>
            </a:lvl2pPr>
            <a:lvl3pPr marL="1142971" indent="-228594" algn="l" defTabSz="457189" rtl="0" eaLnBrk="1" latinLnBrk="0" hangingPunct="1">
              <a:spcBef>
                <a:spcPct val="20000"/>
              </a:spcBef>
              <a:buFont typeface="Arial"/>
              <a:buChar char="•"/>
              <a:defRPr lang="en-US" sz="2000" kern="1200">
                <a:solidFill>
                  <a:schemeClr val="tx1">
                    <a:lumMod val="75000"/>
                    <a:lumOff val="25000"/>
                  </a:schemeClr>
                </a:solidFill>
                <a:latin typeface="Poppins" panose="00000500000000000000" pitchFamily="2" charset="0"/>
                <a:ea typeface="+mn-ea"/>
                <a:cs typeface="Poppins" panose="00000500000000000000" pitchFamily="2" charset="0"/>
              </a:defRPr>
            </a:lvl3pPr>
            <a:lvl4pPr marL="1600160" indent="-228594" algn="l" defTabSz="457189" rtl="0" eaLnBrk="1" latinLnBrk="0" hangingPunct="1">
              <a:spcBef>
                <a:spcPct val="20000"/>
              </a:spcBef>
              <a:buFont typeface="Arial"/>
              <a:buChar char="–"/>
              <a:defRPr lang="en-US" sz="1800" kern="1200">
                <a:solidFill>
                  <a:schemeClr val="tx1">
                    <a:lumMod val="75000"/>
                    <a:lumOff val="25000"/>
                  </a:schemeClr>
                </a:solidFill>
                <a:latin typeface="Poppins" panose="00000500000000000000" pitchFamily="2" charset="0"/>
                <a:ea typeface="+mn-ea"/>
                <a:cs typeface="Poppins" panose="00000500000000000000" pitchFamily="2" charset="0"/>
              </a:defRPr>
            </a:lvl4pPr>
            <a:lvl5pPr marL="2057349" indent="-228594" algn="l" defTabSz="457189" rtl="0" eaLnBrk="1" latinLnBrk="0" hangingPunct="1">
              <a:spcBef>
                <a:spcPct val="20000"/>
              </a:spcBef>
              <a:buFont typeface="Arial"/>
              <a:buChar char="»"/>
              <a:defRPr lang="en-US" sz="1400" kern="1200">
                <a:solidFill>
                  <a:schemeClr val="tx1">
                    <a:lumMod val="75000"/>
                    <a:lumOff val="25000"/>
                  </a:schemeClr>
                </a:solidFill>
                <a:latin typeface="Poppins" panose="00000500000000000000" pitchFamily="2" charset="0"/>
                <a:ea typeface="+mn-ea"/>
                <a:cs typeface="Poppins" panose="00000500000000000000"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a:solidFill>
                  <a:schemeClr val="bg1"/>
                </a:solidFill>
                <a:latin typeface="Poppins"/>
                <a:cs typeface="Poppins"/>
              </a:rPr>
              <a:t>Since the inception of assertive community treatment(ACT) nearly 30 years ago, research has repeatedly demonstrated that it reduces hospitalization, increases housing stability, and improves the quality of life for individuals with SMI. </a:t>
            </a:r>
          </a:p>
        </p:txBody>
      </p:sp>
      <p:cxnSp>
        <p:nvCxnSpPr>
          <p:cNvPr id="18" name="Straight Connector 17">
            <a:extLst>
              <a:ext uri="{FF2B5EF4-FFF2-40B4-BE49-F238E27FC236}">
                <a16:creationId xmlns:a16="http://schemas.microsoft.com/office/drawing/2014/main" id="{510E3D79-2546-C338-72C5-C5BA32D2A411}"/>
              </a:ext>
            </a:extLst>
          </p:cNvPr>
          <p:cNvCxnSpPr>
            <a:cxnSpLocks/>
          </p:cNvCxnSpPr>
          <p:nvPr/>
        </p:nvCxnSpPr>
        <p:spPr>
          <a:xfrm>
            <a:off x="4500283" y="4585589"/>
            <a:ext cx="0" cy="228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724CE2C-802D-C870-9C6F-03862FA3BA41}"/>
              </a:ext>
            </a:extLst>
          </p:cNvPr>
          <p:cNvCxnSpPr>
            <a:cxnSpLocks/>
          </p:cNvCxnSpPr>
          <p:nvPr/>
        </p:nvCxnSpPr>
        <p:spPr>
          <a:xfrm>
            <a:off x="9137114" y="4564683"/>
            <a:ext cx="0" cy="228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023680E-A06B-2B08-CB93-FD762497C626}"/>
              </a:ext>
            </a:extLst>
          </p:cNvPr>
          <p:cNvGrpSpPr/>
          <p:nvPr/>
        </p:nvGrpSpPr>
        <p:grpSpPr>
          <a:xfrm>
            <a:off x="535896" y="2412628"/>
            <a:ext cx="3840480" cy="4000677"/>
            <a:chOff x="349198" y="2991795"/>
            <a:chExt cx="3840480" cy="4000677"/>
          </a:xfrm>
        </p:grpSpPr>
        <p:sp>
          <p:nvSpPr>
            <p:cNvPr id="20" name="Oval 19">
              <a:extLst>
                <a:ext uri="{FF2B5EF4-FFF2-40B4-BE49-F238E27FC236}">
                  <a16:creationId xmlns:a16="http://schemas.microsoft.com/office/drawing/2014/main" id="{326C3BB8-EA77-20C7-BC56-82705C42653B}"/>
                </a:ext>
              </a:extLst>
            </p:cNvPr>
            <p:cNvSpPr/>
            <p:nvPr/>
          </p:nvSpPr>
          <p:spPr>
            <a:xfrm>
              <a:off x="1355038" y="2991795"/>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91EF8BE5-F11E-EB9C-A574-9BF57C43A837}"/>
                </a:ext>
              </a:extLst>
            </p:cNvPr>
            <p:cNvSpPr/>
            <p:nvPr/>
          </p:nvSpPr>
          <p:spPr>
            <a:xfrm>
              <a:off x="349198" y="5320696"/>
              <a:ext cx="3840480" cy="1671776"/>
            </a:xfrm>
            <a:custGeom>
              <a:avLst/>
              <a:gdLst>
                <a:gd name="connsiteX0" fmla="*/ 0 w 3657589"/>
                <a:gd name="connsiteY0" fmla="*/ 0 h 3083983"/>
                <a:gd name="connsiteX1" fmla="*/ 3657589 w 3657589"/>
                <a:gd name="connsiteY1" fmla="*/ 0 h 3083983"/>
                <a:gd name="connsiteX2" fmla="*/ 3657589 w 3657589"/>
                <a:gd name="connsiteY2" fmla="*/ 3083983 h 3083983"/>
                <a:gd name="connsiteX3" fmla="*/ 0 w 3657589"/>
                <a:gd name="connsiteY3" fmla="*/ 3083983 h 3083983"/>
                <a:gd name="connsiteX4" fmla="*/ 0 w 3657589"/>
                <a:gd name="connsiteY4" fmla="*/ 0 h 308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589" h="3083983">
                  <a:moveTo>
                    <a:pt x="0" y="0"/>
                  </a:moveTo>
                  <a:lnTo>
                    <a:pt x="3657589" y="0"/>
                  </a:lnTo>
                  <a:lnTo>
                    <a:pt x="3657589" y="3083983"/>
                  </a:lnTo>
                  <a:lnTo>
                    <a:pt x="0" y="3083983"/>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DM Sans" pitchFamily="2" charset="0"/>
                </a:rPr>
                <a:t>Increases access to behavioral health care services. </a:t>
              </a:r>
            </a:p>
          </p:txBody>
        </p:sp>
        <p:pic>
          <p:nvPicPr>
            <p:cNvPr id="9" name="Graphic 8">
              <a:extLst>
                <a:ext uri="{FF2B5EF4-FFF2-40B4-BE49-F238E27FC236}">
                  <a16:creationId xmlns:a16="http://schemas.microsoft.com/office/drawing/2014/main" id="{9EB63C56-E679-0E30-9ACE-73EB2340C0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2273" y="3213742"/>
              <a:ext cx="1094330" cy="1280160"/>
            </a:xfrm>
            <a:prstGeom prst="rect">
              <a:avLst/>
            </a:prstGeom>
            <a:effectLst/>
          </p:spPr>
        </p:pic>
      </p:grpSp>
      <p:grpSp>
        <p:nvGrpSpPr>
          <p:cNvPr id="11" name="Group 10">
            <a:extLst>
              <a:ext uri="{FF2B5EF4-FFF2-40B4-BE49-F238E27FC236}">
                <a16:creationId xmlns:a16="http://schemas.microsoft.com/office/drawing/2014/main" id="{58558A3D-52FD-D44D-5BF1-B668370EA9EF}"/>
              </a:ext>
            </a:extLst>
          </p:cNvPr>
          <p:cNvGrpSpPr/>
          <p:nvPr/>
        </p:nvGrpSpPr>
        <p:grpSpPr>
          <a:xfrm>
            <a:off x="4748098" y="2415021"/>
            <a:ext cx="3840480" cy="4615470"/>
            <a:chOff x="4927399" y="2991795"/>
            <a:chExt cx="3840480" cy="4614899"/>
          </a:xfrm>
        </p:grpSpPr>
        <p:sp>
          <p:nvSpPr>
            <p:cNvPr id="21" name="Oval 20">
              <a:extLst>
                <a:ext uri="{FF2B5EF4-FFF2-40B4-BE49-F238E27FC236}">
                  <a16:creationId xmlns:a16="http://schemas.microsoft.com/office/drawing/2014/main" id="{74FE3CF8-2D46-C855-093C-6706E47A2B57}"/>
                </a:ext>
              </a:extLst>
            </p:cNvPr>
            <p:cNvSpPr/>
            <p:nvPr/>
          </p:nvSpPr>
          <p:spPr>
            <a:xfrm>
              <a:off x="5933239" y="2991795"/>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1172B70-59A0-19AF-749B-190193995D33}"/>
                </a:ext>
              </a:extLst>
            </p:cNvPr>
            <p:cNvSpPr/>
            <p:nvPr/>
          </p:nvSpPr>
          <p:spPr>
            <a:xfrm>
              <a:off x="4927399" y="5320695"/>
              <a:ext cx="3840480" cy="2285999"/>
            </a:xfrm>
            <a:custGeom>
              <a:avLst/>
              <a:gdLst>
                <a:gd name="connsiteX0" fmla="*/ 0 w 3854998"/>
                <a:gd name="connsiteY0" fmla="*/ 0 h 3083983"/>
                <a:gd name="connsiteX1" fmla="*/ 3854998 w 3854998"/>
                <a:gd name="connsiteY1" fmla="*/ 0 h 3083983"/>
                <a:gd name="connsiteX2" fmla="*/ 3854998 w 3854998"/>
                <a:gd name="connsiteY2" fmla="*/ 3083983 h 3083983"/>
                <a:gd name="connsiteX3" fmla="*/ 0 w 3854998"/>
                <a:gd name="connsiteY3" fmla="*/ 3083983 h 3083983"/>
                <a:gd name="connsiteX4" fmla="*/ 0 w 3854998"/>
                <a:gd name="connsiteY4" fmla="*/ 0 h 308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998" h="3083983">
                  <a:moveTo>
                    <a:pt x="0" y="0"/>
                  </a:moveTo>
                  <a:lnTo>
                    <a:pt x="3854998" y="0"/>
                  </a:lnTo>
                  <a:lnTo>
                    <a:pt x="3854998" y="3083983"/>
                  </a:lnTo>
                  <a:lnTo>
                    <a:pt x="0" y="3083983"/>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DM Sans" pitchFamily="2" charset="0"/>
                </a:rPr>
                <a:t>Improves health outcomes of patients with mental illness or substance use disorders.</a:t>
              </a:r>
            </a:p>
          </p:txBody>
        </p:sp>
        <p:pic>
          <p:nvPicPr>
            <p:cNvPr id="10" name="Graphic 9">
              <a:extLst>
                <a:ext uri="{FF2B5EF4-FFF2-40B4-BE49-F238E27FC236}">
                  <a16:creationId xmlns:a16="http://schemas.microsoft.com/office/drawing/2014/main" id="{5145123E-5FDA-6209-24AF-983D480D1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7652" y="3276134"/>
              <a:ext cx="1179974" cy="1280160"/>
            </a:xfrm>
            <a:prstGeom prst="rect">
              <a:avLst/>
            </a:prstGeom>
            <a:effectLst/>
          </p:spPr>
        </p:pic>
      </p:grpSp>
      <p:grpSp>
        <p:nvGrpSpPr>
          <p:cNvPr id="12" name="Group 11">
            <a:extLst>
              <a:ext uri="{FF2B5EF4-FFF2-40B4-BE49-F238E27FC236}">
                <a16:creationId xmlns:a16="http://schemas.microsoft.com/office/drawing/2014/main" id="{03FF0932-F2A3-D6F0-C4BB-9CAFC1941B72}"/>
              </a:ext>
            </a:extLst>
          </p:cNvPr>
          <p:cNvGrpSpPr/>
          <p:nvPr/>
        </p:nvGrpSpPr>
        <p:grpSpPr>
          <a:xfrm>
            <a:off x="9726701" y="2256689"/>
            <a:ext cx="4347966" cy="4614900"/>
            <a:chOff x="9567730" y="2991795"/>
            <a:chExt cx="4347966" cy="4614900"/>
          </a:xfrm>
        </p:grpSpPr>
        <p:sp>
          <p:nvSpPr>
            <p:cNvPr id="22" name="Oval 21">
              <a:extLst>
                <a:ext uri="{FF2B5EF4-FFF2-40B4-BE49-F238E27FC236}">
                  <a16:creationId xmlns:a16="http://schemas.microsoft.com/office/drawing/2014/main" id="{2B46DD88-C050-F2B1-19CB-DCDF0C031BF8}"/>
                </a:ext>
              </a:extLst>
            </p:cNvPr>
            <p:cNvSpPr/>
            <p:nvPr/>
          </p:nvSpPr>
          <p:spPr>
            <a:xfrm>
              <a:off x="10511440" y="2991795"/>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282F35D-60C8-0F36-7537-049C0F2BFE46}"/>
                </a:ext>
              </a:extLst>
            </p:cNvPr>
            <p:cNvSpPr/>
            <p:nvPr/>
          </p:nvSpPr>
          <p:spPr>
            <a:xfrm>
              <a:off x="9567730" y="5409256"/>
              <a:ext cx="3840480" cy="1454091"/>
            </a:xfrm>
            <a:custGeom>
              <a:avLst/>
              <a:gdLst>
                <a:gd name="connsiteX0" fmla="*/ 0 w 3854998"/>
                <a:gd name="connsiteY0" fmla="*/ 0 h 3083983"/>
                <a:gd name="connsiteX1" fmla="*/ 3854998 w 3854998"/>
                <a:gd name="connsiteY1" fmla="*/ 0 h 3083983"/>
                <a:gd name="connsiteX2" fmla="*/ 3854998 w 3854998"/>
                <a:gd name="connsiteY2" fmla="*/ 3083983 h 3083983"/>
                <a:gd name="connsiteX3" fmla="*/ 0 w 3854998"/>
                <a:gd name="connsiteY3" fmla="*/ 3083983 h 3083983"/>
                <a:gd name="connsiteX4" fmla="*/ 0 w 3854998"/>
                <a:gd name="connsiteY4" fmla="*/ 0 h 308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998" h="3083983">
                  <a:moveTo>
                    <a:pt x="0" y="0"/>
                  </a:moveTo>
                  <a:lnTo>
                    <a:pt x="3854998" y="0"/>
                  </a:lnTo>
                  <a:lnTo>
                    <a:pt x="3854998" y="3083983"/>
                  </a:lnTo>
                  <a:lnTo>
                    <a:pt x="0" y="3083983"/>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DM Sans" pitchFamily="2" charset="0"/>
                </a:rPr>
                <a:t>Reduces the costs to the patient </a:t>
              </a:r>
            </a:p>
          </p:txBody>
        </p:sp>
        <p:cxnSp>
          <p:nvCxnSpPr>
            <p:cNvPr id="6" name="Straight Connector 5">
              <a:extLst>
                <a:ext uri="{FF2B5EF4-FFF2-40B4-BE49-F238E27FC236}">
                  <a16:creationId xmlns:a16="http://schemas.microsoft.com/office/drawing/2014/main" id="{A2CFBAD4-1782-38AD-0495-706C7F0C89AB}"/>
                </a:ext>
              </a:extLst>
            </p:cNvPr>
            <p:cNvCxnSpPr>
              <a:cxnSpLocks/>
            </p:cNvCxnSpPr>
            <p:nvPr/>
          </p:nvCxnSpPr>
          <p:spPr>
            <a:xfrm>
              <a:off x="13915696" y="5320695"/>
              <a:ext cx="0" cy="228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602305F-999C-8D21-CE0C-AEF76EED32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9363" y="3305182"/>
              <a:ext cx="1172954" cy="1097280"/>
            </a:xfrm>
            <a:prstGeom prst="rect">
              <a:avLst/>
            </a:prstGeom>
            <a:effectLst/>
          </p:spPr>
        </p:pic>
      </p:grpSp>
      <p:grpSp>
        <p:nvGrpSpPr>
          <p:cNvPr id="24" name="Group 23">
            <a:extLst>
              <a:ext uri="{FF2B5EF4-FFF2-40B4-BE49-F238E27FC236}">
                <a16:creationId xmlns:a16="http://schemas.microsoft.com/office/drawing/2014/main" id="{F8B63987-0F5D-CA66-2F0A-49F01233B682}"/>
              </a:ext>
            </a:extLst>
          </p:cNvPr>
          <p:cNvGrpSpPr/>
          <p:nvPr/>
        </p:nvGrpSpPr>
        <p:grpSpPr>
          <a:xfrm>
            <a:off x="14229958" y="2256689"/>
            <a:ext cx="3840480" cy="4417710"/>
            <a:chOff x="14255251" y="2991795"/>
            <a:chExt cx="3840480" cy="4417710"/>
          </a:xfrm>
        </p:grpSpPr>
        <p:sp>
          <p:nvSpPr>
            <p:cNvPr id="15" name="Freeform: Shape 14">
              <a:extLst>
                <a:ext uri="{FF2B5EF4-FFF2-40B4-BE49-F238E27FC236}">
                  <a16:creationId xmlns:a16="http://schemas.microsoft.com/office/drawing/2014/main" id="{948BF9B8-F568-38BC-0BD6-93954B8D6CC6}"/>
                </a:ext>
              </a:extLst>
            </p:cNvPr>
            <p:cNvSpPr/>
            <p:nvPr/>
          </p:nvSpPr>
          <p:spPr>
            <a:xfrm>
              <a:off x="14255251" y="5457862"/>
              <a:ext cx="3840480" cy="1951643"/>
            </a:xfrm>
            <a:custGeom>
              <a:avLst/>
              <a:gdLst>
                <a:gd name="connsiteX0" fmla="*/ 0 w 3854998"/>
                <a:gd name="connsiteY0" fmla="*/ 0 h 3083983"/>
                <a:gd name="connsiteX1" fmla="*/ 3854998 w 3854998"/>
                <a:gd name="connsiteY1" fmla="*/ 0 h 3083983"/>
                <a:gd name="connsiteX2" fmla="*/ 3854998 w 3854998"/>
                <a:gd name="connsiteY2" fmla="*/ 3083983 h 3083983"/>
                <a:gd name="connsiteX3" fmla="*/ 0 w 3854998"/>
                <a:gd name="connsiteY3" fmla="*/ 3083983 h 3083983"/>
                <a:gd name="connsiteX4" fmla="*/ 0 w 3854998"/>
                <a:gd name="connsiteY4" fmla="*/ 0 h 308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998" h="3083983">
                  <a:moveTo>
                    <a:pt x="0" y="0"/>
                  </a:moveTo>
                  <a:lnTo>
                    <a:pt x="3854998" y="0"/>
                  </a:lnTo>
                  <a:lnTo>
                    <a:pt x="3854998" y="3083983"/>
                  </a:lnTo>
                  <a:lnTo>
                    <a:pt x="0" y="3083983"/>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DM Sans" pitchFamily="2" charset="0"/>
                </a:rPr>
                <a:t>Decrease the number of high–utilizers in hospital emergency rooms</a:t>
              </a:r>
            </a:p>
          </p:txBody>
        </p:sp>
        <p:grpSp>
          <p:nvGrpSpPr>
            <p:cNvPr id="16" name="Group 15">
              <a:extLst>
                <a:ext uri="{FF2B5EF4-FFF2-40B4-BE49-F238E27FC236}">
                  <a16:creationId xmlns:a16="http://schemas.microsoft.com/office/drawing/2014/main" id="{9CEF048E-ABDE-4284-E420-0685374B07D4}"/>
                </a:ext>
              </a:extLst>
            </p:cNvPr>
            <p:cNvGrpSpPr/>
            <p:nvPr/>
          </p:nvGrpSpPr>
          <p:grpSpPr>
            <a:xfrm>
              <a:off x="15089641" y="2991795"/>
              <a:ext cx="1828800" cy="1828800"/>
              <a:chOff x="15089641" y="2991795"/>
              <a:chExt cx="1828800" cy="1828800"/>
            </a:xfrm>
          </p:grpSpPr>
          <p:sp>
            <p:nvSpPr>
              <p:cNvPr id="23" name="Oval 22">
                <a:extLst>
                  <a:ext uri="{FF2B5EF4-FFF2-40B4-BE49-F238E27FC236}">
                    <a16:creationId xmlns:a16="http://schemas.microsoft.com/office/drawing/2014/main" id="{4415625D-F9C5-87ED-E6CE-0826E7DA2CB4}"/>
                  </a:ext>
                </a:extLst>
              </p:cNvPr>
              <p:cNvSpPr/>
              <p:nvPr/>
            </p:nvSpPr>
            <p:spPr>
              <a:xfrm>
                <a:off x="15089641" y="2991795"/>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A9CC4885-5487-E020-8FB2-BE3F365F7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27385" y="3354088"/>
                <a:ext cx="1353312" cy="1097280"/>
              </a:xfrm>
              <a:prstGeom prst="rect">
                <a:avLst/>
              </a:prstGeom>
              <a:effectLst/>
            </p:spPr>
          </p:pic>
        </p:grpSp>
      </p:grpSp>
      <p:sp>
        <p:nvSpPr>
          <p:cNvPr id="8" name="Slide Number Placeholder 7">
            <a:extLst>
              <a:ext uri="{FF2B5EF4-FFF2-40B4-BE49-F238E27FC236}">
                <a16:creationId xmlns:a16="http://schemas.microsoft.com/office/drawing/2014/main" id="{EBF268FC-E58D-A31E-5499-5264D78EDC59}"/>
              </a:ext>
            </a:extLst>
          </p:cNvPr>
          <p:cNvSpPr>
            <a:spLocks noGrp="1"/>
          </p:cNvSpPr>
          <p:nvPr>
            <p:ph type="sldNum" sz="quarter" idx="12"/>
          </p:nvPr>
        </p:nvSpPr>
        <p:spPr/>
        <p:txBody>
          <a:bodyPr/>
          <a:lstStyle/>
          <a:p>
            <a:fld id="{F9C5994A-C412-49F6-9E4A-9989D272122B}" type="slidenum">
              <a:rPr lang="en-US" smtClean="0"/>
              <a:t>27</a:t>
            </a:fld>
            <a:endParaRPr lang="en-US"/>
          </a:p>
        </p:txBody>
      </p:sp>
      <p:sp>
        <p:nvSpPr>
          <p:cNvPr id="25" name="TextBox 24">
            <a:extLst>
              <a:ext uri="{FF2B5EF4-FFF2-40B4-BE49-F238E27FC236}">
                <a16:creationId xmlns:a16="http://schemas.microsoft.com/office/drawing/2014/main" id="{190451E4-F565-E43E-F877-75E9691F01B8}"/>
              </a:ext>
            </a:extLst>
          </p:cNvPr>
          <p:cNvSpPr txBox="1"/>
          <p:nvPr/>
        </p:nvSpPr>
        <p:spPr>
          <a:xfrm>
            <a:off x="1697631" y="9772626"/>
            <a:ext cx="8761440" cy="369332"/>
          </a:xfrm>
          <a:prstGeom prst="rect">
            <a:avLst/>
          </a:prstGeom>
          <a:noFill/>
        </p:spPr>
        <p:txBody>
          <a:bodyPr wrap="square" rtlCol="0">
            <a:spAutoFit/>
          </a:bodyPr>
          <a:lstStyle/>
          <a:p>
            <a:r>
              <a:rPr lang="en-US">
                <a:solidFill>
                  <a:schemeClr val="bg1"/>
                </a:solidFill>
              </a:rPr>
              <a:t>Source: Substance Abuse and Mental Health Services Administration- ACT Team Evidence </a:t>
            </a:r>
          </a:p>
        </p:txBody>
      </p:sp>
    </p:spTree>
    <p:extLst>
      <p:ext uri="{BB962C8B-B14F-4D97-AF65-F5344CB8AC3E}">
        <p14:creationId xmlns:p14="http://schemas.microsoft.com/office/powerpoint/2010/main" val="38705253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C4341546-0EF4-211D-1883-1FC9AFF6A504}"/>
              </a:ext>
            </a:extLst>
          </p:cNvPr>
          <p:cNvSpPr>
            <a:spLocks noGrp="1"/>
          </p:cNvSpPr>
          <p:nvPr>
            <p:ph type="body" sz="quarter" idx="13"/>
          </p:nvPr>
        </p:nvSpPr>
        <p:spPr>
          <a:xfrm>
            <a:off x="457202" y="2254133"/>
            <a:ext cx="10832123" cy="421526"/>
          </a:xfrm>
        </p:spPr>
        <p:txBody>
          <a:bodyPr/>
          <a:lstStyle/>
          <a:p>
            <a:r>
              <a:rPr lang="en-US" sz="3000">
                <a:solidFill>
                  <a:schemeClr val="accent1"/>
                </a:solidFill>
              </a:rPr>
              <a:t>Community Mental Health </a:t>
            </a:r>
          </a:p>
        </p:txBody>
      </p:sp>
      <p:sp>
        <p:nvSpPr>
          <p:cNvPr id="50" name="Text Placeholder 49">
            <a:extLst>
              <a:ext uri="{FF2B5EF4-FFF2-40B4-BE49-F238E27FC236}">
                <a16:creationId xmlns:a16="http://schemas.microsoft.com/office/drawing/2014/main" id="{59165D5C-E51F-4966-4FFE-EFC7C07FD444}"/>
              </a:ext>
            </a:extLst>
          </p:cNvPr>
          <p:cNvSpPr>
            <a:spLocks noGrp="1"/>
          </p:cNvSpPr>
          <p:nvPr>
            <p:ph type="body" sz="quarter" idx="15"/>
          </p:nvPr>
        </p:nvSpPr>
        <p:spPr>
          <a:xfrm>
            <a:off x="457202" y="2870882"/>
            <a:ext cx="10832123" cy="2057038"/>
          </a:xfrm>
        </p:spPr>
        <p:txBody>
          <a:bodyPr vert="horz" wrap="square" lIns="0" tIns="0" rIns="0" bIns="0" rtlCol="0" anchor="t">
            <a:spAutoFit/>
          </a:bodyPr>
          <a:lstStyle/>
          <a:p>
            <a:r>
              <a:rPr lang="en-US" sz="2800">
                <a:latin typeface="DM Sans"/>
              </a:rPr>
              <a:t>Expanding Florida's commitment to the Community Mental Health models will help secure crucial behavioral health treatment for Floridians who need it most. </a:t>
            </a:r>
            <a:r>
              <a:rPr lang="en-US" sz="2800" b="1">
                <a:latin typeface="DM Sans"/>
              </a:rPr>
              <a:t>Florida currently ranks 43rd in the U.S. with a behavioral health patient-to-provider ratio of </a:t>
            </a:r>
            <a:r>
              <a:rPr lang="en-US" sz="3600" b="1">
                <a:solidFill>
                  <a:schemeClr val="accent2"/>
                </a:solidFill>
                <a:latin typeface="DM Sans"/>
              </a:rPr>
              <a:t>550:1</a:t>
            </a:r>
            <a:r>
              <a:rPr lang="en-US" sz="2800" b="1">
                <a:latin typeface="DM Sans"/>
              </a:rPr>
              <a:t>.</a:t>
            </a:r>
          </a:p>
        </p:txBody>
      </p:sp>
      <p:grpSp>
        <p:nvGrpSpPr>
          <p:cNvPr id="2" name="Group 1">
            <a:extLst>
              <a:ext uri="{FF2B5EF4-FFF2-40B4-BE49-F238E27FC236}">
                <a16:creationId xmlns:a16="http://schemas.microsoft.com/office/drawing/2014/main" id="{9E72F120-ECE3-E5A6-0BD0-0C9DF33A7B33}"/>
              </a:ext>
            </a:extLst>
          </p:cNvPr>
          <p:cNvGrpSpPr/>
          <p:nvPr/>
        </p:nvGrpSpPr>
        <p:grpSpPr>
          <a:xfrm>
            <a:off x="6647480" y="5972189"/>
            <a:ext cx="4365447" cy="3425117"/>
            <a:chOff x="4263613" y="5435889"/>
            <a:chExt cx="2910298" cy="2283411"/>
          </a:xfrm>
        </p:grpSpPr>
        <p:pic>
          <p:nvPicPr>
            <p:cNvPr id="3" name="Picture 2" descr="A couple of men looking at a book&#10;&#10;Description automatically generated with medium confidence">
              <a:extLst>
                <a:ext uri="{FF2B5EF4-FFF2-40B4-BE49-F238E27FC236}">
                  <a16:creationId xmlns:a16="http://schemas.microsoft.com/office/drawing/2014/main" id="{06A0218F-1669-9B83-F738-FF0EE98D0978}"/>
                </a:ext>
              </a:extLst>
            </p:cNvPr>
            <p:cNvPicPr>
              <a:picLocks noChangeAspect="1"/>
            </p:cNvPicPr>
            <p:nvPr/>
          </p:nvPicPr>
          <p:blipFill rotWithShape="1">
            <a:blip r:embed="rId3">
              <a:alphaModFix amt="45000"/>
              <a:extLst>
                <a:ext uri="{28A0092B-C50C-407E-A947-70E740481C1C}">
                  <a14:useLocalDpi xmlns:a14="http://schemas.microsoft.com/office/drawing/2010/main" val="0"/>
                </a:ext>
              </a:extLst>
            </a:blip>
            <a:srcRect r="-11" b="-13"/>
            <a:stretch/>
          </p:blipFill>
          <p:spPr>
            <a:xfrm flipH="1">
              <a:off x="5045929" y="5914087"/>
              <a:ext cx="1330086" cy="1330088"/>
            </a:xfrm>
            <a:prstGeom prst="ellipse">
              <a:avLst/>
            </a:prstGeom>
            <a:gradFill>
              <a:gsLst>
                <a:gs pos="100000">
                  <a:schemeClr val="bg1"/>
                </a:gs>
                <a:gs pos="0">
                  <a:schemeClr val="accent1">
                    <a:lumMod val="20000"/>
                    <a:lumOff val="80000"/>
                  </a:schemeClr>
                </a:gs>
              </a:gsLst>
              <a:lin ang="1980000" scaled="0"/>
            </a:gradFill>
            <a:ln w="15875">
              <a:solidFill>
                <a:schemeClr val="accent1"/>
              </a:solidFill>
            </a:ln>
          </p:spPr>
        </p:pic>
        <p:sp>
          <p:nvSpPr>
            <p:cNvPr id="4" name="TextBox 3">
              <a:extLst>
                <a:ext uri="{FF2B5EF4-FFF2-40B4-BE49-F238E27FC236}">
                  <a16:creationId xmlns:a16="http://schemas.microsoft.com/office/drawing/2014/main" id="{5D97D62A-EDF6-3765-A7D1-1809CEBD1881}"/>
                </a:ext>
              </a:extLst>
            </p:cNvPr>
            <p:cNvSpPr txBox="1"/>
            <p:nvPr/>
          </p:nvSpPr>
          <p:spPr>
            <a:xfrm>
              <a:off x="4560581" y="5435889"/>
              <a:ext cx="731520" cy="731520"/>
            </a:xfrm>
            <a:prstGeom prst="ellipse">
              <a:avLst/>
            </a:prstGeom>
            <a:solidFill>
              <a:schemeClr val="accent1"/>
            </a:solidFill>
            <a:ln w="15875">
              <a:solidFill>
                <a:schemeClr val="bg2"/>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Team Leader</a:t>
              </a:r>
            </a:p>
          </p:txBody>
        </p:sp>
        <p:sp>
          <p:nvSpPr>
            <p:cNvPr id="5" name="TextBox 4">
              <a:extLst>
                <a:ext uri="{FF2B5EF4-FFF2-40B4-BE49-F238E27FC236}">
                  <a16:creationId xmlns:a16="http://schemas.microsoft.com/office/drawing/2014/main" id="{AA21C787-E494-4D16-F909-632A5E551C5E}"/>
                </a:ext>
              </a:extLst>
            </p:cNvPr>
            <p:cNvSpPr txBox="1"/>
            <p:nvPr/>
          </p:nvSpPr>
          <p:spPr>
            <a:xfrm>
              <a:off x="4263613" y="6211565"/>
              <a:ext cx="731520" cy="731520"/>
            </a:xfrm>
            <a:prstGeom prst="ellipse">
              <a:avLst/>
            </a:prstGeom>
            <a:solidFill>
              <a:schemeClr val="accent1"/>
            </a:solidFill>
            <a:ln>
              <a:noFill/>
            </a:ln>
          </p:spPr>
          <p:txBody>
            <a:bodyPr wrap="square" lIns="0" tIns="0" rIns="0" bIns="0" rtlCol="0" anchor="ctr">
              <a:noAutofit/>
            </a:bodyPr>
            <a:lstStyle>
              <a:defPPr>
                <a:defRPr lang="en-US"/>
              </a:defPPr>
              <a:lvl1pPr algn="ctr">
                <a:defRPr sz="1000" b="1">
                  <a:solidFill>
                    <a:schemeClr val="bg1"/>
                  </a:solidFill>
                  <a:latin typeface="DM Sans" pitchFamily="2" charset="0"/>
                  <a:cs typeface="Poppins"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ARNP</a:t>
              </a:r>
            </a:p>
          </p:txBody>
        </p:sp>
        <p:sp>
          <p:nvSpPr>
            <p:cNvPr id="6" name="TextBox 5">
              <a:extLst>
                <a:ext uri="{FF2B5EF4-FFF2-40B4-BE49-F238E27FC236}">
                  <a16:creationId xmlns:a16="http://schemas.microsoft.com/office/drawing/2014/main" id="{89FFD169-F12E-23BF-5EC2-9FC942282468}"/>
                </a:ext>
              </a:extLst>
            </p:cNvPr>
            <p:cNvSpPr txBox="1"/>
            <p:nvPr/>
          </p:nvSpPr>
          <p:spPr>
            <a:xfrm>
              <a:off x="4560581" y="6987780"/>
              <a:ext cx="731520" cy="731520"/>
            </a:xfrm>
            <a:prstGeom prst="ellipse">
              <a:avLst/>
            </a:prstGeom>
            <a:solidFill>
              <a:schemeClr val="accent1"/>
            </a:solidFill>
            <a:ln>
              <a:noFill/>
            </a:ln>
          </p:spPr>
          <p:txBody>
            <a:bodyPr wrap="square" lIns="0" tIns="0" rIns="0" bIns="0" rtlCol="0" anchor="ctr">
              <a:noAutofit/>
            </a:bodyPr>
            <a:lstStyle>
              <a:defPPr>
                <a:defRPr lang="en-US"/>
              </a:defPPr>
              <a:lvl1pPr algn="ctr">
                <a:defRPr sz="1000" b="1">
                  <a:solidFill>
                    <a:schemeClr val="bg1"/>
                  </a:solidFill>
                  <a:latin typeface="DM Sans" pitchFamily="2" charset="0"/>
                  <a:cs typeface="Poppins"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Registered Nurse</a:t>
              </a:r>
            </a:p>
          </p:txBody>
        </p:sp>
        <p:sp>
          <p:nvSpPr>
            <p:cNvPr id="7" name="TextBox 6">
              <a:extLst>
                <a:ext uri="{FF2B5EF4-FFF2-40B4-BE49-F238E27FC236}">
                  <a16:creationId xmlns:a16="http://schemas.microsoft.com/office/drawing/2014/main" id="{9CF65A3C-F210-AE02-6BAA-800315E26E62}"/>
                </a:ext>
              </a:extLst>
            </p:cNvPr>
            <p:cNvSpPr txBox="1"/>
            <p:nvPr/>
          </p:nvSpPr>
          <p:spPr>
            <a:xfrm>
              <a:off x="6129843" y="5437945"/>
              <a:ext cx="731520" cy="731520"/>
            </a:xfrm>
            <a:prstGeom prst="ellipse">
              <a:avLst/>
            </a:prstGeom>
            <a:solidFill>
              <a:schemeClr val="accent1"/>
            </a:solidFill>
            <a:ln w="15875">
              <a:solidFill>
                <a:schemeClr val="bg2"/>
              </a:solidFill>
            </a:ln>
          </p:spPr>
          <p:txBody>
            <a:bodyPr wrap="square" lIns="0" tIns="0" rIns="0" bIns="0" rtlCol="0" anchor="ctr">
              <a:noAutofit/>
            </a:bodyPr>
            <a:lstStyle>
              <a:defPPr>
                <a:defRPr lang="en-US"/>
              </a:defPPr>
              <a:lvl1pPr algn="ctr">
                <a:defRPr sz="1000" b="1">
                  <a:solidFill>
                    <a:schemeClr val="bg1"/>
                  </a:solidFill>
                  <a:latin typeface="DM Sans" pitchFamily="2" charset="0"/>
                  <a:cs typeface="Poppins"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Peer Specialist</a:t>
              </a:r>
            </a:p>
          </p:txBody>
        </p:sp>
        <p:sp>
          <p:nvSpPr>
            <p:cNvPr id="8" name="TextBox 7">
              <a:extLst>
                <a:ext uri="{FF2B5EF4-FFF2-40B4-BE49-F238E27FC236}">
                  <a16:creationId xmlns:a16="http://schemas.microsoft.com/office/drawing/2014/main" id="{1BB839C6-2BA4-7658-BAF9-D2F08B1797AB}"/>
                </a:ext>
              </a:extLst>
            </p:cNvPr>
            <p:cNvSpPr txBox="1"/>
            <p:nvPr/>
          </p:nvSpPr>
          <p:spPr>
            <a:xfrm>
              <a:off x="6442391" y="6213371"/>
              <a:ext cx="731520" cy="731520"/>
            </a:xfrm>
            <a:prstGeom prst="ellipse">
              <a:avLst/>
            </a:prstGeom>
            <a:solidFill>
              <a:schemeClr val="accent1"/>
            </a:solidFill>
            <a:ln>
              <a:noFill/>
            </a:ln>
          </p:spPr>
          <p:txBody>
            <a:bodyPr wrap="square" lIns="0" tIns="0" rIns="0" bIns="0" rtlCol="0" anchor="ctr">
              <a:noAutofit/>
            </a:bodyPr>
            <a:lstStyle>
              <a:defPPr>
                <a:defRPr lang="en-US"/>
              </a:defPPr>
              <a:lvl1pPr algn="ctr">
                <a:defRPr sz="1000" b="1">
                  <a:solidFill>
                    <a:schemeClr val="bg1"/>
                  </a:solidFill>
                  <a:latin typeface="DM Sans" pitchFamily="2" charset="0"/>
                  <a:cs typeface="Poppins"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Substance Abuse Specialist</a:t>
              </a:r>
            </a:p>
          </p:txBody>
        </p:sp>
        <p:sp>
          <p:nvSpPr>
            <p:cNvPr id="9" name="TextBox 8">
              <a:extLst>
                <a:ext uri="{FF2B5EF4-FFF2-40B4-BE49-F238E27FC236}">
                  <a16:creationId xmlns:a16="http://schemas.microsoft.com/office/drawing/2014/main" id="{E624F35A-D04A-28D8-ADF0-268EBF1707BD}"/>
                </a:ext>
              </a:extLst>
            </p:cNvPr>
            <p:cNvSpPr txBox="1"/>
            <p:nvPr/>
          </p:nvSpPr>
          <p:spPr>
            <a:xfrm>
              <a:off x="6129843" y="6987780"/>
              <a:ext cx="731520" cy="731520"/>
            </a:xfrm>
            <a:prstGeom prst="ellipse">
              <a:avLst/>
            </a:prstGeom>
            <a:solidFill>
              <a:schemeClr val="accent1"/>
            </a:solidFill>
            <a:ln>
              <a:noFill/>
            </a:ln>
          </p:spPr>
          <p:txBody>
            <a:bodyPr wrap="square" lIns="0" tIns="0" rIns="0" bIns="0" rtlCol="0" anchor="ctr">
              <a:noAutofit/>
            </a:bodyPr>
            <a:lstStyle>
              <a:defPPr>
                <a:defRPr lang="en-US"/>
              </a:defPPr>
              <a:lvl1pPr algn="ctr">
                <a:defRPr sz="1000" b="1">
                  <a:solidFill>
                    <a:schemeClr val="bg1"/>
                  </a:solidFill>
                  <a:latin typeface="DM Sans" pitchFamily="2" charset="0"/>
                  <a:cs typeface="Poppins" panose="00000500000000000000" pitchFamily="2"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5" normalizeH="0" baseline="0" noProof="0">
                  <a:ln>
                    <a:noFill/>
                  </a:ln>
                  <a:solidFill>
                    <a:prstClr val="white"/>
                  </a:solidFill>
                  <a:effectLst/>
                  <a:uLnTx/>
                  <a:uFillTx/>
                  <a:latin typeface="DM Sans" pitchFamily="2" charset="0"/>
                  <a:ea typeface="+mn-ea"/>
                  <a:cs typeface="Poppins" panose="00000500000000000000" pitchFamily="2" charset="0"/>
                </a:rPr>
                <a:t>Vocational Specialist</a:t>
              </a:r>
            </a:p>
          </p:txBody>
        </p:sp>
        <p:cxnSp>
          <p:nvCxnSpPr>
            <p:cNvPr id="10" name="Straight Connector 9">
              <a:extLst>
                <a:ext uri="{FF2B5EF4-FFF2-40B4-BE49-F238E27FC236}">
                  <a16:creationId xmlns:a16="http://schemas.microsoft.com/office/drawing/2014/main" id="{F0BE78CC-212F-EC61-CC77-EA158540BE81}"/>
                </a:ext>
              </a:extLst>
            </p:cNvPr>
            <p:cNvCxnSpPr>
              <a:cxnSpLocks/>
              <a:stCxn id="4" idx="5"/>
              <a:endCxn id="3" idx="7"/>
            </p:cNvCxnSpPr>
            <p:nvPr/>
          </p:nvCxnSpPr>
          <p:spPr>
            <a:xfrm>
              <a:off x="5184972" y="6060280"/>
              <a:ext cx="55744" cy="485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E36739-A044-8FB0-ABD2-5EE10BF86B59}"/>
                </a:ext>
              </a:extLst>
            </p:cNvPr>
            <p:cNvCxnSpPr>
              <a:cxnSpLocks/>
              <a:stCxn id="5" idx="6"/>
              <a:endCxn id="3" idx="6"/>
            </p:cNvCxnSpPr>
            <p:nvPr/>
          </p:nvCxnSpPr>
          <p:spPr>
            <a:xfrm>
              <a:off x="4995133" y="6577325"/>
              <a:ext cx="50796" cy="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1DE45C-4C30-802D-CB3E-69CAB3695D2A}"/>
                </a:ext>
              </a:extLst>
            </p:cNvPr>
            <p:cNvCxnSpPr>
              <a:cxnSpLocks/>
              <a:stCxn id="6" idx="7"/>
              <a:endCxn id="3" idx="5"/>
            </p:cNvCxnSpPr>
            <p:nvPr/>
          </p:nvCxnSpPr>
          <p:spPr>
            <a:xfrm flipV="1">
              <a:off x="5184972" y="7049388"/>
              <a:ext cx="55744" cy="4552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AE657E-5BE9-E13D-2DAD-1CBB49CF4CE6}"/>
                </a:ext>
              </a:extLst>
            </p:cNvPr>
            <p:cNvCxnSpPr>
              <a:cxnSpLocks/>
              <a:stCxn id="7" idx="3"/>
              <a:endCxn id="3" idx="1"/>
            </p:cNvCxnSpPr>
            <p:nvPr/>
          </p:nvCxnSpPr>
          <p:spPr>
            <a:xfrm flipH="1">
              <a:off x="6181228" y="6062336"/>
              <a:ext cx="55744" cy="465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A28EAA-3B8D-695F-FE71-82F4863C5A52}"/>
                </a:ext>
              </a:extLst>
            </p:cNvPr>
            <p:cNvCxnSpPr>
              <a:cxnSpLocks/>
              <a:stCxn id="8" idx="2"/>
              <a:endCxn id="3" idx="2"/>
            </p:cNvCxnSpPr>
            <p:nvPr/>
          </p:nvCxnSpPr>
          <p:spPr>
            <a:xfrm flipH="1">
              <a:off x="6376015" y="6579131"/>
              <a:ext cx="6637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CCC2EA-F287-3DC5-C9F4-F1E96E49276A}"/>
                </a:ext>
              </a:extLst>
            </p:cNvPr>
            <p:cNvCxnSpPr>
              <a:cxnSpLocks/>
              <a:stCxn id="9" idx="1"/>
              <a:endCxn id="3" idx="3"/>
            </p:cNvCxnSpPr>
            <p:nvPr/>
          </p:nvCxnSpPr>
          <p:spPr>
            <a:xfrm flipH="1" flipV="1">
              <a:off x="6181228" y="7049388"/>
              <a:ext cx="55744" cy="45521"/>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BF3CEBE-5D6C-05E3-0C4A-523CF33A0DA6}"/>
              </a:ext>
            </a:extLst>
          </p:cNvPr>
          <p:cNvGrpSpPr/>
          <p:nvPr/>
        </p:nvGrpSpPr>
        <p:grpSpPr>
          <a:xfrm>
            <a:off x="817552" y="6575970"/>
            <a:ext cx="5320284" cy="2445152"/>
            <a:chOff x="872887" y="5972189"/>
            <a:chExt cx="5320284" cy="2445152"/>
          </a:xfrm>
        </p:grpSpPr>
        <p:grpSp>
          <p:nvGrpSpPr>
            <p:cNvPr id="16" name="CMHT">
              <a:extLst>
                <a:ext uri="{FF2B5EF4-FFF2-40B4-BE49-F238E27FC236}">
                  <a16:creationId xmlns:a16="http://schemas.microsoft.com/office/drawing/2014/main" id="{5E2048B4-82F7-6C08-06DD-C9569653CED9}"/>
                </a:ext>
              </a:extLst>
            </p:cNvPr>
            <p:cNvGrpSpPr/>
            <p:nvPr/>
          </p:nvGrpSpPr>
          <p:grpSpPr>
            <a:xfrm>
              <a:off x="872887" y="6399682"/>
              <a:ext cx="5320284" cy="2017659"/>
              <a:chOff x="349250" y="7473770"/>
              <a:chExt cx="3546856" cy="1345106"/>
            </a:xfrm>
          </p:grpSpPr>
          <p:cxnSp>
            <p:nvCxnSpPr>
              <p:cNvPr id="17" name="Straight Connector 16">
                <a:extLst>
                  <a:ext uri="{FF2B5EF4-FFF2-40B4-BE49-F238E27FC236}">
                    <a16:creationId xmlns:a16="http://schemas.microsoft.com/office/drawing/2014/main" id="{C1E568DE-23DB-9901-F583-11F6E553F5D1}"/>
                  </a:ext>
                </a:extLst>
              </p:cNvPr>
              <p:cNvCxnSpPr>
                <a:cxnSpLocks/>
              </p:cNvCxnSpPr>
              <p:nvPr/>
            </p:nvCxnSpPr>
            <p:spPr>
              <a:xfrm>
                <a:off x="349250" y="8181833"/>
                <a:ext cx="3546856" cy="0"/>
              </a:xfrm>
              <a:prstGeom prst="line">
                <a:avLst/>
              </a:prstGeom>
              <a:ln w="9525">
                <a:gradFill>
                  <a:gsLst>
                    <a:gs pos="467">
                      <a:schemeClr val="accent1">
                        <a:lumMod val="5000"/>
                        <a:lumOff val="95000"/>
                      </a:schemeClr>
                    </a:gs>
                    <a:gs pos="90000">
                      <a:schemeClr val="accent2"/>
                    </a:gs>
                    <a:gs pos="10000">
                      <a:schemeClr val="accent2"/>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6CF2D1-9B7B-EDFF-9725-63D36759704A}"/>
                  </a:ext>
                </a:extLst>
              </p:cNvPr>
              <p:cNvCxnSpPr>
                <a:cxnSpLocks/>
              </p:cNvCxnSpPr>
              <p:nvPr/>
            </p:nvCxnSpPr>
            <p:spPr>
              <a:xfrm>
                <a:off x="2122678" y="7473770"/>
                <a:ext cx="0" cy="1345106"/>
              </a:xfrm>
              <a:prstGeom prst="line">
                <a:avLst/>
              </a:prstGeom>
              <a:ln w="9525">
                <a:gradFill>
                  <a:gsLst>
                    <a:gs pos="467">
                      <a:schemeClr val="accent1">
                        <a:lumMod val="5000"/>
                        <a:lumOff val="95000"/>
                      </a:schemeClr>
                    </a:gs>
                    <a:gs pos="90000">
                      <a:schemeClr val="accent2"/>
                    </a:gs>
                    <a:gs pos="10000">
                      <a:schemeClr val="accent2"/>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BDFE65-0AF0-4D6A-AD8D-236FEC33F587}"/>
                  </a:ext>
                </a:extLst>
              </p:cNvPr>
              <p:cNvSpPr txBox="1"/>
              <p:nvPr/>
            </p:nvSpPr>
            <p:spPr>
              <a:xfrm>
                <a:off x="476947" y="7500401"/>
                <a:ext cx="1651308" cy="692497"/>
              </a:xfrm>
              <a:prstGeom prst="rect">
                <a:avLst/>
              </a:prstGeom>
              <a:noFill/>
            </p:spPr>
            <p:txBody>
              <a:bodyPr wrap="square" tIns="137160" b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Poppins" panose="00000500000000000000" pitchFamily="2" charset="0"/>
                  </a:rPr>
                  <a:t>Florida Assertive Community Treatment (FACT)</a:t>
                </a:r>
              </a:p>
            </p:txBody>
          </p:sp>
          <p:sp>
            <p:nvSpPr>
              <p:cNvPr id="20" name="TextBox 19">
                <a:extLst>
                  <a:ext uri="{FF2B5EF4-FFF2-40B4-BE49-F238E27FC236}">
                    <a16:creationId xmlns:a16="http://schemas.microsoft.com/office/drawing/2014/main" id="{C93933A7-6A7B-9F85-83A9-E311EAF7A241}"/>
                  </a:ext>
                </a:extLst>
              </p:cNvPr>
              <p:cNvSpPr txBox="1"/>
              <p:nvPr/>
            </p:nvSpPr>
            <p:spPr>
              <a:xfrm>
                <a:off x="2133830" y="7500401"/>
                <a:ext cx="1651308" cy="523220"/>
              </a:xfrm>
              <a:prstGeom prst="rect">
                <a:avLst/>
              </a:prstGeom>
              <a:noFill/>
            </p:spPr>
            <p:txBody>
              <a:bodyPr wrap="square" tIns="137160" b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Poppins" panose="00000500000000000000" pitchFamily="2" charset="0"/>
                  </a:rPr>
                  <a:t>Community Action Teams (CAT)</a:t>
                </a:r>
              </a:p>
            </p:txBody>
          </p:sp>
          <p:sp>
            <p:nvSpPr>
              <p:cNvPr id="21" name="TextBox 20">
                <a:extLst>
                  <a:ext uri="{FF2B5EF4-FFF2-40B4-BE49-F238E27FC236}">
                    <a16:creationId xmlns:a16="http://schemas.microsoft.com/office/drawing/2014/main" id="{A21DD893-8C10-449F-677F-45918399AAC7}"/>
                  </a:ext>
                </a:extLst>
              </p:cNvPr>
              <p:cNvSpPr txBox="1"/>
              <p:nvPr/>
            </p:nvSpPr>
            <p:spPr>
              <a:xfrm>
                <a:off x="476947" y="8204227"/>
                <a:ext cx="1651308" cy="523220"/>
              </a:xfrm>
              <a:prstGeom prst="rect">
                <a:avLst/>
              </a:prstGeom>
              <a:noFill/>
            </p:spPr>
            <p:txBody>
              <a:bodyPr wrap="square" tIns="137160" b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Poppins" panose="00000500000000000000" pitchFamily="2" charset="0"/>
                  </a:rPr>
                  <a:t>Mobile Response Teams (MRT)</a:t>
                </a:r>
              </a:p>
            </p:txBody>
          </p:sp>
          <p:sp>
            <p:nvSpPr>
              <p:cNvPr id="22" name="TextBox 21">
                <a:extLst>
                  <a:ext uri="{FF2B5EF4-FFF2-40B4-BE49-F238E27FC236}">
                    <a16:creationId xmlns:a16="http://schemas.microsoft.com/office/drawing/2014/main" id="{F5702874-F3FB-E15B-5477-77C4688F953C}"/>
                  </a:ext>
                </a:extLst>
              </p:cNvPr>
              <p:cNvSpPr txBox="1"/>
              <p:nvPr/>
            </p:nvSpPr>
            <p:spPr>
              <a:xfrm>
                <a:off x="2133830" y="8204227"/>
                <a:ext cx="1651308" cy="523220"/>
              </a:xfrm>
              <a:prstGeom prst="rect">
                <a:avLst/>
              </a:prstGeom>
              <a:noFill/>
            </p:spPr>
            <p:txBody>
              <a:bodyPr wrap="square" tIns="137160" bIns="13716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black">
                        <a:lumMod val="75000"/>
                        <a:lumOff val="25000"/>
                      </a:prstClr>
                    </a:solidFill>
                    <a:effectLst/>
                    <a:uLnTx/>
                    <a:uFillTx/>
                    <a:latin typeface="DM Sans" pitchFamily="2" charset="0"/>
                    <a:ea typeface="+mn-ea"/>
                    <a:cs typeface="Poppins" panose="00000500000000000000" pitchFamily="2" charset="0"/>
                  </a:rPr>
                  <a:t>Family Intensive Treatment (FIT)</a:t>
                </a:r>
              </a:p>
            </p:txBody>
          </p:sp>
        </p:grpSp>
        <p:sp>
          <p:nvSpPr>
            <p:cNvPr id="30" name="TextBox 29">
              <a:extLst>
                <a:ext uri="{FF2B5EF4-FFF2-40B4-BE49-F238E27FC236}">
                  <a16:creationId xmlns:a16="http://schemas.microsoft.com/office/drawing/2014/main" id="{37F2CB53-6086-95E1-4E84-90A67924CA10}"/>
                </a:ext>
              </a:extLst>
            </p:cNvPr>
            <p:cNvSpPr txBox="1"/>
            <p:nvPr/>
          </p:nvSpPr>
          <p:spPr>
            <a:xfrm>
              <a:off x="880316" y="5972189"/>
              <a:ext cx="53054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Community Mental Health Teams </a:t>
              </a:r>
            </a:p>
          </p:txBody>
        </p:sp>
      </p:grpSp>
      <p:grpSp>
        <p:nvGrpSpPr>
          <p:cNvPr id="33" name="Group 32">
            <a:extLst>
              <a:ext uri="{FF2B5EF4-FFF2-40B4-BE49-F238E27FC236}">
                <a16:creationId xmlns:a16="http://schemas.microsoft.com/office/drawing/2014/main" id="{2DA01334-F9D0-3F49-CEF8-FC11EE0D9D38}"/>
              </a:ext>
            </a:extLst>
          </p:cNvPr>
          <p:cNvGrpSpPr/>
          <p:nvPr/>
        </p:nvGrpSpPr>
        <p:grpSpPr>
          <a:xfrm rot="5400000">
            <a:off x="10130144" y="2575465"/>
            <a:ext cx="9784377" cy="5136069"/>
            <a:chOff x="349250" y="2715818"/>
            <a:chExt cx="7080250" cy="1819684"/>
          </a:xfrm>
        </p:grpSpPr>
        <p:grpSp>
          <p:nvGrpSpPr>
            <p:cNvPr id="34" name="Group 33">
              <a:extLst>
                <a:ext uri="{FF2B5EF4-FFF2-40B4-BE49-F238E27FC236}">
                  <a16:creationId xmlns:a16="http://schemas.microsoft.com/office/drawing/2014/main" id="{C295D395-D0F5-39A6-15C6-92649C52BC60}"/>
                </a:ext>
              </a:extLst>
            </p:cNvPr>
            <p:cNvGrpSpPr/>
            <p:nvPr/>
          </p:nvGrpSpPr>
          <p:grpSpPr>
            <a:xfrm>
              <a:off x="349250" y="2715818"/>
              <a:ext cx="7080250" cy="1819681"/>
              <a:chOff x="349250" y="2715818"/>
              <a:chExt cx="7080250" cy="1819681"/>
            </a:xfrm>
          </p:grpSpPr>
          <p:sp>
            <p:nvSpPr>
              <p:cNvPr id="36" name="Rectangle 35">
                <a:extLst>
                  <a:ext uri="{FF2B5EF4-FFF2-40B4-BE49-F238E27FC236}">
                    <a16:creationId xmlns:a16="http://schemas.microsoft.com/office/drawing/2014/main" id="{06CDEB92-BE52-6AC0-8C50-FD0FD363E129}"/>
                  </a:ext>
                </a:extLst>
              </p:cNvPr>
              <p:cNvSpPr/>
              <p:nvPr/>
            </p:nvSpPr>
            <p:spPr>
              <a:xfrm>
                <a:off x="2743200" y="2715818"/>
                <a:ext cx="2286000" cy="1819681"/>
              </a:xfrm>
              <a:prstGeom prst="rect">
                <a:avLst/>
              </a:prstGeom>
              <a:gradFill>
                <a:gsLst>
                  <a:gs pos="100000">
                    <a:schemeClr val="bg1"/>
                  </a:gs>
                  <a:gs pos="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4CA1A8-289E-1737-32A6-BC6740013D91}"/>
                  </a:ext>
                </a:extLst>
              </p:cNvPr>
              <p:cNvSpPr/>
              <p:nvPr/>
            </p:nvSpPr>
            <p:spPr>
              <a:xfrm>
                <a:off x="5143500" y="2715818"/>
                <a:ext cx="2286000" cy="1819681"/>
              </a:xfrm>
              <a:prstGeom prst="rect">
                <a:avLst/>
              </a:prstGeom>
              <a:gradFill>
                <a:gsLst>
                  <a:gs pos="100000">
                    <a:schemeClr val="bg1"/>
                  </a:gs>
                  <a:gs pos="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82EB09C-517A-733B-4C6E-58B83B899DE0}"/>
                  </a:ext>
                </a:extLst>
              </p:cNvPr>
              <p:cNvSpPr/>
              <p:nvPr/>
            </p:nvSpPr>
            <p:spPr>
              <a:xfrm>
                <a:off x="349250" y="2715818"/>
                <a:ext cx="2286000" cy="1819681"/>
              </a:xfrm>
              <a:prstGeom prst="rect">
                <a:avLst/>
              </a:prstGeom>
              <a:gradFill>
                <a:gsLst>
                  <a:gs pos="100000">
                    <a:schemeClr val="bg1"/>
                  </a:gs>
                  <a:gs pos="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descr="Gray and denim color gradient background">
              <a:extLst>
                <a:ext uri="{FF2B5EF4-FFF2-40B4-BE49-F238E27FC236}">
                  <a16:creationId xmlns:a16="http://schemas.microsoft.com/office/drawing/2014/main" id="{C6934E8B-06CC-931F-D2B6-803A4D3E6FAE}"/>
                </a:ext>
              </a:extLst>
            </p:cNvPr>
            <p:cNvPicPr>
              <a:picLocks noChangeAspect="1"/>
            </p:cNvPicPr>
            <p:nvPr/>
          </p:nvPicPr>
          <p:blipFill rotWithShape="1">
            <a:blip r:embed="rId4">
              <a:alphaModFix amt="20000"/>
              <a:duotone>
                <a:schemeClr val="accent1">
                  <a:shade val="45000"/>
                  <a:satMod val="135000"/>
                </a:schemeClr>
                <a:prstClr val="white"/>
              </a:duotone>
              <a:extLst>
                <a:ext uri="{BEBA8EAE-BF5A-486C-A8C5-ECC9F3942E4B}">
                  <a14:imgProps xmlns:a14="http://schemas.microsoft.com/office/drawing/2010/main">
                    <a14:imgLayer r:embed="rId5">
                      <a14:imgEffect>
                        <a14:sharpenSoften amount="4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r="73" b="-18"/>
            <a:stretch/>
          </p:blipFill>
          <p:spPr>
            <a:xfrm rot="5400000">
              <a:off x="2980614" y="86616"/>
              <a:ext cx="1817522" cy="7080250"/>
            </a:xfrm>
            <a:custGeom>
              <a:avLst/>
              <a:gdLst>
                <a:gd name="connsiteX0" fmla="*/ 0 w 2743199"/>
                <a:gd name="connsiteY0" fmla="*/ 2286000 h 7080250"/>
                <a:gd name="connsiteX1" fmla="*/ 0 w 2743199"/>
                <a:gd name="connsiteY1" fmla="*/ 0 h 7080250"/>
                <a:gd name="connsiteX2" fmla="*/ 2743199 w 2743199"/>
                <a:gd name="connsiteY2" fmla="*/ 0 h 7080250"/>
                <a:gd name="connsiteX3" fmla="*/ 2743199 w 2743199"/>
                <a:gd name="connsiteY3" fmla="*/ 2286000 h 7080250"/>
                <a:gd name="connsiteX4" fmla="*/ 0 w 2743199"/>
                <a:gd name="connsiteY4" fmla="*/ 4686300 h 7080250"/>
                <a:gd name="connsiteX5" fmla="*/ 0 w 2743199"/>
                <a:gd name="connsiteY5" fmla="*/ 2400300 h 7080250"/>
                <a:gd name="connsiteX6" fmla="*/ 2743199 w 2743199"/>
                <a:gd name="connsiteY6" fmla="*/ 2400300 h 7080250"/>
                <a:gd name="connsiteX7" fmla="*/ 2743199 w 2743199"/>
                <a:gd name="connsiteY7" fmla="*/ 4686300 h 7080250"/>
                <a:gd name="connsiteX8" fmla="*/ 0 w 2743199"/>
                <a:gd name="connsiteY8" fmla="*/ 7080250 h 7080250"/>
                <a:gd name="connsiteX9" fmla="*/ 0 w 2743199"/>
                <a:gd name="connsiteY9" fmla="*/ 4794250 h 7080250"/>
                <a:gd name="connsiteX10" fmla="*/ 2743199 w 2743199"/>
                <a:gd name="connsiteY10" fmla="*/ 4794250 h 7080250"/>
                <a:gd name="connsiteX11" fmla="*/ 2743199 w 2743199"/>
                <a:gd name="connsiteY11" fmla="*/ 7080250 h 70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199" h="7080250">
                  <a:moveTo>
                    <a:pt x="0" y="2286000"/>
                  </a:moveTo>
                  <a:lnTo>
                    <a:pt x="0" y="0"/>
                  </a:lnTo>
                  <a:lnTo>
                    <a:pt x="2743199" y="0"/>
                  </a:lnTo>
                  <a:lnTo>
                    <a:pt x="2743199" y="2286000"/>
                  </a:lnTo>
                  <a:close/>
                  <a:moveTo>
                    <a:pt x="0" y="4686300"/>
                  </a:moveTo>
                  <a:lnTo>
                    <a:pt x="0" y="2400300"/>
                  </a:lnTo>
                  <a:lnTo>
                    <a:pt x="2743199" y="2400300"/>
                  </a:lnTo>
                  <a:lnTo>
                    <a:pt x="2743199" y="4686300"/>
                  </a:lnTo>
                  <a:close/>
                  <a:moveTo>
                    <a:pt x="0" y="7080250"/>
                  </a:moveTo>
                  <a:lnTo>
                    <a:pt x="0" y="4794250"/>
                  </a:lnTo>
                  <a:lnTo>
                    <a:pt x="2743199" y="4794250"/>
                  </a:lnTo>
                  <a:lnTo>
                    <a:pt x="2743199" y="7080250"/>
                  </a:lnTo>
                  <a:close/>
                </a:path>
              </a:pathLst>
            </a:custGeom>
          </p:spPr>
        </p:pic>
      </p:grpSp>
      <p:sp>
        <p:nvSpPr>
          <p:cNvPr id="39" name="TextBox 38">
            <a:extLst>
              <a:ext uri="{FF2B5EF4-FFF2-40B4-BE49-F238E27FC236}">
                <a16:creationId xmlns:a16="http://schemas.microsoft.com/office/drawing/2014/main" id="{76FE2ACA-5C23-CCF3-B416-EF26964093E9}"/>
              </a:ext>
            </a:extLst>
          </p:cNvPr>
          <p:cNvSpPr txBox="1"/>
          <p:nvPr/>
        </p:nvSpPr>
        <p:spPr>
          <a:xfrm>
            <a:off x="12513443" y="3446757"/>
            <a:ext cx="5076924" cy="3231654"/>
          </a:xfrm>
          <a:prstGeom prst="rect">
            <a:avLst/>
          </a:prstGeom>
          <a:noFill/>
        </p:spPr>
        <p:txBody>
          <a:bodyPr wrap="square" lIns="274320" tIns="137160" rIns="274320" bIns="13716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87"/>
                </a:solidFill>
                <a:effectLst/>
                <a:uLnTx/>
                <a:uFillTx/>
                <a:latin typeface="DM Sans" pitchFamily="2" charset="0"/>
                <a:ea typeface="+mn-ea"/>
                <a:cs typeface="Times New Roman" panose="02020603050405020304" pitchFamily="18" charset="0"/>
              </a:rPr>
              <a:t>Community Mental Health Models </a:t>
            </a:r>
            <a:r>
              <a:rPr lang="en-US" sz="2400" b="1">
                <a:solidFill>
                  <a:srgbClr val="005287"/>
                </a:solidFill>
                <a:latin typeface="DM Sans" pitchFamily="2" charset="0"/>
                <a:cs typeface="Times New Roman" panose="02020603050405020304" pitchFamily="18" charset="0"/>
              </a:rPr>
              <a:t>like Certified Community Behavioral Health Centers (CCBHCs) provide 24/7 coordinated comprehensive behavioral health services to communities. </a:t>
            </a:r>
            <a:endParaRPr kumimoji="0" lang="en-US" sz="2400" b="1" i="0" u="none" strike="noStrike" kern="1200" cap="none" spc="0" normalizeH="0" baseline="0" noProof="0">
              <a:ln>
                <a:noFill/>
              </a:ln>
              <a:solidFill>
                <a:srgbClr val="005287"/>
              </a:solidFill>
              <a:effectLst/>
              <a:uLnTx/>
              <a:uFillTx/>
              <a:latin typeface="DM Sans" pitchFamily="2"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163B176A-C8AC-7273-B8F4-741825843831}"/>
              </a:ext>
            </a:extLst>
          </p:cNvPr>
          <p:cNvSpPr txBox="1"/>
          <p:nvPr/>
        </p:nvSpPr>
        <p:spPr>
          <a:xfrm>
            <a:off x="12448196" y="6942523"/>
            <a:ext cx="5129967" cy="2862322"/>
          </a:xfrm>
          <a:prstGeom prst="rect">
            <a:avLst/>
          </a:prstGeom>
          <a:noFill/>
        </p:spPr>
        <p:txBody>
          <a:bodyPr wrap="square" lIns="274320" tIns="137160" rIns="274320" bIns="13716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87"/>
                </a:solidFill>
                <a:effectLst/>
                <a:uLnTx/>
                <a:uFillTx/>
                <a:latin typeface="DM Sans" pitchFamily="2" charset="0"/>
                <a:ea typeface="+mn-ea"/>
                <a:cs typeface="Times New Roman" panose="02020603050405020304" pitchFamily="18" charset="0"/>
              </a:rPr>
              <a:t>COVID-19 increased the number of Floridians experiencing mental illness. Adequately funding these programs will address this increase and improve the overall health of our state. </a:t>
            </a:r>
          </a:p>
        </p:txBody>
      </p:sp>
      <p:sp>
        <p:nvSpPr>
          <p:cNvPr id="23" name="TextBox 22">
            <a:extLst>
              <a:ext uri="{FF2B5EF4-FFF2-40B4-BE49-F238E27FC236}">
                <a16:creationId xmlns:a16="http://schemas.microsoft.com/office/drawing/2014/main" id="{D3D1D97C-30A7-D466-2DA4-D3CE319D4BFB}"/>
              </a:ext>
            </a:extLst>
          </p:cNvPr>
          <p:cNvSpPr txBox="1"/>
          <p:nvPr/>
        </p:nvSpPr>
        <p:spPr>
          <a:xfrm>
            <a:off x="12448196" y="1077027"/>
            <a:ext cx="5076924" cy="1754326"/>
          </a:xfrm>
          <a:prstGeom prst="rect">
            <a:avLst/>
          </a:prstGeom>
          <a:noFill/>
        </p:spPr>
        <p:txBody>
          <a:bodyPr wrap="square" lIns="274320" tIns="137160" rIns="274320" bIns="13716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87"/>
                </a:solidFill>
                <a:effectLst/>
                <a:uLnTx/>
                <a:uFillTx/>
                <a:latin typeface="DM Sans" pitchFamily="2" charset="0"/>
                <a:ea typeface="+mn-ea"/>
                <a:cs typeface="Times New Roman" panose="02020603050405020304" pitchFamily="18" charset="0"/>
              </a:rPr>
              <a:t>Expanding these services will help patients achieve the right care, in the right setting, at the right time.</a:t>
            </a:r>
          </a:p>
        </p:txBody>
      </p:sp>
    </p:spTree>
    <p:extLst>
      <p:ext uri="{BB962C8B-B14F-4D97-AF65-F5344CB8AC3E}">
        <p14:creationId xmlns:p14="http://schemas.microsoft.com/office/powerpoint/2010/main" val="19443143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EDF196-66DB-36D5-3A1C-6579EA10A440}"/>
              </a:ext>
            </a:extLst>
          </p:cNvPr>
          <p:cNvSpPr/>
          <p:nvPr/>
        </p:nvSpPr>
        <p:spPr>
          <a:xfrm>
            <a:off x="117987" y="1541206"/>
            <a:ext cx="10707329" cy="66736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B363F-2852-92C8-14C1-7C2B20E7591B}"/>
              </a:ext>
            </a:extLst>
          </p:cNvPr>
          <p:cNvSpPr>
            <a:spLocks noGrp="1"/>
          </p:cNvSpPr>
          <p:nvPr>
            <p:ph type="title"/>
          </p:nvPr>
        </p:nvSpPr>
        <p:spPr/>
        <p:txBody>
          <a:bodyPr/>
          <a:lstStyle/>
          <a:p>
            <a:r>
              <a:rPr lang="en-US"/>
              <a:t>The Clubhouse Model </a:t>
            </a:r>
          </a:p>
        </p:txBody>
      </p:sp>
      <p:sp>
        <p:nvSpPr>
          <p:cNvPr id="3" name="Content Placeholder 2">
            <a:extLst>
              <a:ext uri="{FF2B5EF4-FFF2-40B4-BE49-F238E27FC236}">
                <a16:creationId xmlns:a16="http://schemas.microsoft.com/office/drawing/2014/main" id="{26395CD0-FD04-86F2-A642-67A70BD5CF60}"/>
              </a:ext>
            </a:extLst>
          </p:cNvPr>
          <p:cNvSpPr>
            <a:spLocks noGrp="1"/>
          </p:cNvSpPr>
          <p:nvPr>
            <p:ph idx="1"/>
          </p:nvPr>
        </p:nvSpPr>
        <p:spPr>
          <a:xfrm>
            <a:off x="342900" y="1860032"/>
            <a:ext cx="10269418" cy="6566935"/>
          </a:xfrm>
        </p:spPr>
        <p:txBody>
          <a:bodyPr>
            <a:normAutofit/>
          </a:bodyPr>
          <a:lstStyle/>
          <a:p>
            <a:pPr marL="0" indent="0">
              <a:buNone/>
            </a:pPr>
            <a:r>
              <a:rPr lang="en-US" sz="4000">
                <a:solidFill>
                  <a:schemeClr val="bg1"/>
                </a:solidFill>
              </a:rPr>
              <a:t>A </a:t>
            </a:r>
            <a:r>
              <a:rPr lang="en-US" sz="4000" u="sng">
                <a:solidFill>
                  <a:schemeClr val="bg1"/>
                </a:solidFill>
              </a:rPr>
              <a:t>clubhouse</a:t>
            </a:r>
            <a:r>
              <a:rPr lang="en-US" sz="4000">
                <a:solidFill>
                  <a:schemeClr val="bg1"/>
                </a:solidFill>
              </a:rPr>
              <a:t> is an integrated approach to support the recovery of people living with serious mental illness (SMI) by promoting greater integration across service providers.</a:t>
            </a:r>
          </a:p>
          <a:p>
            <a:pPr marL="0" indent="0">
              <a:buNone/>
            </a:pPr>
            <a:r>
              <a:rPr lang="en-US" sz="4000">
                <a:solidFill>
                  <a:schemeClr val="bg1"/>
                </a:solidFill>
              </a:rPr>
              <a:t>The Clubhouse model provided access to wrap-around services that include crisis–invention services, treatment, employment, housing, counseling, education, and daily meals. </a:t>
            </a:r>
          </a:p>
          <a:p>
            <a:pPr marL="0" indent="0">
              <a:buNone/>
            </a:pPr>
            <a:r>
              <a:rPr lang="en-US" sz="4000"/>
              <a:t> </a:t>
            </a:r>
          </a:p>
        </p:txBody>
      </p:sp>
      <p:sp>
        <p:nvSpPr>
          <p:cNvPr id="4" name="Slide Number Placeholder 3">
            <a:extLst>
              <a:ext uri="{FF2B5EF4-FFF2-40B4-BE49-F238E27FC236}">
                <a16:creationId xmlns:a16="http://schemas.microsoft.com/office/drawing/2014/main" id="{90A77E51-3427-28E1-A842-3289EB57E06A}"/>
              </a:ext>
            </a:extLst>
          </p:cNvPr>
          <p:cNvSpPr>
            <a:spLocks noGrp="1"/>
          </p:cNvSpPr>
          <p:nvPr>
            <p:ph type="sldNum" sz="quarter" idx="12"/>
          </p:nvPr>
        </p:nvSpPr>
        <p:spPr/>
        <p:txBody>
          <a:bodyPr/>
          <a:lstStyle/>
          <a:p>
            <a:fld id="{F9C5994A-C412-49F6-9E4A-9989D272122B}" type="slidenum">
              <a:rPr lang="en-US" smtClean="0"/>
              <a:t>29</a:t>
            </a:fld>
            <a:endParaRPr lang="en-US"/>
          </a:p>
        </p:txBody>
      </p:sp>
      <p:pic>
        <p:nvPicPr>
          <p:cNvPr id="1028" name="Picture 4" descr="News | Fountain House">
            <a:extLst>
              <a:ext uri="{FF2B5EF4-FFF2-40B4-BE49-F238E27FC236}">
                <a16:creationId xmlns:a16="http://schemas.microsoft.com/office/drawing/2014/main" id="{4DEAADBD-71F3-94A0-45A6-E5C323F43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7175" y="845345"/>
            <a:ext cx="5492049" cy="307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9376BC-24CD-BC48-AC64-C9BE944F917D}"/>
              </a:ext>
            </a:extLst>
          </p:cNvPr>
          <p:cNvSpPr txBox="1"/>
          <p:nvPr/>
        </p:nvSpPr>
        <p:spPr>
          <a:xfrm>
            <a:off x="11427175" y="4186988"/>
            <a:ext cx="5838092" cy="1569660"/>
          </a:xfrm>
          <a:prstGeom prst="rect">
            <a:avLst/>
          </a:prstGeom>
          <a:noFill/>
        </p:spPr>
        <p:txBody>
          <a:bodyPr wrap="square" rtlCol="0">
            <a:spAutoFit/>
          </a:bodyPr>
          <a:lstStyle/>
          <a:p>
            <a:pPr algn="ctr"/>
            <a:r>
              <a:rPr lang="en-US" sz="2400" b="1">
                <a:solidFill>
                  <a:schemeClr val="accent1"/>
                </a:solidFill>
                <a:latin typeface="DM Sans" pitchFamily="2" charset="0"/>
              </a:rPr>
              <a:t>The concept of a clubhouse, which was pioneered by Fountain House in the 1940s — starts with the idea that “community is therapy.”</a:t>
            </a:r>
          </a:p>
        </p:txBody>
      </p:sp>
      <p:grpSp>
        <p:nvGrpSpPr>
          <p:cNvPr id="11" name="Group 10">
            <a:extLst>
              <a:ext uri="{FF2B5EF4-FFF2-40B4-BE49-F238E27FC236}">
                <a16:creationId xmlns:a16="http://schemas.microsoft.com/office/drawing/2014/main" id="{C0FC72E8-7FE0-DDC6-C338-D2FCD85934E6}"/>
              </a:ext>
            </a:extLst>
          </p:cNvPr>
          <p:cNvGrpSpPr/>
          <p:nvPr/>
        </p:nvGrpSpPr>
        <p:grpSpPr>
          <a:xfrm>
            <a:off x="12714511" y="6133735"/>
            <a:ext cx="3263420" cy="3263420"/>
            <a:chOff x="13171139" y="6022743"/>
            <a:chExt cx="3263420" cy="3263420"/>
          </a:xfrm>
        </p:grpSpPr>
        <p:sp>
          <p:nvSpPr>
            <p:cNvPr id="9" name="Oval 8">
              <a:extLst>
                <a:ext uri="{FF2B5EF4-FFF2-40B4-BE49-F238E27FC236}">
                  <a16:creationId xmlns:a16="http://schemas.microsoft.com/office/drawing/2014/main" id="{4732B7DF-FFC0-9B13-9A5D-62581CABC356}"/>
                </a:ext>
              </a:extLst>
            </p:cNvPr>
            <p:cNvSpPr/>
            <p:nvPr/>
          </p:nvSpPr>
          <p:spPr>
            <a:xfrm>
              <a:off x="13171139" y="6022743"/>
              <a:ext cx="3263420" cy="3263420"/>
            </a:xfrm>
            <a:prstGeom prst="ellipse">
              <a:avLst/>
            </a:prstGeom>
            <a:solidFill>
              <a:schemeClr val="bg1"/>
            </a:solid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41A712-E048-833E-7074-7907DB5C906A}"/>
                </a:ext>
              </a:extLst>
            </p:cNvPr>
            <p:cNvSpPr txBox="1"/>
            <p:nvPr/>
          </p:nvSpPr>
          <p:spPr>
            <a:xfrm>
              <a:off x="13399635" y="6451559"/>
              <a:ext cx="2806428" cy="1323439"/>
            </a:xfrm>
            <a:prstGeom prst="rect">
              <a:avLst/>
            </a:prstGeom>
            <a:noFill/>
          </p:spPr>
          <p:txBody>
            <a:bodyPr wrap="square" rtlCol="0">
              <a:spAutoFit/>
            </a:bodyPr>
            <a:lstStyle/>
            <a:p>
              <a:pPr algn="ctr"/>
              <a:r>
                <a:rPr lang="en-US" sz="8000" b="1">
                  <a:solidFill>
                    <a:schemeClr val="accent2"/>
                  </a:solidFill>
                  <a:latin typeface="Poppins" panose="00000500000000000000" pitchFamily="2" charset="0"/>
                  <a:cs typeface="Poppins" panose="00000500000000000000" pitchFamily="2" charset="0"/>
                </a:rPr>
                <a:t>17</a:t>
              </a:r>
            </a:p>
          </p:txBody>
        </p:sp>
        <p:sp>
          <p:nvSpPr>
            <p:cNvPr id="7" name="TextBox 6">
              <a:extLst>
                <a:ext uri="{FF2B5EF4-FFF2-40B4-BE49-F238E27FC236}">
                  <a16:creationId xmlns:a16="http://schemas.microsoft.com/office/drawing/2014/main" id="{371C0D14-0E4E-7F03-2B05-2A3939AB92D8}"/>
                </a:ext>
              </a:extLst>
            </p:cNvPr>
            <p:cNvSpPr txBox="1"/>
            <p:nvPr/>
          </p:nvSpPr>
          <p:spPr>
            <a:xfrm>
              <a:off x="13399635" y="7845575"/>
              <a:ext cx="2806428" cy="830997"/>
            </a:xfrm>
            <a:prstGeom prst="rect">
              <a:avLst/>
            </a:prstGeom>
            <a:noFill/>
          </p:spPr>
          <p:txBody>
            <a:bodyPr wrap="square" rtlCol="0">
              <a:spAutoFit/>
            </a:bodyPr>
            <a:lstStyle/>
            <a:p>
              <a:pPr algn="ctr"/>
              <a:r>
                <a:rPr lang="en-US" sz="2400">
                  <a:latin typeface="DM Sans" pitchFamily="2" charset="0"/>
                </a:rPr>
                <a:t>Clubhouse Models in Florida </a:t>
              </a:r>
            </a:p>
          </p:txBody>
        </p:sp>
        <p:pic>
          <p:nvPicPr>
            <p:cNvPr id="10" name="Graphic 9">
              <a:extLst>
                <a:ext uri="{FF2B5EF4-FFF2-40B4-BE49-F238E27FC236}">
                  <a16:creationId xmlns:a16="http://schemas.microsoft.com/office/drawing/2014/main" id="{51647736-2534-3BED-AA33-9C38577B7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25193" y="7569864"/>
              <a:ext cx="2213095" cy="275711"/>
            </a:xfrm>
            <a:prstGeom prst="rect">
              <a:avLst/>
            </a:prstGeom>
          </p:spPr>
        </p:pic>
      </p:grpSp>
      <p:sp>
        <p:nvSpPr>
          <p:cNvPr id="14" name="TextBox 13">
            <a:extLst>
              <a:ext uri="{FF2B5EF4-FFF2-40B4-BE49-F238E27FC236}">
                <a16:creationId xmlns:a16="http://schemas.microsoft.com/office/drawing/2014/main" id="{76F1636A-244D-2131-FFC7-689E3F043482}"/>
              </a:ext>
            </a:extLst>
          </p:cNvPr>
          <p:cNvSpPr txBox="1"/>
          <p:nvPr/>
        </p:nvSpPr>
        <p:spPr>
          <a:xfrm>
            <a:off x="117987" y="9212489"/>
            <a:ext cx="10015751" cy="369332"/>
          </a:xfrm>
          <a:prstGeom prst="rect">
            <a:avLst/>
          </a:prstGeom>
          <a:noFill/>
        </p:spPr>
        <p:txBody>
          <a:bodyPr wrap="square" rtlCol="0">
            <a:spAutoFit/>
          </a:bodyPr>
          <a:lstStyle/>
          <a:p>
            <a:r>
              <a:rPr lang="en-US"/>
              <a:t>Source: Fountain House Clubhouse Model </a:t>
            </a:r>
          </a:p>
        </p:txBody>
      </p:sp>
    </p:spTree>
    <p:extLst>
      <p:ext uri="{BB962C8B-B14F-4D97-AF65-F5344CB8AC3E}">
        <p14:creationId xmlns:p14="http://schemas.microsoft.com/office/powerpoint/2010/main" val="40286502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9C77-5ABB-A59F-DBDB-51E2003D2091}"/>
              </a:ext>
            </a:extLst>
          </p:cNvPr>
          <p:cNvSpPr>
            <a:spLocks noGrp="1"/>
          </p:cNvSpPr>
          <p:nvPr>
            <p:ph type="title"/>
          </p:nvPr>
        </p:nvSpPr>
        <p:spPr/>
        <p:txBody>
          <a:bodyPr/>
          <a:lstStyle/>
          <a:p>
            <a:r>
              <a:rPr lang="en-US"/>
              <a:t> ROLE OF FHA IN STRENGTHENING AND BUILDING THE behavioral HEALTH system </a:t>
            </a:r>
          </a:p>
        </p:txBody>
      </p:sp>
      <p:grpSp>
        <p:nvGrpSpPr>
          <p:cNvPr id="24" name="Group 23">
            <a:extLst>
              <a:ext uri="{FF2B5EF4-FFF2-40B4-BE49-F238E27FC236}">
                <a16:creationId xmlns:a16="http://schemas.microsoft.com/office/drawing/2014/main" id="{F591F11C-63BF-A981-4358-2DC0482F8073}"/>
              </a:ext>
            </a:extLst>
          </p:cNvPr>
          <p:cNvGrpSpPr/>
          <p:nvPr/>
        </p:nvGrpSpPr>
        <p:grpSpPr>
          <a:xfrm>
            <a:off x="9200107" y="4318760"/>
            <a:ext cx="3604683" cy="1129588"/>
            <a:chOff x="489476" y="6127757"/>
            <a:chExt cx="3808237" cy="1133475"/>
          </a:xfrm>
        </p:grpSpPr>
        <p:pic>
          <p:nvPicPr>
            <p:cNvPr id="7" name="Graphic 6">
              <a:extLst>
                <a:ext uri="{FF2B5EF4-FFF2-40B4-BE49-F238E27FC236}">
                  <a16:creationId xmlns:a16="http://schemas.microsoft.com/office/drawing/2014/main" id="{50FC20E4-059F-5E62-FE5E-B4B7C46FE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476" y="6127757"/>
              <a:ext cx="952500" cy="1133475"/>
            </a:xfrm>
            <a:prstGeom prst="rect">
              <a:avLst/>
            </a:prstGeom>
          </p:spPr>
        </p:pic>
        <p:sp>
          <p:nvSpPr>
            <p:cNvPr id="18" name="TextBox 17">
              <a:extLst>
                <a:ext uri="{FF2B5EF4-FFF2-40B4-BE49-F238E27FC236}">
                  <a16:creationId xmlns:a16="http://schemas.microsoft.com/office/drawing/2014/main" id="{B81B2547-F83D-2532-E974-AB03C6F6E009}"/>
                </a:ext>
              </a:extLst>
            </p:cNvPr>
            <p:cNvSpPr txBox="1"/>
            <p:nvPr/>
          </p:nvSpPr>
          <p:spPr>
            <a:xfrm>
              <a:off x="1682836" y="6245441"/>
              <a:ext cx="2614877" cy="80297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205,712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Inpatient Admissions</a:t>
              </a:r>
            </a:p>
          </p:txBody>
        </p:sp>
      </p:grpSp>
      <p:grpSp>
        <p:nvGrpSpPr>
          <p:cNvPr id="25" name="Group 24">
            <a:extLst>
              <a:ext uri="{FF2B5EF4-FFF2-40B4-BE49-F238E27FC236}">
                <a16:creationId xmlns:a16="http://schemas.microsoft.com/office/drawing/2014/main" id="{579218F2-201D-3EC9-2228-2E441AABEC6F}"/>
              </a:ext>
            </a:extLst>
          </p:cNvPr>
          <p:cNvGrpSpPr/>
          <p:nvPr/>
        </p:nvGrpSpPr>
        <p:grpSpPr>
          <a:xfrm>
            <a:off x="3838315" y="4244451"/>
            <a:ext cx="4017147" cy="1217204"/>
            <a:chOff x="4181406" y="6176961"/>
            <a:chExt cx="4309245" cy="1310203"/>
          </a:xfrm>
        </p:grpSpPr>
        <p:pic>
          <p:nvPicPr>
            <p:cNvPr id="10" name="Graphic 9">
              <a:extLst>
                <a:ext uri="{FF2B5EF4-FFF2-40B4-BE49-F238E27FC236}">
                  <a16:creationId xmlns:a16="http://schemas.microsoft.com/office/drawing/2014/main" id="{2669A1B6-FAF5-07C6-3680-4245B4C02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1406" y="6176961"/>
              <a:ext cx="1323975" cy="1114425"/>
            </a:xfrm>
            <a:prstGeom prst="rect">
              <a:avLst/>
            </a:prstGeom>
          </p:spPr>
        </p:pic>
        <p:sp>
          <p:nvSpPr>
            <p:cNvPr id="19" name="TextBox 18">
              <a:extLst>
                <a:ext uri="{FF2B5EF4-FFF2-40B4-BE49-F238E27FC236}">
                  <a16:creationId xmlns:a16="http://schemas.microsoft.com/office/drawing/2014/main" id="{802D454B-C363-6DBA-A40A-874EACE05B82}"/>
                </a:ext>
              </a:extLst>
            </p:cNvPr>
            <p:cNvSpPr txBox="1"/>
            <p:nvPr/>
          </p:nvSpPr>
          <p:spPr>
            <a:xfrm>
              <a:off x="6017262" y="6327644"/>
              <a:ext cx="2473389" cy="11595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149,912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t>Emergency </a:t>
              </a:r>
              <a:b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br>
              <a: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t>Department visits</a:t>
              </a:r>
            </a:p>
          </p:txBody>
        </p:sp>
      </p:grpSp>
      <p:sp>
        <p:nvSpPr>
          <p:cNvPr id="30" name="TextBox 29">
            <a:extLst>
              <a:ext uri="{FF2B5EF4-FFF2-40B4-BE49-F238E27FC236}">
                <a16:creationId xmlns:a16="http://schemas.microsoft.com/office/drawing/2014/main" id="{07C0FDEA-F23C-FF47-EB11-1071905E43FC}"/>
              </a:ext>
            </a:extLst>
          </p:cNvPr>
          <p:cNvSpPr txBox="1"/>
          <p:nvPr/>
        </p:nvSpPr>
        <p:spPr>
          <a:xfrm>
            <a:off x="337521" y="1428531"/>
            <a:ext cx="11018737" cy="73866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FLORIDA HOSPITALS in BEHAVIORAL HEALTH AT A GLANCE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DM Sans" pitchFamily="2" charset="0"/>
                <a:ea typeface="+mn-ea"/>
                <a:cs typeface="+mn-cs"/>
              </a:rPr>
              <a:t>Data represents Florida Hospitals that provide behavioral health services.</a:t>
            </a:r>
          </a:p>
        </p:txBody>
      </p:sp>
      <p:sp>
        <p:nvSpPr>
          <p:cNvPr id="4" name="Slide Number Placeholder 3">
            <a:extLst>
              <a:ext uri="{FF2B5EF4-FFF2-40B4-BE49-F238E27FC236}">
                <a16:creationId xmlns:a16="http://schemas.microsoft.com/office/drawing/2014/main" id="{BC33C007-587E-262B-AF52-96B76630C1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nvGrpSpPr>
          <p:cNvPr id="11" name="Group 10">
            <a:extLst>
              <a:ext uri="{FF2B5EF4-FFF2-40B4-BE49-F238E27FC236}">
                <a16:creationId xmlns:a16="http://schemas.microsoft.com/office/drawing/2014/main" id="{BE6146BD-4003-3887-266E-6C78E9A7823B}"/>
              </a:ext>
            </a:extLst>
          </p:cNvPr>
          <p:cNvGrpSpPr/>
          <p:nvPr/>
        </p:nvGrpSpPr>
        <p:grpSpPr>
          <a:xfrm>
            <a:off x="472230" y="2638461"/>
            <a:ext cx="3660495" cy="1122557"/>
            <a:chOff x="9028004" y="6237157"/>
            <a:chExt cx="3660495" cy="956981"/>
          </a:xfrm>
        </p:grpSpPr>
        <p:sp>
          <p:nvSpPr>
            <p:cNvPr id="21" name="TextBox 20">
              <a:extLst>
                <a:ext uri="{FF2B5EF4-FFF2-40B4-BE49-F238E27FC236}">
                  <a16:creationId xmlns:a16="http://schemas.microsoft.com/office/drawing/2014/main" id="{E323E4D4-0B2A-6BC0-1CAD-BF1AA8FEF104}"/>
                </a:ext>
              </a:extLst>
            </p:cNvPr>
            <p:cNvSpPr txBox="1"/>
            <p:nvPr/>
          </p:nvSpPr>
          <p:spPr>
            <a:xfrm>
              <a:off x="10213390" y="6237157"/>
              <a:ext cx="2475109" cy="918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t>Behavioral Health Hospitals </a:t>
              </a:r>
            </a:p>
          </p:txBody>
        </p:sp>
        <p:pic>
          <p:nvPicPr>
            <p:cNvPr id="3" name="Graphic 2">
              <a:extLst>
                <a:ext uri="{FF2B5EF4-FFF2-40B4-BE49-F238E27FC236}">
                  <a16:creationId xmlns:a16="http://schemas.microsoft.com/office/drawing/2014/main" id="{F553FC90-0DCD-987B-5606-558C81EB39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8004" y="6311524"/>
              <a:ext cx="1279958" cy="882614"/>
            </a:xfrm>
            <a:prstGeom prst="rect">
              <a:avLst/>
            </a:prstGeom>
          </p:spPr>
        </p:pic>
      </p:grpSp>
      <p:grpSp>
        <p:nvGrpSpPr>
          <p:cNvPr id="9" name="Group 8">
            <a:extLst>
              <a:ext uri="{FF2B5EF4-FFF2-40B4-BE49-F238E27FC236}">
                <a16:creationId xmlns:a16="http://schemas.microsoft.com/office/drawing/2014/main" id="{3786EF24-6EE1-81C1-4B43-63E473AF8D7D}"/>
              </a:ext>
            </a:extLst>
          </p:cNvPr>
          <p:cNvGrpSpPr/>
          <p:nvPr/>
        </p:nvGrpSpPr>
        <p:grpSpPr>
          <a:xfrm>
            <a:off x="1081599" y="5991760"/>
            <a:ext cx="4796043" cy="1474643"/>
            <a:chOff x="6265062" y="6085574"/>
            <a:chExt cx="4796043" cy="1474643"/>
          </a:xfrm>
        </p:grpSpPr>
        <p:sp>
          <p:nvSpPr>
            <p:cNvPr id="20" name="TextBox 19">
              <a:extLst>
                <a:ext uri="{FF2B5EF4-FFF2-40B4-BE49-F238E27FC236}">
                  <a16:creationId xmlns:a16="http://schemas.microsoft.com/office/drawing/2014/main" id="{DB1818A6-48BD-BD9F-A0E4-A9A4FD94983E}"/>
                </a:ext>
              </a:extLst>
            </p:cNvPr>
            <p:cNvSpPr txBox="1"/>
            <p:nvPr/>
          </p:nvSpPr>
          <p:spPr>
            <a:xfrm>
              <a:off x="8097594" y="6206000"/>
              <a:ext cx="2963511" cy="13542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panose="00000500000000000000" pitchFamily="2" charset="0"/>
                  <a:ea typeface="+mn-ea"/>
                  <a:cs typeface="Poppins" panose="00000500000000000000" pitchFamily="2" charset="0"/>
                </a:rPr>
                <a:t>71,000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t>Available Beds out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t>320 Hospitals </a:t>
              </a:r>
              <a:br>
                <a:rPr kumimoji="0" lang="en-US" sz="1800" b="0" i="0" u="none" strike="noStrike" kern="1200" cap="none" spc="0" normalizeH="0" baseline="0" noProof="0">
                  <a:ln>
                    <a:noFill/>
                  </a:ln>
                  <a:solidFill>
                    <a:prstClr val="black"/>
                  </a:solidFill>
                  <a:effectLst/>
                  <a:uLnTx/>
                  <a:uFillTx/>
                  <a:latin typeface="DM Sans" pitchFamily="2" charset="0"/>
                  <a:ea typeface="+mn-ea"/>
                  <a:cs typeface="+mn-cs"/>
                </a:rPr>
              </a:br>
              <a:endParaRPr kumimoji="0" lang="en-US" sz="1800" b="0" i="0" u="none" strike="noStrike" kern="1200" cap="none" spc="0" normalizeH="0" baseline="0" noProof="0">
                <a:ln>
                  <a:noFill/>
                </a:ln>
                <a:solidFill>
                  <a:prstClr val="black"/>
                </a:solidFill>
                <a:effectLst/>
                <a:uLnTx/>
                <a:uFillTx/>
                <a:latin typeface="DM Sans" pitchFamily="2" charset="0"/>
                <a:ea typeface="+mn-ea"/>
                <a:cs typeface="+mn-cs"/>
              </a:endParaRPr>
            </a:p>
          </p:txBody>
        </p:sp>
        <p:pic>
          <p:nvPicPr>
            <p:cNvPr id="5" name="Graphic 4" descr="Sleep with solid fill">
              <a:extLst>
                <a:ext uri="{FF2B5EF4-FFF2-40B4-BE49-F238E27FC236}">
                  <a16:creationId xmlns:a16="http://schemas.microsoft.com/office/drawing/2014/main" id="{DDBD6548-0133-289E-186E-941F27ED6F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65062" y="6085574"/>
              <a:ext cx="1614606" cy="1354217"/>
            </a:xfrm>
            <a:prstGeom prst="rect">
              <a:avLst/>
            </a:prstGeom>
          </p:spPr>
        </p:pic>
      </p:grpSp>
      <p:grpSp>
        <p:nvGrpSpPr>
          <p:cNvPr id="34" name="Group 33">
            <a:extLst>
              <a:ext uri="{FF2B5EF4-FFF2-40B4-BE49-F238E27FC236}">
                <a16:creationId xmlns:a16="http://schemas.microsoft.com/office/drawing/2014/main" id="{409C6D5B-C3CA-C2F3-380D-127D7E641E88}"/>
              </a:ext>
            </a:extLst>
          </p:cNvPr>
          <p:cNvGrpSpPr/>
          <p:nvPr/>
        </p:nvGrpSpPr>
        <p:grpSpPr>
          <a:xfrm>
            <a:off x="11480463" y="5883328"/>
            <a:ext cx="5114817" cy="1354217"/>
            <a:chOff x="4683134" y="3433859"/>
            <a:chExt cx="5114817" cy="1354217"/>
          </a:xfrm>
        </p:grpSpPr>
        <p:sp>
          <p:nvSpPr>
            <p:cNvPr id="13" name="TextBox 12">
              <a:extLst>
                <a:ext uri="{FF2B5EF4-FFF2-40B4-BE49-F238E27FC236}">
                  <a16:creationId xmlns:a16="http://schemas.microsoft.com/office/drawing/2014/main" id="{3F64B467-65DA-740D-5D50-F8366AC3B82E}"/>
                </a:ext>
              </a:extLst>
            </p:cNvPr>
            <p:cNvSpPr txBox="1"/>
            <p:nvPr/>
          </p:nvSpPr>
          <p:spPr>
            <a:xfrm>
              <a:off x="6272125" y="3474491"/>
              <a:ext cx="3525826" cy="116955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58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3161C"/>
                  </a:solidFill>
                  <a:effectLst/>
                  <a:uLnTx/>
                  <a:uFillTx/>
                  <a:latin typeface="Poppins"/>
                  <a:ea typeface="+mn-ea"/>
                  <a:cs typeface="Poppins"/>
                </a:rPr>
                <a:t>(1,360 Licensed Beds)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Crisis Stabilization Units </a:t>
              </a:r>
            </a:p>
          </p:txBody>
        </p:sp>
        <p:pic>
          <p:nvPicPr>
            <p:cNvPr id="16" name="Graphic 15" descr="Sleep with solid fill">
              <a:extLst>
                <a:ext uri="{FF2B5EF4-FFF2-40B4-BE49-F238E27FC236}">
                  <a16:creationId xmlns:a16="http://schemas.microsoft.com/office/drawing/2014/main" id="{E8612DE4-AD86-BF88-DE93-7E8DBC24E9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83134" y="3433859"/>
              <a:ext cx="1614606" cy="1354217"/>
            </a:xfrm>
            <a:prstGeom prst="rect">
              <a:avLst/>
            </a:prstGeom>
          </p:spPr>
        </p:pic>
      </p:grpSp>
      <p:grpSp>
        <p:nvGrpSpPr>
          <p:cNvPr id="35" name="Group 34">
            <a:extLst>
              <a:ext uri="{FF2B5EF4-FFF2-40B4-BE49-F238E27FC236}">
                <a16:creationId xmlns:a16="http://schemas.microsoft.com/office/drawing/2014/main" id="{B1507A79-8936-ACE8-E408-7A2FB7FD4E1D}"/>
              </a:ext>
            </a:extLst>
          </p:cNvPr>
          <p:cNvGrpSpPr/>
          <p:nvPr/>
        </p:nvGrpSpPr>
        <p:grpSpPr>
          <a:xfrm>
            <a:off x="6587388" y="5963756"/>
            <a:ext cx="4473569" cy="1354217"/>
            <a:chOff x="4895735" y="4608125"/>
            <a:chExt cx="4473569" cy="1354217"/>
          </a:xfrm>
        </p:grpSpPr>
        <p:sp>
          <p:nvSpPr>
            <p:cNvPr id="14" name="TextBox 13">
              <a:extLst>
                <a:ext uri="{FF2B5EF4-FFF2-40B4-BE49-F238E27FC236}">
                  <a16:creationId xmlns:a16="http://schemas.microsoft.com/office/drawing/2014/main" id="{4E057FBF-7922-41BF-9708-A8503950C394}"/>
                </a:ext>
              </a:extLst>
            </p:cNvPr>
            <p:cNvSpPr txBox="1"/>
            <p:nvPr/>
          </p:nvSpPr>
          <p:spPr>
            <a:xfrm>
              <a:off x="6698703" y="4885125"/>
              <a:ext cx="2670601" cy="80021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8,030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Total Psychiatric Beds</a:t>
              </a:r>
            </a:p>
          </p:txBody>
        </p:sp>
        <p:pic>
          <p:nvPicPr>
            <p:cNvPr id="17" name="Graphic 16" descr="Sleep with solid fill">
              <a:extLst>
                <a:ext uri="{FF2B5EF4-FFF2-40B4-BE49-F238E27FC236}">
                  <a16:creationId xmlns:a16="http://schemas.microsoft.com/office/drawing/2014/main" id="{D9B0C862-F552-C70E-D1DC-B6062064EA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95735" y="4608125"/>
              <a:ext cx="1614606" cy="1354217"/>
            </a:xfrm>
            <a:prstGeom prst="rect">
              <a:avLst/>
            </a:prstGeom>
          </p:spPr>
        </p:pic>
      </p:grpSp>
      <p:grpSp>
        <p:nvGrpSpPr>
          <p:cNvPr id="23" name="Group 22">
            <a:extLst>
              <a:ext uri="{FF2B5EF4-FFF2-40B4-BE49-F238E27FC236}">
                <a16:creationId xmlns:a16="http://schemas.microsoft.com/office/drawing/2014/main" id="{F727261D-CA1A-474F-18B8-CE40303FD3BB}"/>
              </a:ext>
            </a:extLst>
          </p:cNvPr>
          <p:cNvGrpSpPr/>
          <p:nvPr/>
        </p:nvGrpSpPr>
        <p:grpSpPr>
          <a:xfrm>
            <a:off x="4533068" y="2609708"/>
            <a:ext cx="3982076" cy="1134724"/>
            <a:chOff x="5917395" y="2653243"/>
            <a:chExt cx="3897957" cy="1134724"/>
          </a:xfrm>
        </p:grpSpPr>
        <p:sp>
          <p:nvSpPr>
            <p:cNvPr id="12" name="TextBox 11">
              <a:extLst>
                <a:ext uri="{FF2B5EF4-FFF2-40B4-BE49-F238E27FC236}">
                  <a16:creationId xmlns:a16="http://schemas.microsoft.com/office/drawing/2014/main" id="{B1D7E86A-2548-3AFD-71E6-6EE1FC42508F}"/>
                </a:ext>
              </a:extLst>
            </p:cNvPr>
            <p:cNvSpPr txBox="1"/>
            <p:nvPr/>
          </p:nvSpPr>
          <p:spPr>
            <a:xfrm>
              <a:off x="7144751" y="2710749"/>
              <a:ext cx="2670601" cy="107721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78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Hospitals are Baker Act Receiving Facilities </a:t>
              </a:r>
            </a:p>
          </p:txBody>
        </p:sp>
        <p:pic>
          <p:nvPicPr>
            <p:cNvPr id="22" name="Graphic 21">
              <a:extLst>
                <a:ext uri="{FF2B5EF4-FFF2-40B4-BE49-F238E27FC236}">
                  <a16:creationId xmlns:a16="http://schemas.microsoft.com/office/drawing/2014/main" id="{8C5A1646-15D4-EA97-365A-65406719B9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7395" y="2653243"/>
              <a:ext cx="1351245" cy="1077217"/>
            </a:xfrm>
            <a:prstGeom prst="rect">
              <a:avLst/>
            </a:prstGeom>
          </p:spPr>
        </p:pic>
      </p:grpSp>
      <p:grpSp>
        <p:nvGrpSpPr>
          <p:cNvPr id="40" name="Group 39">
            <a:extLst>
              <a:ext uri="{FF2B5EF4-FFF2-40B4-BE49-F238E27FC236}">
                <a16:creationId xmlns:a16="http://schemas.microsoft.com/office/drawing/2014/main" id="{C4234D66-48AC-2A00-74A7-C9465AA5A4DB}"/>
              </a:ext>
            </a:extLst>
          </p:cNvPr>
          <p:cNvGrpSpPr/>
          <p:nvPr/>
        </p:nvGrpSpPr>
        <p:grpSpPr>
          <a:xfrm>
            <a:off x="8769515" y="2571922"/>
            <a:ext cx="4546274" cy="1215718"/>
            <a:chOff x="-88825" y="7023707"/>
            <a:chExt cx="4546274" cy="1215718"/>
          </a:xfrm>
        </p:grpSpPr>
        <p:sp>
          <p:nvSpPr>
            <p:cNvPr id="31" name="TextBox 30">
              <a:extLst>
                <a:ext uri="{FF2B5EF4-FFF2-40B4-BE49-F238E27FC236}">
                  <a16:creationId xmlns:a16="http://schemas.microsoft.com/office/drawing/2014/main" id="{F07C9D4F-AE7F-242F-08C3-A1B235385706}"/>
                </a:ext>
              </a:extLst>
            </p:cNvPr>
            <p:cNvSpPr txBox="1"/>
            <p:nvPr/>
          </p:nvSpPr>
          <p:spPr>
            <a:xfrm>
              <a:off x="1274529" y="7162207"/>
              <a:ext cx="3182920" cy="107721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27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General hospitals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DM Sans"/>
                </a:rPr>
                <a:t>(separate psychiatric units) </a:t>
              </a:r>
              <a:endParaRPr kumimoji="0" lang="en-US" sz="1800" b="0" i="0" u="none" strike="noStrike" kern="1200" cap="none" spc="0" normalizeH="0" baseline="0" noProof="0">
                <a:ln>
                  <a:noFill/>
                </a:ln>
                <a:solidFill>
                  <a:prstClr val="black"/>
                </a:solidFill>
                <a:effectLst/>
                <a:uLnTx/>
                <a:uFillTx/>
                <a:latin typeface="DM Sans"/>
                <a:ea typeface="+mn-ea"/>
                <a:cs typeface="+mn-cs"/>
              </a:endParaRPr>
            </a:p>
          </p:txBody>
        </p:sp>
        <p:pic>
          <p:nvPicPr>
            <p:cNvPr id="37" name="Graphic 36">
              <a:extLst>
                <a:ext uri="{FF2B5EF4-FFF2-40B4-BE49-F238E27FC236}">
                  <a16:creationId xmlns:a16="http://schemas.microsoft.com/office/drawing/2014/main" id="{A2ADA803-D74F-C51E-3DC0-4842AD7539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25" y="7023707"/>
              <a:ext cx="1380405" cy="1077217"/>
            </a:xfrm>
            <a:prstGeom prst="rect">
              <a:avLst/>
            </a:prstGeom>
          </p:spPr>
        </p:pic>
      </p:grpSp>
      <p:grpSp>
        <p:nvGrpSpPr>
          <p:cNvPr id="41" name="Group 40">
            <a:extLst>
              <a:ext uri="{FF2B5EF4-FFF2-40B4-BE49-F238E27FC236}">
                <a16:creationId xmlns:a16="http://schemas.microsoft.com/office/drawing/2014/main" id="{AB199A47-62A7-7CE4-09C5-0CF56BE56A53}"/>
              </a:ext>
            </a:extLst>
          </p:cNvPr>
          <p:cNvGrpSpPr/>
          <p:nvPr/>
        </p:nvGrpSpPr>
        <p:grpSpPr>
          <a:xfrm>
            <a:off x="13547136" y="2685803"/>
            <a:ext cx="4319972" cy="1115105"/>
            <a:chOff x="25161" y="8159759"/>
            <a:chExt cx="4319972" cy="1115105"/>
          </a:xfrm>
        </p:grpSpPr>
        <p:sp>
          <p:nvSpPr>
            <p:cNvPr id="33" name="TextBox 32">
              <a:extLst>
                <a:ext uri="{FF2B5EF4-FFF2-40B4-BE49-F238E27FC236}">
                  <a16:creationId xmlns:a16="http://schemas.microsoft.com/office/drawing/2014/main" id="{41B46F5D-9105-B1D3-9E1D-1072AF5C43CC}"/>
                </a:ext>
              </a:extLst>
            </p:cNvPr>
            <p:cNvSpPr txBox="1"/>
            <p:nvPr/>
          </p:nvSpPr>
          <p:spPr>
            <a:xfrm>
              <a:off x="1426067" y="8197646"/>
              <a:ext cx="2919066" cy="107721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3161C"/>
                  </a:solidFill>
                  <a:effectLst/>
                  <a:uLnTx/>
                  <a:uFillTx/>
                  <a:latin typeface="Poppins"/>
                  <a:ea typeface="+mn-ea"/>
                  <a:cs typeface="Poppins"/>
                </a:rPr>
                <a:t>108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DM Sans"/>
                  <a:ea typeface="+mn-ea"/>
                  <a:cs typeface="+mn-cs"/>
                </a:rPr>
                <a:t>Outpatient Mental Health Facilities </a:t>
              </a:r>
            </a:p>
          </p:txBody>
        </p:sp>
        <p:pic>
          <p:nvPicPr>
            <p:cNvPr id="38" name="Graphic 37">
              <a:extLst>
                <a:ext uri="{FF2B5EF4-FFF2-40B4-BE49-F238E27FC236}">
                  <a16:creationId xmlns:a16="http://schemas.microsoft.com/office/drawing/2014/main" id="{B9D20648-FADF-D289-D4A7-EA449543EE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161" y="8159759"/>
              <a:ext cx="1279958" cy="1051884"/>
            </a:xfrm>
            <a:prstGeom prst="rect">
              <a:avLst/>
            </a:prstGeom>
          </p:spPr>
        </p:pic>
      </p:grpSp>
    </p:spTree>
    <p:extLst>
      <p:ext uri="{BB962C8B-B14F-4D97-AF65-F5344CB8AC3E}">
        <p14:creationId xmlns:p14="http://schemas.microsoft.com/office/powerpoint/2010/main" val="7827302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0AA44C-AB4C-7F7B-2988-30FE4F88E2DC}"/>
              </a:ext>
            </a:extLst>
          </p:cNvPr>
          <p:cNvPicPr>
            <a:picLocks noChangeAspect="1"/>
          </p:cNvPicPr>
          <p:nvPr/>
        </p:nvPicPr>
        <p:blipFill>
          <a:blip r:embed="rId3"/>
          <a:stretch>
            <a:fillRect/>
          </a:stretch>
        </p:blipFill>
        <p:spPr>
          <a:xfrm>
            <a:off x="315770" y="4445616"/>
            <a:ext cx="17375106" cy="2908044"/>
          </a:xfrm>
          <a:prstGeom prst="rect">
            <a:avLst/>
          </a:prstGeom>
        </p:spPr>
      </p:pic>
      <p:pic>
        <p:nvPicPr>
          <p:cNvPr id="6" name="Graphic 5">
            <a:extLst>
              <a:ext uri="{FF2B5EF4-FFF2-40B4-BE49-F238E27FC236}">
                <a16:creationId xmlns:a16="http://schemas.microsoft.com/office/drawing/2014/main" id="{C20A867D-920B-B12A-7106-C7A2DB9C65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3465" y="2928940"/>
            <a:ext cx="1521069" cy="760538"/>
          </a:xfrm>
          <a:prstGeom prst="rect">
            <a:avLst/>
          </a:prstGeom>
        </p:spPr>
      </p:pic>
    </p:spTree>
    <p:extLst>
      <p:ext uri="{BB962C8B-B14F-4D97-AF65-F5344CB8AC3E}">
        <p14:creationId xmlns:p14="http://schemas.microsoft.com/office/powerpoint/2010/main" val="300620370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44432E-0125-3D1A-CD18-BE81456A127C}"/>
              </a:ext>
            </a:extLst>
          </p:cNvPr>
          <p:cNvSpPr/>
          <p:nvPr/>
        </p:nvSpPr>
        <p:spPr>
          <a:xfrm>
            <a:off x="342900" y="2149838"/>
            <a:ext cx="8801100" cy="5663089"/>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640080" tIns="457200" rIns="640080" bIns="457200" rtlCol="0" anchor="ctr">
            <a:spAutoFit/>
          </a:bodyPr>
          <a:lstStyle/>
          <a:p>
            <a:pPr marL="0" indent="0">
              <a:buNone/>
            </a:pPr>
            <a:r>
              <a:rPr lang="en-US" sz="2800">
                <a:solidFill>
                  <a:schemeClr val="bg1"/>
                </a:solidFill>
                <a:latin typeface="DM Sans" pitchFamily="2" charset="0"/>
              </a:rPr>
              <a:t>Health information technology can help to improve behavioral health care and can further enable care coordination and integration, increase information sharing, and support prevention, treatment, and recovery activities. Access to and the exchange and use of behavioral health information as part of routine care can help to improve continuity in care services and support efforts toward achieving an interoperable health care system across the continuum.</a:t>
            </a:r>
            <a:endParaRPr lang="en-US" sz="2800">
              <a:latin typeface="DM Sans" pitchFamily="2" charset="0"/>
            </a:endParaRPr>
          </a:p>
        </p:txBody>
      </p:sp>
      <p:sp>
        <p:nvSpPr>
          <p:cNvPr id="2" name="Title 1">
            <a:extLst>
              <a:ext uri="{FF2B5EF4-FFF2-40B4-BE49-F238E27FC236}">
                <a16:creationId xmlns:a16="http://schemas.microsoft.com/office/drawing/2014/main" id="{066C9E5C-47F0-5259-47BB-E99BDC963ACD}"/>
              </a:ext>
            </a:extLst>
          </p:cNvPr>
          <p:cNvSpPr>
            <a:spLocks noGrp="1"/>
          </p:cNvSpPr>
          <p:nvPr>
            <p:ph type="title"/>
          </p:nvPr>
        </p:nvSpPr>
        <p:spPr/>
        <p:txBody>
          <a:bodyPr/>
          <a:lstStyle/>
          <a:p>
            <a:r>
              <a:rPr lang="en-US"/>
              <a:t>HIE: True Health Information Exchange</a:t>
            </a:r>
          </a:p>
        </p:txBody>
      </p:sp>
      <p:pic>
        <p:nvPicPr>
          <p:cNvPr id="42" name="Graphic 41">
            <a:extLst>
              <a:ext uri="{FF2B5EF4-FFF2-40B4-BE49-F238E27FC236}">
                <a16:creationId xmlns:a16="http://schemas.microsoft.com/office/drawing/2014/main" id="{9A241D39-6EBC-6FD9-1C72-ECB2DC98C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45916" y="7833688"/>
            <a:ext cx="909649" cy="904502"/>
          </a:xfrm>
          <a:prstGeom prst="rect">
            <a:avLst/>
          </a:prstGeom>
        </p:spPr>
      </p:pic>
      <p:pic>
        <p:nvPicPr>
          <p:cNvPr id="44" name="Graphic 43">
            <a:extLst>
              <a:ext uri="{FF2B5EF4-FFF2-40B4-BE49-F238E27FC236}">
                <a16:creationId xmlns:a16="http://schemas.microsoft.com/office/drawing/2014/main" id="{6BB12CA5-EB0A-2DF1-F8F7-82D0EEE9B3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00054" y="1508546"/>
            <a:ext cx="1004258" cy="812472"/>
          </a:xfrm>
          <a:prstGeom prst="rect">
            <a:avLst/>
          </a:prstGeom>
        </p:spPr>
      </p:pic>
      <p:pic>
        <p:nvPicPr>
          <p:cNvPr id="50" name="Graphic 49">
            <a:extLst>
              <a:ext uri="{FF2B5EF4-FFF2-40B4-BE49-F238E27FC236}">
                <a16:creationId xmlns:a16="http://schemas.microsoft.com/office/drawing/2014/main" id="{4DFC7FAA-42D9-7F82-927D-83BED76471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81879" y="6564691"/>
            <a:ext cx="843935" cy="794534"/>
          </a:xfrm>
          <a:prstGeom prst="rect">
            <a:avLst/>
          </a:prstGeom>
        </p:spPr>
      </p:pic>
      <p:pic>
        <p:nvPicPr>
          <p:cNvPr id="55" name="Graphic 54">
            <a:extLst>
              <a:ext uri="{FF2B5EF4-FFF2-40B4-BE49-F238E27FC236}">
                <a16:creationId xmlns:a16="http://schemas.microsoft.com/office/drawing/2014/main" id="{B9A8EAD5-11AD-A696-5654-879F800EE5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29027" y="6108365"/>
            <a:ext cx="1109504" cy="1157396"/>
          </a:xfrm>
          <a:prstGeom prst="rect">
            <a:avLst/>
          </a:prstGeom>
        </p:spPr>
      </p:pic>
      <p:grpSp>
        <p:nvGrpSpPr>
          <p:cNvPr id="62" name="Group 61">
            <a:extLst>
              <a:ext uri="{FF2B5EF4-FFF2-40B4-BE49-F238E27FC236}">
                <a16:creationId xmlns:a16="http://schemas.microsoft.com/office/drawing/2014/main" id="{5C734D60-E4EA-0953-B895-AFA31E5C4752}"/>
              </a:ext>
            </a:extLst>
          </p:cNvPr>
          <p:cNvGrpSpPr/>
          <p:nvPr/>
        </p:nvGrpSpPr>
        <p:grpSpPr>
          <a:xfrm>
            <a:off x="12557518" y="7376834"/>
            <a:ext cx="1162940" cy="500373"/>
            <a:chOff x="9685344" y="7658539"/>
            <a:chExt cx="2041518" cy="878394"/>
          </a:xfrm>
        </p:grpSpPr>
        <p:pic>
          <p:nvPicPr>
            <p:cNvPr id="3" name="Graphic 47">
              <a:extLst>
                <a:ext uri="{FF2B5EF4-FFF2-40B4-BE49-F238E27FC236}">
                  <a16:creationId xmlns:a16="http://schemas.microsoft.com/office/drawing/2014/main" id="{6508E00E-C92F-5A79-1FB4-BD54833B6D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85344" y="7658539"/>
              <a:ext cx="1055549" cy="878394"/>
            </a:xfrm>
            <a:prstGeom prst="rect">
              <a:avLst/>
            </a:prstGeom>
          </p:spPr>
        </p:pic>
        <p:pic>
          <p:nvPicPr>
            <p:cNvPr id="5" name="Graphic 56">
              <a:extLst>
                <a:ext uri="{FF2B5EF4-FFF2-40B4-BE49-F238E27FC236}">
                  <a16:creationId xmlns:a16="http://schemas.microsoft.com/office/drawing/2014/main" id="{D1C076B7-27AF-4AE4-BD2C-7CDF6AA16E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6487" y="7886901"/>
              <a:ext cx="1010375" cy="650031"/>
            </a:xfrm>
            <a:prstGeom prst="rect">
              <a:avLst/>
            </a:prstGeom>
          </p:spPr>
        </p:pic>
      </p:grpSp>
      <p:pic>
        <p:nvPicPr>
          <p:cNvPr id="61" name="Graphic 60">
            <a:extLst>
              <a:ext uri="{FF2B5EF4-FFF2-40B4-BE49-F238E27FC236}">
                <a16:creationId xmlns:a16="http://schemas.microsoft.com/office/drawing/2014/main" id="{BE459DB8-5180-B82C-2D50-DCAF7DFA71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252347" y="2993451"/>
            <a:ext cx="1036644" cy="928338"/>
          </a:xfrm>
          <a:prstGeom prst="rect">
            <a:avLst/>
          </a:prstGeom>
        </p:spPr>
      </p:pic>
      <p:grpSp>
        <p:nvGrpSpPr>
          <p:cNvPr id="46" name="Group 45">
            <a:extLst>
              <a:ext uri="{FF2B5EF4-FFF2-40B4-BE49-F238E27FC236}">
                <a16:creationId xmlns:a16="http://schemas.microsoft.com/office/drawing/2014/main" id="{3618F298-4C83-1F04-E0D5-3ADE437859C2}"/>
              </a:ext>
            </a:extLst>
          </p:cNvPr>
          <p:cNvGrpSpPr/>
          <p:nvPr/>
        </p:nvGrpSpPr>
        <p:grpSpPr>
          <a:xfrm>
            <a:off x="15300534" y="7559336"/>
            <a:ext cx="711997" cy="813114"/>
            <a:chOff x="15842401" y="8265436"/>
            <a:chExt cx="711997" cy="813114"/>
          </a:xfrm>
        </p:grpSpPr>
        <p:pic>
          <p:nvPicPr>
            <p:cNvPr id="45" name="Graphic 44">
              <a:extLst>
                <a:ext uri="{FF2B5EF4-FFF2-40B4-BE49-F238E27FC236}">
                  <a16:creationId xmlns:a16="http://schemas.microsoft.com/office/drawing/2014/main" id="{9C32D676-3E58-AD5A-23E6-E1481A403C8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42401" y="8440375"/>
              <a:ext cx="504825" cy="638175"/>
            </a:xfrm>
            <a:prstGeom prst="rect">
              <a:avLst/>
            </a:prstGeom>
          </p:spPr>
        </p:pic>
        <p:pic>
          <p:nvPicPr>
            <p:cNvPr id="6" name="Graphic 10">
              <a:extLst>
                <a:ext uri="{FF2B5EF4-FFF2-40B4-BE49-F238E27FC236}">
                  <a16:creationId xmlns:a16="http://schemas.microsoft.com/office/drawing/2014/main" id="{6DE7AF4A-B059-1D71-A5DA-13881C1BDCD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140053" y="8265436"/>
              <a:ext cx="414345" cy="494026"/>
            </a:xfrm>
            <a:prstGeom prst="rect">
              <a:avLst/>
            </a:prstGeom>
          </p:spPr>
        </p:pic>
      </p:grpSp>
      <p:grpSp>
        <p:nvGrpSpPr>
          <p:cNvPr id="1081" name="Group 1080">
            <a:extLst>
              <a:ext uri="{FF2B5EF4-FFF2-40B4-BE49-F238E27FC236}">
                <a16:creationId xmlns:a16="http://schemas.microsoft.com/office/drawing/2014/main" id="{0A56EB77-808C-0024-59FA-675BDEA8F558}"/>
              </a:ext>
            </a:extLst>
          </p:cNvPr>
          <p:cNvGrpSpPr/>
          <p:nvPr/>
        </p:nvGrpSpPr>
        <p:grpSpPr>
          <a:xfrm>
            <a:off x="9869955" y="763826"/>
            <a:ext cx="7979403" cy="8359568"/>
            <a:chOff x="9869955" y="763826"/>
            <a:chExt cx="7979403" cy="8359568"/>
          </a:xfrm>
        </p:grpSpPr>
        <p:cxnSp>
          <p:nvCxnSpPr>
            <p:cNvPr id="1052" name="Straight Connector 1051">
              <a:extLst>
                <a:ext uri="{FF2B5EF4-FFF2-40B4-BE49-F238E27FC236}">
                  <a16:creationId xmlns:a16="http://schemas.microsoft.com/office/drawing/2014/main" id="{EC7E34FB-4FBC-CEAF-E6BF-AE4F9D01FF6D}"/>
                </a:ext>
              </a:extLst>
            </p:cNvPr>
            <p:cNvCxnSpPr>
              <a:cxnSpLocks/>
              <a:stCxn id="13" idx="0"/>
            </p:cNvCxnSpPr>
            <p:nvPr/>
          </p:nvCxnSpPr>
          <p:spPr>
            <a:xfrm flipV="1">
              <a:off x="13432681" y="5661498"/>
              <a:ext cx="531288" cy="1845421"/>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6DBE6E77-7FDE-0151-0E5A-DB2EF68B61A5}"/>
                </a:ext>
              </a:extLst>
            </p:cNvPr>
            <p:cNvCxnSpPr>
              <a:cxnSpLocks/>
            </p:cNvCxnSpPr>
            <p:nvPr/>
          </p:nvCxnSpPr>
          <p:spPr>
            <a:xfrm flipV="1">
              <a:off x="11488755" y="5512502"/>
              <a:ext cx="1062232" cy="1325446"/>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564D9F-A4BA-FC32-A631-D6E5AC7D069C}"/>
                </a:ext>
              </a:extLst>
            </p:cNvPr>
            <p:cNvCxnSpPr>
              <a:cxnSpLocks/>
              <a:stCxn id="16" idx="1"/>
            </p:cNvCxnSpPr>
            <p:nvPr/>
          </p:nvCxnSpPr>
          <p:spPr>
            <a:xfrm flipH="1" flipV="1">
              <a:off x="14617563" y="5741789"/>
              <a:ext cx="682971" cy="2311574"/>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87404BD-EA27-FF81-BA88-BEFC28A6567D}"/>
                </a:ext>
              </a:extLst>
            </p:cNvPr>
            <p:cNvCxnSpPr>
              <a:cxnSpLocks/>
              <a:stCxn id="7" idx="0"/>
            </p:cNvCxnSpPr>
            <p:nvPr/>
          </p:nvCxnSpPr>
          <p:spPr>
            <a:xfrm flipH="1" flipV="1">
              <a:off x="14290766" y="5741789"/>
              <a:ext cx="209975" cy="2091899"/>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Graphic 41">
              <a:extLst>
                <a:ext uri="{FF2B5EF4-FFF2-40B4-BE49-F238E27FC236}">
                  <a16:creationId xmlns:a16="http://schemas.microsoft.com/office/drawing/2014/main" id="{9A241D39-6EBC-6FD9-1C72-ECB2DC98C821}"/>
                </a:ext>
              </a:extLst>
            </p:cNvPr>
            <p:cNvPicPr>
              <a:picLocks noChangeAspect="1"/>
            </p:cNvPicPr>
            <p:nvPr/>
          </p:nvPicPr>
          <p:blipFill>
            <a:blip r:embed="rId2">
              <a:extLst>
                <a:ext uri="{96DAC541-7B7A-43D3-8B79-37D633B846F1}">
                  <asvg:svgBlip xmlns:asvg="http://schemas.microsoft.com/office/drawing/2016/SVG/main" r:embed="rId20"/>
                </a:ext>
              </a:extLst>
            </a:blip>
            <a:stretch>
              <a:fillRect/>
            </a:stretch>
          </p:blipFill>
          <p:spPr>
            <a:xfrm>
              <a:off x="14045916" y="7833688"/>
              <a:ext cx="909649" cy="904502"/>
            </a:xfrm>
            <a:prstGeom prst="rect">
              <a:avLst/>
            </a:prstGeom>
          </p:spPr>
        </p:pic>
        <p:pic>
          <p:nvPicPr>
            <p:cNvPr id="9" name="Graphic 43">
              <a:extLst>
                <a:ext uri="{FF2B5EF4-FFF2-40B4-BE49-F238E27FC236}">
                  <a16:creationId xmlns:a16="http://schemas.microsoft.com/office/drawing/2014/main" id="{6BB12CA5-EB0A-2DF1-F8F7-82D0EEE9B321}"/>
                </a:ext>
              </a:extLst>
            </p:cNvPr>
            <p:cNvPicPr>
              <a:picLocks noChangeAspect="1"/>
            </p:cNvPicPr>
            <p:nvPr/>
          </p:nvPicPr>
          <p:blipFill>
            <a:blip r:embed="rId4">
              <a:extLst>
                <a:ext uri="{96DAC541-7B7A-43D3-8B79-37D633B846F1}">
                  <asvg:svgBlip xmlns:asvg="http://schemas.microsoft.com/office/drawing/2016/SVG/main" r:embed="rId21"/>
                </a:ext>
              </a:extLst>
            </a:blip>
            <a:stretch>
              <a:fillRect/>
            </a:stretch>
          </p:blipFill>
          <p:spPr>
            <a:xfrm>
              <a:off x="13200054" y="1508546"/>
              <a:ext cx="1004258" cy="812472"/>
            </a:xfrm>
            <a:prstGeom prst="rect">
              <a:avLst/>
            </a:prstGeom>
          </p:spPr>
        </p:pic>
        <p:pic>
          <p:nvPicPr>
            <p:cNvPr id="10" name="Graphic 49">
              <a:extLst>
                <a:ext uri="{FF2B5EF4-FFF2-40B4-BE49-F238E27FC236}">
                  <a16:creationId xmlns:a16="http://schemas.microsoft.com/office/drawing/2014/main" id="{4DFC7FAA-42D9-7F82-927D-83BED76471A7}"/>
                </a:ext>
              </a:extLst>
            </p:cNvPr>
            <p:cNvPicPr>
              <a:picLocks noChangeAspect="1"/>
            </p:cNvPicPr>
            <p:nvPr/>
          </p:nvPicPr>
          <p:blipFill>
            <a:blip r:embed="rId6">
              <a:extLst>
                <a:ext uri="{96DAC541-7B7A-43D3-8B79-37D633B846F1}">
                  <asvg:svgBlip xmlns:asvg="http://schemas.microsoft.com/office/drawing/2016/SVG/main" r:embed="rId22"/>
                </a:ext>
              </a:extLst>
            </a:blip>
            <a:stretch>
              <a:fillRect/>
            </a:stretch>
          </p:blipFill>
          <p:spPr>
            <a:xfrm>
              <a:off x="15981879" y="6564691"/>
              <a:ext cx="843935" cy="794534"/>
            </a:xfrm>
            <a:prstGeom prst="rect">
              <a:avLst/>
            </a:prstGeom>
          </p:spPr>
        </p:pic>
        <p:pic>
          <p:nvPicPr>
            <p:cNvPr id="11" name="Graphic 54">
              <a:extLst>
                <a:ext uri="{FF2B5EF4-FFF2-40B4-BE49-F238E27FC236}">
                  <a16:creationId xmlns:a16="http://schemas.microsoft.com/office/drawing/2014/main" id="{B9A8EAD5-11AD-A696-5654-879F800EE56D}"/>
                </a:ext>
              </a:extLst>
            </p:cNvPr>
            <p:cNvPicPr>
              <a:picLocks noChangeAspect="1"/>
            </p:cNvPicPr>
            <p:nvPr/>
          </p:nvPicPr>
          <p:blipFill>
            <a:blip r:embed="rId8">
              <a:extLst>
                <a:ext uri="{96DAC541-7B7A-43D3-8B79-37D633B846F1}">
                  <asvg:svgBlip xmlns:asvg="http://schemas.microsoft.com/office/drawing/2016/SVG/main" r:embed="rId23"/>
                </a:ext>
              </a:extLst>
            </a:blip>
            <a:stretch>
              <a:fillRect/>
            </a:stretch>
          </p:blipFill>
          <p:spPr>
            <a:xfrm>
              <a:off x="10529027" y="6108365"/>
              <a:ext cx="1109504" cy="1157396"/>
            </a:xfrm>
            <a:prstGeom prst="rect">
              <a:avLst/>
            </a:prstGeom>
          </p:spPr>
        </p:pic>
        <p:grpSp>
          <p:nvGrpSpPr>
            <p:cNvPr id="14" name="Group 61">
              <a:extLst>
                <a:ext uri="{FF2B5EF4-FFF2-40B4-BE49-F238E27FC236}">
                  <a16:creationId xmlns:a16="http://schemas.microsoft.com/office/drawing/2014/main" id="{5C734D60-E4EA-0953-B895-AFA31E5C4752}"/>
                </a:ext>
              </a:extLst>
            </p:cNvPr>
            <p:cNvGrpSpPr/>
            <p:nvPr/>
          </p:nvGrpSpPr>
          <p:grpSpPr>
            <a:xfrm>
              <a:off x="12557518" y="7376834"/>
              <a:ext cx="1162940" cy="500373"/>
              <a:chOff x="9685344" y="7658539"/>
              <a:chExt cx="2041518" cy="878394"/>
            </a:xfrm>
          </p:grpSpPr>
          <p:pic>
            <p:nvPicPr>
              <p:cNvPr id="12" name="Graphic 47">
                <a:extLst>
                  <a:ext uri="{FF2B5EF4-FFF2-40B4-BE49-F238E27FC236}">
                    <a16:creationId xmlns:a16="http://schemas.microsoft.com/office/drawing/2014/main" id="{6508E00E-C92F-5A79-1FB4-BD54833B6D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85344" y="7658539"/>
                <a:ext cx="1055549" cy="878394"/>
              </a:xfrm>
              <a:prstGeom prst="rect">
                <a:avLst/>
              </a:prstGeom>
            </p:spPr>
          </p:pic>
          <p:pic>
            <p:nvPicPr>
              <p:cNvPr id="13" name="Graphic 56">
                <a:extLst>
                  <a:ext uri="{FF2B5EF4-FFF2-40B4-BE49-F238E27FC236}">
                    <a16:creationId xmlns:a16="http://schemas.microsoft.com/office/drawing/2014/main" id="{D1C076B7-27AF-4AE4-BD2C-7CDF6AA16E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6487" y="7886901"/>
                <a:ext cx="1010375" cy="650031"/>
              </a:xfrm>
              <a:prstGeom prst="rect">
                <a:avLst/>
              </a:prstGeom>
            </p:spPr>
          </p:pic>
        </p:grpSp>
        <p:pic>
          <p:nvPicPr>
            <p:cNvPr id="15" name="Graphic 60">
              <a:extLst>
                <a:ext uri="{FF2B5EF4-FFF2-40B4-BE49-F238E27FC236}">
                  <a16:creationId xmlns:a16="http://schemas.microsoft.com/office/drawing/2014/main" id="{BE459DB8-5180-B82C-2D50-DCAF7DFA71AF}"/>
                </a:ext>
              </a:extLst>
            </p:cNvPr>
            <p:cNvPicPr>
              <a:picLocks noChangeAspect="1"/>
            </p:cNvPicPr>
            <p:nvPr/>
          </p:nvPicPr>
          <p:blipFill>
            <a:blip r:embed="rId14">
              <a:extLst>
                <a:ext uri="{96DAC541-7B7A-43D3-8B79-37D633B846F1}">
                  <asvg:svgBlip xmlns:asvg="http://schemas.microsoft.com/office/drawing/2016/SVG/main" r:embed="rId24"/>
                </a:ext>
              </a:extLst>
            </a:blip>
            <a:stretch>
              <a:fillRect/>
            </a:stretch>
          </p:blipFill>
          <p:spPr>
            <a:xfrm>
              <a:off x="16252347" y="2993451"/>
              <a:ext cx="1036644" cy="928338"/>
            </a:xfrm>
            <a:prstGeom prst="rect">
              <a:avLst/>
            </a:prstGeom>
          </p:spPr>
        </p:pic>
        <p:grpSp>
          <p:nvGrpSpPr>
            <p:cNvPr id="1028" name="Group 1027">
              <a:extLst>
                <a:ext uri="{FF2B5EF4-FFF2-40B4-BE49-F238E27FC236}">
                  <a16:creationId xmlns:a16="http://schemas.microsoft.com/office/drawing/2014/main" id="{C2B0D17C-B979-5D59-FCDF-21B801C8E8DC}"/>
                </a:ext>
              </a:extLst>
            </p:cNvPr>
            <p:cNvGrpSpPr/>
            <p:nvPr/>
          </p:nvGrpSpPr>
          <p:grpSpPr>
            <a:xfrm>
              <a:off x="15073111" y="2026976"/>
              <a:ext cx="526274" cy="676611"/>
              <a:chOff x="15419714" y="1601114"/>
              <a:chExt cx="526274" cy="676611"/>
            </a:xfrm>
          </p:grpSpPr>
          <p:sp>
            <p:nvSpPr>
              <p:cNvPr id="1024" name="Oval 1023">
                <a:extLst>
                  <a:ext uri="{FF2B5EF4-FFF2-40B4-BE49-F238E27FC236}">
                    <a16:creationId xmlns:a16="http://schemas.microsoft.com/office/drawing/2014/main" id="{B229599C-13EA-0C9D-9BCF-B28273A17C02}"/>
                  </a:ext>
                </a:extLst>
              </p:cNvPr>
              <p:cNvSpPr/>
              <p:nvPr/>
            </p:nvSpPr>
            <p:spPr>
              <a:xfrm>
                <a:off x="15570937" y="2050663"/>
                <a:ext cx="76200" cy="762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9E007BED-7C11-6A31-D9F0-9C382CEA4A7D}"/>
                  </a:ext>
                </a:extLst>
              </p:cNvPr>
              <p:cNvSpPr/>
              <p:nvPr/>
            </p:nvSpPr>
            <p:spPr>
              <a:xfrm>
                <a:off x="15709900" y="2109990"/>
                <a:ext cx="76200" cy="762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Graphic 58">
                <a:extLst>
                  <a:ext uri="{FF2B5EF4-FFF2-40B4-BE49-F238E27FC236}">
                    <a16:creationId xmlns:a16="http://schemas.microsoft.com/office/drawing/2014/main" id="{5CF26B17-2894-96B6-7D27-9FB1DDDE8FDA}"/>
                  </a:ext>
                </a:extLst>
              </p:cNvPr>
              <p:cNvSpPr/>
              <p:nvPr/>
            </p:nvSpPr>
            <p:spPr>
              <a:xfrm>
                <a:off x="15419714" y="1601114"/>
                <a:ext cx="526274" cy="676611"/>
              </a:xfrm>
              <a:custGeom>
                <a:avLst/>
                <a:gdLst>
                  <a:gd name="connsiteX0" fmla="*/ 823740 w 858590"/>
                  <a:gd name="connsiteY0" fmla="*/ 858556 h 1103858"/>
                  <a:gd name="connsiteX1" fmla="*/ 551946 w 858590"/>
                  <a:gd name="connsiteY1" fmla="*/ 306627 h 1103858"/>
                  <a:gd name="connsiteX2" fmla="*/ 551946 w 858590"/>
                  <a:gd name="connsiteY2" fmla="*/ 122651 h 1103858"/>
                  <a:gd name="connsiteX3" fmla="*/ 582609 w 858590"/>
                  <a:gd name="connsiteY3" fmla="*/ 122651 h 1103858"/>
                  <a:gd name="connsiteX4" fmla="*/ 613271 w 858590"/>
                  <a:gd name="connsiteY4" fmla="*/ 91988 h 1103858"/>
                  <a:gd name="connsiteX5" fmla="*/ 613271 w 858590"/>
                  <a:gd name="connsiteY5" fmla="*/ 30663 h 1103858"/>
                  <a:gd name="connsiteX6" fmla="*/ 582609 w 858590"/>
                  <a:gd name="connsiteY6" fmla="*/ 0 h 1103858"/>
                  <a:gd name="connsiteX7" fmla="*/ 275981 w 858590"/>
                  <a:gd name="connsiteY7" fmla="*/ 0 h 1103858"/>
                  <a:gd name="connsiteX8" fmla="*/ 245319 w 858590"/>
                  <a:gd name="connsiteY8" fmla="*/ 30663 h 1103858"/>
                  <a:gd name="connsiteX9" fmla="*/ 245319 w 858590"/>
                  <a:gd name="connsiteY9" fmla="*/ 91988 h 1103858"/>
                  <a:gd name="connsiteX10" fmla="*/ 275981 w 858590"/>
                  <a:gd name="connsiteY10" fmla="*/ 122651 h 1103858"/>
                  <a:gd name="connsiteX11" fmla="*/ 306644 w 858590"/>
                  <a:gd name="connsiteY11" fmla="*/ 122651 h 1103858"/>
                  <a:gd name="connsiteX12" fmla="*/ 306644 w 858590"/>
                  <a:gd name="connsiteY12" fmla="*/ 306627 h 1103858"/>
                  <a:gd name="connsiteX13" fmla="*/ 34850 w 858590"/>
                  <a:gd name="connsiteY13" fmla="*/ 858556 h 1103858"/>
                  <a:gd name="connsiteX14" fmla="*/ 429295 w 858590"/>
                  <a:gd name="connsiteY14" fmla="*/ 1103858 h 1103858"/>
                  <a:gd name="connsiteX15" fmla="*/ 823740 w 858590"/>
                  <a:gd name="connsiteY15" fmla="*/ 858556 h 1103858"/>
                  <a:gd name="connsiteX16" fmla="*/ 724577 w 858590"/>
                  <a:gd name="connsiteY16" fmla="*/ 965937 h 1103858"/>
                  <a:gd name="connsiteX17" fmla="*/ 429295 w 858590"/>
                  <a:gd name="connsiteY17" fmla="*/ 993472 h 1103858"/>
                  <a:gd name="connsiteX18" fmla="*/ 134013 w 858590"/>
                  <a:gd name="connsiteY18" fmla="*/ 965937 h 1103858"/>
                  <a:gd name="connsiteX19" fmla="*/ 118191 w 858590"/>
                  <a:gd name="connsiteY19" fmla="*/ 927425 h 1103858"/>
                  <a:gd name="connsiteX20" fmla="*/ 204721 w 858590"/>
                  <a:gd name="connsiteY20" fmla="*/ 736028 h 1103858"/>
                  <a:gd name="connsiteX21" fmla="*/ 542011 w 858590"/>
                  <a:gd name="connsiteY21" fmla="*/ 766507 h 1103858"/>
                  <a:gd name="connsiteX22" fmla="*/ 653869 w 858590"/>
                  <a:gd name="connsiteY22" fmla="*/ 736028 h 1103858"/>
                  <a:gd name="connsiteX23" fmla="*/ 740399 w 858590"/>
                  <a:gd name="connsiteY23" fmla="*/ 927425 h 1103858"/>
                  <a:gd name="connsiteX24" fmla="*/ 724577 w 858590"/>
                  <a:gd name="connsiteY24" fmla="*/ 965937 h 110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8590" h="1103858">
                    <a:moveTo>
                      <a:pt x="823740" y="858556"/>
                    </a:moveTo>
                    <a:cubicBezTo>
                      <a:pt x="698330" y="545367"/>
                      <a:pt x="551946" y="462823"/>
                      <a:pt x="551946" y="306627"/>
                    </a:cubicBezTo>
                    <a:lnTo>
                      <a:pt x="551946" y="122651"/>
                    </a:lnTo>
                    <a:lnTo>
                      <a:pt x="582609" y="122651"/>
                    </a:lnTo>
                    <a:cubicBezTo>
                      <a:pt x="599543" y="122651"/>
                      <a:pt x="613271" y="108923"/>
                      <a:pt x="613271" y="91988"/>
                    </a:cubicBezTo>
                    <a:lnTo>
                      <a:pt x="613271" y="30663"/>
                    </a:lnTo>
                    <a:cubicBezTo>
                      <a:pt x="613271" y="13728"/>
                      <a:pt x="599543" y="0"/>
                      <a:pt x="582609" y="0"/>
                    </a:cubicBezTo>
                    <a:lnTo>
                      <a:pt x="275981" y="0"/>
                    </a:lnTo>
                    <a:cubicBezTo>
                      <a:pt x="259047" y="0"/>
                      <a:pt x="245319" y="13728"/>
                      <a:pt x="245319" y="30663"/>
                    </a:cubicBezTo>
                    <a:lnTo>
                      <a:pt x="245319" y="91988"/>
                    </a:lnTo>
                    <a:cubicBezTo>
                      <a:pt x="245319" y="108923"/>
                      <a:pt x="259047" y="122651"/>
                      <a:pt x="275981" y="122651"/>
                    </a:cubicBezTo>
                    <a:lnTo>
                      <a:pt x="306644" y="122651"/>
                    </a:lnTo>
                    <a:lnTo>
                      <a:pt x="306644" y="306627"/>
                    </a:lnTo>
                    <a:cubicBezTo>
                      <a:pt x="306644" y="462823"/>
                      <a:pt x="160260" y="545367"/>
                      <a:pt x="34850" y="858556"/>
                    </a:cubicBezTo>
                    <a:cubicBezTo>
                      <a:pt x="-5073" y="958210"/>
                      <a:pt x="-107609" y="1103858"/>
                      <a:pt x="429295" y="1103858"/>
                    </a:cubicBezTo>
                    <a:cubicBezTo>
                      <a:pt x="966199" y="1103858"/>
                      <a:pt x="863663" y="958210"/>
                      <a:pt x="823740" y="858556"/>
                    </a:cubicBezTo>
                    <a:close/>
                    <a:moveTo>
                      <a:pt x="724577" y="965937"/>
                    </a:moveTo>
                    <a:cubicBezTo>
                      <a:pt x="681527" y="978816"/>
                      <a:pt x="595855" y="993472"/>
                      <a:pt x="429295" y="993472"/>
                    </a:cubicBezTo>
                    <a:cubicBezTo>
                      <a:pt x="262735" y="993472"/>
                      <a:pt x="177063" y="978816"/>
                      <a:pt x="134013" y="965937"/>
                    </a:cubicBezTo>
                    <a:cubicBezTo>
                      <a:pt x="118743" y="961399"/>
                      <a:pt x="112794" y="943676"/>
                      <a:pt x="118191" y="927425"/>
                    </a:cubicBezTo>
                    <a:cubicBezTo>
                      <a:pt x="131683" y="886337"/>
                      <a:pt x="157133" y="815322"/>
                      <a:pt x="204721" y="736028"/>
                    </a:cubicBezTo>
                    <a:cubicBezTo>
                      <a:pt x="320994" y="542301"/>
                      <a:pt x="441621" y="766507"/>
                      <a:pt x="542011" y="766507"/>
                    </a:cubicBezTo>
                    <a:cubicBezTo>
                      <a:pt x="642401" y="766507"/>
                      <a:pt x="614866" y="670778"/>
                      <a:pt x="653869" y="736028"/>
                    </a:cubicBezTo>
                    <a:cubicBezTo>
                      <a:pt x="689761" y="796400"/>
                      <a:pt x="718785" y="860598"/>
                      <a:pt x="740399" y="927425"/>
                    </a:cubicBezTo>
                    <a:cubicBezTo>
                      <a:pt x="745796" y="943676"/>
                      <a:pt x="739847" y="961338"/>
                      <a:pt x="724577" y="965937"/>
                    </a:cubicBezTo>
                    <a:close/>
                  </a:path>
                </a:pathLst>
              </a:custGeom>
              <a:solidFill>
                <a:schemeClr val="accent1"/>
              </a:solidFill>
              <a:ln w="60960" cap="flat">
                <a:noFill/>
                <a:prstDash val="solid"/>
                <a:miter/>
              </a:ln>
            </p:spPr>
            <p:txBody>
              <a:bodyPr rtlCol="0" anchor="ctr"/>
              <a:lstStyle/>
              <a:p>
                <a:endParaRPr lang="en-US"/>
              </a:p>
            </p:txBody>
          </p:sp>
        </p:grpSp>
        <p:grpSp>
          <p:nvGrpSpPr>
            <p:cNvPr id="1033" name="Group 1032">
              <a:extLst>
                <a:ext uri="{FF2B5EF4-FFF2-40B4-BE49-F238E27FC236}">
                  <a16:creationId xmlns:a16="http://schemas.microsoft.com/office/drawing/2014/main" id="{4DD6FE90-4998-A634-F1C5-ADD7A9C17788}"/>
                </a:ext>
              </a:extLst>
            </p:cNvPr>
            <p:cNvGrpSpPr/>
            <p:nvPr/>
          </p:nvGrpSpPr>
          <p:grpSpPr>
            <a:xfrm>
              <a:off x="16662160" y="5512502"/>
              <a:ext cx="853071" cy="963165"/>
              <a:chOff x="16018511" y="4518640"/>
              <a:chExt cx="853071" cy="963165"/>
            </a:xfrm>
          </p:grpSpPr>
          <p:sp>
            <p:nvSpPr>
              <p:cNvPr id="60" name="Graphic 58">
                <a:extLst>
                  <a:ext uri="{FF2B5EF4-FFF2-40B4-BE49-F238E27FC236}">
                    <a16:creationId xmlns:a16="http://schemas.microsoft.com/office/drawing/2014/main" id="{03545422-1C11-3EFE-8F55-CA1B096CCF81}"/>
                  </a:ext>
                </a:extLst>
              </p:cNvPr>
              <p:cNvSpPr/>
              <p:nvPr/>
            </p:nvSpPr>
            <p:spPr>
              <a:xfrm>
                <a:off x="16018511" y="4518640"/>
                <a:ext cx="526274" cy="676611"/>
              </a:xfrm>
              <a:custGeom>
                <a:avLst/>
                <a:gdLst>
                  <a:gd name="connsiteX0" fmla="*/ 823740 w 858590"/>
                  <a:gd name="connsiteY0" fmla="*/ 858556 h 1103858"/>
                  <a:gd name="connsiteX1" fmla="*/ 551946 w 858590"/>
                  <a:gd name="connsiteY1" fmla="*/ 306627 h 1103858"/>
                  <a:gd name="connsiteX2" fmla="*/ 551946 w 858590"/>
                  <a:gd name="connsiteY2" fmla="*/ 122651 h 1103858"/>
                  <a:gd name="connsiteX3" fmla="*/ 582609 w 858590"/>
                  <a:gd name="connsiteY3" fmla="*/ 122651 h 1103858"/>
                  <a:gd name="connsiteX4" fmla="*/ 613271 w 858590"/>
                  <a:gd name="connsiteY4" fmla="*/ 91988 h 1103858"/>
                  <a:gd name="connsiteX5" fmla="*/ 613271 w 858590"/>
                  <a:gd name="connsiteY5" fmla="*/ 30663 h 1103858"/>
                  <a:gd name="connsiteX6" fmla="*/ 582609 w 858590"/>
                  <a:gd name="connsiteY6" fmla="*/ 0 h 1103858"/>
                  <a:gd name="connsiteX7" fmla="*/ 275981 w 858590"/>
                  <a:gd name="connsiteY7" fmla="*/ 0 h 1103858"/>
                  <a:gd name="connsiteX8" fmla="*/ 245319 w 858590"/>
                  <a:gd name="connsiteY8" fmla="*/ 30663 h 1103858"/>
                  <a:gd name="connsiteX9" fmla="*/ 245319 w 858590"/>
                  <a:gd name="connsiteY9" fmla="*/ 91988 h 1103858"/>
                  <a:gd name="connsiteX10" fmla="*/ 275981 w 858590"/>
                  <a:gd name="connsiteY10" fmla="*/ 122651 h 1103858"/>
                  <a:gd name="connsiteX11" fmla="*/ 306644 w 858590"/>
                  <a:gd name="connsiteY11" fmla="*/ 122651 h 1103858"/>
                  <a:gd name="connsiteX12" fmla="*/ 306644 w 858590"/>
                  <a:gd name="connsiteY12" fmla="*/ 306627 h 1103858"/>
                  <a:gd name="connsiteX13" fmla="*/ 34850 w 858590"/>
                  <a:gd name="connsiteY13" fmla="*/ 858556 h 1103858"/>
                  <a:gd name="connsiteX14" fmla="*/ 429295 w 858590"/>
                  <a:gd name="connsiteY14" fmla="*/ 1103858 h 1103858"/>
                  <a:gd name="connsiteX15" fmla="*/ 823740 w 858590"/>
                  <a:gd name="connsiteY15" fmla="*/ 858556 h 1103858"/>
                  <a:gd name="connsiteX16" fmla="*/ 724577 w 858590"/>
                  <a:gd name="connsiteY16" fmla="*/ 965937 h 1103858"/>
                  <a:gd name="connsiteX17" fmla="*/ 429295 w 858590"/>
                  <a:gd name="connsiteY17" fmla="*/ 993472 h 1103858"/>
                  <a:gd name="connsiteX18" fmla="*/ 134013 w 858590"/>
                  <a:gd name="connsiteY18" fmla="*/ 965937 h 1103858"/>
                  <a:gd name="connsiteX19" fmla="*/ 118191 w 858590"/>
                  <a:gd name="connsiteY19" fmla="*/ 927425 h 1103858"/>
                  <a:gd name="connsiteX20" fmla="*/ 204721 w 858590"/>
                  <a:gd name="connsiteY20" fmla="*/ 736028 h 1103858"/>
                  <a:gd name="connsiteX21" fmla="*/ 542011 w 858590"/>
                  <a:gd name="connsiteY21" fmla="*/ 766507 h 1103858"/>
                  <a:gd name="connsiteX22" fmla="*/ 653869 w 858590"/>
                  <a:gd name="connsiteY22" fmla="*/ 736028 h 1103858"/>
                  <a:gd name="connsiteX23" fmla="*/ 740399 w 858590"/>
                  <a:gd name="connsiteY23" fmla="*/ 927425 h 1103858"/>
                  <a:gd name="connsiteX24" fmla="*/ 724577 w 858590"/>
                  <a:gd name="connsiteY24" fmla="*/ 965937 h 110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8590" h="1103858">
                    <a:moveTo>
                      <a:pt x="823740" y="858556"/>
                    </a:moveTo>
                    <a:cubicBezTo>
                      <a:pt x="698330" y="545367"/>
                      <a:pt x="551946" y="462823"/>
                      <a:pt x="551946" y="306627"/>
                    </a:cubicBezTo>
                    <a:lnTo>
                      <a:pt x="551946" y="122651"/>
                    </a:lnTo>
                    <a:lnTo>
                      <a:pt x="582609" y="122651"/>
                    </a:lnTo>
                    <a:cubicBezTo>
                      <a:pt x="599543" y="122651"/>
                      <a:pt x="613271" y="108923"/>
                      <a:pt x="613271" y="91988"/>
                    </a:cubicBezTo>
                    <a:lnTo>
                      <a:pt x="613271" y="30663"/>
                    </a:lnTo>
                    <a:cubicBezTo>
                      <a:pt x="613271" y="13728"/>
                      <a:pt x="599543" y="0"/>
                      <a:pt x="582609" y="0"/>
                    </a:cubicBezTo>
                    <a:lnTo>
                      <a:pt x="275981" y="0"/>
                    </a:lnTo>
                    <a:cubicBezTo>
                      <a:pt x="259047" y="0"/>
                      <a:pt x="245319" y="13728"/>
                      <a:pt x="245319" y="30663"/>
                    </a:cubicBezTo>
                    <a:lnTo>
                      <a:pt x="245319" y="91988"/>
                    </a:lnTo>
                    <a:cubicBezTo>
                      <a:pt x="245319" y="108923"/>
                      <a:pt x="259047" y="122651"/>
                      <a:pt x="275981" y="122651"/>
                    </a:cubicBezTo>
                    <a:lnTo>
                      <a:pt x="306644" y="122651"/>
                    </a:lnTo>
                    <a:lnTo>
                      <a:pt x="306644" y="306627"/>
                    </a:lnTo>
                    <a:cubicBezTo>
                      <a:pt x="306644" y="462823"/>
                      <a:pt x="160260" y="545367"/>
                      <a:pt x="34850" y="858556"/>
                    </a:cubicBezTo>
                    <a:cubicBezTo>
                      <a:pt x="-5073" y="958210"/>
                      <a:pt x="-107609" y="1103858"/>
                      <a:pt x="429295" y="1103858"/>
                    </a:cubicBezTo>
                    <a:cubicBezTo>
                      <a:pt x="966199" y="1103858"/>
                      <a:pt x="863663" y="958210"/>
                      <a:pt x="823740" y="858556"/>
                    </a:cubicBezTo>
                    <a:close/>
                    <a:moveTo>
                      <a:pt x="724577" y="965937"/>
                    </a:moveTo>
                    <a:cubicBezTo>
                      <a:pt x="681527" y="978816"/>
                      <a:pt x="595855" y="993472"/>
                      <a:pt x="429295" y="993472"/>
                    </a:cubicBezTo>
                    <a:cubicBezTo>
                      <a:pt x="262735" y="993472"/>
                      <a:pt x="177063" y="978816"/>
                      <a:pt x="134013" y="965937"/>
                    </a:cubicBezTo>
                    <a:cubicBezTo>
                      <a:pt x="118743" y="961399"/>
                      <a:pt x="112794" y="943676"/>
                      <a:pt x="118191" y="927425"/>
                    </a:cubicBezTo>
                    <a:cubicBezTo>
                      <a:pt x="131683" y="886337"/>
                      <a:pt x="157133" y="815322"/>
                      <a:pt x="204721" y="736028"/>
                    </a:cubicBezTo>
                    <a:cubicBezTo>
                      <a:pt x="320994" y="542301"/>
                      <a:pt x="441621" y="766507"/>
                      <a:pt x="542011" y="766507"/>
                    </a:cubicBezTo>
                    <a:cubicBezTo>
                      <a:pt x="642401" y="766507"/>
                      <a:pt x="614866" y="670778"/>
                      <a:pt x="653869" y="736028"/>
                    </a:cubicBezTo>
                    <a:cubicBezTo>
                      <a:pt x="689761" y="796400"/>
                      <a:pt x="718785" y="860598"/>
                      <a:pt x="740399" y="927425"/>
                    </a:cubicBezTo>
                    <a:cubicBezTo>
                      <a:pt x="745796" y="943676"/>
                      <a:pt x="739847" y="961338"/>
                      <a:pt x="724577" y="965937"/>
                    </a:cubicBezTo>
                    <a:close/>
                  </a:path>
                </a:pathLst>
              </a:custGeom>
              <a:solidFill>
                <a:schemeClr val="accent1">
                  <a:lumMod val="60000"/>
                  <a:lumOff val="40000"/>
                </a:schemeClr>
              </a:solidFill>
              <a:ln w="60960" cap="flat">
                <a:noFill/>
                <a:prstDash val="solid"/>
                <a:miter/>
              </a:ln>
            </p:spPr>
            <p:txBody>
              <a:bodyPr rtlCol="0" anchor="ctr"/>
              <a:lstStyle/>
              <a:p>
                <a:endParaRPr lang="en-US"/>
              </a:p>
            </p:txBody>
          </p:sp>
          <p:grpSp>
            <p:nvGrpSpPr>
              <p:cNvPr id="1029" name="Group 1028">
                <a:extLst>
                  <a:ext uri="{FF2B5EF4-FFF2-40B4-BE49-F238E27FC236}">
                    <a16:creationId xmlns:a16="http://schemas.microsoft.com/office/drawing/2014/main" id="{826C87FF-3A7B-9FA4-D146-ADCFF8D2B3BF}"/>
                  </a:ext>
                </a:extLst>
              </p:cNvPr>
              <p:cNvGrpSpPr/>
              <p:nvPr/>
            </p:nvGrpSpPr>
            <p:grpSpPr>
              <a:xfrm>
                <a:off x="16345308" y="4805194"/>
                <a:ext cx="526274" cy="676611"/>
                <a:chOff x="15419714" y="1601114"/>
                <a:chExt cx="526274" cy="676611"/>
              </a:xfrm>
            </p:grpSpPr>
            <p:sp>
              <p:nvSpPr>
                <p:cNvPr id="1030" name="Oval 1029">
                  <a:extLst>
                    <a:ext uri="{FF2B5EF4-FFF2-40B4-BE49-F238E27FC236}">
                      <a16:creationId xmlns:a16="http://schemas.microsoft.com/office/drawing/2014/main" id="{4B767614-B0D7-0E9E-2E7F-B15137638B85}"/>
                    </a:ext>
                  </a:extLst>
                </p:cNvPr>
                <p:cNvSpPr/>
                <p:nvPr/>
              </p:nvSpPr>
              <p:spPr>
                <a:xfrm>
                  <a:off x="15570937" y="2050663"/>
                  <a:ext cx="76200" cy="762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BE45DBD8-A2E3-A4DA-82A2-EEFEDE534804}"/>
                    </a:ext>
                  </a:extLst>
                </p:cNvPr>
                <p:cNvSpPr/>
                <p:nvPr/>
              </p:nvSpPr>
              <p:spPr>
                <a:xfrm>
                  <a:off x="15709900" y="2109990"/>
                  <a:ext cx="76200" cy="762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Graphic 58">
                  <a:extLst>
                    <a:ext uri="{FF2B5EF4-FFF2-40B4-BE49-F238E27FC236}">
                      <a16:creationId xmlns:a16="http://schemas.microsoft.com/office/drawing/2014/main" id="{8C8F84BC-787A-D733-6DED-F4557F529D32}"/>
                    </a:ext>
                  </a:extLst>
                </p:cNvPr>
                <p:cNvSpPr/>
                <p:nvPr/>
              </p:nvSpPr>
              <p:spPr>
                <a:xfrm>
                  <a:off x="15419714" y="1601114"/>
                  <a:ext cx="526274" cy="676611"/>
                </a:xfrm>
                <a:custGeom>
                  <a:avLst/>
                  <a:gdLst>
                    <a:gd name="connsiteX0" fmla="*/ 823740 w 858590"/>
                    <a:gd name="connsiteY0" fmla="*/ 858556 h 1103858"/>
                    <a:gd name="connsiteX1" fmla="*/ 551946 w 858590"/>
                    <a:gd name="connsiteY1" fmla="*/ 306627 h 1103858"/>
                    <a:gd name="connsiteX2" fmla="*/ 551946 w 858590"/>
                    <a:gd name="connsiteY2" fmla="*/ 122651 h 1103858"/>
                    <a:gd name="connsiteX3" fmla="*/ 582609 w 858590"/>
                    <a:gd name="connsiteY3" fmla="*/ 122651 h 1103858"/>
                    <a:gd name="connsiteX4" fmla="*/ 613271 w 858590"/>
                    <a:gd name="connsiteY4" fmla="*/ 91988 h 1103858"/>
                    <a:gd name="connsiteX5" fmla="*/ 613271 w 858590"/>
                    <a:gd name="connsiteY5" fmla="*/ 30663 h 1103858"/>
                    <a:gd name="connsiteX6" fmla="*/ 582609 w 858590"/>
                    <a:gd name="connsiteY6" fmla="*/ 0 h 1103858"/>
                    <a:gd name="connsiteX7" fmla="*/ 275981 w 858590"/>
                    <a:gd name="connsiteY7" fmla="*/ 0 h 1103858"/>
                    <a:gd name="connsiteX8" fmla="*/ 245319 w 858590"/>
                    <a:gd name="connsiteY8" fmla="*/ 30663 h 1103858"/>
                    <a:gd name="connsiteX9" fmla="*/ 245319 w 858590"/>
                    <a:gd name="connsiteY9" fmla="*/ 91988 h 1103858"/>
                    <a:gd name="connsiteX10" fmla="*/ 275981 w 858590"/>
                    <a:gd name="connsiteY10" fmla="*/ 122651 h 1103858"/>
                    <a:gd name="connsiteX11" fmla="*/ 306644 w 858590"/>
                    <a:gd name="connsiteY11" fmla="*/ 122651 h 1103858"/>
                    <a:gd name="connsiteX12" fmla="*/ 306644 w 858590"/>
                    <a:gd name="connsiteY12" fmla="*/ 306627 h 1103858"/>
                    <a:gd name="connsiteX13" fmla="*/ 34850 w 858590"/>
                    <a:gd name="connsiteY13" fmla="*/ 858556 h 1103858"/>
                    <a:gd name="connsiteX14" fmla="*/ 429295 w 858590"/>
                    <a:gd name="connsiteY14" fmla="*/ 1103858 h 1103858"/>
                    <a:gd name="connsiteX15" fmla="*/ 823740 w 858590"/>
                    <a:gd name="connsiteY15" fmla="*/ 858556 h 1103858"/>
                    <a:gd name="connsiteX16" fmla="*/ 724577 w 858590"/>
                    <a:gd name="connsiteY16" fmla="*/ 965937 h 1103858"/>
                    <a:gd name="connsiteX17" fmla="*/ 429295 w 858590"/>
                    <a:gd name="connsiteY17" fmla="*/ 993472 h 1103858"/>
                    <a:gd name="connsiteX18" fmla="*/ 134013 w 858590"/>
                    <a:gd name="connsiteY18" fmla="*/ 965937 h 1103858"/>
                    <a:gd name="connsiteX19" fmla="*/ 118191 w 858590"/>
                    <a:gd name="connsiteY19" fmla="*/ 927425 h 1103858"/>
                    <a:gd name="connsiteX20" fmla="*/ 204721 w 858590"/>
                    <a:gd name="connsiteY20" fmla="*/ 736028 h 1103858"/>
                    <a:gd name="connsiteX21" fmla="*/ 542011 w 858590"/>
                    <a:gd name="connsiteY21" fmla="*/ 766507 h 1103858"/>
                    <a:gd name="connsiteX22" fmla="*/ 653869 w 858590"/>
                    <a:gd name="connsiteY22" fmla="*/ 736028 h 1103858"/>
                    <a:gd name="connsiteX23" fmla="*/ 740399 w 858590"/>
                    <a:gd name="connsiteY23" fmla="*/ 927425 h 1103858"/>
                    <a:gd name="connsiteX24" fmla="*/ 724577 w 858590"/>
                    <a:gd name="connsiteY24" fmla="*/ 965937 h 110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8590" h="1103858">
                      <a:moveTo>
                        <a:pt x="823740" y="858556"/>
                      </a:moveTo>
                      <a:cubicBezTo>
                        <a:pt x="698330" y="545367"/>
                        <a:pt x="551946" y="462823"/>
                        <a:pt x="551946" y="306627"/>
                      </a:cubicBezTo>
                      <a:lnTo>
                        <a:pt x="551946" y="122651"/>
                      </a:lnTo>
                      <a:lnTo>
                        <a:pt x="582609" y="122651"/>
                      </a:lnTo>
                      <a:cubicBezTo>
                        <a:pt x="599543" y="122651"/>
                        <a:pt x="613271" y="108923"/>
                        <a:pt x="613271" y="91988"/>
                      </a:cubicBezTo>
                      <a:lnTo>
                        <a:pt x="613271" y="30663"/>
                      </a:lnTo>
                      <a:cubicBezTo>
                        <a:pt x="613271" y="13728"/>
                        <a:pt x="599543" y="0"/>
                        <a:pt x="582609" y="0"/>
                      </a:cubicBezTo>
                      <a:lnTo>
                        <a:pt x="275981" y="0"/>
                      </a:lnTo>
                      <a:cubicBezTo>
                        <a:pt x="259047" y="0"/>
                        <a:pt x="245319" y="13728"/>
                        <a:pt x="245319" y="30663"/>
                      </a:cubicBezTo>
                      <a:lnTo>
                        <a:pt x="245319" y="91988"/>
                      </a:lnTo>
                      <a:cubicBezTo>
                        <a:pt x="245319" y="108923"/>
                        <a:pt x="259047" y="122651"/>
                        <a:pt x="275981" y="122651"/>
                      </a:cubicBezTo>
                      <a:lnTo>
                        <a:pt x="306644" y="122651"/>
                      </a:lnTo>
                      <a:lnTo>
                        <a:pt x="306644" y="306627"/>
                      </a:lnTo>
                      <a:cubicBezTo>
                        <a:pt x="306644" y="462823"/>
                        <a:pt x="160260" y="545367"/>
                        <a:pt x="34850" y="858556"/>
                      </a:cubicBezTo>
                      <a:cubicBezTo>
                        <a:pt x="-5073" y="958210"/>
                        <a:pt x="-107609" y="1103858"/>
                        <a:pt x="429295" y="1103858"/>
                      </a:cubicBezTo>
                      <a:cubicBezTo>
                        <a:pt x="966199" y="1103858"/>
                        <a:pt x="863663" y="958210"/>
                        <a:pt x="823740" y="858556"/>
                      </a:cubicBezTo>
                      <a:close/>
                      <a:moveTo>
                        <a:pt x="724577" y="965937"/>
                      </a:moveTo>
                      <a:cubicBezTo>
                        <a:pt x="681527" y="978816"/>
                        <a:pt x="595855" y="993472"/>
                        <a:pt x="429295" y="993472"/>
                      </a:cubicBezTo>
                      <a:cubicBezTo>
                        <a:pt x="262735" y="993472"/>
                        <a:pt x="177063" y="978816"/>
                        <a:pt x="134013" y="965937"/>
                      </a:cubicBezTo>
                      <a:cubicBezTo>
                        <a:pt x="118743" y="961399"/>
                        <a:pt x="112794" y="943676"/>
                        <a:pt x="118191" y="927425"/>
                      </a:cubicBezTo>
                      <a:cubicBezTo>
                        <a:pt x="131683" y="886337"/>
                        <a:pt x="157133" y="815322"/>
                        <a:pt x="204721" y="736028"/>
                      </a:cubicBezTo>
                      <a:cubicBezTo>
                        <a:pt x="320994" y="542301"/>
                        <a:pt x="441621" y="766507"/>
                        <a:pt x="542011" y="766507"/>
                      </a:cubicBezTo>
                      <a:cubicBezTo>
                        <a:pt x="642401" y="766507"/>
                        <a:pt x="614866" y="670778"/>
                        <a:pt x="653869" y="736028"/>
                      </a:cubicBezTo>
                      <a:cubicBezTo>
                        <a:pt x="689761" y="796400"/>
                        <a:pt x="718785" y="860598"/>
                        <a:pt x="740399" y="927425"/>
                      </a:cubicBezTo>
                      <a:cubicBezTo>
                        <a:pt x="745796" y="943676"/>
                        <a:pt x="739847" y="961338"/>
                        <a:pt x="724577" y="965937"/>
                      </a:cubicBezTo>
                      <a:close/>
                    </a:path>
                  </a:pathLst>
                </a:custGeom>
                <a:solidFill>
                  <a:schemeClr val="accent1"/>
                </a:solidFill>
                <a:ln w="60960" cap="flat">
                  <a:noFill/>
                  <a:prstDash val="solid"/>
                  <a:miter/>
                </a:ln>
              </p:spPr>
              <p:txBody>
                <a:bodyPr rtlCol="0" anchor="ctr"/>
                <a:lstStyle/>
                <a:p>
                  <a:endParaRPr lang="en-US"/>
                </a:p>
              </p:txBody>
            </p:sp>
          </p:grpSp>
        </p:grpSp>
        <p:grpSp>
          <p:nvGrpSpPr>
            <p:cNvPr id="1047" name="Group 1046">
              <a:extLst>
                <a:ext uri="{FF2B5EF4-FFF2-40B4-BE49-F238E27FC236}">
                  <a16:creationId xmlns:a16="http://schemas.microsoft.com/office/drawing/2014/main" id="{E2D1EC6A-64A3-08C2-FBEC-63F017F9B2B7}"/>
                </a:ext>
              </a:extLst>
            </p:cNvPr>
            <p:cNvGrpSpPr/>
            <p:nvPr/>
          </p:nvGrpSpPr>
          <p:grpSpPr>
            <a:xfrm>
              <a:off x="10043212" y="2523266"/>
              <a:ext cx="1459145" cy="790412"/>
              <a:chOff x="9464798" y="2460986"/>
              <a:chExt cx="2001974" cy="1084464"/>
            </a:xfrm>
            <a:solidFill>
              <a:schemeClr val="accent1"/>
            </a:solidFill>
          </p:grpSpPr>
          <p:sp>
            <p:nvSpPr>
              <p:cNvPr id="1036" name="Freeform: Shape 1035">
                <a:extLst>
                  <a:ext uri="{FF2B5EF4-FFF2-40B4-BE49-F238E27FC236}">
                    <a16:creationId xmlns:a16="http://schemas.microsoft.com/office/drawing/2014/main" id="{65B8A074-1FBB-E326-639E-1C4EBE36717B}"/>
                  </a:ext>
                </a:extLst>
              </p:cNvPr>
              <p:cNvSpPr/>
              <p:nvPr/>
            </p:nvSpPr>
            <p:spPr>
              <a:xfrm>
                <a:off x="11106788" y="3302787"/>
                <a:ext cx="240364" cy="241030"/>
              </a:xfrm>
              <a:custGeom>
                <a:avLst/>
                <a:gdLst>
                  <a:gd name="connsiteX0" fmla="*/ 133111 w 240364"/>
                  <a:gd name="connsiteY0" fmla="*/ 14281 h 241030"/>
                  <a:gd name="connsiteX1" fmla="*/ 153276 w 240364"/>
                  <a:gd name="connsiteY1" fmla="*/ 199687 h 241030"/>
                  <a:gd name="connsiteX2" fmla="*/ 196770 w 240364"/>
                  <a:gd name="connsiteY2" fmla="*/ 241030 h 241030"/>
                  <a:gd name="connsiteX3" fmla="*/ 199031 w 240364"/>
                  <a:gd name="connsiteY3" fmla="*/ 240971 h 241030"/>
                  <a:gd name="connsiteX4" fmla="*/ 240306 w 240364"/>
                  <a:gd name="connsiteY4" fmla="*/ 195216 h 241030"/>
                  <a:gd name="connsiteX5" fmla="*/ 219059 w 240364"/>
                  <a:gd name="connsiteY5" fmla="*/ 0 h 241030"/>
                  <a:gd name="connsiteX6" fmla="*/ 151386 w 240364"/>
                  <a:gd name="connsiteY6" fmla="*/ 15790 h 241030"/>
                  <a:gd name="connsiteX7" fmla="*/ 133111 w 240364"/>
                  <a:gd name="connsiteY7" fmla="*/ 14281 h 241030"/>
                  <a:gd name="connsiteX8" fmla="*/ 20876 w 240364"/>
                  <a:gd name="connsiteY8" fmla="*/ 15785 h 241030"/>
                  <a:gd name="connsiteX9" fmla="*/ 651 w 240364"/>
                  <a:gd name="connsiteY9" fmla="*/ 14405 h 241030"/>
                  <a:gd name="connsiteX10" fmla="*/ 651 w 240364"/>
                  <a:gd name="connsiteY10" fmla="*/ 226901 h 241030"/>
                  <a:gd name="connsiteX11" fmla="*/ 0 w 240364"/>
                  <a:gd name="connsiteY11" fmla="*/ 233422 h 241030"/>
                  <a:gd name="connsiteX12" fmla="*/ 18996 w 240364"/>
                  <a:gd name="connsiteY12" fmla="*/ 199692 h 241030"/>
                  <a:gd name="connsiteX13" fmla="*/ 39161 w 240364"/>
                  <a:gd name="connsiteY13" fmla="*/ 14281 h 241030"/>
                  <a:gd name="connsiteX14" fmla="*/ 20876 w 240364"/>
                  <a:gd name="connsiteY14" fmla="*/ 15785 h 24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364" h="241030">
                    <a:moveTo>
                      <a:pt x="133111" y="14281"/>
                    </a:moveTo>
                    <a:cubicBezTo>
                      <a:pt x="142040" y="68617"/>
                      <a:pt x="149772" y="131625"/>
                      <a:pt x="153276" y="199687"/>
                    </a:cubicBezTo>
                    <a:cubicBezTo>
                      <a:pt x="154477" y="222961"/>
                      <a:pt x="173725" y="241030"/>
                      <a:pt x="196770" y="241030"/>
                    </a:cubicBezTo>
                    <a:cubicBezTo>
                      <a:pt x="197522" y="241030"/>
                      <a:pt x="198275" y="241012"/>
                      <a:pt x="199031" y="240971"/>
                    </a:cubicBezTo>
                    <a:cubicBezTo>
                      <a:pt x="223049" y="239728"/>
                      <a:pt x="241544" y="219242"/>
                      <a:pt x="240306" y="195216"/>
                    </a:cubicBezTo>
                    <a:cubicBezTo>
                      <a:pt x="236587" y="123283"/>
                      <a:pt x="228446" y="57065"/>
                      <a:pt x="219059" y="0"/>
                    </a:cubicBezTo>
                    <a:cubicBezTo>
                      <a:pt x="201200" y="10300"/>
                      <a:pt x="173496" y="15790"/>
                      <a:pt x="151386" y="15790"/>
                    </a:cubicBezTo>
                    <a:cubicBezTo>
                      <a:pt x="144581" y="15785"/>
                      <a:pt x="138477" y="15272"/>
                      <a:pt x="133111" y="14281"/>
                    </a:cubicBezTo>
                    <a:close/>
                    <a:moveTo>
                      <a:pt x="20876" y="15785"/>
                    </a:moveTo>
                    <a:cubicBezTo>
                      <a:pt x="14478" y="15785"/>
                      <a:pt x="7608" y="15304"/>
                      <a:pt x="651" y="14405"/>
                    </a:cubicBezTo>
                    <a:lnTo>
                      <a:pt x="651" y="226901"/>
                    </a:lnTo>
                    <a:cubicBezTo>
                      <a:pt x="651" y="229130"/>
                      <a:pt x="422" y="231313"/>
                      <a:pt x="0" y="233422"/>
                    </a:cubicBezTo>
                    <a:cubicBezTo>
                      <a:pt x="10855" y="226011"/>
                      <a:pt x="18262" y="213826"/>
                      <a:pt x="18996" y="199692"/>
                    </a:cubicBezTo>
                    <a:cubicBezTo>
                      <a:pt x="22495" y="131625"/>
                      <a:pt x="30213" y="68612"/>
                      <a:pt x="39161" y="14281"/>
                    </a:cubicBezTo>
                    <a:cubicBezTo>
                      <a:pt x="33786" y="15272"/>
                      <a:pt x="27682" y="15785"/>
                      <a:pt x="20876" y="15785"/>
                    </a:cubicBezTo>
                    <a:close/>
                  </a:path>
                </a:pathLst>
              </a:custGeom>
              <a:grpFill/>
              <a:ln w="4577"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647ECBC4-1756-0582-0BA0-F3D22A36A8AE}"/>
                  </a:ext>
                </a:extLst>
              </p:cNvPr>
              <p:cNvSpPr/>
              <p:nvPr/>
            </p:nvSpPr>
            <p:spPr>
              <a:xfrm>
                <a:off x="11079157" y="2621948"/>
                <a:ext cx="256115" cy="687457"/>
              </a:xfrm>
              <a:custGeom>
                <a:avLst/>
                <a:gdLst>
                  <a:gd name="connsiteX0" fmla="*/ 227515 w 256115"/>
                  <a:gd name="connsiteY0" fmla="*/ 433554 h 687457"/>
                  <a:gd name="connsiteX1" fmla="*/ 113767 w 256115"/>
                  <a:gd name="connsiteY1" fmla="*/ 458640 h 687457"/>
                  <a:gd name="connsiteX2" fmla="*/ 0 w 256115"/>
                  <a:gd name="connsiteY2" fmla="*/ 433559 h 687457"/>
                  <a:gd name="connsiteX3" fmla="*/ 1555 w 256115"/>
                  <a:gd name="connsiteY3" fmla="*/ 471366 h 687457"/>
                  <a:gd name="connsiteX4" fmla="*/ 28278 w 256115"/>
                  <a:gd name="connsiteY4" fmla="*/ 529600 h 687457"/>
                  <a:gd name="connsiteX5" fmla="*/ 28278 w 256115"/>
                  <a:gd name="connsiteY5" fmla="*/ 685999 h 687457"/>
                  <a:gd name="connsiteX6" fmla="*/ 84476 w 256115"/>
                  <a:gd name="connsiteY6" fmla="*/ 673392 h 687457"/>
                  <a:gd name="connsiteX7" fmla="*/ 110722 w 256115"/>
                  <a:gd name="connsiteY7" fmla="*/ 552686 h 687457"/>
                  <a:gd name="connsiteX8" fmla="*/ 116803 w 256115"/>
                  <a:gd name="connsiteY8" fmla="*/ 552686 h 687457"/>
                  <a:gd name="connsiteX9" fmla="*/ 143058 w 256115"/>
                  <a:gd name="connsiteY9" fmla="*/ 673392 h 687457"/>
                  <a:gd name="connsiteX10" fmla="*/ 255917 w 256115"/>
                  <a:gd name="connsiteY10" fmla="*/ 653195 h 687457"/>
                  <a:gd name="connsiteX11" fmla="*/ 222783 w 256115"/>
                  <a:gd name="connsiteY11" fmla="*/ 505175 h 687457"/>
                  <a:gd name="connsiteX12" fmla="*/ 227515 w 256115"/>
                  <a:gd name="connsiteY12" fmla="*/ 433554 h 687457"/>
                  <a:gd name="connsiteX13" fmla="*/ 113758 w 256115"/>
                  <a:gd name="connsiteY13" fmla="*/ 193661 h 687457"/>
                  <a:gd name="connsiteX14" fmla="*/ 200329 w 256115"/>
                  <a:gd name="connsiteY14" fmla="*/ 86576 h 687457"/>
                  <a:gd name="connsiteX15" fmla="*/ 113758 w 256115"/>
                  <a:gd name="connsiteY15" fmla="*/ 0 h 687457"/>
                  <a:gd name="connsiteX16" fmla="*/ 27186 w 256115"/>
                  <a:gd name="connsiteY16" fmla="*/ 86576 h 687457"/>
                  <a:gd name="connsiteX17" fmla="*/ 113758 w 256115"/>
                  <a:gd name="connsiteY17" fmla="*/ 193661 h 68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15" h="687457">
                    <a:moveTo>
                      <a:pt x="227515" y="433554"/>
                    </a:moveTo>
                    <a:cubicBezTo>
                      <a:pt x="208722" y="442190"/>
                      <a:pt x="166213" y="458594"/>
                      <a:pt x="113767" y="458640"/>
                    </a:cubicBezTo>
                    <a:cubicBezTo>
                      <a:pt x="61325" y="458594"/>
                      <a:pt x="18803" y="442194"/>
                      <a:pt x="0" y="433559"/>
                    </a:cubicBezTo>
                    <a:cubicBezTo>
                      <a:pt x="110" y="441410"/>
                      <a:pt x="518" y="455526"/>
                      <a:pt x="1555" y="471366"/>
                    </a:cubicBezTo>
                    <a:cubicBezTo>
                      <a:pt x="17877" y="485532"/>
                      <a:pt x="28264" y="506362"/>
                      <a:pt x="28278" y="529600"/>
                    </a:cubicBezTo>
                    <a:lnTo>
                      <a:pt x="28278" y="685999"/>
                    </a:lnTo>
                    <a:cubicBezTo>
                      <a:pt x="55230" y="689695"/>
                      <a:pt x="82109" y="686582"/>
                      <a:pt x="84476" y="673392"/>
                    </a:cubicBezTo>
                    <a:cubicBezTo>
                      <a:pt x="93460" y="623147"/>
                      <a:pt x="103155" y="581799"/>
                      <a:pt x="110722" y="552686"/>
                    </a:cubicBezTo>
                    <a:lnTo>
                      <a:pt x="116803" y="552686"/>
                    </a:lnTo>
                    <a:cubicBezTo>
                      <a:pt x="124370" y="581803"/>
                      <a:pt x="134074" y="623147"/>
                      <a:pt x="143058" y="673392"/>
                    </a:cubicBezTo>
                    <a:cubicBezTo>
                      <a:pt x="148020" y="701142"/>
                      <a:pt x="261489" y="684357"/>
                      <a:pt x="255917" y="653195"/>
                    </a:cubicBezTo>
                    <a:cubicBezTo>
                      <a:pt x="244250" y="588045"/>
                      <a:pt x="231464" y="536745"/>
                      <a:pt x="222783" y="505175"/>
                    </a:cubicBezTo>
                    <a:cubicBezTo>
                      <a:pt x="226300" y="478020"/>
                      <a:pt x="227327" y="446821"/>
                      <a:pt x="227515" y="433554"/>
                    </a:cubicBezTo>
                    <a:close/>
                    <a:moveTo>
                      <a:pt x="113758" y="193661"/>
                    </a:moveTo>
                    <a:cubicBezTo>
                      <a:pt x="161572" y="193661"/>
                      <a:pt x="200329" y="134386"/>
                      <a:pt x="200329" y="86576"/>
                    </a:cubicBezTo>
                    <a:cubicBezTo>
                      <a:pt x="200329" y="38762"/>
                      <a:pt x="161572" y="0"/>
                      <a:pt x="113758" y="0"/>
                    </a:cubicBezTo>
                    <a:cubicBezTo>
                      <a:pt x="65952" y="0"/>
                      <a:pt x="27186" y="38762"/>
                      <a:pt x="27186" y="86576"/>
                    </a:cubicBezTo>
                    <a:cubicBezTo>
                      <a:pt x="27186" y="134386"/>
                      <a:pt x="65957" y="193661"/>
                      <a:pt x="113758" y="193661"/>
                    </a:cubicBezTo>
                    <a:close/>
                  </a:path>
                </a:pathLst>
              </a:custGeom>
              <a:grpFill/>
              <a:ln w="4577"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7B14495A-716D-3526-8F9B-239AF999708C}"/>
                  </a:ext>
                </a:extLst>
              </p:cNvPr>
              <p:cNvSpPr/>
              <p:nvPr/>
            </p:nvSpPr>
            <p:spPr>
              <a:xfrm>
                <a:off x="9464798" y="2670326"/>
                <a:ext cx="2001974" cy="871519"/>
              </a:xfrm>
              <a:custGeom>
                <a:avLst/>
                <a:gdLst>
                  <a:gd name="connsiteX0" fmla="*/ 1967061 w 2001974"/>
                  <a:gd name="connsiteY0" fmla="*/ 423272 h 871519"/>
                  <a:gd name="connsiteX1" fmla="*/ 1904286 w 2001974"/>
                  <a:gd name="connsiteY1" fmla="*/ 178862 h 871519"/>
                  <a:gd name="connsiteX2" fmla="*/ 1865140 w 2001974"/>
                  <a:gd name="connsiteY2" fmla="*/ 124627 h 871519"/>
                  <a:gd name="connsiteX3" fmla="*/ 1840462 w 2001974"/>
                  <a:gd name="connsiteY3" fmla="*/ 110158 h 871519"/>
                  <a:gd name="connsiteX4" fmla="*/ 1818160 w 2001974"/>
                  <a:gd name="connsiteY4" fmla="*/ 106149 h 871519"/>
                  <a:gd name="connsiteX5" fmla="*/ 1801333 w 2001974"/>
                  <a:gd name="connsiteY5" fmla="*/ 108415 h 871519"/>
                  <a:gd name="connsiteX6" fmla="*/ 1728131 w 2001974"/>
                  <a:gd name="connsiteY6" fmla="*/ 154454 h 871519"/>
                  <a:gd name="connsiteX7" fmla="*/ 1654914 w 2001974"/>
                  <a:gd name="connsiteY7" fmla="*/ 108410 h 871519"/>
                  <a:gd name="connsiteX8" fmla="*/ 1638092 w 2001974"/>
                  <a:gd name="connsiteY8" fmla="*/ 106149 h 871519"/>
                  <a:gd name="connsiteX9" fmla="*/ 1591103 w 2001974"/>
                  <a:gd name="connsiteY9" fmla="*/ 124627 h 871519"/>
                  <a:gd name="connsiteX10" fmla="*/ 1551952 w 2001974"/>
                  <a:gd name="connsiteY10" fmla="*/ 178871 h 871519"/>
                  <a:gd name="connsiteX11" fmla="*/ 1540395 w 2001974"/>
                  <a:gd name="connsiteY11" fmla="*/ 205319 h 871519"/>
                  <a:gd name="connsiteX12" fmla="*/ 1573208 w 2001974"/>
                  <a:gd name="connsiteY12" fmla="*/ 282374 h 871519"/>
                  <a:gd name="connsiteX13" fmla="*/ 1586306 w 2001974"/>
                  <a:gd name="connsiteY13" fmla="*/ 239668 h 871519"/>
                  <a:gd name="connsiteX14" fmla="*/ 1623362 w 2001974"/>
                  <a:gd name="connsiteY14" fmla="*/ 169657 h 871519"/>
                  <a:gd name="connsiteX15" fmla="*/ 1614465 w 2001974"/>
                  <a:gd name="connsiteY15" fmla="*/ 369986 h 871519"/>
                  <a:gd name="connsiteX16" fmla="*/ 1619390 w 2001974"/>
                  <a:gd name="connsiteY16" fmla="*/ 372357 h 871519"/>
                  <a:gd name="connsiteX17" fmla="*/ 1644100 w 2001974"/>
                  <a:gd name="connsiteY17" fmla="*/ 382181 h 871519"/>
                  <a:gd name="connsiteX18" fmla="*/ 1728121 w 2001974"/>
                  <a:gd name="connsiteY18" fmla="*/ 396503 h 871519"/>
                  <a:gd name="connsiteX19" fmla="*/ 1836839 w 2001974"/>
                  <a:gd name="connsiteY19" fmla="*/ 372357 h 871519"/>
                  <a:gd name="connsiteX20" fmla="*/ 1841760 w 2001974"/>
                  <a:gd name="connsiteY20" fmla="*/ 369991 h 871519"/>
                  <a:gd name="connsiteX21" fmla="*/ 1832872 w 2001974"/>
                  <a:gd name="connsiteY21" fmla="*/ 169653 h 871519"/>
                  <a:gd name="connsiteX22" fmla="*/ 1853839 w 2001974"/>
                  <a:gd name="connsiteY22" fmla="*/ 201086 h 871519"/>
                  <a:gd name="connsiteX23" fmla="*/ 1869927 w 2001974"/>
                  <a:gd name="connsiteY23" fmla="*/ 239668 h 871519"/>
                  <a:gd name="connsiteX24" fmla="*/ 1911982 w 2001974"/>
                  <a:gd name="connsiteY24" fmla="*/ 427138 h 871519"/>
                  <a:gd name="connsiteX25" fmla="*/ 1884273 w 2001974"/>
                  <a:gd name="connsiteY25" fmla="*/ 477016 h 871519"/>
                  <a:gd name="connsiteX26" fmla="*/ 1899356 w 2001974"/>
                  <a:gd name="connsiteY26" fmla="*/ 492100 h 871519"/>
                  <a:gd name="connsiteX27" fmla="*/ 1914449 w 2001974"/>
                  <a:gd name="connsiteY27" fmla="*/ 477016 h 871519"/>
                  <a:gd name="connsiteX28" fmla="*/ 1922232 w 2001974"/>
                  <a:gd name="connsiteY28" fmla="*/ 457438 h 871519"/>
                  <a:gd name="connsiteX29" fmla="*/ 1941342 w 2001974"/>
                  <a:gd name="connsiteY29" fmla="*/ 465331 h 871519"/>
                  <a:gd name="connsiteX30" fmla="*/ 1945272 w 2001974"/>
                  <a:gd name="connsiteY30" fmla="*/ 465051 h 871519"/>
                  <a:gd name="connsiteX31" fmla="*/ 1962231 w 2001974"/>
                  <a:gd name="connsiteY31" fmla="*/ 455709 h 871519"/>
                  <a:gd name="connsiteX32" fmla="*/ 1971789 w 2001974"/>
                  <a:gd name="connsiteY32" fmla="*/ 477016 h 871519"/>
                  <a:gd name="connsiteX33" fmla="*/ 1971789 w 2001974"/>
                  <a:gd name="connsiteY33" fmla="*/ 855143 h 871519"/>
                  <a:gd name="connsiteX34" fmla="*/ 1986882 w 2001974"/>
                  <a:gd name="connsiteY34" fmla="*/ 870236 h 871519"/>
                  <a:gd name="connsiteX35" fmla="*/ 2001974 w 2001974"/>
                  <a:gd name="connsiteY35" fmla="*/ 855143 h 871519"/>
                  <a:gd name="connsiteX36" fmla="*/ 2001965 w 2001974"/>
                  <a:gd name="connsiteY36" fmla="*/ 477016 h 871519"/>
                  <a:gd name="connsiteX37" fmla="*/ 1967061 w 2001974"/>
                  <a:gd name="connsiteY37" fmla="*/ 423272 h 871519"/>
                  <a:gd name="connsiteX38" fmla="*/ 328891 w 2001974"/>
                  <a:gd name="connsiteY38" fmla="*/ 555200 h 871519"/>
                  <a:gd name="connsiteX39" fmla="*/ 331477 w 2001974"/>
                  <a:gd name="connsiteY39" fmla="*/ 542492 h 871519"/>
                  <a:gd name="connsiteX40" fmla="*/ 352546 w 2001974"/>
                  <a:gd name="connsiteY40" fmla="*/ 438933 h 871519"/>
                  <a:gd name="connsiteX41" fmla="*/ 311083 w 2001974"/>
                  <a:gd name="connsiteY41" fmla="*/ 462809 h 871519"/>
                  <a:gd name="connsiteX42" fmla="*/ 304814 w 2001974"/>
                  <a:gd name="connsiteY42" fmla="*/ 462405 h 871519"/>
                  <a:gd name="connsiteX43" fmla="*/ 263296 w 2001974"/>
                  <a:gd name="connsiteY43" fmla="*/ 408358 h 871519"/>
                  <a:gd name="connsiteX44" fmla="*/ 374132 w 2001974"/>
                  <a:gd name="connsiteY44" fmla="*/ 101747 h 871519"/>
                  <a:gd name="connsiteX45" fmla="*/ 406455 w 2001974"/>
                  <a:gd name="connsiteY45" fmla="*/ 70470 h 871519"/>
                  <a:gd name="connsiteX46" fmla="*/ 393357 w 2001974"/>
                  <a:gd name="connsiteY46" fmla="*/ 54863 h 871519"/>
                  <a:gd name="connsiteX47" fmla="*/ 318288 w 2001974"/>
                  <a:gd name="connsiteY47" fmla="*/ 4462 h 871519"/>
                  <a:gd name="connsiteX48" fmla="*/ 303961 w 2001974"/>
                  <a:gd name="connsiteY48" fmla="*/ 5 h 871519"/>
                  <a:gd name="connsiteX49" fmla="*/ 238013 w 2001974"/>
                  <a:gd name="connsiteY49" fmla="*/ 19959 h 871519"/>
                  <a:gd name="connsiteX50" fmla="*/ 172056 w 2001974"/>
                  <a:gd name="connsiteY50" fmla="*/ 0 h 871519"/>
                  <a:gd name="connsiteX51" fmla="*/ 157720 w 2001974"/>
                  <a:gd name="connsiteY51" fmla="*/ 4458 h 871519"/>
                  <a:gd name="connsiteX52" fmla="*/ 49429 w 2001974"/>
                  <a:gd name="connsiteY52" fmla="*/ 101288 h 871519"/>
                  <a:gd name="connsiteX53" fmla="*/ 0 w 2001974"/>
                  <a:gd name="connsiteY53" fmla="*/ 345735 h 871519"/>
                  <a:gd name="connsiteX54" fmla="*/ 2660 w 2001974"/>
                  <a:gd name="connsiteY54" fmla="*/ 421094 h 871519"/>
                  <a:gd name="connsiteX55" fmla="*/ 39243 w 2001974"/>
                  <a:gd name="connsiteY55" fmla="*/ 455319 h 871519"/>
                  <a:gd name="connsiteX56" fmla="*/ 41733 w 2001974"/>
                  <a:gd name="connsiteY56" fmla="*/ 455232 h 871519"/>
                  <a:gd name="connsiteX57" fmla="*/ 75877 w 2001974"/>
                  <a:gd name="connsiteY57" fmla="*/ 416164 h 871519"/>
                  <a:gd name="connsiteX58" fmla="*/ 73382 w 2001974"/>
                  <a:gd name="connsiteY58" fmla="*/ 345735 h 871519"/>
                  <a:gd name="connsiteX59" fmla="*/ 75198 w 2001974"/>
                  <a:gd name="connsiteY59" fmla="*/ 291629 h 871519"/>
                  <a:gd name="connsiteX60" fmla="*/ 68337 w 2001974"/>
                  <a:gd name="connsiteY60" fmla="*/ 245690 h 871519"/>
                  <a:gd name="connsiteX61" fmla="*/ 114845 w 2001974"/>
                  <a:gd name="connsiteY61" fmla="*/ 133368 h 871519"/>
                  <a:gd name="connsiteX62" fmla="*/ 86677 w 2001974"/>
                  <a:gd name="connsiteY62" fmla="*/ 240333 h 871519"/>
                  <a:gd name="connsiteX63" fmla="*/ 135766 w 2001974"/>
                  <a:gd name="connsiteY63" fmla="*/ 376113 h 871519"/>
                  <a:gd name="connsiteX64" fmla="*/ 91176 w 2001974"/>
                  <a:gd name="connsiteY64" fmla="*/ 327483 h 871519"/>
                  <a:gd name="connsiteX65" fmla="*/ 113565 w 2001974"/>
                  <a:gd name="connsiteY65" fmla="*/ 814822 h 871519"/>
                  <a:gd name="connsiteX66" fmla="*/ 170263 w 2001974"/>
                  <a:gd name="connsiteY66" fmla="*/ 871520 h 871519"/>
                  <a:gd name="connsiteX67" fmla="*/ 226970 w 2001974"/>
                  <a:gd name="connsiteY67" fmla="*/ 814822 h 871519"/>
                  <a:gd name="connsiteX68" fmla="*/ 226970 w 2001974"/>
                  <a:gd name="connsiteY68" fmla="*/ 423997 h 871519"/>
                  <a:gd name="connsiteX69" fmla="*/ 238013 w 2001974"/>
                  <a:gd name="connsiteY69" fmla="*/ 424538 h 871519"/>
                  <a:gd name="connsiteX70" fmla="*/ 249047 w 2001974"/>
                  <a:gd name="connsiteY70" fmla="*/ 423997 h 871519"/>
                  <a:gd name="connsiteX71" fmla="*/ 249047 w 2001974"/>
                  <a:gd name="connsiteY71" fmla="*/ 814822 h 871519"/>
                  <a:gd name="connsiteX72" fmla="*/ 305754 w 2001974"/>
                  <a:gd name="connsiteY72" fmla="*/ 871520 h 871519"/>
                  <a:gd name="connsiteX73" fmla="*/ 362451 w 2001974"/>
                  <a:gd name="connsiteY73" fmla="*/ 814822 h 871519"/>
                  <a:gd name="connsiteX74" fmla="*/ 373380 w 2001974"/>
                  <a:gd name="connsiteY74" fmla="*/ 577057 h 871519"/>
                  <a:gd name="connsiteX75" fmla="*/ 340026 w 2001974"/>
                  <a:gd name="connsiteY75" fmla="*/ 561868 h 871519"/>
                  <a:gd name="connsiteX76" fmla="*/ 328891 w 2001974"/>
                  <a:gd name="connsiteY76" fmla="*/ 555200 h 8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01974" h="871519">
                    <a:moveTo>
                      <a:pt x="1967061" y="423272"/>
                    </a:moveTo>
                    <a:cubicBezTo>
                      <a:pt x="1948955" y="301640"/>
                      <a:pt x="1927547" y="226511"/>
                      <a:pt x="1904286" y="178862"/>
                    </a:cubicBezTo>
                    <a:cubicBezTo>
                      <a:pt x="1892239" y="154377"/>
                      <a:pt x="1879581" y="136885"/>
                      <a:pt x="1865140" y="124627"/>
                    </a:cubicBezTo>
                    <a:cubicBezTo>
                      <a:pt x="1857499" y="118059"/>
                      <a:pt x="1849061" y="113244"/>
                      <a:pt x="1840462" y="110158"/>
                    </a:cubicBezTo>
                    <a:cubicBezTo>
                      <a:pt x="1833010" y="107479"/>
                      <a:pt x="1825438" y="106081"/>
                      <a:pt x="1818160" y="106149"/>
                    </a:cubicBezTo>
                    <a:cubicBezTo>
                      <a:pt x="1812069" y="106200"/>
                      <a:pt x="1806497" y="107076"/>
                      <a:pt x="1801333" y="108415"/>
                    </a:cubicBezTo>
                    <a:cubicBezTo>
                      <a:pt x="1783796" y="134854"/>
                      <a:pt x="1757559" y="154454"/>
                      <a:pt x="1728131" y="154454"/>
                    </a:cubicBezTo>
                    <a:cubicBezTo>
                      <a:pt x="1698688" y="154454"/>
                      <a:pt x="1672446" y="134854"/>
                      <a:pt x="1654914" y="108410"/>
                    </a:cubicBezTo>
                    <a:cubicBezTo>
                      <a:pt x="1649750" y="107071"/>
                      <a:pt x="1644178" y="106200"/>
                      <a:pt x="1638092" y="106149"/>
                    </a:cubicBezTo>
                    <a:cubicBezTo>
                      <a:pt x="1622426" y="105993"/>
                      <a:pt x="1605379" y="112359"/>
                      <a:pt x="1591103" y="124627"/>
                    </a:cubicBezTo>
                    <a:cubicBezTo>
                      <a:pt x="1576666" y="136885"/>
                      <a:pt x="1564009" y="154381"/>
                      <a:pt x="1551952" y="178871"/>
                    </a:cubicBezTo>
                    <a:cubicBezTo>
                      <a:pt x="1548044" y="186873"/>
                      <a:pt x="1544192" y="195670"/>
                      <a:pt x="1540395" y="205319"/>
                    </a:cubicBezTo>
                    <a:cubicBezTo>
                      <a:pt x="1552631" y="227873"/>
                      <a:pt x="1563559" y="253628"/>
                      <a:pt x="1573208" y="282374"/>
                    </a:cubicBezTo>
                    <a:cubicBezTo>
                      <a:pt x="1577551" y="266304"/>
                      <a:pt x="1581935" y="252083"/>
                      <a:pt x="1586306" y="239668"/>
                    </a:cubicBezTo>
                    <a:cubicBezTo>
                      <a:pt x="1599885" y="200655"/>
                      <a:pt x="1613712" y="179325"/>
                      <a:pt x="1623362" y="169657"/>
                    </a:cubicBezTo>
                    <a:cubicBezTo>
                      <a:pt x="1616946" y="234807"/>
                      <a:pt x="1614960" y="336751"/>
                      <a:pt x="1614465" y="369986"/>
                    </a:cubicBezTo>
                    <a:cubicBezTo>
                      <a:pt x="1615772" y="370638"/>
                      <a:pt x="1617404" y="371431"/>
                      <a:pt x="1619390" y="372357"/>
                    </a:cubicBezTo>
                    <a:cubicBezTo>
                      <a:pt x="1625141" y="375017"/>
                      <a:pt x="1633561" y="378604"/>
                      <a:pt x="1644100" y="382181"/>
                    </a:cubicBezTo>
                    <a:cubicBezTo>
                      <a:pt x="1665173" y="389349"/>
                      <a:pt x="1694661" y="396517"/>
                      <a:pt x="1728121" y="396503"/>
                    </a:cubicBezTo>
                    <a:cubicBezTo>
                      <a:pt x="1778298" y="396526"/>
                      <a:pt x="1819577" y="380369"/>
                      <a:pt x="1836839" y="372357"/>
                    </a:cubicBezTo>
                    <a:cubicBezTo>
                      <a:pt x="1838829" y="371440"/>
                      <a:pt x="1840453" y="370647"/>
                      <a:pt x="1841760" y="369991"/>
                    </a:cubicBezTo>
                    <a:cubicBezTo>
                      <a:pt x="1841269" y="336760"/>
                      <a:pt x="1839283" y="234812"/>
                      <a:pt x="1832872" y="169653"/>
                    </a:cubicBezTo>
                    <a:cubicBezTo>
                      <a:pt x="1838673" y="175463"/>
                      <a:pt x="1845974" y="185516"/>
                      <a:pt x="1853839" y="201086"/>
                    </a:cubicBezTo>
                    <a:cubicBezTo>
                      <a:pt x="1859058" y="211409"/>
                      <a:pt x="1864511" y="224112"/>
                      <a:pt x="1869927" y="239668"/>
                    </a:cubicBezTo>
                    <a:cubicBezTo>
                      <a:pt x="1884442" y="280879"/>
                      <a:pt x="1899086" y="341369"/>
                      <a:pt x="1911982" y="427138"/>
                    </a:cubicBezTo>
                    <a:cubicBezTo>
                      <a:pt x="1895366" y="437544"/>
                      <a:pt x="1884277" y="455952"/>
                      <a:pt x="1884273" y="477016"/>
                    </a:cubicBezTo>
                    <a:cubicBezTo>
                      <a:pt x="1884273" y="485344"/>
                      <a:pt x="1891028" y="492100"/>
                      <a:pt x="1899356" y="492100"/>
                    </a:cubicBezTo>
                    <a:cubicBezTo>
                      <a:pt x="1907694" y="492100"/>
                      <a:pt x="1914449" y="485344"/>
                      <a:pt x="1914449" y="477016"/>
                    </a:cubicBezTo>
                    <a:cubicBezTo>
                      <a:pt x="1914463" y="469435"/>
                      <a:pt x="1917425" y="462565"/>
                      <a:pt x="1922232" y="457438"/>
                    </a:cubicBezTo>
                    <a:cubicBezTo>
                      <a:pt x="1927253" y="462322"/>
                      <a:pt x="1934009" y="465326"/>
                      <a:pt x="1941342" y="465331"/>
                    </a:cubicBezTo>
                    <a:cubicBezTo>
                      <a:pt x="1942640" y="465331"/>
                      <a:pt x="1943951" y="465239"/>
                      <a:pt x="1945272" y="465051"/>
                    </a:cubicBezTo>
                    <a:cubicBezTo>
                      <a:pt x="1952147" y="464065"/>
                      <a:pt x="1958040" y="460598"/>
                      <a:pt x="1962231" y="455709"/>
                    </a:cubicBezTo>
                    <a:cubicBezTo>
                      <a:pt x="1968070" y="460960"/>
                      <a:pt x="1971775" y="468541"/>
                      <a:pt x="1971789" y="477016"/>
                    </a:cubicBezTo>
                    <a:lnTo>
                      <a:pt x="1971789" y="855143"/>
                    </a:lnTo>
                    <a:cubicBezTo>
                      <a:pt x="1971789" y="863471"/>
                      <a:pt x="1978544" y="870236"/>
                      <a:pt x="1986882" y="870236"/>
                    </a:cubicBezTo>
                    <a:cubicBezTo>
                      <a:pt x="1995210" y="870236"/>
                      <a:pt x="2001974" y="863471"/>
                      <a:pt x="2001974" y="855143"/>
                    </a:cubicBezTo>
                    <a:lnTo>
                      <a:pt x="2001965" y="477016"/>
                    </a:lnTo>
                    <a:cubicBezTo>
                      <a:pt x="2001965" y="453031"/>
                      <a:pt x="1987624" y="432449"/>
                      <a:pt x="1967061" y="423272"/>
                    </a:cubicBezTo>
                    <a:close/>
                    <a:moveTo>
                      <a:pt x="328891" y="555200"/>
                    </a:moveTo>
                    <a:lnTo>
                      <a:pt x="331477" y="542492"/>
                    </a:lnTo>
                    <a:lnTo>
                      <a:pt x="352546" y="438933"/>
                    </a:lnTo>
                    <a:cubicBezTo>
                      <a:pt x="344112" y="453288"/>
                      <a:pt x="328547" y="462809"/>
                      <a:pt x="311083" y="462809"/>
                    </a:cubicBezTo>
                    <a:cubicBezTo>
                      <a:pt x="309015" y="462809"/>
                      <a:pt x="306910" y="462675"/>
                      <a:pt x="304814" y="462405"/>
                    </a:cubicBezTo>
                    <a:cubicBezTo>
                      <a:pt x="278416" y="458901"/>
                      <a:pt x="259820" y="434664"/>
                      <a:pt x="263296" y="408358"/>
                    </a:cubicBezTo>
                    <a:cubicBezTo>
                      <a:pt x="281659" y="269235"/>
                      <a:pt x="318939" y="166076"/>
                      <a:pt x="374132" y="101747"/>
                    </a:cubicBezTo>
                    <a:cubicBezTo>
                      <a:pt x="385120" y="88883"/>
                      <a:pt x="396067" y="78647"/>
                      <a:pt x="406455" y="70470"/>
                    </a:cubicBezTo>
                    <a:cubicBezTo>
                      <a:pt x="402217" y="64934"/>
                      <a:pt x="397847" y="59738"/>
                      <a:pt x="393357" y="54863"/>
                    </a:cubicBezTo>
                    <a:cubicBezTo>
                      <a:pt x="369459" y="28934"/>
                      <a:pt x="342644" y="13194"/>
                      <a:pt x="318288" y="4462"/>
                    </a:cubicBezTo>
                    <a:cubicBezTo>
                      <a:pt x="313390" y="2697"/>
                      <a:pt x="308625" y="1270"/>
                      <a:pt x="303961" y="5"/>
                    </a:cubicBezTo>
                    <a:cubicBezTo>
                      <a:pt x="285057" y="12598"/>
                      <a:pt x="262383" y="19959"/>
                      <a:pt x="238013" y="19959"/>
                    </a:cubicBezTo>
                    <a:cubicBezTo>
                      <a:pt x="213638" y="19959"/>
                      <a:pt x="190960" y="12598"/>
                      <a:pt x="172056" y="0"/>
                    </a:cubicBezTo>
                    <a:cubicBezTo>
                      <a:pt x="167387" y="1261"/>
                      <a:pt x="162618" y="2692"/>
                      <a:pt x="157720" y="4458"/>
                    </a:cubicBezTo>
                    <a:cubicBezTo>
                      <a:pt x="121086" y="17395"/>
                      <a:pt x="79325" y="46847"/>
                      <a:pt x="49429" y="101288"/>
                    </a:cubicBezTo>
                    <a:cubicBezTo>
                      <a:pt x="19330" y="155688"/>
                      <a:pt x="32" y="233367"/>
                      <a:pt x="0" y="345735"/>
                    </a:cubicBezTo>
                    <a:cubicBezTo>
                      <a:pt x="0" y="369285"/>
                      <a:pt x="862" y="394357"/>
                      <a:pt x="2660" y="421094"/>
                    </a:cubicBezTo>
                    <a:cubicBezTo>
                      <a:pt x="3958" y="440474"/>
                      <a:pt x="20101" y="455315"/>
                      <a:pt x="39243" y="455319"/>
                    </a:cubicBezTo>
                    <a:cubicBezTo>
                      <a:pt x="40069" y="455319"/>
                      <a:pt x="40894" y="455287"/>
                      <a:pt x="41733" y="455232"/>
                    </a:cubicBezTo>
                    <a:cubicBezTo>
                      <a:pt x="61949" y="453866"/>
                      <a:pt x="77239" y="436383"/>
                      <a:pt x="75877" y="416164"/>
                    </a:cubicBezTo>
                    <a:cubicBezTo>
                      <a:pt x="74175" y="390922"/>
                      <a:pt x="73382" y="367491"/>
                      <a:pt x="73382" y="345735"/>
                    </a:cubicBezTo>
                    <a:cubicBezTo>
                      <a:pt x="73386" y="326345"/>
                      <a:pt x="74033" y="308377"/>
                      <a:pt x="75198" y="291629"/>
                    </a:cubicBezTo>
                    <a:cubicBezTo>
                      <a:pt x="70763" y="277045"/>
                      <a:pt x="68337" y="261640"/>
                      <a:pt x="68337" y="245690"/>
                    </a:cubicBezTo>
                    <a:cubicBezTo>
                      <a:pt x="68337" y="202223"/>
                      <a:pt x="86053" y="162691"/>
                      <a:pt x="114845" y="133368"/>
                    </a:cubicBezTo>
                    <a:cubicBezTo>
                      <a:pt x="97133" y="163530"/>
                      <a:pt x="86677" y="200434"/>
                      <a:pt x="86677" y="240333"/>
                    </a:cubicBezTo>
                    <a:cubicBezTo>
                      <a:pt x="86677" y="294082"/>
                      <a:pt x="105604" y="342442"/>
                      <a:pt x="135766" y="376113"/>
                    </a:cubicBezTo>
                    <a:cubicBezTo>
                      <a:pt x="117757" y="362956"/>
                      <a:pt x="102568" y="346409"/>
                      <a:pt x="91176" y="327483"/>
                    </a:cubicBezTo>
                    <a:lnTo>
                      <a:pt x="113565" y="814822"/>
                    </a:lnTo>
                    <a:cubicBezTo>
                      <a:pt x="113565" y="846145"/>
                      <a:pt x="138958" y="871520"/>
                      <a:pt x="170263" y="871520"/>
                    </a:cubicBezTo>
                    <a:cubicBezTo>
                      <a:pt x="201576" y="871520"/>
                      <a:pt x="226970" y="846145"/>
                      <a:pt x="226970" y="814822"/>
                    </a:cubicBezTo>
                    <a:lnTo>
                      <a:pt x="226970" y="423997"/>
                    </a:lnTo>
                    <a:cubicBezTo>
                      <a:pt x="230620" y="424318"/>
                      <a:pt x="234298" y="424538"/>
                      <a:pt x="238013" y="424538"/>
                    </a:cubicBezTo>
                    <a:cubicBezTo>
                      <a:pt x="241728" y="424538"/>
                      <a:pt x="245396" y="424318"/>
                      <a:pt x="249047" y="423997"/>
                    </a:cubicBezTo>
                    <a:lnTo>
                      <a:pt x="249047" y="814822"/>
                    </a:lnTo>
                    <a:cubicBezTo>
                      <a:pt x="249047" y="846145"/>
                      <a:pt x="274440" y="871520"/>
                      <a:pt x="305754" y="871520"/>
                    </a:cubicBezTo>
                    <a:cubicBezTo>
                      <a:pt x="337058" y="871520"/>
                      <a:pt x="362451" y="846145"/>
                      <a:pt x="362451" y="814822"/>
                    </a:cubicBezTo>
                    <a:lnTo>
                      <a:pt x="373380" y="577057"/>
                    </a:lnTo>
                    <a:cubicBezTo>
                      <a:pt x="352445" y="569169"/>
                      <a:pt x="341168" y="562560"/>
                      <a:pt x="340026" y="561868"/>
                    </a:cubicBezTo>
                    <a:lnTo>
                      <a:pt x="328891" y="555200"/>
                    </a:lnTo>
                    <a:close/>
                  </a:path>
                </a:pathLst>
              </a:custGeom>
              <a:grpFill/>
              <a:ln w="4577"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3F6DA75F-4F95-1271-FFBA-D1B69A7E7B9C}"/>
                  </a:ext>
                </a:extLst>
              </p:cNvPr>
              <p:cNvSpPr/>
              <p:nvPr/>
            </p:nvSpPr>
            <p:spPr>
              <a:xfrm>
                <a:off x="9592744" y="2460986"/>
                <a:ext cx="220131" cy="220131"/>
              </a:xfrm>
              <a:custGeom>
                <a:avLst/>
                <a:gdLst>
                  <a:gd name="connsiteX0" fmla="*/ 220132 w 220131"/>
                  <a:gd name="connsiteY0" fmla="*/ 110066 h 220131"/>
                  <a:gd name="connsiteX1" fmla="*/ 110066 w 220131"/>
                  <a:gd name="connsiteY1" fmla="*/ 220132 h 220131"/>
                  <a:gd name="connsiteX2" fmla="*/ 0 w 220131"/>
                  <a:gd name="connsiteY2" fmla="*/ 110066 h 220131"/>
                  <a:gd name="connsiteX3" fmla="*/ 110066 w 220131"/>
                  <a:gd name="connsiteY3" fmla="*/ 0 h 220131"/>
                  <a:gd name="connsiteX4" fmla="*/ 220132 w 220131"/>
                  <a:gd name="connsiteY4" fmla="*/ 110066 h 220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31" h="220131">
                    <a:moveTo>
                      <a:pt x="220132" y="110066"/>
                    </a:moveTo>
                    <a:cubicBezTo>
                      <a:pt x="220132" y="170854"/>
                      <a:pt x="170854" y="220132"/>
                      <a:pt x="110066" y="220132"/>
                    </a:cubicBezTo>
                    <a:cubicBezTo>
                      <a:pt x="49278" y="220132"/>
                      <a:pt x="0" y="170854"/>
                      <a:pt x="0" y="110066"/>
                    </a:cubicBezTo>
                    <a:cubicBezTo>
                      <a:pt x="0" y="49278"/>
                      <a:pt x="49278" y="0"/>
                      <a:pt x="110066" y="0"/>
                    </a:cubicBezTo>
                    <a:cubicBezTo>
                      <a:pt x="170854" y="0"/>
                      <a:pt x="220132" y="49278"/>
                      <a:pt x="220132" y="110066"/>
                    </a:cubicBezTo>
                    <a:close/>
                  </a:path>
                </a:pathLst>
              </a:custGeom>
              <a:grpFill/>
              <a:ln w="4577"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407F4EFF-1D86-238A-CA11-D0FBA69CB5FB}"/>
                  </a:ext>
                </a:extLst>
              </p:cNvPr>
              <p:cNvSpPr/>
              <p:nvPr/>
            </p:nvSpPr>
            <p:spPr>
              <a:xfrm>
                <a:off x="9746027" y="2724800"/>
                <a:ext cx="465686" cy="819316"/>
              </a:xfrm>
              <a:custGeom>
                <a:avLst/>
                <a:gdLst>
                  <a:gd name="connsiteX0" fmla="*/ 167587 w 465686"/>
                  <a:gd name="connsiteY0" fmla="*/ 537539 h 819316"/>
                  <a:gd name="connsiteX1" fmla="*/ 167587 w 465686"/>
                  <a:gd name="connsiteY1" fmla="*/ 542840 h 819316"/>
                  <a:gd name="connsiteX2" fmla="*/ 167587 w 465686"/>
                  <a:gd name="connsiteY2" fmla="*/ 773451 h 819316"/>
                  <a:gd name="connsiteX3" fmla="*/ 213447 w 465686"/>
                  <a:gd name="connsiteY3" fmla="*/ 819312 h 819316"/>
                  <a:gd name="connsiteX4" fmla="*/ 259308 w 465686"/>
                  <a:gd name="connsiteY4" fmla="*/ 773451 h 819316"/>
                  <a:gd name="connsiteX5" fmla="*/ 259308 w 465686"/>
                  <a:gd name="connsiteY5" fmla="*/ 551210 h 819316"/>
                  <a:gd name="connsiteX6" fmla="*/ 259308 w 465686"/>
                  <a:gd name="connsiteY6" fmla="*/ 546238 h 819316"/>
                  <a:gd name="connsiteX7" fmla="*/ 167587 w 465686"/>
                  <a:gd name="connsiteY7" fmla="*/ 537539 h 819316"/>
                  <a:gd name="connsiteX8" fmla="*/ 274598 w 465686"/>
                  <a:gd name="connsiteY8" fmla="*/ 546243 h 819316"/>
                  <a:gd name="connsiteX9" fmla="*/ 274598 w 465686"/>
                  <a:gd name="connsiteY9" fmla="*/ 551214 h 819316"/>
                  <a:gd name="connsiteX10" fmla="*/ 274598 w 465686"/>
                  <a:gd name="connsiteY10" fmla="*/ 773456 h 819316"/>
                  <a:gd name="connsiteX11" fmla="*/ 320459 w 465686"/>
                  <a:gd name="connsiteY11" fmla="*/ 819316 h 819316"/>
                  <a:gd name="connsiteX12" fmla="*/ 366320 w 465686"/>
                  <a:gd name="connsiteY12" fmla="*/ 773456 h 819316"/>
                  <a:gd name="connsiteX13" fmla="*/ 366320 w 465686"/>
                  <a:gd name="connsiteY13" fmla="*/ 542845 h 819316"/>
                  <a:gd name="connsiteX14" fmla="*/ 366320 w 465686"/>
                  <a:gd name="connsiteY14" fmla="*/ 537539 h 819316"/>
                  <a:gd name="connsiteX15" fmla="*/ 274598 w 465686"/>
                  <a:gd name="connsiteY15" fmla="*/ 546243 h 819316"/>
                  <a:gd name="connsiteX16" fmla="*/ 445315 w 465686"/>
                  <a:gd name="connsiteY16" fmla="*/ 391816 h 819316"/>
                  <a:gd name="connsiteX17" fmla="*/ 445297 w 465686"/>
                  <a:gd name="connsiteY17" fmla="*/ 391481 h 819316"/>
                  <a:gd name="connsiteX18" fmla="*/ 386842 w 465686"/>
                  <a:gd name="connsiteY18" fmla="*/ 104173 h 819316"/>
                  <a:gd name="connsiteX19" fmla="*/ 387943 w 465686"/>
                  <a:gd name="connsiteY19" fmla="*/ 105516 h 819316"/>
                  <a:gd name="connsiteX20" fmla="*/ 445150 w 465686"/>
                  <a:gd name="connsiteY20" fmla="*/ 223791 h 819316"/>
                  <a:gd name="connsiteX21" fmla="*/ 461976 w 465686"/>
                  <a:gd name="connsiteY21" fmla="*/ 109910 h 819316"/>
                  <a:gd name="connsiteX22" fmla="*/ 427081 w 465686"/>
                  <a:gd name="connsiteY22" fmla="*/ 59215 h 819316"/>
                  <a:gd name="connsiteX23" fmla="*/ 341234 w 465686"/>
                  <a:gd name="connsiteY23" fmla="*/ 2527 h 819316"/>
                  <a:gd name="connsiteX24" fmla="*/ 330191 w 465686"/>
                  <a:gd name="connsiteY24" fmla="*/ 9 h 819316"/>
                  <a:gd name="connsiteX25" fmla="*/ 267040 w 465686"/>
                  <a:gd name="connsiteY25" fmla="*/ 20458 h 819316"/>
                  <a:gd name="connsiteX26" fmla="*/ 242532 w 465686"/>
                  <a:gd name="connsiteY26" fmla="*/ 17629 h 819316"/>
                  <a:gd name="connsiteX27" fmla="*/ 203766 w 465686"/>
                  <a:gd name="connsiteY27" fmla="*/ 0 h 819316"/>
                  <a:gd name="connsiteX28" fmla="*/ 192677 w 465686"/>
                  <a:gd name="connsiteY28" fmla="*/ 2527 h 819316"/>
                  <a:gd name="connsiteX29" fmla="*/ 106830 w 465686"/>
                  <a:gd name="connsiteY29" fmla="*/ 59215 h 819316"/>
                  <a:gd name="connsiteX30" fmla="*/ 259 w 465686"/>
                  <a:gd name="connsiteY30" fmla="*/ 356269 h 819316"/>
                  <a:gd name="connsiteX31" fmla="*/ 25923 w 465686"/>
                  <a:gd name="connsiteY31" fmla="*/ 389725 h 819316"/>
                  <a:gd name="connsiteX32" fmla="*/ 29853 w 465686"/>
                  <a:gd name="connsiteY32" fmla="*/ 389986 h 819316"/>
                  <a:gd name="connsiteX33" fmla="*/ 59378 w 465686"/>
                  <a:gd name="connsiteY33" fmla="*/ 364075 h 819316"/>
                  <a:gd name="connsiteX34" fmla="*/ 59369 w 465686"/>
                  <a:gd name="connsiteY34" fmla="*/ 364066 h 819316"/>
                  <a:gd name="connsiteX35" fmla="*/ 147087 w 465686"/>
                  <a:gd name="connsiteY35" fmla="*/ 104090 h 819316"/>
                  <a:gd name="connsiteX36" fmla="*/ 68229 w 465686"/>
                  <a:gd name="connsiteY36" fmla="*/ 491669 h 819316"/>
                  <a:gd name="connsiteX37" fmla="*/ 266953 w 465686"/>
                  <a:gd name="connsiteY37" fmla="*/ 532943 h 819316"/>
                  <a:gd name="connsiteX38" fmla="*/ 465686 w 465686"/>
                  <a:gd name="connsiteY38" fmla="*/ 491669 h 819316"/>
                  <a:gd name="connsiteX39" fmla="*/ 448241 w 465686"/>
                  <a:gd name="connsiteY39" fmla="*/ 405937 h 819316"/>
                  <a:gd name="connsiteX40" fmla="*/ 445315 w 465686"/>
                  <a:gd name="connsiteY40" fmla="*/ 391816 h 81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5686" h="819316">
                    <a:moveTo>
                      <a:pt x="167587" y="537539"/>
                    </a:moveTo>
                    <a:lnTo>
                      <a:pt x="167587" y="542840"/>
                    </a:lnTo>
                    <a:lnTo>
                      <a:pt x="167587" y="773451"/>
                    </a:lnTo>
                    <a:cubicBezTo>
                      <a:pt x="167587" y="798780"/>
                      <a:pt x="188118" y="819312"/>
                      <a:pt x="213447" y="819312"/>
                    </a:cubicBezTo>
                    <a:cubicBezTo>
                      <a:pt x="238767" y="819312"/>
                      <a:pt x="259308" y="798780"/>
                      <a:pt x="259308" y="773451"/>
                    </a:cubicBezTo>
                    <a:lnTo>
                      <a:pt x="259308" y="551210"/>
                    </a:lnTo>
                    <a:lnTo>
                      <a:pt x="259308" y="546238"/>
                    </a:lnTo>
                    <a:cubicBezTo>
                      <a:pt x="223972" y="545794"/>
                      <a:pt x="193347" y="542317"/>
                      <a:pt x="167587" y="537539"/>
                    </a:cubicBezTo>
                    <a:close/>
                    <a:moveTo>
                      <a:pt x="274598" y="546243"/>
                    </a:moveTo>
                    <a:lnTo>
                      <a:pt x="274598" y="551214"/>
                    </a:lnTo>
                    <a:lnTo>
                      <a:pt x="274598" y="773456"/>
                    </a:lnTo>
                    <a:cubicBezTo>
                      <a:pt x="274598" y="798784"/>
                      <a:pt x="295121" y="819316"/>
                      <a:pt x="320459" y="819316"/>
                    </a:cubicBezTo>
                    <a:cubicBezTo>
                      <a:pt x="345774" y="819316"/>
                      <a:pt x="366320" y="798784"/>
                      <a:pt x="366320" y="773456"/>
                    </a:cubicBezTo>
                    <a:lnTo>
                      <a:pt x="366320" y="542845"/>
                    </a:lnTo>
                    <a:lnTo>
                      <a:pt x="366320" y="537539"/>
                    </a:lnTo>
                    <a:cubicBezTo>
                      <a:pt x="340560" y="542317"/>
                      <a:pt x="309934" y="545794"/>
                      <a:pt x="274598" y="546243"/>
                    </a:cubicBezTo>
                    <a:close/>
                    <a:moveTo>
                      <a:pt x="445315" y="391816"/>
                    </a:moveTo>
                    <a:cubicBezTo>
                      <a:pt x="445310" y="391706"/>
                      <a:pt x="445306" y="391591"/>
                      <a:pt x="445297" y="391481"/>
                    </a:cubicBezTo>
                    <a:lnTo>
                      <a:pt x="386842" y="104173"/>
                    </a:lnTo>
                    <a:cubicBezTo>
                      <a:pt x="387214" y="104636"/>
                      <a:pt x="387572" y="105039"/>
                      <a:pt x="387943" y="105516"/>
                    </a:cubicBezTo>
                    <a:cubicBezTo>
                      <a:pt x="406553" y="129309"/>
                      <a:pt x="427402" y="166507"/>
                      <a:pt x="445150" y="223791"/>
                    </a:cubicBezTo>
                    <a:cubicBezTo>
                      <a:pt x="448076" y="180081"/>
                      <a:pt x="453643" y="142283"/>
                      <a:pt x="461976" y="109910"/>
                    </a:cubicBezTo>
                    <a:cubicBezTo>
                      <a:pt x="450566" y="89502"/>
                      <a:pt x="438757" y="72831"/>
                      <a:pt x="427081" y="59215"/>
                    </a:cubicBezTo>
                    <a:cubicBezTo>
                      <a:pt x="388383" y="13937"/>
                      <a:pt x="351176" y="4118"/>
                      <a:pt x="341234" y="2527"/>
                    </a:cubicBezTo>
                    <a:cubicBezTo>
                      <a:pt x="339010" y="1977"/>
                      <a:pt x="335189" y="1059"/>
                      <a:pt x="330191" y="9"/>
                    </a:cubicBezTo>
                    <a:cubicBezTo>
                      <a:pt x="312342" y="12933"/>
                      <a:pt x="290503" y="20458"/>
                      <a:pt x="267040" y="20458"/>
                    </a:cubicBezTo>
                    <a:cubicBezTo>
                      <a:pt x="258836" y="20458"/>
                      <a:pt x="250585" y="19509"/>
                      <a:pt x="242532" y="17629"/>
                    </a:cubicBezTo>
                    <a:cubicBezTo>
                      <a:pt x="228329" y="14322"/>
                      <a:pt x="215231" y="8301"/>
                      <a:pt x="203766" y="0"/>
                    </a:cubicBezTo>
                    <a:cubicBezTo>
                      <a:pt x="198749" y="1050"/>
                      <a:pt x="194910" y="1972"/>
                      <a:pt x="192677" y="2527"/>
                    </a:cubicBezTo>
                    <a:cubicBezTo>
                      <a:pt x="182734" y="4123"/>
                      <a:pt x="145518" y="13928"/>
                      <a:pt x="106830" y="59215"/>
                    </a:cubicBezTo>
                    <a:cubicBezTo>
                      <a:pt x="64900" y="108075"/>
                      <a:pt x="21396" y="196046"/>
                      <a:pt x="259" y="356269"/>
                    </a:cubicBezTo>
                    <a:cubicBezTo>
                      <a:pt x="-1892" y="372591"/>
                      <a:pt x="9592" y="387565"/>
                      <a:pt x="25923" y="389725"/>
                    </a:cubicBezTo>
                    <a:cubicBezTo>
                      <a:pt x="27239" y="389894"/>
                      <a:pt x="28555" y="389986"/>
                      <a:pt x="29853" y="389986"/>
                    </a:cubicBezTo>
                    <a:cubicBezTo>
                      <a:pt x="44579" y="389986"/>
                      <a:pt x="57388" y="379076"/>
                      <a:pt x="59378" y="364075"/>
                    </a:cubicBezTo>
                    <a:lnTo>
                      <a:pt x="59369" y="364066"/>
                    </a:lnTo>
                    <a:cubicBezTo>
                      <a:pt x="78475" y="219095"/>
                      <a:pt x="116039" y="143118"/>
                      <a:pt x="147087" y="104090"/>
                    </a:cubicBezTo>
                    <a:lnTo>
                      <a:pt x="68229" y="491669"/>
                    </a:lnTo>
                    <a:cubicBezTo>
                      <a:pt x="68229" y="491669"/>
                      <a:pt x="137075" y="532943"/>
                      <a:pt x="266953" y="532943"/>
                    </a:cubicBezTo>
                    <a:cubicBezTo>
                      <a:pt x="396831" y="532943"/>
                      <a:pt x="465686" y="491669"/>
                      <a:pt x="465686" y="491669"/>
                    </a:cubicBezTo>
                    <a:lnTo>
                      <a:pt x="448241" y="405937"/>
                    </a:lnTo>
                    <a:cubicBezTo>
                      <a:pt x="446604" y="401506"/>
                      <a:pt x="445581" y="396769"/>
                      <a:pt x="445315" y="391816"/>
                    </a:cubicBezTo>
                    <a:close/>
                  </a:path>
                </a:pathLst>
              </a:custGeom>
              <a:grpFill/>
              <a:ln w="4577"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CB0AA6A8-A982-9980-FD3B-CA533E399201}"/>
                  </a:ext>
                </a:extLst>
              </p:cNvPr>
              <p:cNvSpPr/>
              <p:nvPr/>
            </p:nvSpPr>
            <p:spPr>
              <a:xfrm rot="16986540">
                <a:off x="9914423" y="2538942"/>
                <a:ext cx="197164" cy="197155"/>
              </a:xfrm>
              <a:custGeom>
                <a:avLst/>
                <a:gdLst>
                  <a:gd name="connsiteX0" fmla="*/ 197165 w 197164"/>
                  <a:gd name="connsiteY0" fmla="*/ 98578 h 197155"/>
                  <a:gd name="connsiteX1" fmla="*/ 98582 w 197164"/>
                  <a:gd name="connsiteY1" fmla="*/ 197155 h 197155"/>
                  <a:gd name="connsiteX2" fmla="*/ 0 w 197164"/>
                  <a:gd name="connsiteY2" fmla="*/ 98578 h 197155"/>
                  <a:gd name="connsiteX3" fmla="*/ 98582 w 197164"/>
                  <a:gd name="connsiteY3" fmla="*/ 0 h 197155"/>
                  <a:gd name="connsiteX4" fmla="*/ 197165 w 197164"/>
                  <a:gd name="connsiteY4" fmla="*/ 98578 h 1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4" h="197155">
                    <a:moveTo>
                      <a:pt x="197165" y="98578"/>
                    </a:moveTo>
                    <a:cubicBezTo>
                      <a:pt x="197165" y="153021"/>
                      <a:pt x="153028" y="197155"/>
                      <a:pt x="98582" y="197155"/>
                    </a:cubicBezTo>
                    <a:cubicBezTo>
                      <a:pt x="44137" y="197155"/>
                      <a:pt x="0" y="153021"/>
                      <a:pt x="0" y="98578"/>
                    </a:cubicBezTo>
                    <a:cubicBezTo>
                      <a:pt x="0" y="44135"/>
                      <a:pt x="44137" y="0"/>
                      <a:pt x="98582" y="0"/>
                    </a:cubicBezTo>
                    <a:cubicBezTo>
                      <a:pt x="153028" y="0"/>
                      <a:pt x="197165" y="44135"/>
                      <a:pt x="197165" y="98578"/>
                    </a:cubicBezTo>
                    <a:close/>
                  </a:path>
                </a:pathLst>
              </a:custGeom>
              <a:grpFill/>
              <a:ln w="4577"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DB18DCB2-103A-5E9D-26A5-9413F5472C7C}"/>
                  </a:ext>
                </a:extLst>
              </p:cNvPr>
              <p:cNvSpPr/>
              <p:nvPr/>
            </p:nvSpPr>
            <p:spPr>
              <a:xfrm>
                <a:off x="10564333" y="2613716"/>
                <a:ext cx="388812" cy="931734"/>
              </a:xfrm>
              <a:custGeom>
                <a:avLst/>
                <a:gdLst>
                  <a:gd name="connsiteX0" fmla="*/ 271308 w 388812"/>
                  <a:gd name="connsiteY0" fmla="*/ 45760 h 931734"/>
                  <a:gd name="connsiteX1" fmla="*/ 297068 w 388812"/>
                  <a:gd name="connsiteY1" fmla="*/ 55359 h 931734"/>
                  <a:gd name="connsiteX2" fmla="*/ 297320 w 388812"/>
                  <a:gd name="connsiteY2" fmla="*/ 50447 h 931734"/>
                  <a:gd name="connsiteX3" fmla="*/ 246873 w 388812"/>
                  <a:gd name="connsiteY3" fmla="*/ 0 h 931734"/>
                  <a:gd name="connsiteX4" fmla="*/ 196426 w 388812"/>
                  <a:gd name="connsiteY4" fmla="*/ 50447 h 931734"/>
                  <a:gd name="connsiteX5" fmla="*/ 196669 w 388812"/>
                  <a:gd name="connsiteY5" fmla="*/ 55281 h 931734"/>
                  <a:gd name="connsiteX6" fmla="*/ 246804 w 388812"/>
                  <a:gd name="connsiteY6" fmla="*/ 42926 h 931734"/>
                  <a:gd name="connsiteX7" fmla="*/ 271308 w 388812"/>
                  <a:gd name="connsiteY7" fmla="*/ 45760 h 931734"/>
                  <a:gd name="connsiteX8" fmla="*/ 104893 w 388812"/>
                  <a:gd name="connsiteY8" fmla="*/ 808548 h 931734"/>
                  <a:gd name="connsiteX9" fmla="*/ 106833 w 388812"/>
                  <a:gd name="connsiteY9" fmla="*/ 888034 h 931734"/>
                  <a:gd name="connsiteX10" fmla="*/ 152597 w 388812"/>
                  <a:gd name="connsiteY10" fmla="*/ 931726 h 931734"/>
                  <a:gd name="connsiteX11" fmla="*/ 154808 w 388812"/>
                  <a:gd name="connsiteY11" fmla="*/ 931675 h 931734"/>
                  <a:gd name="connsiteX12" fmla="*/ 198453 w 388812"/>
                  <a:gd name="connsiteY12" fmla="*/ 883705 h 931734"/>
                  <a:gd name="connsiteX13" fmla="*/ 196619 w 388812"/>
                  <a:gd name="connsiteY13" fmla="*/ 808544 h 931734"/>
                  <a:gd name="connsiteX14" fmla="*/ 199600 w 388812"/>
                  <a:gd name="connsiteY14" fmla="*/ 720917 h 931734"/>
                  <a:gd name="connsiteX15" fmla="*/ 108763 w 388812"/>
                  <a:gd name="connsiteY15" fmla="*/ 705733 h 931734"/>
                  <a:gd name="connsiteX16" fmla="*/ 104893 w 388812"/>
                  <a:gd name="connsiteY16" fmla="*/ 808548 h 931734"/>
                  <a:gd name="connsiteX17" fmla="*/ 297091 w 388812"/>
                  <a:gd name="connsiteY17" fmla="*/ 808544 h 931734"/>
                  <a:gd name="connsiteX18" fmla="*/ 295279 w 388812"/>
                  <a:gd name="connsiteY18" fmla="*/ 883737 h 931734"/>
                  <a:gd name="connsiteX19" fmla="*/ 338952 w 388812"/>
                  <a:gd name="connsiteY19" fmla="*/ 931684 h 931734"/>
                  <a:gd name="connsiteX20" fmla="*/ 341122 w 388812"/>
                  <a:gd name="connsiteY20" fmla="*/ 931735 h 931734"/>
                  <a:gd name="connsiteX21" fmla="*/ 386900 w 388812"/>
                  <a:gd name="connsiteY21" fmla="*/ 888007 h 931734"/>
                  <a:gd name="connsiteX22" fmla="*/ 388812 w 388812"/>
                  <a:gd name="connsiteY22" fmla="*/ 808548 h 931734"/>
                  <a:gd name="connsiteX23" fmla="*/ 384951 w 388812"/>
                  <a:gd name="connsiteY23" fmla="*/ 705738 h 931734"/>
                  <a:gd name="connsiteX24" fmla="*/ 294105 w 388812"/>
                  <a:gd name="connsiteY24" fmla="*/ 720922 h 931734"/>
                  <a:gd name="connsiteX25" fmla="*/ 297091 w 388812"/>
                  <a:gd name="connsiteY25" fmla="*/ 808544 h 931734"/>
                  <a:gd name="connsiteX26" fmla="*/ 57670 w 388812"/>
                  <a:gd name="connsiteY26" fmla="*/ 535920 h 931734"/>
                  <a:gd name="connsiteX27" fmla="*/ 25324 w 388812"/>
                  <a:gd name="connsiteY27" fmla="*/ 548463 h 931734"/>
                  <a:gd name="connsiteX28" fmla="*/ 22807 w 388812"/>
                  <a:gd name="connsiteY28" fmla="*/ 548398 h 931734"/>
                  <a:gd name="connsiteX29" fmla="*/ 0 w 388812"/>
                  <a:gd name="connsiteY29" fmla="*/ 541235 h 931734"/>
                  <a:gd name="connsiteX30" fmla="*/ 24586 w 388812"/>
                  <a:gd name="connsiteY30" fmla="*/ 561212 h 931734"/>
                  <a:gd name="connsiteX31" fmla="*/ 57670 w 388812"/>
                  <a:gd name="connsiteY31" fmla="*/ 535920 h 93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8812" h="931734">
                    <a:moveTo>
                      <a:pt x="271308" y="45760"/>
                    </a:moveTo>
                    <a:cubicBezTo>
                      <a:pt x="280480" y="47897"/>
                      <a:pt x="289102" y="51162"/>
                      <a:pt x="297068" y="55359"/>
                    </a:cubicBezTo>
                    <a:cubicBezTo>
                      <a:pt x="297228" y="53740"/>
                      <a:pt x="297320" y="52102"/>
                      <a:pt x="297320" y="50447"/>
                    </a:cubicBezTo>
                    <a:cubicBezTo>
                      <a:pt x="297320" y="22582"/>
                      <a:pt x="274729" y="0"/>
                      <a:pt x="246873" y="0"/>
                    </a:cubicBezTo>
                    <a:cubicBezTo>
                      <a:pt x="219008" y="0"/>
                      <a:pt x="196426" y="22582"/>
                      <a:pt x="196426" y="50447"/>
                    </a:cubicBezTo>
                    <a:cubicBezTo>
                      <a:pt x="196426" y="52075"/>
                      <a:pt x="196523" y="53689"/>
                      <a:pt x="196669" y="55281"/>
                    </a:cubicBezTo>
                    <a:cubicBezTo>
                      <a:pt x="211721" y="47383"/>
                      <a:pt x="228781" y="42926"/>
                      <a:pt x="246804" y="42926"/>
                    </a:cubicBezTo>
                    <a:cubicBezTo>
                      <a:pt x="254995" y="42921"/>
                      <a:pt x="263245" y="43880"/>
                      <a:pt x="271308" y="45760"/>
                    </a:cubicBezTo>
                    <a:close/>
                    <a:moveTo>
                      <a:pt x="104893" y="808548"/>
                    </a:moveTo>
                    <a:cubicBezTo>
                      <a:pt x="104893" y="832877"/>
                      <a:pt x="105475" y="859357"/>
                      <a:pt x="106833" y="888034"/>
                    </a:cubicBezTo>
                    <a:cubicBezTo>
                      <a:pt x="107988" y="912593"/>
                      <a:pt x="128268" y="931726"/>
                      <a:pt x="152597" y="931726"/>
                    </a:cubicBezTo>
                    <a:cubicBezTo>
                      <a:pt x="153326" y="931726"/>
                      <a:pt x="154060" y="931707"/>
                      <a:pt x="154808" y="931675"/>
                    </a:cubicBezTo>
                    <a:cubicBezTo>
                      <a:pt x="180109" y="930483"/>
                      <a:pt x="199646" y="909006"/>
                      <a:pt x="198453" y="883705"/>
                    </a:cubicBezTo>
                    <a:cubicBezTo>
                      <a:pt x="197165" y="856468"/>
                      <a:pt x="196628" y="831433"/>
                      <a:pt x="196619" y="808544"/>
                    </a:cubicBezTo>
                    <a:cubicBezTo>
                      <a:pt x="196623" y="774680"/>
                      <a:pt x="197821" y="745549"/>
                      <a:pt x="199600" y="720917"/>
                    </a:cubicBezTo>
                    <a:cubicBezTo>
                      <a:pt x="163310" y="718065"/>
                      <a:pt x="132978" y="712199"/>
                      <a:pt x="108763" y="705733"/>
                    </a:cubicBezTo>
                    <a:cubicBezTo>
                      <a:pt x="106461" y="734446"/>
                      <a:pt x="104893" y="768608"/>
                      <a:pt x="104893" y="808548"/>
                    </a:cubicBezTo>
                    <a:close/>
                    <a:moveTo>
                      <a:pt x="297091" y="808544"/>
                    </a:moveTo>
                    <a:cubicBezTo>
                      <a:pt x="297091" y="831424"/>
                      <a:pt x="296545" y="856464"/>
                      <a:pt x="295279" y="883737"/>
                    </a:cubicBezTo>
                    <a:cubicBezTo>
                      <a:pt x="294091" y="909038"/>
                      <a:pt x="313642" y="930492"/>
                      <a:pt x="338952" y="931684"/>
                    </a:cubicBezTo>
                    <a:cubicBezTo>
                      <a:pt x="339677" y="931721"/>
                      <a:pt x="340402" y="931735"/>
                      <a:pt x="341122" y="931735"/>
                    </a:cubicBezTo>
                    <a:cubicBezTo>
                      <a:pt x="365474" y="931739"/>
                      <a:pt x="385744" y="912579"/>
                      <a:pt x="386900" y="888007"/>
                    </a:cubicBezTo>
                    <a:cubicBezTo>
                      <a:pt x="388230" y="859348"/>
                      <a:pt x="388812" y="832886"/>
                      <a:pt x="388812" y="808548"/>
                    </a:cubicBezTo>
                    <a:cubicBezTo>
                      <a:pt x="388812" y="768613"/>
                      <a:pt x="387248" y="734451"/>
                      <a:pt x="384951" y="705738"/>
                    </a:cubicBezTo>
                    <a:cubicBezTo>
                      <a:pt x="360732" y="712208"/>
                      <a:pt x="330395" y="718069"/>
                      <a:pt x="294105" y="720922"/>
                    </a:cubicBezTo>
                    <a:cubicBezTo>
                      <a:pt x="295885" y="745572"/>
                      <a:pt x="297091" y="774643"/>
                      <a:pt x="297091" y="808544"/>
                    </a:cubicBezTo>
                    <a:close/>
                    <a:moveTo>
                      <a:pt x="57670" y="535920"/>
                    </a:moveTo>
                    <a:cubicBezTo>
                      <a:pt x="49099" y="543711"/>
                      <a:pt x="37748" y="548463"/>
                      <a:pt x="25324" y="548463"/>
                    </a:cubicBezTo>
                    <a:cubicBezTo>
                      <a:pt x="24480" y="548463"/>
                      <a:pt x="23650" y="548444"/>
                      <a:pt x="22807" y="548398"/>
                    </a:cubicBezTo>
                    <a:cubicBezTo>
                      <a:pt x="14423" y="547940"/>
                      <a:pt x="6664" y="545367"/>
                      <a:pt x="0" y="541235"/>
                    </a:cubicBezTo>
                    <a:cubicBezTo>
                      <a:pt x="3577" y="551714"/>
                      <a:pt x="12855" y="559786"/>
                      <a:pt x="24586" y="561212"/>
                    </a:cubicBezTo>
                    <a:cubicBezTo>
                      <a:pt x="40697" y="563179"/>
                      <a:pt x="55349" y="551893"/>
                      <a:pt x="57670" y="535920"/>
                    </a:cubicBezTo>
                    <a:close/>
                  </a:path>
                </a:pathLst>
              </a:custGeom>
              <a:grpFill/>
              <a:ln w="4577"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92134F29-5FB1-A39A-3D05-4C04A9B08048}"/>
                  </a:ext>
                </a:extLst>
              </p:cNvPr>
              <p:cNvSpPr/>
              <p:nvPr/>
            </p:nvSpPr>
            <p:spPr>
              <a:xfrm>
                <a:off x="10612473" y="2798778"/>
                <a:ext cx="476621" cy="746007"/>
              </a:xfrm>
              <a:custGeom>
                <a:avLst/>
                <a:gdLst>
                  <a:gd name="connsiteX0" fmla="*/ 446436 w 476621"/>
                  <a:gd name="connsiteY0" fmla="*/ 353215 h 746007"/>
                  <a:gd name="connsiteX1" fmla="*/ 446436 w 476621"/>
                  <a:gd name="connsiteY1" fmla="*/ 730915 h 746007"/>
                  <a:gd name="connsiteX2" fmla="*/ 461529 w 476621"/>
                  <a:gd name="connsiteY2" fmla="*/ 746008 h 746007"/>
                  <a:gd name="connsiteX3" fmla="*/ 476622 w 476621"/>
                  <a:gd name="connsiteY3" fmla="*/ 730915 h 746007"/>
                  <a:gd name="connsiteX4" fmla="*/ 476613 w 476621"/>
                  <a:gd name="connsiteY4" fmla="*/ 352789 h 746007"/>
                  <a:gd name="connsiteX5" fmla="*/ 440828 w 476621"/>
                  <a:gd name="connsiteY5" fmla="*/ 298632 h 746007"/>
                  <a:gd name="connsiteX6" fmla="*/ 351926 w 476621"/>
                  <a:gd name="connsiteY6" fmla="*/ 46989 h 746007"/>
                  <a:gd name="connsiteX7" fmla="*/ 300828 w 476621"/>
                  <a:gd name="connsiteY7" fmla="*/ 0 h 746007"/>
                  <a:gd name="connsiteX8" fmla="*/ 198811 w 476621"/>
                  <a:gd name="connsiteY8" fmla="*/ 73414 h 746007"/>
                  <a:gd name="connsiteX9" fmla="*/ 174303 w 476621"/>
                  <a:gd name="connsiteY9" fmla="*/ 70584 h 746007"/>
                  <a:gd name="connsiteX10" fmla="*/ 107241 w 476621"/>
                  <a:gd name="connsiteY10" fmla="*/ 22573 h 746007"/>
                  <a:gd name="connsiteX11" fmla="*/ 96592 w 476621"/>
                  <a:gd name="connsiteY11" fmla="*/ 9 h 746007"/>
                  <a:gd name="connsiteX12" fmla="*/ 45517 w 476621"/>
                  <a:gd name="connsiteY12" fmla="*/ 46989 h 746007"/>
                  <a:gd name="connsiteX13" fmla="*/ 18963 w 476621"/>
                  <a:gd name="connsiteY13" fmla="*/ 89098 h 746007"/>
                  <a:gd name="connsiteX14" fmla="*/ 27837 w 476621"/>
                  <a:gd name="connsiteY14" fmla="*/ 227190 h 746007"/>
                  <a:gd name="connsiteX15" fmla="*/ 27709 w 476621"/>
                  <a:gd name="connsiteY15" fmla="*/ 243741 h 746007"/>
                  <a:gd name="connsiteX16" fmla="*/ 74561 w 476621"/>
                  <a:gd name="connsiteY16" fmla="*/ 111579 h 746007"/>
                  <a:gd name="connsiteX17" fmla="*/ 0 w 476621"/>
                  <a:gd name="connsiteY17" fmla="*/ 478062 h 746007"/>
                  <a:gd name="connsiteX18" fmla="*/ 198724 w 476621"/>
                  <a:gd name="connsiteY18" fmla="*/ 519336 h 746007"/>
                  <a:gd name="connsiteX19" fmla="*/ 397457 w 476621"/>
                  <a:gd name="connsiteY19" fmla="*/ 478062 h 746007"/>
                  <a:gd name="connsiteX20" fmla="*/ 375013 w 476621"/>
                  <a:gd name="connsiteY20" fmla="*/ 367767 h 746007"/>
                  <a:gd name="connsiteX21" fmla="*/ 388867 w 476621"/>
                  <a:gd name="connsiteY21" fmla="*/ 355017 h 746007"/>
                  <a:gd name="connsiteX22" fmla="*/ 417361 w 476621"/>
                  <a:gd name="connsiteY22" fmla="*/ 376379 h 746007"/>
                  <a:gd name="connsiteX23" fmla="*/ 420988 w 476621"/>
                  <a:gd name="connsiteY23" fmla="*/ 376164 h 746007"/>
                  <a:gd name="connsiteX24" fmla="*/ 446436 w 476621"/>
                  <a:gd name="connsiteY24" fmla="*/ 353215 h 746007"/>
                  <a:gd name="connsiteX25" fmla="*/ 331147 w 476621"/>
                  <a:gd name="connsiteY25" fmla="*/ 127534 h 746007"/>
                  <a:gd name="connsiteX26" fmla="*/ 381676 w 476621"/>
                  <a:gd name="connsiteY26" fmla="*/ 306368 h 746007"/>
                  <a:gd name="connsiteX27" fmla="*/ 366203 w 476621"/>
                  <a:gd name="connsiteY27" fmla="*/ 324437 h 746007"/>
                  <a:gd name="connsiteX28" fmla="*/ 322901 w 476621"/>
                  <a:gd name="connsiteY28" fmla="*/ 111616 h 746007"/>
                  <a:gd name="connsiteX29" fmla="*/ 331147 w 476621"/>
                  <a:gd name="connsiteY29" fmla="*/ 127534 h 74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6621" h="746007">
                    <a:moveTo>
                      <a:pt x="446436" y="353215"/>
                    </a:moveTo>
                    <a:lnTo>
                      <a:pt x="446436" y="730915"/>
                    </a:lnTo>
                    <a:cubicBezTo>
                      <a:pt x="446436" y="739243"/>
                      <a:pt x="453192" y="746008"/>
                      <a:pt x="461529" y="746008"/>
                    </a:cubicBezTo>
                    <a:cubicBezTo>
                      <a:pt x="469857" y="746008"/>
                      <a:pt x="476622" y="739243"/>
                      <a:pt x="476622" y="730915"/>
                    </a:cubicBezTo>
                    <a:lnTo>
                      <a:pt x="476613" y="352789"/>
                    </a:lnTo>
                    <a:cubicBezTo>
                      <a:pt x="476604" y="328459"/>
                      <a:pt x="461864" y="307602"/>
                      <a:pt x="440828" y="298632"/>
                    </a:cubicBezTo>
                    <a:cubicBezTo>
                      <a:pt x="420076" y="166663"/>
                      <a:pt x="385483" y="91199"/>
                      <a:pt x="351926" y="46989"/>
                    </a:cubicBezTo>
                    <a:cubicBezTo>
                      <a:pt x="333605" y="22697"/>
                      <a:pt x="315389" y="8388"/>
                      <a:pt x="300828" y="0"/>
                    </a:cubicBezTo>
                    <a:cubicBezTo>
                      <a:pt x="286226" y="43692"/>
                      <a:pt x="245658" y="73414"/>
                      <a:pt x="198811" y="73414"/>
                    </a:cubicBezTo>
                    <a:cubicBezTo>
                      <a:pt x="190607" y="73414"/>
                      <a:pt x="182356" y="72465"/>
                      <a:pt x="174303" y="70584"/>
                    </a:cubicBezTo>
                    <a:cubicBezTo>
                      <a:pt x="146268" y="64063"/>
                      <a:pt x="122458" y="47007"/>
                      <a:pt x="107241" y="22573"/>
                    </a:cubicBezTo>
                    <a:cubicBezTo>
                      <a:pt x="102774" y="15395"/>
                      <a:pt x="99238" y="7824"/>
                      <a:pt x="96592" y="9"/>
                    </a:cubicBezTo>
                    <a:cubicBezTo>
                      <a:pt x="82031" y="8402"/>
                      <a:pt x="63824" y="22706"/>
                      <a:pt x="45517" y="46989"/>
                    </a:cubicBezTo>
                    <a:cubicBezTo>
                      <a:pt x="36643" y="58674"/>
                      <a:pt x="27700" y="72575"/>
                      <a:pt x="18963" y="89098"/>
                    </a:cubicBezTo>
                    <a:cubicBezTo>
                      <a:pt x="24802" y="128772"/>
                      <a:pt x="27760" y="174629"/>
                      <a:pt x="27837" y="227190"/>
                    </a:cubicBezTo>
                    <a:cubicBezTo>
                      <a:pt x="27837" y="232606"/>
                      <a:pt x="27773" y="238169"/>
                      <a:pt x="27709" y="243741"/>
                    </a:cubicBezTo>
                    <a:cubicBezTo>
                      <a:pt x="41550" y="182920"/>
                      <a:pt x="58445" y="140637"/>
                      <a:pt x="74561" y="111579"/>
                    </a:cubicBezTo>
                    <a:lnTo>
                      <a:pt x="0" y="478062"/>
                    </a:lnTo>
                    <a:cubicBezTo>
                      <a:pt x="0" y="478062"/>
                      <a:pt x="68846" y="519336"/>
                      <a:pt x="198724" y="519336"/>
                    </a:cubicBezTo>
                    <a:cubicBezTo>
                      <a:pt x="328602" y="519336"/>
                      <a:pt x="397457" y="478062"/>
                      <a:pt x="397457" y="478062"/>
                    </a:cubicBezTo>
                    <a:lnTo>
                      <a:pt x="375013" y="367767"/>
                    </a:lnTo>
                    <a:cubicBezTo>
                      <a:pt x="382117" y="367285"/>
                      <a:pt x="387826" y="361942"/>
                      <a:pt x="388867" y="355017"/>
                    </a:cubicBezTo>
                    <a:cubicBezTo>
                      <a:pt x="392577" y="367592"/>
                      <a:pt x="404153" y="376379"/>
                      <a:pt x="417361" y="376379"/>
                    </a:cubicBezTo>
                    <a:cubicBezTo>
                      <a:pt x="418562" y="376379"/>
                      <a:pt x="419768" y="376306"/>
                      <a:pt x="420988" y="376164"/>
                    </a:cubicBezTo>
                    <a:cubicBezTo>
                      <a:pt x="433811" y="374609"/>
                      <a:pt x="443703" y="365116"/>
                      <a:pt x="446436" y="353215"/>
                    </a:cubicBezTo>
                    <a:close/>
                    <a:moveTo>
                      <a:pt x="331147" y="127534"/>
                    </a:moveTo>
                    <a:cubicBezTo>
                      <a:pt x="349744" y="165984"/>
                      <a:pt x="368464" y="223076"/>
                      <a:pt x="381676" y="306368"/>
                    </a:cubicBezTo>
                    <a:cubicBezTo>
                      <a:pt x="375375" y="311271"/>
                      <a:pt x="370078" y="317398"/>
                      <a:pt x="366203" y="324437"/>
                    </a:cubicBezTo>
                    <a:lnTo>
                      <a:pt x="322901" y="111616"/>
                    </a:lnTo>
                    <a:cubicBezTo>
                      <a:pt x="325630" y="116532"/>
                      <a:pt x="328381" y="121829"/>
                      <a:pt x="331147" y="127534"/>
                    </a:cubicBezTo>
                    <a:close/>
                  </a:path>
                </a:pathLst>
              </a:custGeom>
              <a:grpFill/>
              <a:ln w="4577"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407EA6B9-7DDC-39B9-8161-DBC0814489B7}"/>
                  </a:ext>
                </a:extLst>
              </p:cNvPr>
              <p:cNvSpPr/>
              <p:nvPr/>
            </p:nvSpPr>
            <p:spPr>
              <a:xfrm rot="16986540">
                <a:off x="10712676" y="2665916"/>
                <a:ext cx="197164" cy="197155"/>
              </a:xfrm>
              <a:custGeom>
                <a:avLst/>
                <a:gdLst>
                  <a:gd name="connsiteX0" fmla="*/ 197165 w 197164"/>
                  <a:gd name="connsiteY0" fmla="*/ 98578 h 197155"/>
                  <a:gd name="connsiteX1" fmla="*/ 98582 w 197164"/>
                  <a:gd name="connsiteY1" fmla="*/ 197155 h 197155"/>
                  <a:gd name="connsiteX2" fmla="*/ 0 w 197164"/>
                  <a:gd name="connsiteY2" fmla="*/ 98578 h 197155"/>
                  <a:gd name="connsiteX3" fmla="*/ 98582 w 197164"/>
                  <a:gd name="connsiteY3" fmla="*/ 0 h 197155"/>
                  <a:gd name="connsiteX4" fmla="*/ 197165 w 197164"/>
                  <a:gd name="connsiteY4" fmla="*/ 98578 h 1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4" h="197155">
                    <a:moveTo>
                      <a:pt x="197165" y="98578"/>
                    </a:moveTo>
                    <a:cubicBezTo>
                      <a:pt x="197165" y="153021"/>
                      <a:pt x="153028" y="197155"/>
                      <a:pt x="98582" y="197155"/>
                    </a:cubicBezTo>
                    <a:cubicBezTo>
                      <a:pt x="44137" y="197155"/>
                      <a:pt x="0" y="153021"/>
                      <a:pt x="0" y="98578"/>
                    </a:cubicBezTo>
                    <a:cubicBezTo>
                      <a:pt x="0" y="44135"/>
                      <a:pt x="44137" y="0"/>
                      <a:pt x="98582" y="0"/>
                    </a:cubicBezTo>
                    <a:cubicBezTo>
                      <a:pt x="153028" y="0"/>
                      <a:pt x="197165" y="44135"/>
                      <a:pt x="197165" y="98578"/>
                    </a:cubicBezTo>
                    <a:close/>
                  </a:path>
                </a:pathLst>
              </a:custGeom>
              <a:grpFill/>
              <a:ln w="4577"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CB6F5AFD-2D86-4A49-59C4-AB4698AF9F6C}"/>
                  </a:ext>
                </a:extLst>
              </p:cNvPr>
              <p:cNvSpPr/>
              <p:nvPr/>
            </p:nvSpPr>
            <p:spPr>
              <a:xfrm>
                <a:off x="10299886" y="3054451"/>
                <a:ext cx="229308" cy="487898"/>
              </a:xfrm>
              <a:custGeom>
                <a:avLst/>
                <a:gdLst>
                  <a:gd name="connsiteX0" fmla="*/ 0 w 229308"/>
                  <a:gd name="connsiteY0" fmla="*/ 435489 h 487898"/>
                  <a:gd name="connsiteX1" fmla="*/ 52410 w 229308"/>
                  <a:gd name="connsiteY1" fmla="*/ 487899 h 487898"/>
                  <a:gd name="connsiteX2" fmla="*/ 104829 w 229308"/>
                  <a:gd name="connsiteY2" fmla="*/ 435489 h 487898"/>
                  <a:gd name="connsiteX3" fmla="*/ 104829 w 229308"/>
                  <a:gd name="connsiteY3" fmla="*/ 41775 h 487898"/>
                  <a:gd name="connsiteX4" fmla="*/ 124480 w 229308"/>
                  <a:gd name="connsiteY4" fmla="*/ 41775 h 487898"/>
                  <a:gd name="connsiteX5" fmla="*/ 124480 w 229308"/>
                  <a:gd name="connsiteY5" fmla="*/ 435489 h 487898"/>
                  <a:gd name="connsiteX6" fmla="*/ 176890 w 229308"/>
                  <a:gd name="connsiteY6" fmla="*/ 487899 h 487898"/>
                  <a:gd name="connsiteX7" fmla="*/ 229309 w 229308"/>
                  <a:gd name="connsiteY7" fmla="*/ 435489 h 487898"/>
                  <a:gd name="connsiteX8" fmla="*/ 229309 w 229308"/>
                  <a:gd name="connsiteY8" fmla="*/ 0 h 487898"/>
                  <a:gd name="connsiteX9" fmla="*/ 5 w 229308"/>
                  <a:gd name="connsiteY9" fmla="*/ 0 h 487898"/>
                  <a:gd name="connsiteX10" fmla="*/ 5 w 229308"/>
                  <a:gd name="connsiteY10" fmla="*/ 435489 h 48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08" h="487898">
                    <a:moveTo>
                      <a:pt x="0" y="435489"/>
                    </a:moveTo>
                    <a:cubicBezTo>
                      <a:pt x="0" y="464441"/>
                      <a:pt x="23467" y="487899"/>
                      <a:pt x="52410" y="487899"/>
                    </a:cubicBezTo>
                    <a:cubicBezTo>
                      <a:pt x="81352" y="487899"/>
                      <a:pt x="104829" y="464441"/>
                      <a:pt x="104829" y="435489"/>
                    </a:cubicBezTo>
                    <a:lnTo>
                      <a:pt x="104829" y="41775"/>
                    </a:lnTo>
                    <a:lnTo>
                      <a:pt x="124480" y="41775"/>
                    </a:lnTo>
                    <a:lnTo>
                      <a:pt x="124480" y="435489"/>
                    </a:lnTo>
                    <a:cubicBezTo>
                      <a:pt x="124480" y="464441"/>
                      <a:pt x="147947" y="487899"/>
                      <a:pt x="176890" y="487899"/>
                    </a:cubicBezTo>
                    <a:cubicBezTo>
                      <a:pt x="205832" y="487899"/>
                      <a:pt x="229309" y="464441"/>
                      <a:pt x="229309" y="435489"/>
                    </a:cubicBezTo>
                    <a:lnTo>
                      <a:pt x="229309" y="0"/>
                    </a:lnTo>
                    <a:lnTo>
                      <a:pt x="5" y="0"/>
                    </a:lnTo>
                    <a:lnTo>
                      <a:pt x="5" y="435489"/>
                    </a:lnTo>
                    <a:close/>
                  </a:path>
                </a:pathLst>
              </a:custGeom>
              <a:grpFill/>
              <a:ln w="4577"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DFE73E69-A414-171C-F625-A74AD4F6678D}"/>
                  </a:ext>
                </a:extLst>
              </p:cNvPr>
              <p:cNvSpPr/>
              <p:nvPr/>
            </p:nvSpPr>
            <p:spPr>
              <a:xfrm>
                <a:off x="10202486" y="2479178"/>
                <a:ext cx="424065" cy="669246"/>
              </a:xfrm>
              <a:custGeom>
                <a:avLst/>
                <a:gdLst>
                  <a:gd name="connsiteX0" fmla="*/ 352802 w 424065"/>
                  <a:gd name="connsiteY0" fmla="*/ 632993 h 669246"/>
                  <a:gd name="connsiteX1" fmla="*/ 385299 w 424065"/>
                  <a:gd name="connsiteY1" fmla="*/ 669191 h 669246"/>
                  <a:gd name="connsiteX2" fmla="*/ 387170 w 424065"/>
                  <a:gd name="connsiteY2" fmla="*/ 669246 h 669246"/>
                  <a:gd name="connsiteX3" fmla="*/ 421493 w 424065"/>
                  <a:gd name="connsiteY3" fmla="*/ 636694 h 669246"/>
                  <a:gd name="connsiteX4" fmla="*/ 424065 w 424065"/>
                  <a:gd name="connsiteY4" fmla="*/ 546816 h 669246"/>
                  <a:gd name="connsiteX5" fmla="*/ 377031 w 424065"/>
                  <a:gd name="connsiteY5" fmla="*/ 287657 h 669246"/>
                  <a:gd name="connsiteX6" fmla="*/ 332926 w 424065"/>
                  <a:gd name="connsiteY6" fmla="*/ 242512 h 669246"/>
                  <a:gd name="connsiteX7" fmla="*/ 297082 w 424065"/>
                  <a:gd name="connsiteY7" fmla="*/ 232523 h 669246"/>
                  <a:gd name="connsiteX8" fmla="*/ 295210 w 424065"/>
                  <a:gd name="connsiteY8" fmla="*/ 232578 h 669246"/>
                  <a:gd name="connsiteX9" fmla="*/ 293940 w 424065"/>
                  <a:gd name="connsiteY9" fmla="*/ 232505 h 669246"/>
                  <a:gd name="connsiteX10" fmla="*/ 265438 w 424065"/>
                  <a:gd name="connsiteY10" fmla="*/ 232505 h 669246"/>
                  <a:gd name="connsiteX11" fmla="*/ 213010 w 424065"/>
                  <a:gd name="connsiteY11" fmla="*/ 307171 h 669246"/>
                  <a:gd name="connsiteX12" fmla="*/ 160572 w 424065"/>
                  <a:gd name="connsiteY12" fmla="*/ 232505 h 669246"/>
                  <a:gd name="connsiteX13" fmla="*/ 130153 w 424065"/>
                  <a:gd name="connsiteY13" fmla="*/ 232505 h 669246"/>
                  <a:gd name="connsiteX14" fmla="*/ 128883 w 424065"/>
                  <a:gd name="connsiteY14" fmla="*/ 232578 h 669246"/>
                  <a:gd name="connsiteX15" fmla="*/ 126993 w 424065"/>
                  <a:gd name="connsiteY15" fmla="*/ 232523 h 669246"/>
                  <a:gd name="connsiteX16" fmla="*/ 91148 w 424065"/>
                  <a:gd name="connsiteY16" fmla="*/ 242512 h 669246"/>
                  <a:gd name="connsiteX17" fmla="*/ 28392 w 424065"/>
                  <a:gd name="connsiteY17" fmla="*/ 327648 h 669246"/>
                  <a:gd name="connsiteX18" fmla="*/ 0 w 424065"/>
                  <a:gd name="connsiteY18" fmla="*/ 546812 h 669246"/>
                  <a:gd name="connsiteX19" fmla="*/ 2587 w 424065"/>
                  <a:gd name="connsiteY19" fmla="*/ 636699 h 669246"/>
                  <a:gd name="connsiteX20" fmla="*/ 36909 w 424065"/>
                  <a:gd name="connsiteY20" fmla="*/ 669242 h 669246"/>
                  <a:gd name="connsiteX21" fmla="*/ 38798 w 424065"/>
                  <a:gd name="connsiteY21" fmla="*/ 669187 h 669246"/>
                  <a:gd name="connsiteX22" fmla="*/ 71277 w 424065"/>
                  <a:gd name="connsiteY22" fmla="*/ 632975 h 669246"/>
                  <a:gd name="connsiteX23" fmla="*/ 68787 w 424065"/>
                  <a:gd name="connsiteY23" fmla="*/ 546816 h 669246"/>
                  <a:gd name="connsiteX24" fmla="*/ 97395 w 424065"/>
                  <a:gd name="connsiteY24" fmla="*/ 340021 h 669246"/>
                  <a:gd name="connsiteX25" fmla="*/ 97395 w 424065"/>
                  <a:gd name="connsiteY25" fmla="*/ 555640 h 669246"/>
                  <a:gd name="connsiteX26" fmla="*/ 326698 w 424065"/>
                  <a:gd name="connsiteY26" fmla="*/ 555640 h 669246"/>
                  <a:gd name="connsiteX27" fmla="*/ 326698 w 424065"/>
                  <a:gd name="connsiteY27" fmla="*/ 340255 h 669246"/>
                  <a:gd name="connsiteX28" fmla="*/ 327308 w 424065"/>
                  <a:gd name="connsiteY28" fmla="*/ 341617 h 669246"/>
                  <a:gd name="connsiteX29" fmla="*/ 355265 w 424065"/>
                  <a:gd name="connsiteY29" fmla="*/ 546816 h 669246"/>
                  <a:gd name="connsiteX30" fmla="*/ 352802 w 424065"/>
                  <a:gd name="connsiteY30" fmla="*/ 632993 h 669246"/>
                  <a:gd name="connsiteX31" fmla="*/ 164677 w 424065"/>
                  <a:gd name="connsiteY31" fmla="*/ 194844 h 669246"/>
                  <a:gd name="connsiteX32" fmla="*/ 212042 w 424065"/>
                  <a:gd name="connsiteY32" fmla="*/ 206373 h 669246"/>
                  <a:gd name="connsiteX33" fmla="*/ 261072 w 424065"/>
                  <a:gd name="connsiteY33" fmla="*/ 194005 h 669246"/>
                  <a:gd name="connsiteX34" fmla="*/ 315229 w 424065"/>
                  <a:gd name="connsiteY34" fmla="*/ 103187 h 669246"/>
                  <a:gd name="connsiteX35" fmla="*/ 212042 w 424065"/>
                  <a:gd name="connsiteY35" fmla="*/ 0 h 669246"/>
                  <a:gd name="connsiteX36" fmla="*/ 108855 w 424065"/>
                  <a:gd name="connsiteY36" fmla="*/ 103187 h 669246"/>
                  <a:gd name="connsiteX37" fmla="*/ 164677 w 424065"/>
                  <a:gd name="connsiteY37" fmla="*/ 194844 h 66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4065" h="669246">
                    <a:moveTo>
                      <a:pt x="352802" y="632993"/>
                    </a:moveTo>
                    <a:cubicBezTo>
                      <a:pt x="351771" y="651966"/>
                      <a:pt x="366327" y="668159"/>
                      <a:pt x="385299" y="669191"/>
                    </a:cubicBezTo>
                    <a:cubicBezTo>
                      <a:pt x="385928" y="669228"/>
                      <a:pt x="386542" y="669246"/>
                      <a:pt x="387170" y="669246"/>
                    </a:cubicBezTo>
                    <a:cubicBezTo>
                      <a:pt x="405327" y="669246"/>
                      <a:pt x="420502" y="655029"/>
                      <a:pt x="421493" y="636694"/>
                    </a:cubicBezTo>
                    <a:cubicBezTo>
                      <a:pt x="423240" y="604073"/>
                      <a:pt x="424056" y="574200"/>
                      <a:pt x="424065" y="546816"/>
                    </a:cubicBezTo>
                    <a:cubicBezTo>
                      <a:pt x="423868" y="408152"/>
                      <a:pt x="403813" y="332720"/>
                      <a:pt x="377031" y="287657"/>
                    </a:cubicBezTo>
                    <a:cubicBezTo>
                      <a:pt x="363621" y="265254"/>
                      <a:pt x="347886" y="250735"/>
                      <a:pt x="332926" y="242512"/>
                    </a:cubicBezTo>
                    <a:cubicBezTo>
                      <a:pt x="317994" y="234197"/>
                      <a:pt x="304566" y="232477"/>
                      <a:pt x="297082" y="232523"/>
                    </a:cubicBezTo>
                    <a:cubicBezTo>
                      <a:pt x="296375" y="232523"/>
                      <a:pt x="295811" y="232551"/>
                      <a:pt x="295210" y="232578"/>
                    </a:cubicBezTo>
                    <a:cubicBezTo>
                      <a:pt x="294779" y="232560"/>
                      <a:pt x="294367" y="232505"/>
                      <a:pt x="293940" y="232505"/>
                    </a:cubicBezTo>
                    <a:lnTo>
                      <a:pt x="265438" y="232505"/>
                    </a:lnTo>
                    <a:cubicBezTo>
                      <a:pt x="261333" y="274220"/>
                      <a:pt x="213010" y="307171"/>
                      <a:pt x="213010" y="307171"/>
                    </a:cubicBezTo>
                    <a:cubicBezTo>
                      <a:pt x="213010" y="307171"/>
                      <a:pt x="164686" y="274215"/>
                      <a:pt x="160572" y="232505"/>
                    </a:cubicBezTo>
                    <a:lnTo>
                      <a:pt x="130153" y="232505"/>
                    </a:lnTo>
                    <a:cubicBezTo>
                      <a:pt x="129722" y="232505"/>
                      <a:pt x="129300" y="232560"/>
                      <a:pt x="128883" y="232578"/>
                    </a:cubicBezTo>
                    <a:cubicBezTo>
                      <a:pt x="128273" y="232551"/>
                      <a:pt x="127699" y="232523"/>
                      <a:pt x="126993" y="232523"/>
                    </a:cubicBezTo>
                    <a:cubicBezTo>
                      <a:pt x="119504" y="232477"/>
                      <a:pt x="106067" y="234206"/>
                      <a:pt x="91148" y="242512"/>
                    </a:cubicBezTo>
                    <a:cubicBezTo>
                      <a:pt x="68479" y="254972"/>
                      <a:pt x="45054" y="281081"/>
                      <a:pt x="28392" y="327648"/>
                    </a:cubicBezTo>
                    <a:cubicBezTo>
                      <a:pt x="11561" y="374458"/>
                      <a:pt x="41" y="442749"/>
                      <a:pt x="0" y="546812"/>
                    </a:cubicBezTo>
                    <a:cubicBezTo>
                      <a:pt x="0" y="574195"/>
                      <a:pt x="816" y="604073"/>
                      <a:pt x="2587" y="636699"/>
                    </a:cubicBezTo>
                    <a:cubicBezTo>
                      <a:pt x="3573" y="655034"/>
                      <a:pt x="18762" y="669242"/>
                      <a:pt x="36909" y="669242"/>
                    </a:cubicBezTo>
                    <a:cubicBezTo>
                      <a:pt x="37537" y="669242"/>
                      <a:pt x="38161" y="669223"/>
                      <a:pt x="38798" y="669187"/>
                    </a:cubicBezTo>
                    <a:cubicBezTo>
                      <a:pt x="57762" y="668155"/>
                      <a:pt x="72300" y="651943"/>
                      <a:pt x="71277" y="632975"/>
                    </a:cubicBezTo>
                    <a:cubicBezTo>
                      <a:pt x="69566" y="601473"/>
                      <a:pt x="68777" y="572838"/>
                      <a:pt x="68787" y="546816"/>
                    </a:cubicBezTo>
                    <a:cubicBezTo>
                      <a:pt x="68626" y="436865"/>
                      <a:pt x="82939" y="373765"/>
                      <a:pt x="97395" y="340021"/>
                    </a:cubicBezTo>
                    <a:lnTo>
                      <a:pt x="97395" y="555640"/>
                    </a:lnTo>
                    <a:lnTo>
                      <a:pt x="326698" y="555640"/>
                    </a:lnTo>
                    <a:lnTo>
                      <a:pt x="326698" y="340255"/>
                    </a:lnTo>
                    <a:cubicBezTo>
                      <a:pt x="326905" y="340723"/>
                      <a:pt x="327102" y="341131"/>
                      <a:pt x="327308" y="341617"/>
                    </a:cubicBezTo>
                    <a:cubicBezTo>
                      <a:pt x="341658" y="375636"/>
                      <a:pt x="355343" y="438631"/>
                      <a:pt x="355265" y="546816"/>
                    </a:cubicBezTo>
                    <a:cubicBezTo>
                      <a:pt x="355274" y="572847"/>
                      <a:pt x="354495" y="601491"/>
                      <a:pt x="352802" y="632993"/>
                    </a:cubicBezTo>
                    <a:close/>
                    <a:moveTo>
                      <a:pt x="164677" y="194844"/>
                    </a:moveTo>
                    <a:cubicBezTo>
                      <a:pt x="178866" y="202200"/>
                      <a:pt x="194963" y="206373"/>
                      <a:pt x="212042" y="206373"/>
                    </a:cubicBezTo>
                    <a:cubicBezTo>
                      <a:pt x="229795" y="206373"/>
                      <a:pt x="246493" y="201888"/>
                      <a:pt x="261072" y="194005"/>
                    </a:cubicBezTo>
                    <a:cubicBezTo>
                      <a:pt x="293326" y="176555"/>
                      <a:pt x="315229" y="142439"/>
                      <a:pt x="315229" y="103187"/>
                    </a:cubicBezTo>
                    <a:cubicBezTo>
                      <a:pt x="315229" y="46200"/>
                      <a:pt x="269038" y="0"/>
                      <a:pt x="212042" y="0"/>
                    </a:cubicBezTo>
                    <a:cubicBezTo>
                      <a:pt x="155055" y="0"/>
                      <a:pt x="108855" y="46200"/>
                      <a:pt x="108855" y="103187"/>
                    </a:cubicBezTo>
                    <a:cubicBezTo>
                      <a:pt x="108855" y="143099"/>
                      <a:pt x="131524" y="177683"/>
                      <a:pt x="164677" y="194844"/>
                    </a:cubicBezTo>
                    <a:close/>
                  </a:path>
                </a:pathLst>
              </a:custGeom>
              <a:grpFill/>
              <a:ln w="4577" cap="flat">
                <a:noFill/>
                <a:prstDash val="solid"/>
                <a:miter/>
              </a:ln>
            </p:spPr>
            <p:txBody>
              <a:bodyPr rtlCol="0" anchor="ctr"/>
              <a:lstStyle/>
              <a:p>
                <a:endParaRPr lang="en-US"/>
              </a:p>
            </p:txBody>
          </p:sp>
        </p:grpSp>
        <p:sp>
          <p:nvSpPr>
            <p:cNvPr id="1050" name="Freeform: Shape 1049">
              <a:extLst>
                <a:ext uri="{FF2B5EF4-FFF2-40B4-BE49-F238E27FC236}">
                  <a16:creationId xmlns:a16="http://schemas.microsoft.com/office/drawing/2014/main" id="{97D4E1B0-F97B-AA0E-DB7E-0B5779D7D311}"/>
                </a:ext>
              </a:extLst>
            </p:cNvPr>
            <p:cNvSpPr/>
            <p:nvPr/>
          </p:nvSpPr>
          <p:spPr>
            <a:xfrm>
              <a:off x="10210800" y="3366511"/>
              <a:ext cx="2493961" cy="1473442"/>
            </a:xfrm>
            <a:custGeom>
              <a:avLst/>
              <a:gdLst>
                <a:gd name="connsiteX0" fmla="*/ 0 w 2493612"/>
                <a:gd name="connsiteY0" fmla="*/ 0 h 1392977"/>
                <a:gd name="connsiteX1" fmla="*/ 514774 w 2493612"/>
                <a:gd name="connsiteY1" fmla="*/ 961814 h 1392977"/>
                <a:gd name="connsiteX2" fmla="*/ 2492587 w 2493612"/>
                <a:gd name="connsiteY2" fmla="*/ 1374987 h 1392977"/>
                <a:gd name="connsiteX0" fmla="*/ 0 w 2492587"/>
                <a:gd name="connsiteY0" fmla="*/ 0 h 1375189"/>
                <a:gd name="connsiteX1" fmla="*/ 514774 w 2492587"/>
                <a:gd name="connsiteY1" fmla="*/ 961814 h 1375189"/>
                <a:gd name="connsiteX2" fmla="*/ 2492587 w 2492587"/>
                <a:gd name="connsiteY2" fmla="*/ 1374987 h 1375189"/>
                <a:gd name="connsiteX0" fmla="*/ 0 w 2497349"/>
                <a:gd name="connsiteY0" fmla="*/ 0 h 1398979"/>
                <a:gd name="connsiteX1" fmla="*/ 514774 w 2497349"/>
                <a:gd name="connsiteY1" fmla="*/ 961814 h 1398979"/>
                <a:gd name="connsiteX2" fmla="*/ 2497349 w 2497349"/>
                <a:gd name="connsiteY2" fmla="*/ 1398799 h 1398979"/>
                <a:gd name="connsiteX0" fmla="*/ 0 w 2497349"/>
                <a:gd name="connsiteY0" fmla="*/ 0 h 1399099"/>
                <a:gd name="connsiteX1" fmla="*/ 756402 w 2497349"/>
                <a:gd name="connsiteY1" fmla="*/ 1050714 h 1399099"/>
                <a:gd name="connsiteX2" fmla="*/ 2497349 w 2497349"/>
                <a:gd name="connsiteY2" fmla="*/ 1398799 h 1399099"/>
                <a:gd name="connsiteX0" fmla="*/ 0 w 2497349"/>
                <a:gd name="connsiteY0" fmla="*/ 0 h 1399026"/>
                <a:gd name="connsiteX1" fmla="*/ 644490 w 2497349"/>
                <a:gd name="connsiteY1" fmla="*/ 1007301 h 1399026"/>
                <a:gd name="connsiteX2" fmla="*/ 2497349 w 2497349"/>
                <a:gd name="connsiteY2" fmla="*/ 1398799 h 1399026"/>
                <a:gd name="connsiteX0" fmla="*/ 0 w 2497349"/>
                <a:gd name="connsiteY0" fmla="*/ 0 h 1399099"/>
                <a:gd name="connsiteX1" fmla="*/ 639403 w 2497349"/>
                <a:gd name="connsiteY1" fmla="*/ 1050714 h 1399099"/>
                <a:gd name="connsiteX2" fmla="*/ 2497349 w 2497349"/>
                <a:gd name="connsiteY2" fmla="*/ 1398799 h 1399099"/>
              </a:gdLst>
              <a:ahLst/>
              <a:cxnLst>
                <a:cxn ang="0">
                  <a:pos x="connsiteX0" y="connsiteY0"/>
                </a:cxn>
                <a:cxn ang="0">
                  <a:pos x="connsiteX1" y="connsiteY1"/>
                </a:cxn>
                <a:cxn ang="0">
                  <a:pos x="connsiteX2" y="connsiteY2"/>
                </a:cxn>
              </a:cxnLst>
              <a:rect l="l" t="t" r="r" b="b"/>
              <a:pathLst>
                <a:path w="2497349" h="1399099">
                  <a:moveTo>
                    <a:pt x="0" y="0"/>
                  </a:moveTo>
                  <a:cubicBezTo>
                    <a:pt x="49671" y="366325"/>
                    <a:pt x="223972" y="821550"/>
                    <a:pt x="639403" y="1050714"/>
                  </a:cubicBezTo>
                  <a:cubicBezTo>
                    <a:pt x="1054834" y="1279878"/>
                    <a:pt x="2190749" y="1406102"/>
                    <a:pt x="2497349" y="1398799"/>
                  </a:cubicBezTo>
                </a:path>
              </a:pathLst>
            </a:custGeom>
            <a:noFill/>
            <a:ln w="190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Freeform: Shape 1050">
              <a:extLst>
                <a:ext uri="{FF2B5EF4-FFF2-40B4-BE49-F238E27FC236}">
                  <a16:creationId xmlns:a16="http://schemas.microsoft.com/office/drawing/2014/main" id="{E6C3C693-1DC4-80C3-045F-21964496C85D}"/>
                </a:ext>
              </a:extLst>
            </p:cNvPr>
            <p:cNvSpPr/>
            <p:nvPr/>
          </p:nvSpPr>
          <p:spPr>
            <a:xfrm>
              <a:off x="10449051" y="3369137"/>
              <a:ext cx="2250121" cy="1353417"/>
            </a:xfrm>
            <a:custGeom>
              <a:avLst/>
              <a:gdLst>
                <a:gd name="connsiteX0" fmla="*/ 0 w 2493612"/>
                <a:gd name="connsiteY0" fmla="*/ 0 h 1392977"/>
                <a:gd name="connsiteX1" fmla="*/ 514774 w 2493612"/>
                <a:gd name="connsiteY1" fmla="*/ 961814 h 1392977"/>
                <a:gd name="connsiteX2" fmla="*/ 2492587 w 2493612"/>
                <a:gd name="connsiteY2" fmla="*/ 1374987 h 1392977"/>
                <a:gd name="connsiteX0" fmla="*/ 0 w 2492587"/>
                <a:gd name="connsiteY0" fmla="*/ 0 h 1375189"/>
                <a:gd name="connsiteX1" fmla="*/ 514774 w 2492587"/>
                <a:gd name="connsiteY1" fmla="*/ 961814 h 1375189"/>
                <a:gd name="connsiteX2" fmla="*/ 2492587 w 2492587"/>
                <a:gd name="connsiteY2" fmla="*/ 1374987 h 1375189"/>
                <a:gd name="connsiteX0" fmla="*/ 0 w 2497349"/>
                <a:gd name="connsiteY0" fmla="*/ 0 h 1398979"/>
                <a:gd name="connsiteX1" fmla="*/ 514774 w 2497349"/>
                <a:gd name="connsiteY1" fmla="*/ 961814 h 1398979"/>
                <a:gd name="connsiteX2" fmla="*/ 2497349 w 2497349"/>
                <a:gd name="connsiteY2" fmla="*/ 1398799 h 1398979"/>
                <a:gd name="connsiteX0" fmla="*/ 0 w 2497349"/>
                <a:gd name="connsiteY0" fmla="*/ 0 h 1399099"/>
                <a:gd name="connsiteX1" fmla="*/ 756402 w 2497349"/>
                <a:gd name="connsiteY1" fmla="*/ 1050714 h 1399099"/>
                <a:gd name="connsiteX2" fmla="*/ 2497349 w 2497349"/>
                <a:gd name="connsiteY2" fmla="*/ 1398799 h 1399099"/>
                <a:gd name="connsiteX0" fmla="*/ 0 w 2217569"/>
                <a:gd name="connsiteY0" fmla="*/ 0 h 1353530"/>
                <a:gd name="connsiteX1" fmla="*/ 756402 w 2217569"/>
                <a:gd name="connsiteY1" fmla="*/ 1050714 h 1353530"/>
                <a:gd name="connsiteX2" fmla="*/ 2217569 w 2217569"/>
                <a:gd name="connsiteY2" fmla="*/ 1353079 h 1353530"/>
                <a:gd name="connsiteX0" fmla="*/ 0 w 2217569"/>
                <a:gd name="connsiteY0" fmla="*/ 0 h 1353358"/>
                <a:gd name="connsiteX1" fmla="*/ 644490 w 2217569"/>
                <a:gd name="connsiteY1" fmla="*/ 994834 h 1353358"/>
                <a:gd name="connsiteX2" fmla="*/ 2217569 w 2217569"/>
                <a:gd name="connsiteY2" fmla="*/ 1353079 h 1353358"/>
                <a:gd name="connsiteX0" fmla="*/ 0 w 2217569"/>
                <a:gd name="connsiteY0" fmla="*/ 0 h 1353417"/>
                <a:gd name="connsiteX1" fmla="*/ 649577 w 2217569"/>
                <a:gd name="connsiteY1" fmla="*/ 1020234 h 1353417"/>
                <a:gd name="connsiteX2" fmla="*/ 2217569 w 2217569"/>
                <a:gd name="connsiteY2" fmla="*/ 1353079 h 1353417"/>
                <a:gd name="connsiteX0" fmla="*/ 0 w 2253177"/>
                <a:gd name="connsiteY0" fmla="*/ 0 h 1353417"/>
                <a:gd name="connsiteX1" fmla="*/ 649577 w 2253177"/>
                <a:gd name="connsiteY1" fmla="*/ 1020234 h 1353417"/>
                <a:gd name="connsiteX2" fmla="*/ 2253177 w 2253177"/>
                <a:gd name="connsiteY2" fmla="*/ 1353079 h 1353417"/>
              </a:gdLst>
              <a:ahLst/>
              <a:cxnLst>
                <a:cxn ang="0">
                  <a:pos x="connsiteX0" y="connsiteY0"/>
                </a:cxn>
                <a:cxn ang="0">
                  <a:pos x="connsiteX1" y="connsiteY1"/>
                </a:cxn>
                <a:cxn ang="0">
                  <a:pos x="connsiteX2" y="connsiteY2"/>
                </a:cxn>
              </a:cxnLst>
              <a:rect l="l" t="t" r="r" b="b"/>
              <a:pathLst>
                <a:path w="2253177" h="1353417">
                  <a:moveTo>
                    <a:pt x="0" y="0"/>
                  </a:moveTo>
                  <a:cubicBezTo>
                    <a:pt x="49671" y="366325"/>
                    <a:pt x="234146" y="791070"/>
                    <a:pt x="649577" y="1020234"/>
                  </a:cubicBezTo>
                  <a:cubicBezTo>
                    <a:pt x="1065008" y="1249398"/>
                    <a:pt x="1946577" y="1360382"/>
                    <a:pt x="2253177" y="1353079"/>
                  </a:cubicBezTo>
                </a:path>
              </a:pathLst>
            </a:custGeom>
            <a:noFill/>
            <a:ln w="190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Freeform: Shape 1055">
              <a:extLst>
                <a:ext uri="{FF2B5EF4-FFF2-40B4-BE49-F238E27FC236}">
                  <a16:creationId xmlns:a16="http://schemas.microsoft.com/office/drawing/2014/main" id="{EE73E70E-0FC9-A776-E38F-2413E5492FE0}"/>
                </a:ext>
              </a:extLst>
            </p:cNvPr>
            <p:cNvSpPr/>
            <p:nvPr/>
          </p:nvSpPr>
          <p:spPr>
            <a:xfrm>
              <a:off x="10730356" y="3386914"/>
              <a:ext cx="1651297" cy="1170241"/>
            </a:xfrm>
            <a:custGeom>
              <a:avLst/>
              <a:gdLst>
                <a:gd name="connsiteX0" fmla="*/ 0 w 2493612"/>
                <a:gd name="connsiteY0" fmla="*/ 0 h 1392977"/>
                <a:gd name="connsiteX1" fmla="*/ 514774 w 2493612"/>
                <a:gd name="connsiteY1" fmla="*/ 961814 h 1392977"/>
                <a:gd name="connsiteX2" fmla="*/ 2492587 w 2493612"/>
                <a:gd name="connsiteY2" fmla="*/ 1374987 h 1392977"/>
                <a:gd name="connsiteX0" fmla="*/ 0 w 2492587"/>
                <a:gd name="connsiteY0" fmla="*/ 0 h 1375189"/>
                <a:gd name="connsiteX1" fmla="*/ 514774 w 2492587"/>
                <a:gd name="connsiteY1" fmla="*/ 961814 h 1375189"/>
                <a:gd name="connsiteX2" fmla="*/ 2492587 w 2492587"/>
                <a:gd name="connsiteY2" fmla="*/ 1374987 h 1375189"/>
                <a:gd name="connsiteX0" fmla="*/ 0 w 2497349"/>
                <a:gd name="connsiteY0" fmla="*/ 0 h 1398979"/>
                <a:gd name="connsiteX1" fmla="*/ 514774 w 2497349"/>
                <a:gd name="connsiteY1" fmla="*/ 961814 h 1398979"/>
                <a:gd name="connsiteX2" fmla="*/ 2497349 w 2497349"/>
                <a:gd name="connsiteY2" fmla="*/ 1398799 h 1398979"/>
                <a:gd name="connsiteX0" fmla="*/ 0 w 2497349"/>
                <a:gd name="connsiteY0" fmla="*/ 0 h 1399099"/>
                <a:gd name="connsiteX1" fmla="*/ 756402 w 2497349"/>
                <a:gd name="connsiteY1" fmla="*/ 1050714 h 1399099"/>
                <a:gd name="connsiteX2" fmla="*/ 2497349 w 2497349"/>
                <a:gd name="connsiteY2" fmla="*/ 1398799 h 1399099"/>
                <a:gd name="connsiteX0" fmla="*/ 0 w 2217569"/>
                <a:gd name="connsiteY0" fmla="*/ 0 h 1353530"/>
                <a:gd name="connsiteX1" fmla="*/ 756402 w 2217569"/>
                <a:gd name="connsiteY1" fmla="*/ 1050714 h 1353530"/>
                <a:gd name="connsiteX2" fmla="*/ 2217569 w 2217569"/>
                <a:gd name="connsiteY2" fmla="*/ 1353079 h 1353530"/>
                <a:gd name="connsiteX0" fmla="*/ 0 w 2217569"/>
                <a:gd name="connsiteY0" fmla="*/ 0 h 1353358"/>
                <a:gd name="connsiteX1" fmla="*/ 644490 w 2217569"/>
                <a:gd name="connsiteY1" fmla="*/ 994834 h 1353358"/>
                <a:gd name="connsiteX2" fmla="*/ 2217569 w 2217569"/>
                <a:gd name="connsiteY2" fmla="*/ 1353079 h 1353358"/>
                <a:gd name="connsiteX0" fmla="*/ 0 w 2217569"/>
                <a:gd name="connsiteY0" fmla="*/ 0 h 1353417"/>
                <a:gd name="connsiteX1" fmla="*/ 649577 w 2217569"/>
                <a:gd name="connsiteY1" fmla="*/ 1020234 h 1353417"/>
                <a:gd name="connsiteX2" fmla="*/ 2217569 w 2217569"/>
                <a:gd name="connsiteY2" fmla="*/ 1353079 h 1353417"/>
                <a:gd name="connsiteX0" fmla="*/ 0 w 2253177"/>
                <a:gd name="connsiteY0" fmla="*/ 0 h 1353417"/>
                <a:gd name="connsiteX1" fmla="*/ 649577 w 2253177"/>
                <a:gd name="connsiteY1" fmla="*/ 1020234 h 1353417"/>
                <a:gd name="connsiteX2" fmla="*/ 2253177 w 2253177"/>
                <a:gd name="connsiteY2" fmla="*/ 1353079 h 1353417"/>
              </a:gdLst>
              <a:ahLst/>
              <a:cxnLst>
                <a:cxn ang="0">
                  <a:pos x="connsiteX0" y="connsiteY0"/>
                </a:cxn>
                <a:cxn ang="0">
                  <a:pos x="connsiteX1" y="connsiteY1"/>
                </a:cxn>
                <a:cxn ang="0">
                  <a:pos x="connsiteX2" y="connsiteY2"/>
                </a:cxn>
              </a:cxnLst>
              <a:rect l="l" t="t" r="r" b="b"/>
              <a:pathLst>
                <a:path w="2253177" h="1353417">
                  <a:moveTo>
                    <a:pt x="0" y="0"/>
                  </a:moveTo>
                  <a:cubicBezTo>
                    <a:pt x="49671" y="366325"/>
                    <a:pt x="234146" y="791070"/>
                    <a:pt x="649577" y="1020234"/>
                  </a:cubicBezTo>
                  <a:cubicBezTo>
                    <a:pt x="1065008" y="1249398"/>
                    <a:pt x="1946577" y="1360382"/>
                    <a:pt x="2253177" y="1353079"/>
                  </a:cubicBezTo>
                </a:path>
              </a:pathLst>
            </a:custGeom>
            <a:noFill/>
            <a:ln w="190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Freeform: Shape 1056">
              <a:extLst>
                <a:ext uri="{FF2B5EF4-FFF2-40B4-BE49-F238E27FC236}">
                  <a16:creationId xmlns:a16="http://schemas.microsoft.com/office/drawing/2014/main" id="{4D021081-E93F-CD9B-A956-EF93A5AEA43F}"/>
                </a:ext>
              </a:extLst>
            </p:cNvPr>
            <p:cNvSpPr/>
            <p:nvPr/>
          </p:nvSpPr>
          <p:spPr>
            <a:xfrm>
              <a:off x="11019003" y="3384014"/>
              <a:ext cx="1531984" cy="1038635"/>
            </a:xfrm>
            <a:custGeom>
              <a:avLst/>
              <a:gdLst>
                <a:gd name="connsiteX0" fmla="*/ 0 w 2493612"/>
                <a:gd name="connsiteY0" fmla="*/ 0 h 1392977"/>
                <a:gd name="connsiteX1" fmla="*/ 514774 w 2493612"/>
                <a:gd name="connsiteY1" fmla="*/ 961814 h 1392977"/>
                <a:gd name="connsiteX2" fmla="*/ 2492587 w 2493612"/>
                <a:gd name="connsiteY2" fmla="*/ 1374987 h 1392977"/>
                <a:gd name="connsiteX0" fmla="*/ 0 w 2492587"/>
                <a:gd name="connsiteY0" fmla="*/ 0 h 1375189"/>
                <a:gd name="connsiteX1" fmla="*/ 514774 w 2492587"/>
                <a:gd name="connsiteY1" fmla="*/ 961814 h 1375189"/>
                <a:gd name="connsiteX2" fmla="*/ 2492587 w 2492587"/>
                <a:gd name="connsiteY2" fmla="*/ 1374987 h 1375189"/>
                <a:gd name="connsiteX0" fmla="*/ 0 w 2497349"/>
                <a:gd name="connsiteY0" fmla="*/ 0 h 1398979"/>
                <a:gd name="connsiteX1" fmla="*/ 514774 w 2497349"/>
                <a:gd name="connsiteY1" fmla="*/ 961814 h 1398979"/>
                <a:gd name="connsiteX2" fmla="*/ 2497349 w 2497349"/>
                <a:gd name="connsiteY2" fmla="*/ 1398799 h 1398979"/>
                <a:gd name="connsiteX0" fmla="*/ 0 w 2497349"/>
                <a:gd name="connsiteY0" fmla="*/ 0 h 1399099"/>
                <a:gd name="connsiteX1" fmla="*/ 756402 w 2497349"/>
                <a:gd name="connsiteY1" fmla="*/ 1050714 h 1399099"/>
                <a:gd name="connsiteX2" fmla="*/ 2497349 w 2497349"/>
                <a:gd name="connsiteY2" fmla="*/ 1398799 h 1399099"/>
                <a:gd name="connsiteX0" fmla="*/ 0 w 2217569"/>
                <a:gd name="connsiteY0" fmla="*/ 0 h 1353530"/>
                <a:gd name="connsiteX1" fmla="*/ 756402 w 2217569"/>
                <a:gd name="connsiteY1" fmla="*/ 1050714 h 1353530"/>
                <a:gd name="connsiteX2" fmla="*/ 2217569 w 2217569"/>
                <a:gd name="connsiteY2" fmla="*/ 1353079 h 1353530"/>
                <a:gd name="connsiteX0" fmla="*/ 0 w 2217569"/>
                <a:gd name="connsiteY0" fmla="*/ 0 h 1353358"/>
                <a:gd name="connsiteX1" fmla="*/ 644490 w 2217569"/>
                <a:gd name="connsiteY1" fmla="*/ 994834 h 1353358"/>
                <a:gd name="connsiteX2" fmla="*/ 2217569 w 2217569"/>
                <a:gd name="connsiteY2" fmla="*/ 1353079 h 1353358"/>
                <a:gd name="connsiteX0" fmla="*/ 0 w 2217569"/>
                <a:gd name="connsiteY0" fmla="*/ 0 h 1353417"/>
                <a:gd name="connsiteX1" fmla="*/ 649577 w 2217569"/>
                <a:gd name="connsiteY1" fmla="*/ 1020234 h 1353417"/>
                <a:gd name="connsiteX2" fmla="*/ 2217569 w 2217569"/>
                <a:gd name="connsiteY2" fmla="*/ 1353079 h 1353417"/>
                <a:gd name="connsiteX0" fmla="*/ 0 w 2253177"/>
                <a:gd name="connsiteY0" fmla="*/ 0 h 1353417"/>
                <a:gd name="connsiteX1" fmla="*/ 649577 w 2253177"/>
                <a:gd name="connsiteY1" fmla="*/ 1020234 h 1353417"/>
                <a:gd name="connsiteX2" fmla="*/ 2253177 w 2253177"/>
                <a:gd name="connsiteY2" fmla="*/ 1353079 h 1353417"/>
              </a:gdLst>
              <a:ahLst/>
              <a:cxnLst>
                <a:cxn ang="0">
                  <a:pos x="connsiteX0" y="connsiteY0"/>
                </a:cxn>
                <a:cxn ang="0">
                  <a:pos x="connsiteX1" y="connsiteY1"/>
                </a:cxn>
                <a:cxn ang="0">
                  <a:pos x="connsiteX2" y="connsiteY2"/>
                </a:cxn>
              </a:cxnLst>
              <a:rect l="l" t="t" r="r" b="b"/>
              <a:pathLst>
                <a:path w="2253177" h="1353417">
                  <a:moveTo>
                    <a:pt x="0" y="0"/>
                  </a:moveTo>
                  <a:cubicBezTo>
                    <a:pt x="49671" y="366325"/>
                    <a:pt x="234146" y="791070"/>
                    <a:pt x="649577" y="1020234"/>
                  </a:cubicBezTo>
                  <a:cubicBezTo>
                    <a:pt x="1065008" y="1249398"/>
                    <a:pt x="1946577" y="1360382"/>
                    <a:pt x="2253177" y="1353079"/>
                  </a:cubicBezTo>
                </a:path>
              </a:pathLst>
            </a:custGeom>
            <a:noFill/>
            <a:ln w="190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Freeform: Shape 1057">
              <a:extLst>
                <a:ext uri="{FF2B5EF4-FFF2-40B4-BE49-F238E27FC236}">
                  <a16:creationId xmlns:a16="http://schemas.microsoft.com/office/drawing/2014/main" id="{03374223-7921-4E63-B726-B74437756EB1}"/>
                </a:ext>
              </a:extLst>
            </p:cNvPr>
            <p:cNvSpPr/>
            <p:nvPr/>
          </p:nvSpPr>
          <p:spPr>
            <a:xfrm>
              <a:off x="11270997" y="3368384"/>
              <a:ext cx="1391961" cy="932683"/>
            </a:xfrm>
            <a:custGeom>
              <a:avLst/>
              <a:gdLst>
                <a:gd name="connsiteX0" fmla="*/ 0 w 2493612"/>
                <a:gd name="connsiteY0" fmla="*/ 0 h 1392977"/>
                <a:gd name="connsiteX1" fmla="*/ 514774 w 2493612"/>
                <a:gd name="connsiteY1" fmla="*/ 961814 h 1392977"/>
                <a:gd name="connsiteX2" fmla="*/ 2492587 w 2493612"/>
                <a:gd name="connsiteY2" fmla="*/ 1374987 h 1392977"/>
                <a:gd name="connsiteX0" fmla="*/ 0 w 2492587"/>
                <a:gd name="connsiteY0" fmla="*/ 0 h 1375189"/>
                <a:gd name="connsiteX1" fmla="*/ 514774 w 2492587"/>
                <a:gd name="connsiteY1" fmla="*/ 961814 h 1375189"/>
                <a:gd name="connsiteX2" fmla="*/ 2492587 w 2492587"/>
                <a:gd name="connsiteY2" fmla="*/ 1374987 h 1375189"/>
                <a:gd name="connsiteX0" fmla="*/ 0 w 2497349"/>
                <a:gd name="connsiteY0" fmla="*/ 0 h 1398979"/>
                <a:gd name="connsiteX1" fmla="*/ 514774 w 2497349"/>
                <a:gd name="connsiteY1" fmla="*/ 961814 h 1398979"/>
                <a:gd name="connsiteX2" fmla="*/ 2497349 w 2497349"/>
                <a:gd name="connsiteY2" fmla="*/ 1398799 h 1398979"/>
                <a:gd name="connsiteX0" fmla="*/ 0 w 2497349"/>
                <a:gd name="connsiteY0" fmla="*/ 0 h 1399099"/>
                <a:gd name="connsiteX1" fmla="*/ 756402 w 2497349"/>
                <a:gd name="connsiteY1" fmla="*/ 1050714 h 1399099"/>
                <a:gd name="connsiteX2" fmla="*/ 2497349 w 2497349"/>
                <a:gd name="connsiteY2" fmla="*/ 1398799 h 1399099"/>
                <a:gd name="connsiteX0" fmla="*/ 0 w 2217569"/>
                <a:gd name="connsiteY0" fmla="*/ 0 h 1353530"/>
                <a:gd name="connsiteX1" fmla="*/ 756402 w 2217569"/>
                <a:gd name="connsiteY1" fmla="*/ 1050714 h 1353530"/>
                <a:gd name="connsiteX2" fmla="*/ 2217569 w 2217569"/>
                <a:gd name="connsiteY2" fmla="*/ 1353079 h 1353530"/>
                <a:gd name="connsiteX0" fmla="*/ 0 w 2217569"/>
                <a:gd name="connsiteY0" fmla="*/ 0 h 1353358"/>
                <a:gd name="connsiteX1" fmla="*/ 644490 w 2217569"/>
                <a:gd name="connsiteY1" fmla="*/ 994834 h 1353358"/>
                <a:gd name="connsiteX2" fmla="*/ 2217569 w 2217569"/>
                <a:gd name="connsiteY2" fmla="*/ 1353079 h 1353358"/>
                <a:gd name="connsiteX0" fmla="*/ 0 w 2217569"/>
                <a:gd name="connsiteY0" fmla="*/ 0 h 1353417"/>
                <a:gd name="connsiteX1" fmla="*/ 649577 w 2217569"/>
                <a:gd name="connsiteY1" fmla="*/ 1020234 h 1353417"/>
                <a:gd name="connsiteX2" fmla="*/ 2217569 w 2217569"/>
                <a:gd name="connsiteY2" fmla="*/ 1353079 h 1353417"/>
                <a:gd name="connsiteX0" fmla="*/ 0 w 2253177"/>
                <a:gd name="connsiteY0" fmla="*/ 0 h 1353417"/>
                <a:gd name="connsiteX1" fmla="*/ 649577 w 2253177"/>
                <a:gd name="connsiteY1" fmla="*/ 1020234 h 1353417"/>
                <a:gd name="connsiteX2" fmla="*/ 2253177 w 2253177"/>
                <a:gd name="connsiteY2" fmla="*/ 1353079 h 1353417"/>
              </a:gdLst>
              <a:ahLst/>
              <a:cxnLst>
                <a:cxn ang="0">
                  <a:pos x="connsiteX0" y="connsiteY0"/>
                </a:cxn>
                <a:cxn ang="0">
                  <a:pos x="connsiteX1" y="connsiteY1"/>
                </a:cxn>
                <a:cxn ang="0">
                  <a:pos x="connsiteX2" y="connsiteY2"/>
                </a:cxn>
              </a:cxnLst>
              <a:rect l="l" t="t" r="r" b="b"/>
              <a:pathLst>
                <a:path w="2253177" h="1353417">
                  <a:moveTo>
                    <a:pt x="0" y="0"/>
                  </a:moveTo>
                  <a:cubicBezTo>
                    <a:pt x="49671" y="366325"/>
                    <a:pt x="234146" y="791070"/>
                    <a:pt x="649577" y="1020234"/>
                  </a:cubicBezTo>
                  <a:cubicBezTo>
                    <a:pt x="1065008" y="1249398"/>
                    <a:pt x="1946577" y="1360382"/>
                    <a:pt x="2253177" y="1353079"/>
                  </a:cubicBezTo>
                </a:path>
              </a:pathLst>
            </a:custGeom>
            <a:noFill/>
            <a:ln w="19050">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4EC70F6-6DE3-0822-EC72-D0BD116D911F}"/>
                </a:ext>
              </a:extLst>
            </p:cNvPr>
            <p:cNvGrpSpPr/>
            <p:nvPr/>
          </p:nvGrpSpPr>
          <p:grpSpPr>
            <a:xfrm>
              <a:off x="12274153" y="3206160"/>
              <a:ext cx="3543526" cy="2598588"/>
              <a:chOff x="5929061" y="6380317"/>
              <a:chExt cx="2924684" cy="2144768"/>
            </a:xfrm>
          </p:grpSpPr>
          <p:sp>
            <p:nvSpPr>
              <p:cNvPr id="23" name="Freeform: Shape 22">
                <a:extLst>
                  <a:ext uri="{FF2B5EF4-FFF2-40B4-BE49-F238E27FC236}">
                    <a16:creationId xmlns:a16="http://schemas.microsoft.com/office/drawing/2014/main" id="{70E116AB-EF79-12ED-66C6-2BC95C1B9929}"/>
                  </a:ext>
                </a:extLst>
              </p:cNvPr>
              <p:cNvSpPr/>
              <p:nvPr/>
            </p:nvSpPr>
            <p:spPr>
              <a:xfrm rot="5400000">
                <a:off x="6319019" y="5990359"/>
                <a:ext cx="2144768" cy="2924684"/>
              </a:xfrm>
              <a:custGeom>
                <a:avLst/>
                <a:gdLst>
                  <a:gd name="connsiteX0" fmla="*/ 754662 w 2144768"/>
                  <a:gd name="connsiteY0" fmla="*/ 1078286 h 2924684"/>
                  <a:gd name="connsiteX1" fmla="*/ 1036544 w 2144768"/>
                  <a:gd name="connsiteY1" fmla="*/ 1379968 h 2924684"/>
                  <a:gd name="connsiteX2" fmla="*/ 1036544 w 2144768"/>
                  <a:gd name="connsiteY2" fmla="*/ 1379966 h 2924684"/>
                  <a:gd name="connsiteX3" fmla="*/ 795129 w 2144768"/>
                  <a:gd name="connsiteY3" fmla="*/ 1078285 h 2924684"/>
                  <a:gd name="connsiteX4" fmla="*/ 940205 w 2144768"/>
                  <a:gd name="connsiteY4" fmla="*/ 812339 h 2924684"/>
                  <a:gd name="connsiteX5" fmla="*/ 1029013 w 2144768"/>
                  <a:gd name="connsiteY5" fmla="*/ 779398 h 2924684"/>
                  <a:gd name="connsiteX6" fmla="*/ 1029600 w 2144768"/>
                  <a:gd name="connsiteY6" fmla="*/ 780933 h 2924684"/>
                  <a:gd name="connsiteX7" fmla="*/ 1145311 w 2144768"/>
                  <a:gd name="connsiteY7" fmla="*/ 899694 h 2924684"/>
                  <a:gd name="connsiteX8" fmla="*/ 1145312 w 2144768"/>
                  <a:gd name="connsiteY8" fmla="*/ 899693 h 2924684"/>
                  <a:gd name="connsiteX9" fmla="*/ 1071415 w 2144768"/>
                  <a:gd name="connsiteY9" fmla="*/ 520441 h 2924684"/>
                  <a:gd name="connsiteX10" fmla="*/ 1425239 w 2144768"/>
                  <a:gd name="connsiteY10" fmla="*/ 365195 h 2924684"/>
                  <a:gd name="connsiteX11" fmla="*/ 1035566 w 2144768"/>
                  <a:gd name="connsiteY11" fmla="*/ 501667 h 2924684"/>
                  <a:gd name="connsiteX12" fmla="*/ 1009735 w 2144768"/>
                  <a:gd name="connsiteY12" fmla="*/ 728944 h 2924684"/>
                  <a:gd name="connsiteX13" fmla="*/ 1028286 w 2144768"/>
                  <a:gd name="connsiteY13" fmla="*/ 777495 h 2924684"/>
                  <a:gd name="connsiteX14" fmla="*/ 979735 w 2144768"/>
                  <a:gd name="connsiteY14" fmla="*/ 782733 h 2924684"/>
                  <a:gd name="connsiteX15" fmla="*/ 754662 w 2144768"/>
                  <a:gd name="connsiteY15" fmla="*/ 1078286 h 2924684"/>
                  <a:gd name="connsiteX16" fmla="*/ 449862 w 2144768"/>
                  <a:gd name="connsiteY16" fmla="*/ 1774167 h 2924684"/>
                  <a:gd name="connsiteX17" fmla="*/ 731744 w 2144768"/>
                  <a:gd name="connsiteY17" fmla="*/ 2075849 h 2924684"/>
                  <a:gd name="connsiteX18" fmla="*/ 731744 w 2144768"/>
                  <a:gd name="connsiteY18" fmla="*/ 2075847 h 2924684"/>
                  <a:gd name="connsiteX19" fmla="*/ 490329 w 2144768"/>
                  <a:gd name="connsiteY19" fmla="*/ 1774166 h 2924684"/>
                  <a:gd name="connsiteX20" fmla="*/ 731744 w 2144768"/>
                  <a:gd name="connsiteY20" fmla="*/ 1472485 h 2924684"/>
                  <a:gd name="connsiteX21" fmla="*/ 449862 w 2144768"/>
                  <a:gd name="connsiteY21" fmla="*/ 1774167 h 2924684"/>
                  <a:gd name="connsiteX22" fmla="*/ 0 w 2144768"/>
                  <a:gd name="connsiteY22" fmla="*/ 1754811 h 2924684"/>
                  <a:gd name="connsiteX23" fmla="*/ 134047 w 2144768"/>
                  <a:gd name="connsiteY23" fmla="*/ 1318393 h 2924684"/>
                  <a:gd name="connsiteX24" fmla="*/ 484401 w 2144768"/>
                  <a:gd name="connsiteY24" fmla="*/ 1032780 h 2924684"/>
                  <a:gd name="connsiteX25" fmla="*/ 389957 w 2144768"/>
                  <a:gd name="connsiteY25" fmla="*/ 779916 h 2924684"/>
                  <a:gd name="connsiteX26" fmla="*/ 504203 w 2144768"/>
                  <a:gd name="connsiteY26" fmla="*/ 504202 h 2924684"/>
                  <a:gd name="connsiteX27" fmla="*/ 779915 w 2144768"/>
                  <a:gd name="connsiteY27" fmla="*/ 389957 h 2924684"/>
                  <a:gd name="connsiteX28" fmla="*/ 990126 w 2144768"/>
                  <a:gd name="connsiteY28" fmla="*/ 452412 h 2924684"/>
                  <a:gd name="connsiteX29" fmla="*/ 1195008 w 2144768"/>
                  <a:gd name="connsiteY29" fmla="*/ 127955 h 2924684"/>
                  <a:gd name="connsiteX30" fmla="*/ 1559832 w 2144768"/>
                  <a:gd name="connsiteY30" fmla="*/ 0 h 2924684"/>
                  <a:gd name="connsiteX31" fmla="*/ 1973400 w 2144768"/>
                  <a:gd name="connsiteY31" fmla="*/ 171369 h 2924684"/>
                  <a:gd name="connsiteX32" fmla="*/ 2144768 w 2144768"/>
                  <a:gd name="connsiteY32" fmla="*/ 584937 h 2924684"/>
                  <a:gd name="connsiteX33" fmla="*/ 2144768 w 2144768"/>
                  <a:gd name="connsiteY33" fmla="*/ 2242258 h 2924684"/>
                  <a:gd name="connsiteX34" fmla="*/ 1944458 w 2144768"/>
                  <a:gd name="connsiteY34" fmla="*/ 2724374 h 2924684"/>
                  <a:gd name="connsiteX35" fmla="*/ 1462342 w 2144768"/>
                  <a:gd name="connsiteY35" fmla="*/ 2924684 h 2924684"/>
                  <a:gd name="connsiteX36" fmla="*/ 1094471 w 2144768"/>
                  <a:gd name="connsiteY36" fmla="*/ 2816532 h 2924684"/>
                  <a:gd name="connsiteX37" fmla="*/ 845416 w 2144768"/>
                  <a:gd name="connsiteY37" fmla="*/ 2531680 h 2924684"/>
                  <a:gd name="connsiteX38" fmla="*/ 779915 w 2144768"/>
                  <a:gd name="connsiteY38" fmla="*/ 2534727 h 2924684"/>
                  <a:gd name="connsiteX39" fmla="*/ 228491 w 2144768"/>
                  <a:gd name="connsiteY39" fmla="*/ 2306236 h 2924684"/>
                  <a:gd name="connsiteX40" fmla="*/ 0 w 2144768"/>
                  <a:gd name="connsiteY40" fmla="*/ 1754811 h 292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44768" h="2924684">
                    <a:moveTo>
                      <a:pt x="754662" y="1078286"/>
                    </a:moveTo>
                    <a:cubicBezTo>
                      <a:pt x="754662" y="1244900"/>
                      <a:pt x="880865" y="1379968"/>
                      <a:pt x="1036544" y="1379968"/>
                    </a:cubicBezTo>
                    <a:lnTo>
                      <a:pt x="1036544" y="1379966"/>
                    </a:lnTo>
                    <a:cubicBezTo>
                      <a:pt x="897598" y="1356829"/>
                      <a:pt x="795129" y="1228780"/>
                      <a:pt x="795129" y="1078285"/>
                    </a:cubicBezTo>
                    <a:cubicBezTo>
                      <a:pt x="795129" y="965414"/>
                      <a:pt x="852768" y="865169"/>
                      <a:pt x="940205" y="812339"/>
                    </a:cubicBezTo>
                    <a:lnTo>
                      <a:pt x="1029013" y="779398"/>
                    </a:lnTo>
                    <a:lnTo>
                      <a:pt x="1029600" y="780933"/>
                    </a:lnTo>
                    <a:cubicBezTo>
                      <a:pt x="1054363" y="830621"/>
                      <a:pt x="1093595" y="872609"/>
                      <a:pt x="1145311" y="899694"/>
                    </a:cubicBezTo>
                    <a:lnTo>
                      <a:pt x="1145312" y="899693"/>
                    </a:lnTo>
                    <a:cubicBezTo>
                      <a:pt x="1032959" y="814733"/>
                      <a:pt x="1001593" y="653759"/>
                      <a:pt x="1071415" y="520441"/>
                    </a:cubicBezTo>
                    <a:cubicBezTo>
                      <a:pt x="1141236" y="387122"/>
                      <a:pt x="1291416" y="321228"/>
                      <a:pt x="1425239" y="365195"/>
                    </a:cubicBezTo>
                    <a:cubicBezTo>
                      <a:pt x="1287328" y="292969"/>
                      <a:pt x="1112866" y="354069"/>
                      <a:pt x="1035566" y="501667"/>
                    </a:cubicBezTo>
                    <a:cubicBezTo>
                      <a:pt x="996916" y="575465"/>
                      <a:pt x="989875" y="656916"/>
                      <a:pt x="1009735" y="728944"/>
                    </a:cubicBezTo>
                    <a:lnTo>
                      <a:pt x="1028286" y="777495"/>
                    </a:lnTo>
                    <a:lnTo>
                      <a:pt x="979735" y="782733"/>
                    </a:lnTo>
                    <a:cubicBezTo>
                      <a:pt x="851286" y="810864"/>
                      <a:pt x="754662" y="932499"/>
                      <a:pt x="754662" y="1078286"/>
                    </a:cubicBezTo>
                    <a:close/>
                    <a:moveTo>
                      <a:pt x="449862" y="1774167"/>
                    </a:moveTo>
                    <a:cubicBezTo>
                      <a:pt x="449862" y="1940781"/>
                      <a:pt x="576065" y="2075849"/>
                      <a:pt x="731744" y="2075849"/>
                    </a:cubicBezTo>
                    <a:lnTo>
                      <a:pt x="731744" y="2075847"/>
                    </a:lnTo>
                    <a:cubicBezTo>
                      <a:pt x="592798" y="2052710"/>
                      <a:pt x="490329" y="1924661"/>
                      <a:pt x="490329" y="1774166"/>
                    </a:cubicBezTo>
                    <a:cubicBezTo>
                      <a:pt x="490329" y="1623671"/>
                      <a:pt x="592797" y="1495622"/>
                      <a:pt x="731744" y="1472485"/>
                    </a:cubicBezTo>
                    <a:cubicBezTo>
                      <a:pt x="576065" y="1472485"/>
                      <a:pt x="449862" y="1607553"/>
                      <a:pt x="449862" y="1774167"/>
                    </a:cubicBezTo>
                    <a:close/>
                    <a:moveTo>
                      <a:pt x="0" y="1754811"/>
                    </a:moveTo>
                    <a:cubicBezTo>
                      <a:pt x="0" y="1594359"/>
                      <a:pt x="44682" y="1448886"/>
                      <a:pt x="134047" y="1318393"/>
                    </a:cubicBezTo>
                    <a:cubicBezTo>
                      <a:pt x="223412" y="1187900"/>
                      <a:pt x="340196" y="1092695"/>
                      <a:pt x="484401" y="1032780"/>
                    </a:cubicBezTo>
                    <a:cubicBezTo>
                      <a:pt x="421438" y="961693"/>
                      <a:pt x="389957" y="877405"/>
                      <a:pt x="389957" y="779916"/>
                    </a:cubicBezTo>
                    <a:cubicBezTo>
                      <a:pt x="389957" y="672272"/>
                      <a:pt x="428038" y="580366"/>
                      <a:pt x="504203" y="504202"/>
                    </a:cubicBezTo>
                    <a:cubicBezTo>
                      <a:pt x="580366" y="428039"/>
                      <a:pt x="672270" y="389957"/>
                      <a:pt x="779915" y="389957"/>
                    </a:cubicBezTo>
                    <a:cubicBezTo>
                      <a:pt x="856079" y="389957"/>
                      <a:pt x="926149" y="410775"/>
                      <a:pt x="990126" y="452412"/>
                    </a:cubicBezTo>
                    <a:cubicBezTo>
                      <a:pt x="1020592" y="321410"/>
                      <a:pt x="1088886" y="213258"/>
                      <a:pt x="1195008" y="127955"/>
                    </a:cubicBezTo>
                    <a:cubicBezTo>
                      <a:pt x="1301130" y="42652"/>
                      <a:pt x="1422737" y="0"/>
                      <a:pt x="1559832" y="0"/>
                    </a:cubicBezTo>
                    <a:cubicBezTo>
                      <a:pt x="1721298" y="0"/>
                      <a:pt x="1859155" y="57122"/>
                      <a:pt x="1973400" y="171369"/>
                    </a:cubicBezTo>
                    <a:cubicBezTo>
                      <a:pt x="2087646" y="285613"/>
                      <a:pt x="2144768" y="423470"/>
                      <a:pt x="2144768" y="584937"/>
                    </a:cubicBezTo>
                    <a:lnTo>
                      <a:pt x="2144768" y="2242258"/>
                    </a:lnTo>
                    <a:cubicBezTo>
                      <a:pt x="2144768" y="2430127"/>
                      <a:pt x="2077998" y="2590834"/>
                      <a:pt x="1944458" y="2724374"/>
                    </a:cubicBezTo>
                    <a:cubicBezTo>
                      <a:pt x="1810918" y="2857914"/>
                      <a:pt x="1650211" y="2924684"/>
                      <a:pt x="1462342" y="2924684"/>
                    </a:cubicBezTo>
                    <a:cubicBezTo>
                      <a:pt x="1328295" y="2924684"/>
                      <a:pt x="1205671" y="2888633"/>
                      <a:pt x="1094471" y="2816532"/>
                    </a:cubicBezTo>
                    <a:cubicBezTo>
                      <a:pt x="983272" y="2744430"/>
                      <a:pt x="900255" y="2649481"/>
                      <a:pt x="845416" y="2531680"/>
                    </a:cubicBezTo>
                    <a:cubicBezTo>
                      <a:pt x="816981" y="2533712"/>
                      <a:pt x="795148" y="2534727"/>
                      <a:pt x="779915" y="2534727"/>
                    </a:cubicBezTo>
                    <a:cubicBezTo>
                      <a:pt x="564627" y="2534727"/>
                      <a:pt x="380818" y="2458563"/>
                      <a:pt x="228491" y="2306236"/>
                    </a:cubicBezTo>
                    <a:cubicBezTo>
                      <a:pt x="76163" y="2153909"/>
                      <a:pt x="0" y="1970100"/>
                      <a:pt x="0" y="175481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70D53CD1-8491-6358-CB8E-902EF0190F21}"/>
                  </a:ext>
                </a:extLst>
              </p:cNvPr>
              <p:cNvSpPr txBox="1"/>
              <p:nvPr/>
            </p:nvSpPr>
            <p:spPr>
              <a:xfrm>
                <a:off x="6072978" y="7542399"/>
                <a:ext cx="2546348" cy="819393"/>
              </a:xfrm>
              <a:prstGeom prst="rect">
                <a:avLst/>
              </a:prstGeom>
              <a:noFill/>
            </p:spPr>
            <p:txBody>
              <a:bodyPr wrap="square" rtlCol="0">
                <a:spAutoFit/>
              </a:bodyPr>
              <a:lstStyle/>
              <a:p>
                <a:pPr algn="ctr">
                  <a:lnSpc>
                    <a:spcPct val="80000"/>
                  </a:lnSpc>
                </a:pPr>
                <a:r>
                  <a:rPr lang="en-US" sz="2400" b="1">
                    <a:solidFill>
                      <a:schemeClr val="bg1"/>
                    </a:solidFill>
                    <a:latin typeface="DM Sans" pitchFamily="2" charset="0"/>
                  </a:rPr>
                  <a:t>Health </a:t>
                </a:r>
                <a:br>
                  <a:rPr lang="en-US" sz="2400" b="1">
                    <a:solidFill>
                      <a:schemeClr val="bg1"/>
                    </a:solidFill>
                    <a:latin typeface="DM Sans" pitchFamily="2" charset="0"/>
                  </a:rPr>
                </a:br>
                <a:r>
                  <a:rPr lang="en-US" sz="2400" b="1">
                    <a:solidFill>
                      <a:schemeClr val="bg1"/>
                    </a:solidFill>
                    <a:latin typeface="DM Sans" pitchFamily="2" charset="0"/>
                  </a:rPr>
                  <a:t>Information</a:t>
                </a:r>
                <a:br>
                  <a:rPr lang="en-US" sz="2400" b="1">
                    <a:solidFill>
                      <a:schemeClr val="bg1"/>
                    </a:solidFill>
                    <a:latin typeface="DM Sans" pitchFamily="2" charset="0"/>
                  </a:rPr>
                </a:br>
                <a:r>
                  <a:rPr lang="en-US" sz="2400" b="1">
                    <a:solidFill>
                      <a:schemeClr val="bg1"/>
                    </a:solidFill>
                    <a:latin typeface="DM Sans" pitchFamily="2" charset="0"/>
                  </a:rPr>
                  <a:t>Exchange</a:t>
                </a:r>
              </a:p>
            </p:txBody>
          </p:sp>
        </p:grpSp>
        <p:sp>
          <p:nvSpPr>
            <p:cNvPr id="1059" name="TextBox 1058">
              <a:extLst>
                <a:ext uri="{FF2B5EF4-FFF2-40B4-BE49-F238E27FC236}">
                  <a16:creationId xmlns:a16="http://schemas.microsoft.com/office/drawing/2014/main" id="{3F62DD3A-8E4A-4638-6FC0-8D0EFDEEE35E}"/>
                </a:ext>
              </a:extLst>
            </p:cNvPr>
            <p:cNvSpPr txBox="1"/>
            <p:nvPr/>
          </p:nvSpPr>
          <p:spPr>
            <a:xfrm>
              <a:off x="13143753" y="1174573"/>
              <a:ext cx="1130300" cy="276999"/>
            </a:xfrm>
            <a:prstGeom prst="rect">
              <a:avLst/>
            </a:prstGeom>
            <a:noFill/>
          </p:spPr>
          <p:txBody>
            <a:bodyPr wrap="square" rtlCol="0">
              <a:spAutoFit/>
            </a:bodyPr>
            <a:lstStyle/>
            <a:p>
              <a:pPr algn="ctr"/>
              <a:r>
                <a:rPr lang="en-US" sz="1200" b="1">
                  <a:solidFill>
                    <a:schemeClr val="accent1"/>
                  </a:solidFill>
                  <a:latin typeface="DM Sans" pitchFamily="2" charset="0"/>
                </a:rPr>
                <a:t>Hospitals</a:t>
              </a:r>
            </a:p>
          </p:txBody>
        </p:sp>
        <p:sp>
          <p:nvSpPr>
            <p:cNvPr id="1060" name="TextBox 1059">
              <a:extLst>
                <a:ext uri="{FF2B5EF4-FFF2-40B4-BE49-F238E27FC236}">
                  <a16:creationId xmlns:a16="http://schemas.microsoft.com/office/drawing/2014/main" id="{B49982BF-29B9-C6CB-A01D-76BFEC2C1815}"/>
                </a:ext>
              </a:extLst>
            </p:cNvPr>
            <p:cNvSpPr txBox="1"/>
            <p:nvPr/>
          </p:nvSpPr>
          <p:spPr>
            <a:xfrm>
              <a:off x="14450033" y="1600825"/>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Hospital Labs</a:t>
              </a:r>
            </a:p>
          </p:txBody>
        </p:sp>
        <p:sp>
          <p:nvSpPr>
            <p:cNvPr id="1061" name="TextBox 1060">
              <a:extLst>
                <a:ext uri="{FF2B5EF4-FFF2-40B4-BE49-F238E27FC236}">
                  <a16:creationId xmlns:a16="http://schemas.microsoft.com/office/drawing/2014/main" id="{7FA053DD-F114-D774-8050-7406235A675E}"/>
                </a:ext>
              </a:extLst>
            </p:cNvPr>
            <p:cNvSpPr txBox="1"/>
            <p:nvPr/>
          </p:nvSpPr>
          <p:spPr>
            <a:xfrm>
              <a:off x="15981879" y="2587277"/>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Physician Practices</a:t>
              </a:r>
            </a:p>
          </p:txBody>
        </p:sp>
        <p:sp>
          <p:nvSpPr>
            <p:cNvPr id="1062" name="TextBox 1061">
              <a:extLst>
                <a:ext uri="{FF2B5EF4-FFF2-40B4-BE49-F238E27FC236}">
                  <a16:creationId xmlns:a16="http://schemas.microsoft.com/office/drawing/2014/main" id="{F872DDA3-0194-55C5-3214-0023B31A2D05}"/>
                </a:ext>
              </a:extLst>
            </p:cNvPr>
            <p:cNvSpPr txBox="1"/>
            <p:nvPr/>
          </p:nvSpPr>
          <p:spPr>
            <a:xfrm>
              <a:off x="15234413" y="763826"/>
              <a:ext cx="1720802" cy="646331"/>
            </a:xfrm>
            <a:prstGeom prst="rect">
              <a:avLst/>
            </a:prstGeom>
            <a:noFill/>
          </p:spPr>
          <p:txBody>
            <a:bodyPr wrap="square" rtlCol="0">
              <a:spAutoFit/>
            </a:bodyPr>
            <a:lstStyle/>
            <a:p>
              <a:pPr algn="ctr"/>
              <a:r>
                <a:rPr lang="en-US" b="1">
                  <a:solidFill>
                    <a:schemeClr val="accent1">
                      <a:lumMod val="60000"/>
                      <a:lumOff val="40000"/>
                    </a:schemeClr>
                  </a:solidFill>
                  <a:latin typeface="DM Sans" pitchFamily="2" charset="0"/>
                </a:rPr>
                <a:t>Healthcare Communities</a:t>
              </a:r>
            </a:p>
          </p:txBody>
        </p:sp>
        <p:sp>
          <p:nvSpPr>
            <p:cNvPr id="1063" name="TextBox 1062">
              <a:extLst>
                <a:ext uri="{FF2B5EF4-FFF2-40B4-BE49-F238E27FC236}">
                  <a16:creationId xmlns:a16="http://schemas.microsoft.com/office/drawing/2014/main" id="{65DD7A3F-6AF6-7F71-9659-E02497EE8EEB}"/>
                </a:ext>
              </a:extLst>
            </p:cNvPr>
            <p:cNvSpPr txBox="1"/>
            <p:nvPr/>
          </p:nvSpPr>
          <p:spPr>
            <a:xfrm>
              <a:off x="9869955" y="1840597"/>
              <a:ext cx="1720802" cy="369332"/>
            </a:xfrm>
            <a:prstGeom prst="rect">
              <a:avLst/>
            </a:prstGeom>
            <a:noFill/>
          </p:spPr>
          <p:txBody>
            <a:bodyPr wrap="square" rtlCol="0">
              <a:spAutoFit/>
            </a:bodyPr>
            <a:lstStyle/>
            <a:p>
              <a:pPr algn="ctr"/>
              <a:r>
                <a:rPr lang="en-US" b="1">
                  <a:solidFill>
                    <a:schemeClr val="accent1">
                      <a:lumMod val="60000"/>
                      <a:lumOff val="40000"/>
                    </a:schemeClr>
                  </a:solidFill>
                  <a:latin typeface="DM Sans" pitchFamily="2" charset="0"/>
                </a:rPr>
                <a:t>Patients</a:t>
              </a:r>
            </a:p>
          </p:txBody>
        </p:sp>
        <p:cxnSp>
          <p:nvCxnSpPr>
            <p:cNvPr id="1065" name="Straight Connector 1064">
              <a:extLst>
                <a:ext uri="{FF2B5EF4-FFF2-40B4-BE49-F238E27FC236}">
                  <a16:creationId xmlns:a16="http://schemas.microsoft.com/office/drawing/2014/main" id="{1DDD4FCA-F410-9D55-1CCA-D03ECBFC24A8}"/>
                </a:ext>
              </a:extLst>
            </p:cNvPr>
            <p:cNvCxnSpPr>
              <a:cxnSpLocks/>
              <a:stCxn id="9" idx="2"/>
              <a:endCxn id="23" idx="22"/>
            </p:cNvCxnSpPr>
            <p:nvPr/>
          </p:nvCxnSpPr>
          <p:spPr>
            <a:xfrm flipH="1">
              <a:off x="13691563" y="2321018"/>
              <a:ext cx="10620" cy="88514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8AF2821A-0A90-0413-69F5-0740FE925830}"/>
                </a:ext>
              </a:extLst>
            </p:cNvPr>
            <p:cNvCxnSpPr>
              <a:cxnSpLocks/>
              <a:stCxn id="1027" idx="14"/>
              <a:endCxn id="23" idx="25"/>
            </p:cNvCxnSpPr>
            <p:nvPr/>
          </p:nvCxnSpPr>
          <p:spPr>
            <a:xfrm flipH="1">
              <a:off x="14872738" y="2703587"/>
              <a:ext cx="463510" cy="97504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5F08C6-FB46-89B0-CE13-C5DA2BFDCFE5}"/>
                </a:ext>
              </a:extLst>
            </p:cNvPr>
            <p:cNvCxnSpPr>
              <a:cxnSpLocks/>
              <a:stCxn id="15" idx="1"/>
              <a:endCxn id="23" idx="27"/>
            </p:cNvCxnSpPr>
            <p:nvPr/>
          </p:nvCxnSpPr>
          <p:spPr>
            <a:xfrm flipH="1">
              <a:off x="15345210" y="3457620"/>
              <a:ext cx="907137" cy="69348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7" name="Group 45">
              <a:extLst>
                <a:ext uri="{FF2B5EF4-FFF2-40B4-BE49-F238E27FC236}">
                  <a16:creationId xmlns:a16="http://schemas.microsoft.com/office/drawing/2014/main" id="{3618F298-4C83-1F04-E0D5-3ADE437859C2}"/>
                </a:ext>
              </a:extLst>
            </p:cNvPr>
            <p:cNvGrpSpPr/>
            <p:nvPr/>
          </p:nvGrpSpPr>
          <p:grpSpPr>
            <a:xfrm>
              <a:off x="15300534" y="7559336"/>
              <a:ext cx="711997" cy="813114"/>
              <a:chOff x="15842401" y="8265436"/>
              <a:chExt cx="711997" cy="813114"/>
            </a:xfrm>
          </p:grpSpPr>
          <p:pic>
            <p:nvPicPr>
              <p:cNvPr id="16" name="Graphic 44">
                <a:extLst>
                  <a:ext uri="{FF2B5EF4-FFF2-40B4-BE49-F238E27FC236}">
                    <a16:creationId xmlns:a16="http://schemas.microsoft.com/office/drawing/2014/main" id="{9C32D676-3E58-AD5A-23E6-E1481A403C8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42401" y="8440375"/>
                <a:ext cx="504825" cy="638175"/>
              </a:xfrm>
              <a:prstGeom prst="rect">
                <a:avLst/>
              </a:prstGeom>
            </p:spPr>
          </p:pic>
          <p:pic>
            <p:nvPicPr>
              <p:cNvPr id="18" name="Graphic 10">
                <a:extLst>
                  <a:ext uri="{FF2B5EF4-FFF2-40B4-BE49-F238E27FC236}">
                    <a16:creationId xmlns:a16="http://schemas.microsoft.com/office/drawing/2014/main" id="{6DE7AF4A-B059-1D71-A5DA-13881C1BDCD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140053" y="8265436"/>
                <a:ext cx="414345" cy="494026"/>
              </a:xfrm>
              <a:prstGeom prst="rect">
                <a:avLst/>
              </a:prstGeom>
            </p:spPr>
          </p:pic>
        </p:grpSp>
        <p:cxnSp>
          <p:nvCxnSpPr>
            <p:cNvPr id="47" name="Straight Connector 46">
              <a:extLst>
                <a:ext uri="{FF2B5EF4-FFF2-40B4-BE49-F238E27FC236}">
                  <a16:creationId xmlns:a16="http://schemas.microsoft.com/office/drawing/2014/main" id="{C6932728-9F09-DB88-CE75-378D60FC7A30}"/>
                </a:ext>
              </a:extLst>
            </p:cNvPr>
            <p:cNvCxnSpPr>
              <a:cxnSpLocks/>
              <a:stCxn id="60" idx="19"/>
              <a:endCxn id="23" idx="31"/>
            </p:cNvCxnSpPr>
            <p:nvPr/>
          </p:nvCxnSpPr>
          <p:spPr>
            <a:xfrm flipH="1" flipV="1">
              <a:off x="15610050" y="5597120"/>
              <a:ext cx="1124555" cy="483848"/>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AF0809-1B73-084A-DC61-7B98C22A421F}"/>
                </a:ext>
              </a:extLst>
            </p:cNvPr>
            <p:cNvCxnSpPr>
              <a:cxnSpLocks/>
              <a:stCxn id="10" idx="1"/>
              <a:endCxn id="23" idx="32"/>
            </p:cNvCxnSpPr>
            <p:nvPr/>
          </p:nvCxnSpPr>
          <p:spPr>
            <a:xfrm flipH="1" flipV="1">
              <a:off x="15108974" y="5804748"/>
              <a:ext cx="872905" cy="115721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 name="TextBox 1047">
              <a:extLst>
                <a:ext uri="{FF2B5EF4-FFF2-40B4-BE49-F238E27FC236}">
                  <a16:creationId xmlns:a16="http://schemas.microsoft.com/office/drawing/2014/main" id="{D66B1F33-11F9-FD76-CF18-C3BC18BF62AB}"/>
                </a:ext>
              </a:extLst>
            </p:cNvPr>
            <p:cNvSpPr txBox="1"/>
            <p:nvPr/>
          </p:nvSpPr>
          <p:spPr>
            <a:xfrm>
              <a:off x="15801759" y="8292440"/>
              <a:ext cx="1720802" cy="646331"/>
            </a:xfrm>
            <a:prstGeom prst="rect">
              <a:avLst/>
            </a:prstGeom>
            <a:noFill/>
          </p:spPr>
          <p:txBody>
            <a:bodyPr wrap="square" rtlCol="0">
              <a:spAutoFit/>
            </a:bodyPr>
            <a:lstStyle/>
            <a:p>
              <a:pPr algn="ctr"/>
              <a:r>
                <a:rPr lang="en-US" b="1">
                  <a:solidFill>
                    <a:schemeClr val="accent1">
                      <a:lumMod val="60000"/>
                      <a:lumOff val="40000"/>
                    </a:schemeClr>
                  </a:solidFill>
                  <a:latin typeface="DM Sans" pitchFamily="2" charset="0"/>
                </a:rPr>
                <a:t>Regional Partners</a:t>
              </a:r>
            </a:p>
          </p:txBody>
        </p:sp>
        <p:sp>
          <p:nvSpPr>
            <p:cNvPr id="1049" name="TextBox 1048">
              <a:extLst>
                <a:ext uri="{FF2B5EF4-FFF2-40B4-BE49-F238E27FC236}">
                  <a16:creationId xmlns:a16="http://schemas.microsoft.com/office/drawing/2014/main" id="{0CFDA86B-DFFA-082A-82F0-0C52A5A77B55}"/>
                </a:ext>
              </a:extLst>
            </p:cNvPr>
            <p:cNvSpPr txBox="1"/>
            <p:nvPr/>
          </p:nvSpPr>
          <p:spPr>
            <a:xfrm>
              <a:off x="10220996" y="8069235"/>
              <a:ext cx="1720802" cy="646331"/>
            </a:xfrm>
            <a:prstGeom prst="rect">
              <a:avLst/>
            </a:prstGeom>
            <a:noFill/>
          </p:spPr>
          <p:txBody>
            <a:bodyPr wrap="square" rtlCol="0">
              <a:spAutoFit/>
            </a:bodyPr>
            <a:lstStyle/>
            <a:p>
              <a:pPr algn="ctr"/>
              <a:r>
                <a:rPr lang="en-US" b="1">
                  <a:solidFill>
                    <a:schemeClr val="accent1">
                      <a:lumMod val="60000"/>
                      <a:lumOff val="40000"/>
                    </a:schemeClr>
                  </a:solidFill>
                  <a:latin typeface="DM Sans" pitchFamily="2" charset="0"/>
                </a:rPr>
                <a:t>National Partners</a:t>
              </a:r>
            </a:p>
          </p:txBody>
        </p:sp>
        <p:sp>
          <p:nvSpPr>
            <p:cNvPr id="1072" name="TextBox 1071">
              <a:extLst>
                <a:ext uri="{FF2B5EF4-FFF2-40B4-BE49-F238E27FC236}">
                  <a16:creationId xmlns:a16="http://schemas.microsoft.com/office/drawing/2014/main" id="{713F7107-0798-C62F-F641-937525D02AE3}"/>
                </a:ext>
              </a:extLst>
            </p:cNvPr>
            <p:cNvSpPr txBox="1"/>
            <p:nvPr/>
          </p:nvSpPr>
          <p:spPr>
            <a:xfrm>
              <a:off x="16128556" y="5061482"/>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Community Labs</a:t>
              </a:r>
            </a:p>
          </p:txBody>
        </p:sp>
        <p:sp>
          <p:nvSpPr>
            <p:cNvPr id="1073" name="TextBox 1072">
              <a:extLst>
                <a:ext uri="{FF2B5EF4-FFF2-40B4-BE49-F238E27FC236}">
                  <a16:creationId xmlns:a16="http://schemas.microsoft.com/office/drawing/2014/main" id="{B1D3FB2D-CA48-C772-E1CF-B1ED50460636}"/>
                </a:ext>
              </a:extLst>
            </p:cNvPr>
            <p:cNvSpPr txBox="1"/>
            <p:nvPr/>
          </p:nvSpPr>
          <p:spPr>
            <a:xfrm>
              <a:off x="15584669" y="7368633"/>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Pharmacies</a:t>
              </a:r>
            </a:p>
          </p:txBody>
        </p:sp>
        <p:sp>
          <p:nvSpPr>
            <p:cNvPr id="1074" name="TextBox 1073">
              <a:extLst>
                <a:ext uri="{FF2B5EF4-FFF2-40B4-BE49-F238E27FC236}">
                  <a16:creationId xmlns:a16="http://schemas.microsoft.com/office/drawing/2014/main" id="{9547BF94-5CB2-D65F-227C-67B08CDE3908}"/>
                </a:ext>
              </a:extLst>
            </p:cNvPr>
            <p:cNvSpPr txBox="1"/>
            <p:nvPr/>
          </p:nvSpPr>
          <p:spPr>
            <a:xfrm>
              <a:off x="14737785" y="8438567"/>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Health Plans</a:t>
              </a:r>
            </a:p>
          </p:txBody>
        </p:sp>
        <p:sp>
          <p:nvSpPr>
            <p:cNvPr id="1075" name="TextBox 1074">
              <a:extLst>
                <a:ext uri="{FF2B5EF4-FFF2-40B4-BE49-F238E27FC236}">
                  <a16:creationId xmlns:a16="http://schemas.microsoft.com/office/drawing/2014/main" id="{86A62489-844C-5A5D-FEB4-EB31EAED6809}"/>
                </a:ext>
              </a:extLst>
            </p:cNvPr>
            <p:cNvSpPr txBox="1"/>
            <p:nvPr/>
          </p:nvSpPr>
          <p:spPr>
            <a:xfrm>
              <a:off x="13624408" y="8846395"/>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Physician Practices</a:t>
              </a:r>
            </a:p>
          </p:txBody>
        </p:sp>
        <p:sp>
          <p:nvSpPr>
            <p:cNvPr id="1076" name="TextBox 1075">
              <a:extLst>
                <a:ext uri="{FF2B5EF4-FFF2-40B4-BE49-F238E27FC236}">
                  <a16:creationId xmlns:a16="http://schemas.microsoft.com/office/drawing/2014/main" id="{F1732523-E4F5-9974-84EC-B68CCD8EF674}"/>
                </a:ext>
              </a:extLst>
            </p:cNvPr>
            <p:cNvSpPr txBox="1"/>
            <p:nvPr/>
          </p:nvSpPr>
          <p:spPr>
            <a:xfrm>
              <a:off x="12325114" y="8034719"/>
              <a:ext cx="1720802" cy="276999"/>
            </a:xfrm>
            <a:prstGeom prst="rect">
              <a:avLst/>
            </a:prstGeom>
            <a:noFill/>
          </p:spPr>
          <p:txBody>
            <a:bodyPr wrap="square" rtlCol="0">
              <a:spAutoFit/>
            </a:bodyPr>
            <a:lstStyle/>
            <a:p>
              <a:pPr algn="ctr"/>
              <a:r>
                <a:rPr lang="en-US" sz="1200" b="1">
                  <a:solidFill>
                    <a:schemeClr val="accent1"/>
                  </a:solidFill>
                  <a:latin typeface="DM Sans" pitchFamily="2" charset="0"/>
                </a:rPr>
                <a:t>Regional Hospitals</a:t>
              </a:r>
            </a:p>
          </p:txBody>
        </p:sp>
        <p:sp>
          <p:nvSpPr>
            <p:cNvPr id="1079" name="TextBox 1078">
              <a:extLst>
                <a:ext uri="{FF2B5EF4-FFF2-40B4-BE49-F238E27FC236}">
                  <a16:creationId xmlns:a16="http://schemas.microsoft.com/office/drawing/2014/main" id="{8DB1089F-3A0F-BE3E-55D8-D3E5BA5F29F7}"/>
                </a:ext>
              </a:extLst>
            </p:cNvPr>
            <p:cNvSpPr txBox="1"/>
            <p:nvPr/>
          </p:nvSpPr>
          <p:spPr>
            <a:xfrm>
              <a:off x="10220056" y="7335269"/>
              <a:ext cx="1720802" cy="461665"/>
            </a:xfrm>
            <a:prstGeom prst="rect">
              <a:avLst/>
            </a:prstGeom>
            <a:noFill/>
          </p:spPr>
          <p:txBody>
            <a:bodyPr wrap="square" rtlCol="0">
              <a:spAutoFit/>
            </a:bodyPr>
            <a:lstStyle/>
            <a:p>
              <a:pPr algn="ctr"/>
              <a:r>
                <a:rPr lang="en-US" sz="1200" b="1">
                  <a:solidFill>
                    <a:schemeClr val="accent1"/>
                  </a:solidFill>
                  <a:latin typeface="DM Sans" pitchFamily="2" charset="0"/>
                </a:rPr>
                <a:t>National Health Information Network</a:t>
              </a:r>
            </a:p>
          </p:txBody>
        </p:sp>
      </p:grpSp>
    </p:spTree>
    <p:extLst>
      <p:ext uri="{BB962C8B-B14F-4D97-AF65-F5344CB8AC3E}">
        <p14:creationId xmlns:p14="http://schemas.microsoft.com/office/powerpoint/2010/main" val="9509024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BED1-EB6B-7941-0F51-4C64684BA1CA}"/>
              </a:ext>
            </a:extLst>
          </p:cNvPr>
          <p:cNvSpPr>
            <a:spLocks noGrp="1"/>
          </p:cNvSpPr>
          <p:nvPr>
            <p:ph type="title"/>
          </p:nvPr>
        </p:nvSpPr>
        <p:spPr/>
        <p:txBody>
          <a:bodyPr/>
          <a:lstStyle/>
          <a:p>
            <a:r>
              <a:rPr lang="en-US"/>
              <a:t>Florida Health Information exchange </a:t>
            </a:r>
          </a:p>
        </p:txBody>
      </p:sp>
      <p:sp>
        <p:nvSpPr>
          <p:cNvPr id="9" name="Rectangle: Rounded Corners 8">
            <a:extLst>
              <a:ext uri="{FF2B5EF4-FFF2-40B4-BE49-F238E27FC236}">
                <a16:creationId xmlns:a16="http://schemas.microsoft.com/office/drawing/2014/main" id="{54552554-903B-AA05-B0F1-0AC103D24E0F}"/>
              </a:ext>
            </a:extLst>
          </p:cNvPr>
          <p:cNvSpPr/>
          <p:nvPr/>
        </p:nvSpPr>
        <p:spPr>
          <a:xfrm>
            <a:off x="10076734" y="739137"/>
            <a:ext cx="7476461" cy="7727520"/>
          </a:xfrm>
          <a:prstGeom prst="roundRect">
            <a:avLst/>
          </a:prstGeom>
          <a:solidFill>
            <a:schemeClr val="accent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65C7D0-A512-C90C-A0F1-D443E2291514}"/>
              </a:ext>
            </a:extLst>
          </p:cNvPr>
          <p:cNvSpPr txBox="1"/>
          <p:nvPr/>
        </p:nvSpPr>
        <p:spPr>
          <a:xfrm>
            <a:off x="10181298" y="872433"/>
            <a:ext cx="7202689" cy="7785849"/>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DM Sans" pitchFamily="2" charset="0"/>
                <a:ea typeface="+mn-ea"/>
                <a:cs typeface="+mn-cs"/>
              </a:rPr>
              <a:t>Barriers to Florida HIE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Voluntary usage of the ENS system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No mandate for a unified data-sharing system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Technology is challenged in rural areas because of expenditure outlay.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Delayed updates by providers</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Only reports patient encounters– no detailed report of a </a:t>
            </a:r>
            <a:r>
              <a:rPr lang="en-US" sz="2600" b="1">
                <a:solidFill>
                  <a:schemeClr val="bg1"/>
                </a:solidFill>
                <a:latin typeface="DM Sans" pitchFamily="2" charset="0"/>
              </a:rPr>
              <a:t>patient’s medical history, </a:t>
            </a:r>
            <a:r>
              <a:rPr kumimoji="0" lang="en-US" sz="2600" b="1" i="0" u="none" strike="noStrike" kern="1200" cap="none" spc="0" normalizeH="0" baseline="0" noProof="0">
                <a:ln>
                  <a:noFill/>
                </a:ln>
                <a:solidFill>
                  <a:schemeClr val="bg1"/>
                </a:solidFill>
                <a:effectLst/>
                <a:uLnTx/>
                <a:uFillTx/>
                <a:latin typeface="DM Sans" pitchFamily="2" charset="0"/>
                <a:ea typeface="+mn-ea"/>
                <a:cs typeface="+mn-cs"/>
              </a:rPr>
              <a:t>hospital admission, or primary care visit.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sz="2600" b="1">
                <a:solidFill>
                  <a:schemeClr val="bg1"/>
                </a:solidFill>
                <a:latin typeface="DM Sans" pitchFamily="2" charset="0"/>
              </a:rPr>
              <a:t>Behavioral Health providers lack the funding opportunities to participate in HIE programs.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sz="2600" b="1">
                <a:solidFill>
                  <a:schemeClr val="bg1"/>
                </a:solidFill>
                <a:latin typeface="DM Sans" pitchFamily="2" charset="0"/>
              </a:rPr>
              <a:t>Only 3.69% of Behavioral Health providers currently participate in FHIE</a:t>
            </a:r>
            <a:endParaRPr kumimoji="0" lang="en-US" sz="2600" b="1" i="0" u="none" strike="noStrike" kern="1200" cap="none" spc="0" normalizeH="0" baseline="0" noProof="0">
              <a:ln>
                <a:noFill/>
              </a:ln>
              <a:solidFill>
                <a:schemeClr val="bg1"/>
              </a:solidFill>
              <a:effectLst/>
              <a:uLnTx/>
              <a:uFillTx/>
              <a:latin typeface="DM Sans" pitchFamily="2" charset="0"/>
              <a:ea typeface="+mn-ea"/>
              <a:cs typeface="+mn-cs"/>
            </a:endParaRP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26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endParaRPr>
          </a:p>
        </p:txBody>
      </p:sp>
      <p:pic>
        <p:nvPicPr>
          <p:cNvPr id="41" name="Picture 40">
            <a:extLst>
              <a:ext uri="{FF2B5EF4-FFF2-40B4-BE49-F238E27FC236}">
                <a16:creationId xmlns:a16="http://schemas.microsoft.com/office/drawing/2014/main" id="{0ECAE21A-E428-CC7A-DEAD-2FAD76AD657C}"/>
              </a:ext>
            </a:extLst>
          </p:cNvPr>
          <p:cNvPicPr>
            <a:picLocks noChangeAspect="1"/>
          </p:cNvPicPr>
          <p:nvPr/>
        </p:nvPicPr>
        <p:blipFill rotWithShape="1">
          <a:blip r:embed="rId3"/>
          <a:srcRect b="18"/>
          <a:stretch/>
        </p:blipFill>
        <p:spPr>
          <a:xfrm>
            <a:off x="367439" y="1474030"/>
            <a:ext cx="9317389" cy="5033175"/>
          </a:xfrm>
          <a:prstGeom prst="rect">
            <a:avLst/>
          </a:prstGeom>
          <a:ln>
            <a:noFill/>
          </a:ln>
          <a:effectLst>
            <a:softEdge rad="112500"/>
          </a:effectLst>
        </p:spPr>
      </p:pic>
      <p:sp>
        <p:nvSpPr>
          <p:cNvPr id="4" name="Oval 3">
            <a:extLst>
              <a:ext uri="{FF2B5EF4-FFF2-40B4-BE49-F238E27FC236}">
                <a16:creationId xmlns:a16="http://schemas.microsoft.com/office/drawing/2014/main" id="{C90809E9-FC86-3FB7-740D-E9A2D4CAD80F}"/>
              </a:ext>
            </a:extLst>
          </p:cNvPr>
          <p:cNvSpPr/>
          <p:nvPr/>
        </p:nvSpPr>
        <p:spPr>
          <a:xfrm>
            <a:off x="3054253" y="5847824"/>
            <a:ext cx="2666394" cy="2457793"/>
          </a:xfrm>
          <a:prstGeom prst="ellipse">
            <a:avLst/>
          </a:prstGeom>
          <a:solidFill>
            <a:schemeClr val="bg1"/>
          </a:solid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4A87DE4-0514-1620-B46C-169595734ED9}"/>
              </a:ext>
            </a:extLst>
          </p:cNvPr>
          <p:cNvSpPr txBox="1"/>
          <p:nvPr/>
        </p:nvSpPr>
        <p:spPr>
          <a:xfrm>
            <a:off x="-176579" y="8305617"/>
            <a:ext cx="10538085" cy="1077218"/>
          </a:xfrm>
          <a:prstGeom prst="rect">
            <a:avLst/>
          </a:prstGeom>
          <a:noFill/>
        </p:spPr>
        <p:txBody>
          <a:bodyPr wrap="square" rtlCol="0">
            <a:spAutoFit/>
          </a:bodyPr>
          <a:lstStyle/>
          <a:p>
            <a:pPr algn="ctr"/>
            <a:r>
              <a:rPr lang="en-US" sz="3200" b="1">
                <a:solidFill>
                  <a:schemeClr val="accent2"/>
                </a:solidFill>
              </a:rPr>
              <a:t>Behavioral health providers’ participation varies due to privacy concerns. </a:t>
            </a:r>
          </a:p>
        </p:txBody>
      </p:sp>
      <p:sp>
        <p:nvSpPr>
          <p:cNvPr id="5" name="Oval 4">
            <a:extLst>
              <a:ext uri="{FF2B5EF4-FFF2-40B4-BE49-F238E27FC236}">
                <a16:creationId xmlns:a16="http://schemas.microsoft.com/office/drawing/2014/main" id="{A754A38F-08DA-05E5-9F33-3427BD1D6EC7}"/>
              </a:ext>
            </a:extLst>
          </p:cNvPr>
          <p:cNvSpPr/>
          <p:nvPr/>
        </p:nvSpPr>
        <p:spPr>
          <a:xfrm>
            <a:off x="6217066" y="5732820"/>
            <a:ext cx="2666394" cy="2550680"/>
          </a:xfrm>
          <a:prstGeom prst="ellipse">
            <a:avLst/>
          </a:prstGeom>
          <a:solidFill>
            <a:schemeClr val="bg1"/>
          </a:solid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09D0B2D-268E-C1F9-D648-4C02F837B59F}"/>
              </a:ext>
            </a:extLst>
          </p:cNvPr>
          <p:cNvSpPr txBox="1"/>
          <p:nvPr/>
        </p:nvSpPr>
        <p:spPr>
          <a:xfrm>
            <a:off x="3430202" y="6213271"/>
            <a:ext cx="1914495" cy="830997"/>
          </a:xfrm>
          <a:prstGeom prst="rect">
            <a:avLst/>
          </a:prstGeom>
          <a:noFill/>
        </p:spPr>
        <p:txBody>
          <a:bodyPr wrap="square" rtlCol="0">
            <a:spAutoFit/>
          </a:bodyPr>
          <a:lstStyle/>
          <a:p>
            <a:pPr algn="ctr"/>
            <a:r>
              <a:rPr lang="en-US" sz="4800" b="1">
                <a:solidFill>
                  <a:schemeClr val="accent2"/>
                </a:solidFill>
                <a:latin typeface="Poppins" panose="00000500000000000000" pitchFamily="2" charset="0"/>
                <a:cs typeface="Poppins" panose="00000500000000000000" pitchFamily="2" charset="0"/>
              </a:rPr>
              <a:t>97%</a:t>
            </a:r>
          </a:p>
        </p:txBody>
      </p:sp>
      <p:sp>
        <p:nvSpPr>
          <p:cNvPr id="48" name="TextBox 47">
            <a:extLst>
              <a:ext uri="{FF2B5EF4-FFF2-40B4-BE49-F238E27FC236}">
                <a16:creationId xmlns:a16="http://schemas.microsoft.com/office/drawing/2014/main" id="{5F8095EA-467F-F1C1-FEB8-4393C78D459E}"/>
              </a:ext>
            </a:extLst>
          </p:cNvPr>
          <p:cNvSpPr txBox="1"/>
          <p:nvPr/>
        </p:nvSpPr>
        <p:spPr>
          <a:xfrm>
            <a:off x="2994193" y="7068732"/>
            <a:ext cx="2806428" cy="830997"/>
          </a:xfrm>
          <a:prstGeom prst="rect">
            <a:avLst/>
          </a:prstGeom>
          <a:noFill/>
        </p:spPr>
        <p:txBody>
          <a:bodyPr wrap="square" rtlCol="0">
            <a:spAutoFit/>
          </a:bodyPr>
          <a:lstStyle/>
          <a:p>
            <a:pPr algn="ctr"/>
            <a:r>
              <a:rPr lang="en-US" sz="2400">
                <a:latin typeface="DM Sans" pitchFamily="2" charset="0"/>
              </a:rPr>
              <a:t>Acute Care Hospital Beds </a:t>
            </a:r>
          </a:p>
        </p:txBody>
      </p:sp>
      <p:sp>
        <p:nvSpPr>
          <p:cNvPr id="49" name="TextBox 48">
            <a:extLst>
              <a:ext uri="{FF2B5EF4-FFF2-40B4-BE49-F238E27FC236}">
                <a16:creationId xmlns:a16="http://schemas.microsoft.com/office/drawing/2014/main" id="{EB40F369-96BC-F424-E326-EA6EBEC8D09C}"/>
              </a:ext>
            </a:extLst>
          </p:cNvPr>
          <p:cNvSpPr txBox="1"/>
          <p:nvPr/>
        </p:nvSpPr>
        <p:spPr>
          <a:xfrm>
            <a:off x="6608353" y="6213271"/>
            <a:ext cx="1914496" cy="830997"/>
          </a:xfrm>
          <a:prstGeom prst="rect">
            <a:avLst/>
          </a:prstGeom>
          <a:noFill/>
        </p:spPr>
        <p:txBody>
          <a:bodyPr wrap="square" rtlCol="0">
            <a:spAutoFit/>
          </a:bodyPr>
          <a:lstStyle/>
          <a:p>
            <a:pPr algn="ctr"/>
            <a:r>
              <a:rPr lang="en-US" sz="4800" b="1">
                <a:solidFill>
                  <a:schemeClr val="accent2"/>
                </a:solidFill>
                <a:latin typeface="Poppins" panose="00000500000000000000" pitchFamily="2" charset="0"/>
                <a:cs typeface="Poppins" panose="00000500000000000000" pitchFamily="2" charset="0"/>
              </a:rPr>
              <a:t>86%</a:t>
            </a:r>
          </a:p>
        </p:txBody>
      </p:sp>
      <p:sp>
        <p:nvSpPr>
          <p:cNvPr id="51" name="TextBox 50">
            <a:extLst>
              <a:ext uri="{FF2B5EF4-FFF2-40B4-BE49-F238E27FC236}">
                <a16:creationId xmlns:a16="http://schemas.microsoft.com/office/drawing/2014/main" id="{9DBDA90A-14D8-1CB3-0385-9DAF43DE5467}"/>
              </a:ext>
            </a:extLst>
          </p:cNvPr>
          <p:cNvSpPr txBox="1"/>
          <p:nvPr/>
        </p:nvSpPr>
        <p:spPr>
          <a:xfrm>
            <a:off x="6147049" y="7048063"/>
            <a:ext cx="2806428" cy="830997"/>
          </a:xfrm>
          <a:prstGeom prst="rect">
            <a:avLst/>
          </a:prstGeom>
          <a:noFill/>
        </p:spPr>
        <p:txBody>
          <a:bodyPr wrap="square" rtlCol="0">
            <a:spAutoFit/>
          </a:bodyPr>
          <a:lstStyle/>
          <a:p>
            <a:pPr algn="ctr"/>
            <a:r>
              <a:rPr lang="en-US" sz="2400">
                <a:latin typeface="DM Sans" pitchFamily="2" charset="0"/>
              </a:rPr>
              <a:t>Rehab Hospital Beds </a:t>
            </a:r>
          </a:p>
        </p:txBody>
      </p:sp>
      <p:sp>
        <p:nvSpPr>
          <p:cNvPr id="54" name="TextBox 53">
            <a:extLst>
              <a:ext uri="{FF2B5EF4-FFF2-40B4-BE49-F238E27FC236}">
                <a16:creationId xmlns:a16="http://schemas.microsoft.com/office/drawing/2014/main" id="{541FF336-18EE-A488-BD1F-D23BCB9029BA}"/>
              </a:ext>
            </a:extLst>
          </p:cNvPr>
          <p:cNvSpPr txBox="1"/>
          <p:nvPr/>
        </p:nvSpPr>
        <p:spPr>
          <a:xfrm>
            <a:off x="2511352" y="2355273"/>
            <a:ext cx="925695" cy="369332"/>
          </a:xfrm>
          <a:prstGeom prst="rect">
            <a:avLst/>
          </a:prstGeom>
          <a:noFill/>
        </p:spPr>
        <p:txBody>
          <a:bodyPr wrap="square" rtlCol="0">
            <a:spAutoFit/>
          </a:bodyPr>
          <a:lstStyle/>
          <a:p>
            <a:pPr algn="ctr"/>
            <a:r>
              <a:rPr lang="en-US" b="1">
                <a:solidFill>
                  <a:schemeClr val="accent2"/>
                </a:solidFill>
                <a:latin typeface="Poppins" panose="00000500000000000000" pitchFamily="2" charset="0"/>
                <a:cs typeface="Poppins" panose="00000500000000000000" pitchFamily="2" charset="0"/>
              </a:rPr>
              <a:t>ENS</a:t>
            </a:r>
          </a:p>
        </p:txBody>
      </p:sp>
      <p:sp>
        <p:nvSpPr>
          <p:cNvPr id="55" name="TextBox 54">
            <a:extLst>
              <a:ext uri="{FF2B5EF4-FFF2-40B4-BE49-F238E27FC236}">
                <a16:creationId xmlns:a16="http://schemas.microsoft.com/office/drawing/2014/main" id="{4585DCEC-76C5-84B4-9E57-E7ECC2AD171A}"/>
              </a:ext>
            </a:extLst>
          </p:cNvPr>
          <p:cNvSpPr txBox="1"/>
          <p:nvPr/>
        </p:nvSpPr>
        <p:spPr>
          <a:xfrm>
            <a:off x="3934560" y="1695435"/>
            <a:ext cx="925695" cy="369332"/>
          </a:xfrm>
          <a:prstGeom prst="rect">
            <a:avLst/>
          </a:prstGeom>
          <a:noFill/>
        </p:spPr>
        <p:txBody>
          <a:bodyPr wrap="square" rtlCol="0">
            <a:spAutoFit/>
          </a:bodyPr>
          <a:lstStyle/>
          <a:p>
            <a:pPr algn="ctr"/>
            <a:r>
              <a:rPr lang="en-US" b="1">
                <a:solidFill>
                  <a:schemeClr val="accent2"/>
                </a:solidFill>
                <a:latin typeface="Poppins" panose="00000500000000000000" pitchFamily="2" charset="0"/>
                <a:cs typeface="Poppins" panose="00000500000000000000" pitchFamily="2" charset="0"/>
              </a:rPr>
              <a:t>ENS</a:t>
            </a:r>
          </a:p>
        </p:txBody>
      </p:sp>
      <p:sp>
        <p:nvSpPr>
          <p:cNvPr id="56" name="TextBox 55">
            <a:extLst>
              <a:ext uri="{FF2B5EF4-FFF2-40B4-BE49-F238E27FC236}">
                <a16:creationId xmlns:a16="http://schemas.microsoft.com/office/drawing/2014/main" id="{5CCF0490-947B-DA8D-7135-A362384F5034}"/>
              </a:ext>
            </a:extLst>
          </p:cNvPr>
          <p:cNvSpPr txBox="1"/>
          <p:nvPr/>
        </p:nvSpPr>
        <p:spPr>
          <a:xfrm>
            <a:off x="5739461" y="1263746"/>
            <a:ext cx="925695" cy="369332"/>
          </a:xfrm>
          <a:prstGeom prst="rect">
            <a:avLst/>
          </a:prstGeom>
          <a:noFill/>
        </p:spPr>
        <p:txBody>
          <a:bodyPr wrap="square" rtlCol="0">
            <a:spAutoFit/>
          </a:bodyPr>
          <a:lstStyle/>
          <a:p>
            <a:pPr algn="ctr"/>
            <a:r>
              <a:rPr lang="en-US" b="1">
                <a:solidFill>
                  <a:schemeClr val="accent2"/>
                </a:solidFill>
                <a:latin typeface="Poppins" panose="00000500000000000000" pitchFamily="2" charset="0"/>
                <a:cs typeface="Poppins" panose="00000500000000000000" pitchFamily="2" charset="0"/>
              </a:rPr>
              <a:t>ENS</a:t>
            </a:r>
          </a:p>
        </p:txBody>
      </p:sp>
      <p:sp>
        <p:nvSpPr>
          <p:cNvPr id="57" name="TextBox 56">
            <a:extLst>
              <a:ext uri="{FF2B5EF4-FFF2-40B4-BE49-F238E27FC236}">
                <a16:creationId xmlns:a16="http://schemas.microsoft.com/office/drawing/2014/main" id="{A51C14F8-59D4-771F-F9F7-9E40904CC7FA}"/>
              </a:ext>
            </a:extLst>
          </p:cNvPr>
          <p:cNvSpPr txBox="1"/>
          <p:nvPr/>
        </p:nvSpPr>
        <p:spPr>
          <a:xfrm>
            <a:off x="14436633" y="9332419"/>
            <a:ext cx="11865952" cy="215444"/>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DM Sans" pitchFamily="2" charset="0"/>
                <a:ea typeface="+mn-ea"/>
                <a:cs typeface="+mn-cs"/>
              </a:rPr>
              <a:t>Source: Florida HIE Services: ENS Participants </a:t>
            </a:r>
            <a:endParaRPr kumimoji="0" lang="en-US" sz="1400" b="0" i="0" u="none" strike="noStrike" kern="1200" cap="none" spc="0" normalizeH="0" baseline="0" noProof="0">
              <a:ln>
                <a:noFill/>
              </a:ln>
              <a:solidFill>
                <a:srgbClr val="005287"/>
              </a:solidFill>
              <a:effectLst/>
              <a:uLnTx/>
              <a:uFillTx/>
              <a:latin typeface="DM Sans" pitchFamily="2" charset="0"/>
              <a:ea typeface="+mn-ea"/>
              <a:cs typeface="+mn-cs"/>
            </a:endParaRPr>
          </a:p>
        </p:txBody>
      </p:sp>
    </p:spTree>
    <p:extLst>
      <p:ext uri="{BB962C8B-B14F-4D97-AF65-F5344CB8AC3E}">
        <p14:creationId xmlns:p14="http://schemas.microsoft.com/office/powerpoint/2010/main" val="13501516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47E2-72D1-953A-7B5D-BA831F410775}"/>
              </a:ext>
            </a:extLst>
          </p:cNvPr>
          <p:cNvSpPr>
            <a:spLocks noGrp="1"/>
          </p:cNvSpPr>
          <p:nvPr>
            <p:ph type="title"/>
          </p:nvPr>
        </p:nvSpPr>
        <p:spPr/>
        <p:txBody>
          <a:bodyPr/>
          <a:lstStyle/>
          <a:p>
            <a:r>
              <a:rPr lang="en-US"/>
              <a:t>State &amp; regional Quality Collaboratives </a:t>
            </a:r>
          </a:p>
        </p:txBody>
      </p:sp>
      <p:sp>
        <p:nvSpPr>
          <p:cNvPr id="3" name="Content Placeholder 2">
            <a:extLst>
              <a:ext uri="{FF2B5EF4-FFF2-40B4-BE49-F238E27FC236}">
                <a16:creationId xmlns:a16="http://schemas.microsoft.com/office/drawing/2014/main" id="{F40E5855-CF9C-3A54-FEFF-63C08B0AEE24}"/>
              </a:ext>
            </a:extLst>
          </p:cNvPr>
          <p:cNvSpPr>
            <a:spLocks noGrp="1"/>
          </p:cNvSpPr>
          <p:nvPr>
            <p:ph idx="1"/>
          </p:nvPr>
        </p:nvSpPr>
        <p:spPr/>
        <p:txBody>
          <a:bodyPr/>
          <a:lstStyle/>
          <a:p>
            <a:r>
              <a:rPr lang="en-US" dirty="0"/>
              <a:t>Advance the use of HIE through engagement with stakeholders, including hospitals, ambulatory practices, behavioral health providers, public health, organizations, and other State agencies</a:t>
            </a:r>
          </a:p>
          <a:p>
            <a:r>
              <a:rPr lang="en-US" dirty="0"/>
              <a:t>By developing state &amp; regional collaboratives with HIE </a:t>
            </a:r>
          </a:p>
          <a:p>
            <a:pPr lvl="1"/>
            <a:r>
              <a:rPr lang="en-US" b="0" i="0" dirty="0">
                <a:solidFill>
                  <a:srgbClr val="333333"/>
                </a:solidFill>
                <a:effectLst/>
              </a:rPr>
              <a:t>Create and implement up-to-date privacy and security requirements for HIE</a:t>
            </a:r>
          </a:p>
          <a:p>
            <a:pPr lvl="1"/>
            <a:r>
              <a:rPr lang="en-US" b="0" i="0" dirty="0">
                <a:solidFill>
                  <a:srgbClr val="333333"/>
                </a:solidFill>
                <a:effectLst/>
              </a:rPr>
              <a:t>Coordinate with Medicaid and state public health programs to establish an integrated approach</a:t>
            </a:r>
          </a:p>
          <a:p>
            <a:pPr lvl="1"/>
            <a:r>
              <a:rPr lang="en-US" b="0" i="0" dirty="0">
                <a:solidFill>
                  <a:srgbClr val="333333"/>
                </a:solidFill>
                <a:effectLst/>
              </a:rPr>
              <a:t>Monitor and track meaningful use of HIE capabilities in their state</a:t>
            </a:r>
          </a:p>
          <a:p>
            <a:pPr lvl="1"/>
            <a:r>
              <a:rPr lang="en-US" b="0" i="0" dirty="0">
                <a:solidFill>
                  <a:srgbClr val="333333"/>
                </a:solidFill>
                <a:effectLst/>
              </a:rPr>
              <a:t>Set a strategy to meet gaps in HIE capabilities</a:t>
            </a:r>
          </a:p>
          <a:p>
            <a:pPr lvl="1"/>
            <a:r>
              <a:rPr lang="en-US" b="0" i="0" dirty="0">
                <a:solidFill>
                  <a:srgbClr val="333333"/>
                </a:solidFill>
                <a:effectLst/>
              </a:rPr>
              <a:t>Ensure consistency with national standards</a:t>
            </a:r>
          </a:p>
          <a:p>
            <a:endParaRPr lang="en-US" dirty="0"/>
          </a:p>
        </p:txBody>
      </p:sp>
      <p:sp>
        <p:nvSpPr>
          <p:cNvPr id="4" name="Slide Number Placeholder 3">
            <a:extLst>
              <a:ext uri="{FF2B5EF4-FFF2-40B4-BE49-F238E27FC236}">
                <a16:creationId xmlns:a16="http://schemas.microsoft.com/office/drawing/2014/main" id="{6251451E-88BE-F859-0D2A-27CC76F5A9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8349727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36C9-6BE7-83AB-7A8B-7766954EC5C7}"/>
              </a:ext>
            </a:extLst>
          </p:cNvPr>
          <p:cNvSpPr>
            <a:spLocks noGrp="1"/>
          </p:cNvSpPr>
          <p:nvPr>
            <p:ph type="title"/>
          </p:nvPr>
        </p:nvSpPr>
        <p:spPr/>
        <p:txBody>
          <a:bodyPr/>
          <a:lstStyle/>
          <a:p>
            <a:r>
              <a:rPr lang="en-US"/>
              <a:t>State &amp; regional Quality Collaboratives </a:t>
            </a:r>
          </a:p>
        </p:txBody>
      </p:sp>
      <p:pic>
        <p:nvPicPr>
          <p:cNvPr id="6" name="Content Placeholder 5">
            <a:extLst>
              <a:ext uri="{FF2B5EF4-FFF2-40B4-BE49-F238E27FC236}">
                <a16:creationId xmlns:a16="http://schemas.microsoft.com/office/drawing/2014/main" id="{C96C1466-9F65-322B-DD76-B530A887BDB8}"/>
              </a:ext>
            </a:extLst>
          </p:cNvPr>
          <p:cNvPicPr>
            <a:picLocks noGrp="1" noChangeAspect="1"/>
          </p:cNvPicPr>
          <p:nvPr>
            <p:ph idx="1"/>
          </p:nvPr>
        </p:nvPicPr>
        <p:blipFill>
          <a:blip r:embed="rId2"/>
          <a:stretch>
            <a:fillRect/>
          </a:stretch>
        </p:blipFill>
        <p:spPr>
          <a:xfrm>
            <a:off x="976409" y="1272418"/>
            <a:ext cx="15596293" cy="7240140"/>
          </a:xfrm>
        </p:spPr>
      </p:pic>
      <p:sp>
        <p:nvSpPr>
          <p:cNvPr id="4" name="Slide Number Placeholder 3">
            <a:extLst>
              <a:ext uri="{FF2B5EF4-FFF2-40B4-BE49-F238E27FC236}">
                <a16:creationId xmlns:a16="http://schemas.microsoft.com/office/drawing/2014/main" id="{5A62084D-15EC-A757-76F3-F7B53D9050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C5994A-C412-49F6-9E4A-9989D272122B}" type="slidenum">
              <a:rPr kumimoji="0" lang="en-US" sz="1800" b="0" i="0" u="none" strike="noStrike" kern="1200" cap="none" spc="0" normalizeH="0" baseline="0" noProof="0" smtClean="0">
                <a:ln>
                  <a:noFill/>
                </a:ln>
                <a:solidFill>
                  <a:prstClr val="white"/>
                </a:solidFill>
                <a:effectLst/>
                <a:uLnTx/>
                <a:uFillTx/>
                <a:latin typeface="Poppins" panose="00000500000000000000" pitchFamily="2" charset="0"/>
                <a:ea typeface="+mn-ea"/>
                <a:cs typeface="Poppins" panose="000005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9646712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0824-8653-D4C5-D6EC-0A19FF0EFD6E}"/>
              </a:ext>
            </a:extLst>
          </p:cNvPr>
          <p:cNvSpPr>
            <a:spLocks noGrp="1"/>
          </p:cNvSpPr>
          <p:nvPr>
            <p:ph type="title"/>
          </p:nvPr>
        </p:nvSpPr>
        <p:spPr/>
        <p:txBody>
          <a:bodyPr/>
          <a:lstStyle/>
          <a:p>
            <a:r>
              <a:rPr lang="en-US"/>
              <a:t>Continuum of Care model</a:t>
            </a:r>
          </a:p>
        </p:txBody>
      </p:sp>
      <p:sp>
        <p:nvSpPr>
          <p:cNvPr id="3" name="TextBox 2">
            <a:extLst>
              <a:ext uri="{FF2B5EF4-FFF2-40B4-BE49-F238E27FC236}">
                <a16:creationId xmlns:a16="http://schemas.microsoft.com/office/drawing/2014/main" id="{EF959A52-8DD0-CEA3-E971-566C66D6C8B0}"/>
              </a:ext>
            </a:extLst>
          </p:cNvPr>
          <p:cNvSpPr txBox="1"/>
          <p:nvPr/>
        </p:nvSpPr>
        <p:spPr>
          <a:xfrm>
            <a:off x="342900" y="1252764"/>
            <a:ext cx="4014198" cy="4014216"/>
          </a:xfrm>
          <a:prstGeom prst="ellipse">
            <a:avLst/>
          </a:prstGeom>
          <a:solidFill>
            <a:schemeClr val="bg1"/>
          </a:solidFill>
          <a:effectLst>
            <a:outerShdw blurRad="304800" dist="50800" dir="5400000" algn="t" rotWithShape="0">
              <a:prstClr val="black">
                <a:alpha val="8000"/>
              </a:prstClr>
            </a:outerShdw>
          </a:effectLst>
        </p:spPr>
        <p:txBody>
          <a:bodyPr wrap="square" lIns="0" tIns="0" rIns="0" bIns="0" rtlCol="0" anchor="ctr" anchorCtr="0">
            <a:noAutofit/>
          </a:bodyPr>
          <a:lstStyle/>
          <a:p>
            <a:pPr algn="ctr"/>
            <a:r>
              <a:rPr lang="en-US" sz="3600" b="1" i="1" spc="60">
                <a:solidFill>
                  <a:schemeClr val="accent2"/>
                </a:solidFill>
                <a:effectLst/>
                <a:latin typeface="Poppins" panose="00000500000000000000" pitchFamily="2" charset="0"/>
                <a:cs typeface="Poppins" panose="00000500000000000000" pitchFamily="2" charset="0"/>
              </a:rPr>
              <a:t>right care, </a:t>
            </a:r>
            <a:br>
              <a:rPr lang="en-US" sz="3600" b="1" i="1" spc="60">
                <a:solidFill>
                  <a:schemeClr val="accent2"/>
                </a:solidFill>
                <a:effectLst/>
                <a:latin typeface="Poppins" panose="00000500000000000000" pitchFamily="2" charset="0"/>
                <a:cs typeface="Poppins" panose="00000500000000000000" pitchFamily="2" charset="0"/>
              </a:rPr>
            </a:br>
            <a:r>
              <a:rPr lang="en-US" sz="3600" b="1" i="1" spc="60">
                <a:solidFill>
                  <a:schemeClr val="accent2"/>
                </a:solidFill>
                <a:effectLst/>
                <a:latin typeface="Poppins" panose="00000500000000000000" pitchFamily="2" charset="0"/>
                <a:cs typeface="Poppins" panose="00000500000000000000" pitchFamily="2" charset="0"/>
              </a:rPr>
              <a:t>right time, </a:t>
            </a:r>
            <a:br>
              <a:rPr lang="en-US" sz="3600" b="1" i="1" spc="60">
                <a:solidFill>
                  <a:schemeClr val="accent2"/>
                </a:solidFill>
                <a:effectLst/>
                <a:latin typeface="Poppins" panose="00000500000000000000" pitchFamily="2" charset="0"/>
                <a:cs typeface="Poppins" panose="00000500000000000000" pitchFamily="2" charset="0"/>
              </a:rPr>
            </a:br>
            <a:r>
              <a:rPr lang="en-US" sz="3600" b="1" i="1" spc="60">
                <a:solidFill>
                  <a:schemeClr val="accent2"/>
                </a:solidFill>
                <a:effectLst/>
                <a:latin typeface="Poppins" panose="00000500000000000000" pitchFamily="2" charset="0"/>
                <a:cs typeface="Poppins" panose="00000500000000000000" pitchFamily="2" charset="0"/>
              </a:rPr>
              <a:t>right place</a:t>
            </a:r>
          </a:p>
        </p:txBody>
      </p:sp>
      <p:pic>
        <p:nvPicPr>
          <p:cNvPr id="5" name="Content Placeholder 4" descr="Graphical user interface&#10;&#10;Description automatically generated">
            <a:extLst>
              <a:ext uri="{FF2B5EF4-FFF2-40B4-BE49-F238E27FC236}">
                <a16:creationId xmlns:a16="http://schemas.microsoft.com/office/drawing/2014/main" id="{3C094198-6DDD-C794-6EE4-A4E5936CA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5055" y="1412421"/>
            <a:ext cx="15777029" cy="8874579"/>
          </a:xfrm>
        </p:spPr>
      </p:pic>
    </p:spTree>
    <p:extLst>
      <p:ext uri="{BB962C8B-B14F-4D97-AF65-F5344CB8AC3E}">
        <p14:creationId xmlns:p14="http://schemas.microsoft.com/office/powerpoint/2010/main" val="100403539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DBD094-9F92-57C8-1345-711550A9F2DB}"/>
              </a:ext>
            </a:extLst>
          </p:cNvPr>
          <p:cNvSpPr>
            <a:spLocks noGrp="1"/>
          </p:cNvSpPr>
          <p:nvPr>
            <p:ph type="body" sz="quarter" idx="12"/>
          </p:nvPr>
        </p:nvSpPr>
        <p:spPr>
          <a:xfrm>
            <a:off x="8112990" y="2518066"/>
            <a:ext cx="9804400" cy="2819400"/>
          </a:xfrm>
        </p:spPr>
        <p:txBody>
          <a:bodyPr>
            <a:normAutofit/>
          </a:bodyPr>
          <a:lstStyle/>
          <a:p>
            <a:pPr algn="ctr"/>
            <a:r>
              <a:rPr lang="en-US" sz="6600"/>
              <a:t>Mary C. Mayhew,</a:t>
            </a:r>
          </a:p>
          <a:p>
            <a:pPr algn="ctr"/>
            <a:r>
              <a:rPr lang="en-US" sz="4400" b="0"/>
              <a:t>President and CEO</a:t>
            </a:r>
          </a:p>
          <a:p>
            <a:pPr algn="ctr"/>
            <a:r>
              <a:rPr lang="en-US" sz="4400" b="0"/>
              <a:t>Florida Hospital Association</a:t>
            </a:r>
          </a:p>
        </p:txBody>
      </p:sp>
      <p:sp>
        <p:nvSpPr>
          <p:cNvPr id="6" name="Freeform 9">
            <a:extLst>
              <a:ext uri="{FF2B5EF4-FFF2-40B4-BE49-F238E27FC236}">
                <a16:creationId xmlns:a16="http://schemas.microsoft.com/office/drawing/2014/main" id="{0961A222-4391-9516-36EF-59A945A7A50E}"/>
              </a:ext>
            </a:extLst>
          </p:cNvPr>
          <p:cNvSpPr>
            <a:spLocks noChangeAspect="1" noEditPoints="1"/>
          </p:cNvSpPr>
          <p:nvPr/>
        </p:nvSpPr>
        <p:spPr bwMode="auto">
          <a:xfrm>
            <a:off x="10878982" y="8299058"/>
            <a:ext cx="731520" cy="731520"/>
          </a:xfrm>
          <a:custGeom>
            <a:avLst/>
            <a:gdLst>
              <a:gd name="T0" fmla="*/ 162 w 323"/>
              <a:gd name="T1" fmla="*/ 0 h 323"/>
              <a:gd name="T2" fmla="*/ 0 w 323"/>
              <a:gd name="T3" fmla="*/ 162 h 323"/>
              <a:gd name="T4" fmla="*/ 162 w 323"/>
              <a:gd name="T5" fmla="*/ 323 h 323"/>
              <a:gd name="T6" fmla="*/ 323 w 323"/>
              <a:gd name="T7" fmla="*/ 162 h 323"/>
              <a:gd name="T8" fmla="*/ 162 w 323"/>
              <a:gd name="T9" fmla="*/ 0 h 323"/>
              <a:gd name="T10" fmla="*/ 116 w 323"/>
              <a:gd name="T11" fmla="*/ 237 h 323"/>
              <a:gd name="T12" fmla="*/ 84 w 323"/>
              <a:gd name="T13" fmla="*/ 237 h 323"/>
              <a:gd name="T14" fmla="*/ 84 w 323"/>
              <a:gd name="T15" fmla="*/ 135 h 323"/>
              <a:gd name="T16" fmla="*/ 116 w 323"/>
              <a:gd name="T17" fmla="*/ 135 h 323"/>
              <a:gd name="T18" fmla="*/ 116 w 323"/>
              <a:gd name="T19" fmla="*/ 237 h 323"/>
              <a:gd name="T20" fmla="*/ 99 w 323"/>
              <a:gd name="T21" fmla="*/ 122 h 323"/>
              <a:gd name="T22" fmla="*/ 99 w 323"/>
              <a:gd name="T23" fmla="*/ 122 h 323"/>
              <a:gd name="T24" fmla="*/ 80 w 323"/>
              <a:gd name="T25" fmla="*/ 104 h 323"/>
              <a:gd name="T26" fmla="*/ 99 w 323"/>
              <a:gd name="T27" fmla="*/ 86 h 323"/>
              <a:gd name="T28" fmla="*/ 119 w 323"/>
              <a:gd name="T29" fmla="*/ 104 h 323"/>
              <a:gd name="T30" fmla="*/ 99 w 323"/>
              <a:gd name="T31" fmla="*/ 122 h 323"/>
              <a:gd name="T32" fmla="*/ 244 w 323"/>
              <a:gd name="T33" fmla="*/ 237 h 323"/>
              <a:gd name="T34" fmla="*/ 208 w 323"/>
              <a:gd name="T35" fmla="*/ 237 h 323"/>
              <a:gd name="T36" fmla="*/ 208 w 323"/>
              <a:gd name="T37" fmla="*/ 184 h 323"/>
              <a:gd name="T38" fmla="*/ 189 w 323"/>
              <a:gd name="T39" fmla="*/ 161 h 323"/>
              <a:gd name="T40" fmla="*/ 172 w 323"/>
              <a:gd name="T41" fmla="*/ 173 h 323"/>
              <a:gd name="T42" fmla="*/ 171 w 323"/>
              <a:gd name="T43" fmla="*/ 182 h 323"/>
              <a:gd name="T44" fmla="*/ 171 w 323"/>
              <a:gd name="T45" fmla="*/ 237 h 323"/>
              <a:gd name="T46" fmla="*/ 135 w 323"/>
              <a:gd name="T47" fmla="*/ 237 h 323"/>
              <a:gd name="T48" fmla="*/ 135 w 323"/>
              <a:gd name="T49" fmla="*/ 135 h 323"/>
              <a:gd name="T50" fmla="*/ 171 w 323"/>
              <a:gd name="T51" fmla="*/ 135 h 323"/>
              <a:gd name="T52" fmla="*/ 171 w 323"/>
              <a:gd name="T53" fmla="*/ 151 h 323"/>
              <a:gd name="T54" fmla="*/ 203 w 323"/>
              <a:gd name="T55" fmla="*/ 134 h 323"/>
              <a:gd name="T56" fmla="*/ 244 w 323"/>
              <a:gd name="T57" fmla="*/ 180 h 323"/>
              <a:gd name="T58" fmla="*/ 244 w 323"/>
              <a:gd name="T59" fmla="*/ 23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3" h="323">
                <a:moveTo>
                  <a:pt x="162" y="0"/>
                </a:moveTo>
                <a:cubicBezTo>
                  <a:pt x="73" y="0"/>
                  <a:pt x="0" y="73"/>
                  <a:pt x="0" y="162"/>
                </a:cubicBezTo>
                <a:cubicBezTo>
                  <a:pt x="0" y="251"/>
                  <a:pt x="73" y="323"/>
                  <a:pt x="162" y="323"/>
                </a:cubicBezTo>
                <a:cubicBezTo>
                  <a:pt x="251" y="323"/>
                  <a:pt x="323" y="251"/>
                  <a:pt x="323" y="162"/>
                </a:cubicBezTo>
                <a:cubicBezTo>
                  <a:pt x="323" y="73"/>
                  <a:pt x="251" y="0"/>
                  <a:pt x="162" y="0"/>
                </a:cubicBezTo>
                <a:close/>
                <a:moveTo>
                  <a:pt x="116" y="237"/>
                </a:moveTo>
                <a:cubicBezTo>
                  <a:pt x="84" y="237"/>
                  <a:pt x="84" y="237"/>
                  <a:pt x="84" y="237"/>
                </a:cubicBezTo>
                <a:cubicBezTo>
                  <a:pt x="84" y="135"/>
                  <a:pt x="84" y="135"/>
                  <a:pt x="84" y="135"/>
                </a:cubicBezTo>
                <a:cubicBezTo>
                  <a:pt x="116" y="135"/>
                  <a:pt x="116" y="135"/>
                  <a:pt x="116" y="135"/>
                </a:cubicBezTo>
                <a:lnTo>
                  <a:pt x="116" y="237"/>
                </a:lnTo>
                <a:close/>
                <a:moveTo>
                  <a:pt x="99" y="122"/>
                </a:moveTo>
                <a:cubicBezTo>
                  <a:pt x="99" y="122"/>
                  <a:pt x="99" y="122"/>
                  <a:pt x="99" y="122"/>
                </a:cubicBezTo>
                <a:cubicBezTo>
                  <a:pt x="87" y="122"/>
                  <a:pt x="80" y="114"/>
                  <a:pt x="80" y="104"/>
                </a:cubicBezTo>
                <a:cubicBezTo>
                  <a:pt x="80" y="94"/>
                  <a:pt x="87" y="86"/>
                  <a:pt x="99" y="86"/>
                </a:cubicBezTo>
                <a:cubicBezTo>
                  <a:pt x="111" y="86"/>
                  <a:pt x="118" y="94"/>
                  <a:pt x="119" y="104"/>
                </a:cubicBezTo>
                <a:cubicBezTo>
                  <a:pt x="119" y="114"/>
                  <a:pt x="111" y="122"/>
                  <a:pt x="99" y="122"/>
                </a:cubicBezTo>
                <a:close/>
                <a:moveTo>
                  <a:pt x="244" y="237"/>
                </a:moveTo>
                <a:cubicBezTo>
                  <a:pt x="208" y="237"/>
                  <a:pt x="208" y="237"/>
                  <a:pt x="208" y="237"/>
                </a:cubicBezTo>
                <a:cubicBezTo>
                  <a:pt x="208" y="184"/>
                  <a:pt x="208" y="184"/>
                  <a:pt x="208" y="184"/>
                </a:cubicBezTo>
                <a:cubicBezTo>
                  <a:pt x="208" y="170"/>
                  <a:pt x="202" y="161"/>
                  <a:pt x="189" y="161"/>
                </a:cubicBezTo>
                <a:cubicBezTo>
                  <a:pt x="180" y="161"/>
                  <a:pt x="175" y="167"/>
                  <a:pt x="172" y="173"/>
                </a:cubicBezTo>
                <a:cubicBezTo>
                  <a:pt x="171" y="176"/>
                  <a:pt x="171" y="179"/>
                  <a:pt x="171" y="182"/>
                </a:cubicBezTo>
                <a:cubicBezTo>
                  <a:pt x="171" y="237"/>
                  <a:pt x="171" y="237"/>
                  <a:pt x="171" y="237"/>
                </a:cubicBezTo>
                <a:cubicBezTo>
                  <a:pt x="135" y="237"/>
                  <a:pt x="135" y="237"/>
                  <a:pt x="135" y="237"/>
                </a:cubicBezTo>
                <a:cubicBezTo>
                  <a:pt x="135" y="237"/>
                  <a:pt x="136" y="143"/>
                  <a:pt x="135" y="135"/>
                </a:cubicBezTo>
                <a:cubicBezTo>
                  <a:pt x="171" y="135"/>
                  <a:pt x="171" y="135"/>
                  <a:pt x="171" y="135"/>
                </a:cubicBezTo>
                <a:cubicBezTo>
                  <a:pt x="171" y="151"/>
                  <a:pt x="171" y="151"/>
                  <a:pt x="171" y="151"/>
                </a:cubicBezTo>
                <a:cubicBezTo>
                  <a:pt x="173" y="144"/>
                  <a:pt x="185" y="134"/>
                  <a:pt x="203" y="134"/>
                </a:cubicBezTo>
                <a:cubicBezTo>
                  <a:pt x="226" y="134"/>
                  <a:pt x="244" y="148"/>
                  <a:pt x="244" y="180"/>
                </a:cubicBezTo>
                <a:lnTo>
                  <a:pt x="244" y="2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238AEF66-D52A-D910-4020-4A840664B257}"/>
              </a:ext>
            </a:extLst>
          </p:cNvPr>
          <p:cNvSpPr>
            <a:spLocks noChangeAspect="1" noEditPoints="1"/>
          </p:cNvSpPr>
          <p:nvPr/>
        </p:nvSpPr>
        <p:spPr bwMode="auto">
          <a:xfrm>
            <a:off x="6574790" y="8297689"/>
            <a:ext cx="731520" cy="731520"/>
          </a:xfrm>
          <a:custGeom>
            <a:avLst/>
            <a:gdLst>
              <a:gd name="T0" fmla="*/ 162 w 323"/>
              <a:gd name="T1" fmla="*/ 0 h 323"/>
              <a:gd name="T2" fmla="*/ 0 w 323"/>
              <a:gd name="T3" fmla="*/ 162 h 323"/>
              <a:gd name="T4" fmla="*/ 162 w 323"/>
              <a:gd name="T5" fmla="*/ 323 h 323"/>
              <a:gd name="T6" fmla="*/ 323 w 323"/>
              <a:gd name="T7" fmla="*/ 162 h 323"/>
              <a:gd name="T8" fmla="*/ 162 w 323"/>
              <a:gd name="T9" fmla="*/ 0 h 323"/>
              <a:gd name="T10" fmla="*/ 197 w 323"/>
              <a:gd name="T11" fmla="*/ 162 h 323"/>
              <a:gd name="T12" fmla="*/ 175 w 323"/>
              <a:gd name="T13" fmla="*/ 162 h 323"/>
              <a:gd name="T14" fmla="*/ 175 w 323"/>
              <a:gd name="T15" fmla="*/ 244 h 323"/>
              <a:gd name="T16" fmla="*/ 140 w 323"/>
              <a:gd name="T17" fmla="*/ 244 h 323"/>
              <a:gd name="T18" fmla="*/ 140 w 323"/>
              <a:gd name="T19" fmla="*/ 162 h 323"/>
              <a:gd name="T20" fmla="*/ 123 w 323"/>
              <a:gd name="T21" fmla="*/ 162 h 323"/>
              <a:gd name="T22" fmla="*/ 123 w 323"/>
              <a:gd name="T23" fmla="*/ 133 h 323"/>
              <a:gd name="T24" fmla="*/ 140 w 323"/>
              <a:gd name="T25" fmla="*/ 133 h 323"/>
              <a:gd name="T26" fmla="*/ 140 w 323"/>
              <a:gd name="T27" fmla="*/ 116 h 323"/>
              <a:gd name="T28" fmla="*/ 177 w 323"/>
              <a:gd name="T29" fmla="*/ 79 h 323"/>
              <a:gd name="T30" fmla="*/ 200 w 323"/>
              <a:gd name="T31" fmla="*/ 79 h 323"/>
              <a:gd name="T32" fmla="*/ 200 w 323"/>
              <a:gd name="T33" fmla="*/ 108 h 323"/>
              <a:gd name="T34" fmla="*/ 186 w 323"/>
              <a:gd name="T35" fmla="*/ 108 h 323"/>
              <a:gd name="T36" fmla="*/ 175 w 323"/>
              <a:gd name="T37" fmla="*/ 119 h 323"/>
              <a:gd name="T38" fmla="*/ 175 w 323"/>
              <a:gd name="T39" fmla="*/ 133 h 323"/>
              <a:gd name="T40" fmla="*/ 200 w 323"/>
              <a:gd name="T41" fmla="*/ 133 h 323"/>
              <a:gd name="T42" fmla="*/ 197 w 323"/>
              <a:gd name="T43" fmla="*/ 16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 h="323">
                <a:moveTo>
                  <a:pt x="162" y="0"/>
                </a:moveTo>
                <a:cubicBezTo>
                  <a:pt x="73" y="0"/>
                  <a:pt x="0" y="73"/>
                  <a:pt x="0" y="162"/>
                </a:cubicBezTo>
                <a:cubicBezTo>
                  <a:pt x="0" y="251"/>
                  <a:pt x="73" y="323"/>
                  <a:pt x="162" y="323"/>
                </a:cubicBezTo>
                <a:cubicBezTo>
                  <a:pt x="251" y="323"/>
                  <a:pt x="323" y="251"/>
                  <a:pt x="323" y="162"/>
                </a:cubicBezTo>
                <a:cubicBezTo>
                  <a:pt x="323" y="73"/>
                  <a:pt x="251" y="0"/>
                  <a:pt x="162" y="0"/>
                </a:cubicBezTo>
                <a:close/>
                <a:moveTo>
                  <a:pt x="197" y="162"/>
                </a:moveTo>
                <a:cubicBezTo>
                  <a:pt x="175" y="162"/>
                  <a:pt x="175" y="162"/>
                  <a:pt x="175" y="162"/>
                </a:cubicBezTo>
                <a:cubicBezTo>
                  <a:pt x="175" y="244"/>
                  <a:pt x="175" y="244"/>
                  <a:pt x="175" y="244"/>
                </a:cubicBezTo>
                <a:cubicBezTo>
                  <a:pt x="140" y="244"/>
                  <a:pt x="140" y="244"/>
                  <a:pt x="140" y="244"/>
                </a:cubicBezTo>
                <a:cubicBezTo>
                  <a:pt x="140" y="162"/>
                  <a:pt x="140" y="162"/>
                  <a:pt x="140" y="162"/>
                </a:cubicBezTo>
                <a:cubicBezTo>
                  <a:pt x="123" y="162"/>
                  <a:pt x="123" y="162"/>
                  <a:pt x="123" y="162"/>
                </a:cubicBezTo>
                <a:cubicBezTo>
                  <a:pt x="123" y="133"/>
                  <a:pt x="123" y="133"/>
                  <a:pt x="123" y="133"/>
                </a:cubicBezTo>
                <a:cubicBezTo>
                  <a:pt x="140" y="133"/>
                  <a:pt x="140" y="133"/>
                  <a:pt x="140" y="133"/>
                </a:cubicBezTo>
                <a:cubicBezTo>
                  <a:pt x="140" y="116"/>
                  <a:pt x="140" y="116"/>
                  <a:pt x="140" y="116"/>
                </a:cubicBezTo>
                <a:cubicBezTo>
                  <a:pt x="140" y="93"/>
                  <a:pt x="150" y="79"/>
                  <a:pt x="177" y="79"/>
                </a:cubicBezTo>
                <a:cubicBezTo>
                  <a:pt x="200" y="79"/>
                  <a:pt x="200" y="79"/>
                  <a:pt x="200" y="79"/>
                </a:cubicBezTo>
                <a:cubicBezTo>
                  <a:pt x="200" y="108"/>
                  <a:pt x="200" y="108"/>
                  <a:pt x="200" y="108"/>
                </a:cubicBezTo>
                <a:cubicBezTo>
                  <a:pt x="186" y="108"/>
                  <a:pt x="186" y="108"/>
                  <a:pt x="186" y="108"/>
                </a:cubicBezTo>
                <a:cubicBezTo>
                  <a:pt x="175" y="108"/>
                  <a:pt x="175" y="112"/>
                  <a:pt x="175" y="119"/>
                </a:cubicBezTo>
                <a:cubicBezTo>
                  <a:pt x="175" y="133"/>
                  <a:pt x="175" y="133"/>
                  <a:pt x="175" y="133"/>
                </a:cubicBezTo>
                <a:cubicBezTo>
                  <a:pt x="200" y="133"/>
                  <a:pt x="200" y="133"/>
                  <a:pt x="200" y="133"/>
                </a:cubicBezTo>
                <a:lnTo>
                  <a:pt x="197"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D2402A0-757A-9587-2B6A-52E0ECCADB62}"/>
              </a:ext>
            </a:extLst>
          </p:cNvPr>
          <p:cNvSpPr>
            <a:spLocks noChangeAspect="1"/>
          </p:cNvSpPr>
          <p:nvPr/>
        </p:nvSpPr>
        <p:spPr>
          <a:xfrm>
            <a:off x="15342181" y="8294949"/>
            <a:ext cx="731520" cy="731520"/>
          </a:xfrm>
          <a:custGeom>
            <a:avLst/>
            <a:gdLst>
              <a:gd name="connsiteX0" fmla="*/ 477599 w 957160"/>
              <a:gd name="connsiteY0" fmla="*/ 395221 h 970056"/>
              <a:gd name="connsiteX1" fmla="*/ 567192 w 957160"/>
              <a:gd name="connsiteY1" fmla="*/ 483939 h 970056"/>
              <a:gd name="connsiteX2" fmla="*/ 477599 w 957160"/>
              <a:gd name="connsiteY2" fmla="*/ 574740 h 970056"/>
              <a:gd name="connsiteX3" fmla="*/ 389967 w 957160"/>
              <a:gd name="connsiteY3" fmla="*/ 483939 h 970056"/>
              <a:gd name="connsiteX4" fmla="*/ 477599 w 957160"/>
              <a:gd name="connsiteY4" fmla="*/ 395221 h 970056"/>
              <a:gd name="connsiteX5" fmla="*/ 477599 w 957160"/>
              <a:gd name="connsiteY5" fmla="*/ 346649 h 970056"/>
              <a:gd name="connsiteX6" fmla="*/ 342134 w 957160"/>
              <a:gd name="connsiteY6" fmla="*/ 483939 h 970056"/>
              <a:gd name="connsiteX7" fmla="*/ 477599 w 957160"/>
              <a:gd name="connsiteY7" fmla="*/ 623312 h 970056"/>
              <a:gd name="connsiteX8" fmla="*/ 615119 w 957160"/>
              <a:gd name="connsiteY8" fmla="*/ 483939 h 970056"/>
              <a:gd name="connsiteX9" fmla="*/ 477599 w 957160"/>
              <a:gd name="connsiteY9" fmla="*/ 346649 h 970056"/>
              <a:gd name="connsiteX10" fmla="*/ 619323 w 957160"/>
              <a:gd name="connsiteY10" fmla="*/ 308681 h 970056"/>
              <a:gd name="connsiteX11" fmla="*/ 588026 w 957160"/>
              <a:gd name="connsiteY11" fmla="*/ 340305 h 970056"/>
              <a:gd name="connsiteX12" fmla="*/ 619323 w 957160"/>
              <a:gd name="connsiteY12" fmla="*/ 371929 h 970056"/>
              <a:gd name="connsiteX13" fmla="*/ 652582 w 957160"/>
              <a:gd name="connsiteY13" fmla="*/ 340305 h 970056"/>
              <a:gd name="connsiteX14" fmla="*/ 619323 w 957160"/>
              <a:gd name="connsiteY14" fmla="*/ 308681 h 970056"/>
              <a:gd name="connsiteX15" fmla="*/ 371282 w 957160"/>
              <a:gd name="connsiteY15" fmla="*/ 264181 h 970056"/>
              <a:gd name="connsiteX16" fmla="*/ 477599 w 957160"/>
              <a:gd name="connsiteY16" fmla="*/ 264181 h 970056"/>
              <a:gd name="connsiteX17" fmla="*/ 585971 w 957160"/>
              <a:gd name="connsiteY17" fmla="*/ 264181 h 970056"/>
              <a:gd name="connsiteX18" fmla="*/ 633897 w 957160"/>
              <a:gd name="connsiteY18" fmla="*/ 274880 h 970056"/>
              <a:gd name="connsiteX19" fmla="*/ 665007 w 957160"/>
              <a:gd name="connsiteY19" fmla="*/ 293816 h 970056"/>
              <a:gd name="connsiteX20" fmla="*/ 685934 w 957160"/>
              <a:gd name="connsiteY20" fmla="*/ 325535 h 970056"/>
              <a:gd name="connsiteX21" fmla="*/ 694249 w 957160"/>
              <a:gd name="connsiteY21" fmla="*/ 376190 h 970056"/>
              <a:gd name="connsiteX22" fmla="*/ 696304 w 957160"/>
              <a:gd name="connsiteY22" fmla="*/ 483939 h 970056"/>
              <a:gd name="connsiteX23" fmla="*/ 694249 w 957160"/>
              <a:gd name="connsiteY23" fmla="*/ 593771 h 970056"/>
              <a:gd name="connsiteX24" fmla="*/ 685934 w 957160"/>
              <a:gd name="connsiteY24" fmla="*/ 642343 h 970056"/>
              <a:gd name="connsiteX25" fmla="*/ 665007 w 957160"/>
              <a:gd name="connsiteY25" fmla="*/ 674062 h 970056"/>
              <a:gd name="connsiteX26" fmla="*/ 633897 w 957160"/>
              <a:gd name="connsiteY26" fmla="*/ 695176 h 970056"/>
              <a:gd name="connsiteX27" fmla="*/ 585971 w 957160"/>
              <a:gd name="connsiteY27" fmla="*/ 703603 h 970056"/>
              <a:gd name="connsiteX28" fmla="*/ 477599 w 957160"/>
              <a:gd name="connsiteY28" fmla="*/ 705781 h 970056"/>
              <a:gd name="connsiteX29" fmla="*/ 371282 w 957160"/>
              <a:gd name="connsiteY29" fmla="*/ 703603 h 970056"/>
              <a:gd name="connsiteX30" fmla="*/ 321207 w 957160"/>
              <a:gd name="connsiteY30" fmla="*/ 695176 h 970056"/>
              <a:gd name="connsiteX31" fmla="*/ 290003 w 957160"/>
              <a:gd name="connsiteY31" fmla="*/ 674062 h 970056"/>
              <a:gd name="connsiteX32" fmla="*/ 271225 w 957160"/>
              <a:gd name="connsiteY32" fmla="*/ 642343 h 970056"/>
              <a:gd name="connsiteX33" fmla="*/ 260855 w 957160"/>
              <a:gd name="connsiteY33" fmla="*/ 593771 h 970056"/>
              <a:gd name="connsiteX34" fmla="*/ 260855 w 957160"/>
              <a:gd name="connsiteY34" fmla="*/ 483939 h 970056"/>
              <a:gd name="connsiteX35" fmla="*/ 260855 w 957160"/>
              <a:gd name="connsiteY35" fmla="*/ 376190 h 970056"/>
              <a:gd name="connsiteX36" fmla="*/ 271225 w 957160"/>
              <a:gd name="connsiteY36" fmla="*/ 325535 h 970056"/>
              <a:gd name="connsiteX37" fmla="*/ 290003 w 957160"/>
              <a:gd name="connsiteY37" fmla="*/ 293816 h 970056"/>
              <a:gd name="connsiteX38" fmla="*/ 321207 w 957160"/>
              <a:gd name="connsiteY38" fmla="*/ 274880 h 970056"/>
              <a:gd name="connsiteX39" fmla="*/ 371282 w 957160"/>
              <a:gd name="connsiteY39" fmla="*/ 264181 h 970056"/>
              <a:gd name="connsiteX40" fmla="*/ 369227 w 957160"/>
              <a:gd name="connsiteY40" fmla="*/ 215703 h 970056"/>
              <a:gd name="connsiteX41" fmla="*/ 304578 w 957160"/>
              <a:gd name="connsiteY41" fmla="*/ 228296 h 970056"/>
              <a:gd name="connsiteX42" fmla="*/ 256651 w 957160"/>
              <a:gd name="connsiteY42" fmla="*/ 260015 h 970056"/>
              <a:gd name="connsiteX43" fmla="*/ 225354 w 957160"/>
              <a:gd name="connsiteY43" fmla="*/ 308681 h 970056"/>
              <a:gd name="connsiteX44" fmla="*/ 212835 w 957160"/>
              <a:gd name="connsiteY44" fmla="*/ 371929 h 970056"/>
              <a:gd name="connsiteX45" fmla="*/ 212835 w 957160"/>
              <a:gd name="connsiteY45" fmla="*/ 483939 h 970056"/>
              <a:gd name="connsiteX46" fmla="*/ 212835 w 957160"/>
              <a:gd name="connsiteY46" fmla="*/ 595949 h 970056"/>
              <a:gd name="connsiteX47" fmla="*/ 225354 w 957160"/>
              <a:gd name="connsiteY47" fmla="*/ 661375 h 970056"/>
              <a:gd name="connsiteX48" fmla="*/ 256651 w 957160"/>
              <a:gd name="connsiteY48" fmla="*/ 707864 h 970056"/>
              <a:gd name="connsiteX49" fmla="*/ 304578 w 957160"/>
              <a:gd name="connsiteY49" fmla="*/ 739583 h 970056"/>
              <a:gd name="connsiteX50" fmla="*/ 369227 w 957160"/>
              <a:gd name="connsiteY50" fmla="*/ 752175 h 970056"/>
              <a:gd name="connsiteX51" fmla="*/ 477599 w 957160"/>
              <a:gd name="connsiteY51" fmla="*/ 754258 h 970056"/>
              <a:gd name="connsiteX52" fmla="*/ 588026 w 957160"/>
              <a:gd name="connsiteY52" fmla="*/ 752175 h 970056"/>
              <a:gd name="connsiteX53" fmla="*/ 652582 w 957160"/>
              <a:gd name="connsiteY53" fmla="*/ 739583 h 970056"/>
              <a:gd name="connsiteX54" fmla="*/ 698360 w 957160"/>
              <a:gd name="connsiteY54" fmla="*/ 707864 h 970056"/>
              <a:gd name="connsiteX55" fmla="*/ 729657 w 957160"/>
              <a:gd name="connsiteY55" fmla="*/ 661375 h 970056"/>
              <a:gd name="connsiteX56" fmla="*/ 742175 w 957160"/>
              <a:gd name="connsiteY56" fmla="*/ 595949 h 970056"/>
              <a:gd name="connsiteX57" fmla="*/ 744231 w 957160"/>
              <a:gd name="connsiteY57" fmla="*/ 483939 h 970056"/>
              <a:gd name="connsiteX58" fmla="*/ 742175 w 957160"/>
              <a:gd name="connsiteY58" fmla="*/ 371929 h 970056"/>
              <a:gd name="connsiteX59" fmla="*/ 729657 w 957160"/>
              <a:gd name="connsiteY59" fmla="*/ 308681 h 970056"/>
              <a:gd name="connsiteX60" fmla="*/ 698360 w 957160"/>
              <a:gd name="connsiteY60" fmla="*/ 260015 h 970056"/>
              <a:gd name="connsiteX61" fmla="*/ 652582 w 957160"/>
              <a:gd name="connsiteY61" fmla="*/ 228296 h 970056"/>
              <a:gd name="connsiteX62" fmla="*/ 588026 w 957160"/>
              <a:gd name="connsiteY62" fmla="*/ 215703 h 970056"/>
              <a:gd name="connsiteX63" fmla="*/ 477599 w 957160"/>
              <a:gd name="connsiteY63" fmla="*/ 215703 h 970056"/>
              <a:gd name="connsiteX64" fmla="*/ 369227 w 957160"/>
              <a:gd name="connsiteY64" fmla="*/ 215703 h 970056"/>
              <a:gd name="connsiteX65" fmla="*/ 478580 w 957160"/>
              <a:gd name="connsiteY65" fmla="*/ 0 h 970056"/>
              <a:gd name="connsiteX66" fmla="*/ 957160 w 957160"/>
              <a:gd name="connsiteY66" fmla="*/ 485028 h 970056"/>
              <a:gd name="connsiteX67" fmla="*/ 478580 w 957160"/>
              <a:gd name="connsiteY67" fmla="*/ 970056 h 970056"/>
              <a:gd name="connsiteX68" fmla="*/ 0 w 957160"/>
              <a:gd name="connsiteY68" fmla="*/ 485028 h 970056"/>
              <a:gd name="connsiteX69" fmla="*/ 478580 w 957160"/>
              <a:gd name="connsiteY69" fmla="*/ 0 h 97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57160" h="970056">
                <a:moveTo>
                  <a:pt x="477599" y="395221"/>
                </a:moveTo>
                <a:cubicBezTo>
                  <a:pt x="527581" y="395221"/>
                  <a:pt x="567192" y="435367"/>
                  <a:pt x="567192" y="483939"/>
                </a:cubicBezTo>
                <a:cubicBezTo>
                  <a:pt x="567192" y="534594"/>
                  <a:pt x="527581" y="574740"/>
                  <a:pt x="477599" y="574740"/>
                </a:cubicBezTo>
                <a:cubicBezTo>
                  <a:pt x="429579" y="574740"/>
                  <a:pt x="389967" y="534594"/>
                  <a:pt x="389967" y="483939"/>
                </a:cubicBezTo>
                <a:cubicBezTo>
                  <a:pt x="389967" y="435367"/>
                  <a:pt x="429579" y="395221"/>
                  <a:pt x="477599" y="395221"/>
                </a:cubicBezTo>
                <a:close/>
                <a:moveTo>
                  <a:pt x="477599" y="346649"/>
                </a:moveTo>
                <a:cubicBezTo>
                  <a:pt x="402579" y="346649"/>
                  <a:pt x="342134" y="407909"/>
                  <a:pt x="342134" y="483939"/>
                </a:cubicBezTo>
                <a:cubicBezTo>
                  <a:pt x="342134" y="559969"/>
                  <a:pt x="402579" y="623312"/>
                  <a:pt x="477599" y="623312"/>
                </a:cubicBezTo>
                <a:cubicBezTo>
                  <a:pt x="552618" y="623312"/>
                  <a:pt x="615119" y="559969"/>
                  <a:pt x="615119" y="483939"/>
                </a:cubicBezTo>
                <a:cubicBezTo>
                  <a:pt x="615119" y="407909"/>
                  <a:pt x="552618" y="346649"/>
                  <a:pt x="477599" y="346649"/>
                </a:cubicBezTo>
                <a:close/>
                <a:moveTo>
                  <a:pt x="619323" y="308681"/>
                </a:moveTo>
                <a:cubicBezTo>
                  <a:pt x="602600" y="308681"/>
                  <a:pt x="588026" y="323357"/>
                  <a:pt x="588026" y="340305"/>
                </a:cubicBezTo>
                <a:cubicBezTo>
                  <a:pt x="588026" y="357159"/>
                  <a:pt x="602600" y="371929"/>
                  <a:pt x="619323" y="371929"/>
                </a:cubicBezTo>
                <a:cubicBezTo>
                  <a:pt x="638008" y="371929"/>
                  <a:pt x="652582" y="357159"/>
                  <a:pt x="652582" y="340305"/>
                </a:cubicBezTo>
                <a:cubicBezTo>
                  <a:pt x="652582" y="323357"/>
                  <a:pt x="638008" y="308681"/>
                  <a:pt x="619323" y="308681"/>
                </a:cubicBezTo>
                <a:close/>
                <a:moveTo>
                  <a:pt x="371282" y="264181"/>
                </a:moveTo>
                <a:cubicBezTo>
                  <a:pt x="398375" y="264181"/>
                  <a:pt x="406690" y="264181"/>
                  <a:pt x="477599" y="264181"/>
                </a:cubicBezTo>
                <a:cubicBezTo>
                  <a:pt x="548414" y="264181"/>
                  <a:pt x="556729" y="264181"/>
                  <a:pt x="585971" y="264181"/>
                </a:cubicBezTo>
                <a:cubicBezTo>
                  <a:pt x="611008" y="266358"/>
                  <a:pt x="625582" y="270619"/>
                  <a:pt x="633897" y="274880"/>
                </a:cubicBezTo>
                <a:cubicBezTo>
                  <a:pt x="646322" y="279046"/>
                  <a:pt x="656693" y="285389"/>
                  <a:pt x="665007" y="293816"/>
                </a:cubicBezTo>
                <a:cubicBezTo>
                  <a:pt x="675471" y="304421"/>
                  <a:pt x="679675" y="312847"/>
                  <a:pt x="685934" y="325535"/>
                </a:cubicBezTo>
                <a:cubicBezTo>
                  <a:pt x="687990" y="333962"/>
                  <a:pt x="692194" y="348732"/>
                  <a:pt x="694249" y="376190"/>
                </a:cubicBezTo>
                <a:cubicBezTo>
                  <a:pt x="696304" y="403648"/>
                  <a:pt x="696304" y="412170"/>
                  <a:pt x="696304" y="483939"/>
                </a:cubicBezTo>
                <a:cubicBezTo>
                  <a:pt x="696304" y="555803"/>
                  <a:pt x="696304" y="564230"/>
                  <a:pt x="694249" y="593771"/>
                </a:cubicBezTo>
                <a:cubicBezTo>
                  <a:pt x="692194" y="619051"/>
                  <a:pt x="687990" y="633917"/>
                  <a:pt x="685934" y="642343"/>
                </a:cubicBezTo>
                <a:cubicBezTo>
                  <a:pt x="679675" y="655031"/>
                  <a:pt x="675471" y="665635"/>
                  <a:pt x="665007" y="674062"/>
                </a:cubicBezTo>
                <a:cubicBezTo>
                  <a:pt x="656693" y="682489"/>
                  <a:pt x="646322" y="688833"/>
                  <a:pt x="633897" y="695176"/>
                </a:cubicBezTo>
                <a:cubicBezTo>
                  <a:pt x="625582" y="697259"/>
                  <a:pt x="611008" y="701520"/>
                  <a:pt x="585971" y="703603"/>
                </a:cubicBezTo>
                <a:cubicBezTo>
                  <a:pt x="556729" y="705781"/>
                  <a:pt x="548414" y="705781"/>
                  <a:pt x="477599" y="705781"/>
                </a:cubicBezTo>
                <a:cubicBezTo>
                  <a:pt x="406690" y="705781"/>
                  <a:pt x="398375" y="705781"/>
                  <a:pt x="371282" y="703603"/>
                </a:cubicBezTo>
                <a:cubicBezTo>
                  <a:pt x="344189" y="701520"/>
                  <a:pt x="329615" y="697259"/>
                  <a:pt x="321207" y="695176"/>
                </a:cubicBezTo>
                <a:cubicBezTo>
                  <a:pt x="308782" y="688833"/>
                  <a:pt x="300467" y="682489"/>
                  <a:pt x="290003" y="674062"/>
                </a:cubicBezTo>
                <a:cubicBezTo>
                  <a:pt x="281595" y="665635"/>
                  <a:pt x="275429" y="655031"/>
                  <a:pt x="271225" y="642343"/>
                </a:cubicBezTo>
                <a:cubicBezTo>
                  <a:pt x="267115" y="633917"/>
                  <a:pt x="262910" y="619051"/>
                  <a:pt x="260855" y="593771"/>
                </a:cubicBezTo>
                <a:cubicBezTo>
                  <a:pt x="260855" y="564230"/>
                  <a:pt x="260855" y="555803"/>
                  <a:pt x="260855" y="483939"/>
                </a:cubicBezTo>
                <a:cubicBezTo>
                  <a:pt x="260855" y="412170"/>
                  <a:pt x="260855" y="403648"/>
                  <a:pt x="260855" y="376190"/>
                </a:cubicBezTo>
                <a:cubicBezTo>
                  <a:pt x="262910" y="348732"/>
                  <a:pt x="267115" y="333962"/>
                  <a:pt x="271225" y="325535"/>
                </a:cubicBezTo>
                <a:cubicBezTo>
                  <a:pt x="275429" y="312847"/>
                  <a:pt x="281595" y="304421"/>
                  <a:pt x="290003" y="293816"/>
                </a:cubicBezTo>
                <a:cubicBezTo>
                  <a:pt x="300467" y="285389"/>
                  <a:pt x="308782" y="279046"/>
                  <a:pt x="321207" y="274880"/>
                </a:cubicBezTo>
                <a:cubicBezTo>
                  <a:pt x="329615" y="270619"/>
                  <a:pt x="344189" y="266358"/>
                  <a:pt x="371282" y="264181"/>
                </a:cubicBezTo>
                <a:close/>
                <a:moveTo>
                  <a:pt x="369227" y="215703"/>
                </a:moveTo>
                <a:cubicBezTo>
                  <a:pt x="339985" y="217786"/>
                  <a:pt x="321207" y="221952"/>
                  <a:pt x="304578" y="228296"/>
                </a:cubicBezTo>
                <a:cubicBezTo>
                  <a:pt x="285799" y="234640"/>
                  <a:pt x="271225" y="245244"/>
                  <a:pt x="256651" y="260015"/>
                </a:cubicBezTo>
                <a:cubicBezTo>
                  <a:pt x="242077" y="274880"/>
                  <a:pt x="233762" y="289556"/>
                  <a:pt x="225354" y="308681"/>
                </a:cubicBezTo>
                <a:cubicBezTo>
                  <a:pt x="219095" y="325535"/>
                  <a:pt x="214891" y="344566"/>
                  <a:pt x="212835" y="371929"/>
                </a:cubicBezTo>
                <a:cubicBezTo>
                  <a:pt x="212835" y="401565"/>
                  <a:pt x="212835" y="409992"/>
                  <a:pt x="212835" y="483939"/>
                </a:cubicBezTo>
                <a:cubicBezTo>
                  <a:pt x="212835" y="557886"/>
                  <a:pt x="212835" y="566313"/>
                  <a:pt x="212835" y="595949"/>
                </a:cubicBezTo>
                <a:cubicBezTo>
                  <a:pt x="214891" y="623312"/>
                  <a:pt x="219095" y="644426"/>
                  <a:pt x="225354" y="661375"/>
                </a:cubicBezTo>
                <a:cubicBezTo>
                  <a:pt x="233762" y="678228"/>
                  <a:pt x="242077" y="693093"/>
                  <a:pt x="256651" y="707864"/>
                </a:cubicBezTo>
                <a:cubicBezTo>
                  <a:pt x="271225" y="722634"/>
                  <a:pt x="285799" y="733239"/>
                  <a:pt x="304578" y="739583"/>
                </a:cubicBezTo>
                <a:cubicBezTo>
                  <a:pt x="321207" y="745832"/>
                  <a:pt x="339985" y="750092"/>
                  <a:pt x="369227" y="752175"/>
                </a:cubicBezTo>
                <a:cubicBezTo>
                  <a:pt x="396320" y="754258"/>
                  <a:pt x="406690" y="754258"/>
                  <a:pt x="477599" y="754258"/>
                </a:cubicBezTo>
                <a:cubicBezTo>
                  <a:pt x="550563" y="754258"/>
                  <a:pt x="558878" y="754258"/>
                  <a:pt x="588026" y="752175"/>
                </a:cubicBezTo>
                <a:cubicBezTo>
                  <a:pt x="615119" y="750092"/>
                  <a:pt x="635952" y="745832"/>
                  <a:pt x="652582" y="739583"/>
                </a:cubicBezTo>
                <a:cubicBezTo>
                  <a:pt x="669211" y="733239"/>
                  <a:pt x="683879" y="722634"/>
                  <a:pt x="698360" y="707864"/>
                </a:cubicBezTo>
                <a:cubicBezTo>
                  <a:pt x="713027" y="693093"/>
                  <a:pt x="723397" y="678228"/>
                  <a:pt x="729657" y="661375"/>
                </a:cubicBezTo>
                <a:cubicBezTo>
                  <a:pt x="735916" y="644426"/>
                  <a:pt x="740027" y="623312"/>
                  <a:pt x="742175" y="595949"/>
                </a:cubicBezTo>
                <a:cubicBezTo>
                  <a:pt x="744231" y="566313"/>
                  <a:pt x="744231" y="557886"/>
                  <a:pt x="744231" y="483939"/>
                </a:cubicBezTo>
                <a:cubicBezTo>
                  <a:pt x="744231" y="409992"/>
                  <a:pt x="744231" y="401565"/>
                  <a:pt x="742175" y="371929"/>
                </a:cubicBezTo>
                <a:cubicBezTo>
                  <a:pt x="740027" y="344566"/>
                  <a:pt x="735916" y="325535"/>
                  <a:pt x="729657" y="308681"/>
                </a:cubicBezTo>
                <a:cubicBezTo>
                  <a:pt x="723397" y="289556"/>
                  <a:pt x="713027" y="274880"/>
                  <a:pt x="698360" y="260015"/>
                </a:cubicBezTo>
                <a:cubicBezTo>
                  <a:pt x="683879" y="245244"/>
                  <a:pt x="669211" y="234640"/>
                  <a:pt x="652582" y="228296"/>
                </a:cubicBezTo>
                <a:cubicBezTo>
                  <a:pt x="635952" y="221952"/>
                  <a:pt x="615119" y="217786"/>
                  <a:pt x="588026" y="215703"/>
                </a:cubicBezTo>
                <a:cubicBezTo>
                  <a:pt x="558878" y="215703"/>
                  <a:pt x="550563" y="215703"/>
                  <a:pt x="477599" y="215703"/>
                </a:cubicBezTo>
                <a:cubicBezTo>
                  <a:pt x="406690" y="215703"/>
                  <a:pt x="396320" y="215703"/>
                  <a:pt x="369227" y="215703"/>
                </a:cubicBezTo>
                <a:close/>
                <a:moveTo>
                  <a:pt x="478580" y="0"/>
                </a:moveTo>
                <a:cubicBezTo>
                  <a:pt x="742892" y="0"/>
                  <a:pt x="957160" y="217154"/>
                  <a:pt x="957160" y="485028"/>
                </a:cubicBezTo>
                <a:cubicBezTo>
                  <a:pt x="957160" y="752902"/>
                  <a:pt x="742892" y="970056"/>
                  <a:pt x="478580" y="970056"/>
                </a:cubicBezTo>
                <a:cubicBezTo>
                  <a:pt x="214268" y="970056"/>
                  <a:pt x="0" y="752902"/>
                  <a:pt x="0" y="485028"/>
                </a:cubicBezTo>
                <a:cubicBezTo>
                  <a:pt x="0" y="217154"/>
                  <a:pt x="214268" y="0"/>
                  <a:pt x="478580" y="0"/>
                </a:cubicBezTo>
                <a:close/>
              </a:path>
            </a:pathLst>
          </a:custGeom>
          <a:solidFill>
            <a:schemeClr val="bg1"/>
          </a:solidFill>
          <a:ln w="76200">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a:p>
        </p:txBody>
      </p:sp>
      <p:sp>
        <p:nvSpPr>
          <p:cNvPr id="10" name="TextBox 9">
            <a:extLst>
              <a:ext uri="{FF2B5EF4-FFF2-40B4-BE49-F238E27FC236}">
                <a16:creationId xmlns:a16="http://schemas.microsoft.com/office/drawing/2014/main" id="{FDD303FF-DD49-A7EE-0100-D3185EAF6A43}"/>
              </a:ext>
            </a:extLst>
          </p:cNvPr>
          <p:cNvSpPr txBox="1"/>
          <p:nvPr/>
        </p:nvSpPr>
        <p:spPr>
          <a:xfrm>
            <a:off x="4737100" y="9253162"/>
            <a:ext cx="4406900" cy="461665"/>
          </a:xfrm>
          <a:prstGeom prst="rect">
            <a:avLst/>
          </a:prstGeom>
          <a:noFill/>
        </p:spPr>
        <p:txBody>
          <a:bodyPr wrap="square" rtlCol="0">
            <a:spAutoFit/>
          </a:bodyPr>
          <a:lstStyle/>
          <a:p>
            <a:pPr algn="ctr"/>
            <a:r>
              <a:rPr lang="en-US" sz="2400" b="1" err="1">
                <a:solidFill>
                  <a:schemeClr val="bg1"/>
                </a:solidFill>
                <a:latin typeface="DM Sans" pitchFamily="2" charset="0"/>
              </a:rPr>
              <a:t>FloridaHospitals</a:t>
            </a:r>
            <a:endParaRPr lang="en-US" sz="3600" b="1">
              <a:solidFill>
                <a:schemeClr val="bg1"/>
              </a:solidFill>
              <a:latin typeface="DM Sans" pitchFamily="2" charset="0"/>
            </a:endParaRPr>
          </a:p>
        </p:txBody>
      </p:sp>
      <p:sp>
        <p:nvSpPr>
          <p:cNvPr id="11" name="TextBox 10">
            <a:extLst>
              <a:ext uri="{FF2B5EF4-FFF2-40B4-BE49-F238E27FC236}">
                <a16:creationId xmlns:a16="http://schemas.microsoft.com/office/drawing/2014/main" id="{239E1862-71EA-D945-D8C2-97F9CDE6B69F}"/>
              </a:ext>
            </a:extLst>
          </p:cNvPr>
          <p:cNvSpPr txBox="1"/>
          <p:nvPr/>
        </p:nvSpPr>
        <p:spPr>
          <a:xfrm>
            <a:off x="9144000" y="9251792"/>
            <a:ext cx="4413451" cy="400110"/>
          </a:xfrm>
          <a:prstGeom prst="rect">
            <a:avLst/>
          </a:prstGeom>
          <a:noFill/>
        </p:spPr>
        <p:txBody>
          <a:bodyPr wrap="square" rtlCol="0">
            <a:spAutoFit/>
          </a:bodyPr>
          <a:lstStyle/>
          <a:p>
            <a:pPr algn="ctr"/>
            <a:r>
              <a:rPr lang="en-US" sz="2000" b="1">
                <a:solidFill>
                  <a:schemeClr val="bg1"/>
                </a:solidFill>
                <a:latin typeface="DM Sans" pitchFamily="2" charset="0"/>
              </a:rPr>
              <a:t>Florida Hospital Association</a:t>
            </a:r>
            <a:endParaRPr lang="en-US" sz="3200" b="1">
              <a:solidFill>
                <a:schemeClr val="bg1"/>
              </a:solidFill>
              <a:latin typeface="DM Sans" pitchFamily="2" charset="0"/>
            </a:endParaRPr>
          </a:p>
        </p:txBody>
      </p:sp>
      <p:sp>
        <p:nvSpPr>
          <p:cNvPr id="12" name="TextBox 11">
            <a:extLst>
              <a:ext uri="{FF2B5EF4-FFF2-40B4-BE49-F238E27FC236}">
                <a16:creationId xmlns:a16="http://schemas.microsoft.com/office/drawing/2014/main" id="{4896D633-A227-6ADE-7BB2-95ACCE37D163}"/>
              </a:ext>
            </a:extLst>
          </p:cNvPr>
          <p:cNvSpPr txBox="1"/>
          <p:nvPr/>
        </p:nvSpPr>
        <p:spPr>
          <a:xfrm>
            <a:off x="13550900" y="9250422"/>
            <a:ext cx="4413451" cy="400110"/>
          </a:xfrm>
          <a:prstGeom prst="rect">
            <a:avLst/>
          </a:prstGeom>
          <a:noFill/>
        </p:spPr>
        <p:txBody>
          <a:bodyPr wrap="square" rtlCol="0">
            <a:spAutoFit/>
          </a:bodyPr>
          <a:lstStyle/>
          <a:p>
            <a:pPr algn="ctr"/>
            <a:r>
              <a:rPr lang="en-US" sz="2000" b="1" err="1">
                <a:solidFill>
                  <a:schemeClr val="bg1"/>
                </a:solidFill>
                <a:latin typeface="DM Sans" pitchFamily="2" charset="0"/>
              </a:rPr>
              <a:t>flhospitalassociation</a:t>
            </a:r>
            <a:endParaRPr lang="en-US" sz="3200" b="1">
              <a:solidFill>
                <a:schemeClr val="bg1"/>
              </a:solidFill>
              <a:latin typeface="DM Sans" pitchFamily="2" charset="0"/>
            </a:endParaRPr>
          </a:p>
        </p:txBody>
      </p:sp>
      <p:sp>
        <p:nvSpPr>
          <p:cNvPr id="13" name="Text Placeholder 2">
            <a:extLst>
              <a:ext uri="{FF2B5EF4-FFF2-40B4-BE49-F238E27FC236}">
                <a16:creationId xmlns:a16="http://schemas.microsoft.com/office/drawing/2014/main" id="{8E0B32C0-56CA-27DF-4B8E-6E1A49EE1118}"/>
              </a:ext>
            </a:extLst>
          </p:cNvPr>
          <p:cNvSpPr txBox="1">
            <a:spLocks/>
          </p:cNvSpPr>
          <p:nvPr/>
        </p:nvSpPr>
        <p:spPr>
          <a:xfrm>
            <a:off x="4737100" y="7506120"/>
            <a:ext cx="8820352" cy="2437980"/>
          </a:xfrm>
          <a:prstGeom prst="rect">
            <a:avLst/>
          </a:prstGeom>
        </p:spPr>
        <p:txBody>
          <a:bodyPr vert="horz" lIns="0" tIns="0" rIns="0" bIns="0" rtlCol="0">
            <a:norm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a:solidFill>
                  <a:schemeClr val="bg1"/>
                </a:solidFill>
                <a:latin typeface="DM Sans" pitchFamily="2" charset="0"/>
                <a:ea typeface="+mn-ea"/>
                <a:cs typeface="+mn-cs"/>
              </a:defRPr>
            </a:lvl1pPr>
            <a:lvl2pPr marL="0" indent="0" algn="l" defTabSz="1371600" rtl="0" eaLnBrk="1" latinLnBrk="0" hangingPunct="1">
              <a:lnSpc>
                <a:spcPct val="90000"/>
              </a:lnSpc>
              <a:spcBef>
                <a:spcPts val="750"/>
              </a:spcBef>
              <a:buFont typeface="Arial" panose="020B0604020202020204" pitchFamily="34" charset="0"/>
              <a:buNone/>
              <a:defRPr sz="3600" b="0" kern="1200">
                <a:solidFill>
                  <a:schemeClr val="bg1"/>
                </a:solidFill>
                <a:latin typeface="DM Sans" pitchFamily="2"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kern="1200">
                <a:solidFill>
                  <a:schemeClr val="tx1">
                    <a:lumMod val="75000"/>
                    <a:lumOff val="25000"/>
                  </a:schemeClr>
                </a:solidFill>
                <a:latin typeface="DM Sans" pitchFamily="2"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kern="1200">
                <a:solidFill>
                  <a:schemeClr val="tx1">
                    <a:lumMod val="75000"/>
                    <a:lumOff val="25000"/>
                  </a:schemeClr>
                </a:solidFill>
                <a:latin typeface="DM Sans" pitchFamily="2"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3200"/>
              <a:t>Visit FHA.org</a:t>
            </a:r>
          </a:p>
          <a:p>
            <a:pPr algn="ctr"/>
            <a:r>
              <a:rPr lang="en-US" sz="2400" b="0"/>
              <a:t>or follow us at</a:t>
            </a:r>
          </a:p>
        </p:txBody>
      </p:sp>
      <p:cxnSp>
        <p:nvCxnSpPr>
          <p:cNvPr id="16" name="Straight Connector 15">
            <a:extLst>
              <a:ext uri="{FF2B5EF4-FFF2-40B4-BE49-F238E27FC236}">
                <a16:creationId xmlns:a16="http://schemas.microsoft.com/office/drawing/2014/main" id="{427660D1-69A5-7748-C033-6FFCC91456A8}"/>
              </a:ext>
            </a:extLst>
          </p:cNvPr>
          <p:cNvCxnSpPr>
            <a:cxnSpLocks/>
          </p:cNvCxnSpPr>
          <p:nvPr/>
        </p:nvCxnSpPr>
        <p:spPr>
          <a:xfrm>
            <a:off x="342900" y="7757327"/>
            <a:ext cx="71531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3C78AE-BD1B-F614-E3B6-37306AF7A7A5}"/>
              </a:ext>
            </a:extLst>
          </p:cNvPr>
          <p:cNvCxnSpPr>
            <a:cxnSpLocks/>
          </p:cNvCxnSpPr>
          <p:nvPr/>
        </p:nvCxnSpPr>
        <p:spPr>
          <a:xfrm>
            <a:off x="10791930" y="7738905"/>
            <a:ext cx="71531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88823CA-56F2-6E1F-6D8D-F1978CB25075}"/>
              </a:ext>
            </a:extLst>
          </p:cNvPr>
          <p:cNvSpPr txBox="1"/>
          <p:nvPr/>
        </p:nvSpPr>
        <p:spPr>
          <a:xfrm>
            <a:off x="342900" y="9254532"/>
            <a:ext cx="4406900" cy="461665"/>
          </a:xfrm>
          <a:prstGeom prst="rect">
            <a:avLst/>
          </a:prstGeom>
          <a:noFill/>
        </p:spPr>
        <p:txBody>
          <a:bodyPr wrap="square" rtlCol="0">
            <a:spAutoFit/>
          </a:bodyPr>
          <a:lstStyle/>
          <a:p>
            <a:pPr algn="ctr"/>
            <a:r>
              <a:rPr lang="en-US" sz="2400" b="1" err="1">
                <a:solidFill>
                  <a:schemeClr val="bg1"/>
                </a:solidFill>
                <a:latin typeface="DM Sans" pitchFamily="2" charset="0"/>
              </a:rPr>
              <a:t>FLHospitalAssn</a:t>
            </a:r>
            <a:endParaRPr lang="en-US" sz="3600" b="1">
              <a:solidFill>
                <a:schemeClr val="bg1"/>
              </a:solidFill>
              <a:latin typeface="DM Sans" pitchFamily="2" charset="0"/>
            </a:endParaRPr>
          </a:p>
        </p:txBody>
      </p:sp>
      <p:sp>
        <p:nvSpPr>
          <p:cNvPr id="5" name="Freeform: Shape 4">
            <a:extLst>
              <a:ext uri="{FF2B5EF4-FFF2-40B4-BE49-F238E27FC236}">
                <a16:creationId xmlns:a16="http://schemas.microsoft.com/office/drawing/2014/main" id="{EB66ECCA-4C13-2A20-7E84-3EAEB987A88F}"/>
              </a:ext>
            </a:extLst>
          </p:cNvPr>
          <p:cNvSpPr/>
          <p:nvPr/>
        </p:nvSpPr>
        <p:spPr>
          <a:xfrm>
            <a:off x="2173436" y="8294948"/>
            <a:ext cx="733128" cy="733128"/>
          </a:xfrm>
          <a:custGeom>
            <a:avLst/>
            <a:gdLst>
              <a:gd name="connsiteX0" fmla="*/ 243605 w 733128"/>
              <a:gd name="connsiteY0" fmla="*/ 222622 h 733128"/>
              <a:gd name="connsiteX1" fmla="*/ 287452 w 733128"/>
              <a:gd name="connsiteY1" fmla="*/ 222622 h 733128"/>
              <a:gd name="connsiteX2" fmla="*/ 369641 w 733128"/>
              <a:gd name="connsiteY2" fmla="*/ 340187 h 733128"/>
              <a:gd name="connsiteX3" fmla="*/ 382441 w 733128"/>
              <a:gd name="connsiteY3" fmla="*/ 358495 h 733128"/>
              <a:gd name="connsiteX4" fmla="*/ 489277 w 733128"/>
              <a:gd name="connsiteY4" fmla="*/ 511313 h 733128"/>
              <a:gd name="connsiteX5" fmla="*/ 445430 w 733128"/>
              <a:gd name="connsiteY5" fmla="*/ 511313 h 733128"/>
              <a:gd name="connsiteX6" fmla="*/ 358249 w 733128"/>
              <a:gd name="connsiteY6" fmla="*/ 386613 h 733128"/>
              <a:gd name="connsiteX7" fmla="*/ 358249 w 733128"/>
              <a:gd name="connsiteY7" fmla="*/ 386606 h 733128"/>
              <a:gd name="connsiteX8" fmla="*/ 345449 w 733128"/>
              <a:gd name="connsiteY8" fmla="*/ 368298 h 733128"/>
              <a:gd name="connsiteX9" fmla="*/ 204772 w 733128"/>
              <a:gd name="connsiteY9" fmla="*/ 201132 h 733128"/>
              <a:gd name="connsiteX10" fmla="*/ 331102 w 733128"/>
              <a:gd name="connsiteY10" fmla="*/ 384986 h 733128"/>
              <a:gd name="connsiteX11" fmla="*/ 204772 w 733128"/>
              <a:gd name="connsiteY11" fmla="*/ 531825 h 733128"/>
              <a:gd name="connsiteX12" fmla="*/ 233319 w 733128"/>
              <a:gd name="connsiteY12" fmla="*/ 531825 h 733128"/>
              <a:gd name="connsiteX13" fmla="*/ 343775 w 733128"/>
              <a:gd name="connsiteY13" fmla="*/ 403430 h 733128"/>
              <a:gd name="connsiteX14" fmla="*/ 432001 w 733128"/>
              <a:gd name="connsiteY14" fmla="*/ 531825 h 733128"/>
              <a:gd name="connsiteX15" fmla="*/ 528355 w 733128"/>
              <a:gd name="connsiteY15" fmla="*/ 531825 h 733128"/>
              <a:gd name="connsiteX16" fmla="*/ 397341 w 733128"/>
              <a:gd name="connsiteY16" fmla="*/ 341158 h 733128"/>
              <a:gd name="connsiteX17" fmla="*/ 397348 w 733128"/>
              <a:gd name="connsiteY17" fmla="*/ 341158 h 733128"/>
              <a:gd name="connsiteX18" fmla="*/ 517809 w 733128"/>
              <a:gd name="connsiteY18" fmla="*/ 201132 h 733128"/>
              <a:gd name="connsiteX19" fmla="*/ 489264 w 733128"/>
              <a:gd name="connsiteY19" fmla="*/ 201132 h 733128"/>
              <a:gd name="connsiteX20" fmla="*/ 384667 w 733128"/>
              <a:gd name="connsiteY20" fmla="*/ 322715 h 733128"/>
              <a:gd name="connsiteX21" fmla="*/ 301126 w 733128"/>
              <a:gd name="connsiteY21" fmla="*/ 201132 h 733128"/>
              <a:gd name="connsiteX22" fmla="*/ 366564 w 733128"/>
              <a:gd name="connsiteY22" fmla="*/ 0 h 733128"/>
              <a:gd name="connsiteX23" fmla="*/ 733128 w 733128"/>
              <a:gd name="connsiteY23" fmla="*/ 366564 h 733128"/>
              <a:gd name="connsiteX24" fmla="*/ 366564 w 733128"/>
              <a:gd name="connsiteY24" fmla="*/ 733128 h 733128"/>
              <a:gd name="connsiteX25" fmla="*/ 0 w 733128"/>
              <a:gd name="connsiteY25" fmla="*/ 366564 h 733128"/>
              <a:gd name="connsiteX26" fmla="*/ 366564 w 733128"/>
              <a:gd name="connsiteY26" fmla="*/ 0 h 73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3128" h="733128">
                <a:moveTo>
                  <a:pt x="243605" y="222622"/>
                </a:moveTo>
                <a:lnTo>
                  <a:pt x="287452" y="222622"/>
                </a:lnTo>
                <a:lnTo>
                  <a:pt x="369641" y="340187"/>
                </a:lnTo>
                <a:lnTo>
                  <a:pt x="382441" y="358495"/>
                </a:lnTo>
                <a:lnTo>
                  <a:pt x="489277" y="511313"/>
                </a:lnTo>
                <a:lnTo>
                  <a:pt x="445430" y="511313"/>
                </a:lnTo>
                <a:lnTo>
                  <a:pt x="358249" y="386613"/>
                </a:lnTo>
                <a:lnTo>
                  <a:pt x="358249" y="386606"/>
                </a:lnTo>
                <a:lnTo>
                  <a:pt x="345449" y="368298"/>
                </a:lnTo>
                <a:close/>
                <a:moveTo>
                  <a:pt x="204772" y="201132"/>
                </a:moveTo>
                <a:lnTo>
                  <a:pt x="331102" y="384986"/>
                </a:lnTo>
                <a:lnTo>
                  <a:pt x="204772" y="531825"/>
                </a:lnTo>
                <a:lnTo>
                  <a:pt x="233319" y="531825"/>
                </a:lnTo>
                <a:lnTo>
                  <a:pt x="343775" y="403430"/>
                </a:lnTo>
                <a:lnTo>
                  <a:pt x="432001" y="531825"/>
                </a:lnTo>
                <a:lnTo>
                  <a:pt x="528355" y="531825"/>
                </a:lnTo>
                <a:lnTo>
                  <a:pt x="397341" y="341158"/>
                </a:lnTo>
                <a:lnTo>
                  <a:pt x="397348" y="341158"/>
                </a:lnTo>
                <a:lnTo>
                  <a:pt x="517809" y="201132"/>
                </a:lnTo>
                <a:lnTo>
                  <a:pt x="489264" y="201132"/>
                </a:lnTo>
                <a:lnTo>
                  <a:pt x="384667" y="322715"/>
                </a:lnTo>
                <a:lnTo>
                  <a:pt x="301126" y="201132"/>
                </a:lnTo>
                <a:close/>
                <a:moveTo>
                  <a:pt x="366564" y="0"/>
                </a:moveTo>
                <a:cubicBezTo>
                  <a:pt x="569012" y="0"/>
                  <a:pt x="733128" y="164116"/>
                  <a:pt x="733128" y="366564"/>
                </a:cubicBezTo>
                <a:cubicBezTo>
                  <a:pt x="733128" y="569012"/>
                  <a:pt x="569012" y="733128"/>
                  <a:pt x="366564" y="733128"/>
                </a:cubicBezTo>
                <a:cubicBezTo>
                  <a:pt x="164116" y="733128"/>
                  <a:pt x="0" y="569012"/>
                  <a:pt x="0" y="366564"/>
                </a:cubicBezTo>
                <a:cubicBezTo>
                  <a:pt x="0" y="164116"/>
                  <a:pt x="164116" y="0"/>
                  <a:pt x="366564" y="0"/>
                </a:cubicBezTo>
                <a:close/>
              </a:path>
            </a:pathLst>
          </a:custGeom>
          <a:solidFill>
            <a:schemeClr val="bg1"/>
          </a:solidFill>
          <a:ln w="262" cap="flat">
            <a:noFill/>
            <a:prstDash val="solid"/>
            <a:miter/>
          </a:ln>
        </p:spPr>
        <p:txBody>
          <a:bodyPr rtlCol="0" anchor="ctr"/>
          <a:lstStyle/>
          <a:p>
            <a:endParaRPr lang="en-US"/>
          </a:p>
        </p:txBody>
      </p:sp>
    </p:spTree>
    <p:extLst>
      <p:ext uri="{BB962C8B-B14F-4D97-AF65-F5344CB8AC3E}">
        <p14:creationId xmlns:p14="http://schemas.microsoft.com/office/powerpoint/2010/main" val="36140874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0B17-A984-0337-9DA2-410165D5CDA3}"/>
              </a:ext>
            </a:extLst>
          </p:cNvPr>
          <p:cNvSpPr>
            <a:spLocks noGrp="1"/>
          </p:cNvSpPr>
          <p:nvPr>
            <p:ph type="title"/>
          </p:nvPr>
        </p:nvSpPr>
        <p:spPr/>
        <p:txBody>
          <a:bodyPr/>
          <a:lstStyle/>
          <a:p>
            <a:r>
              <a:rPr lang="en-US"/>
              <a:t>Behavioral health—inpatient psychiatric beds per </a:t>
            </a:r>
            <a:r>
              <a:rPr lang="en-US" b="1"/>
              <a:t>children population </a:t>
            </a:r>
          </a:p>
        </p:txBody>
      </p:sp>
      <p:grpSp>
        <p:nvGrpSpPr>
          <p:cNvPr id="32" name="Group 31">
            <a:extLst>
              <a:ext uri="{FF2B5EF4-FFF2-40B4-BE49-F238E27FC236}">
                <a16:creationId xmlns:a16="http://schemas.microsoft.com/office/drawing/2014/main" id="{9EDDB64F-D0CB-D4C9-9F1A-BD2C9A6DB8B6}"/>
              </a:ext>
            </a:extLst>
          </p:cNvPr>
          <p:cNvGrpSpPr/>
          <p:nvPr/>
        </p:nvGrpSpPr>
        <p:grpSpPr>
          <a:xfrm>
            <a:off x="1045416" y="1971268"/>
            <a:ext cx="6770946" cy="6770946"/>
            <a:chOff x="458778" y="1281042"/>
            <a:chExt cx="4513964" cy="4513964"/>
          </a:xfrm>
        </p:grpSpPr>
        <p:sp>
          <p:nvSpPr>
            <p:cNvPr id="10" name="Oval 9">
              <a:extLst>
                <a:ext uri="{FF2B5EF4-FFF2-40B4-BE49-F238E27FC236}">
                  <a16:creationId xmlns:a16="http://schemas.microsoft.com/office/drawing/2014/main" id="{76A167BD-C8DB-1D9F-DBBB-14A862F84017}"/>
                </a:ext>
              </a:extLst>
            </p:cNvPr>
            <p:cNvSpPr/>
            <p:nvPr/>
          </p:nvSpPr>
          <p:spPr>
            <a:xfrm>
              <a:off x="458778" y="1281042"/>
              <a:ext cx="4513964" cy="4513964"/>
            </a:xfrm>
            <a:prstGeom prst="ellipse">
              <a:avLst/>
            </a:prstGeom>
            <a:solidFill>
              <a:schemeClr val="bg1"/>
            </a:solidFill>
            <a:ln>
              <a:noFill/>
            </a:ln>
            <a:effectLst>
              <a:outerShdw blurRad="254000" dist="23000" dir="5400000" rotWithShape="0">
                <a:srgbClr val="000000">
                  <a:alpha val="1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grpSp>
          <p:nvGrpSpPr>
            <p:cNvPr id="13" name="Group 12">
              <a:extLst>
                <a:ext uri="{FF2B5EF4-FFF2-40B4-BE49-F238E27FC236}">
                  <a16:creationId xmlns:a16="http://schemas.microsoft.com/office/drawing/2014/main" id="{D99A65BC-B37D-C44C-F792-FE628084DF26}"/>
                </a:ext>
              </a:extLst>
            </p:cNvPr>
            <p:cNvGrpSpPr/>
            <p:nvPr/>
          </p:nvGrpSpPr>
          <p:grpSpPr>
            <a:xfrm>
              <a:off x="469693" y="2295361"/>
              <a:ext cx="4459793" cy="2308324"/>
              <a:chOff x="538070" y="2369998"/>
              <a:chExt cx="4459793" cy="2308324"/>
            </a:xfrm>
          </p:grpSpPr>
          <p:sp>
            <p:nvSpPr>
              <p:cNvPr id="7" name="TextBox 6">
                <a:extLst>
                  <a:ext uri="{FF2B5EF4-FFF2-40B4-BE49-F238E27FC236}">
                    <a16:creationId xmlns:a16="http://schemas.microsoft.com/office/drawing/2014/main" id="{44620201-ACAC-6F4C-457C-3A4F5ACC096A}"/>
                  </a:ext>
                </a:extLst>
              </p:cNvPr>
              <p:cNvSpPr txBox="1"/>
              <p:nvPr/>
            </p:nvSpPr>
            <p:spPr>
              <a:xfrm>
                <a:off x="538070" y="2369998"/>
                <a:ext cx="4459793" cy="2308324"/>
              </a:xfrm>
              <a:prstGeom prst="rect">
                <a:avLst/>
              </a:prstGeom>
              <a:noFill/>
            </p:spPr>
            <p:txBody>
              <a:bodyPr wrap="square">
                <a:spAutoFit/>
              </a:bodyPr>
              <a:lstStyle/>
              <a:p>
                <a:pPr algn="ctr"/>
                <a:r>
                  <a:rPr lang="en-US" sz="6000" b="1">
                    <a:solidFill>
                      <a:schemeClr val="tx1">
                        <a:lumMod val="75000"/>
                        <a:lumOff val="25000"/>
                      </a:schemeClr>
                    </a:solidFill>
                    <a:latin typeface="Poppins" panose="00000500000000000000" pitchFamily="2" charset="0"/>
                    <a:cs typeface="Poppins" panose="00000500000000000000" pitchFamily="2" charset="0"/>
                  </a:rPr>
                  <a:t>708</a:t>
                </a:r>
                <a:r>
                  <a:rPr lang="en-US" sz="6000" b="1" spc="450">
                    <a:solidFill>
                      <a:schemeClr val="tx1">
                        <a:lumMod val="75000"/>
                        <a:lumOff val="25000"/>
                      </a:schemeClr>
                    </a:solidFill>
                    <a:latin typeface="Poppins" panose="00000500000000000000" pitchFamily="2" charset="0"/>
                    <a:cs typeface="Poppins" panose="00000500000000000000" pitchFamily="2" charset="0"/>
                  </a:rPr>
                  <a:t> </a:t>
                </a:r>
                <a:r>
                  <a:rPr lang="en-US" sz="6000" b="1">
                    <a:solidFill>
                      <a:schemeClr val="tx1">
                        <a:lumMod val="75000"/>
                        <a:lumOff val="25000"/>
                      </a:schemeClr>
                    </a:solidFill>
                    <a:latin typeface="Poppins" panose="00000500000000000000" pitchFamily="2" charset="0"/>
                    <a:cs typeface="Poppins" panose="00000500000000000000" pitchFamily="2" charset="0"/>
                  </a:rPr>
                  <a:t>Beds</a:t>
                </a:r>
              </a:p>
              <a:p>
                <a:pPr algn="ctr"/>
                <a:r>
                  <a:rPr lang="en-US" sz="2700" spc="450">
                    <a:solidFill>
                      <a:schemeClr val="tx2"/>
                    </a:solidFill>
                    <a:latin typeface="Poppins" panose="00000500000000000000" pitchFamily="2" charset="0"/>
                    <a:cs typeface="Poppins" panose="00000500000000000000" pitchFamily="2" charset="0"/>
                  </a:rPr>
                  <a:t>FOR</a:t>
                </a:r>
              </a:p>
              <a:p>
                <a:pPr algn="ctr"/>
                <a:r>
                  <a:rPr lang="en-US" sz="7200" b="1">
                    <a:solidFill>
                      <a:schemeClr val="accent2"/>
                    </a:solidFill>
                    <a:latin typeface="Poppins" panose="00000500000000000000" pitchFamily="2" charset="0"/>
                    <a:cs typeface="Poppins" panose="00000500000000000000" pitchFamily="2" charset="0"/>
                  </a:rPr>
                  <a:t>4.1</a:t>
                </a:r>
                <a:r>
                  <a:rPr lang="en-US" sz="7200" b="1" spc="450">
                    <a:solidFill>
                      <a:schemeClr val="accent2"/>
                    </a:solidFill>
                    <a:latin typeface="Poppins" panose="00000500000000000000" pitchFamily="2" charset="0"/>
                    <a:cs typeface="Poppins" panose="00000500000000000000" pitchFamily="2" charset="0"/>
                  </a:rPr>
                  <a:t> </a:t>
                </a:r>
                <a:r>
                  <a:rPr lang="en-US" sz="7200" b="1">
                    <a:solidFill>
                      <a:schemeClr val="accent2"/>
                    </a:solidFill>
                    <a:latin typeface="Poppins" panose="00000500000000000000" pitchFamily="2" charset="0"/>
                    <a:cs typeface="Poppins" panose="00000500000000000000" pitchFamily="2" charset="0"/>
                  </a:rPr>
                  <a:t>Million</a:t>
                </a:r>
              </a:p>
              <a:p>
                <a:pPr algn="ctr">
                  <a:lnSpc>
                    <a:spcPct val="80000"/>
                  </a:lnSpc>
                </a:pPr>
                <a:r>
                  <a:rPr lang="en-US" sz="7200" b="1">
                    <a:solidFill>
                      <a:schemeClr val="accent2"/>
                    </a:solidFill>
                    <a:latin typeface="Poppins" panose="00000500000000000000" pitchFamily="2" charset="0"/>
                    <a:cs typeface="Poppins" panose="00000500000000000000" pitchFamily="2" charset="0"/>
                  </a:rPr>
                  <a:t>Children</a:t>
                </a:r>
              </a:p>
            </p:txBody>
          </p:sp>
          <p:cxnSp>
            <p:nvCxnSpPr>
              <p:cNvPr id="9" name="Straight Connector 8">
                <a:extLst>
                  <a:ext uri="{FF2B5EF4-FFF2-40B4-BE49-F238E27FC236}">
                    <a16:creationId xmlns:a16="http://schemas.microsoft.com/office/drawing/2014/main" id="{41C133D7-B6AA-0324-9F22-763A0F362147}"/>
                  </a:ext>
                </a:extLst>
              </p:cNvPr>
              <p:cNvCxnSpPr>
                <a:cxnSpLocks/>
              </p:cNvCxnSpPr>
              <p:nvPr/>
            </p:nvCxnSpPr>
            <p:spPr>
              <a:xfrm>
                <a:off x="1176071" y="3160015"/>
                <a:ext cx="1109929" cy="0"/>
              </a:xfrm>
              <a:prstGeom prst="line">
                <a:avLst/>
              </a:prstGeom>
              <a:ln>
                <a:solidFill>
                  <a:schemeClr val="tx2"/>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95505CB-B4DF-0E21-1CA2-14334C765D8D}"/>
                  </a:ext>
                </a:extLst>
              </p:cNvPr>
              <p:cNvCxnSpPr>
                <a:cxnSpLocks/>
              </p:cNvCxnSpPr>
              <p:nvPr/>
            </p:nvCxnSpPr>
            <p:spPr>
              <a:xfrm flipV="1">
                <a:off x="3209925" y="3149564"/>
                <a:ext cx="1106347" cy="10451"/>
              </a:xfrm>
              <a:prstGeom prst="line">
                <a:avLst/>
              </a:prstGeom>
              <a:ln>
                <a:solidFill>
                  <a:schemeClr val="tx2"/>
                </a:solidFill>
                <a:tailEnd type="none" w="sm" len="sm"/>
              </a:ln>
              <a:effectLst/>
            </p:spPr>
            <p:style>
              <a:lnRef idx="2">
                <a:schemeClr val="accent1"/>
              </a:lnRef>
              <a:fillRef idx="0">
                <a:schemeClr val="accent1"/>
              </a:fillRef>
              <a:effectRef idx="1">
                <a:schemeClr val="accent1"/>
              </a:effectRef>
              <a:fontRef idx="minor">
                <a:schemeClr val="tx1"/>
              </a:fontRef>
            </p:style>
          </p:cxnSp>
        </p:grpSp>
        <p:pic>
          <p:nvPicPr>
            <p:cNvPr id="16" name="Graphic 15">
              <a:extLst>
                <a:ext uri="{FF2B5EF4-FFF2-40B4-BE49-F238E27FC236}">
                  <a16:creationId xmlns:a16="http://schemas.microsoft.com/office/drawing/2014/main" id="{CD530BE1-21C5-6C10-F635-7B87720CF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021" y="4715986"/>
              <a:ext cx="3910415" cy="275055"/>
            </a:xfrm>
            <a:prstGeom prst="rect">
              <a:avLst/>
            </a:prstGeom>
          </p:spPr>
        </p:pic>
      </p:grpSp>
      <p:grpSp>
        <p:nvGrpSpPr>
          <p:cNvPr id="3" name="Group 2">
            <a:extLst>
              <a:ext uri="{FF2B5EF4-FFF2-40B4-BE49-F238E27FC236}">
                <a16:creationId xmlns:a16="http://schemas.microsoft.com/office/drawing/2014/main" id="{E342091C-F428-42F3-7B96-55E600F54577}"/>
              </a:ext>
            </a:extLst>
          </p:cNvPr>
          <p:cNvGrpSpPr/>
          <p:nvPr/>
        </p:nvGrpSpPr>
        <p:grpSpPr>
          <a:xfrm>
            <a:off x="8373754" y="974768"/>
            <a:ext cx="11253664" cy="9483704"/>
            <a:chOff x="8373754" y="974768"/>
            <a:chExt cx="11253664" cy="9483704"/>
          </a:xfrm>
        </p:grpSpPr>
        <p:pic>
          <p:nvPicPr>
            <p:cNvPr id="18" name="Graphic 17">
              <a:extLst>
                <a:ext uri="{FF2B5EF4-FFF2-40B4-BE49-F238E27FC236}">
                  <a16:creationId xmlns:a16="http://schemas.microsoft.com/office/drawing/2014/main" id="{CA92552E-50C4-25A9-46FE-52207C2061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27555" y="1717718"/>
              <a:ext cx="8748848" cy="8740754"/>
            </a:xfrm>
            <a:prstGeom prst="rect">
              <a:avLst/>
            </a:prstGeom>
          </p:spPr>
        </p:pic>
        <p:sp>
          <p:nvSpPr>
            <p:cNvPr id="21" name="Rectangle: Rounded Corners 20">
              <a:extLst>
                <a:ext uri="{FF2B5EF4-FFF2-40B4-BE49-F238E27FC236}">
                  <a16:creationId xmlns:a16="http://schemas.microsoft.com/office/drawing/2014/main" id="{7BDB1C0D-07EC-E9E4-B7AE-DE4F2A0E0733}"/>
                </a:ext>
              </a:extLst>
            </p:cNvPr>
            <p:cNvSpPr/>
            <p:nvPr/>
          </p:nvSpPr>
          <p:spPr>
            <a:xfrm>
              <a:off x="10103711" y="4669934"/>
              <a:ext cx="9523707" cy="2359305"/>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Ins="1097280" rtlCol="0" anchor="ctr"/>
            <a:lstStyle/>
            <a:p>
              <a:pPr algn="ctr"/>
              <a:r>
                <a:rPr lang="en-US" sz="4200" b="1" spc="150">
                  <a:solidFill>
                    <a:schemeClr val="tx2"/>
                  </a:solidFill>
                  <a:latin typeface="Poppins" panose="00000500000000000000" pitchFamily="2" charset="0"/>
                  <a:cs typeface="Poppins" panose="00000500000000000000" pitchFamily="2" charset="0"/>
                </a:rPr>
                <a:t>🔴</a:t>
              </a:r>
              <a:r>
                <a:rPr lang="en-US" sz="3600" b="1" spc="150">
                  <a:solidFill>
                    <a:schemeClr val="tx2"/>
                  </a:solidFill>
                  <a:latin typeface="Poppins" panose="00000500000000000000" pitchFamily="2" charset="0"/>
                  <a:cs typeface="Poppins" panose="00000500000000000000" pitchFamily="2" charset="0"/>
                </a:rPr>
                <a:t> </a:t>
              </a:r>
              <a:r>
                <a:rPr lang="en-US" sz="4800" b="1" spc="150">
                  <a:solidFill>
                    <a:schemeClr val="tx2"/>
                  </a:solidFill>
                  <a:latin typeface="Poppins" panose="00000500000000000000" pitchFamily="2" charset="0"/>
                  <a:cs typeface="Poppins" panose="00000500000000000000" pitchFamily="2" charset="0"/>
                </a:rPr>
                <a:t>17.1</a:t>
              </a:r>
              <a:r>
                <a:rPr lang="en-US" sz="4800" b="1">
                  <a:solidFill>
                    <a:schemeClr val="tx2"/>
                  </a:solidFill>
                  <a:latin typeface="Poppins" panose="00000500000000000000" pitchFamily="2" charset="0"/>
                  <a:cs typeface="Poppins" panose="00000500000000000000" pitchFamily="2" charset="0"/>
                </a:rPr>
                <a:t> </a:t>
              </a:r>
              <a:r>
                <a:rPr lang="en-US" sz="4800" b="1" spc="450">
                  <a:solidFill>
                    <a:schemeClr val="tx2"/>
                  </a:solidFill>
                  <a:latin typeface="Poppins" panose="00000500000000000000" pitchFamily="2" charset="0"/>
                  <a:cs typeface="Poppins" panose="00000500000000000000" pitchFamily="2" charset="0"/>
                </a:rPr>
                <a:t>BEDS</a:t>
              </a:r>
              <a:endParaRPr lang="en-US" sz="2700" b="1" spc="450">
                <a:solidFill>
                  <a:schemeClr val="tx2"/>
                </a:solidFill>
                <a:latin typeface="Poppins" panose="00000500000000000000" pitchFamily="2" charset="0"/>
                <a:cs typeface="Poppins" panose="00000500000000000000" pitchFamily="2" charset="0"/>
              </a:endParaRPr>
            </a:p>
            <a:p>
              <a:pPr algn="ctr"/>
              <a:r>
                <a:rPr lang="en-US" spc="450">
                  <a:solidFill>
                    <a:schemeClr val="tx2"/>
                  </a:solidFill>
                  <a:latin typeface="Poppins" panose="00000500000000000000" pitchFamily="2" charset="0"/>
                  <a:cs typeface="Poppins" panose="00000500000000000000" pitchFamily="2" charset="0"/>
                </a:rPr>
                <a:t>—PER—</a:t>
              </a:r>
            </a:p>
            <a:p>
              <a:pPr algn="ctr"/>
              <a:r>
                <a:rPr lang="en-US" sz="4200" b="1" spc="450">
                  <a:solidFill>
                    <a:schemeClr val="tx2"/>
                  </a:solidFill>
                  <a:latin typeface="Poppins" panose="00000500000000000000" pitchFamily="2" charset="0"/>
                  <a:cs typeface="Poppins" panose="00000500000000000000" pitchFamily="2" charset="0"/>
                </a:rPr>
                <a:t>⚫</a:t>
              </a:r>
              <a:r>
                <a:rPr lang="en-US" sz="4800" b="1" spc="450">
                  <a:solidFill>
                    <a:schemeClr val="tx2"/>
                  </a:solidFill>
                  <a:latin typeface="Poppins" panose="00000500000000000000" pitchFamily="2" charset="0"/>
                  <a:cs typeface="Poppins" panose="00000500000000000000" pitchFamily="2" charset="0"/>
                </a:rPr>
                <a:t>100,000 Children</a:t>
              </a:r>
            </a:p>
            <a:p>
              <a:pPr algn="ctr"/>
              <a:r>
                <a:rPr lang="en-US" sz="1575" spc="450">
                  <a:solidFill>
                    <a:schemeClr val="tx2"/>
                  </a:solidFill>
                  <a:latin typeface="Poppins" panose="00000500000000000000" pitchFamily="2" charset="0"/>
                  <a:cs typeface="Poppins" panose="00000500000000000000" pitchFamily="2" charset="0"/>
                </a:rPr>
                <a:t>ONE DOT = 10 CHILDREN </a:t>
              </a:r>
              <a:endParaRPr lang="en-US" sz="2700" spc="450">
                <a:solidFill>
                  <a:schemeClr val="tx2"/>
                </a:solidFill>
                <a:latin typeface="Poppins" panose="00000500000000000000" pitchFamily="2" charset="0"/>
                <a:cs typeface="Poppins" panose="00000500000000000000" pitchFamily="2" charset="0"/>
              </a:endParaRPr>
            </a:p>
          </p:txBody>
        </p:sp>
        <p:sp>
          <p:nvSpPr>
            <p:cNvPr id="29" name="Oval 28">
              <a:extLst>
                <a:ext uri="{FF2B5EF4-FFF2-40B4-BE49-F238E27FC236}">
                  <a16:creationId xmlns:a16="http://schemas.microsoft.com/office/drawing/2014/main" id="{735F99EE-7271-6BED-8D4F-8C146408AD95}"/>
                </a:ext>
              </a:extLst>
            </p:cNvPr>
            <p:cNvSpPr/>
            <p:nvPr/>
          </p:nvSpPr>
          <p:spPr>
            <a:xfrm>
              <a:off x="8373754" y="4510960"/>
              <a:ext cx="1265084" cy="12650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a:latin typeface="Poppins" panose="00000500000000000000" pitchFamily="2" charset="0"/>
                  <a:cs typeface="Poppins" panose="00000500000000000000" pitchFamily="2" charset="0"/>
                </a:rPr>
                <a:t>OR</a:t>
              </a:r>
            </a:p>
          </p:txBody>
        </p:sp>
        <p:grpSp>
          <p:nvGrpSpPr>
            <p:cNvPr id="31" name="Group 30">
              <a:extLst>
                <a:ext uri="{FF2B5EF4-FFF2-40B4-BE49-F238E27FC236}">
                  <a16:creationId xmlns:a16="http://schemas.microsoft.com/office/drawing/2014/main" id="{A69B8E39-1FA9-230F-57F6-61AFC06F32BA}"/>
                </a:ext>
              </a:extLst>
            </p:cNvPr>
            <p:cNvGrpSpPr/>
            <p:nvPr/>
          </p:nvGrpSpPr>
          <p:grpSpPr>
            <a:xfrm>
              <a:off x="8649007" y="974768"/>
              <a:ext cx="2513345" cy="2513345"/>
              <a:chOff x="4199492" y="2667892"/>
              <a:chExt cx="1675563" cy="1675563"/>
            </a:xfrm>
          </p:grpSpPr>
          <p:grpSp>
            <p:nvGrpSpPr>
              <p:cNvPr id="27" name="Group 26">
                <a:extLst>
                  <a:ext uri="{FF2B5EF4-FFF2-40B4-BE49-F238E27FC236}">
                    <a16:creationId xmlns:a16="http://schemas.microsoft.com/office/drawing/2014/main" id="{20093F68-FA82-76EB-0FCB-A817B7E72C41}"/>
                  </a:ext>
                </a:extLst>
              </p:cNvPr>
              <p:cNvGrpSpPr/>
              <p:nvPr/>
            </p:nvGrpSpPr>
            <p:grpSpPr>
              <a:xfrm>
                <a:off x="4199492" y="2667892"/>
                <a:ext cx="1675563" cy="1675563"/>
                <a:chOff x="4199492" y="2667892"/>
                <a:chExt cx="1675563" cy="1675563"/>
              </a:xfrm>
            </p:grpSpPr>
            <p:sp>
              <p:nvSpPr>
                <p:cNvPr id="26" name="Oval 25">
                  <a:extLst>
                    <a:ext uri="{FF2B5EF4-FFF2-40B4-BE49-F238E27FC236}">
                      <a16:creationId xmlns:a16="http://schemas.microsoft.com/office/drawing/2014/main" id="{850CA0A3-DA76-7D49-CEBE-562F98AAA078}"/>
                    </a:ext>
                  </a:extLst>
                </p:cNvPr>
                <p:cNvSpPr/>
                <p:nvPr/>
              </p:nvSpPr>
              <p:spPr>
                <a:xfrm>
                  <a:off x="4744730" y="2879036"/>
                  <a:ext cx="922387" cy="9223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pic>
              <p:nvPicPr>
                <p:cNvPr id="39" name="Graphic 38" descr="Magnifying glass with solid fill">
                  <a:extLst>
                    <a:ext uri="{FF2B5EF4-FFF2-40B4-BE49-F238E27FC236}">
                      <a16:creationId xmlns:a16="http://schemas.microsoft.com/office/drawing/2014/main" id="{759F158A-F68D-57EB-56BF-656F93A631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199492" y="2667892"/>
                  <a:ext cx="1675563" cy="1675563"/>
                </a:xfrm>
                <a:prstGeom prst="rect">
                  <a:avLst/>
                </a:prstGeom>
              </p:spPr>
            </p:pic>
          </p:grpSp>
          <p:pic>
            <p:nvPicPr>
              <p:cNvPr id="25" name="Graphic 24">
                <a:extLst>
                  <a:ext uri="{FF2B5EF4-FFF2-40B4-BE49-F238E27FC236}">
                    <a16:creationId xmlns:a16="http://schemas.microsoft.com/office/drawing/2014/main" id="{515BB635-5989-75BE-C4C2-347E31491CE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4" b="-27"/>
              <a:stretch/>
            </p:blipFill>
            <p:spPr>
              <a:xfrm>
                <a:off x="4803875" y="2932623"/>
                <a:ext cx="798226" cy="798226"/>
              </a:xfrm>
              <a:prstGeom prst="ellipse">
                <a:avLst/>
              </a:prstGeom>
            </p:spPr>
          </p:pic>
        </p:grpSp>
      </p:grpSp>
    </p:spTree>
    <p:extLst>
      <p:ext uri="{BB962C8B-B14F-4D97-AF65-F5344CB8AC3E}">
        <p14:creationId xmlns:p14="http://schemas.microsoft.com/office/powerpoint/2010/main" val="287202427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0B17-A984-0337-9DA2-410165D5CDA3}"/>
              </a:ext>
            </a:extLst>
          </p:cNvPr>
          <p:cNvSpPr>
            <a:spLocks noGrp="1"/>
          </p:cNvSpPr>
          <p:nvPr>
            <p:ph type="title"/>
          </p:nvPr>
        </p:nvSpPr>
        <p:spPr/>
        <p:txBody>
          <a:bodyPr/>
          <a:lstStyle/>
          <a:p>
            <a:r>
              <a:rPr lang="en-US"/>
              <a:t>Behavioral health—inpatient psychiatric beds per </a:t>
            </a:r>
            <a:r>
              <a:rPr lang="en-US" b="1"/>
              <a:t>Adult population </a:t>
            </a:r>
          </a:p>
        </p:txBody>
      </p:sp>
      <p:grpSp>
        <p:nvGrpSpPr>
          <p:cNvPr id="32" name="Group 31">
            <a:extLst>
              <a:ext uri="{FF2B5EF4-FFF2-40B4-BE49-F238E27FC236}">
                <a16:creationId xmlns:a16="http://schemas.microsoft.com/office/drawing/2014/main" id="{9EDDB64F-D0CB-D4C9-9F1A-BD2C9A6DB8B6}"/>
              </a:ext>
            </a:extLst>
          </p:cNvPr>
          <p:cNvGrpSpPr/>
          <p:nvPr/>
        </p:nvGrpSpPr>
        <p:grpSpPr>
          <a:xfrm>
            <a:off x="1045416" y="1971268"/>
            <a:ext cx="6770946" cy="6770946"/>
            <a:chOff x="458778" y="1281042"/>
            <a:chExt cx="4513964" cy="4513964"/>
          </a:xfrm>
        </p:grpSpPr>
        <p:sp>
          <p:nvSpPr>
            <p:cNvPr id="10" name="Oval 9">
              <a:extLst>
                <a:ext uri="{FF2B5EF4-FFF2-40B4-BE49-F238E27FC236}">
                  <a16:creationId xmlns:a16="http://schemas.microsoft.com/office/drawing/2014/main" id="{76A167BD-C8DB-1D9F-DBBB-14A862F84017}"/>
                </a:ext>
              </a:extLst>
            </p:cNvPr>
            <p:cNvSpPr/>
            <p:nvPr/>
          </p:nvSpPr>
          <p:spPr>
            <a:xfrm>
              <a:off x="458778" y="1281042"/>
              <a:ext cx="4513964" cy="4513964"/>
            </a:xfrm>
            <a:prstGeom prst="ellipse">
              <a:avLst/>
            </a:prstGeom>
            <a:solidFill>
              <a:schemeClr val="bg1"/>
            </a:solidFill>
            <a:ln>
              <a:noFill/>
            </a:ln>
            <a:effectLst>
              <a:outerShdw blurRad="254000" dist="23000" dir="5400000" rotWithShape="0">
                <a:srgbClr val="000000">
                  <a:alpha val="1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grpSp>
          <p:nvGrpSpPr>
            <p:cNvPr id="13" name="Group 12">
              <a:extLst>
                <a:ext uri="{FF2B5EF4-FFF2-40B4-BE49-F238E27FC236}">
                  <a16:creationId xmlns:a16="http://schemas.microsoft.com/office/drawing/2014/main" id="{D99A65BC-B37D-C44C-F792-FE628084DF26}"/>
                </a:ext>
              </a:extLst>
            </p:cNvPr>
            <p:cNvGrpSpPr/>
            <p:nvPr/>
          </p:nvGrpSpPr>
          <p:grpSpPr>
            <a:xfrm>
              <a:off x="469693" y="2295361"/>
              <a:ext cx="4459793" cy="2308324"/>
              <a:chOff x="538070" y="2369998"/>
              <a:chExt cx="4459793" cy="2308324"/>
            </a:xfrm>
          </p:grpSpPr>
          <p:sp>
            <p:nvSpPr>
              <p:cNvPr id="7" name="TextBox 6">
                <a:extLst>
                  <a:ext uri="{FF2B5EF4-FFF2-40B4-BE49-F238E27FC236}">
                    <a16:creationId xmlns:a16="http://schemas.microsoft.com/office/drawing/2014/main" id="{44620201-ACAC-6F4C-457C-3A4F5ACC096A}"/>
                  </a:ext>
                </a:extLst>
              </p:cNvPr>
              <p:cNvSpPr txBox="1"/>
              <p:nvPr/>
            </p:nvSpPr>
            <p:spPr>
              <a:xfrm>
                <a:off x="538070" y="2369998"/>
                <a:ext cx="4459793" cy="2308324"/>
              </a:xfrm>
              <a:prstGeom prst="rect">
                <a:avLst/>
              </a:prstGeom>
              <a:noFill/>
            </p:spPr>
            <p:txBody>
              <a:bodyPr wrap="square">
                <a:spAutoFit/>
              </a:bodyPr>
              <a:lstStyle/>
              <a:p>
                <a:pPr algn="ctr"/>
                <a:r>
                  <a:rPr lang="en-US" sz="6000" b="1">
                    <a:solidFill>
                      <a:schemeClr val="tx1">
                        <a:lumMod val="75000"/>
                        <a:lumOff val="25000"/>
                      </a:schemeClr>
                    </a:solidFill>
                    <a:latin typeface="Poppins" panose="00000500000000000000" pitchFamily="2" charset="0"/>
                    <a:cs typeface="Poppins" panose="00000500000000000000" pitchFamily="2" charset="0"/>
                  </a:rPr>
                  <a:t>7,322</a:t>
                </a:r>
                <a:r>
                  <a:rPr lang="en-US" sz="6000" b="1" spc="450">
                    <a:solidFill>
                      <a:schemeClr val="tx1">
                        <a:lumMod val="75000"/>
                        <a:lumOff val="25000"/>
                      </a:schemeClr>
                    </a:solidFill>
                    <a:latin typeface="Poppins" panose="00000500000000000000" pitchFamily="2" charset="0"/>
                    <a:cs typeface="Poppins" panose="00000500000000000000" pitchFamily="2" charset="0"/>
                  </a:rPr>
                  <a:t> </a:t>
                </a:r>
                <a:r>
                  <a:rPr lang="en-US" sz="6000" b="1">
                    <a:solidFill>
                      <a:schemeClr val="tx1">
                        <a:lumMod val="75000"/>
                        <a:lumOff val="25000"/>
                      </a:schemeClr>
                    </a:solidFill>
                    <a:latin typeface="Poppins" panose="00000500000000000000" pitchFamily="2" charset="0"/>
                    <a:cs typeface="Poppins" panose="00000500000000000000" pitchFamily="2" charset="0"/>
                  </a:rPr>
                  <a:t>Beds</a:t>
                </a:r>
              </a:p>
              <a:p>
                <a:pPr algn="ctr"/>
                <a:r>
                  <a:rPr lang="en-US" sz="2700" spc="450">
                    <a:solidFill>
                      <a:schemeClr val="tx2"/>
                    </a:solidFill>
                    <a:latin typeface="Poppins" panose="00000500000000000000" pitchFamily="2" charset="0"/>
                    <a:cs typeface="Poppins" panose="00000500000000000000" pitchFamily="2" charset="0"/>
                  </a:rPr>
                  <a:t>FOR</a:t>
                </a:r>
              </a:p>
              <a:p>
                <a:pPr algn="ctr"/>
                <a:r>
                  <a:rPr lang="en-US" sz="7200" b="1" spc="450">
                    <a:solidFill>
                      <a:schemeClr val="accent2"/>
                    </a:solidFill>
                    <a:latin typeface="Poppins" panose="00000500000000000000" pitchFamily="2" charset="0"/>
                    <a:cs typeface="Poppins" panose="00000500000000000000" pitchFamily="2" charset="0"/>
                  </a:rPr>
                  <a:t>17.4 </a:t>
                </a:r>
                <a:r>
                  <a:rPr lang="en-US" sz="7200" b="1">
                    <a:solidFill>
                      <a:schemeClr val="accent2"/>
                    </a:solidFill>
                    <a:latin typeface="Poppins" panose="00000500000000000000" pitchFamily="2" charset="0"/>
                    <a:cs typeface="Poppins" panose="00000500000000000000" pitchFamily="2" charset="0"/>
                  </a:rPr>
                  <a:t>Million</a:t>
                </a:r>
              </a:p>
              <a:p>
                <a:pPr algn="ctr">
                  <a:lnSpc>
                    <a:spcPct val="80000"/>
                  </a:lnSpc>
                </a:pPr>
                <a:r>
                  <a:rPr lang="en-US" sz="7200" b="1">
                    <a:solidFill>
                      <a:schemeClr val="accent2"/>
                    </a:solidFill>
                    <a:latin typeface="Poppins" panose="00000500000000000000" pitchFamily="2" charset="0"/>
                    <a:cs typeface="Poppins" panose="00000500000000000000" pitchFamily="2" charset="0"/>
                  </a:rPr>
                  <a:t>Adults</a:t>
                </a:r>
              </a:p>
            </p:txBody>
          </p:sp>
          <p:cxnSp>
            <p:nvCxnSpPr>
              <p:cNvPr id="9" name="Straight Connector 8">
                <a:extLst>
                  <a:ext uri="{FF2B5EF4-FFF2-40B4-BE49-F238E27FC236}">
                    <a16:creationId xmlns:a16="http://schemas.microsoft.com/office/drawing/2014/main" id="{41C133D7-B6AA-0324-9F22-763A0F362147}"/>
                  </a:ext>
                </a:extLst>
              </p:cNvPr>
              <p:cNvCxnSpPr>
                <a:cxnSpLocks/>
              </p:cNvCxnSpPr>
              <p:nvPr/>
            </p:nvCxnSpPr>
            <p:spPr>
              <a:xfrm>
                <a:off x="1176071" y="3160015"/>
                <a:ext cx="1109929" cy="0"/>
              </a:xfrm>
              <a:prstGeom prst="line">
                <a:avLst/>
              </a:prstGeom>
              <a:ln>
                <a:solidFill>
                  <a:schemeClr val="tx2"/>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95505CB-B4DF-0E21-1CA2-14334C765D8D}"/>
                  </a:ext>
                </a:extLst>
              </p:cNvPr>
              <p:cNvCxnSpPr>
                <a:cxnSpLocks/>
              </p:cNvCxnSpPr>
              <p:nvPr/>
            </p:nvCxnSpPr>
            <p:spPr>
              <a:xfrm flipV="1">
                <a:off x="3209925" y="3149564"/>
                <a:ext cx="1106347" cy="10451"/>
              </a:xfrm>
              <a:prstGeom prst="line">
                <a:avLst/>
              </a:prstGeom>
              <a:ln>
                <a:solidFill>
                  <a:schemeClr val="tx2"/>
                </a:solidFill>
                <a:tailEnd type="none" w="sm" len="sm"/>
              </a:ln>
              <a:effectLst/>
            </p:spPr>
            <p:style>
              <a:lnRef idx="2">
                <a:schemeClr val="accent1"/>
              </a:lnRef>
              <a:fillRef idx="0">
                <a:schemeClr val="accent1"/>
              </a:fillRef>
              <a:effectRef idx="1">
                <a:schemeClr val="accent1"/>
              </a:effectRef>
              <a:fontRef idx="minor">
                <a:schemeClr val="tx1"/>
              </a:fontRef>
            </p:style>
          </p:cxnSp>
        </p:grpSp>
        <p:pic>
          <p:nvPicPr>
            <p:cNvPr id="16" name="Graphic 15">
              <a:extLst>
                <a:ext uri="{FF2B5EF4-FFF2-40B4-BE49-F238E27FC236}">
                  <a16:creationId xmlns:a16="http://schemas.microsoft.com/office/drawing/2014/main" id="{CD530BE1-21C5-6C10-F635-7B87720CF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021" y="4715986"/>
              <a:ext cx="3910415" cy="275055"/>
            </a:xfrm>
            <a:prstGeom prst="rect">
              <a:avLst/>
            </a:prstGeom>
          </p:spPr>
        </p:pic>
      </p:grpSp>
      <p:grpSp>
        <p:nvGrpSpPr>
          <p:cNvPr id="3" name="Group 2">
            <a:extLst>
              <a:ext uri="{FF2B5EF4-FFF2-40B4-BE49-F238E27FC236}">
                <a16:creationId xmlns:a16="http://schemas.microsoft.com/office/drawing/2014/main" id="{E342091C-F428-42F3-7B96-55E600F54577}"/>
              </a:ext>
            </a:extLst>
          </p:cNvPr>
          <p:cNvGrpSpPr/>
          <p:nvPr/>
        </p:nvGrpSpPr>
        <p:grpSpPr>
          <a:xfrm>
            <a:off x="8373754" y="974768"/>
            <a:ext cx="11253664" cy="9483704"/>
            <a:chOff x="8373754" y="974768"/>
            <a:chExt cx="11253664" cy="9483704"/>
          </a:xfrm>
        </p:grpSpPr>
        <p:pic>
          <p:nvPicPr>
            <p:cNvPr id="18" name="Graphic 17">
              <a:extLst>
                <a:ext uri="{FF2B5EF4-FFF2-40B4-BE49-F238E27FC236}">
                  <a16:creationId xmlns:a16="http://schemas.microsoft.com/office/drawing/2014/main" id="{CA92552E-50C4-25A9-46FE-52207C2061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27555" y="1717718"/>
              <a:ext cx="8748848" cy="8740754"/>
            </a:xfrm>
            <a:prstGeom prst="rect">
              <a:avLst/>
            </a:prstGeom>
          </p:spPr>
        </p:pic>
        <p:sp>
          <p:nvSpPr>
            <p:cNvPr id="21" name="Rectangle: Rounded Corners 20">
              <a:extLst>
                <a:ext uri="{FF2B5EF4-FFF2-40B4-BE49-F238E27FC236}">
                  <a16:creationId xmlns:a16="http://schemas.microsoft.com/office/drawing/2014/main" id="{7BDB1C0D-07EC-E9E4-B7AE-DE4F2A0E0733}"/>
                </a:ext>
              </a:extLst>
            </p:cNvPr>
            <p:cNvSpPr/>
            <p:nvPr/>
          </p:nvSpPr>
          <p:spPr>
            <a:xfrm>
              <a:off x="10103711" y="4036274"/>
              <a:ext cx="9523707" cy="2359305"/>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Ins="1097280" rtlCol="0" anchor="ctr"/>
            <a:lstStyle/>
            <a:p>
              <a:pPr algn="ctr"/>
              <a:r>
                <a:rPr lang="en-US" sz="4200" b="1" spc="150">
                  <a:solidFill>
                    <a:schemeClr val="tx2"/>
                  </a:solidFill>
                  <a:latin typeface="Poppins" panose="00000500000000000000" pitchFamily="2" charset="0"/>
                  <a:cs typeface="Poppins" panose="00000500000000000000" pitchFamily="2" charset="0"/>
                </a:rPr>
                <a:t>🔴</a:t>
              </a:r>
              <a:r>
                <a:rPr lang="en-US" sz="3600" b="1" spc="150">
                  <a:solidFill>
                    <a:schemeClr val="tx2"/>
                  </a:solidFill>
                  <a:latin typeface="Poppins" panose="00000500000000000000" pitchFamily="2" charset="0"/>
                  <a:cs typeface="Poppins" panose="00000500000000000000" pitchFamily="2" charset="0"/>
                </a:rPr>
                <a:t> </a:t>
              </a:r>
              <a:r>
                <a:rPr lang="en-US" sz="4800" b="1" spc="150">
                  <a:solidFill>
                    <a:schemeClr val="tx2"/>
                  </a:solidFill>
                  <a:latin typeface="Poppins" panose="00000500000000000000" pitchFamily="2" charset="0"/>
                  <a:cs typeface="Poppins" panose="00000500000000000000" pitchFamily="2" charset="0"/>
                </a:rPr>
                <a:t>40.8</a:t>
              </a:r>
              <a:r>
                <a:rPr lang="en-US" sz="4800" b="1">
                  <a:solidFill>
                    <a:schemeClr val="tx2"/>
                  </a:solidFill>
                  <a:latin typeface="Poppins" panose="00000500000000000000" pitchFamily="2" charset="0"/>
                  <a:cs typeface="Poppins" panose="00000500000000000000" pitchFamily="2" charset="0"/>
                </a:rPr>
                <a:t> </a:t>
              </a:r>
              <a:r>
                <a:rPr lang="en-US" sz="4800" b="1" spc="450">
                  <a:solidFill>
                    <a:schemeClr val="tx2"/>
                  </a:solidFill>
                  <a:latin typeface="Poppins" panose="00000500000000000000" pitchFamily="2" charset="0"/>
                  <a:cs typeface="Poppins" panose="00000500000000000000" pitchFamily="2" charset="0"/>
                </a:rPr>
                <a:t>BEDS</a:t>
              </a:r>
              <a:endParaRPr lang="en-US" sz="2700" b="1" spc="450">
                <a:solidFill>
                  <a:schemeClr val="tx2"/>
                </a:solidFill>
                <a:latin typeface="Poppins" panose="00000500000000000000" pitchFamily="2" charset="0"/>
                <a:cs typeface="Poppins" panose="00000500000000000000" pitchFamily="2" charset="0"/>
              </a:endParaRPr>
            </a:p>
            <a:p>
              <a:pPr algn="ctr"/>
              <a:r>
                <a:rPr lang="en-US" spc="450">
                  <a:solidFill>
                    <a:schemeClr val="tx2"/>
                  </a:solidFill>
                  <a:latin typeface="Poppins" panose="00000500000000000000" pitchFamily="2" charset="0"/>
                  <a:cs typeface="Poppins" panose="00000500000000000000" pitchFamily="2" charset="0"/>
                </a:rPr>
                <a:t>—PER—</a:t>
              </a:r>
            </a:p>
            <a:p>
              <a:pPr algn="ctr"/>
              <a:r>
                <a:rPr lang="en-US" sz="4200" b="1" spc="450">
                  <a:solidFill>
                    <a:schemeClr val="tx2"/>
                  </a:solidFill>
                  <a:latin typeface="Poppins" panose="00000500000000000000" pitchFamily="2" charset="0"/>
                  <a:cs typeface="Poppins" panose="00000500000000000000" pitchFamily="2" charset="0"/>
                </a:rPr>
                <a:t>⚫</a:t>
              </a:r>
              <a:r>
                <a:rPr lang="en-US" sz="4800" b="1" spc="450">
                  <a:solidFill>
                    <a:schemeClr val="tx2"/>
                  </a:solidFill>
                  <a:latin typeface="Poppins" panose="00000500000000000000" pitchFamily="2" charset="0"/>
                  <a:cs typeface="Poppins" panose="00000500000000000000" pitchFamily="2" charset="0"/>
                </a:rPr>
                <a:t>100,000 ADULTS</a:t>
              </a:r>
            </a:p>
            <a:p>
              <a:pPr algn="ctr"/>
              <a:r>
                <a:rPr lang="en-US" sz="1575" spc="450">
                  <a:solidFill>
                    <a:schemeClr val="tx2"/>
                  </a:solidFill>
                  <a:latin typeface="Poppins" panose="00000500000000000000" pitchFamily="2" charset="0"/>
                  <a:cs typeface="Poppins" panose="00000500000000000000" pitchFamily="2" charset="0"/>
                </a:rPr>
                <a:t>ONE DOT = 10 ADULTS </a:t>
              </a:r>
              <a:endParaRPr lang="en-US" sz="2700" spc="450">
                <a:solidFill>
                  <a:schemeClr val="tx2"/>
                </a:solidFill>
                <a:latin typeface="Poppins" panose="00000500000000000000" pitchFamily="2" charset="0"/>
                <a:cs typeface="Poppins" panose="00000500000000000000" pitchFamily="2" charset="0"/>
              </a:endParaRPr>
            </a:p>
          </p:txBody>
        </p:sp>
        <p:sp>
          <p:nvSpPr>
            <p:cNvPr id="29" name="Oval 28">
              <a:extLst>
                <a:ext uri="{FF2B5EF4-FFF2-40B4-BE49-F238E27FC236}">
                  <a16:creationId xmlns:a16="http://schemas.microsoft.com/office/drawing/2014/main" id="{735F99EE-7271-6BED-8D4F-8C146408AD95}"/>
                </a:ext>
              </a:extLst>
            </p:cNvPr>
            <p:cNvSpPr/>
            <p:nvPr/>
          </p:nvSpPr>
          <p:spPr>
            <a:xfrm>
              <a:off x="8373754" y="4510960"/>
              <a:ext cx="1265084" cy="12650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a:latin typeface="Poppins" panose="00000500000000000000" pitchFamily="2" charset="0"/>
                  <a:cs typeface="Poppins" panose="00000500000000000000" pitchFamily="2" charset="0"/>
                </a:rPr>
                <a:t>OR</a:t>
              </a:r>
            </a:p>
          </p:txBody>
        </p:sp>
        <p:grpSp>
          <p:nvGrpSpPr>
            <p:cNvPr id="27" name="Group 26">
              <a:extLst>
                <a:ext uri="{FF2B5EF4-FFF2-40B4-BE49-F238E27FC236}">
                  <a16:creationId xmlns:a16="http://schemas.microsoft.com/office/drawing/2014/main" id="{20093F68-FA82-76EB-0FCB-A817B7E72C41}"/>
                </a:ext>
              </a:extLst>
            </p:cNvPr>
            <p:cNvGrpSpPr/>
            <p:nvPr/>
          </p:nvGrpSpPr>
          <p:grpSpPr>
            <a:xfrm>
              <a:off x="8649007" y="974768"/>
              <a:ext cx="2513345" cy="2513345"/>
              <a:chOff x="4199492" y="2667892"/>
              <a:chExt cx="1675563" cy="1675563"/>
            </a:xfrm>
          </p:grpSpPr>
          <p:sp>
            <p:nvSpPr>
              <p:cNvPr id="26" name="Oval 25">
                <a:extLst>
                  <a:ext uri="{FF2B5EF4-FFF2-40B4-BE49-F238E27FC236}">
                    <a16:creationId xmlns:a16="http://schemas.microsoft.com/office/drawing/2014/main" id="{850CA0A3-DA76-7D49-CEBE-562F98AAA078}"/>
                  </a:ext>
                </a:extLst>
              </p:cNvPr>
              <p:cNvSpPr/>
              <p:nvPr/>
            </p:nvSpPr>
            <p:spPr>
              <a:xfrm>
                <a:off x="4744730" y="2879036"/>
                <a:ext cx="922387" cy="9223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pic>
            <p:nvPicPr>
              <p:cNvPr id="39" name="Graphic 38" descr="Magnifying glass with solid fill">
                <a:extLst>
                  <a:ext uri="{FF2B5EF4-FFF2-40B4-BE49-F238E27FC236}">
                    <a16:creationId xmlns:a16="http://schemas.microsoft.com/office/drawing/2014/main" id="{759F158A-F68D-57EB-56BF-656F93A631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199492" y="2667892"/>
                <a:ext cx="1675563" cy="1675563"/>
              </a:xfrm>
              <a:prstGeom prst="rect">
                <a:avLst/>
              </a:prstGeom>
            </p:spPr>
          </p:pic>
        </p:grpSp>
      </p:grpSp>
      <p:pic>
        <p:nvPicPr>
          <p:cNvPr id="12" name="Graphic 11">
            <a:extLst>
              <a:ext uri="{FF2B5EF4-FFF2-40B4-BE49-F238E27FC236}">
                <a16:creationId xmlns:a16="http://schemas.microsoft.com/office/drawing/2014/main" id="{01E9BF91-D18C-A536-C301-3BDEF12AE74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458" t="-43454" r="72" b="-124"/>
          <a:stretch/>
        </p:blipFill>
        <p:spPr>
          <a:xfrm>
            <a:off x="9575799" y="1401839"/>
            <a:ext cx="1164256" cy="1164256"/>
          </a:xfrm>
          <a:prstGeom prst="ellipse">
            <a:avLst/>
          </a:prstGeom>
        </p:spPr>
      </p:pic>
    </p:spTree>
    <p:extLst>
      <p:ext uri="{BB962C8B-B14F-4D97-AF65-F5344CB8AC3E}">
        <p14:creationId xmlns:p14="http://schemas.microsoft.com/office/powerpoint/2010/main" val="34825368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3CF-01B5-C397-452E-95FC3D2FF4E6}"/>
              </a:ext>
            </a:extLst>
          </p:cNvPr>
          <p:cNvSpPr>
            <a:spLocks noGrp="1"/>
          </p:cNvSpPr>
          <p:nvPr>
            <p:ph type="title"/>
          </p:nvPr>
        </p:nvSpPr>
        <p:spPr/>
        <p:txBody>
          <a:bodyPr/>
          <a:lstStyle/>
          <a:p>
            <a:r>
              <a:rPr lang="en-US"/>
              <a:t>Building a Full Continuum of Behavioral Health</a:t>
            </a:r>
          </a:p>
        </p:txBody>
      </p:sp>
    </p:spTree>
    <p:extLst>
      <p:ext uri="{BB962C8B-B14F-4D97-AF65-F5344CB8AC3E}">
        <p14:creationId xmlns:p14="http://schemas.microsoft.com/office/powerpoint/2010/main" val="23586334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3052-26E0-5F37-0835-85699F8B3F0B}"/>
              </a:ext>
            </a:extLst>
          </p:cNvPr>
          <p:cNvSpPr>
            <a:spLocks noGrp="1"/>
          </p:cNvSpPr>
          <p:nvPr>
            <p:ph type="title"/>
          </p:nvPr>
        </p:nvSpPr>
        <p:spPr/>
        <p:txBody>
          <a:bodyPr/>
          <a:lstStyle/>
          <a:p>
            <a:r>
              <a:rPr lang="en-US"/>
              <a:t>Health Care Expectations</a:t>
            </a:r>
          </a:p>
        </p:txBody>
      </p:sp>
      <p:sp>
        <p:nvSpPr>
          <p:cNvPr id="6" name="Oval 5">
            <a:extLst>
              <a:ext uri="{FF2B5EF4-FFF2-40B4-BE49-F238E27FC236}">
                <a16:creationId xmlns:a16="http://schemas.microsoft.com/office/drawing/2014/main" id="{69FCDA44-2263-1CD4-82C4-12D4AE591B48}"/>
              </a:ext>
            </a:extLst>
          </p:cNvPr>
          <p:cNvSpPr>
            <a:spLocks noChangeAspect="1"/>
          </p:cNvSpPr>
          <p:nvPr/>
        </p:nvSpPr>
        <p:spPr>
          <a:xfrm>
            <a:off x="481907" y="1424723"/>
            <a:ext cx="3840480" cy="3840480"/>
          </a:xfrm>
          <a:prstGeom prst="ellipse">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TIMELY </a:t>
            </a:r>
            <a:b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b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ACCESS</a:t>
            </a:r>
          </a:p>
        </p:txBody>
      </p:sp>
      <p:sp>
        <p:nvSpPr>
          <p:cNvPr id="10" name="Oval 9">
            <a:extLst>
              <a:ext uri="{FF2B5EF4-FFF2-40B4-BE49-F238E27FC236}">
                <a16:creationId xmlns:a16="http://schemas.microsoft.com/office/drawing/2014/main" id="{D500B510-8453-65E9-1111-313A90BC5644}"/>
              </a:ext>
            </a:extLst>
          </p:cNvPr>
          <p:cNvSpPr>
            <a:spLocks noChangeAspect="1"/>
          </p:cNvSpPr>
          <p:nvPr/>
        </p:nvSpPr>
        <p:spPr>
          <a:xfrm>
            <a:off x="2421498" y="4185490"/>
            <a:ext cx="3840480" cy="3840480"/>
          </a:xfrm>
          <a:prstGeom prst="ellipse">
            <a:avLst/>
          </a:pr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EFFICIENT UTILIZATION</a:t>
            </a:r>
          </a:p>
        </p:txBody>
      </p:sp>
      <p:sp>
        <p:nvSpPr>
          <p:cNvPr id="7" name="Oval 6">
            <a:extLst>
              <a:ext uri="{FF2B5EF4-FFF2-40B4-BE49-F238E27FC236}">
                <a16:creationId xmlns:a16="http://schemas.microsoft.com/office/drawing/2014/main" id="{177D2F4A-FE57-33D4-52B5-5BC07419390F}"/>
              </a:ext>
            </a:extLst>
          </p:cNvPr>
          <p:cNvSpPr>
            <a:spLocks noChangeAspect="1"/>
          </p:cNvSpPr>
          <p:nvPr/>
        </p:nvSpPr>
        <p:spPr>
          <a:xfrm>
            <a:off x="4361089" y="2048733"/>
            <a:ext cx="3840480" cy="3840480"/>
          </a:xfrm>
          <a:prstGeom prst="ellipse">
            <a:avLst/>
          </a:prstGeom>
          <a:solidFill>
            <a:schemeClr val="accent1">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HIGH-QUALITY</a:t>
            </a:r>
          </a:p>
        </p:txBody>
      </p:sp>
      <p:sp>
        <p:nvSpPr>
          <p:cNvPr id="11" name="Oval 10">
            <a:extLst>
              <a:ext uri="{FF2B5EF4-FFF2-40B4-BE49-F238E27FC236}">
                <a16:creationId xmlns:a16="http://schemas.microsoft.com/office/drawing/2014/main" id="{2ED475A8-6ABA-9A59-1A1F-2DB5F738EE5A}"/>
              </a:ext>
            </a:extLst>
          </p:cNvPr>
          <p:cNvSpPr>
            <a:spLocks noChangeAspect="1"/>
          </p:cNvSpPr>
          <p:nvPr/>
        </p:nvSpPr>
        <p:spPr>
          <a:xfrm>
            <a:off x="6300680" y="4809500"/>
            <a:ext cx="3840480" cy="3840480"/>
          </a:xfrm>
          <a:prstGeom prst="ellipse">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COST EFFECTIVE</a:t>
            </a:r>
          </a:p>
        </p:txBody>
      </p:sp>
      <p:sp>
        <p:nvSpPr>
          <p:cNvPr id="8" name="Oval 7">
            <a:extLst>
              <a:ext uri="{FF2B5EF4-FFF2-40B4-BE49-F238E27FC236}">
                <a16:creationId xmlns:a16="http://schemas.microsoft.com/office/drawing/2014/main" id="{53B045F1-A41F-B700-36CD-92ADA8F9B8D3}"/>
              </a:ext>
            </a:extLst>
          </p:cNvPr>
          <p:cNvSpPr>
            <a:spLocks noChangeAspect="1"/>
          </p:cNvSpPr>
          <p:nvPr/>
        </p:nvSpPr>
        <p:spPr>
          <a:xfrm>
            <a:off x="8240271" y="2672743"/>
            <a:ext cx="3840480" cy="3840480"/>
          </a:xfrm>
          <a:prstGeom prst="ellipse">
            <a:avLst/>
          </a:pr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ACCOUNTABILITY</a:t>
            </a:r>
          </a:p>
        </p:txBody>
      </p:sp>
      <p:sp>
        <p:nvSpPr>
          <p:cNvPr id="12" name="Oval 11">
            <a:extLst>
              <a:ext uri="{FF2B5EF4-FFF2-40B4-BE49-F238E27FC236}">
                <a16:creationId xmlns:a16="http://schemas.microsoft.com/office/drawing/2014/main" id="{9F30B254-8611-9A5D-7FC6-87329316E956}"/>
              </a:ext>
            </a:extLst>
          </p:cNvPr>
          <p:cNvSpPr>
            <a:spLocks noChangeAspect="1"/>
          </p:cNvSpPr>
          <p:nvPr/>
        </p:nvSpPr>
        <p:spPr>
          <a:xfrm>
            <a:off x="10179862" y="5433510"/>
            <a:ext cx="3840480" cy="3840480"/>
          </a:xfrm>
          <a:prstGeom prst="ellipse">
            <a:avLst/>
          </a:prstGeom>
          <a:solidFill>
            <a:schemeClr val="accent1">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SUSTAINABILITY</a:t>
            </a:r>
          </a:p>
        </p:txBody>
      </p:sp>
      <p:sp>
        <p:nvSpPr>
          <p:cNvPr id="9" name="Oval 8">
            <a:extLst>
              <a:ext uri="{FF2B5EF4-FFF2-40B4-BE49-F238E27FC236}">
                <a16:creationId xmlns:a16="http://schemas.microsoft.com/office/drawing/2014/main" id="{02C5F33D-4F7B-CAB6-0A52-D414A1B51B59}"/>
              </a:ext>
            </a:extLst>
          </p:cNvPr>
          <p:cNvSpPr>
            <a:spLocks noChangeAspect="1"/>
          </p:cNvSpPr>
          <p:nvPr/>
        </p:nvSpPr>
        <p:spPr>
          <a:xfrm>
            <a:off x="12119453" y="3296753"/>
            <a:ext cx="3840480" cy="3840480"/>
          </a:xfrm>
          <a:prstGeom prst="ellipse">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GREAT OUTCOMES</a:t>
            </a:r>
          </a:p>
        </p:txBody>
      </p:sp>
      <p:sp>
        <p:nvSpPr>
          <p:cNvPr id="13" name="Oval 12">
            <a:extLst>
              <a:ext uri="{FF2B5EF4-FFF2-40B4-BE49-F238E27FC236}">
                <a16:creationId xmlns:a16="http://schemas.microsoft.com/office/drawing/2014/main" id="{2E8E6152-242E-6BC1-2510-B565A756C340}"/>
              </a:ext>
            </a:extLst>
          </p:cNvPr>
          <p:cNvSpPr>
            <a:spLocks noChangeAspect="1"/>
          </p:cNvSpPr>
          <p:nvPr/>
        </p:nvSpPr>
        <p:spPr>
          <a:xfrm>
            <a:off x="14059047" y="6057522"/>
            <a:ext cx="3840480" cy="3840480"/>
          </a:xfrm>
          <a:prstGeom prst="ellipse">
            <a:avLst/>
          </a:pr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5287"/>
                </a:solidFill>
                <a:effectLst/>
                <a:uLnTx/>
                <a:uFillTx/>
                <a:latin typeface="Poppins" panose="00000500000000000000" pitchFamily="2" charset="0"/>
                <a:ea typeface="+mn-ea"/>
                <a:cs typeface="Poppins" panose="00000500000000000000" pitchFamily="2" charset="0"/>
              </a:rPr>
              <a:t>MODERN</a:t>
            </a:r>
          </a:p>
        </p:txBody>
      </p:sp>
    </p:spTree>
    <p:extLst>
      <p:ext uri="{BB962C8B-B14F-4D97-AF65-F5344CB8AC3E}">
        <p14:creationId xmlns:p14="http://schemas.microsoft.com/office/powerpoint/2010/main" val="5197848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0824-8653-D4C5-D6EC-0A19FF0EFD6E}"/>
              </a:ext>
            </a:extLst>
          </p:cNvPr>
          <p:cNvSpPr>
            <a:spLocks noGrp="1"/>
          </p:cNvSpPr>
          <p:nvPr>
            <p:ph type="title"/>
          </p:nvPr>
        </p:nvSpPr>
        <p:spPr/>
        <p:txBody>
          <a:bodyPr/>
          <a:lstStyle/>
          <a:p>
            <a:r>
              <a:rPr lang="en-US"/>
              <a:t>Continuum of Care model</a:t>
            </a:r>
          </a:p>
        </p:txBody>
      </p:sp>
      <p:sp>
        <p:nvSpPr>
          <p:cNvPr id="3" name="TextBox 2">
            <a:extLst>
              <a:ext uri="{FF2B5EF4-FFF2-40B4-BE49-F238E27FC236}">
                <a16:creationId xmlns:a16="http://schemas.microsoft.com/office/drawing/2014/main" id="{EF959A52-8DD0-CEA3-E971-566C66D6C8B0}"/>
              </a:ext>
            </a:extLst>
          </p:cNvPr>
          <p:cNvSpPr txBox="1"/>
          <p:nvPr/>
        </p:nvSpPr>
        <p:spPr>
          <a:xfrm>
            <a:off x="342900" y="1252764"/>
            <a:ext cx="4014198" cy="4014216"/>
          </a:xfrm>
          <a:prstGeom prst="ellipse">
            <a:avLst/>
          </a:prstGeom>
          <a:solidFill>
            <a:schemeClr val="bg1"/>
          </a:solidFill>
          <a:effectLst>
            <a:outerShdw blurRad="304800" dist="50800" dir="5400000" algn="t" rotWithShape="0">
              <a:prstClr val="black">
                <a:alpha val="8000"/>
              </a:prstClr>
            </a:outerShdw>
          </a:effectLst>
        </p:spPr>
        <p:txBody>
          <a:bodyPr wrap="square" lIns="0" tIns="0" rIns="0" bIns="0" rtlCol="0" anchor="ctr" anchorCtr="0">
            <a:noAutofit/>
          </a:bodyPr>
          <a:lstStyle/>
          <a:p>
            <a:pPr algn="ctr"/>
            <a:r>
              <a:rPr lang="en-US" sz="3600" b="1" i="1" spc="60">
                <a:solidFill>
                  <a:schemeClr val="accent2"/>
                </a:solidFill>
                <a:effectLst/>
                <a:latin typeface="Poppins" panose="00000500000000000000" pitchFamily="2" charset="0"/>
                <a:cs typeface="Poppins" panose="00000500000000000000" pitchFamily="2" charset="0"/>
              </a:rPr>
              <a:t>right care, </a:t>
            </a:r>
            <a:br>
              <a:rPr lang="en-US" sz="3600" b="1" i="1" spc="60">
                <a:solidFill>
                  <a:schemeClr val="accent2"/>
                </a:solidFill>
                <a:effectLst/>
                <a:latin typeface="Poppins" panose="00000500000000000000" pitchFamily="2" charset="0"/>
                <a:cs typeface="Poppins" panose="00000500000000000000" pitchFamily="2" charset="0"/>
              </a:rPr>
            </a:br>
            <a:r>
              <a:rPr lang="en-US" sz="3600" b="1" i="1" spc="60">
                <a:solidFill>
                  <a:schemeClr val="accent2"/>
                </a:solidFill>
                <a:effectLst/>
                <a:latin typeface="Poppins" panose="00000500000000000000" pitchFamily="2" charset="0"/>
                <a:cs typeface="Poppins" panose="00000500000000000000" pitchFamily="2" charset="0"/>
              </a:rPr>
              <a:t>right time, </a:t>
            </a:r>
            <a:br>
              <a:rPr lang="en-US" sz="3600" b="1" i="1" spc="60">
                <a:solidFill>
                  <a:schemeClr val="accent2"/>
                </a:solidFill>
                <a:effectLst/>
                <a:latin typeface="Poppins" panose="00000500000000000000" pitchFamily="2" charset="0"/>
                <a:cs typeface="Poppins" panose="00000500000000000000" pitchFamily="2" charset="0"/>
              </a:rPr>
            </a:br>
            <a:r>
              <a:rPr lang="en-US" sz="3600" b="1" i="1" spc="60">
                <a:solidFill>
                  <a:schemeClr val="accent2"/>
                </a:solidFill>
                <a:effectLst/>
                <a:latin typeface="Poppins" panose="00000500000000000000" pitchFamily="2" charset="0"/>
                <a:cs typeface="Poppins" panose="00000500000000000000" pitchFamily="2" charset="0"/>
              </a:rPr>
              <a:t>right place</a:t>
            </a:r>
          </a:p>
        </p:txBody>
      </p:sp>
      <p:pic>
        <p:nvPicPr>
          <p:cNvPr id="5" name="Content Placeholder 4" descr="Graphical user interface&#10;&#10;Description automatically generated">
            <a:extLst>
              <a:ext uri="{FF2B5EF4-FFF2-40B4-BE49-F238E27FC236}">
                <a16:creationId xmlns:a16="http://schemas.microsoft.com/office/drawing/2014/main" id="{3C094198-6DDD-C794-6EE4-A4E5936CA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5055" y="1412421"/>
            <a:ext cx="15777029" cy="8874579"/>
          </a:xfrm>
        </p:spPr>
      </p:pic>
    </p:spTree>
    <p:extLst>
      <p:ext uri="{BB962C8B-B14F-4D97-AF65-F5344CB8AC3E}">
        <p14:creationId xmlns:p14="http://schemas.microsoft.com/office/powerpoint/2010/main" val="37673708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444D9ED7-5978-9B6D-BA96-7C363729746E}"/>
              </a:ext>
            </a:extLst>
          </p:cNvPr>
          <p:cNvSpPr/>
          <p:nvPr/>
        </p:nvSpPr>
        <p:spPr>
          <a:xfrm>
            <a:off x="10762277" y="1250914"/>
            <a:ext cx="5371776" cy="8055647"/>
          </a:xfrm>
          <a:prstGeom prst="round2Same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009E6DBE-5C62-B8BF-3187-3FFAB8FBB48B}"/>
              </a:ext>
            </a:extLst>
          </p:cNvPr>
          <p:cNvSpPr txBox="1"/>
          <p:nvPr/>
        </p:nvSpPr>
        <p:spPr>
          <a:xfrm>
            <a:off x="9004300" y="1386368"/>
            <a:ext cx="9093200" cy="1107996"/>
          </a:xfrm>
          <a:prstGeom prst="rect">
            <a:avLst/>
          </a:prstGeom>
          <a:noFill/>
          <a:ln>
            <a:noFill/>
          </a:ln>
        </p:spPr>
        <p:txBody>
          <a:bodyPr wrap="square" lIns="137160" tIns="137160" rIns="137160" bIns="137160">
            <a:spAutoFit/>
          </a:bodyPr>
          <a:lstStyle/>
          <a:p>
            <a:pPr algn="ctr"/>
            <a:r>
              <a:rPr lang="en-US" sz="2700" b="1">
                <a:solidFill>
                  <a:schemeClr val="tx2"/>
                </a:solidFill>
                <a:latin typeface="Poppins" panose="00000500000000000000" pitchFamily="2" charset="0"/>
                <a:ea typeface="Calibri" panose="020F0502020204030204" pitchFamily="34" charset="0"/>
                <a:cs typeface="Poppins" panose="00000500000000000000" pitchFamily="2" charset="0"/>
              </a:rPr>
              <a:t>State Ratios of the </a:t>
            </a:r>
            <a:br>
              <a:rPr lang="en-US" sz="2700" b="1">
                <a:solidFill>
                  <a:schemeClr val="tx2"/>
                </a:solidFill>
                <a:latin typeface="Poppins" panose="00000500000000000000" pitchFamily="2" charset="0"/>
                <a:ea typeface="Calibri" panose="020F0502020204030204" pitchFamily="34" charset="0"/>
                <a:cs typeface="Poppins" panose="00000500000000000000" pitchFamily="2" charset="0"/>
              </a:rPr>
            </a:br>
            <a:r>
              <a:rPr lang="en-US" sz="2700" b="1">
                <a:solidFill>
                  <a:schemeClr val="tx2"/>
                </a:solidFill>
                <a:latin typeface="Poppins" panose="00000500000000000000" pitchFamily="2" charset="0"/>
                <a:ea typeface="Calibri" panose="020F0502020204030204" pitchFamily="34" charset="0"/>
                <a:cs typeface="Poppins" panose="00000500000000000000" pitchFamily="2" charset="0"/>
              </a:rPr>
              <a:t>Mental Health Workforce</a:t>
            </a:r>
          </a:p>
        </p:txBody>
      </p:sp>
      <p:sp>
        <p:nvSpPr>
          <p:cNvPr id="6" name="Title 1">
            <a:extLst>
              <a:ext uri="{FF2B5EF4-FFF2-40B4-BE49-F238E27FC236}">
                <a16:creationId xmlns:a16="http://schemas.microsoft.com/office/drawing/2014/main" id="{305444E5-39FB-402F-724D-34ECF0DAFB29}"/>
              </a:ext>
            </a:extLst>
          </p:cNvPr>
          <p:cNvSpPr>
            <a:spLocks noGrp="1"/>
          </p:cNvSpPr>
          <p:nvPr>
            <p:ph type="title"/>
          </p:nvPr>
        </p:nvSpPr>
        <p:spPr/>
        <p:txBody>
          <a:bodyPr/>
          <a:lstStyle/>
          <a:p>
            <a:r>
              <a:rPr lang="en-US"/>
              <a:t>Behavioral health—Workforce</a:t>
            </a:r>
          </a:p>
        </p:txBody>
      </p:sp>
      <p:sp>
        <p:nvSpPr>
          <p:cNvPr id="7" name="Content Placeholder 6">
            <a:extLst>
              <a:ext uri="{FF2B5EF4-FFF2-40B4-BE49-F238E27FC236}">
                <a16:creationId xmlns:a16="http://schemas.microsoft.com/office/drawing/2014/main" id="{7B5E4BBC-079D-5B59-0386-176FCF799CD3}"/>
              </a:ext>
            </a:extLst>
          </p:cNvPr>
          <p:cNvSpPr>
            <a:spLocks noGrp="1"/>
          </p:cNvSpPr>
          <p:nvPr>
            <p:ph idx="1"/>
          </p:nvPr>
        </p:nvSpPr>
        <p:spPr>
          <a:xfrm>
            <a:off x="660400" y="1457687"/>
            <a:ext cx="8483598" cy="7387041"/>
          </a:xfrm>
        </p:spPr>
        <p:txBody>
          <a:bodyPr>
            <a:normAutofit/>
          </a:bodyPr>
          <a:lstStyle/>
          <a:p>
            <a:pPr marL="0" indent="0">
              <a:spcBef>
                <a:spcPts val="0"/>
              </a:spcBef>
              <a:buNone/>
            </a:pPr>
            <a:r>
              <a:rPr lang="en-US" sz="5100" b="1">
                <a:solidFill>
                  <a:schemeClr val="tx2"/>
                </a:solidFill>
              </a:rPr>
              <a:t>Florida Ranks </a:t>
            </a:r>
          </a:p>
          <a:p>
            <a:pPr marL="0" indent="0">
              <a:spcBef>
                <a:spcPts val="0"/>
              </a:spcBef>
              <a:buNone/>
            </a:pPr>
            <a:r>
              <a:rPr lang="en-US" sz="5100" b="1">
                <a:solidFill>
                  <a:schemeClr val="accent2"/>
                </a:solidFill>
              </a:rPr>
              <a:t>43</a:t>
            </a:r>
            <a:r>
              <a:rPr lang="en-US" sz="5100" b="1" baseline="30000">
                <a:solidFill>
                  <a:schemeClr val="accent2"/>
                </a:solidFill>
              </a:rPr>
              <a:t>rd</a:t>
            </a:r>
            <a:r>
              <a:rPr lang="en-US" sz="5100" b="1">
                <a:solidFill>
                  <a:schemeClr val="tx2"/>
                </a:solidFill>
              </a:rPr>
              <a:t> in Mental Health Workforce Availability</a:t>
            </a:r>
          </a:p>
        </p:txBody>
      </p:sp>
      <p:sp>
        <p:nvSpPr>
          <p:cNvPr id="3" name="TextBox 2">
            <a:extLst>
              <a:ext uri="{FF2B5EF4-FFF2-40B4-BE49-F238E27FC236}">
                <a16:creationId xmlns:a16="http://schemas.microsoft.com/office/drawing/2014/main" id="{B62642F0-2254-8ACB-7408-700853372921}"/>
              </a:ext>
            </a:extLst>
          </p:cNvPr>
          <p:cNvSpPr txBox="1"/>
          <p:nvPr/>
        </p:nvSpPr>
        <p:spPr>
          <a:xfrm>
            <a:off x="251072" y="8947121"/>
            <a:ext cx="10858997" cy="307777"/>
          </a:xfrm>
          <a:prstGeom prst="rect">
            <a:avLst/>
          </a:prstGeom>
          <a:noFill/>
        </p:spPr>
        <p:txBody>
          <a:bodyPr wrap="square">
            <a:spAutoFit/>
          </a:bodyPr>
          <a:lstStyle/>
          <a:p>
            <a:r>
              <a:rPr lang="en-US" sz="1400">
                <a:solidFill>
                  <a:schemeClr val="bg2">
                    <a:lumMod val="50000"/>
                  </a:schemeClr>
                </a:solidFill>
                <a:latin typeface="Poppins" panose="00000500000000000000" pitchFamily="2" charset="0"/>
                <a:cs typeface="Poppins" panose="00000500000000000000" pitchFamily="2" charset="0"/>
              </a:rPr>
              <a:t>Source: Mental Health America: </a:t>
            </a:r>
            <a:r>
              <a:rPr lang="en-US" sz="1400" b="1">
                <a:solidFill>
                  <a:schemeClr val="bg2">
                    <a:lumMod val="50000"/>
                  </a:schemeClr>
                </a:solidFill>
                <a:latin typeface="Poppins" panose="00000500000000000000" pitchFamily="2" charset="0"/>
                <a:cs typeface="Poppins" panose="00000500000000000000" pitchFamily="2" charset="0"/>
              </a:rPr>
              <a:t>2023 State of Mental Health in America Report</a:t>
            </a:r>
          </a:p>
        </p:txBody>
      </p:sp>
      <p:pic>
        <p:nvPicPr>
          <p:cNvPr id="18" name="Picture 17">
            <a:extLst>
              <a:ext uri="{FF2B5EF4-FFF2-40B4-BE49-F238E27FC236}">
                <a16:creationId xmlns:a16="http://schemas.microsoft.com/office/drawing/2014/main" id="{848EFFA6-DF79-BF17-2817-A8C3F21A3D5C}"/>
              </a:ext>
            </a:extLst>
          </p:cNvPr>
          <p:cNvPicPr>
            <a:picLocks noChangeAspect="1"/>
          </p:cNvPicPr>
          <p:nvPr/>
        </p:nvPicPr>
        <p:blipFill rotWithShape="1">
          <a:blip r:embed="rId2">
            <a:extLst>
              <a:ext uri="{28A0092B-C50C-407E-A947-70E740481C1C}">
                <a14:useLocalDpi xmlns:a14="http://schemas.microsoft.com/office/drawing/2010/main" val="0"/>
              </a:ext>
            </a:extLst>
          </a:blip>
          <a:srcRect r="2" b="-50"/>
          <a:stretch/>
        </p:blipFill>
        <p:spPr>
          <a:xfrm>
            <a:off x="333682" y="3543300"/>
            <a:ext cx="8810318" cy="4516598"/>
          </a:xfrm>
          <a:prstGeom prst="roundRect">
            <a:avLst>
              <a:gd name="adj" fmla="val 0"/>
            </a:avLst>
          </a:prstGeom>
          <a:solidFill>
            <a:schemeClr val="bg1">
              <a:lumMod val="75000"/>
            </a:schemeClr>
          </a:solidFill>
        </p:spPr>
      </p:pic>
      <p:sp>
        <p:nvSpPr>
          <p:cNvPr id="14" name="Oval 13">
            <a:extLst>
              <a:ext uri="{FF2B5EF4-FFF2-40B4-BE49-F238E27FC236}">
                <a16:creationId xmlns:a16="http://schemas.microsoft.com/office/drawing/2014/main" id="{155152EC-2B42-F8FA-1AF3-89B34E37A050}"/>
              </a:ext>
            </a:extLst>
          </p:cNvPr>
          <p:cNvSpPr/>
          <p:nvPr/>
        </p:nvSpPr>
        <p:spPr>
          <a:xfrm>
            <a:off x="9921795" y="2898055"/>
            <a:ext cx="3189879" cy="318987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spc="450">
                <a:solidFill>
                  <a:schemeClr val="tx2"/>
                </a:solidFill>
                <a:latin typeface="Poppins" panose="00000500000000000000" pitchFamily="2" charset="0"/>
                <a:cs typeface="Poppins" panose="00000500000000000000" pitchFamily="2" charset="0"/>
              </a:rPr>
              <a:t>#1 STATE</a:t>
            </a:r>
          </a:p>
          <a:p>
            <a:pPr algn="ctr"/>
            <a:r>
              <a:rPr lang="en-US" sz="4200" b="1" spc="450">
                <a:solidFill>
                  <a:schemeClr val="accent1"/>
                </a:solidFill>
                <a:latin typeface="Poppins" panose="00000500000000000000" pitchFamily="2" charset="0"/>
                <a:cs typeface="Poppins" panose="00000500000000000000" pitchFamily="2" charset="0"/>
              </a:rPr>
              <a:t>140:1</a:t>
            </a:r>
          </a:p>
        </p:txBody>
      </p:sp>
      <p:graphicFrame>
        <p:nvGraphicFramePr>
          <p:cNvPr id="61" name="Chart 60">
            <a:extLst>
              <a:ext uri="{FF2B5EF4-FFF2-40B4-BE49-F238E27FC236}">
                <a16:creationId xmlns:a16="http://schemas.microsoft.com/office/drawing/2014/main" id="{01DF6B44-3B05-4D2F-9AB0-F6C65D8BB4EB}"/>
              </a:ext>
            </a:extLst>
          </p:cNvPr>
          <p:cNvGraphicFramePr/>
          <p:nvPr/>
        </p:nvGraphicFramePr>
        <p:xfrm>
          <a:off x="8515480" y="2629818"/>
          <a:ext cx="6002508" cy="3785676"/>
        </p:xfrm>
        <a:graphic>
          <a:graphicData uri="http://schemas.openxmlformats.org/drawingml/2006/chart">
            <c:chart xmlns:c="http://schemas.openxmlformats.org/drawingml/2006/chart" xmlns:r="http://schemas.openxmlformats.org/officeDocument/2006/relationships" r:id="rId3"/>
          </a:graphicData>
        </a:graphic>
      </p:graphicFrame>
      <p:cxnSp>
        <p:nvCxnSpPr>
          <p:cNvPr id="1030" name="Straight Connector 1029">
            <a:extLst>
              <a:ext uri="{FF2B5EF4-FFF2-40B4-BE49-F238E27FC236}">
                <a16:creationId xmlns:a16="http://schemas.microsoft.com/office/drawing/2014/main" id="{93580164-D364-E309-F306-44837E143E20}"/>
              </a:ext>
            </a:extLst>
          </p:cNvPr>
          <p:cNvCxnSpPr>
            <a:cxnSpLocks/>
          </p:cNvCxnSpPr>
          <p:nvPr/>
        </p:nvCxnSpPr>
        <p:spPr>
          <a:xfrm>
            <a:off x="9143998" y="1457687"/>
            <a:ext cx="2" cy="796208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4C75B8EF-6E81-E2C9-C434-25565FF02B99}"/>
              </a:ext>
            </a:extLst>
          </p:cNvPr>
          <p:cNvGrpSpPr/>
          <p:nvPr/>
        </p:nvGrpSpPr>
        <p:grpSpPr>
          <a:xfrm>
            <a:off x="10099388" y="3752207"/>
            <a:ext cx="9116595" cy="5749677"/>
            <a:chOff x="13729702" y="4696716"/>
            <a:chExt cx="9116595" cy="5749677"/>
          </a:xfrm>
        </p:grpSpPr>
        <p:graphicFrame>
          <p:nvGraphicFramePr>
            <p:cNvPr id="1025" name="Chart 1024">
              <a:extLst>
                <a:ext uri="{FF2B5EF4-FFF2-40B4-BE49-F238E27FC236}">
                  <a16:creationId xmlns:a16="http://schemas.microsoft.com/office/drawing/2014/main" id="{250153D0-63B9-64B5-7C4D-E97811660007}"/>
                </a:ext>
              </a:extLst>
            </p:cNvPr>
            <p:cNvGraphicFramePr/>
            <p:nvPr/>
          </p:nvGraphicFramePr>
          <p:xfrm>
            <a:off x="13729702" y="4696716"/>
            <a:ext cx="9116595" cy="5749677"/>
          </p:xfrm>
          <a:graphic>
            <a:graphicData uri="http://schemas.openxmlformats.org/drawingml/2006/chart">
              <c:chart xmlns:c="http://schemas.openxmlformats.org/drawingml/2006/chart" xmlns:r="http://schemas.openxmlformats.org/officeDocument/2006/relationships" r:id="rId4"/>
            </a:graphicData>
          </a:graphic>
        </p:graphicFrame>
        <p:sp>
          <p:nvSpPr>
            <p:cNvPr id="10" name="Oval 9">
              <a:extLst>
                <a:ext uri="{FF2B5EF4-FFF2-40B4-BE49-F238E27FC236}">
                  <a16:creationId xmlns:a16="http://schemas.microsoft.com/office/drawing/2014/main" id="{4D904D99-AC6C-46EE-8644-FA969FB566D4}"/>
                </a:ext>
              </a:extLst>
            </p:cNvPr>
            <p:cNvSpPr/>
            <p:nvPr/>
          </p:nvSpPr>
          <p:spPr>
            <a:xfrm>
              <a:off x="16475552" y="5758887"/>
              <a:ext cx="3624894" cy="36248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spc="450">
                  <a:solidFill>
                    <a:schemeClr val="tx2"/>
                  </a:solidFill>
                  <a:latin typeface="Poppins" panose="00000500000000000000" pitchFamily="2" charset="0"/>
                  <a:cs typeface="Poppins" panose="00000500000000000000" pitchFamily="2" charset="0"/>
                </a:rPr>
                <a:t>#43 FLORIDA</a:t>
              </a:r>
            </a:p>
            <a:p>
              <a:pPr algn="ctr"/>
              <a:r>
                <a:rPr lang="en-US" sz="4800" b="1" spc="450">
                  <a:solidFill>
                    <a:schemeClr val="accent1"/>
                  </a:solidFill>
                  <a:latin typeface="Poppins" panose="00000500000000000000" pitchFamily="2" charset="0"/>
                  <a:cs typeface="Poppins" panose="00000500000000000000" pitchFamily="2" charset="0"/>
                </a:rPr>
                <a:t>550:1</a:t>
              </a:r>
            </a:p>
            <a:p>
              <a:pPr algn="ctr"/>
              <a:endParaRPr lang="en-US" sz="2700"/>
            </a:p>
          </p:txBody>
        </p:sp>
      </p:grpSp>
      <p:sp>
        <p:nvSpPr>
          <p:cNvPr id="13" name="AutoShape 2">
            <a:extLst>
              <a:ext uri="{FF2B5EF4-FFF2-40B4-BE49-F238E27FC236}">
                <a16:creationId xmlns:a16="http://schemas.microsoft.com/office/drawing/2014/main" id="{D34CDE4F-AA6E-FA3A-FD6D-6A670AAEFC14}"/>
              </a:ext>
            </a:extLst>
          </p:cNvPr>
          <p:cNvSpPr>
            <a:spLocks/>
          </p:cNvSpPr>
          <p:nvPr/>
        </p:nvSpPr>
        <p:spPr bwMode="auto">
          <a:xfrm rot="21100655">
            <a:off x="1650976" y="5313669"/>
            <a:ext cx="6771041" cy="978803"/>
          </a:xfrm>
          <a:custGeom>
            <a:avLst/>
            <a:gdLst/>
            <a:ahLst/>
            <a:cxnLst/>
            <a:rect l="0" t="0" r="r" b="b"/>
            <a:pathLst>
              <a:path w="21543" h="21521">
                <a:moveTo>
                  <a:pt x="1664" y="8705"/>
                </a:moveTo>
                <a:cubicBezTo>
                  <a:pt x="1680" y="8617"/>
                  <a:pt x="1711" y="8661"/>
                  <a:pt x="1730" y="8616"/>
                </a:cubicBezTo>
                <a:cubicBezTo>
                  <a:pt x="1831" y="8374"/>
                  <a:pt x="1913" y="8133"/>
                  <a:pt x="1995" y="7988"/>
                </a:cubicBezTo>
                <a:cubicBezTo>
                  <a:pt x="2027" y="7931"/>
                  <a:pt x="2125" y="7784"/>
                  <a:pt x="2128" y="7718"/>
                </a:cubicBezTo>
                <a:cubicBezTo>
                  <a:pt x="2131" y="7617"/>
                  <a:pt x="2174" y="7676"/>
                  <a:pt x="2193" y="7628"/>
                </a:cubicBezTo>
                <a:cubicBezTo>
                  <a:pt x="2274" y="7431"/>
                  <a:pt x="2319" y="7301"/>
                  <a:pt x="2392" y="7180"/>
                </a:cubicBezTo>
                <a:cubicBezTo>
                  <a:pt x="2519" y="6970"/>
                  <a:pt x="2616" y="6819"/>
                  <a:pt x="2723" y="6642"/>
                </a:cubicBezTo>
                <a:cubicBezTo>
                  <a:pt x="2802" y="6509"/>
                  <a:pt x="2985" y="6271"/>
                  <a:pt x="2988" y="6192"/>
                </a:cubicBezTo>
                <a:cubicBezTo>
                  <a:pt x="2992" y="6087"/>
                  <a:pt x="3025" y="6154"/>
                  <a:pt x="3054" y="6103"/>
                </a:cubicBezTo>
                <a:cubicBezTo>
                  <a:pt x="3326" y="5635"/>
                  <a:pt x="3757" y="5044"/>
                  <a:pt x="4047" y="4757"/>
                </a:cubicBezTo>
                <a:cubicBezTo>
                  <a:pt x="4166" y="4639"/>
                  <a:pt x="4237" y="4476"/>
                  <a:pt x="4312" y="4398"/>
                </a:cubicBezTo>
                <a:cubicBezTo>
                  <a:pt x="4367" y="4341"/>
                  <a:pt x="4453" y="4369"/>
                  <a:pt x="4511" y="4309"/>
                </a:cubicBezTo>
                <a:cubicBezTo>
                  <a:pt x="4621" y="4192"/>
                  <a:pt x="4662" y="4063"/>
                  <a:pt x="4775" y="3949"/>
                </a:cubicBezTo>
                <a:cubicBezTo>
                  <a:pt x="4871" y="3853"/>
                  <a:pt x="4993" y="3790"/>
                  <a:pt x="5107" y="3680"/>
                </a:cubicBezTo>
                <a:cubicBezTo>
                  <a:pt x="5138" y="3649"/>
                  <a:pt x="5140" y="3534"/>
                  <a:pt x="5172" y="3500"/>
                </a:cubicBezTo>
                <a:cubicBezTo>
                  <a:pt x="5227" y="3446"/>
                  <a:pt x="5322" y="3455"/>
                  <a:pt x="5371" y="3410"/>
                </a:cubicBezTo>
                <a:cubicBezTo>
                  <a:pt x="5413" y="3372"/>
                  <a:pt x="5458" y="3270"/>
                  <a:pt x="5504" y="3231"/>
                </a:cubicBezTo>
                <a:cubicBezTo>
                  <a:pt x="5580" y="3167"/>
                  <a:pt x="5648" y="3142"/>
                  <a:pt x="5702" y="3052"/>
                </a:cubicBezTo>
                <a:cubicBezTo>
                  <a:pt x="5720" y="3022"/>
                  <a:pt x="5811" y="3074"/>
                  <a:pt x="5835" y="3052"/>
                </a:cubicBezTo>
                <a:cubicBezTo>
                  <a:pt x="5886" y="3004"/>
                  <a:pt x="5900" y="2922"/>
                  <a:pt x="5967" y="2872"/>
                </a:cubicBezTo>
                <a:cubicBezTo>
                  <a:pt x="6036" y="2820"/>
                  <a:pt x="6087" y="2836"/>
                  <a:pt x="6166" y="2783"/>
                </a:cubicBezTo>
                <a:cubicBezTo>
                  <a:pt x="6338" y="2666"/>
                  <a:pt x="6458" y="2536"/>
                  <a:pt x="6629" y="2423"/>
                </a:cubicBezTo>
                <a:cubicBezTo>
                  <a:pt x="6696" y="2378"/>
                  <a:pt x="6754" y="2387"/>
                  <a:pt x="6828" y="2334"/>
                </a:cubicBezTo>
                <a:cubicBezTo>
                  <a:pt x="6864" y="2306"/>
                  <a:pt x="6916" y="2181"/>
                  <a:pt x="6960" y="2154"/>
                </a:cubicBezTo>
                <a:cubicBezTo>
                  <a:pt x="7070" y="2086"/>
                  <a:pt x="7240" y="2038"/>
                  <a:pt x="7357" y="1974"/>
                </a:cubicBezTo>
                <a:cubicBezTo>
                  <a:pt x="7475" y="1910"/>
                  <a:pt x="7556" y="1817"/>
                  <a:pt x="7622" y="1795"/>
                </a:cubicBezTo>
                <a:cubicBezTo>
                  <a:pt x="7838" y="1722"/>
                  <a:pt x="7935" y="1685"/>
                  <a:pt x="8086" y="1615"/>
                </a:cubicBezTo>
                <a:cubicBezTo>
                  <a:pt x="8357" y="1490"/>
                  <a:pt x="8617" y="1426"/>
                  <a:pt x="8880" y="1346"/>
                </a:cubicBezTo>
                <a:cubicBezTo>
                  <a:pt x="8909" y="1338"/>
                  <a:pt x="8867" y="1235"/>
                  <a:pt x="8946" y="1256"/>
                </a:cubicBezTo>
                <a:cubicBezTo>
                  <a:pt x="8975" y="1265"/>
                  <a:pt x="8933" y="1361"/>
                  <a:pt x="9012" y="1346"/>
                </a:cubicBezTo>
                <a:cubicBezTo>
                  <a:pt x="9010" y="1346"/>
                  <a:pt x="9040" y="1269"/>
                  <a:pt x="9079" y="1256"/>
                </a:cubicBezTo>
                <a:cubicBezTo>
                  <a:pt x="9185" y="1221"/>
                  <a:pt x="9278" y="1188"/>
                  <a:pt x="9344" y="1166"/>
                </a:cubicBezTo>
                <a:cubicBezTo>
                  <a:pt x="9427" y="1141"/>
                  <a:pt x="9524" y="1190"/>
                  <a:pt x="9608" y="1166"/>
                </a:cubicBezTo>
                <a:cubicBezTo>
                  <a:pt x="9746" y="1128"/>
                  <a:pt x="9872" y="1016"/>
                  <a:pt x="10006" y="987"/>
                </a:cubicBezTo>
                <a:cubicBezTo>
                  <a:pt x="10177" y="950"/>
                  <a:pt x="10334" y="1020"/>
                  <a:pt x="10535" y="987"/>
                </a:cubicBezTo>
                <a:cubicBezTo>
                  <a:pt x="10531" y="988"/>
                  <a:pt x="10564" y="910"/>
                  <a:pt x="10602" y="898"/>
                </a:cubicBezTo>
                <a:cubicBezTo>
                  <a:pt x="10737" y="852"/>
                  <a:pt x="10943" y="999"/>
                  <a:pt x="10932" y="808"/>
                </a:cubicBezTo>
                <a:cubicBezTo>
                  <a:pt x="10738" y="826"/>
                  <a:pt x="10685" y="666"/>
                  <a:pt x="10602" y="808"/>
                </a:cubicBezTo>
                <a:cubicBezTo>
                  <a:pt x="10552" y="892"/>
                  <a:pt x="10507" y="541"/>
                  <a:pt x="10403" y="718"/>
                </a:cubicBezTo>
                <a:cubicBezTo>
                  <a:pt x="10415" y="697"/>
                  <a:pt x="10194" y="638"/>
                  <a:pt x="10138" y="628"/>
                </a:cubicBezTo>
                <a:cubicBezTo>
                  <a:pt x="10023" y="608"/>
                  <a:pt x="9841" y="543"/>
                  <a:pt x="9740" y="538"/>
                </a:cubicBezTo>
                <a:cubicBezTo>
                  <a:pt x="9739" y="538"/>
                  <a:pt x="9743" y="624"/>
                  <a:pt x="9740" y="628"/>
                </a:cubicBezTo>
                <a:cubicBezTo>
                  <a:pt x="9654" y="771"/>
                  <a:pt x="9212" y="538"/>
                  <a:pt x="9277" y="538"/>
                </a:cubicBezTo>
                <a:cubicBezTo>
                  <a:pt x="9210" y="538"/>
                  <a:pt x="9200" y="625"/>
                  <a:pt x="9145" y="628"/>
                </a:cubicBezTo>
                <a:cubicBezTo>
                  <a:pt x="8921" y="641"/>
                  <a:pt x="8805" y="621"/>
                  <a:pt x="8748" y="718"/>
                </a:cubicBezTo>
                <a:cubicBezTo>
                  <a:pt x="8713" y="776"/>
                  <a:pt x="8666" y="627"/>
                  <a:pt x="8681" y="628"/>
                </a:cubicBezTo>
                <a:cubicBezTo>
                  <a:pt x="8457" y="608"/>
                  <a:pt x="8416" y="704"/>
                  <a:pt x="8218" y="718"/>
                </a:cubicBezTo>
                <a:cubicBezTo>
                  <a:pt x="8162" y="722"/>
                  <a:pt x="8163" y="804"/>
                  <a:pt x="8152" y="808"/>
                </a:cubicBezTo>
                <a:cubicBezTo>
                  <a:pt x="7891" y="883"/>
                  <a:pt x="7692" y="918"/>
                  <a:pt x="7490" y="987"/>
                </a:cubicBezTo>
                <a:cubicBezTo>
                  <a:pt x="7363" y="1031"/>
                  <a:pt x="7197" y="1031"/>
                  <a:pt x="7093" y="1077"/>
                </a:cubicBezTo>
                <a:cubicBezTo>
                  <a:pt x="7086" y="1080"/>
                  <a:pt x="7097" y="1158"/>
                  <a:pt x="7093" y="1166"/>
                </a:cubicBezTo>
                <a:cubicBezTo>
                  <a:pt x="7077" y="1193"/>
                  <a:pt x="6984" y="1151"/>
                  <a:pt x="6960" y="1166"/>
                </a:cubicBezTo>
                <a:cubicBezTo>
                  <a:pt x="6952" y="1172"/>
                  <a:pt x="6967" y="1246"/>
                  <a:pt x="6960" y="1256"/>
                </a:cubicBezTo>
                <a:cubicBezTo>
                  <a:pt x="6945" y="1282"/>
                  <a:pt x="6851" y="1244"/>
                  <a:pt x="6828" y="1256"/>
                </a:cubicBezTo>
                <a:cubicBezTo>
                  <a:pt x="6493" y="1448"/>
                  <a:pt x="6189" y="1612"/>
                  <a:pt x="5901" y="1795"/>
                </a:cubicBezTo>
                <a:cubicBezTo>
                  <a:pt x="5893" y="1800"/>
                  <a:pt x="5907" y="1875"/>
                  <a:pt x="5901" y="1885"/>
                </a:cubicBezTo>
                <a:cubicBezTo>
                  <a:pt x="5886" y="1909"/>
                  <a:pt x="5792" y="1872"/>
                  <a:pt x="5768" y="1885"/>
                </a:cubicBezTo>
                <a:cubicBezTo>
                  <a:pt x="5545" y="2006"/>
                  <a:pt x="5345" y="2158"/>
                  <a:pt x="5239" y="2334"/>
                </a:cubicBezTo>
                <a:cubicBezTo>
                  <a:pt x="5221" y="2362"/>
                  <a:pt x="5131" y="2311"/>
                  <a:pt x="5107" y="2334"/>
                </a:cubicBezTo>
                <a:cubicBezTo>
                  <a:pt x="5077" y="2361"/>
                  <a:pt x="5072" y="2481"/>
                  <a:pt x="5040" y="2513"/>
                </a:cubicBezTo>
                <a:cubicBezTo>
                  <a:pt x="4988" y="2566"/>
                  <a:pt x="4889" y="2561"/>
                  <a:pt x="4842" y="2602"/>
                </a:cubicBezTo>
                <a:cubicBezTo>
                  <a:pt x="4832" y="2612"/>
                  <a:pt x="4850" y="2680"/>
                  <a:pt x="4842" y="2692"/>
                </a:cubicBezTo>
                <a:cubicBezTo>
                  <a:pt x="4826" y="2719"/>
                  <a:pt x="4733" y="2678"/>
                  <a:pt x="4709" y="2692"/>
                </a:cubicBezTo>
                <a:cubicBezTo>
                  <a:pt x="4701" y="2698"/>
                  <a:pt x="4716" y="2772"/>
                  <a:pt x="4709" y="2783"/>
                </a:cubicBezTo>
                <a:cubicBezTo>
                  <a:pt x="4692" y="2811"/>
                  <a:pt x="4601" y="2762"/>
                  <a:pt x="4577" y="2783"/>
                </a:cubicBezTo>
                <a:cubicBezTo>
                  <a:pt x="4511" y="2837"/>
                  <a:pt x="4445" y="2990"/>
                  <a:pt x="4378" y="3052"/>
                </a:cubicBezTo>
                <a:cubicBezTo>
                  <a:pt x="4307" y="3118"/>
                  <a:pt x="4298" y="3143"/>
                  <a:pt x="4246" y="3231"/>
                </a:cubicBezTo>
                <a:cubicBezTo>
                  <a:pt x="4228" y="3261"/>
                  <a:pt x="4137" y="3208"/>
                  <a:pt x="4113" y="3231"/>
                </a:cubicBezTo>
                <a:cubicBezTo>
                  <a:pt x="4084" y="3259"/>
                  <a:pt x="4075" y="3375"/>
                  <a:pt x="4047" y="3410"/>
                </a:cubicBezTo>
                <a:cubicBezTo>
                  <a:pt x="3996" y="3476"/>
                  <a:pt x="3907" y="3439"/>
                  <a:pt x="3849" y="3500"/>
                </a:cubicBezTo>
                <a:cubicBezTo>
                  <a:pt x="3783" y="3570"/>
                  <a:pt x="3721" y="3689"/>
                  <a:pt x="3650" y="3770"/>
                </a:cubicBezTo>
                <a:cubicBezTo>
                  <a:pt x="3505" y="3933"/>
                  <a:pt x="3406" y="4074"/>
                  <a:pt x="3319" y="4218"/>
                </a:cubicBezTo>
                <a:cubicBezTo>
                  <a:pt x="3301" y="4248"/>
                  <a:pt x="3210" y="4194"/>
                  <a:pt x="3186" y="4218"/>
                </a:cubicBezTo>
                <a:cubicBezTo>
                  <a:pt x="3107" y="4304"/>
                  <a:pt x="3062" y="4483"/>
                  <a:pt x="2988" y="4577"/>
                </a:cubicBezTo>
                <a:cubicBezTo>
                  <a:pt x="2840" y="4765"/>
                  <a:pt x="2653" y="4924"/>
                  <a:pt x="2524" y="5116"/>
                </a:cubicBezTo>
                <a:cubicBezTo>
                  <a:pt x="2464" y="5205"/>
                  <a:pt x="2457" y="5366"/>
                  <a:pt x="2392" y="5475"/>
                </a:cubicBezTo>
                <a:cubicBezTo>
                  <a:pt x="2321" y="5594"/>
                  <a:pt x="2181" y="5645"/>
                  <a:pt x="2128" y="5743"/>
                </a:cubicBezTo>
                <a:cubicBezTo>
                  <a:pt x="2106" y="5782"/>
                  <a:pt x="2142" y="5879"/>
                  <a:pt x="2128" y="5924"/>
                </a:cubicBezTo>
                <a:cubicBezTo>
                  <a:pt x="2117" y="5954"/>
                  <a:pt x="2011" y="5976"/>
                  <a:pt x="1995" y="6013"/>
                </a:cubicBezTo>
                <a:cubicBezTo>
                  <a:pt x="1977" y="6055"/>
                  <a:pt x="1929" y="6270"/>
                  <a:pt x="1929" y="6282"/>
                </a:cubicBezTo>
                <a:cubicBezTo>
                  <a:pt x="1922" y="6450"/>
                  <a:pt x="1736" y="6588"/>
                  <a:pt x="1730" y="6731"/>
                </a:cubicBezTo>
                <a:cubicBezTo>
                  <a:pt x="1726" y="6835"/>
                  <a:pt x="1688" y="6772"/>
                  <a:pt x="1664" y="6821"/>
                </a:cubicBezTo>
                <a:cubicBezTo>
                  <a:pt x="1523" y="7115"/>
                  <a:pt x="1414" y="7636"/>
                  <a:pt x="1333" y="7808"/>
                </a:cubicBezTo>
                <a:cubicBezTo>
                  <a:pt x="1231" y="8024"/>
                  <a:pt x="1187" y="8414"/>
                  <a:pt x="1134" y="8526"/>
                </a:cubicBezTo>
                <a:cubicBezTo>
                  <a:pt x="1025" y="8757"/>
                  <a:pt x="1159" y="8784"/>
                  <a:pt x="1068" y="8885"/>
                </a:cubicBezTo>
                <a:cubicBezTo>
                  <a:pt x="1061" y="8893"/>
                  <a:pt x="1002" y="9153"/>
                  <a:pt x="1002" y="9155"/>
                </a:cubicBezTo>
                <a:cubicBezTo>
                  <a:pt x="932" y="9468"/>
                  <a:pt x="962" y="9610"/>
                  <a:pt x="935" y="9873"/>
                </a:cubicBezTo>
                <a:cubicBezTo>
                  <a:pt x="937" y="9861"/>
                  <a:pt x="1004" y="9895"/>
                  <a:pt x="1002" y="9962"/>
                </a:cubicBezTo>
                <a:cubicBezTo>
                  <a:pt x="1002" y="9965"/>
                  <a:pt x="940" y="9958"/>
                  <a:pt x="935" y="9962"/>
                </a:cubicBezTo>
                <a:cubicBezTo>
                  <a:pt x="921" y="9978"/>
                  <a:pt x="940" y="10113"/>
                  <a:pt x="935" y="10142"/>
                </a:cubicBezTo>
                <a:cubicBezTo>
                  <a:pt x="902" y="10398"/>
                  <a:pt x="867" y="10516"/>
                  <a:pt x="935" y="10590"/>
                </a:cubicBezTo>
                <a:cubicBezTo>
                  <a:pt x="924" y="10576"/>
                  <a:pt x="873" y="10867"/>
                  <a:pt x="870" y="10949"/>
                </a:cubicBezTo>
                <a:cubicBezTo>
                  <a:pt x="820" y="12147"/>
                  <a:pt x="1111" y="13209"/>
                  <a:pt x="1333" y="13911"/>
                </a:cubicBezTo>
                <a:cubicBezTo>
                  <a:pt x="1349" y="13963"/>
                  <a:pt x="1397" y="14046"/>
                  <a:pt x="1399" y="14090"/>
                </a:cubicBezTo>
                <a:cubicBezTo>
                  <a:pt x="1404" y="14209"/>
                  <a:pt x="1514" y="14172"/>
                  <a:pt x="1531" y="14270"/>
                </a:cubicBezTo>
                <a:cubicBezTo>
                  <a:pt x="1542" y="14324"/>
                  <a:pt x="1517" y="14397"/>
                  <a:pt x="1531" y="14449"/>
                </a:cubicBezTo>
                <a:cubicBezTo>
                  <a:pt x="1595" y="14676"/>
                  <a:pt x="1730" y="14831"/>
                  <a:pt x="1796" y="14988"/>
                </a:cubicBezTo>
                <a:cubicBezTo>
                  <a:pt x="1815" y="15034"/>
                  <a:pt x="1780" y="15120"/>
                  <a:pt x="1796" y="15167"/>
                </a:cubicBezTo>
                <a:cubicBezTo>
                  <a:pt x="1806" y="15196"/>
                  <a:pt x="1912" y="15224"/>
                  <a:pt x="1929" y="15257"/>
                </a:cubicBezTo>
                <a:cubicBezTo>
                  <a:pt x="1944" y="15287"/>
                  <a:pt x="1994" y="15410"/>
                  <a:pt x="1995" y="15436"/>
                </a:cubicBezTo>
                <a:cubicBezTo>
                  <a:pt x="2000" y="15565"/>
                  <a:pt x="2123" y="15587"/>
                  <a:pt x="2128" y="15706"/>
                </a:cubicBezTo>
                <a:cubicBezTo>
                  <a:pt x="2131" y="15816"/>
                  <a:pt x="2211" y="15833"/>
                  <a:pt x="2260" y="15885"/>
                </a:cubicBezTo>
                <a:cubicBezTo>
                  <a:pt x="2375" y="16009"/>
                  <a:pt x="2399" y="16205"/>
                  <a:pt x="2458" y="16333"/>
                </a:cubicBezTo>
                <a:cubicBezTo>
                  <a:pt x="2622" y="16346"/>
                  <a:pt x="2684" y="16578"/>
                  <a:pt x="2789" y="16693"/>
                </a:cubicBezTo>
                <a:cubicBezTo>
                  <a:pt x="2897" y="16811"/>
                  <a:pt x="2965" y="16817"/>
                  <a:pt x="3054" y="16872"/>
                </a:cubicBezTo>
                <a:cubicBezTo>
                  <a:pt x="3072" y="16883"/>
                  <a:pt x="3102" y="17030"/>
                  <a:pt x="3121" y="17052"/>
                </a:cubicBezTo>
                <a:cubicBezTo>
                  <a:pt x="3144" y="17081"/>
                  <a:pt x="3230" y="17021"/>
                  <a:pt x="3253" y="17052"/>
                </a:cubicBezTo>
                <a:cubicBezTo>
                  <a:pt x="3275" y="17082"/>
                  <a:pt x="3231" y="17200"/>
                  <a:pt x="3253" y="17231"/>
                </a:cubicBezTo>
                <a:cubicBezTo>
                  <a:pt x="3355" y="17377"/>
                  <a:pt x="3457" y="17490"/>
                  <a:pt x="3518" y="17590"/>
                </a:cubicBezTo>
                <a:cubicBezTo>
                  <a:pt x="3536" y="17620"/>
                  <a:pt x="3627" y="17565"/>
                  <a:pt x="3650" y="17590"/>
                </a:cubicBezTo>
                <a:cubicBezTo>
                  <a:pt x="3745" y="17693"/>
                  <a:pt x="3756" y="17853"/>
                  <a:pt x="3849" y="17860"/>
                </a:cubicBezTo>
                <a:cubicBezTo>
                  <a:pt x="3925" y="17865"/>
                  <a:pt x="3878" y="17918"/>
                  <a:pt x="3914" y="17950"/>
                </a:cubicBezTo>
                <a:cubicBezTo>
                  <a:pt x="4023" y="18044"/>
                  <a:pt x="4111" y="18062"/>
                  <a:pt x="4179" y="18129"/>
                </a:cubicBezTo>
                <a:cubicBezTo>
                  <a:pt x="4222" y="18171"/>
                  <a:pt x="4264" y="18269"/>
                  <a:pt x="4312" y="18308"/>
                </a:cubicBezTo>
                <a:cubicBezTo>
                  <a:pt x="4361" y="18348"/>
                  <a:pt x="4458" y="18275"/>
                  <a:pt x="4511" y="18308"/>
                </a:cubicBezTo>
                <a:cubicBezTo>
                  <a:pt x="4534" y="18324"/>
                  <a:pt x="4550" y="18465"/>
                  <a:pt x="4577" y="18487"/>
                </a:cubicBezTo>
                <a:cubicBezTo>
                  <a:pt x="4640" y="18542"/>
                  <a:pt x="4706" y="18644"/>
                  <a:pt x="4775" y="18667"/>
                </a:cubicBezTo>
                <a:cubicBezTo>
                  <a:pt x="4813" y="18680"/>
                  <a:pt x="4874" y="18644"/>
                  <a:pt x="4908" y="18667"/>
                </a:cubicBezTo>
                <a:cubicBezTo>
                  <a:pt x="4934" y="18685"/>
                  <a:pt x="4942" y="18826"/>
                  <a:pt x="4974" y="18847"/>
                </a:cubicBezTo>
                <a:cubicBezTo>
                  <a:pt x="5074" y="18911"/>
                  <a:pt x="5110" y="18832"/>
                  <a:pt x="5172" y="18936"/>
                </a:cubicBezTo>
                <a:cubicBezTo>
                  <a:pt x="5187" y="18961"/>
                  <a:pt x="5282" y="18924"/>
                  <a:pt x="5305" y="18936"/>
                </a:cubicBezTo>
                <a:cubicBezTo>
                  <a:pt x="5479" y="19026"/>
                  <a:pt x="5589" y="19103"/>
                  <a:pt x="5702" y="19205"/>
                </a:cubicBezTo>
                <a:cubicBezTo>
                  <a:pt x="5790" y="19285"/>
                  <a:pt x="5841" y="19244"/>
                  <a:pt x="5967" y="19295"/>
                </a:cubicBezTo>
                <a:cubicBezTo>
                  <a:pt x="5992" y="19306"/>
                  <a:pt x="6065" y="19460"/>
                  <a:pt x="6100" y="19475"/>
                </a:cubicBezTo>
                <a:cubicBezTo>
                  <a:pt x="6156" y="19500"/>
                  <a:pt x="6239" y="19466"/>
                  <a:pt x="6298" y="19475"/>
                </a:cubicBezTo>
                <a:cubicBezTo>
                  <a:pt x="6470" y="19500"/>
                  <a:pt x="6761" y="19593"/>
                  <a:pt x="6828" y="19655"/>
                </a:cubicBezTo>
                <a:cubicBezTo>
                  <a:pt x="6949" y="19764"/>
                  <a:pt x="7170" y="19787"/>
                  <a:pt x="7357" y="19834"/>
                </a:cubicBezTo>
                <a:cubicBezTo>
                  <a:pt x="7550" y="19882"/>
                  <a:pt x="7846" y="20014"/>
                  <a:pt x="7887" y="20014"/>
                </a:cubicBezTo>
                <a:cubicBezTo>
                  <a:pt x="7925" y="20014"/>
                  <a:pt x="7969" y="19925"/>
                  <a:pt x="7953" y="19924"/>
                </a:cubicBezTo>
                <a:cubicBezTo>
                  <a:pt x="8048" y="19927"/>
                  <a:pt x="8092" y="20005"/>
                  <a:pt x="8152" y="20014"/>
                </a:cubicBezTo>
                <a:cubicBezTo>
                  <a:pt x="8239" y="20025"/>
                  <a:pt x="8330" y="19998"/>
                  <a:pt x="8416" y="20014"/>
                </a:cubicBezTo>
                <a:cubicBezTo>
                  <a:pt x="8502" y="20029"/>
                  <a:pt x="8562" y="20097"/>
                  <a:pt x="8615" y="20103"/>
                </a:cubicBezTo>
                <a:cubicBezTo>
                  <a:pt x="8609" y="20103"/>
                  <a:pt x="8633" y="20014"/>
                  <a:pt x="8681" y="20014"/>
                </a:cubicBezTo>
                <a:cubicBezTo>
                  <a:pt x="8735" y="20014"/>
                  <a:pt x="8743" y="20103"/>
                  <a:pt x="8748" y="20103"/>
                </a:cubicBezTo>
                <a:cubicBezTo>
                  <a:pt x="8958" y="20140"/>
                  <a:pt x="9128" y="20077"/>
                  <a:pt x="9277" y="20103"/>
                </a:cubicBezTo>
                <a:cubicBezTo>
                  <a:pt x="9507" y="20144"/>
                  <a:pt x="9394" y="20154"/>
                  <a:pt x="9542" y="20103"/>
                </a:cubicBezTo>
                <a:cubicBezTo>
                  <a:pt x="9582" y="20090"/>
                  <a:pt x="9633" y="20107"/>
                  <a:pt x="9674" y="20103"/>
                </a:cubicBezTo>
                <a:cubicBezTo>
                  <a:pt x="9930" y="20078"/>
                  <a:pt x="9988" y="20043"/>
                  <a:pt x="10138" y="20014"/>
                </a:cubicBezTo>
                <a:cubicBezTo>
                  <a:pt x="10245" y="19993"/>
                  <a:pt x="10360" y="20025"/>
                  <a:pt x="10469" y="20014"/>
                </a:cubicBezTo>
                <a:cubicBezTo>
                  <a:pt x="10707" y="19988"/>
                  <a:pt x="10750" y="19931"/>
                  <a:pt x="10800" y="20014"/>
                </a:cubicBezTo>
                <a:cubicBezTo>
                  <a:pt x="10861" y="20114"/>
                  <a:pt x="11100" y="19932"/>
                  <a:pt x="11131" y="19924"/>
                </a:cubicBezTo>
                <a:cubicBezTo>
                  <a:pt x="11193" y="19908"/>
                  <a:pt x="11266" y="19928"/>
                  <a:pt x="11330" y="19924"/>
                </a:cubicBezTo>
                <a:cubicBezTo>
                  <a:pt x="11383" y="19920"/>
                  <a:pt x="11389" y="19836"/>
                  <a:pt x="11395" y="19834"/>
                </a:cubicBezTo>
                <a:cubicBezTo>
                  <a:pt x="11549" y="19797"/>
                  <a:pt x="11712" y="19785"/>
                  <a:pt x="11860" y="19744"/>
                </a:cubicBezTo>
                <a:cubicBezTo>
                  <a:pt x="12022" y="19700"/>
                  <a:pt x="12146" y="19619"/>
                  <a:pt x="12323" y="19565"/>
                </a:cubicBezTo>
                <a:cubicBezTo>
                  <a:pt x="12302" y="19571"/>
                  <a:pt x="12351" y="19655"/>
                  <a:pt x="12388" y="19655"/>
                </a:cubicBezTo>
                <a:cubicBezTo>
                  <a:pt x="12449" y="19655"/>
                  <a:pt x="12441" y="19569"/>
                  <a:pt x="12455" y="19565"/>
                </a:cubicBezTo>
                <a:cubicBezTo>
                  <a:pt x="13072" y="19384"/>
                  <a:pt x="13752" y="19078"/>
                  <a:pt x="14243" y="18847"/>
                </a:cubicBezTo>
                <a:cubicBezTo>
                  <a:pt x="14442" y="18753"/>
                  <a:pt x="14527" y="18664"/>
                  <a:pt x="14639" y="18578"/>
                </a:cubicBezTo>
                <a:cubicBezTo>
                  <a:pt x="14726" y="18511"/>
                  <a:pt x="14792" y="18553"/>
                  <a:pt x="14904" y="18487"/>
                </a:cubicBezTo>
                <a:cubicBezTo>
                  <a:pt x="15043" y="18407"/>
                  <a:pt x="15041" y="18352"/>
                  <a:pt x="15169" y="18308"/>
                </a:cubicBezTo>
                <a:cubicBezTo>
                  <a:pt x="15237" y="18285"/>
                  <a:pt x="15266" y="18138"/>
                  <a:pt x="15302" y="18129"/>
                </a:cubicBezTo>
                <a:cubicBezTo>
                  <a:pt x="15331" y="18120"/>
                  <a:pt x="15400" y="18205"/>
                  <a:pt x="15368" y="18218"/>
                </a:cubicBezTo>
                <a:cubicBezTo>
                  <a:pt x="15457" y="18181"/>
                  <a:pt x="15487" y="18092"/>
                  <a:pt x="15567" y="18039"/>
                </a:cubicBezTo>
                <a:cubicBezTo>
                  <a:pt x="15708" y="17947"/>
                  <a:pt x="15762" y="17869"/>
                  <a:pt x="15898" y="17860"/>
                </a:cubicBezTo>
                <a:cubicBezTo>
                  <a:pt x="15970" y="17854"/>
                  <a:pt x="15932" y="17791"/>
                  <a:pt x="15964" y="17770"/>
                </a:cubicBezTo>
                <a:cubicBezTo>
                  <a:pt x="16105" y="17677"/>
                  <a:pt x="16159" y="17600"/>
                  <a:pt x="16295" y="17590"/>
                </a:cubicBezTo>
                <a:cubicBezTo>
                  <a:pt x="16369" y="17585"/>
                  <a:pt x="16327" y="17525"/>
                  <a:pt x="16361" y="17500"/>
                </a:cubicBezTo>
                <a:cubicBezTo>
                  <a:pt x="16594" y="17334"/>
                  <a:pt x="16862" y="17158"/>
                  <a:pt x="17089" y="16963"/>
                </a:cubicBezTo>
                <a:cubicBezTo>
                  <a:pt x="17129" y="16928"/>
                  <a:pt x="17176" y="16819"/>
                  <a:pt x="17222" y="16783"/>
                </a:cubicBezTo>
                <a:cubicBezTo>
                  <a:pt x="17255" y="16757"/>
                  <a:pt x="17319" y="16804"/>
                  <a:pt x="17354" y="16783"/>
                </a:cubicBezTo>
                <a:cubicBezTo>
                  <a:pt x="17375" y="16769"/>
                  <a:pt x="17396" y="16625"/>
                  <a:pt x="17420" y="16603"/>
                </a:cubicBezTo>
                <a:cubicBezTo>
                  <a:pt x="17560" y="16476"/>
                  <a:pt x="17611" y="16457"/>
                  <a:pt x="17685" y="16333"/>
                </a:cubicBezTo>
                <a:cubicBezTo>
                  <a:pt x="17703" y="16305"/>
                  <a:pt x="17794" y="16357"/>
                  <a:pt x="17818" y="16333"/>
                </a:cubicBezTo>
                <a:cubicBezTo>
                  <a:pt x="17916" y="16237"/>
                  <a:pt x="17979" y="16083"/>
                  <a:pt x="18082" y="15975"/>
                </a:cubicBezTo>
                <a:cubicBezTo>
                  <a:pt x="18192" y="15859"/>
                  <a:pt x="18256" y="15851"/>
                  <a:pt x="18347" y="15796"/>
                </a:cubicBezTo>
                <a:cubicBezTo>
                  <a:pt x="18365" y="15784"/>
                  <a:pt x="18394" y="15638"/>
                  <a:pt x="18413" y="15616"/>
                </a:cubicBezTo>
                <a:cubicBezTo>
                  <a:pt x="18522" y="15492"/>
                  <a:pt x="18638" y="15387"/>
                  <a:pt x="18744" y="15257"/>
                </a:cubicBezTo>
                <a:cubicBezTo>
                  <a:pt x="18835" y="15146"/>
                  <a:pt x="18898" y="15064"/>
                  <a:pt x="18943" y="14988"/>
                </a:cubicBezTo>
                <a:cubicBezTo>
                  <a:pt x="18954" y="14970"/>
                  <a:pt x="18932" y="14916"/>
                  <a:pt x="18943" y="14898"/>
                </a:cubicBezTo>
                <a:cubicBezTo>
                  <a:pt x="18961" y="14867"/>
                  <a:pt x="19054" y="14926"/>
                  <a:pt x="19075" y="14898"/>
                </a:cubicBezTo>
                <a:cubicBezTo>
                  <a:pt x="19123" y="14833"/>
                  <a:pt x="19096" y="14699"/>
                  <a:pt x="19142" y="14629"/>
                </a:cubicBezTo>
                <a:cubicBezTo>
                  <a:pt x="19180" y="14569"/>
                  <a:pt x="19302" y="14597"/>
                  <a:pt x="19339" y="14539"/>
                </a:cubicBezTo>
                <a:cubicBezTo>
                  <a:pt x="19381" y="14477"/>
                  <a:pt x="19372" y="14330"/>
                  <a:pt x="19406" y="14270"/>
                </a:cubicBezTo>
                <a:cubicBezTo>
                  <a:pt x="19450" y="14195"/>
                  <a:pt x="19560" y="14167"/>
                  <a:pt x="19605" y="14090"/>
                </a:cubicBezTo>
                <a:cubicBezTo>
                  <a:pt x="19641" y="14027"/>
                  <a:pt x="19646" y="13878"/>
                  <a:pt x="19671" y="13821"/>
                </a:cubicBezTo>
                <a:cubicBezTo>
                  <a:pt x="19681" y="13798"/>
                  <a:pt x="19717" y="13773"/>
                  <a:pt x="19737" y="13731"/>
                </a:cubicBezTo>
                <a:cubicBezTo>
                  <a:pt x="19828" y="13539"/>
                  <a:pt x="19995" y="13372"/>
                  <a:pt x="20002" y="13192"/>
                </a:cubicBezTo>
                <a:cubicBezTo>
                  <a:pt x="20007" y="13053"/>
                  <a:pt x="20103" y="12926"/>
                  <a:pt x="20134" y="12834"/>
                </a:cubicBezTo>
                <a:cubicBezTo>
                  <a:pt x="20151" y="12785"/>
                  <a:pt x="20199" y="12696"/>
                  <a:pt x="20201" y="12654"/>
                </a:cubicBezTo>
                <a:cubicBezTo>
                  <a:pt x="20204" y="12558"/>
                  <a:pt x="20254" y="12606"/>
                  <a:pt x="20267" y="12564"/>
                </a:cubicBezTo>
                <a:cubicBezTo>
                  <a:pt x="20405" y="12138"/>
                  <a:pt x="20454" y="11695"/>
                  <a:pt x="20532" y="11308"/>
                </a:cubicBezTo>
                <a:cubicBezTo>
                  <a:pt x="20574" y="11096"/>
                  <a:pt x="20639" y="10880"/>
                  <a:pt x="20664" y="10680"/>
                </a:cubicBezTo>
                <a:cubicBezTo>
                  <a:pt x="20766" y="9867"/>
                  <a:pt x="20703" y="8914"/>
                  <a:pt x="20598" y="8346"/>
                </a:cubicBezTo>
                <a:cubicBezTo>
                  <a:pt x="20574" y="8218"/>
                  <a:pt x="20573" y="8165"/>
                  <a:pt x="20532" y="8077"/>
                </a:cubicBezTo>
                <a:cubicBezTo>
                  <a:pt x="20475" y="7956"/>
                  <a:pt x="20498" y="7895"/>
                  <a:pt x="20466" y="7718"/>
                </a:cubicBezTo>
                <a:cubicBezTo>
                  <a:pt x="20435" y="7552"/>
                  <a:pt x="20382" y="7420"/>
                  <a:pt x="20333" y="7270"/>
                </a:cubicBezTo>
                <a:cubicBezTo>
                  <a:pt x="20309" y="7194"/>
                  <a:pt x="20306" y="7075"/>
                  <a:pt x="20267" y="7000"/>
                </a:cubicBezTo>
                <a:cubicBezTo>
                  <a:pt x="20230" y="6928"/>
                  <a:pt x="20100" y="6899"/>
                  <a:pt x="20069" y="6821"/>
                </a:cubicBezTo>
                <a:cubicBezTo>
                  <a:pt x="20035" y="6741"/>
                  <a:pt x="20132" y="6743"/>
                  <a:pt x="20134" y="6731"/>
                </a:cubicBezTo>
                <a:cubicBezTo>
                  <a:pt x="20148" y="6663"/>
                  <a:pt x="20027" y="6514"/>
                  <a:pt x="20002" y="6462"/>
                </a:cubicBezTo>
                <a:cubicBezTo>
                  <a:pt x="19914" y="6273"/>
                  <a:pt x="19832" y="6141"/>
                  <a:pt x="19737" y="6013"/>
                </a:cubicBezTo>
                <a:cubicBezTo>
                  <a:pt x="19671" y="5924"/>
                  <a:pt x="19562" y="5810"/>
                  <a:pt x="19473" y="5743"/>
                </a:cubicBezTo>
                <a:cubicBezTo>
                  <a:pt x="19326" y="5473"/>
                  <a:pt x="19143" y="5317"/>
                  <a:pt x="19075" y="5026"/>
                </a:cubicBezTo>
                <a:cubicBezTo>
                  <a:pt x="18790" y="4999"/>
                  <a:pt x="18630" y="4678"/>
                  <a:pt x="18413" y="4488"/>
                </a:cubicBezTo>
                <a:cubicBezTo>
                  <a:pt x="18195" y="4295"/>
                  <a:pt x="17901" y="4183"/>
                  <a:pt x="17751" y="3859"/>
                </a:cubicBezTo>
                <a:cubicBezTo>
                  <a:pt x="17501" y="3829"/>
                  <a:pt x="17390" y="3736"/>
                  <a:pt x="17222" y="3680"/>
                </a:cubicBezTo>
                <a:cubicBezTo>
                  <a:pt x="17138" y="3651"/>
                  <a:pt x="17159" y="3538"/>
                  <a:pt x="17089" y="3500"/>
                </a:cubicBezTo>
                <a:cubicBezTo>
                  <a:pt x="16988" y="3446"/>
                  <a:pt x="16927" y="3445"/>
                  <a:pt x="16824" y="3410"/>
                </a:cubicBezTo>
                <a:cubicBezTo>
                  <a:pt x="16740" y="3382"/>
                  <a:pt x="16707" y="3237"/>
                  <a:pt x="16626" y="3231"/>
                </a:cubicBezTo>
                <a:cubicBezTo>
                  <a:pt x="16558" y="3226"/>
                  <a:pt x="16585" y="3153"/>
                  <a:pt x="16560" y="3141"/>
                </a:cubicBezTo>
                <a:cubicBezTo>
                  <a:pt x="16492" y="3108"/>
                  <a:pt x="16459" y="3258"/>
                  <a:pt x="16361" y="3231"/>
                </a:cubicBezTo>
                <a:cubicBezTo>
                  <a:pt x="16356" y="3229"/>
                  <a:pt x="16366" y="3148"/>
                  <a:pt x="16361" y="3141"/>
                </a:cubicBezTo>
                <a:cubicBezTo>
                  <a:pt x="16311" y="3073"/>
                  <a:pt x="16239" y="3087"/>
                  <a:pt x="16162" y="3052"/>
                </a:cubicBezTo>
                <a:cubicBezTo>
                  <a:pt x="15878" y="2921"/>
                  <a:pt x="15624" y="2804"/>
                  <a:pt x="15302" y="2692"/>
                </a:cubicBezTo>
                <a:cubicBezTo>
                  <a:pt x="15311" y="2696"/>
                  <a:pt x="15288" y="2797"/>
                  <a:pt x="15236" y="2783"/>
                </a:cubicBezTo>
                <a:cubicBezTo>
                  <a:pt x="15234" y="2782"/>
                  <a:pt x="15177" y="2612"/>
                  <a:pt x="15169" y="2602"/>
                </a:cubicBezTo>
                <a:cubicBezTo>
                  <a:pt x="15134" y="2555"/>
                  <a:pt x="14956" y="2622"/>
                  <a:pt x="14904" y="2602"/>
                </a:cubicBezTo>
                <a:cubicBezTo>
                  <a:pt x="14762" y="2550"/>
                  <a:pt x="14594" y="2461"/>
                  <a:pt x="14441" y="2423"/>
                </a:cubicBezTo>
                <a:cubicBezTo>
                  <a:pt x="14332" y="2396"/>
                  <a:pt x="14297" y="2426"/>
                  <a:pt x="14243" y="2334"/>
                </a:cubicBezTo>
                <a:cubicBezTo>
                  <a:pt x="14239" y="2328"/>
                  <a:pt x="14057" y="2447"/>
                  <a:pt x="13977" y="2423"/>
                </a:cubicBezTo>
                <a:cubicBezTo>
                  <a:pt x="13807" y="2373"/>
                  <a:pt x="13801" y="2187"/>
                  <a:pt x="13713" y="2334"/>
                </a:cubicBezTo>
                <a:cubicBezTo>
                  <a:pt x="13675" y="2396"/>
                  <a:pt x="13585" y="2251"/>
                  <a:pt x="13581" y="2244"/>
                </a:cubicBezTo>
                <a:cubicBezTo>
                  <a:pt x="13569" y="2226"/>
                  <a:pt x="13468" y="2247"/>
                  <a:pt x="13448" y="2244"/>
                </a:cubicBezTo>
                <a:cubicBezTo>
                  <a:pt x="13222" y="2207"/>
                  <a:pt x="13162" y="2168"/>
                  <a:pt x="13117" y="2244"/>
                </a:cubicBezTo>
                <a:cubicBezTo>
                  <a:pt x="13108" y="2259"/>
                  <a:pt x="13001" y="2245"/>
                  <a:pt x="12985" y="2244"/>
                </a:cubicBezTo>
                <a:cubicBezTo>
                  <a:pt x="12627" y="2216"/>
                  <a:pt x="12281" y="2030"/>
                  <a:pt x="11925" y="2244"/>
                </a:cubicBezTo>
                <a:cubicBezTo>
                  <a:pt x="11796" y="1983"/>
                  <a:pt x="11634" y="2086"/>
                  <a:pt x="11595" y="2154"/>
                </a:cubicBezTo>
                <a:cubicBezTo>
                  <a:pt x="11564" y="2206"/>
                  <a:pt x="11506" y="2068"/>
                  <a:pt x="11528" y="2064"/>
                </a:cubicBezTo>
                <a:cubicBezTo>
                  <a:pt x="11442" y="2079"/>
                  <a:pt x="11436" y="2145"/>
                  <a:pt x="11330" y="2154"/>
                </a:cubicBezTo>
                <a:cubicBezTo>
                  <a:pt x="10774" y="2200"/>
                  <a:pt x="10453" y="2183"/>
                  <a:pt x="10072" y="2244"/>
                </a:cubicBezTo>
                <a:cubicBezTo>
                  <a:pt x="9972" y="2260"/>
                  <a:pt x="9854" y="2334"/>
                  <a:pt x="9807" y="2334"/>
                </a:cubicBezTo>
                <a:cubicBezTo>
                  <a:pt x="9742" y="2334"/>
                  <a:pt x="9726" y="2240"/>
                  <a:pt x="9674" y="2244"/>
                </a:cubicBezTo>
                <a:cubicBezTo>
                  <a:pt x="9609" y="2248"/>
                  <a:pt x="9631" y="2323"/>
                  <a:pt x="9608" y="2334"/>
                </a:cubicBezTo>
                <a:cubicBezTo>
                  <a:pt x="9264" y="2489"/>
                  <a:pt x="8823" y="2422"/>
                  <a:pt x="8483" y="2513"/>
                </a:cubicBezTo>
                <a:cubicBezTo>
                  <a:pt x="8482" y="2513"/>
                  <a:pt x="8455" y="2588"/>
                  <a:pt x="8416" y="2602"/>
                </a:cubicBezTo>
                <a:cubicBezTo>
                  <a:pt x="8309" y="2647"/>
                  <a:pt x="8278" y="2593"/>
                  <a:pt x="8218" y="2692"/>
                </a:cubicBezTo>
                <a:cubicBezTo>
                  <a:pt x="8203" y="2717"/>
                  <a:pt x="8109" y="2680"/>
                  <a:pt x="8086" y="2692"/>
                </a:cubicBezTo>
                <a:cubicBezTo>
                  <a:pt x="7941" y="2770"/>
                  <a:pt x="7774" y="2814"/>
                  <a:pt x="7622" y="2872"/>
                </a:cubicBezTo>
                <a:cubicBezTo>
                  <a:pt x="7499" y="2919"/>
                  <a:pt x="7385" y="2923"/>
                  <a:pt x="7291" y="2962"/>
                </a:cubicBezTo>
                <a:cubicBezTo>
                  <a:pt x="7232" y="2986"/>
                  <a:pt x="7255" y="3029"/>
                  <a:pt x="7225" y="3052"/>
                </a:cubicBezTo>
                <a:cubicBezTo>
                  <a:pt x="7102" y="3142"/>
                  <a:pt x="6906" y="3157"/>
                  <a:pt x="6761" y="3231"/>
                </a:cubicBezTo>
                <a:cubicBezTo>
                  <a:pt x="6684" y="3271"/>
                  <a:pt x="6664" y="3314"/>
                  <a:pt x="6563" y="3321"/>
                </a:cubicBezTo>
                <a:cubicBezTo>
                  <a:pt x="6494" y="3326"/>
                  <a:pt x="6525" y="3395"/>
                  <a:pt x="6497" y="3410"/>
                </a:cubicBezTo>
                <a:cubicBezTo>
                  <a:pt x="6396" y="3465"/>
                  <a:pt x="6243" y="3452"/>
                  <a:pt x="6166" y="3500"/>
                </a:cubicBezTo>
                <a:cubicBezTo>
                  <a:pt x="6153" y="3508"/>
                  <a:pt x="6111" y="3661"/>
                  <a:pt x="6100" y="3680"/>
                </a:cubicBezTo>
                <a:cubicBezTo>
                  <a:pt x="6083" y="3708"/>
                  <a:pt x="5992" y="3661"/>
                  <a:pt x="5967" y="3680"/>
                </a:cubicBezTo>
                <a:cubicBezTo>
                  <a:pt x="5958" y="3687"/>
                  <a:pt x="5974" y="3757"/>
                  <a:pt x="5967" y="3770"/>
                </a:cubicBezTo>
                <a:cubicBezTo>
                  <a:pt x="5951" y="3795"/>
                  <a:pt x="5859" y="3754"/>
                  <a:pt x="5835" y="3770"/>
                </a:cubicBezTo>
                <a:cubicBezTo>
                  <a:pt x="5827" y="3775"/>
                  <a:pt x="5841" y="3849"/>
                  <a:pt x="5835" y="3859"/>
                </a:cubicBezTo>
                <a:cubicBezTo>
                  <a:pt x="5819" y="3886"/>
                  <a:pt x="5727" y="3842"/>
                  <a:pt x="5702" y="3859"/>
                </a:cubicBezTo>
                <a:cubicBezTo>
                  <a:pt x="5694" y="3866"/>
                  <a:pt x="5709" y="3937"/>
                  <a:pt x="5702" y="3949"/>
                </a:cubicBezTo>
                <a:cubicBezTo>
                  <a:pt x="5687" y="3975"/>
                  <a:pt x="5594" y="3933"/>
                  <a:pt x="5570" y="3949"/>
                </a:cubicBezTo>
                <a:cubicBezTo>
                  <a:pt x="5562" y="3954"/>
                  <a:pt x="5576" y="4029"/>
                  <a:pt x="5570" y="4039"/>
                </a:cubicBezTo>
                <a:cubicBezTo>
                  <a:pt x="5554" y="4065"/>
                  <a:pt x="5462" y="4023"/>
                  <a:pt x="5437" y="4039"/>
                </a:cubicBezTo>
                <a:cubicBezTo>
                  <a:pt x="5429" y="4044"/>
                  <a:pt x="5444" y="4118"/>
                  <a:pt x="5437" y="4128"/>
                </a:cubicBezTo>
                <a:cubicBezTo>
                  <a:pt x="5421" y="4155"/>
                  <a:pt x="5329" y="4113"/>
                  <a:pt x="5305" y="4128"/>
                </a:cubicBezTo>
                <a:cubicBezTo>
                  <a:pt x="5297" y="4134"/>
                  <a:pt x="5311" y="4208"/>
                  <a:pt x="5305" y="4218"/>
                </a:cubicBezTo>
                <a:cubicBezTo>
                  <a:pt x="5288" y="4247"/>
                  <a:pt x="5197" y="4199"/>
                  <a:pt x="5172" y="4218"/>
                </a:cubicBezTo>
                <a:cubicBezTo>
                  <a:pt x="5155" y="4233"/>
                  <a:pt x="5121" y="4373"/>
                  <a:pt x="5107" y="4398"/>
                </a:cubicBezTo>
                <a:cubicBezTo>
                  <a:pt x="5089" y="4426"/>
                  <a:pt x="4998" y="4376"/>
                  <a:pt x="4974" y="4398"/>
                </a:cubicBezTo>
                <a:cubicBezTo>
                  <a:pt x="4911" y="4453"/>
                  <a:pt x="4832" y="4616"/>
                  <a:pt x="4775" y="4667"/>
                </a:cubicBezTo>
                <a:cubicBezTo>
                  <a:pt x="4765" y="4676"/>
                  <a:pt x="4722" y="4666"/>
                  <a:pt x="4709" y="4667"/>
                </a:cubicBezTo>
                <a:cubicBezTo>
                  <a:pt x="4641" y="4672"/>
                  <a:pt x="4562" y="4797"/>
                  <a:pt x="4511" y="4846"/>
                </a:cubicBezTo>
                <a:cubicBezTo>
                  <a:pt x="4400" y="4953"/>
                  <a:pt x="4265" y="5199"/>
                  <a:pt x="4179" y="5205"/>
                </a:cubicBezTo>
                <a:cubicBezTo>
                  <a:pt x="4034" y="5216"/>
                  <a:pt x="3933" y="5558"/>
                  <a:pt x="3849" y="5564"/>
                </a:cubicBezTo>
                <a:cubicBezTo>
                  <a:pt x="3780" y="5570"/>
                  <a:pt x="3701" y="5694"/>
                  <a:pt x="3650" y="5743"/>
                </a:cubicBezTo>
                <a:cubicBezTo>
                  <a:pt x="3572" y="5820"/>
                  <a:pt x="3543" y="5904"/>
                  <a:pt x="3451" y="6013"/>
                </a:cubicBezTo>
                <a:cubicBezTo>
                  <a:pt x="3169" y="6349"/>
                  <a:pt x="2874" y="6664"/>
                  <a:pt x="2657" y="7000"/>
                </a:cubicBezTo>
                <a:cubicBezTo>
                  <a:pt x="2636" y="7032"/>
                  <a:pt x="2671" y="7139"/>
                  <a:pt x="2657" y="7180"/>
                </a:cubicBezTo>
                <a:cubicBezTo>
                  <a:pt x="2649" y="7204"/>
                  <a:pt x="2541" y="7243"/>
                  <a:pt x="2524" y="7270"/>
                </a:cubicBezTo>
                <a:cubicBezTo>
                  <a:pt x="2455" y="7381"/>
                  <a:pt x="2328" y="7571"/>
                  <a:pt x="2326" y="7628"/>
                </a:cubicBezTo>
                <a:cubicBezTo>
                  <a:pt x="2322" y="7722"/>
                  <a:pt x="2230" y="7828"/>
                  <a:pt x="2193" y="7898"/>
                </a:cubicBezTo>
                <a:cubicBezTo>
                  <a:pt x="2126" y="8025"/>
                  <a:pt x="1998" y="8186"/>
                  <a:pt x="1995" y="8257"/>
                </a:cubicBezTo>
                <a:cubicBezTo>
                  <a:pt x="1991" y="8360"/>
                  <a:pt x="1952" y="8296"/>
                  <a:pt x="1929" y="8346"/>
                </a:cubicBezTo>
                <a:cubicBezTo>
                  <a:pt x="1837" y="8539"/>
                  <a:pt x="1831" y="8594"/>
                  <a:pt x="1730" y="8705"/>
                </a:cubicBezTo>
                <a:cubicBezTo>
                  <a:pt x="1709" y="8729"/>
                  <a:pt x="1745" y="8852"/>
                  <a:pt x="1730" y="8885"/>
                </a:cubicBezTo>
                <a:cubicBezTo>
                  <a:pt x="1713" y="8923"/>
                  <a:pt x="1620" y="8935"/>
                  <a:pt x="1598" y="8975"/>
                </a:cubicBezTo>
                <a:cubicBezTo>
                  <a:pt x="1524" y="9107"/>
                  <a:pt x="1531" y="9487"/>
                  <a:pt x="1399" y="9513"/>
                </a:cubicBezTo>
                <a:cubicBezTo>
                  <a:pt x="1440" y="9176"/>
                  <a:pt x="1623" y="8927"/>
                  <a:pt x="1664" y="8705"/>
                </a:cubicBezTo>
                <a:close/>
                <a:moveTo>
                  <a:pt x="2657" y="18936"/>
                </a:moveTo>
                <a:cubicBezTo>
                  <a:pt x="2610" y="18871"/>
                  <a:pt x="2580" y="18815"/>
                  <a:pt x="2524" y="18757"/>
                </a:cubicBezTo>
                <a:cubicBezTo>
                  <a:pt x="2489" y="18720"/>
                  <a:pt x="2426" y="18710"/>
                  <a:pt x="2392" y="18667"/>
                </a:cubicBezTo>
                <a:cubicBezTo>
                  <a:pt x="2235" y="18469"/>
                  <a:pt x="2137" y="18254"/>
                  <a:pt x="1929" y="18039"/>
                </a:cubicBezTo>
                <a:cubicBezTo>
                  <a:pt x="1872" y="17980"/>
                  <a:pt x="1862" y="17912"/>
                  <a:pt x="1796" y="17860"/>
                </a:cubicBezTo>
                <a:cubicBezTo>
                  <a:pt x="1744" y="17818"/>
                  <a:pt x="1659" y="17885"/>
                  <a:pt x="1664" y="17770"/>
                </a:cubicBezTo>
                <a:cubicBezTo>
                  <a:pt x="1654" y="17549"/>
                  <a:pt x="1493" y="17480"/>
                  <a:pt x="1399" y="17321"/>
                </a:cubicBezTo>
                <a:cubicBezTo>
                  <a:pt x="1371" y="17275"/>
                  <a:pt x="1285" y="17188"/>
                  <a:pt x="1267" y="17142"/>
                </a:cubicBezTo>
                <a:cubicBezTo>
                  <a:pt x="1226" y="17039"/>
                  <a:pt x="1247" y="16957"/>
                  <a:pt x="1200" y="16872"/>
                </a:cubicBezTo>
                <a:cubicBezTo>
                  <a:pt x="1184" y="16842"/>
                  <a:pt x="1088" y="16899"/>
                  <a:pt x="1068" y="16872"/>
                </a:cubicBezTo>
                <a:cubicBezTo>
                  <a:pt x="1048" y="16846"/>
                  <a:pt x="1047" y="16518"/>
                  <a:pt x="1002" y="16424"/>
                </a:cubicBezTo>
                <a:cubicBezTo>
                  <a:pt x="977" y="16373"/>
                  <a:pt x="904" y="16301"/>
                  <a:pt x="870" y="16244"/>
                </a:cubicBezTo>
                <a:cubicBezTo>
                  <a:pt x="843" y="16200"/>
                  <a:pt x="753" y="16108"/>
                  <a:pt x="737" y="16065"/>
                </a:cubicBezTo>
                <a:cubicBezTo>
                  <a:pt x="652" y="15839"/>
                  <a:pt x="622" y="15532"/>
                  <a:pt x="539" y="15257"/>
                </a:cubicBezTo>
                <a:cubicBezTo>
                  <a:pt x="498" y="15125"/>
                  <a:pt x="441" y="15012"/>
                  <a:pt x="406" y="14898"/>
                </a:cubicBezTo>
                <a:cubicBezTo>
                  <a:pt x="394" y="14858"/>
                  <a:pt x="344" y="14904"/>
                  <a:pt x="340" y="14808"/>
                </a:cubicBezTo>
                <a:cubicBezTo>
                  <a:pt x="331" y="14585"/>
                  <a:pt x="314" y="14562"/>
                  <a:pt x="274" y="14359"/>
                </a:cubicBezTo>
                <a:cubicBezTo>
                  <a:pt x="268" y="14330"/>
                  <a:pt x="290" y="14198"/>
                  <a:pt x="274" y="14180"/>
                </a:cubicBezTo>
                <a:cubicBezTo>
                  <a:pt x="185" y="14082"/>
                  <a:pt x="256" y="14025"/>
                  <a:pt x="207" y="13731"/>
                </a:cubicBezTo>
                <a:cubicBezTo>
                  <a:pt x="205" y="13715"/>
                  <a:pt x="144" y="13719"/>
                  <a:pt x="141" y="13641"/>
                </a:cubicBezTo>
                <a:cubicBezTo>
                  <a:pt x="137" y="13531"/>
                  <a:pt x="162" y="13388"/>
                  <a:pt x="141" y="13282"/>
                </a:cubicBezTo>
                <a:cubicBezTo>
                  <a:pt x="137" y="13260"/>
                  <a:pt x="78" y="13275"/>
                  <a:pt x="75" y="13192"/>
                </a:cubicBezTo>
                <a:cubicBezTo>
                  <a:pt x="74" y="13169"/>
                  <a:pt x="82" y="13125"/>
                  <a:pt x="75" y="13103"/>
                </a:cubicBezTo>
                <a:cubicBezTo>
                  <a:pt x="68" y="13079"/>
                  <a:pt x="7" y="12988"/>
                  <a:pt x="9" y="13013"/>
                </a:cubicBezTo>
                <a:cubicBezTo>
                  <a:pt x="-7" y="12817"/>
                  <a:pt x="131" y="12778"/>
                  <a:pt x="75" y="12475"/>
                </a:cubicBezTo>
                <a:cubicBezTo>
                  <a:pt x="59" y="12388"/>
                  <a:pt x="-27" y="12276"/>
                  <a:pt x="9" y="12116"/>
                </a:cubicBezTo>
                <a:cubicBezTo>
                  <a:pt x="25" y="12043"/>
                  <a:pt x="97" y="11968"/>
                  <a:pt x="75" y="11847"/>
                </a:cubicBezTo>
                <a:cubicBezTo>
                  <a:pt x="49" y="11702"/>
                  <a:pt x="23" y="11459"/>
                  <a:pt x="75" y="11039"/>
                </a:cubicBezTo>
                <a:cubicBezTo>
                  <a:pt x="84" y="10967"/>
                  <a:pt x="123" y="10881"/>
                  <a:pt x="141" y="10770"/>
                </a:cubicBezTo>
                <a:cubicBezTo>
                  <a:pt x="151" y="10713"/>
                  <a:pt x="131" y="10646"/>
                  <a:pt x="141" y="10590"/>
                </a:cubicBezTo>
                <a:cubicBezTo>
                  <a:pt x="160" y="10488"/>
                  <a:pt x="219" y="10064"/>
                  <a:pt x="274" y="9782"/>
                </a:cubicBezTo>
                <a:cubicBezTo>
                  <a:pt x="275" y="9778"/>
                  <a:pt x="330" y="9747"/>
                  <a:pt x="340" y="9693"/>
                </a:cubicBezTo>
                <a:cubicBezTo>
                  <a:pt x="368" y="9538"/>
                  <a:pt x="353" y="9449"/>
                  <a:pt x="406" y="9243"/>
                </a:cubicBezTo>
                <a:cubicBezTo>
                  <a:pt x="414" y="9211"/>
                  <a:pt x="468" y="9245"/>
                  <a:pt x="472" y="9155"/>
                </a:cubicBezTo>
                <a:cubicBezTo>
                  <a:pt x="473" y="9130"/>
                  <a:pt x="466" y="9087"/>
                  <a:pt x="472" y="9064"/>
                </a:cubicBezTo>
                <a:cubicBezTo>
                  <a:pt x="499" y="8975"/>
                  <a:pt x="515" y="8921"/>
                  <a:pt x="539" y="8795"/>
                </a:cubicBezTo>
                <a:cubicBezTo>
                  <a:pt x="554" y="8708"/>
                  <a:pt x="592" y="8747"/>
                  <a:pt x="605" y="8705"/>
                </a:cubicBezTo>
                <a:cubicBezTo>
                  <a:pt x="665" y="8507"/>
                  <a:pt x="676" y="8334"/>
                  <a:pt x="737" y="8167"/>
                </a:cubicBezTo>
                <a:cubicBezTo>
                  <a:pt x="753" y="8123"/>
                  <a:pt x="799" y="8176"/>
                  <a:pt x="803" y="8077"/>
                </a:cubicBezTo>
                <a:cubicBezTo>
                  <a:pt x="805" y="8036"/>
                  <a:pt x="853" y="7947"/>
                  <a:pt x="870" y="7898"/>
                </a:cubicBezTo>
                <a:cubicBezTo>
                  <a:pt x="892" y="7830"/>
                  <a:pt x="901" y="7711"/>
                  <a:pt x="935" y="7628"/>
                </a:cubicBezTo>
                <a:cubicBezTo>
                  <a:pt x="951" y="7591"/>
                  <a:pt x="1057" y="7570"/>
                  <a:pt x="1068" y="7539"/>
                </a:cubicBezTo>
                <a:cubicBezTo>
                  <a:pt x="1084" y="7491"/>
                  <a:pt x="1049" y="7404"/>
                  <a:pt x="1068" y="7359"/>
                </a:cubicBezTo>
                <a:cubicBezTo>
                  <a:pt x="1095" y="7298"/>
                  <a:pt x="1175" y="7234"/>
                  <a:pt x="1200" y="7180"/>
                </a:cubicBezTo>
                <a:cubicBezTo>
                  <a:pt x="1228" y="7120"/>
                  <a:pt x="1236" y="7064"/>
                  <a:pt x="1267" y="7000"/>
                </a:cubicBezTo>
                <a:cubicBezTo>
                  <a:pt x="1287" y="6958"/>
                  <a:pt x="1323" y="6933"/>
                  <a:pt x="1333" y="6910"/>
                </a:cubicBezTo>
                <a:cubicBezTo>
                  <a:pt x="1393" y="6773"/>
                  <a:pt x="1453" y="6644"/>
                  <a:pt x="1531" y="6462"/>
                </a:cubicBezTo>
                <a:cubicBezTo>
                  <a:pt x="1559" y="6398"/>
                  <a:pt x="1560" y="6266"/>
                  <a:pt x="1598" y="6192"/>
                </a:cubicBezTo>
                <a:cubicBezTo>
                  <a:pt x="1637" y="6116"/>
                  <a:pt x="1758" y="6087"/>
                  <a:pt x="1796" y="6013"/>
                </a:cubicBezTo>
                <a:cubicBezTo>
                  <a:pt x="1841" y="5926"/>
                  <a:pt x="1817" y="5821"/>
                  <a:pt x="1863" y="5743"/>
                </a:cubicBezTo>
                <a:cubicBezTo>
                  <a:pt x="1934" y="5623"/>
                  <a:pt x="2052" y="5511"/>
                  <a:pt x="2128" y="5385"/>
                </a:cubicBezTo>
                <a:cubicBezTo>
                  <a:pt x="2227" y="5217"/>
                  <a:pt x="2301" y="5080"/>
                  <a:pt x="2392" y="4937"/>
                </a:cubicBezTo>
                <a:cubicBezTo>
                  <a:pt x="2792" y="4306"/>
                  <a:pt x="3330" y="3612"/>
                  <a:pt x="3849" y="3052"/>
                </a:cubicBezTo>
                <a:cubicBezTo>
                  <a:pt x="3869" y="3029"/>
                  <a:pt x="3896" y="2883"/>
                  <a:pt x="3914" y="2872"/>
                </a:cubicBezTo>
                <a:cubicBezTo>
                  <a:pt x="4006" y="2816"/>
                  <a:pt x="4064" y="2796"/>
                  <a:pt x="4179" y="2692"/>
                </a:cubicBezTo>
                <a:cubicBezTo>
                  <a:pt x="4300" y="2584"/>
                  <a:pt x="4399" y="2531"/>
                  <a:pt x="4511" y="2423"/>
                </a:cubicBezTo>
                <a:cubicBezTo>
                  <a:pt x="4534" y="2401"/>
                  <a:pt x="4556" y="2256"/>
                  <a:pt x="4577" y="2244"/>
                </a:cubicBezTo>
                <a:cubicBezTo>
                  <a:pt x="4668" y="2188"/>
                  <a:pt x="4727" y="2170"/>
                  <a:pt x="4842" y="2064"/>
                </a:cubicBezTo>
                <a:cubicBezTo>
                  <a:pt x="4898" y="2013"/>
                  <a:pt x="4899" y="1935"/>
                  <a:pt x="4974" y="1885"/>
                </a:cubicBezTo>
                <a:cubicBezTo>
                  <a:pt x="5053" y="1831"/>
                  <a:pt x="5105" y="1850"/>
                  <a:pt x="5172" y="1795"/>
                </a:cubicBezTo>
                <a:cubicBezTo>
                  <a:pt x="5248" y="1734"/>
                  <a:pt x="5291" y="1674"/>
                  <a:pt x="5371" y="1615"/>
                </a:cubicBezTo>
                <a:cubicBezTo>
                  <a:pt x="5427" y="1575"/>
                  <a:pt x="5501" y="1577"/>
                  <a:pt x="5570" y="1526"/>
                </a:cubicBezTo>
                <a:cubicBezTo>
                  <a:pt x="5598" y="1505"/>
                  <a:pt x="5612" y="1361"/>
                  <a:pt x="5636" y="1346"/>
                </a:cubicBezTo>
                <a:cubicBezTo>
                  <a:pt x="5741" y="1283"/>
                  <a:pt x="5823" y="1344"/>
                  <a:pt x="5967" y="1256"/>
                </a:cubicBezTo>
                <a:cubicBezTo>
                  <a:pt x="5998" y="1238"/>
                  <a:pt x="5962" y="1172"/>
                  <a:pt x="6033" y="1166"/>
                </a:cubicBezTo>
                <a:cubicBezTo>
                  <a:pt x="6145" y="1158"/>
                  <a:pt x="6106" y="1118"/>
                  <a:pt x="6166" y="1077"/>
                </a:cubicBezTo>
                <a:cubicBezTo>
                  <a:pt x="6303" y="983"/>
                  <a:pt x="6538" y="916"/>
                  <a:pt x="6761" y="808"/>
                </a:cubicBezTo>
                <a:cubicBezTo>
                  <a:pt x="6787" y="796"/>
                  <a:pt x="6761" y="723"/>
                  <a:pt x="6828" y="718"/>
                </a:cubicBezTo>
                <a:cubicBezTo>
                  <a:pt x="6845" y="717"/>
                  <a:pt x="6878" y="727"/>
                  <a:pt x="6894" y="718"/>
                </a:cubicBezTo>
                <a:cubicBezTo>
                  <a:pt x="7183" y="561"/>
                  <a:pt x="7701" y="421"/>
                  <a:pt x="8086" y="269"/>
                </a:cubicBezTo>
                <a:cubicBezTo>
                  <a:pt x="8300" y="185"/>
                  <a:pt x="8523" y="121"/>
                  <a:pt x="8880" y="90"/>
                </a:cubicBezTo>
                <a:cubicBezTo>
                  <a:pt x="8943" y="84"/>
                  <a:pt x="9018" y="108"/>
                  <a:pt x="9079" y="90"/>
                </a:cubicBezTo>
                <a:cubicBezTo>
                  <a:pt x="9133" y="73"/>
                  <a:pt x="9143" y="2"/>
                  <a:pt x="9211" y="0"/>
                </a:cubicBezTo>
                <a:cubicBezTo>
                  <a:pt x="9387" y="-5"/>
                  <a:pt x="9590" y="75"/>
                  <a:pt x="9740" y="90"/>
                </a:cubicBezTo>
                <a:cubicBezTo>
                  <a:pt x="9873" y="103"/>
                  <a:pt x="10343" y="-9"/>
                  <a:pt x="10403" y="90"/>
                </a:cubicBezTo>
                <a:cubicBezTo>
                  <a:pt x="10409" y="100"/>
                  <a:pt x="10394" y="175"/>
                  <a:pt x="10403" y="180"/>
                </a:cubicBezTo>
                <a:cubicBezTo>
                  <a:pt x="10427" y="195"/>
                  <a:pt x="10519" y="153"/>
                  <a:pt x="10535" y="180"/>
                </a:cubicBezTo>
                <a:cubicBezTo>
                  <a:pt x="10645" y="362"/>
                  <a:pt x="10915" y="165"/>
                  <a:pt x="11065" y="359"/>
                </a:cubicBezTo>
                <a:cubicBezTo>
                  <a:pt x="11111" y="419"/>
                  <a:pt x="11264" y="448"/>
                  <a:pt x="11395" y="538"/>
                </a:cubicBezTo>
                <a:cubicBezTo>
                  <a:pt x="11514" y="620"/>
                  <a:pt x="11661" y="774"/>
                  <a:pt x="11793" y="808"/>
                </a:cubicBezTo>
                <a:cubicBezTo>
                  <a:pt x="11901" y="836"/>
                  <a:pt x="11907" y="708"/>
                  <a:pt x="11991" y="718"/>
                </a:cubicBezTo>
                <a:cubicBezTo>
                  <a:pt x="11988" y="717"/>
                  <a:pt x="12013" y="804"/>
                  <a:pt x="12058" y="808"/>
                </a:cubicBezTo>
                <a:cubicBezTo>
                  <a:pt x="12203" y="818"/>
                  <a:pt x="12278" y="715"/>
                  <a:pt x="12521" y="718"/>
                </a:cubicBezTo>
                <a:cubicBezTo>
                  <a:pt x="12490" y="718"/>
                  <a:pt x="12572" y="803"/>
                  <a:pt x="12588" y="808"/>
                </a:cubicBezTo>
                <a:cubicBezTo>
                  <a:pt x="12690" y="843"/>
                  <a:pt x="12914" y="854"/>
                  <a:pt x="13051" y="808"/>
                </a:cubicBezTo>
                <a:cubicBezTo>
                  <a:pt x="13077" y="799"/>
                  <a:pt x="13136" y="718"/>
                  <a:pt x="13117" y="718"/>
                </a:cubicBezTo>
                <a:cubicBezTo>
                  <a:pt x="13148" y="718"/>
                  <a:pt x="13304" y="781"/>
                  <a:pt x="13382" y="808"/>
                </a:cubicBezTo>
                <a:cubicBezTo>
                  <a:pt x="13408" y="816"/>
                  <a:pt x="13467" y="898"/>
                  <a:pt x="13448" y="898"/>
                </a:cubicBezTo>
                <a:cubicBezTo>
                  <a:pt x="13503" y="898"/>
                  <a:pt x="13513" y="804"/>
                  <a:pt x="13581" y="808"/>
                </a:cubicBezTo>
                <a:cubicBezTo>
                  <a:pt x="13640" y="811"/>
                  <a:pt x="13681" y="915"/>
                  <a:pt x="13779" y="898"/>
                </a:cubicBezTo>
                <a:cubicBezTo>
                  <a:pt x="13834" y="888"/>
                  <a:pt x="13845" y="800"/>
                  <a:pt x="13911" y="808"/>
                </a:cubicBezTo>
                <a:cubicBezTo>
                  <a:pt x="13965" y="813"/>
                  <a:pt x="14022" y="885"/>
                  <a:pt x="14110" y="898"/>
                </a:cubicBezTo>
                <a:cubicBezTo>
                  <a:pt x="14327" y="929"/>
                  <a:pt x="14589" y="926"/>
                  <a:pt x="14904" y="987"/>
                </a:cubicBezTo>
                <a:cubicBezTo>
                  <a:pt x="14925" y="992"/>
                  <a:pt x="15025" y="969"/>
                  <a:pt x="15037" y="987"/>
                </a:cubicBezTo>
                <a:cubicBezTo>
                  <a:pt x="15081" y="1061"/>
                  <a:pt x="15087" y="1049"/>
                  <a:pt x="15169" y="1077"/>
                </a:cubicBezTo>
                <a:cubicBezTo>
                  <a:pt x="15204" y="1089"/>
                  <a:pt x="15243" y="1167"/>
                  <a:pt x="15236" y="1166"/>
                </a:cubicBezTo>
                <a:cubicBezTo>
                  <a:pt x="15428" y="1192"/>
                  <a:pt x="15331" y="1077"/>
                  <a:pt x="15567" y="1166"/>
                </a:cubicBezTo>
                <a:cubicBezTo>
                  <a:pt x="15588" y="1175"/>
                  <a:pt x="15686" y="1144"/>
                  <a:pt x="15699" y="1166"/>
                </a:cubicBezTo>
                <a:cubicBezTo>
                  <a:pt x="15751" y="1254"/>
                  <a:pt x="15789" y="1239"/>
                  <a:pt x="15898" y="1256"/>
                </a:cubicBezTo>
                <a:cubicBezTo>
                  <a:pt x="15917" y="1260"/>
                  <a:pt x="16019" y="1238"/>
                  <a:pt x="16030" y="1256"/>
                </a:cubicBezTo>
                <a:cubicBezTo>
                  <a:pt x="16073" y="1329"/>
                  <a:pt x="16225" y="1354"/>
                  <a:pt x="16427" y="1436"/>
                </a:cubicBezTo>
                <a:cubicBezTo>
                  <a:pt x="16520" y="1474"/>
                  <a:pt x="16649" y="1574"/>
                  <a:pt x="16758" y="1615"/>
                </a:cubicBezTo>
                <a:cubicBezTo>
                  <a:pt x="16864" y="1656"/>
                  <a:pt x="17040" y="1666"/>
                  <a:pt x="17155" y="1705"/>
                </a:cubicBezTo>
                <a:cubicBezTo>
                  <a:pt x="17171" y="1711"/>
                  <a:pt x="17163" y="1791"/>
                  <a:pt x="17222" y="1795"/>
                </a:cubicBezTo>
                <a:cubicBezTo>
                  <a:pt x="17374" y="1806"/>
                  <a:pt x="17441" y="1784"/>
                  <a:pt x="17553" y="1885"/>
                </a:cubicBezTo>
                <a:cubicBezTo>
                  <a:pt x="17577" y="1907"/>
                  <a:pt x="17732" y="1943"/>
                  <a:pt x="17751" y="1974"/>
                </a:cubicBezTo>
                <a:cubicBezTo>
                  <a:pt x="17758" y="1985"/>
                  <a:pt x="17743" y="2058"/>
                  <a:pt x="17751" y="2064"/>
                </a:cubicBezTo>
                <a:cubicBezTo>
                  <a:pt x="17775" y="2081"/>
                  <a:pt x="17868" y="2038"/>
                  <a:pt x="17883" y="2064"/>
                </a:cubicBezTo>
                <a:cubicBezTo>
                  <a:pt x="17890" y="2075"/>
                  <a:pt x="17875" y="2149"/>
                  <a:pt x="17883" y="2154"/>
                </a:cubicBezTo>
                <a:cubicBezTo>
                  <a:pt x="17908" y="2169"/>
                  <a:pt x="18000" y="2128"/>
                  <a:pt x="18016" y="2154"/>
                </a:cubicBezTo>
                <a:cubicBezTo>
                  <a:pt x="18063" y="2231"/>
                  <a:pt x="18163" y="2222"/>
                  <a:pt x="18347" y="2334"/>
                </a:cubicBezTo>
                <a:cubicBezTo>
                  <a:pt x="18377" y="2352"/>
                  <a:pt x="18342" y="2418"/>
                  <a:pt x="18413" y="2423"/>
                </a:cubicBezTo>
                <a:cubicBezTo>
                  <a:pt x="18427" y="2424"/>
                  <a:pt x="18576" y="2488"/>
                  <a:pt x="18612" y="2513"/>
                </a:cubicBezTo>
                <a:cubicBezTo>
                  <a:pt x="18631" y="2526"/>
                  <a:pt x="18595" y="2671"/>
                  <a:pt x="18612" y="2692"/>
                </a:cubicBezTo>
                <a:cubicBezTo>
                  <a:pt x="18654" y="2749"/>
                  <a:pt x="18840" y="2632"/>
                  <a:pt x="18876" y="2692"/>
                </a:cubicBezTo>
                <a:cubicBezTo>
                  <a:pt x="18926" y="2775"/>
                  <a:pt x="19014" y="2868"/>
                  <a:pt x="19142" y="2962"/>
                </a:cubicBezTo>
                <a:cubicBezTo>
                  <a:pt x="19205" y="3008"/>
                  <a:pt x="19263" y="3136"/>
                  <a:pt x="19339" y="3141"/>
                </a:cubicBezTo>
                <a:cubicBezTo>
                  <a:pt x="19436" y="3148"/>
                  <a:pt x="19483" y="3312"/>
                  <a:pt x="19605" y="3321"/>
                </a:cubicBezTo>
                <a:cubicBezTo>
                  <a:pt x="19705" y="3328"/>
                  <a:pt x="19800" y="3585"/>
                  <a:pt x="19936" y="3770"/>
                </a:cubicBezTo>
                <a:cubicBezTo>
                  <a:pt x="20039" y="3910"/>
                  <a:pt x="20191" y="4018"/>
                  <a:pt x="20267" y="4128"/>
                </a:cubicBezTo>
                <a:cubicBezTo>
                  <a:pt x="20287" y="4158"/>
                  <a:pt x="20244" y="4283"/>
                  <a:pt x="20267" y="4309"/>
                </a:cubicBezTo>
                <a:cubicBezTo>
                  <a:pt x="20299" y="4344"/>
                  <a:pt x="20370" y="4356"/>
                  <a:pt x="20399" y="4398"/>
                </a:cubicBezTo>
                <a:cubicBezTo>
                  <a:pt x="20441" y="4458"/>
                  <a:pt x="20491" y="4518"/>
                  <a:pt x="20532" y="4577"/>
                </a:cubicBezTo>
                <a:cubicBezTo>
                  <a:pt x="20615" y="4697"/>
                  <a:pt x="20750" y="4847"/>
                  <a:pt x="20797" y="4937"/>
                </a:cubicBezTo>
                <a:cubicBezTo>
                  <a:pt x="20852" y="5041"/>
                  <a:pt x="20819" y="5174"/>
                  <a:pt x="20862" y="5295"/>
                </a:cubicBezTo>
                <a:cubicBezTo>
                  <a:pt x="20879" y="5339"/>
                  <a:pt x="20925" y="5286"/>
                  <a:pt x="20929" y="5385"/>
                </a:cubicBezTo>
                <a:cubicBezTo>
                  <a:pt x="20933" y="5504"/>
                  <a:pt x="21057" y="5525"/>
                  <a:pt x="21062" y="5654"/>
                </a:cubicBezTo>
                <a:cubicBezTo>
                  <a:pt x="21063" y="5699"/>
                  <a:pt x="21111" y="5781"/>
                  <a:pt x="21128" y="5834"/>
                </a:cubicBezTo>
                <a:cubicBezTo>
                  <a:pt x="21251" y="6226"/>
                  <a:pt x="21365" y="6642"/>
                  <a:pt x="21459" y="7180"/>
                </a:cubicBezTo>
                <a:cubicBezTo>
                  <a:pt x="21573" y="7835"/>
                  <a:pt x="21569" y="8949"/>
                  <a:pt x="21459" y="9782"/>
                </a:cubicBezTo>
                <a:cubicBezTo>
                  <a:pt x="21460" y="9772"/>
                  <a:pt x="21400" y="9830"/>
                  <a:pt x="21392" y="9873"/>
                </a:cubicBezTo>
                <a:cubicBezTo>
                  <a:pt x="21374" y="9968"/>
                  <a:pt x="21433" y="10212"/>
                  <a:pt x="21392" y="10410"/>
                </a:cubicBezTo>
                <a:cubicBezTo>
                  <a:pt x="21387" y="10435"/>
                  <a:pt x="21329" y="10417"/>
                  <a:pt x="21326" y="10500"/>
                </a:cubicBezTo>
                <a:cubicBezTo>
                  <a:pt x="21323" y="10576"/>
                  <a:pt x="21250" y="10830"/>
                  <a:pt x="21194" y="10949"/>
                </a:cubicBezTo>
                <a:cubicBezTo>
                  <a:pt x="21148" y="11047"/>
                  <a:pt x="21088" y="11380"/>
                  <a:pt x="20995" y="11577"/>
                </a:cubicBezTo>
                <a:cubicBezTo>
                  <a:pt x="20946" y="11681"/>
                  <a:pt x="20978" y="11798"/>
                  <a:pt x="20929" y="11936"/>
                </a:cubicBezTo>
                <a:cubicBezTo>
                  <a:pt x="20914" y="11980"/>
                  <a:pt x="20810" y="11990"/>
                  <a:pt x="20797" y="12026"/>
                </a:cubicBezTo>
                <a:cubicBezTo>
                  <a:pt x="20751" y="12147"/>
                  <a:pt x="20780" y="12264"/>
                  <a:pt x="20730" y="12385"/>
                </a:cubicBezTo>
                <a:cubicBezTo>
                  <a:pt x="20710" y="12433"/>
                  <a:pt x="20668" y="12373"/>
                  <a:pt x="20664" y="12475"/>
                </a:cubicBezTo>
                <a:cubicBezTo>
                  <a:pt x="20659" y="12594"/>
                  <a:pt x="20537" y="12615"/>
                  <a:pt x="20532" y="12744"/>
                </a:cubicBezTo>
                <a:cubicBezTo>
                  <a:pt x="20531" y="12773"/>
                  <a:pt x="20481" y="12890"/>
                  <a:pt x="20466" y="12924"/>
                </a:cubicBezTo>
                <a:cubicBezTo>
                  <a:pt x="20287" y="13302"/>
                  <a:pt x="20063" y="13660"/>
                  <a:pt x="19869" y="14001"/>
                </a:cubicBezTo>
                <a:cubicBezTo>
                  <a:pt x="19769" y="14178"/>
                  <a:pt x="19710" y="14377"/>
                  <a:pt x="19605" y="14539"/>
                </a:cubicBezTo>
                <a:cubicBezTo>
                  <a:pt x="19504" y="14694"/>
                  <a:pt x="19379" y="14830"/>
                  <a:pt x="19274" y="14988"/>
                </a:cubicBezTo>
                <a:cubicBezTo>
                  <a:pt x="19056" y="15317"/>
                  <a:pt x="18854" y="15660"/>
                  <a:pt x="18612" y="15975"/>
                </a:cubicBezTo>
                <a:cubicBezTo>
                  <a:pt x="18389" y="16266"/>
                  <a:pt x="18135" y="16502"/>
                  <a:pt x="17883" y="16783"/>
                </a:cubicBezTo>
                <a:cubicBezTo>
                  <a:pt x="17800" y="16876"/>
                  <a:pt x="17777" y="16957"/>
                  <a:pt x="17685" y="17052"/>
                </a:cubicBezTo>
                <a:cubicBezTo>
                  <a:pt x="17635" y="17103"/>
                  <a:pt x="17512" y="17314"/>
                  <a:pt x="17420" y="17321"/>
                </a:cubicBezTo>
                <a:cubicBezTo>
                  <a:pt x="17402" y="17323"/>
                  <a:pt x="17308" y="17391"/>
                  <a:pt x="17288" y="17411"/>
                </a:cubicBezTo>
                <a:cubicBezTo>
                  <a:pt x="17265" y="17434"/>
                  <a:pt x="17242" y="17578"/>
                  <a:pt x="17222" y="17590"/>
                </a:cubicBezTo>
                <a:cubicBezTo>
                  <a:pt x="17093" y="17669"/>
                  <a:pt x="17010" y="17653"/>
                  <a:pt x="16891" y="17770"/>
                </a:cubicBezTo>
                <a:cubicBezTo>
                  <a:pt x="16868" y="17792"/>
                  <a:pt x="16845" y="17937"/>
                  <a:pt x="16824" y="17950"/>
                </a:cubicBezTo>
                <a:cubicBezTo>
                  <a:pt x="16791" y="17970"/>
                  <a:pt x="16721" y="17922"/>
                  <a:pt x="16692" y="17950"/>
                </a:cubicBezTo>
                <a:cubicBezTo>
                  <a:pt x="16668" y="17972"/>
                  <a:pt x="16646" y="18116"/>
                  <a:pt x="16626" y="18129"/>
                </a:cubicBezTo>
                <a:cubicBezTo>
                  <a:pt x="16592" y="18150"/>
                  <a:pt x="16524" y="18101"/>
                  <a:pt x="16493" y="18129"/>
                </a:cubicBezTo>
                <a:cubicBezTo>
                  <a:pt x="16469" y="18151"/>
                  <a:pt x="16448" y="18295"/>
                  <a:pt x="16427" y="18308"/>
                </a:cubicBezTo>
                <a:cubicBezTo>
                  <a:pt x="16347" y="18358"/>
                  <a:pt x="16233" y="18326"/>
                  <a:pt x="16162" y="18398"/>
                </a:cubicBezTo>
                <a:cubicBezTo>
                  <a:pt x="16138" y="18423"/>
                  <a:pt x="16119" y="18562"/>
                  <a:pt x="16097" y="18578"/>
                </a:cubicBezTo>
                <a:cubicBezTo>
                  <a:pt x="15995" y="18647"/>
                  <a:pt x="15913" y="18605"/>
                  <a:pt x="15831" y="18667"/>
                </a:cubicBezTo>
                <a:cubicBezTo>
                  <a:pt x="15796" y="18694"/>
                  <a:pt x="15840" y="18752"/>
                  <a:pt x="15765" y="18757"/>
                </a:cubicBezTo>
                <a:cubicBezTo>
                  <a:pt x="15677" y="18764"/>
                  <a:pt x="15661" y="18930"/>
                  <a:pt x="15567" y="18936"/>
                </a:cubicBezTo>
                <a:cubicBezTo>
                  <a:pt x="15455" y="18945"/>
                  <a:pt x="15494" y="18986"/>
                  <a:pt x="15434" y="19026"/>
                </a:cubicBezTo>
                <a:cubicBezTo>
                  <a:pt x="15343" y="19089"/>
                  <a:pt x="15265" y="19054"/>
                  <a:pt x="15169" y="19117"/>
                </a:cubicBezTo>
                <a:cubicBezTo>
                  <a:pt x="15137" y="19138"/>
                  <a:pt x="15176" y="19200"/>
                  <a:pt x="15103" y="19205"/>
                </a:cubicBezTo>
                <a:cubicBezTo>
                  <a:pt x="15072" y="19208"/>
                  <a:pt x="15007" y="19273"/>
                  <a:pt x="14971" y="19295"/>
                </a:cubicBezTo>
                <a:cubicBezTo>
                  <a:pt x="14801" y="19402"/>
                  <a:pt x="14670" y="19464"/>
                  <a:pt x="14507" y="19565"/>
                </a:cubicBezTo>
                <a:cubicBezTo>
                  <a:pt x="14476" y="19584"/>
                  <a:pt x="14513" y="19650"/>
                  <a:pt x="14441" y="19655"/>
                </a:cubicBezTo>
                <a:cubicBezTo>
                  <a:pt x="14307" y="19664"/>
                  <a:pt x="14232" y="19729"/>
                  <a:pt x="14110" y="19834"/>
                </a:cubicBezTo>
                <a:cubicBezTo>
                  <a:pt x="14061" y="19876"/>
                  <a:pt x="13916" y="19950"/>
                  <a:pt x="13779" y="20014"/>
                </a:cubicBezTo>
                <a:cubicBezTo>
                  <a:pt x="13715" y="20043"/>
                  <a:pt x="13608" y="20054"/>
                  <a:pt x="13514" y="20103"/>
                </a:cubicBezTo>
                <a:cubicBezTo>
                  <a:pt x="13431" y="20147"/>
                  <a:pt x="13402" y="20235"/>
                  <a:pt x="13316" y="20283"/>
                </a:cubicBezTo>
                <a:cubicBezTo>
                  <a:pt x="13171" y="20363"/>
                  <a:pt x="13065" y="20336"/>
                  <a:pt x="12918" y="20463"/>
                </a:cubicBezTo>
                <a:cubicBezTo>
                  <a:pt x="12849" y="20523"/>
                  <a:pt x="12646" y="20472"/>
                  <a:pt x="12588" y="20551"/>
                </a:cubicBezTo>
                <a:cubicBezTo>
                  <a:pt x="12581" y="20560"/>
                  <a:pt x="12594" y="20639"/>
                  <a:pt x="12588" y="20642"/>
                </a:cubicBezTo>
                <a:cubicBezTo>
                  <a:pt x="12408" y="20718"/>
                  <a:pt x="12179" y="20751"/>
                  <a:pt x="11991" y="20821"/>
                </a:cubicBezTo>
                <a:cubicBezTo>
                  <a:pt x="11526" y="20996"/>
                  <a:pt x="10924" y="21150"/>
                  <a:pt x="10336" y="21270"/>
                </a:cubicBezTo>
                <a:cubicBezTo>
                  <a:pt x="10282" y="21282"/>
                  <a:pt x="10271" y="21365"/>
                  <a:pt x="10204" y="21360"/>
                </a:cubicBezTo>
                <a:cubicBezTo>
                  <a:pt x="10213" y="21361"/>
                  <a:pt x="10179" y="21273"/>
                  <a:pt x="10138" y="21270"/>
                </a:cubicBezTo>
                <a:cubicBezTo>
                  <a:pt x="10050" y="21264"/>
                  <a:pt x="9723" y="21440"/>
                  <a:pt x="9542" y="21449"/>
                </a:cubicBezTo>
                <a:cubicBezTo>
                  <a:pt x="9489" y="21452"/>
                  <a:pt x="9477" y="21349"/>
                  <a:pt x="9410" y="21360"/>
                </a:cubicBezTo>
                <a:cubicBezTo>
                  <a:pt x="9362" y="21368"/>
                  <a:pt x="9344" y="21449"/>
                  <a:pt x="9344" y="21449"/>
                </a:cubicBezTo>
                <a:cubicBezTo>
                  <a:pt x="8924" y="21485"/>
                  <a:pt x="8303" y="21591"/>
                  <a:pt x="7887" y="21449"/>
                </a:cubicBezTo>
                <a:cubicBezTo>
                  <a:pt x="7848" y="21436"/>
                  <a:pt x="7819" y="21359"/>
                  <a:pt x="7821" y="21360"/>
                </a:cubicBezTo>
                <a:cubicBezTo>
                  <a:pt x="7742" y="21345"/>
                  <a:pt x="7783" y="21442"/>
                  <a:pt x="7755" y="21449"/>
                </a:cubicBezTo>
                <a:cubicBezTo>
                  <a:pt x="7908" y="21408"/>
                  <a:pt x="7304" y="21381"/>
                  <a:pt x="7291" y="21360"/>
                </a:cubicBezTo>
                <a:cubicBezTo>
                  <a:pt x="7232" y="21261"/>
                  <a:pt x="7229" y="21368"/>
                  <a:pt x="7093" y="21360"/>
                </a:cubicBezTo>
                <a:cubicBezTo>
                  <a:pt x="7044" y="21357"/>
                  <a:pt x="6976" y="21285"/>
                  <a:pt x="6894" y="21270"/>
                </a:cubicBezTo>
                <a:cubicBezTo>
                  <a:pt x="6834" y="21259"/>
                  <a:pt x="6845" y="21185"/>
                  <a:pt x="6828" y="21181"/>
                </a:cubicBezTo>
                <a:cubicBezTo>
                  <a:pt x="6814" y="21177"/>
                  <a:pt x="6669" y="21336"/>
                  <a:pt x="6629" y="21270"/>
                </a:cubicBezTo>
                <a:cubicBezTo>
                  <a:pt x="6540" y="21122"/>
                  <a:pt x="6015" y="21090"/>
                  <a:pt x="5768" y="21001"/>
                </a:cubicBezTo>
                <a:cubicBezTo>
                  <a:pt x="5765" y="21000"/>
                  <a:pt x="5743" y="20925"/>
                  <a:pt x="5702" y="20911"/>
                </a:cubicBezTo>
                <a:cubicBezTo>
                  <a:pt x="5606" y="20878"/>
                  <a:pt x="5482" y="20876"/>
                  <a:pt x="5371" y="20821"/>
                </a:cubicBezTo>
                <a:cubicBezTo>
                  <a:pt x="5265" y="20768"/>
                  <a:pt x="5162" y="20701"/>
                  <a:pt x="5040" y="20642"/>
                </a:cubicBezTo>
                <a:cubicBezTo>
                  <a:pt x="5076" y="20659"/>
                  <a:pt x="5002" y="20739"/>
                  <a:pt x="4974" y="20732"/>
                </a:cubicBezTo>
                <a:cubicBezTo>
                  <a:pt x="5005" y="20739"/>
                  <a:pt x="4909" y="20642"/>
                  <a:pt x="4908" y="20642"/>
                </a:cubicBezTo>
                <a:cubicBezTo>
                  <a:pt x="4869" y="20611"/>
                  <a:pt x="4810" y="20485"/>
                  <a:pt x="4775" y="20463"/>
                </a:cubicBezTo>
                <a:cubicBezTo>
                  <a:pt x="4708" y="20418"/>
                  <a:pt x="4572" y="20517"/>
                  <a:pt x="4511" y="20463"/>
                </a:cubicBezTo>
                <a:cubicBezTo>
                  <a:pt x="4466" y="20422"/>
                  <a:pt x="4514" y="20327"/>
                  <a:pt x="4444" y="20283"/>
                </a:cubicBezTo>
                <a:cubicBezTo>
                  <a:pt x="4409" y="20260"/>
                  <a:pt x="4350" y="20296"/>
                  <a:pt x="4312" y="20283"/>
                </a:cubicBezTo>
                <a:cubicBezTo>
                  <a:pt x="4241" y="20259"/>
                  <a:pt x="4262" y="20131"/>
                  <a:pt x="4179" y="20103"/>
                </a:cubicBezTo>
                <a:cubicBezTo>
                  <a:pt x="4143" y="20091"/>
                  <a:pt x="4081" y="20126"/>
                  <a:pt x="4047" y="20103"/>
                </a:cubicBezTo>
                <a:cubicBezTo>
                  <a:pt x="3976" y="20055"/>
                  <a:pt x="3968" y="19973"/>
                  <a:pt x="3914" y="19924"/>
                </a:cubicBezTo>
                <a:cubicBezTo>
                  <a:pt x="3891" y="19901"/>
                  <a:pt x="3800" y="19953"/>
                  <a:pt x="3782" y="19924"/>
                </a:cubicBezTo>
                <a:cubicBezTo>
                  <a:pt x="3728" y="19834"/>
                  <a:pt x="3661" y="19805"/>
                  <a:pt x="3584" y="19744"/>
                </a:cubicBezTo>
                <a:cubicBezTo>
                  <a:pt x="3535" y="19707"/>
                  <a:pt x="3485" y="19586"/>
                  <a:pt x="3451" y="19565"/>
                </a:cubicBezTo>
                <a:cubicBezTo>
                  <a:pt x="3380" y="19519"/>
                  <a:pt x="3404" y="19649"/>
                  <a:pt x="3386" y="19655"/>
                </a:cubicBezTo>
                <a:cubicBezTo>
                  <a:pt x="3350" y="19665"/>
                  <a:pt x="3223" y="19506"/>
                  <a:pt x="3186" y="19475"/>
                </a:cubicBezTo>
                <a:cubicBezTo>
                  <a:pt x="3146" y="19440"/>
                  <a:pt x="3091" y="19323"/>
                  <a:pt x="3054" y="19295"/>
                </a:cubicBezTo>
                <a:cubicBezTo>
                  <a:pt x="3030" y="19277"/>
                  <a:pt x="2938" y="19323"/>
                  <a:pt x="2922" y="19295"/>
                </a:cubicBezTo>
                <a:cubicBezTo>
                  <a:pt x="2891" y="19245"/>
                  <a:pt x="2956" y="19073"/>
                  <a:pt x="2922" y="19026"/>
                </a:cubicBezTo>
                <a:cubicBezTo>
                  <a:pt x="2866" y="18952"/>
                  <a:pt x="2632" y="19120"/>
                  <a:pt x="2657" y="18936"/>
                </a:cubicBezTo>
                <a:close/>
                <a:moveTo>
                  <a:pt x="2657" y="18936"/>
                </a:moveTo>
              </a:path>
            </a:pathLst>
          </a:custGeom>
          <a:solidFill>
            <a:srgbClr val="C00000"/>
          </a:solidFill>
          <a:ln>
            <a:solidFill>
              <a:srgbClr val="C00000"/>
            </a:solidFill>
          </a:ln>
          <a:extLst>
            <a:ext uri="{91240B29-F687-4f45-9708-019B960494DF}">
              <a14:hiddenLine xmlns:a14="http://schemas.microsoft.com/office/drawing/2010/main" xmlns="" cap="flat" w="12700">
                <a:solidFill>
                  <a:schemeClr val="tx1"/>
                </a:solidFill>
                <a:miter lim="800000"/>
                <a:headEnd len="med" type="none" w="med"/>
                <a:tailEnd len="med" type="none" w="med"/>
              </a14:hiddenLine>
            </a:ext>
          </a:extLst>
        </p:spPr>
        <p:txBody>
          <a:bodyPr lIns="0" tIns="0" rIns="0" bIns="0"/>
          <a:lstStyle/>
          <a:p>
            <a:endParaRPr lang="en-US"/>
          </a:p>
        </p:txBody>
      </p:sp>
    </p:spTree>
    <p:extLst>
      <p:ext uri="{BB962C8B-B14F-4D97-AF65-F5344CB8AC3E}">
        <p14:creationId xmlns:p14="http://schemas.microsoft.com/office/powerpoint/2010/main" val="39988719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RUNT-HP-P2XR54" val="CgAAA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3. Subtitle"/>
</p:tagLst>
</file>

<file path=ppt/theme/theme1.xml><?xml version="1.0" encoding="utf-8"?>
<a:theme xmlns:a="http://schemas.openxmlformats.org/drawingml/2006/main" name="Office Theme">
  <a:themeElements>
    <a:clrScheme name="FHA Colors">
      <a:dk1>
        <a:sysClr val="windowText" lastClr="000000"/>
      </a:dk1>
      <a:lt1>
        <a:sysClr val="window" lastClr="FFFFFF"/>
      </a:lt1>
      <a:dk2>
        <a:srgbClr val="343434"/>
      </a:dk2>
      <a:lt2>
        <a:srgbClr val="F1F2F2"/>
      </a:lt2>
      <a:accent1>
        <a:srgbClr val="005287"/>
      </a:accent1>
      <a:accent2>
        <a:srgbClr val="C3161C"/>
      </a:accent2>
      <a:accent3>
        <a:srgbClr val="57B84A"/>
      </a:accent3>
      <a:accent4>
        <a:srgbClr val="553554"/>
      </a:accent4>
      <a:accent5>
        <a:srgbClr val="8DD7F7"/>
      </a:accent5>
      <a:accent6>
        <a:srgbClr val="F7C548"/>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D571E8-52D4-4D7F-AED3-28029E80E120}" vid="{0EB4C0D0-3837-4272-B482-79F40B413C0C}"/>
    </a:ext>
  </a:extLst>
</a:theme>
</file>

<file path=ppt/theme/theme2.xml><?xml version="1.0" encoding="utf-8"?>
<a:theme xmlns:a="http://schemas.openxmlformats.org/drawingml/2006/main" name="1_Office Theme">
  <a:themeElements>
    <a:clrScheme name="FHA Colors">
      <a:dk1>
        <a:sysClr val="windowText" lastClr="000000"/>
      </a:dk1>
      <a:lt1>
        <a:sysClr val="window" lastClr="FFFFFF"/>
      </a:lt1>
      <a:dk2>
        <a:srgbClr val="343434"/>
      </a:dk2>
      <a:lt2>
        <a:srgbClr val="F1F2F2"/>
      </a:lt2>
      <a:accent1>
        <a:srgbClr val="005287"/>
      </a:accent1>
      <a:accent2>
        <a:srgbClr val="C3161C"/>
      </a:accent2>
      <a:accent3>
        <a:srgbClr val="57B84A"/>
      </a:accent3>
      <a:accent4>
        <a:srgbClr val="553554"/>
      </a:accent4>
      <a:accent5>
        <a:srgbClr val="8DD7F7"/>
      </a:accent5>
      <a:accent6>
        <a:srgbClr val="F7C548"/>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HA Colors">
      <a:dk1>
        <a:sysClr val="windowText" lastClr="000000"/>
      </a:dk1>
      <a:lt1>
        <a:sysClr val="window" lastClr="FFFFFF"/>
      </a:lt1>
      <a:dk2>
        <a:srgbClr val="343434"/>
      </a:dk2>
      <a:lt2>
        <a:srgbClr val="F1F2F2"/>
      </a:lt2>
      <a:accent1>
        <a:srgbClr val="005287"/>
      </a:accent1>
      <a:accent2>
        <a:srgbClr val="C3161C"/>
      </a:accent2>
      <a:accent3>
        <a:srgbClr val="57B84A"/>
      </a:accent3>
      <a:accent4>
        <a:srgbClr val="553554"/>
      </a:accent4>
      <a:accent5>
        <a:srgbClr val="8DD7F7"/>
      </a:accent5>
      <a:accent6>
        <a:srgbClr val="F7C548"/>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FHA Colors">
      <a:dk1>
        <a:sysClr val="windowText" lastClr="000000"/>
      </a:dk1>
      <a:lt1>
        <a:sysClr val="window" lastClr="FFFFFF"/>
      </a:lt1>
      <a:dk2>
        <a:srgbClr val="343434"/>
      </a:dk2>
      <a:lt2>
        <a:srgbClr val="F1F2F2"/>
      </a:lt2>
      <a:accent1>
        <a:srgbClr val="005287"/>
      </a:accent1>
      <a:accent2>
        <a:srgbClr val="C3161C"/>
      </a:accent2>
      <a:accent3>
        <a:srgbClr val="57B84A"/>
      </a:accent3>
      <a:accent4>
        <a:srgbClr val="553554"/>
      </a:accent4>
      <a:accent5>
        <a:srgbClr val="8DD7F7"/>
      </a:accent5>
      <a:accent6>
        <a:srgbClr val="F7C548"/>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D571E8-52D4-4D7F-AED3-28029E80E120}" vid="{0EB4C0D0-3837-4272-B482-79F40B413C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9229F6C-9465-4939-B44E-C2D95C2678C0}">
  <we:reference id="wa104381411" version="2.4.1.0" store="en-US" storeType="OMEX"/>
  <we:alternateReferences>
    <we:reference id="WA104381411" version="2.4.1.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c3459b-de02-43ab-8374-8eefe64ce410" xsi:nil="true"/>
    <lcf76f155ced4ddcb4097134ff3c332f xmlns="5e381b36-543e-4ff0-8e77-bf757a2014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7A5864F02E2840B2F15FB833805376" ma:contentTypeVersion="16" ma:contentTypeDescription="Create a new document." ma:contentTypeScope="" ma:versionID="4c968f5cf82b21652a5625e5738c2f11">
  <xsd:schema xmlns:xsd="http://www.w3.org/2001/XMLSchema" xmlns:xs="http://www.w3.org/2001/XMLSchema" xmlns:p="http://schemas.microsoft.com/office/2006/metadata/properties" xmlns:ns2="5e381b36-543e-4ff0-8e77-bf757a2014c1" xmlns:ns3="1cc3459b-de02-43ab-8374-8eefe64ce410" targetNamespace="http://schemas.microsoft.com/office/2006/metadata/properties" ma:root="true" ma:fieldsID="5ff9f5ffd4151cd72ca094c952b38e5f" ns2:_="" ns3:_="">
    <xsd:import namespace="5e381b36-543e-4ff0-8e77-bf757a2014c1"/>
    <xsd:import namespace="1cc3459b-de02-43ab-8374-8eefe64ce4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81b36-543e-4ff0-8e77-bf757a2014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328e0b4-7b06-4816-a441-004f2441d8b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3459b-de02-43ab-8374-8eefe64ce41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530cb8b-8ca3-42b2-981c-6d295f62b97c}" ma:internalName="TaxCatchAll" ma:showField="CatchAllData" ma:web="1cc3459b-de02-43ab-8374-8eefe64ce41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A6ED2-6725-410B-A050-31F4F10E095F}">
  <ds:schemaRefs>
    <ds:schemaRef ds:uri="http://schemas.microsoft.com/office/2006/documentManagement/types"/>
    <ds:schemaRef ds:uri="http://purl.org/dc/elements/1.1/"/>
    <ds:schemaRef ds:uri="http://schemas.microsoft.com/office/infopath/2007/PartnerControls"/>
    <ds:schemaRef ds:uri="http://www.w3.org/XML/1998/namespace"/>
    <ds:schemaRef ds:uri="http://schemas.microsoft.com/office/2006/metadata/properties"/>
    <ds:schemaRef ds:uri="http://purl.org/dc/dcmitype/"/>
    <ds:schemaRef ds:uri="http://purl.org/dc/terms/"/>
    <ds:schemaRef ds:uri="http://schemas.openxmlformats.org/package/2006/metadata/core-properties"/>
    <ds:schemaRef ds:uri="1cc3459b-de02-43ab-8374-8eefe64ce410"/>
    <ds:schemaRef ds:uri="5e381b36-543e-4ff0-8e77-bf757a2014c1"/>
  </ds:schemaRefs>
</ds:datastoreItem>
</file>

<file path=customXml/itemProps2.xml><?xml version="1.0" encoding="utf-8"?>
<ds:datastoreItem xmlns:ds="http://schemas.openxmlformats.org/officeDocument/2006/customXml" ds:itemID="{FC2A05ED-54B2-44AA-9CEB-46E6E3BF51CC}">
  <ds:schemaRefs>
    <ds:schemaRef ds:uri="http://schemas.microsoft.com/sharepoint/v3/contenttype/forms"/>
  </ds:schemaRefs>
</ds:datastoreItem>
</file>

<file path=customXml/itemProps3.xml><?xml version="1.0" encoding="utf-8"?>
<ds:datastoreItem xmlns:ds="http://schemas.openxmlformats.org/officeDocument/2006/customXml" ds:itemID="{9B0C99D8-A111-4047-9506-E3E173A9E691}">
  <ds:schemaRefs>
    <ds:schemaRef ds:uri="1cc3459b-de02-43ab-8374-8eefe64ce410"/>
    <ds:schemaRef ds:uri="5e381b36-543e-4ff0-8e77-bf757a2014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TotalTime>
  <Words>2669</Words>
  <Application>Microsoft Office PowerPoint</Application>
  <PresentationFormat>Custom</PresentationFormat>
  <Paragraphs>562</Paragraphs>
  <Slides>36</Slides>
  <Notes>7</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8" baseType="lpstr">
      <vt:lpstr>Calibri</vt:lpstr>
      <vt:lpstr>Poppins</vt:lpstr>
      <vt:lpstr>DM Sans</vt:lpstr>
      <vt:lpstr>Poppins </vt:lpstr>
      <vt:lpstr>Tw Cen MT Regular</vt:lpstr>
      <vt:lpstr>Arial</vt:lpstr>
      <vt:lpstr>Georgia</vt:lpstr>
      <vt:lpstr>Office Theme</vt:lpstr>
      <vt:lpstr>1_Office Theme</vt:lpstr>
      <vt:lpstr>2_Office Theme</vt:lpstr>
      <vt:lpstr>3_Office Theme</vt:lpstr>
      <vt:lpstr>think-cell Slide</vt:lpstr>
      <vt:lpstr>PowerPoint Presentation</vt:lpstr>
      <vt:lpstr>FLORIDA’S HOSPITAL SYSTEM</vt:lpstr>
      <vt:lpstr> ROLE OF FHA IN STRENGTHENING AND BUILDING THE behavioral HEALTH system </vt:lpstr>
      <vt:lpstr>Behavioral health—inpatient psychiatric beds per children population </vt:lpstr>
      <vt:lpstr>Behavioral health—inpatient psychiatric beds per Adult population </vt:lpstr>
      <vt:lpstr>Building a Full Continuum of Behavioral Health</vt:lpstr>
      <vt:lpstr>Health Care Expectations</vt:lpstr>
      <vt:lpstr>Continuum of Care model</vt:lpstr>
      <vt:lpstr>Behavioral health—Workforce</vt:lpstr>
      <vt:lpstr>FLORIDA by the numbers</vt:lpstr>
      <vt:lpstr>COVID-19 IMPACT ON MEDICAID ENROLLMENT IN FLORIDA</vt:lpstr>
      <vt:lpstr>Medicaid in Mental Health </vt:lpstr>
      <vt:lpstr>PowerPoint Presentation</vt:lpstr>
      <vt:lpstr>Behavioral health</vt:lpstr>
      <vt:lpstr>2021 MENTAL HEALTH inpatient ADMISSIONS STATEWIDE VS Broward &amp; Flagler</vt:lpstr>
      <vt:lpstr>2021 mental health inpatient admissions – adults</vt:lpstr>
      <vt:lpstr>2021 mental health inpatient admissions – children</vt:lpstr>
      <vt:lpstr>Top 10 Behavioral Health inpatient diagnoses Q3 2021 to q3 2022</vt:lpstr>
      <vt:lpstr>Emergency department 2021 data – statewide vs BROWARD &amp; Flagler </vt:lpstr>
      <vt:lpstr>behavioral Health Emergency Department Visits - Q3 2021 to q3 2022</vt:lpstr>
      <vt:lpstr>Potentially preventable mental health emergency department visits </vt:lpstr>
      <vt:lpstr>Mental Health Spending per Capita by state </vt:lpstr>
      <vt:lpstr>Behavioral health</vt:lpstr>
      <vt:lpstr>Behavioral health- Involuntary Bed Survey </vt:lpstr>
      <vt:lpstr>Investment in Behavioral Health </vt:lpstr>
      <vt:lpstr>State Legislature Investment in Behavioral Health</vt:lpstr>
      <vt:lpstr>Evidence-Based Teams &amp; Hospitalization </vt:lpstr>
      <vt:lpstr>PowerPoint Presentation</vt:lpstr>
      <vt:lpstr>The Clubhouse Model </vt:lpstr>
      <vt:lpstr>PowerPoint Presentation</vt:lpstr>
      <vt:lpstr>HIE: True Health Information Exchange</vt:lpstr>
      <vt:lpstr>Florida Health Information exchange </vt:lpstr>
      <vt:lpstr>State &amp; regional Quality Collaboratives </vt:lpstr>
      <vt:lpstr>State &amp; regional Quality Collaboratives </vt:lpstr>
      <vt:lpstr>Continuum of Care model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Abuse - Florida Hospital Association PowerPoint (August 15 2023)</dc:title>
  <dc:creator>Timothy Jacques</dc:creator>
  <cp:lastModifiedBy>VanDyke, Misty N</cp:lastModifiedBy>
  <cp:revision>3</cp:revision>
  <cp:lastPrinted>2023-08-10T20:49:18Z</cp:lastPrinted>
  <dcterms:created xsi:type="dcterms:W3CDTF">2023-03-16T17:34:45Z</dcterms:created>
  <dcterms:modified xsi:type="dcterms:W3CDTF">2025-06-03T12:27:07Z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0x010100B67A5864F02E2840B2F15FB833805376</vt:lpwstr>
  </property>
  <property fmtid="{D5CDD505-2E9C-101B-9397-08002B2CF9AE}" pid="3" name="MediaServiceImageTags">
    <vt:lpwstr/>
  </property>
  <property fmtid="{D5CDD505-2E9C-101B-9397-08002B2CF9AE}" pid="4" name="NXPowerLiteLastOptimized">
    <vt:lpwstr>15206448</vt:lpwstr>
  </property>
  <property fmtid="{D5CDD505-2E9C-101B-9397-08002B2CF9AE}" pid="5" name="NXPowerLiteSettings">
    <vt:lpwstr>E700052003A000</vt:lpwstr>
  </property>
  <property fmtid="{D5CDD505-2E9C-101B-9397-08002B2CF9AE}" pid="6" name="NXPowerLiteVersion">
    <vt:lpwstr>D9.1.7</vt:lpwstr>
  </property>
</Properties>
</file>