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  <p:sldMasterId id="2147483681" r:id="rId5"/>
  </p:sldMasterIdLst>
  <p:notesMasterIdLst>
    <p:notesMasterId r:id="rId19"/>
  </p:notesMasterIdLst>
  <p:handoutMasterIdLst>
    <p:handoutMasterId r:id="rId20"/>
  </p:handoutMasterIdLst>
  <p:sldIdLst>
    <p:sldId id="297" r:id="rId6"/>
    <p:sldId id="538" r:id="rId7"/>
    <p:sldId id="329" r:id="rId8"/>
    <p:sldId id="344" r:id="rId9"/>
    <p:sldId id="339" r:id="rId10"/>
    <p:sldId id="345" r:id="rId11"/>
    <p:sldId id="540" r:id="rId12"/>
    <p:sldId id="346" r:id="rId13"/>
    <p:sldId id="539" r:id="rId14"/>
    <p:sldId id="526" r:id="rId15"/>
    <p:sldId id="535" r:id="rId16"/>
    <p:sldId id="533" r:id="rId17"/>
    <p:sldId id="53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CDE03E-EA22-0A9A-8F02-14A243C8BAEB}" name="Fiore, John Paul" initials="FJP" userId="S::John.Fiore@myflfamilies.com::4cd8d1b5-994a-405a-83a8-26d3e190dd05" providerId="AD"/>
  <p188:author id="{9F858B50-1DA4-0E92-4A2C-60A75CAB9253}" name="Hatch, Taylor N" initials="HTN" userId="S::taylor.hatch@myflfamilies.com::f38f38cb-9d3b-4ac9-b70a-5aac17196e45" providerId="AD"/>
  <p188:author id="{91E4A25D-6310-1468-2864-0FB10C25A14C}" name="McKinstry, Molly B" initials="MMB" userId="S::molly.mckinstry@myflfamilies.com::37e43c1e-b220-4b9d-bb2e-fef301ed7eed" providerId="AD"/>
  <p188:author id="{D6403E80-E86B-78EC-4547-88BE10EC092C}" name="Regis, Amanda" initials="RA" userId="S::amanda.regis@myflfamilies.com::c635dc7b-c753-40a2-94d4-b8ddfc1fcc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96357" autoAdjust="0"/>
  </p:normalViewPr>
  <p:slideViewPr>
    <p:cSldViewPr snapToGrid="0">
      <p:cViewPr varScale="1">
        <p:scale>
          <a:sx n="119" d="100"/>
          <a:sy n="119" d="100"/>
        </p:scale>
        <p:origin x="6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86D2C-C212-4AFB-8ADC-3D4CEA1F240F}" type="doc">
      <dgm:prSet loTypeId="urn:microsoft.com/office/officeart/2005/8/layout/process3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1D2CBD-D2CE-416C-B700-F0AEECD5C6E7}">
      <dgm:prSet phldrT="[Text]" custT="1"/>
      <dgm:spPr/>
      <dgm:t>
        <a:bodyPr/>
        <a:lstStyle/>
        <a:p>
          <a:pPr algn="ctr"/>
          <a:r>
            <a:rPr lang="en-US" sz="3600" b="1" dirty="0"/>
            <a:t>2018</a:t>
          </a:r>
          <a:endParaRPr lang="en-US" sz="1600" b="1" dirty="0"/>
        </a:p>
      </dgm:t>
    </dgm:pt>
    <dgm:pt modelId="{E126724F-ED6A-45E5-8733-510FACBD6E25}" type="parTrans" cxnId="{9AFF1538-C71F-4994-B485-1C81AEB722D0}">
      <dgm:prSet/>
      <dgm:spPr/>
      <dgm:t>
        <a:bodyPr/>
        <a:lstStyle/>
        <a:p>
          <a:endParaRPr lang="en-US"/>
        </a:p>
      </dgm:t>
    </dgm:pt>
    <dgm:pt modelId="{BFB9DE15-D73C-46F9-B974-B96C8CF98BC6}" type="sibTrans" cxnId="{9AFF1538-C71F-4994-B485-1C81AEB722D0}">
      <dgm:prSet/>
      <dgm:spPr/>
      <dgm:t>
        <a:bodyPr/>
        <a:lstStyle/>
        <a:p>
          <a:endParaRPr lang="en-US"/>
        </a:p>
      </dgm:t>
    </dgm:pt>
    <dgm:pt modelId="{1EBF3209-480D-4A82-AF31-7884F07628AC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endParaRPr lang="en-US" sz="2000" b="0" dirty="0"/>
        </a:p>
      </dgm:t>
    </dgm:pt>
    <dgm:pt modelId="{900BF83E-F360-4939-A1B7-1F7CB7D0C39D}" type="parTrans" cxnId="{02DC7C66-FAAF-4B1F-AAD5-6EBC0707C701}">
      <dgm:prSet/>
      <dgm:spPr/>
      <dgm:t>
        <a:bodyPr/>
        <a:lstStyle/>
        <a:p>
          <a:endParaRPr lang="en-US"/>
        </a:p>
      </dgm:t>
    </dgm:pt>
    <dgm:pt modelId="{18CF322A-1E69-4B9B-B05D-FF2C8A72B6A6}" type="sibTrans" cxnId="{02DC7C66-FAAF-4B1F-AAD5-6EBC0707C701}">
      <dgm:prSet/>
      <dgm:spPr/>
      <dgm:t>
        <a:bodyPr/>
        <a:lstStyle/>
        <a:p>
          <a:endParaRPr lang="en-US"/>
        </a:p>
      </dgm:t>
    </dgm:pt>
    <dgm:pt modelId="{26027696-A44E-40B4-8D8A-591F308C990C}">
      <dgm:prSet phldrT="[Text]" custT="1"/>
      <dgm:spPr/>
      <dgm:t>
        <a:bodyPr/>
        <a:lstStyle/>
        <a:p>
          <a:pPr algn="ctr"/>
          <a:r>
            <a:rPr lang="en-US" sz="3600" b="1" dirty="0"/>
            <a:t>2020</a:t>
          </a:r>
          <a:endParaRPr lang="en-US" sz="2000" b="1" dirty="0"/>
        </a:p>
      </dgm:t>
    </dgm:pt>
    <dgm:pt modelId="{3539D0F6-C038-43E7-A360-45BEA6FA2587}" type="parTrans" cxnId="{6DD4D43E-8839-427E-8C24-11B680790270}">
      <dgm:prSet/>
      <dgm:spPr/>
      <dgm:t>
        <a:bodyPr/>
        <a:lstStyle/>
        <a:p>
          <a:endParaRPr lang="en-US"/>
        </a:p>
      </dgm:t>
    </dgm:pt>
    <dgm:pt modelId="{35216053-EA82-4F34-B90D-064D6CD1BB7E}" type="sibTrans" cxnId="{6DD4D43E-8839-427E-8C24-11B680790270}">
      <dgm:prSet/>
      <dgm:spPr/>
      <dgm:t>
        <a:bodyPr/>
        <a:lstStyle/>
        <a:p>
          <a:endParaRPr lang="en-US"/>
        </a:p>
      </dgm:t>
    </dgm:pt>
    <dgm:pt modelId="{530E9F54-16C4-4F0A-866E-74697E03C45E}">
      <dgm:prSet phldrT="[Text]"/>
      <dgm:spPr/>
      <dgm:t>
        <a:bodyPr/>
        <a:lstStyle/>
        <a:p>
          <a:pPr>
            <a:buNone/>
          </a:pPr>
          <a:r>
            <a:rPr lang="en-US" dirty="0"/>
            <a:t> </a:t>
          </a:r>
        </a:p>
      </dgm:t>
    </dgm:pt>
    <dgm:pt modelId="{69CD0711-A8AE-4E47-9417-886E69731944}" type="parTrans" cxnId="{DE3CDFEE-90F1-4277-89A0-C3AA0AF895C1}">
      <dgm:prSet/>
      <dgm:spPr/>
      <dgm:t>
        <a:bodyPr/>
        <a:lstStyle/>
        <a:p>
          <a:endParaRPr lang="en-US"/>
        </a:p>
      </dgm:t>
    </dgm:pt>
    <dgm:pt modelId="{F0B5689E-ED3C-4442-BCF7-589F8E8BA8DD}" type="sibTrans" cxnId="{DE3CDFEE-90F1-4277-89A0-C3AA0AF895C1}">
      <dgm:prSet/>
      <dgm:spPr/>
      <dgm:t>
        <a:bodyPr/>
        <a:lstStyle/>
        <a:p>
          <a:endParaRPr lang="en-US"/>
        </a:p>
      </dgm:t>
    </dgm:pt>
    <dgm:pt modelId="{47448653-E168-46DB-B0E6-03374EFFAA09}">
      <dgm:prSet phldrT="[Text]" custT="1"/>
      <dgm:spPr/>
      <dgm:t>
        <a:bodyPr/>
        <a:lstStyle/>
        <a:p>
          <a:pPr algn="ctr"/>
          <a:r>
            <a:rPr lang="en-US" sz="3600" b="1" dirty="0"/>
            <a:t>2022</a:t>
          </a:r>
          <a:endParaRPr lang="en-US" sz="1600" b="1" dirty="0"/>
        </a:p>
      </dgm:t>
    </dgm:pt>
    <dgm:pt modelId="{05F22513-33D7-4E7C-BB75-12DA1C2B29CA}" type="parTrans" cxnId="{793D245B-193D-4FCA-A328-B2C9F62505DF}">
      <dgm:prSet/>
      <dgm:spPr/>
      <dgm:t>
        <a:bodyPr/>
        <a:lstStyle/>
        <a:p>
          <a:endParaRPr lang="en-US"/>
        </a:p>
      </dgm:t>
    </dgm:pt>
    <dgm:pt modelId="{1B0CA890-CF64-49AF-AB01-A7FE2C7048F4}" type="sibTrans" cxnId="{793D245B-193D-4FCA-A328-B2C9F62505DF}">
      <dgm:prSet/>
      <dgm:spPr/>
      <dgm:t>
        <a:bodyPr/>
        <a:lstStyle/>
        <a:p>
          <a:endParaRPr lang="en-US"/>
        </a:p>
      </dgm:t>
    </dgm:pt>
    <dgm:pt modelId="{14D63EF8-619B-44C4-818A-29EC84CB4285}">
      <dgm:prSet phldrT="[Text]"/>
      <dgm:spPr/>
      <dgm:t>
        <a:bodyPr/>
        <a:lstStyle/>
        <a:p>
          <a:pPr>
            <a:buNone/>
          </a:pPr>
          <a:r>
            <a:rPr lang="en-US" dirty="0"/>
            <a:t> </a:t>
          </a:r>
        </a:p>
      </dgm:t>
    </dgm:pt>
    <dgm:pt modelId="{E6B9CBD8-3775-4B1D-958A-C134D7B25287}" type="parTrans" cxnId="{735DF398-04D3-4888-9336-65F2EDE90C85}">
      <dgm:prSet/>
      <dgm:spPr/>
      <dgm:t>
        <a:bodyPr/>
        <a:lstStyle/>
        <a:p>
          <a:endParaRPr lang="en-US"/>
        </a:p>
      </dgm:t>
    </dgm:pt>
    <dgm:pt modelId="{F384A22C-A460-4BB5-A4B4-0DDE577B18D6}" type="sibTrans" cxnId="{735DF398-04D3-4888-9336-65F2EDE90C85}">
      <dgm:prSet/>
      <dgm:spPr/>
      <dgm:t>
        <a:bodyPr/>
        <a:lstStyle/>
        <a:p>
          <a:endParaRPr lang="en-US"/>
        </a:p>
      </dgm:t>
    </dgm:pt>
    <dgm:pt modelId="{439F6141-8CD1-47FD-9ECB-1F4358DA6E28}" type="pres">
      <dgm:prSet presAssocID="{8F786D2C-C212-4AFB-8ADC-3D4CEA1F240F}" presName="linearFlow" presStyleCnt="0">
        <dgm:presLayoutVars>
          <dgm:dir/>
          <dgm:animLvl val="lvl"/>
          <dgm:resizeHandles val="exact"/>
        </dgm:presLayoutVars>
      </dgm:prSet>
      <dgm:spPr/>
    </dgm:pt>
    <dgm:pt modelId="{D616ECD6-C09B-4BEF-AF14-956BFD826B12}" type="pres">
      <dgm:prSet presAssocID="{A91D2CBD-D2CE-416C-B700-F0AEECD5C6E7}" presName="composite" presStyleCnt="0"/>
      <dgm:spPr/>
    </dgm:pt>
    <dgm:pt modelId="{25BD931A-86D5-4CDE-B51A-5F2C36D4FBD5}" type="pres">
      <dgm:prSet presAssocID="{A91D2CBD-D2CE-416C-B700-F0AEECD5C6E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9E44247-59B4-42B9-B15F-4D0BB97F1C83}" type="pres">
      <dgm:prSet presAssocID="{A91D2CBD-D2CE-416C-B700-F0AEECD5C6E7}" presName="parSh" presStyleLbl="node1" presStyleIdx="0" presStyleCnt="3"/>
      <dgm:spPr/>
    </dgm:pt>
    <dgm:pt modelId="{A64410D6-8ABE-4DFF-8D22-3E1A35F0566A}" type="pres">
      <dgm:prSet presAssocID="{A91D2CBD-D2CE-416C-B700-F0AEECD5C6E7}" presName="desTx" presStyleLbl="fgAcc1" presStyleIdx="0" presStyleCnt="3" custLinFactNeighborY="3730">
        <dgm:presLayoutVars>
          <dgm:bulletEnabled val="1"/>
        </dgm:presLayoutVars>
      </dgm:prSet>
      <dgm:spPr/>
    </dgm:pt>
    <dgm:pt modelId="{4DE65D6E-2B00-47FA-9F17-315A41173299}" type="pres">
      <dgm:prSet presAssocID="{BFB9DE15-D73C-46F9-B974-B96C8CF98BC6}" presName="sibTrans" presStyleLbl="sibTrans2D1" presStyleIdx="0" presStyleCnt="2"/>
      <dgm:spPr/>
    </dgm:pt>
    <dgm:pt modelId="{8F249B95-2A5A-4996-816D-95FE182DB6A2}" type="pres">
      <dgm:prSet presAssocID="{BFB9DE15-D73C-46F9-B974-B96C8CF98BC6}" presName="connTx" presStyleLbl="sibTrans2D1" presStyleIdx="0" presStyleCnt="2"/>
      <dgm:spPr/>
    </dgm:pt>
    <dgm:pt modelId="{59993883-0214-47DD-8968-44A4B71572CE}" type="pres">
      <dgm:prSet presAssocID="{26027696-A44E-40B4-8D8A-591F308C990C}" presName="composite" presStyleCnt="0"/>
      <dgm:spPr/>
    </dgm:pt>
    <dgm:pt modelId="{04D0CED7-8F02-4A6E-A6EF-5A01042E8ECB}" type="pres">
      <dgm:prSet presAssocID="{26027696-A44E-40B4-8D8A-591F308C990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A95B317-07DE-4290-A8F6-D6EA32B62247}" type="pres">
      <dgm:prSet presAssocID="{26027696-A44E-40B4-8D8A-591F308C990C}" presName="parSh" presStyleLbl="node1" presStyleIdx="1" presStyleCnt="3"/>
      <dgm:spPr/>
    </dgm:pt>
    <dgm:pt modelId="{7DE551FD-143B-49D2-A907-43F07F66341E}" type="pres">
      <dgm:prSet presAssocID="{26027696-A44E-40B4-8D8A-591F308C990C}" presName="desTx" presStyleLbl="fgAcc1" presStyleIdx="1" presStyleCnt="3" custLinFactNeighborY="3730">
        <dgm:presLayoutVars>
          <dgm:bulletEnabled val="1"/>
        </dgm:presLayoutVars>
      </dgm:prSet>
      <dgm:spPr/>
    </dgm:pt>
    <dgm:pt modelId="{E7D9B7C9-B823-427D-8C5C-0817F24595EC}" type="pres">
      <dgm:prSet presAssocID="{35216053-EA82-4F34-B90D-064D6CD1BB7E}" presName="sibTrans" presStyleLbl="sibTrans2D1" presStyleIdx="1" presStyleCnt="2"/>
      <dgm:spPr/>
    </dgm:pt>
    <dgm:pt modelId="{44633B99-DF22-4561-B21E-F56332D39C4A}" type="pres">
      <dgm:prSet presAssocID="{35216053-EA82-4F34-B90D-064D6CD1BB7E}" presName="connTx" presStyleLbl="sibTrans2D1" presStyleIdx="1" presStyleCnt="2"/>
      <dgm:spPr/>
    </dgm:pt>
    <dgm:pt modelId="{C086F9ED-A2B2-481B-9B33-CE6774A65C7E}" type="pres">
      <dgm:prSet presAssocID="{47448653-E168-46DB-B0E6-03374EFFAA09}" presName="composite" presStyleCnt="0"/>
      <dgm:spPr/>
    </dgm:pt>
    <dgm:pt modelId="{6AAB31FF-631A-42AD-96A8-99E59FB87A3B}" type="pres">
      <dgm:prSet presAssocID="{47448653-E168-46DB-B0E6-03374EFFAA0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73EC686-4B1D-448B-8C66-B56D607F333D}" type="pres">
      <dgm:prSet presAssocID="{47448653-E168-46DB-B0E6-03374EFFAA09}" presName="parSh" presStyleLbl="node1" presStyleIdx="2" presStyleCnt="3"/>
      <dgm:spPr/>
    </dgm:pt>
    <dgm:pt modelId="{CC381A34-DCE9-45DD-8E71-334F365A97FC}" type="pres">
      <dgm:prSet presAssocID="{47448653-E168-46DB-B0E6-03374EFFAA0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02BBB10-47C3-46E2-A511-C0DE78BCDD21}" type="presOf" srcId="{A91D2CBD-D2CE-416C-B700-F0AEECD5C6E7}" destId="{49E44247-59B4-42B9-B15F-4D0BB97F1C83}" srcOrd="1" destOrd="0" presId="urn:microsoft.com/office/officeart/2005/8/layout/process3"/>
    <dgm:cxn modelId="{4D5BD31B-94A7-40EB-93B7-58F85D197565}" type="presOf" srcId="{47448653-E168-46DB-B0E6-03374EFFAA09}" destId="{6AAB31FF-631A-42AD-96A8-99E59FB87A3B}" srcOrd="0" destOrd="0" presId="urn:microsoft.com/office/officeart/2005/8/layout/process3"/>
    <dgm:cxn modelId="{3A729E2B-587E-48FC-9617-228D41885E9C}" type="presOf" srcId="{26027696-A44E-40B4-8D8A-591F308C990C}" destId="{BA95B317-07DE-4290-A8F6-D6EA32B62247}" srcOrd="1" destOrd="0" presId="urn:microsoft.com/office/officeart/2005/8/layout/process3"/>
    <dgm:cxn modelId="{9AFF1538-C71F-4994-B485-1C81AEB722D0}" srcId="{8F786D2C-C212-4AFB-8ADC-3D4CEA1F240F}" destId="{A91D2CBD-D2CE-416C-B700-F0AEECD5C6E7}" srcOrd="0" destOrd="0" parTransId="{E126724F-ED6A-45E5-8733-510FACBD6E25}" sibTransId="{BFB9DE15-D73C-46F9-B974-B96C8CF98BC6}"/>
    <dgm:cxn modelId="{6DD4D43E-8839-427E-8C24-11B680790270}" srcId="{8F786D2C-C212-4AFB-8ADC-3D4CEA1F240F}" destId="{26027696-A44E-40B4-8D8A-591F308C990C}" srcOrd="1" destOrd="0" parTransId="{3539D0F6-C038-43E7-A360-45BEA6FA2587}" sibTransId="{35216053-EA82-4F34-B90D-064D6CD1BB7E}"/>
    <dgm:cxn modelId="{793D245B-193D-4FCA-A328-B2C9F62505DF}" srcId="{8F786D2C-C212-4AFB-8ADC-3D4CEA1F240F}" destId="{47448653-E168-46DB-B0E6-03374EFFAA09}" srcOrd="2" destOrd="0" parTransId="{05F22513-33D7-4E7C-BB75-12DA1C2B29CA}" sibTransId="{1B0CA890-CF64-49AF-AB01-A7FE2C7048F4}"/>
    <dgm:cxn modelId="{02DC7C66-FAAF-4B1F-AAD5-6EBC0707C701}" srcId="{A91D2CBD-D2CE-416C-B700-F0AEECD5C6E7}" destId="{1EBF3209-480D-4A82-AF31-7884F07628AC}" srcOrd="0" destOrd="0" parTransId="{900BF83E-F360-4939-A1B7-1F7CB7D0C39D}" sibTransId="{18CF322A-1E69-4B9B-B05D-FF2C8A72B6A6}"/>
    <dgm:cxn modelId="{5DD2274A-4249-4E82-A540-05ACEF6C1255}" type="presOf" srcId="{530E9F54-16C4-4F0A-866E-74697E03C45E}" destId="{7DE551FD-143B-49D2-A907-43F07F66341E}" srcOrd="0" destOrd="0" presId="urn:microsoft.com/office/officeart/2005/8/layout/process3"/>
    <dgm:cxn modelId="{24056E51-0CA4-413E-9A22-7F7F8C45E94F}" type="presOf" srcId="{47448653-E168-46DB-B0E6-03374EFFAA09}" destId="{073EC686-4B1D-448B-8C66-B56D607F333D}" srcOrd="1" destOrd="0" presId="urn:microsoft.com/office/officeart/2005/8/layout/process3"/>
    <dgm:cxn modelId="{A5BAC37E-28A5-4025-A082-5AB9020ECB81}" type="presOf" srcId="{A91D2CBD-D2CE-416C-B700-F0AEECD5C6E7}" destId="{25BD931A-86D5-4CDE-B51A-5F2C36D4FBD5}" srcOrd="0" destOrd="0" presId="urn:microsoft.com/office/officeart/2005/8/layout/process3"/>
    <dgm:cxn modelId="{B2675888-FED2-4DD9-BCCE-E3F3CA6CEE26}" type="presOf" srcId="{26027696-A44E-40B4-8D8A-591F308C990C}" destId="{04D0CED7-8F02-4A6E-A6EF-5A01042E8ECB}" srcOrd="0" destOrd="0" presId="urn:microsoft.com/office/officeart/2005/8/layout/process3"/>
    <dgm:cxn modelId="{D594968C-B04D-44DC-A082-2933349FC102}" type="presOf" srcId="{35216053-EA82-4F34-B90D-064D6CD1BB7E}" destId="{E7D9B7C9-B823-427D-8C5C-0817F24595EC}" srcOrd="0" destOrd="0" presId="urn:microsoft.com/office/officeart/2005/8/layout/process3"/>
    <dgm:cxn modelId="{735DF398-04D3-4888-9336-65F2EDE90C85}" srcId="{47448653-E168-46DB-B0E6-03374EFFAA09}" destId="{14D63EF8-619B-44C4-818A-29EC84CB4285}" srcOrd="0" destOrd="0" parTransId="{E6B9CBD8-3775-4B1D-958A-C134D7B25287}" sibTransId="{F384A22C-A460-4BB5-A4B4-0DDE577B18D6}"/>
    <dgm:cxn modelId="{D923FCA1-DC6B-49CF-ABB4-004BA35CB38C}" type="presOf" srcId="{1EBF3209-480D-4A82-AF31-7884F07628AC}" destId="{A64410D6-8ABE-4DFF-8D22-3E1A35F0566A}" srcOrd="0" destOrd="0" presId="urn:microsoft.com/office/officeart/2005/8/layout/process3"/>
    <dgm:cxn modelId="{C61FE4A4-CD13-4CEC-ADAB-52C660EF5E5C}" type="presOf" srcId="{BFB9DE15-D73C-46F9-B974-B96C8CF98BC6}" destId="{4DE65D6E-2B00-47FA-9F17-315A41173299}" srcOrd="0" destOrd="0" presId="urn:microsoft.com/office/officeart/2005/8/layout/process3"/>
    <dgm:cxn modelId="{685D47B8-7046-42A7-9F7E-7F4C820BD605}" type="presOf" srcId="{14D63EF8-619B-44C4-818A-29EC84CB4285}" destId="{CC381A34-DCE9-45DD-8E71-334F365A97FC}" srcOrd="0" destOrd="0" presId="urn:microsoft.com/office/officeart/2005/8/layout/process3"/>
    <dgm:cxn modelId="{29A9D1BA-43E5-4D37-9671-ACED182EE805}" type="presOf" srcId="{35216053-EA82-4F34-B90D-064D6CD1BB7E}" destId="{44633B99-DF22-4561-B21E-F56332D39C4A}" srcOrd="1" destOrd="0" presId="urn:microsoft.com/office/officeart/2005/8/layout/process3"/>
    <dgm:cxn modelId="{5FC390C9-EC84-4185-A31B-3CA400149CA2}" type="presOf" srcId="{8F786D2C-C212-4AFB-8ADC-3D4CEA1F240F}" destId="{439F6141-8CD1-47FD-9ECB-1F4358DA6E28}" srcOrd="0" destOrd="0" presId="urn:microsoft.com/office/officeart/2005/8/layout/process3"/>
    <dgm:cxn modelId="{DE3CDFEE-90F1-4277-89A0-C3AA0AF895C1}" srcId="{26027696-A44E-40B4-8D8A-591F308C990C}" destId="{530E9F54-16C4-4F0A-866E-74697E03C45E}" srcOrd="0" destOrd="0" parTransId="{69CD0711-A8AE-4E47-9417-886E69731944}" sibTransId="{F0B5689E-ED3C-4442-BCF7-589F8E8BA8DD}"/>
    <dgm:cxn modelId="{7B77F8F9-5DE1-47E8-85F1-4F7C0642D239}" type="presOf" srcId="{BFB9DE15-D73C-46F9-B974-B96C8CF98BC6}" destId="{8F249B95-2A5A-4996-816D-95FE182DB6A2}" srcOrd="1" destOrd="0" presId="urn:microsoft.com/office/officeart/2005/8/layout/process3"/>
    <dgm:cxn modelId="{AEAF2B67-3258-4882-AF0A-72D490AEB0E5}" type="presParOf" srcId="{439F6141-8CD1-47FD-9ECB-1F4358DA6E28}" destId="{D616ECD6-C09B-4BEF-AF14-956BFD826B12}" srcOrd="0" destOrd="0" presId="urn:microsoft.com/office/officeart/2005/8/layout/process3"/>
    <dgm:cxn modelId="{B7F93178-9489-4381-910F-5725CD469DFA}" type="presParOf" srcId="{D616ECD6-C09B-4BEF-AF14-956BFD826B12}" destId="{25BD931A-86D5-4CDE-B51A-5F2C36D4FBD5}" srcOrd="0" destOrd="0" presId="urn:microsoft.com/office/officeart/2005/8/layout/process3"/>
    <dgm:cxn modelId="{F52D3FE8-7EE3-429B-96B0-54924B70033A}" type="presParOf" srcId="{D616ECD6-C09B-4BEF-AF14-956BFD826B12}" destId="{49E44247-59B4-42B9-B15F-4D0BB97F1C83}" srcOrd="1" destOrd="0" presId="urn:microsoft.com/office/officeart/2005/8/layout/process3"/>
    <dgm:cxn modelId="{9BC6AF18-990C-4A1F-B024-AEEAB8CF1615}" type="presParOf" srcId="{D616ECD6-C09B-4BEF-AF14-956BFD826B12}" destId="{A64410D6-8ABE-4DFF-8D22-3E1A35F0566A}" srcOrd="2" destOrd="0" presId="urn:microsoft.com/office/officeart/2005/8/layout/process3"/>
    <dgm:cxn modelId="{A8CE0E8E-5A4D-4179-8E91-79957FF403F3}" type="presParOf" srcId="{439F6141-8CD1-47FD-9ECB-1F4358DA6E28}" destId="{4DE65D6E-2B00-47FA-9F17-315A41173299}" srcOrd="1" destOrd="0" presId="urn:microsoft.com/office/officeart/2005/8/layout/process3"/>
    <dgm:cxn modelId="{689E4903-3ECA-4180-B5AE-75D96FF7C9F4}" type="presParOf" srcId="{4DE65D6E-2B00-47FA-9F17-315A41173299}" destId="{8F249B95-2A5A-4996-816D-95FE182DB6A2}" srcOrd="0" destOrd="0" presId="urn:microsoft.com/office/officeart/2005/8/layout/process3"/>
    <dgm:cxn modelId="{1E4FD0EB-7F47-4331-B07C-82A8492CFCA7}" type="presParOf" srcId="{439F6141-8CD1-47FD-9ECB-1F4358DA6E28}" destId="{59993883-0214-47DD-8968-44A4B71572CE}" srcOrd="2" destOrd="0" presId="urn:microsoft.com/office/officeart/2005/8/layout/process3"/>
    <dgm:cxn modelId="{F96BB7D5-BC83-4A2F-A9CE-737641D22D30}" type="presParOf" srcId="{59993883-0214-47DD-8968-44A4B71572CE}" destId="{04D0CED7-8F02-4A6E-A6EF-5A01042E8ECB}" srcOrd="0" destOrd="0" presId="urn:microsoft.com/office/officeart/2005/8/layout/process3"/>
    <dgm:cxn modelId="{C01833F4-1764-43DA-8F58-A523E841F148}" type="presParOf" srcId="{59993883-0214-47DD-8968-44A4B71572CE}" destId="{BA95B317-07DE-4290-A8F6-D6EA32B62247}" srcOrd="1" destOrd="0" presId="urn:microsoft.com/office/officeart/2005/8/layout/process3"/>
    <dgm:cxn modelId="{C484BB7F-5633-4909-BA60-DD6A46C76AFA}" type="presParOf" srcId="{59993883-0214-47DD-8968-44A4B71572CE}" destId="{7DE551FD-143B-49D2-A907-43F07F66341E}" srcOrd="2" destOrd="0" presId="urn:microsoft.com/office/officeart/2005/8/layout/process3"/>
    <dgm:cxn modelId="{5D2FA5D5-022A-4BB9-BBA6-1E3ED15CB128}" type="presParOf" srcId="{439F6141-8CD1-47FD-9ECB-1F4358DA6E28}" destId="{E7D9B7C9-B823-427D-8C5C-0817F24595EC}" srcOrd="3" destOrd="0" presId="urn:microsoft.com/office/officeart/2005/8/layout/process3"/>
    <dgm:cxn modelId="{89A8C7C8-AED0-4BF5-8FDF-FBFDF7430E1A}" type="presParOf" srcId="{E7D9B7C9-B823-427D-8C5C-0817F24595EC}" destId="{44633B99-DF22-4561-B21E-F56332D39C4A}" srcOrd="0" destOrd="0" presId="urn:microsoft.com/office/officeart/2005/8/layout/process3"/>
    <dgm:cxn modelId="{72D5B551-2584-4B6F-8C1D-0AA6A7C274DF}" type="presParOf" srcId="{439F6141-8CD1-47FD-9ECB-1F4358DA6E28}" destId="{C086F9ED-A2B2-481B-9B33-CE6774A65C7E}" srcOrd="4" destOrd="0" presId="urn:microsoft.com/office/officeart/2005/8/layout/process3"/>
    <dgm:cxn modelId="{98DB234B-2174-40F6-A7FF-6BCC40201667}" type="presParOf" srcId="{C086F9ED-A2B2-481B-9B33-CE6774A65C7E}" destId="{6AAB31FF-631A-42AD-96A8-99E59FB87A3B}" srcOrd="0" destOrd="0" presId="urn:microsoft.com/office/officeart/2005/8/layout/process3"/>
    <dgm:cxn modelId="{6D4C9546-B40F-44AA-BF8B-018A069FA27C}" type="presParOf" srcId="{C086F9ED-A2B2-481B-9B33-CE6774A65C7E}" destId="{073EC686-4B1D-448B-8C66-B56D607F333D}" srcOrd="1" destOrd="0" presId="urn:microsoft.com/office/officeart/2005/8/layout/process3"/>
    <dgm:cxn modelId="{F168290B-5888-4025-86DD-C03886377C4C}" type="presParOf" srcId="{C086F9ED-A2B2-481B-9B33-CE6774A65C7E}" destId="{CC381A34-DCE9-45DD-8E71-334F365A97F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5D8E0-59DB-4804-AD1D-C4E8DEB6C31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F6ECF-15D4-413F-BD42-35C85DE2CF15}">
      <dgm:prSet phldrT="[Text]"/>
      <dgm:spPr/>
      <dgm:t>
        <a:bodyPr/>
        <a:lstStyle/>
        <a:p>
          <a:r>
            <a:rPr lang="en-US" b="0" dirty="0"/>
            <a:t>Individuals Served</a:t>
          </a:r>
        </a:p>
      </dgm:t>
    </dgm:pt>
    <dgm:pt modelId="{A814A431-F269-4A04-9AFE-7004996D03E2}" type="parTrans" cxnId="{CE88915A-428C-476F-AA78-2BFE47372E3B}">
      <dgm:prSet/>
      <dgm:spPr/>
      <dgm:t>
        <a:bodyPr/>
        <a:lstStyle/>
        <a:p>
          <a:endParaRPr lang="en-US"/>
        </a:p>
      </dgm:t>
    </dgm:pt>
    <dgm:pt modelId="{2275395F-4FAD-41C6-B0BD-67051596B6BC}" type="sibTrans" cxnId="{CE88915A-428C-476F-AA78-2BFE47372E3B}">
      <dgm:prSet/>
      <dgm:spPr/>
      <dgm:t>
        <a:bodyPr/>
        <a:lstStyle/>
        <a:p>
          <a:endParaRPr lang="en-US"/>
        </a:p>
      </dgm:t>
    </dgm:pt>
    <dgm:pt modelId="{71895C10-365B-4B10-A6C5-7FC5582D0CC8}">
      <dgm:prSet phldrT="[Text]"/>
      <dgm:spPr/>
      <dgm:t>
        <a:bodyPr/>
        <a:lstStyle/>
        <a:p>
          <a:r>
            <a:rPr lang="en-US" b="0" dirty="0"/>
            <a:t>Average Drop-off Time</a:t>
          </a:r>
        </a:p>
      </dgm:t>
    </dgm:pt>
    <dgm:pt modelId="{A4CBBD4C-F96A-4701-A236-83DBAF48A08E}" type="parTrans" cxnId="{175C946A-C384-4B60-85EC-712E80E83818}">
      <dgm:prSet/>
      <dgm:spPr/>
      <dgm:t>
        <a:bodyPr/>
        <a:lstStyle/>
        <a:p>
          <a:endParaRPr lang="en-US"/>
        </a:p>
      </dgm:t>
    </dgm:pt>
    <dgm:pt modelId="{92389F41-5834-4EF7-97CB-0E8DDFF91F8F}" type="sibTrans" cxnId="{175C946A-C384-4B60-85EC-712E80E83818}">
      <dgm:prSet/>
      <dgm:spPr/>
      <dgm:t>
        <a:bodyPr/>
        <a:lstStyle/>
        <a:p>
          <a:endParaRPr lang="en-US"/>
        </a:p>
      </dgm:t>
    </dgm:pt>
    <dgm:pt modelId="{70D4B642-F527-48E2-8B39-0781233D6ED5}">
      <dgm:prSet phldrT="[Text]"/>
      <dgm:spPr/>
      <dgm:t>
        <a:bodyPr/>
        <a:lstStyle/>
        <a:p>
          <a:r>
            <a:rPr lang="en-US" b="0" dirty="0"/>
            <a:t>Individuals diverted from admission</a:t>
          </a:r>
        </a:p>
      </dgm:t>
    </dgm:pt>
    <dgm:pt modelId="{E1F38DAE-A959-4F84-BCDE-422A7906736E}" type="parTrans" cxnId="{74660646-FA9B-4950-996E-9188A2CDFD42}">
      <dgm:prSet/>
      <dgm:spPr/>
      <dgm:t>
        <a:bodyPr/>
        <a:lstStyle/>
        <a:p>
          <a:endParaRPr lang="en-US"/>
        </a:p>
      </dgm:t>
    </dgm:pt>
    <dgm:pt modelId="{434CFF61-5D94-48F4-8572-F71C9BE0B9D5}" type="sibTrans" cxnId="{74660646-FA9B-4950-996E-9188A2CDFD42}">
      <dgm:prSet/>
      <dgm:spPr/>
      <dgm:t>
        <a:bodyPr/>
        <a:lstStyle/>
        <a:p>
          <a:endParaRPr lang="en-US"/>
        </a:p>
      </dgm:t>
    </dgm:pt>
    <dgm:pt modelId="{0845F5F9-D99D-4691-85CB-DB5DEFB1ED65}">
      <dgm:prSet phldrT="[Text]"/>
      <dgm:spPr/>
      <dgm:t>
        <a:bodyPr/>
        <a:lstStyle/>
        <a:p>
          <a:r>
            <a:rPr lang="en-US" b="0" dirty="0"/>
            <a:t>Diverted individuals that were linked to needed level of care</a:t>
          </a:r>
        </a:p>
      </dgm:t>
    </dgm:pt>
    <dgm:pt modelId="{6B86CDA7-E68D-4F37-9978-E1E53BBE7A43}" type="parTrans" cxnId="{CD87E1CE-6923-4A26-B1E6-C12973753EA7}">
      <dgm:prSet/>
      <dgm:spPr/>
      <dgm:t>
        <a:bodyPr/>
        <a:lstStyle/>
        <a:p>
          <a:endParaRPr lang="en-US"/>
        </a:p>
      </dgm:t>
    </dgm:pt>
    <dgm:pt modelId="{4AEBF4B4-FC91-459C-BE76-14D10CED139D}" type="sibTrans" cxnId="{CD87E1CE-6923-4A26-B1E6-C12973753EA7}">
      <dgm:prSet/>
      <dgm:spPr/>
      <dgm:t>
        <a:bodyPr/>
        <a:lstStyle/>
        <a:p>
          <a:endParaRPr lang="en-US"/>
        </a:p>
      </dgm:t>
    </dgm:pt>
    <dgm:pt modelId="{B29AF503-34AC-4159-A95A-D9F6E8686F52}">
      <dgm:prSet phldrT="[Text]"/>
      <dgm:spPr/>
      <dgm:t>
        <a:bodyPr/>
        <a:lstStyle/>
        <a:p>
          <a:r>
            <a:rPr lang="en-US" b="0" dirty="0"/>
            <a:t>Percent of individuals readmitted within 30 days</a:t>
          </a:r>
        </a:p>
      </dgm:t>
    </dgm:pt>
    <dgm:pt modelId="{B5F1703E-6829-468E-A8C9-06C6F5626925}" type="parTrans" cxnId="{4F6D0BB5-615B-4A52-B32A-1608945BD0A9}">
      <dgm:prSet/>
      <dgm:spPr/>
      <dgm:t>
        <a:bodyPr/>
        <a:lstStyle/>
        <a:p>
          <a:endParaRPr lang="en-US"/>
        </a:p>
      </dgm:t>
    </dgm:pt>
    <dgm:pt modelId="{BDD004F1-5776-46FF-9523-53095572EC3D}" type="sibTrans" cxnId="{4F6D0BB5-615B-4A52-B32A-1608945BD0A9}">
      <dgm:prSet/>
      <dgm:spPr/>
      <dgm:t>
        <a:bodyPr/>
        <a:lstStyle/>
        <a:p>
          <a:endParaRPr lang="en-US"/>
        </a:p>
      </dgm:t>
    </dgm:pt>
    <dgm:pt modelId="{2B774E83-8258-4C9C-9FAE-D9F7ECBE0F64}">
      <dgm:prSet phldrT="[Text]"/>
      <dgm:spPr/>
      <dgm:t>
        <a:bodyPr/>
        <a:lstStyle/>
        <a:p>
          <a:r>
            <a:rPr lang="en-US" b="0" dirty="0"/>
            <a:t>Individuals diverted from ED drop off by law enforcement</a:t>
          </a:r>
        </a:p>
      </dgm:t>
    </dgm:pt>
    <dgm:pt modelId="{0B2AF284-8C0F-4F3B-9D8C-F506681BF5A9}" type="parTrans" cxnId="{F5ACC60E-6863-4454-B663-D3DC4398C734}">
      <dgm:prSet/>
      <dgm:spPr/>
      <dgm:t>
        <a:bodyPr/>
        <a:lstStyle/>
        <a:p>
          <a:endParaRPr lang="en-US"/>
        </a:p>
      </dgm:t>
    </dgm:pt>
    <dgm:pt modelId="{354CDBA3-5649-4698-AABC-092EC265394E}" type="sibTrans" cxnId="{F5ACC60E-6863-4454-B663-D3DC4398C734}">
      <dgm:prSet/>
      <dgm:spPr/>
      <dgm:t>
        <a:bodyPr/>
        <a:lstStyle/>
        <a:p>
          <a:endParaRPr lang="en-US"/>
        </a:p>
      </dgm:t>
    </dgm:pt>
    <dgm:pt modelId="{B1E3E240-E9F7-402D-9E73-458A46762659}" type="pres">
      <dgm:prSet presAssocID="{BAB5D8E0-59DB-4804-AD1D-C4E8DEB6C31B}" presName="Name0" presStyleCnt="0">
        <dgm:presLayoutVars>
          <dgm:dir/>
          <dgm:resizeHandles val="exact"/>
        </dgm:presLayoutVars>
      </dgm:prSet>
      <dgm:spPr/>
    </dgm:pt>
    <dgm:pt modelId="{D8DBD959-711F-4DEB-ABA8-A9FDE3B89514}" type="pres">
      <dgm:prSet presAssocID="{010F6ECF-15D4-413F-BD42-35C85DE2CF15}" presName="compNode" presStyleCnt="0"/>
      <dgm:spPr/>
    </dgm:pt>
    <dgm:pt modelId="{FECDDFED-45AA-460E-B553-D4C5A4AC8D39}" type="pres">
      <dgm:prSet presAssocID="{010F6ECF-15D4-413F-BD42-35C85DE2CF15}" presName="pictRect" presStyleLbl="node1" presStyleIdx="0" presStyleCnt="6" custLinFactNeighborY="-417"/>
      <dgm:spPr>
        <a:solidFill>
          <a:schemeClr val="tx2">
            <a:lumMod val="75000"/>
            <a:lumOff val="25000"/>
          </a:schemeClr>
        </a:solidFill>
      </dgm:spPr>
    </dgm:pt>
    <dgm:pt modelId="{149B3689-3BDB-4D7F-AE5D-59CA2E90E6AC}" type="pres">
      <dgm:prSet presAssocID="{010F6ECF-15D4-413F-BD42-35C85DE2CF15}" presName="textRect" presStyleLbl="revTx" presStyleIdx="0" presStyleCnt="6">
        <dgm:presLayoutVars>
          <dgm:bulletEnabled val="1"/>
        </dgm:presLayoutVars>
      </dgm:prSet>
      <dgm:spPr/>
    </dgm:pt>
    <dgm:pt modelId="{F8140432-A20E-4F0A-B19E-5C255B18A5D6}" type="pres">
      <dgm:prSet presAssocID="{2275395F-4FAD-41C6-B0BD-67051596B6BC}" presName="sibTrans" presStyleLbl="sibTrans2D1" presStyleIdx="0" presStyleCnt="0"/>
      <dgm:spPr/>
    </dgm:pt>
    <dgm:pt modelId="{EA0E18E4-CA1F-4B39-8CC0-553341DBCBFD}" type="pres">
      <dgm:prSet presAssocID="{71895C10-365B-4B10-A6C5-7FC5582D0CC8}" presName="compNode" presStyleCnt="0"/>
      <dgm:spPr/>
    </dgm:pt>
    <dgm:pt modelId="{7E5FCD7E-3B79-472C-8E5E-13C797F65232}" type="pres">
      <dgm:prSet presAssocID="{71895C10-365B-4B10-A6C5-7FC5582D0CC8}" presName="pictRect" presStyleLbl="node1" presStyleIdx="1" presStyleCnt="6"/>
      <dgm:spPr/>
    </dgm:pt>
    <dgm:pt modelId="{DD7F2492-DF9F-4B11-B848-6592C600DA5A}" type="pres">
      <dgm:prSet presAssocID="{71895C10-365B-4B10-A6C5-7FC5582D0CC8}" presName="textRect" presStyleLbl="revTx" presStyleIdx="1" presStyleCnt="6">
        <dgm:presLayoutVars>
          <dgm:bulletEnabled val="1"/>
        </dgm:presLayoutVars>
      </dgm:prSet>
      <dgm:spPr/>
    </dgm:pt>
    <dgm:pt modelId="{3047DE98-621D-4080-9322-007F494F945D}" type="pres">
      <dgm:prSet presAssocID="{92389F41-5834-4EF7-97CB-0E8DDFF91F8F}" presName="sibTrans" presStyleLbl="sibTrans2D1" presStyleIdx="0" presStyleCnt="0"/>
      <dgm:spPr/>
    </dgm:pt>
    <dgm:pt modelId="{AEA4D9D2-7D8B-4011-9F6A-1CC34B4542DA}" type="pres">
      <dgm:prSet presAssocID="{70D4B642-F527-48E2-8B39-0781233D6ED5}" presName="compNode" presStyleCnt="0"/>
      <dgm:spPr/>
    </dgm:pt>
    <dgm:pt modelId="{2FE8509B-80A8-405B-95FF-3993C7CB4BC5}" type="pres">
      <dgm:prSet presAssocID="{70D4B642-F527-48E2-8B39-0781233D6ED5}" presName="pictRect" presStyleLbl="node1" presStyleIdx="2" presStyleCnt="6" custLinFactNeighborX="1176"/>
      <dgm:spPr>
        <a:solidFill>
          <a:schemeClr val="accent1">
            <a:lumMod val="60000"/>
            <a:lumOff val="40000"/>
          </a:schemeClr>
        </a:solidFill>
      </dgm:spPr>
    </dgm:pt>
    <dgm:pt modelId="{819A1713-4D4A-4165-A654-27AEBB872B78}" type="pres">
      <dgm:prSet presAssocID="{70D4B642-F527-48E2-8B39-0781233D6ED5}" presName="textRect" presStyleLbl="revTx" presStyleIdx="2" presStyleCnt="6">
        <dgm:presLayoutVars>
          <dgm:bulletEnabled val="1"/>
        </dgm:presLayoutVars>
      </dgm:prSet>
      <dgm:spPr/>
    </dgm:pt>
    <dgm:pt modelId="{37036DAD-15C2-483F-A911-DB6C483AA290}" type="pres">
      <dgm:prSet presAssocID="{434CFF61-5D94-48F4-8572-F71C9BE0B9D5}" presName="sibTrans" presStyleLbl="sibTrans2D1" presStyleIdx="0" presStyleCnt="0"/>
      <dgm:spPr/>
    </dgm:pt>
    <dgm:pt modelId="{363EDF3F-BC31-452D-8307-33954A3DB995}" type="pres">
      <dgm:prSet presAssocID="{0845F5F9-D99D-4691-85CB-DB5DEFB1ED65}" presName="compNode" presStyleCnt="0"/>
      <dgm:spPr/>
    </dgm:pt>
    <dgm:pt modelId="{8917F9A0-E4EF-4BC8-9241-2B1D61CC3549}" type="pres">
      <dgm:prSet presAssocID="{0845F5F9-D99D-4691-85CB-DB5DEFB1ED65}" presName="pictRect" presStyleLbl="node1" presStyleIdx="3" presStyleCnt="6" custLinFactNeighborX="1614" custLinFactNeighborY="-8858"/>
      <dgm:spPr>
        <a:solidFill>
          <a:schemeClr val="tx1">
            <a:lumMod val="50000"/>
            <a:lumOff val="50000"/>
          </a:schemeClr>
        </a:solidFill>
      </dgm:spPr>
    </dgm:pt>
    <dgm:pt modelId="{48615848-797A-4E2F-8D9F-ECB9734510F0}" type="pres">
      <dgm:prSet presAssocID="{0845F5F9-D99D-4691-85CB-DB5DEFB1ED65}" presName="textRect" presStyleLbl="revTx" presStyleIdx="3" presStyleCnt="6" custScaleX="103431" custLinFactNeighborX="1682" custLinFactNeighborY="-7730">
        <dgm:presLayoutVars>
          <dgm:bulletEnabled val="1"/>
        </dgm:presLayoutVars>
      </dgm:prSet>
      <dgm:spPr/>
    </dgm:pt>
    <dgm:pt modelId="{E0FA60EA-8E3D-44B0-B64D-949761081834}" type="pres">
      <dgm:prSet presAssocID="{4AEBF4B4-FC91-459C-BE76-14D10CED139D}" presName="sibTrans" presStyleLbl="sibTrans2D1" presStyleIdx="0" presStyleCnt="0"/>
      <dgm:spPr/>
    </dgm:pt>
    <dgm:pt modelId="{98EB7117-AE3D-4425-9735-6540A65872DF}" type="pres">
      <dgm:prSet presAssocID="{2B774E83-8258-4C9C-9FAE-D9F7ECBE0F64}" presName="compNode" presStyleCnt="0"/>
      <dgm:spPr/>
    </dgm:pt>
    <dgm:pt modelId="{7B5CB09F-918A-491F-91DA-B4FEEF4DA815}" type="pres">
      <dgm:prSet presAssocID="{2B774E83-8258-4C9C-9FAE-D9F7ECBE0F64}" presName="pictRect" presStyleLbl="node1" presStyleIdx="4" presStyleCnt="6" custLinFactNeighborX="-1716" custLinFactNeighborY="-8858"/>
      <dgm:spPr>
        <a:solidFill>
          <a:schemeClr val="accent2">
            <a:lumMod val="75000"/>
          </a:schemeClr>
        </a:solidFill>
      </dgm:spPr>
    </dgm:pt>
    <dgm:pt modelId="{1DCCAFA8-AED5-44C3-9F65-3BB470DEEAD2}" type="pres">
      <dgm:prSet presAssocID="{2B774E83-8258-4C9C-9FAE-D9F7ECBE0F64}" presName="textRect" presStyleLbl="revTx" presStyleIdx="4" presStyleCnt="6" custScaleX="112860">
        <dgm:presLayoutVars>
          <dgm:bulletEnabled val="1"/>
        </dgm:presLayoutVars>
      </dgm:prSet>
      <dgm:spPr/>
    </dgm:pt>
    <dgm:pt modelId="{C4D7B887-C07F-4F53-AC02-8A6EF6B20A3F}" type="pres">
      <dgm:prSet presAssocID="{354CDBA3-5649-4698-AABC-092EC265394E}" presName="sibTrans" presStyleLbl="sibTrans2D1" presStyleIdx="0" presStyleCnt="0"/>
      <dgm:spPr/>
    </dgm:pt>
    <dgm:pt modelId="{5ABCADBB-C4F5-4AD1-A8BB-8E9D3A551B23}" type="pres">
      <dgm:prSet presAssocID="{B29AF503-34AC-4159-A95A-D9F6E8686F52}" presName="compNode" presStyleCnt="0"/>
      <dgm:spPr/>
    </dgm:pt>
    <dgm:pt modelId="{B55BFEE7-6545-4FFD-8098-6BF374938F39}" type="pres">
      <dgm:prSet presAssocID="{B29AF503-34AC-4159-A95A-D9F6E8686F52}" presName="pictRect" presStyleLbl="node1" presStyleIdx="5" presStyleCnt="6" custLinFactNeighborX="-3260" custLinFactNeighborY="-8858"/>
      <dgm:spPr>
        <a:solidFill>
          <a:schemeClr val="accent1">
            <a:lumMod val="75000"/>
          </a:schemeClr>
        </a:solidFill>
      </dgm:spPr>
    </dgm:pt>
    <dgm:pt modelId="{599BE87D-BA0D-4675-ADBC-2564C7068875}" type="pres">
      <dgm:prSet presAssocID="{B29AF503-34AC-4159-A95A-D9F6E8686F52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CF9E250E-9E08-49BB-B4EF-38287231BAE8}" type="presOf" srcId="{71895C10-365B-4B10-A6C5-7FC5582D0CC8}" destId="{DD7F2492-DF9F-4B11-B848-6592C600DA5A}" srcOrd="0" destOrd="0" presId="urn:microsoft.com/office/officeart/2005/8/layout/pList1"/>
    <dgm:cxn modelId="{2654430E-0F1D-411C-8C97-F7CBE4529C7D}" type="presOf" srcId="{4AEBF4B4-FC91-459C-BE76-14D10CED139D}" destId="{E0FA60EA-8E3D-44B0-B64D-949761081834}" srcOrd="0" destOrd="0" presId="urn:microsoft.com/office/officeart/2005/8/layout/pList1"/>
    <dgm:cxn modelId="{F5ACC60E-6863-4454-B663-D3DC4398C734}" srcId="{BAB5D8E0-59DB-4804-AD1D-C4E8DEB6C31B}" destId="{2B774E83-8258-4C9C-9FAE-D9F7ECBE0F64}" srcOrd="4" destOrd="0" parTransId="{0B2AF284-8C0F-4F3B-9D8C-F506681BF5A9}" sibTransId="{354CDBA3-5649-4698-AABC-092EC265394E}"/>
    <dgm:cxn modelId="{AFD8DD10-0495-4610-8BF0-EC8D1FCD4712}" type="presOf" srcId="{2275395F-4FAD-41C6-B0BD-67051596B6BC}" destId="{F8140432-A20E-4F0A-B19E-5C255B18A5D6}" srcOrd="0" destOrd="0" presId="urn:microsoft.com/office/officeart/2005/8/layout/pList1"/>
    <dgm:cxn modelId="{BABB391D-8F42-419F-B1C6-5DF43DD153F7}" type="presOf" srcId="{354CDBA3-5649-4698-AABC-092EC265394E}" destId="{C4D7B887-C07F-4F53-AC02-8A6EF6B20A3F}" srcOrd="0" destOrd="0" presId="urn:microsoft.com/office/officeart/2005/8/layout/pList1"/>
    <dgm:cxn modelId="{6316B91E-B5C8-4303-9C91-DB0A06D82EED}" type="presOf" srcId="{BAB5D8E0-59DB-4804-AD1D-C4E8DEB6C31B}" destId="{B1E3E240-E9F7-402D-9E73-458A46762659}" srcOrd="0" destOrd="0" presId="urn:microsoft.com/office/officeart/2005/8/layout/pList1"/>
    <dgm:cxn modelId="{69791B35-C88F-4862-BBD3-38C9D9BBA7A3}" type="presOf" srcId="{010F6ECF-15D4-413F-BD42-35C85DE2CF15}" destId="{149B3689-3BDB-4D7F-AE5D-59CA2E90E6AC}" srcOrd="0" destOrd="0" presId="urn:microsoft.com/office/officeart/2005/8/layout/pList1"/>
    <dgm:cxn modelId="{B6A1A461-656E-401C-A196-41ABE8515C1E}" type="presOf" srcId="{B29AF503-34AC-4159-A95A-D9F6E8686F52}" destId="{599BE87D-BA0D-4675-ADBC-2564C7068875}" srcOrd="0" destOrd="0" presId="urn:microsoft.com/office/officeart/2005/8/layout/pList1"/>
    <dgm:cxn modelId="{74660646-FA9B-4950-996E-9188A2CDFD42}" srcId="{BAB5D8E0-59DB-4804-AD1D-C4E8DEB6C31B}" destId="{70D4B642-F527-48E2-8B39-0781233D6ED5}" srcOrd="2" destOrd="0" parTransId="{E1F38DAE-A959-4F84-BCDE-422A7906736E}" sibTransId="{434CFF61-5D94-48F4-8572-F71C9BE0B9D5}"/>
    <dgm:cxn modelId="{175C946A-C384-4B60-85EC-712E80E83818}" srcId="{BAB5D8E0-59DB-4804-AD1D-C4E8DEB6C31B}" destId="{71895C10-365B-4B10-A6C5-7FC5582D0CC8}" srcOrd="1" destOrd="0" parTransId="{A4CBBD4C-F96A-4701-A236-83DBAF48A08E}" sibTransId="{92389F41-5834-4EF7-97CB-0E8DDFF91F8F}"/>
    <dgm:cxn modelId="{CE88915A-428C-476F-AA78-2BFE47372E3B}" srcId="{BAB5D8E0-59DB-4804-AD1D-C4E8DEB6C31B}" destId="{010F6ECF-15D4-413F-BD42-35C85DE2CF15}" srcOrd="0" destOrd="0" parTransId="{A814A431-F269-4A04-9AFE-7004996D03E2}" sibTransId="{2275395F-4FAD-41C6-B0BD-67051596B6BC}"/>
    <dgm:cxn modelId="{981BCF7E-5898-45A5-9B00-F65134FEF5E0}" type="presOf" srcId="{2B774E83-8258-4C9C-9FAE-D9F7ECBE0F64}" destId="{1DCCAFA8-AED5-44C3-9F65-3BB470DEEAD2}" srcOrd="0" destOrd="0" presId="urn:microsoft.com/office/officeart/2005/8/layout/pList1"/>
    <dgm:cxn modelId="{AFF66288-1C7D-4914-8E9E-CE56CADFB2DF}" type="presOf" srcId="{434CFF61-5D94-48F4-8572-F71C9BE0B9D5}" destId="{37036DAD-15C2-483F-A911-DB6C483AA290}" srcOrd="0" destOrd="0" presId="urn:microsoft.com/office/officeart/2005/8/layout/pList1"/>
    <dgm:cxn modelId="{2F560E8A-5FC5-4EE5-BCCF-DB1BB745CBF0}" type="presOf" srcId="{0845F5F9-D99D-4691-85CB-DB5DEFB1ED65}" destId="{48615848-797A-4E2F-8D9F-ECB9734510F0}" srcOrd="0" destOrd="0" presId="urn:microsoft.com/office/officeart/2005/8/layout/pList1"/>
    <dgm:cxn modelId="{967800A2-E2F7-4A43-AA1F-A77521338C6D}" type="presOf" srcId="{70D4B642-F527-48E2-8B39-0781233D6ED5}" destId="{819A1713-4D4A-4165-A654-27AEBB872B78}" srcOrd="0" destOrd="0" presId="urn:microsoft.com/office/officeart/2005/8/layout/pList1"/>
    <dgm:cxn modelId="{4F6D0BB5-615B-4A52-B32A-1608945BD0A9}" srcId="{BAB5D8E0-59DB-4804-AD1D-C4E8DEB6C31B}" destId="{B29AF503-34AC-4159-A95A-D9F6E8686F52}" srcOrd="5" destOrd="0" parTransId="{B5F1703E-6829-468E-A8C9-06C6F5626925}" sibTransId="{BDD004F1-5776-46FF-9523-53095572EC3D}"/>
    <dgm:cxn modelId="{CD87E1CE-6923-4A26-B1E6-C12973753EA7}" srcId="{BAB5D8E0-59DB-4804-AD1D-C4E8DEB6C31B}" destId="{0845F5F9-D99D-4691-85CB-DB5DEFB1ED65}" srcOrd="3" destOrd="0" parTransId="{6B86CDA7-E68D-4F37-9978-E1E53BBE7A43}" sibTransId="{4AEBF4B4-FC91-459C-BE76-14D10CED139D}"/>
    <dgm:cxn modelId="{F19F51F1-7ABB-44F1-B7B0-6FBF1E76D594}" type="presOf" srcId="{92389F41-5834-4EF7-97CB-0E8DDFF91F8F}" destId="{3047DE98-621D-4080-9322-007F494F945D}" srcOrd="0" destOrd="0" presId="urn:microsoft.com/office/officeart/2005/8/layout/pList1"/>
    <dgm:cxn modelId="{A6977BAA-337C-4988-ADDF-70C420A34BE5}" type="presParOf" srcId="{B1E3E240-E9F7-402D-9E73-458A46762659}" destId="{D8DBD959-711F-4DEB-ABA8-A9FDE3B89514}" srcOrd="0" destOrd="0" presId="urn:microsoft.com/office/officeart/2005/8/layout/pList1"/>
    <dgm:cxn modelId="{B2160155-59AF-46BF-A361-C521C555BA2A}" type="presParOf" srcId="{D8DBD959-711F-4DEB-ABA8-A9FDE3B89514}" destId="{FECDDFED-45AA-460E-B553-D4C5A4AC8D39}" srcOrd="0" destOrd="0" presId="urn:microsoft.com/office/officeart/2005/8/layout/pList1"/>
    <dgm:cxn modelId="{DA687B6A-9A04-4AB5-89F1-0CD544D42019}" type="presParOf" srcId="{D8DBD959-711F-4DEB-ABA8-A9FDE3B89514}" destId="{149B3689-3BDB-4D7F-AE5D-59CA2E90E6AC}" srcOrd="1" destOrd="0" presId="urn:microsoft.com/office/officeart/2005/8/layout/pList1"/>
    <dgm:cxn modelId="{1C20CBA4-C268-47C1-8BE5-0A0407B7FAC8}" type="presParOf" srcId="{B1E3E240-E9F7-402D-9E73-458A46762659}" destId="{F8140432-A20E-4F0A-B19E-5C255B18A5D6}" srcOrd="1" destOrd="0" presId="urn:microsoft.com/office/officeart/2005/8/layout/pList1"/>
    <dgm:cxn modelId="{C7B9F466-C891-4333-973C-CE66D1940538}" type="presParOf" srcId="{B1E3E240-E9F7-402D-9E73-458A46762659}" destId="{EA0E18E4-CA1F-4B39-8CC0-553341DBCBFD}" srcOrd="2" destOrd="0" presId="urn:microsoft.com/office/officeart/2005/8/layout/pList1"/>
    <dgm:cxn modelId="{EEDC4005-3DE1-49BA-AB64-1AF4FBB653EB}" type="presParOf" srcId="{EA0E18E4-CA1F-4B39-8CC0-553341DBCBFD}" destId="{7E5FCD7E-3B79-472C-8E5E-13C797F65232}" srcOrd="0" destOrd="0" presId="urn:microsoft.com/office/officeart/2005/8/layout/pList1"/>
    <dgm:cxn modelId="{75C58521-6550-4F84-BDD6-5445C3BF317E}" type="presParOf" srcId="{EA0E18E4-CA1F-4B39-8CC0-553341DBCBFD}" destId="{DD7F2492-DF9F-4B11-B848-6592C600DA5A}" srcOrd="1" destOrd="0" presId="urn:microsoft.com/office/officeart/2005/8/layout/pList1"/>
    <dgm:cxn modelId="{20C4C6F5-8C07-4AE1-961F-E3DE0E4213D3}" type="presParOf" srcId="{B1E3E240-E9F7-402D-9E73-458A46762659}" destId="{3047DE98-621D-4080-9322-007F494F945D}" srcOrd="3" destOrd="0" presId="urn:microsoft.com/office/officeart/2005/8/layout/pList1"/>
    <dgm:cxn modelId="{00BAFAAF-8323-4F30-A93D-60AEB045414F}" type="presParOf" srcId="{B1E3E240-E9F7-402D-9E73-458A46762659}" destId="{AEA4D9D2-7D8B-4011-9F6A-1CC34B4542DA}" srcOrd="4" destOrd="0" presId="urn:microsoft.com/office/officeart/2005/8/layout/pList1"/>
    <dgm:cxn modelId="{00628C49-5C34-4BA7-9158-0096482C5E2E}" type="presParOf" srcId="{AEA4D9D2-7D8B-4011-9F6A-1CC34B4542DA}" destId="{2FE8509B-80A8-405B-95FF-3993C7CB4BC5}" srcOrd="0" destOrd="0" presId="urn:microsoft.com/office/officeart/2005/8/layout/pList1"/>
    <dgm:cxn modelId="{C7F48C90-B51C-49B6-B0D3-F6456A9C74B0}" type="presParOf" srcId="{AEA4D9D2-7D8B-4011-9F6A-1CC34B4542DA}" destId="{819A1713-4D4A-4165-A654-27AEBB872B78}" srcOrd="1" destOrd="0" presId="urn:microsoft.com/office/officeart/2005/8/layout/pList1"/>
    <dgm:cxn modelId="{4E5F4E3B-5B77-4B48-9C83-07E62293CC0B}" type="presParOf" srcId="{B1E3E240-E9F7-402D-9E73-458A46762659}" destId="{37036DAD-15C2-483F-A911-DB6C483AA290}" srcOrd="5" destOrd="0" presId="urn:microsoft.com/office/officeart/2005/8/layout/pList1"/>
    <dgm:cxn modelId="{B7C92C3C-9BE2-49A4-BCDA-6A8EB202D7DF}" type="presParOf" srcId="{B1E3E240-E9F7-402D-9E73-458A46762659}" destId="{363EDF3F-BC31-452D-8307-33954A3DB995}" srcOrd="6" destOrd="0" presId="urn:microsoft.com/office/officeart/2005/8/layout/pList1"/>
    <dgm:cxn modelId="{70B5EAF4-7018-4FB5-AC3C-278FB750A395}" type="presParOf" srcId="{363EDF3F-BC31-452D-8307-33954A3DB995}" destId="{8917F9A0-E4EF-4BC8-9241-2B1D61CC3549}" srcOrd="0" destOrd="0" presId="urn:microsoft.com/office/officeart/2005/8/layout/pList1"/>
    <dgm:cxn modelId="{5BDA87A2-8264-4DC3-A99B-BD480CE6339A}" type="presParOf" srcId="{363EDF3F-BC31-452D-8307-33954A3DB995}" destId="{48615848-797A-4E2F-8D9F-ECB9734510F0}" srcOrd="1" destOrd="0" presId="urn:microsoft.com/office/officeart/2005/8/layout/pList1"/>
    <dgm:cxn modelId="{69C272C0-AE21-4AD9-AF0E-4F07A6DF157B}" type="presParOf" srcId="{B1E3E240-E9F7-402D-9E73-458A46762659}" destId="{E0FA60EA-8E3D-44B0-B64D-949761081834}" srcOrd="7" destOrd="0" presId="urn:microsoft.com/office/officeart/2005/8/layout/pList1"/>
    <dgm:cxn modelId="{4362B618-21D4-47C4-AECD-3DAA7C0182FA}" type="presParOf" srcId="{B1E3E240-E9F7-402D-9E73-458A46762659}" destId="{98EB7117-AE3D-4425-9735-6540A65872DF}" srcOrd="8" destOrd="0" presId="urn:microsoft.com/office/officeart/2005/8/layout/pList1"/>
    <dgm:cxn modelId="{56A97A6E-ED00-49E8-8E6E-58929886A1CE}" type="presParOf" srcId="{98EB7117-AE3D-4425-9735-6540A65872DF}" destId="{7B5CB09F-918A-491F-91DA-B4FEEF4DA815}" srcOrd="0" destOrd="0" presId="urn:microsoft.com/office/officeart/2005/8/layout/pList1"/>
    <dgm:cxn modelId="{A2809562-6585-45BD-9FA4-95AA4E770BB8}" type="presParOf" srcId="{98EB7117-AE3D-4425-9735-6540A65872DF}" destId="{1DCCAFA8-AED5-44C3-9F65-3BB470DEEAD2}" srcOrd="1" destOrd="0" presId="urn:microsoft.com/office/officeart/2005/8/layout/pList1"/>
    <dgm:cxn modelId="{26455FAE-79AD-45E5-B47A-267F7B1542DB}" type="presParOf" srcId="{B1E3E240-E9F7-402D-9E73-458A46762659}" destId="{C4D7B887-C07F-4F53-AC02-8A6EF6B20A3F}" srcOrd="9" destOrd="0" presId="urn:microsoft.com/office/officeart/2005/8/layout/pList1"/>
    <dgm:cxn modelId="{BF914C63-412C-4DB9-9305-CD4CE3332EA5}" type="presParOf" srcId="{B1E3E240-E9F7-402D-9E73-458A46762659}" destId="{5ABCADBB-C4F5-4AD1-A8BB-8E9D3A551B23}" srcOrd="10" destOrd="0" presId="urn:microsoft.com/office/officeart/2005/8/layout/pList1"/>
    <dgm:cxn modelId="{DD3E5349-B60E-49B8-B122-476C948E623C}" type="presParOf" srcId="{5ABCADBB-C4F5-4AD1-A8BB-8E9D3A551B23}" destId="{B55BFEE7-6545-4FFD-8098-6BF374938F39}" srcOrd="0" destOrd="0" presId="urn:microsoft.com/office/officeart/2005/8/layout/pList1"/>
    <dgm:cxn modelId="{5F93F0ED-9268-4814-B7B6-C8CF59BE182F}" type="presParOf" srcId="{5ABCADBB-C4F5-4AD1-A8BB-8E9D3A551B23}" destId="{599BE87D-BA0D-4675-ADBC-2564C706887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4247-59B4-42B9-B15F-4D0BB97F1C83}">
      <dsp:nvSpPr>
        <dsp:cNvPr id="0" name=""/>
        <dsp:cNvSpPr/>
      </dsp:nvSpPr>
      <dsp:spPr>
        <a:xfrm>
          <a:off x="5485" y="22120"/>
          <a:ext cx="2494341" cy="146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2018</a:t>
          </a:r>
          <a:endParaRPr lang="en-US" sz="1600" b="1" kern="1200" dirty="0"/>
        </a:p>
      </dsp:txBody>
      <dsp:txXfrm>
        <a:off x="5485" y="22120"/>
        <a:ext cx="2494341" cy="979200"/>
      </dsp:txXfrm>
    </dsp:sp>
    <dsp:sp modelId="{A64410D6-8ABE-4DFF-8D22-3E1A35F0566A}">
      <dsp:nvSpPr>
        <dsp:cNvPr id="0" name=""/>
        <dsp:cNvSpPr/>
      </dsp:nvSpPr>
      <dsp:spPr>
        <a:xfrm>
          <a:off x="516375" y="1023441"/>
          <a:ext cx="2494341" cy="19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2000" b="0" kern="1200" dirty="0"/>
        </a:p>
      </dsp:txBody>
      <dsp:txXfrm>
        <a:off x="573735" y="1080801"/>
        <a:ext cx="2379621" cy="1843680"/>
      </dsp:txXfrm>
    </dsp:sp>
    <dsp:sp modelId="{4DE65D6E-2B00-47FA-9F17-315A41173299}">
      <dsp:nvSpPr>
        <dsp:cNvPr id="0" name=""/>
        <dsp:cNvSpPr/>
      </dsp:nvSpPr>
      <dsp:spPr>
        <a:xfrm>
          <a:off x="2877960" y="201211"/>
          <a:ext cx="801642" cy="621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877960" y="325415"/>
        <a:ext cx="615337" cy="372610"/>
      </dsp:txXfrm>
    </dsp:sp>
    <dsp:sp modelId="{BA95B317-07DE-4290-A8F6-D6EA32B62247}">
      <dsp:nvSpPr>
        <dsp:cNvPr id="0" name=""/>
        <dsp:cNvSpPr/>
      </dsp:nvSpPr>
      <dsp:spPr>
        <a:xfrm>
          <a:off x="4012359" y="22120"/>
          <a:ext cx="2494341" cy="146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510878"/>
                <a:satOff val="14853"/>
                <a:lumOff val="13137"/>
                <a:alphaOff val="0"/>
                <a:tint val="98000"/>
                <a:lumMod val="110000"/>
              </a:schemeClr>
            </a:gs>
            <a:gs pos="84000">
              <a:schemeClr val="accent2">
                <a:hueOff val="2510878"/>
                <a:satOff val="14853"/>
                <a:lumOff val="1313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2020</a:t>
          </a:r>
          <a:endParaRPr lang="en-US" sz="2000" b="1" kern="1200" dirty="0"/>
        </a:p>
      </dsp:txBody>
      <dsp:txXfrm>
        <a:off x="4012359" y="22120"/>
        <a:ext cx="2494341" cy="979200"/>
      </dsp:txXfrm>
    </dsp:sp>
    <dsp:sp modelId="{7DE551FD-143B-49D2-A907-43F07F66341E}">
      <dsp:nvSpPr>
        <dsp:cNvPr id="0" name=""/>
        <dsp:cNvSpPr/>
      </dsp:nvSpPr>
      <dsp:spPr>
        <a:xfrm>
          <a:off x="4523248" y="1023441"/>
          <a:ext cx="2494341" cy="19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2510878"/>
              <a:satOff val="14853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kern="1200" dirty="0"/>
            <a:t> </a:t>
          </a:r>
        </a:p>
      </dsp:txBody>
      <dsp:txXfrm>
        <a:off x="4580608" y="1080801"/>
        <a:ext cx="2379621" cy="1843680"/>
      </dsp:txXfrm>
    </dsp:sp>
    <dsp:sp modelId="{E7D9B7C9-B823-427D-8C5C-0817F24595EC}">
      <dsp:nvSpPr>
        <dsp:cNvPr id="0" name=""/>
        <dsp:cNvSpPr/>
      </dsp:nvSpPr>
      <dsp:spPr>
        <a:xfrm>
          <a:off x="6884834" y="201211"/>
          <a:ext cx="801642" cy="621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021757"/>
                <a:satOff val="29707"/>
                <a:lumOff val="26275"/>
                <a:alphaOff val="0"/>
                <a:tint val="98000"/>
                <a:lumMod val="110000"/>
              </a:schemeClr>
            </a:gs>
            <a:gs pos="84000">
              <a:schemeClr val="accent2">
                <a:hueOff val="5021757"/>
                <a:satOff val="29707"/>
                <a:lumOff val="2627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884834" y="325415"/>
        <a:ext cx="615337" cy="372610"/>
      </dsp:txXfrm>
    </dsp:sp>
    <dsp:sp modelId="{073EC686-4B1D-448B-8C66-B56D607F333D}">
      <dsp:nvSpPr>
        <dsp:cNvPr id="0" name=""/>
        <dsp:cNvSpPr/>
      </dsp:nvSpPr>
      <dsp:spPr>
        <a:xfrm>
          <a:off x="8019233" y="22120"/>
          <a:ext cx="2494341" cy="146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021757"/>
                <a:satOff val="29707"/>
                <a:lumOff val="26275"/>
                <a:alphaOff val="0"/>
                <a:tint val="98000"/>
                <a:lumMod val="110000"/>
              </a:schemeClr>
            </a:gs>
            <a:gs pos="84000">
              <a:schemeClr val="accent2">
                <a:hueOff val="5021757"/>
                <a:satOff val="29707"/>
                <a:lumOff val="2627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2022</a:t>
          </a:r>
          <a:endParaRPr lang="en-US" sz="1600" b="1" kern="1200" dirty="0"/>
        </a:p>
      </dsp:txBody>
      <dsp:txXfrm>
        <a:off x="8019233" y="22120"/>
        <a:ext cx="2494341" cy="979200"/>
      </dsp:txXfrm>
    </dsp:sp>
    <dsp:sp modelId="{CC381A34-DCE9-45DD-8E71-334F365A97FC}">
      <dsp:nvSpPr>
        <dsp:cNvPr id="0" name=""/>
        <dsp:cNvSpPr/>
      </dsp:nvSpPr>
      <dsp:spPr>
        <a:xfrm>
          <a:off x="8530122" y="1001320"/>
          <a:ext cx="2494341" cy="19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5021757"/>
              <a:satOff val="29707"/>
              <a:lumOff val="2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kern="1200" dirty="0"/>
            <a:t> </a:t>
          </a:r>
        </a:p>
      </dsp:txBody>
      <dsp:txXfrm>
        <a:off x="8587482" y="1058680"/>
        <a:ext cx="2379621" cy="184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DDFED-45AA-460E-B553-D4C5A4AC8D39}">
      <dsp:nvSpPr>
        <dsp:cNvPr id="0" name=""/>
        <dsp:cNvSpPr/>
      </dsp:nvSpPr>
      <dsp:spPr>
        <a:xfrm>
          <a:off x="615165" y="0"/>
          <a:ext cx="2436742" cy="1678915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B3689-3BDB-4D7F-AE5D-59CA2E90E6AC}">
      <dsp:nvSpPr>
        <dsp:cNvPr id="0" name=""/>
        <dsp:cNvSpPr/>
      </dsp:nvSpPr>
      <dsp:spPr>
        <a:xfrm>
          <a:off x="615165" y="1683464"/>
          <a:ext cx="2436742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Individuals Served</a:t>
          </a:r>
        </a:p>
      </dsp:txBody>
      <dsp:txXfrm>
        <a:off x="615165" y="1683464"/>
        <a:ext cx="2436742" cy="904031"/>
      </dsp:txXfrm>
    </dsp:sp>
    <dsp:sp modelId="{7E5FCD7E-3B79-472C-8E5E-13C797F65232}">
      <dsp:nvSpPr>
        <dsp:cNvPr id="0" name=""/>
        <dsp:cNvSpPr/>
      </dsp:nvSpPr>
      <dsp:spPr>
        <a:xfrm>
          <a:off x="3295685" y="4548"/>
          <a:ext cx="2436742" cy="167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F2492-DF9F-4B11-B848-6592C600DA5A}">
      <dsp:nvSpPr>
        <dsp:cNvPr id="0" name=""/>
        <dsp:cNvSpPr/>
      </dsp:nvSpPr>
      <dsp:spPr>
        <a:xfrm>
          <a:off x="3295685" y="1683464"/>
          <a:ext cx="2436742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Average Drop-off Time</a:t>
          </a:r>
        </a:p>
      </dsp:txBody>
      <dsp:txXfrm>
        <a:off x="3295685" y="1683464"/>
        <a:ext cx="2436742" cy="904031"/>
      </dsp:txXfrm>
    </dsp:sp>
    <dsp:sp modelId="{2FE8509B-80A8-405B-95FF-3993C7CB4BC5}">
      <dsp:nvSpPr>
        <dsp:cNvPr id="0" name=""/>
        <dsp:cNvSpPr/>
      </dsp:nvSpPr>
      <dsp:spPr>
        <a:xfrm>
          <a:off x="6004860" y="4548"/>
          <a:ext cx="2436742" cy="167891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A1713-4D4A-4165-A654-27AEBB872B78}">
      <dsp:nvSpPr>
        <dsp:cNvPr id="0" name=""/>
        <dsp:cNvSpPr/>
      </dsp:nvSpPr>
      <dsp:spPr>
        <a:xfrm>
          <a:off x="5976204" y="1683464"/>
          <a:ext cx="2436742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Individuals diverted from admission</a:t>
          </a:r>
        </a:p>
      </dsp:txBody>
      <dsp:txXfrm>
        <a:off x="5976204" y="1683464"/>
        <a:ext cx="2436742" cy="904031"/>
      </dsp:txXfrm>
    </dsp:sp>
    <dsp:sp modelId="{8917F9A0-E4EF-4BC8-9241-2B1D61CC3549}">
      <dsp:nvSpPr>
        <dsp:cNvPr id="0" name=""/>
        <dsp:cNvSpPr/>
      </dsp:nvSpPr>
      <dsp:spPr>
        <a:xfrm>
          <a:off x="497811" y="2682452"/>
          <a:ext cx="2436742" cy="1678915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15848-797A-4E2F-8D9F-ECB9734510F0}">
      <dsp:nvSpPr>
        <dsp:cNvPr id="0" name=""/>
        <dsp:cNvSpPr/>
      </dsp:nvSpPr>
      <dsp:spPr>
        <a:xfrm>
          <a:off x="457666" y="4440204"/>
          <a:ext cx="2520347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Diverted individuals that were linked to needed level of care</a:t>
          </a:r>
        </a:p>
      </dsp:txBody>
      <dsp:txXfrm>
        <a:off x="457666" y="4440204"/>
        <a:ext cx="2520347" cy="904031"/>
      </dsp:txXfrm>
    </dsp:sp>
    <dsp:sp modelId="{7B5CB09F-918A-491F-91DA-B4FEEF4DA815}">
      <dsp:nvSpPr>
        <dsp:cNvPr id="0" name=""/>
        <dsp:cNvSpPr/>
      </dsp:nvSpPr>
      <dsp:spPr>
        <a:xfrm>
          <a:off x="3295672" y="2682452"/>
          <a:ext cx="2436742" cy="1678915"/>
        </a:xfrm>
        <a:prstGeom prst="roundRect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CAFA8-AED5-44C3-9F65-3BB470DEEAD2}">
      <dsp:nvSpPr>
        <dsp:cNvPr id="0" name=""/>
        <dsp:cNvSpPr/>
      </dsp:nvSpPr>
      <dsp:spPr>
        <a:xfrm>
          <a:off x="3180804" y="4510086"/>
          <a:ext cx="2750108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Individuals diverted from ED drop off by law enforcement</a:t>
          </a:r>
        </a:p>
      </dsp:txBody>
      <dsp:txXfrm>
        <a:off x="3180804" y="4510086"/>
        <a:ext cx="2750108" cy="904031"/>
      </dsp:txXfrm>
    </dsp:sp>
    <dsp:sp modelId="{B55BFEE7-6545-4FFD-8098-6BF374938F39}">
      <dsp:nvSpPr>
        <dsp:cNvPr id="0" name=""/>
        <dsp:cNvSpPr/>
      </dsp:nvSpPr>
      <dsp:spPr>
        <a:xfrm>
          <a:off x="6095251" y="2682452"/>
          <a:ext cx="2436742" cy="1678915"/>
        </a:xfrm>
        <a:prstGeom prst="roundRect">
          <a:avLst/>
        </a:prstGeom>
        <a:solidFill>
          <a:schemeClr val="accent1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BE87D-BA0D-4675-ADBC-2564C7068875}">
      <dsp:nvSpPr>
        <dsp:cNvPr id="0" name=""/>
        <dsp:cNvSpPr/>
      </dsp:nvSpPr>
      <dsp:spPr>
        <a:xfrm>
          <a:off x="6174689" y="4510086"/>
          <a:ext cx="2436742" cy="9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Percent of individuals readmitted within 30 days</a:t>
          </a:r>
        </a:p>
      </dsp:txBody>
      <dsp:txXfrm>
        <a:off x="6174689" y="4510086"/>
        <a:ext cx="2436742" cy="904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902BA6-4325-4140-AD64-F1CA9F0A3D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978C9-89B9-4B35-9064-7876961BB4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B94E95-7AA3-474D-9AE0-916CAF76FF4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9FA60-6BD8-480F-98D4-A3DA4A23FA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A373F-FAE3-4E5A-B13B-7F645ECABD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53FCD3-78A9-4552-9E0D-0E9A0845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05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7CD909-ECD5-465C-82C8-FCE95B2BCE9B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63E826-96F9-412E-99A9-86A7D24D1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4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3E826-96F9-412E-99A9-86A7D24D1A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9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3E826-96F9-412E-99A9-86A7D24D1A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8FF996E-61BD-47CB-85A4-D3C26661B80D}"/>
              </a:ext>
            </a:extLst>
          </p:cNvPr>
          <p:cNvSpPr/>
          <p:nvPr/>
        </p:nvSpPr>
        <p:spPr>
          <a:xfrm>
            <a:off x="3209925" y="0"/>
            <a:ext cx="8982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1F06D-55B0-4F3F-BA8C-D17945BE6C14}"/>
              </a:ext>
            </a:extLst>
          </p:cNvPr>
          <p:cNvSpPr/>
          <p:nvPr/>
        </p:nvSpPr>
        <p:spPr>
          <a:xfrm>
            <a:off x="1" y="1"/>
            <a:ext cx="289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2621636"/>
            <a:ext cx="5496775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517A-8116-47E3-A4A5-4BEA4FC1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A4ED-06EC-4D79-A3F4-D6BF76866B64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3AA27C-00F0-436D-B454-8EAB6745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EACB6F-CCA4-416F-BAC3-399D824F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120191-8F61-4C4F-B1AC-9AB3611B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919" y="1197397"/>
            <a:ext cx="6593856" cy="134303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24AA251-37A9-490F-BAF3-04C34A50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6" y="704841"/>
            <a:ext cx="3246319" cy="32463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B1B7C3-E96A-4B26-9D56-FF994FB599FF}"/>
              </a:ext>
            </a:extLst>
          </p:cNvPr>
          <p:cNvSpPr/>
          <p:nvPr userDrawn="1"/>
        </p:nvSpPr>
        <p:spPr>
          <a:xfrm>
            <a:off x="1" y="1"/>
            <a:ext cx="289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BE928BE-7C67-4796-9A2D-47E106D50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276" y="704841"/>
            <a:ext cx="3246319" cy="32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6400" y="3466744"/>
            <a:ext cx="1137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srgbClr val="115BA4"/>
              </a:solidFill>
              <a:latin typeface="Trajan Pro" pitchFamily="18" charset="0"/>
            </a:endParaRPr>
          </a:p>
          <a:p>
            <a:endParaRPr lang="en-US" sz="5400" b="1" dirty="0">
              <a:solidFill>
                <a:srgbClr val="115BA4"/>
              </a:solidFill>
              <a:latin typeface="Trajan Pro" pitchFamily="18" charset="0"/>
            </a:endParaRPr>
          </a:p>
        </p:txBody>
      </p:sp>
      <p:pic>
        <p:nvPicPr>
          <p:cNvPr id="3" name="Picture 2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42401" y="457201"/>
            <a:ext cx="2600745" cy="21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7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6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4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03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75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37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9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507486"/>
          </a:xfrm>
        </p:spPr>
        <p:txBody>
          <a:bodyPr anchor="t" anchorCtr="0"/>
          <a:lstStyle>
            <a:lvl1pPr>
              <a:defRPr lang="en-US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9947D-B087-4728-8F6C-D0A1F389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1682-4713-4868-B260-A163AA4A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C12C-231F-45C5-9C4F-F23F2C24EEBA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C518E-16C7-41E6-AD28-C433D99E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7058F-9EEC-4259-A656-2163AD58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33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4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6035" y="2828444"/>
            <a:ext cx="6753057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8844-A31E-48F5-B350-CA2B5F850287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489CAD-4DBA-42C4-883B-349B93281BA8}"/>
              </a:ext>
            </a:extLst>
          </p:cNvPr>
          <p:cNvSpPr/>
          <p:nvPr userDrawn="1"/>
        </p:nvSpPr>
        <p:spPr>
          <a:xfrm>
            <a:off x="1" y="1"/>
            <a:ext cx="1952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29FDA88-50C1-4F5A-BD0C-1B8C19914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564" y="880378"/>
            <a:ext cx="1376122" cy="137612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09057C4-AAE7-490E-AB00-D2943A20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322" y="1568439"/>
            <a:ext cx="7976485" cy="9883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1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DF92-FC43-4CBD-BF6D-62A515BD80F3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67D-A52C-421D-8536-03C829B38E5C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8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4DE2-FF36-44F2-9BEE-371F521A11D4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8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183B-840A-4189-A99B-41AAAA9DE926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9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9F5720-33C4-4F82-905F-85206282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2ABF2-A144-4733-9C41-9F71D25E8116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AE0941-A3BC-4273-8CFC-35758DD9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t" anchorCtr="0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6B1363-9C99-4D6B-B19F-1696ACCCD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F52A4DF-BE01-429D-BF75-4D898724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E610-A01F-4A8C-9E1B-EA9EF05668D8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8A4E03-EE12-494D-8257-0589CD6E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9DD57C-84A3-4E13-A3AB-862F6007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3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A5F-A817-47E3-9A09-13966BDD5E59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1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4994" y="6423914"/>
            <a:ext cx="16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5AF73A0-24B0-4EB2-B413-56FB662DF9D7}" type="datetime1">
              <a:rPr lang="en-US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8078" y="6423914"/>
            <a:ext cx="2749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47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ADE88B-EB10-486B-9068-46D45F771682}"/>
              </a:ext>
            </a:extLst>
          </p:cNvPr>
          <p:cNvSpPr/>
          <p:nvPr/>
        </p:nvSpPr>
        <p:spPr>
          <a:xfrm>
            <a:off x="10536060" y="5202060"/>
            <a:ext cx="1655940" cy="1655940"/>
          </a:xfrm>
          <a:custGeom>
            <a:avLst/>
            <a:gdLst>
              <a:gd name="connsiteX0" fmla="*/ 0 w 1655940"/>
              <a:gd name="connsiteY0" fmla="*/ 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  <a:gd name="connsiteX4" fmla="*/ 0 w 1655940"/>
              <a:gd name="connsiteY4" fmla="*/ 0 h 1655940"/>
              <a:gd name="connsiteX0" fmla="*/ 0 w 1655940"/>
              <a:gd name="connsiteY0" fmla="*/ 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  <a:gd name="connsiteX4" fmla="*/ 0 w 1655940"/>
              <a:gd name="connsiteY4" fmla="*/ 0 h 1655940"/>
              <a:gd name="connsiteX0" fmla="*/ 0 w 1655940"/>
              <a:gd name="connsiteY0" fmla="*/ 165594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940" h="1655940">
                <a:moveTo>
                  <a:pt x="0" y="1655940"/>
                </a:moveTo>
                <a:lnTo>
                  <a:pt x="1655940" y="0"/>
                </a:lnTo>
                <a:lnTo>
                  <a:pt x="1655940" y="1655940"/>
                </a:lnTo>
                <a:lnTo>
                  <a:pt x="0" y="16559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619B0A6-9F70-46C5-8D3F-B7D572D8C29D}"/>
              </a:ext>
            </a:extLst>
          </p:cNvPr>
          <p:cNvSpPr/>
          <p:nvPr userDrawn="1"/>
        </p:nvSpPr>
        <p:spPr>
          <a:xfrm>
            <a:off x="9442850" y="4886325"/>
            <a:ext cx="2749149" cy="1971675"/>
          </a:xfrm>
          <a:custGeom>
            <a:avLst/>
            <a:gdLst>
              <a:gd name="connsiteX0" fmla="*/ 0 w 1655940"/>
              <a:gd name="connsiteY0" fmla="*/ 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  <a:gd name="connsiteX4" fmla="*/ 0 w 1655940"/>
              <a:gd name="connsiteY4" fmla="*/ 0 h 1655940"/>
              <a:gd name="connsiteX0" fmla="*/ 0 w 1655940"/>
              <a:gd name="connsiteY0" fmla="*/ 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  <a:gd name="connsiteX4" fmla="*/ 0 w 1655940"/>
              <a:gd name="connsiteY4" fmla="*/ 0 h 1655940"/>
              <a:gd name="connsiteX0" fmla="*/ 0 w 1655940"/>
              <a:gd name="connsiteY0" fmla="*/ 1655940 h 1655940"/>
              <a:gd name="connsiteX1" fmla="*/ 1655940 w 1655940"/>
              <a:gd name="connsiteY1" fmla="*/ 0 h 1655940"/>
              <a:gd name="connsiteX2" fmla="*/ 1655940 w 1655940"/>
              <a:gd name="connsiteY2" fmla="*/ 1655940 h 1655940"/>
              <a:gd name="connsiteX3" fmla="*/ 0 w 1655940"/>
              <a:gd name="connsiteY3" fmla="*/ 1655940 h 16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940" h="1655940">
                <a:moveTo>
                  <a:pt x="0" y="1655940"/>
                </a:moveTo>
                <a:lnTo>
                  <a:pt x="1655940" y="0"/>
                </a:lnTo>
                <a:lnTo>
                  <a:pt x="1655940" y="1655940"/>
                </a:lnTo>
                <a:lnTo>
                  <a:pt x="0" y="16559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075078A-B95F-40DB-B398-1B04E182A9E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07040" y="539496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79" r:id="rId9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1"/>
            <a:ext cx="109728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Trajan Pro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DCF_Logo_Horz_CMYKv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20000" y="6078444"/>
            <a:ext cx="4267200" cy="7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6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15BA4"/>
          </a:solidFill>
          <a:latin typeface="Traja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32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»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AAD6225-AAC0-4D9F-9EF8-0C1F9A8C5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007" y="4800269"/>
            <a:ext cx="7771002" cy="590321"/>
          </a:xfrm>
        </p:spPr>
        <p:txBody>
          <a:bodyPr>
            <a:noAutofit/>
          </a:bodyPr>
          <a:lstStyle/>
          <a:p>
            <a:r>
              <a:rPr lang="en-US" cap="none" dirty="0"/>
              <a:t>Amanda Regis</a:t>
            </a:r>
          </a:p>
          <a:p>
            <a:r>
              <a:rPr lang="en-US" cap="none" dirty="0"/>
              <a:t>Statewide Baker Act and Marchman Act Coordinator</a:t>
            </a:r>
          </a:p>
          <a:p>
            <a:r>
              <a:rPr lang="en-US" cap="none" dirty="0"/>
              <a:t>Florida Department of Children and Families</a:t>
            </a:r>
          </a:p>
          <a:p>
            <a:r>
              <a:rPr lang="en-US" cap="none" dirty="0"/>
              <a:t>Office of Substance Abuse and Mental Health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A465A8-FCD3-44F4-A929-E3E4D759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655" y="2436343"/>
            <a:ext cx="7990317" cy="1343034"/>
          </a:xfrm>
        </p:spPr>
        <p:txBody>
          <a:bodyPr>
            <a:normAutofit fontScale="90000"/>
          </a:bodyPr>
          <a:lstStyle/>
          <a:p>
            <a:r>
              <a:rPr lang="en-US" sz="2700" b="0" cap="none" dirty="0"/>
              <a:t>Supporting the “No Wrong Door” Model: </a:t>
            </a:r>
            <a:br>
              <a:rPr lang="en-US" sz="3600" cap="none" dirty="0"/>
            </a:br>
            <a:r>
              <a:rPr lang="en-US" sz="3100" cap="none" dirty="0"/>
              <a:t>Mobile Response Teams  and  </a:t>
            </a:r>
            <a:br>
              <a:rPr lang="en-US" sz="3100" cap="none" dirty="0"/>
            </a:br>
            <a:r>
              <a:rPr lang="en-US" sz="3100" cap="none" dirty="0"/>
              <a:t>Central Receiving Facilities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301224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BD4BF-3E92-447B-815D-8536A70F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08797-497A-40C5-8E13-86A78306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37" y="1703924"/>
            <a:ext cx="11029615" cy="126541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70C0"/>
              </a:buClr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ne or more facilities serving a geographic area responsible for assessment, evaluation, and treatment or triage of individuals with behavioral health conditions.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5BE17-4EFB-45C4-B3D9-AF2F53C1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" y="657350"/>
            <a:ext cx="11029616" cy="118955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Central receiving facility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49BB7D-CF24-5888-2191-A4FA871DDD7C}"/>
              </a:ext>
            </a:extLst>
          </p:cNvPr>
          <p:cNvGrpSpPr/>
          <p:nvPr/>
        </p:nvGrpSpPr>
        <p:grpSpPr>
          <a:xfrm>
            <a:off x="4660494" y="3075982"/>
            <a:ext cx="2933700" cy="2118853"/>
            <a:chOff x="4343400" y="3678209"/>
            <a:chExt cx="2608599" cy="1792026"/>
          </a:xfrm>
        </p:grpSpPr>
        <p:pic>
          <p:nvPicPr>
            <p:cNvPr id="11" name="Graphic 10" descr="Man with solid fill">
              <a:extLst>
                <a:ext uri="{FF2B5EF4-FFF2-40B4-BE49-F238E27FC236}">
                  <a16:creationId xmlns:a16="http://schemas.microsoft.com/office/drawing/2014/main" id="{F929DB58-A2C8-4EFB-7A91-E0ECD1DE5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90500" y="4555835"/>
              <a:ext cx="914400" cy="914400"/>
            </a:xfrm>
            <a:prstGeom prst="rect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Graphic 12" descr="Door Open with solid fill">
              <a:extLst>
                <a:ext uri="{FF2B5EF4-FFF2-40B4-BE49-F238E27FC236}">
                  <a16:creationId xmlns:a16="http://schemas.microsoft.com/office/drawing/2014/main" id="{80ADF4C6-3AE7-78B8-0955-126F5F42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43400" y="383054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Door Open with solid fill">
              <a:extLst>
                <a:ext uri="{FF2B5EF4-FFF2-40B4-BE49-F238E27FC236}">
                  <a16:creationId xmlns:a16="http://schemas.microsoft.com/office/drawing/2014/main" id="{A4060CAC-8326-30AD-04E1-B9BBD3F0A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2945" y="3678209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Door Open with solid fill">
              <a:extLst>
                <a:ext uri="{FF2B5EF4-FFF2-40B4-BE49-F238E27FC236}">
                  <a16:creationId xmlns:a16="http://schemas.microsoft.com/office/drawing/2014/main" id="{BAF6AE8F-96FC-237B-CA8E-DB593235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37599" y="3830544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38567B-1664-7E5D-9552-954795FC7242}"/>
              </a:ext>
            </a:extLst>
          </p:cNvPr>
          <p:cNvSpPr/>
          <p:nvPr/>
        </p:nvSpPr>
        <p:spPr>
          <a:xfrm>
            <a:off x="4629150" y="5125814"/>
            <a:ext cx="2933700" cy="4982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53043"/>
              </a:avLst>
            </a:prstTxWarp>
            <a:spAutoFit/>
          </a:bodyPr>
          <a:lstStyle/>
          <a:p>
            <a:pPr algn="ctr"/>
            <a:r>
              <a:rPr lang="en-US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Wrong Door</a:t>
            </a:r>
          </a:p>
        </p:txBody>
      </p:sp>
    </p:spTree>
    <p:extLst>
      <p:ext uri="{BB962C8B-B14F-4D97-AF65-F5344CB8AC3E}">
        <p14:creationId xmlns:p14="http://schemas.microsoft.com/office/powerpoint/2010/main" val="197221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7A7EE3-59A0-7452-7CC2-7ED96320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45965"/>
            <a:ext cx="11029616" cy="98833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Central receiving facility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5911E9-57B4-A810-26DC-404A1068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748" y="1930386"/>
            <a:ext cx="5194769" cy="55778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Target Population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62ADAE-B0DE-8710-B3F2-3744D086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50" y="2682870"/>
            <a:ext cx="5194766" cy="29349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Individuals in need of evaluation or stabilization under the Baker Act or Marchman Act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Individuals in need of crisis services.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1C1512-62A1-6932-7E1E-9EA6903C4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8" y="1852479"/>
            <a:ext cx="5194770" cy="5533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Purpose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5D208B-8DBE-E670-D1C6-57272482D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524035"/>
            <a:ext cx="5194771" cy="29349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Provide initial assessments, triage, case management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Provide opportunities for jail diversion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Reduce unnecessary use of emergency rooms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Increase the quality and quantity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08332-1257-01A1-0E30-69F62C7E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6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5FAFEA6-33A0-EBB1-E1F6-76848822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09346"/>
            <a:ext cx="3031852" cy="1722419"/>
          </a:xfrm>
        </p:spPr>
        <p:txBody>
          <a:bodyPr/>
          <a:lstStyle/>
          <a:p>
            <a:r>
              <a:rPr lang="en-US" b="1" dirty="0"/>
              <a:t>Central receiving facilities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C92C34-3F56-99D6-4AD0-D8DA66A23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150" y="2836654"/>
            <a:ext cx="3361559" cy="3001392"/>
          </a:xfrm>
        </p:spPr>
        <p:txBody>
          <a:bodyPr/>
          <a:lstStyle/>
          <a:p>
            <a:r>
              <a:rPr lang="en-US" b="1" dirty="0"/>
              <a:t>Total Number of CRFs: 9</a:t>
            </a:r>
          </a:p>
          <a:p>
            <a:r>
              <a:rPr lang="en-US" b="1" dirty="0"/>
              <a:t>Number of Counties Served: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950A1-428E-6E5B-FBD7-9F6A5908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7803B88-9DD8-5483-8735-8DC1F830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7" b="7143"/>
          <a:stretch/>
        </p:blipFill>
        <p:spPr>
          <a:xfrm>
            <a:off x="4711787" y="698544"/>
            <a:ext cx="5297805" cy="5725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DA8FB-52CA-2B76-52F2-67FF1FFC6436}"/>
              </a:ext>
            </a:extLst>
          </p:cNvPr>
          <p:cNvSpPr txBox="1"/>
          <p:nvPr/>
        </p:nvSpPr>
        <p:spPr>
          <a:xfrm>
            <a:off x="781957" y="758344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FY 2021-22</a:t>
            </a:r>
          </a:p>
        </p:txBody>
      </p:sp>
    </p:spTree>
    <p:extLst>
      <p:ext uri="{BB962C8B-B14F-4D97-AF65-F5344CB8AC3E}">
        <p14:creationId xmlns:p14="http://schemas.microsoft.com/office/powerpoint/2010/main" val="403107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AD0E3-E43B-8D73-2ED1-8DA273F1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29" y="233240"/>
            <a:ext cx="11029616" cy="1189554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FISCAL YEAR 2021-22 Data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8D0E-B5EA-95D2-D5A8-C6EA47A9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78F9A9-A027-A8B3-E2DA-08C770503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543241"/>
              </p:ext>
            </p:extLst>
          </p:nvPr>
        </p:nvGraphicFramePr>
        <p:xfrm>
          <a:off x="1430337" y="1187809"/>
          <a:ext cx="90281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9BA8C1-E4C5-42A9-AFF3-85238C3150AA}"/>
              </a:ext>
            </a:extLst>
          </p:cNvPr>
          <p:cNvSpPr txBox="1"/>
          <p:nvPr/>
        </p:nvSpPr>
        <p:spPr>
          <a:xfrm>
            <a:off x="2394346" y="1884492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43,641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AA41D-6D9F-2B28-07B6-7140255E595D}"/>
              </a:ext>
            </a:extLst>
          </p:cNvPr>
          <p:cNvSpPr txBox="1"/>
          <p:nvPr/>
        </p:nvSpPr>
        <p:spPr>
          <a:xfrm>
            <a:off x="5082380" y="1745993"/>
            <a:ext cx="17240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4.77 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283B1-723E-69CD-E7DB-DA299F3A3FE1}"/>
              </a:ext>
            </a:extLst>
          </p:cNvPr>
          <p:cNvSpPr txBox="1"/>
          <p:nvPr/>
        </p:nvSpPr>
        <p:spPr>
          <a:xfrm>
            <a:off x="7770415" y="1884492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F72C1-02AE-57D3-94CF-4D2048848162}"/>
              </a:ext>
            </a:extLst>
          </p:cNvPr>
          <p:cNvSpPr txBox="1"/>
          <p:nvPr/>
        </p:nvSpPr>
        <p:spPr>
          <a:xfrm>
            <a:off x="2282823" y="4500859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57822-C483-BAEC-2CA5-27A74CE9AD0C}"/>
              </a:ext>
            </a:extLst>
          </p:cNvPr>
          <p:cNvSpPr txBox="1"/>
          <p:nvPr/>
        </p:nvSpPr>
        <p:spPr>
          <a:xfrm>
            <a:off x="5082380" y="4525059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9,519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B1263-BDBE-4DC8-3235-7E11A9474E94}"/>
              </a:ext>
            </a:extLst>
          </p:cNvPr>
          <p:cNvSpPr txBox="1"/>
          <p:nvPr/>
        </p:nvSpPr>
        <p:spPr>
          <a:xfrm>
            <a:off x="7881937" y="4525059"/>
            <a:ext cx="1724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8.58%</a:t>
            </a:r>
          </a:p>
        </p:txBody>
      </p:sp>
    </p:spTree>
    <p:extLst>
      <p:ext uri="{BB962C8B-B14F-4D97-AF65-F5344CB8AC3E}">
        <p14:creationId xmlns:p14="http://schemas.microsoft.com/office/powerpoint/2010/main" val="128615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88AA9-391A-3CC2-10F4-2C588AA9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D418F-791F-319E-8F02-617EC4C7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099" y="2934834"/>
            <a:ext cx="7976485" cy="9883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Mobile response teams</a:t>
            </a:r>
          </a:p>
        </p:txBody>
      </p:sp>
    </p:spTree>
    <p:extLst>
      <p:ext uri="{BB962C8B-B14F-4D97-AF65-F5344CB8AC3E}">
        <p14:creationId xmlns:p14="http://schemas.microsoft.com/office/powerpoint/2010/main" val="178339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50E084-6D5D-601D-7468-F0807F3A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01" y="1750771"/>
            <a:ext cx="11029615" cy="440210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Mobile Response Teams (MRTs) are available 24 hours a day, 7 days a week to provide emergency behavioral health care services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goals of MRT are to: 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Reduce trauma,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Prevent unnecessary psychiatric hospitalizations, and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Divert individuals from emergency departments and criminal justice settings.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A06550-25DF-46C2-AFBE-391E2A9A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Mobile Response Teams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93441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93441">
                  <a:lumMod val="75000"/>
                  <a:lumOff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EF5A7E-FD8A-007B-478D-497BFBC76D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858" y="1981482"/>
          <a:ext cx="11029950" cy="29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7A06550-25DF-46C2-AFBE-391E2A9A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47" y="873413"/>
            <a:ext cx="11029616" cy="11895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History of Florida Mobile Response Teams</a:t>
            </a:r>
            <a:br>
              <a:rPr lang="en-US" sz="3200" dirty="0"/>
            </a:br>
            <a:endParaRPr lang="en-US" sz="3200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93441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93441">
                  <a:lumMod val="75000"/>
                  <a:lumOff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41933-5C29-F5F6-3876-0817ACF3B747}"/>
              </a:ext>
            </a:extLst>
          </p:cNvPr>
          <p:cNvSpPr txBox="1"/>
          <p:nvPr/>
        </p:nvSpPr>
        <p:spPr>
          <a:xfrm>
            <a:off x="1132002" y="3180118"/>
            <a:ext cx="242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Marjory Stoneman Douglas High School Public Safety 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72F37-C887-64E4-643C-2B0279918603}"/>
              </a:ext>
            </a:extLst>
          </p:cNvPr>
          <p:cNvSpPr txBox="1"/>
          <p:nvPr/>
        </p:nvSpPr>
        <p:spPr>
          <a:xfrm>
            <a:off x="5159263" y="3585348"/>
            <a:ext cx="242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344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House Bill 945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F6D5-2C78-A6DE-E4CA-7C5DA38B6AD4}"/>
              </a:ext>
            </a:extLst>
          </p:cNvPr>
          <p:cNvSpPr txBox="1"/>
          <p:nvPr/>
        </p:nvSpPr>
        <p:spPr>
          <a:xfrm>
            <a:off x="9186524" y="3334006"/>
            <a:ext cx="2424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Statewide Expansion of Behavioral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26376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E44247-59B4-42B9-B15F-4D0BB97F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9E44247-59B4-42B9-B15F-4D0BB97F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410D6-8ABE-4DFF-8D22-3E1A35F0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A64410D6-8ABE-4DFF-8D22-3E1A35F05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65D6E-2B00-47FA-9F17-315A41173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DE65D6E-2B00-47FA-9F17-315A41173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5B317-07DE-4290-A8F6-D6EA32B62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BA95B317-07DE-4290-A8F6-D6EA32B62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551FD-143B-49D2-A907-43F07F663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DE551FD-143B-49D2-A907-43F07F663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9B7C9-B823-427D-8C5C-0817F2459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7D9B7C9-B823-427D-8C5C-0817F2459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EC686-4B1D-448B-8C66-B56D607F3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73EC686-4B1D-448B-8C66-B56D607F3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81A34-DCE9-45DD-8E71-334F365A9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CC381A34-DCE9-45DD-8E71-334F365A9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8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2993EA04-0F9A-E46B-8BF0-09EE1F4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Expansion of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MRT services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782502-C208-0246-17BD-AACF317B87E6}"/>
              </a:ext>
            </a:extLst>
          </p:cNvPr>
          <p:cNvGrpSpPr/>
          <p:nvPr/>
        </p:nvGrpSpPr>
        <p:grpSpPr>
          <a:xfrm>
            <a:off x="732193" y="3215239"/>
            <a:ext cx="5514807" cy="1123200"/>
            <a:chOff x="581192" y="1871921"/>
            <a:chExt cx="5514807" cy="1123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338DEE-D707-4D63-CC15-2F2C23E446F7}"/>
                </a:ext>
              </a:extLst>
            </p:cNvPr>
            <p:cNvGrpSpPr/>
            <p:nvPr/>
          </p:nvGrpSpPr>
          <p:grpSpPr>
            <a:xfrm>
              <a:off x="581192" y="1871921"/>
              <a:ext cx="5514807" cy="1123200"/>
              <a:chOff x="516375" y="1002653"/>
              <a:chExt cx="2494341" cy="22464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2F9F121-7818-09C1-2003-785DD5A8D8CC}"/>
                  </a:ext>
                </a:extLst>
              </p:cNvPr>
              <p:cNvSpPr/>
              <p:nvPr/>
            </p:nvSpPr>
            <p:spPr>
              <a:xfrm>
                <a:off x="516375" y="1002653"/>
                <a:ext cx="2494341" cy="22464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: Rounded Corners 6">
                <a:extLst>
                  <a:ext uri="{FF2B5EF4-FFF2-40B4-BE49-F238E27FC236}">
                    <a16:creationId xmlns:a16="http://schemas.microsoft.com/office/drawing/2014/main" id="{6827A39C-1438-AC38-A568-6B010F820AC9}"/>
                  </a:ext>
                </a:extLst>
              </p:cNvPr>
              <p:cNvSpPr txBox="1"/>
              <p:nvPr/>
            </p:nvSpPr>
            <p:spPr>
              <a:xfrm>
                <a:off x="582170" y="1068448"/>
                <a:ext cx="2362751" cy="21148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42240" rIns="142240" bIns="142240" numCol="1" spcCol="1270" anchor="t" anchorCtr="0">
                <a:noAutofit/>
              </a:bodyPr>
              <a:lstStyle/>
              <a:p>
                <a:pPr marL="228600" lvl="1" indent="-22860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</a:pPr>
                <a:endParaRPr lang="en-US" sz="2000" b="0" kern="1200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A782AB-42F6-DE7B-2E42-1ACB6AC7A956}"/>
                </a:ext>
              </a:extLst>
            </p:cNvPr>
            <p:cNvSpPr txBox="1"/>
            <p:nvPr/>
          </p:nvSpPr>
          <p:spPr>
            <a:xfrm>
              <a:off x="621747" y="1983234"/>
              <a:ext cx="5433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After the Marjory Stoneman Douglas High School Public Safety Act of 2018, there were </a:t>
              </a:r>
              <a:r>
                <a:rPr lang="en-US" b="1" dirty="0"/>
                <a:t>29 MRTs </a:t>
              </a:r>
              <a:r>
                <a:rPr lang="en-US" dirty="0"/>
                <a:t>established across the state.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B1FF180-D243-35A8-5063-AEABE0F054D5}"/>
              </a:ext>
            </a:extLst>
          </p:cNvPr>
          <p:cNvSpPr/>
          <p:nvPr/>
        </p:nvSpPr>
        <p:spPr>
          <a:xfrm rot="3259015">
            <a:off x="10114994" y="5957682"/>
            <a:ext cx="180337" cy="954165"/>
          </a:xfrm>
          <a:prstGeom prst="rect">
            <a:avLst/>
          </a:prstGeom>
          <a:solidFill>
            <a:srgbClr val="115BA4"/>
          </a:solidFill>
          <a:ln>
            <a:solidFill>
              <a:srgbClr val="115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75957D-C906-A747-1A9B-197E05B2939A}"/>
              </a:ext>
            </a:extLst>
          </p:cNvPr>
          <p:cNvSpPr txBox="1"/>
          <p:nvPr/>
        </p:nvSpPr>
        <p:spPr>
          <a:xfrm>
            <a:off x="6535353" y="615355"/>
            <a:ext cx="238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2018 MRT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F3006-FDFC-CA82-F8B4-B8BE0D3B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92" b="7892"/>
          <a:stretch/>
        </p:blipFill>
        <p:spPr>
          <a:xfrm>
            <a:off x="4688994" y="434276"/>
            <a:ext cx="5808810" cy="6172200"/>
          </a:xfrm>
          <a:prstGeom prst="rect">
            <a:avLst/>
          </a:prstGeom>
        </p:spPr>
      </p:pic>
      <p:pic>
        <p:nvPicPr>
          <p:cNvPr id="9" name="Picture 8" descr="A picture containing light, traffic, green, night sky&#10;&#10;Description automatically generated">
            <a:extLst>
              <a:ext uri="{FF2B5EF4-FFF2-40B4-BE49-F238E27FC236}">
                <a16:creationId xmlns:a16="http://schemas.microsoft.com/office/drawing/2014/main" id="{EA28B2DC-97A4-AB9F-2E25-6EAF149EF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3" t="12500" r="61168" b="78432"/>
          <a:stretch/>
        </p:blipFill>
        <p:spPr>
          <a:xfrm>
            <a:off x="9578095" y="1057325"/>
            <a:ext cx="220958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A622CA8-359F-F810-9D4D-F54CF2A9753C}"/>
              </a:ext>
            </a:extLst>
          </p:cNvPr>
          <p:cNvSpPr txBox="1"/>
          <p:nvPr/>
        </p:nvSpPr>
        <p:spPr>
          <a:xfrm>
            <a:off x="6687897" y="626277"/>
            <a:ext cx="235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2023 MRT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D58293-8948-155B-DB80-27237F20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28" b="7628"/>
          <a:stretch/>
        </p:blipFill>
        <p:spPr>
          <a:xfrm>
            <a:off x="4728062" y="488478"/>
            <a:ext cx="5748323" cy="6172200"/>
          </a:xfrm>
          <a:prstGeom prst="rect">
            <a:avLst/>
          </a:prstGeom>
        </p:spPr>
      </p:pic>
      <p:sp>
        <p:nvSpPr>
          <p:cNvPr id="22" name="Title 7">
            <a:extLst>
              <a:ext uri="{FF2B5EF4-FFF2-40B4-BE49-F238E27FC236}">
                <a16:creationId xmlns:a16="http://schemas.microsoft.com/office/drawing/2014/main" id="{2993EA04-0F9A-E46B-8BF0-09EE1F4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</p:spPr>
        <p:txBody>
          <a:bodyPr>
            <a:noAutofit/>
          </a:bodyPr>
          <a:lstStyle/>
          <a:p>
            <a:r>
              <a:rPr lang="en-US" sz="3200" dirty="0"/>
              <a:t>Expansion of</a:t>
            </a:r>
            <a:br>
              <a:rPr lang="en-US" sz="3200" dirty="0"/>
            </a:br>
            <a:r>
              <a:rPr lang="en-US" sz="3200" dirty="0"/>
              <a:t>MRT services</a:t>
            </a:r>
            <a:br>
              <a:rPr lang="en-US" sz="3200" dirty="0"/>
            </a:br>
            <a:endParaRPr lang="en-US" sz="3200" b="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1FF180-D243-35A8-5063-AEABE0F054D5}"/>
              </a:ext>
            </a:extLst>
          </p:cNvPr>
          <p:cNvSpPr/>
          <p:nvPr/>
        </p:nvSpPr>
        <p:spPr>
          <a:xfrm rot="3259015">
            <a:off x="10114994" y="5957682"/>
            <a:ext cx="180337" cy="954165"/>
          </a:xfrm>
          <a:prstGeom prst="rect">
            <a:avLst/>
          </a:prstGeom>
          <a:solidFill>
            <a:srgbClr val="115BA4"/>
          </a:solidFill>
          <a:ln>
            <a:solidFill>
              <a:srgbClr val="115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light, traffic, green, night sky&#10;&#10;Description automatically generated">
            <a:extLst>
              <a:ext uri="{FF2B5EF4-FFF2-40B4-BE49-F238E27FC236}">
                <a16:creationId xmlns:a16="http://schemas.microsoft.com/office/drawing/2014/main" id="{0A2A63FB-39FA-4E2E-4602-DF7E18F10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76" t="8328" r="13040" b="78693"/>
          <a:stretch/>
        </p:blipFill>
        <p:spPr>
          <a:xfrm>
            <a:off x="9657460" y="1020505"/>
            <a:ext cx="1984407" cy="1123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9DCCB1-E673-BF79-6EF0-98224BAFCB92}"/>
              </a:ext>
            </a:extLst>
          </p:cNvPr>
          <p:cNvGrpSpPr/>
          <p:nvPr/>
        </p:nvGrpSpPr>
        <p:grpSpPr>
          <a:xfrm>
            <a:off x="1324949" y="3574578"/>
            <a:ext cx="5431536" cy="1124712"/>
            <a:chOff x="581192" y="3702408"/>
            <a:chExt cx="5431536" cy="11247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94CE1E-7931-7C6D-999B-FA90712010DA}"/>
                </a:ext>
              </a:extLst>
            </p:cNvPr>
            <p:cNvSpPr/>
            <p:nvPr/>
          </p:nvSpPr>
          <p:spPr>
            <a:xfrm>
              <a:off x="581192" y="3702408"/>
              <a:ext cx="5431536" cy="1124712"/>
            </a:xfrm>
            <a:prstGeom prst="roundRect">
              <a:avLst>
                <a:gd name="adj" fmla="val 10000"/>
              </a:avLst>
            </a:prstGeom>
            <a:ln>
              <a:solidFill>
                <a:srgbClr val="56C4AA"/>
              </a:solidFill>
            </a:ln>
          </p:spPr>
          <p:style>
            <a:lnRef idx="1">
              <a:schemeClr val="accent2">
                <a:hueOff val="5021757"/>
                <a:satOff val="29707"/>
                <a:lumOff val="2627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FBADB61D-DB12-6ED0-0ED1-89AFC57ECB7D}"/>
                </a:ext>
              </a:extLst>
            </p:cNvPr>
            <p:cNvSpPr txBox="1"/>
            <p:nvPr/>
          </p:nvSpPr>
          <p:spPr>
            <a:xfrm>
              <a:off x="676757" y="3742812"/>
              <a:ext cx="5240406" cy="104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277368" rIns="277368" bIns="277368" numCol="1" spcCol="1270" anchor="t" anchorCtr="0">
              <a:noAutofit/>
            </a:bodyPr>
            <a:lstStyle/>
            <a:p>
              <a:pPr marL="0" lvl="1" algn="ctr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dirty="0">
                  <a:solidFill>
                    <a:schemeClr val="tx1"/>
                  </a:solidFill>
                </a:rPr>
                <a:t>In 2022, an additional $15.5 million was invested to expand to </a:t>
              </a:r>
              <a:r>
                <a:rPr lang="en-US" b="1" dirty="0">
                  <a:solidFill>
                    <a:schemeClr val="tx1"/>
                  </a:solidFill>
                </a:rPr>
                <a:t>51 total MRTs.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3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9B5B2C-7AF8-084E-7020-7720DB50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46" y="2074187"/>
            <a:ext cx="3495474" cy="2126621"/>
          </a:xfrm>
        </p:spPr>
        <p:txBody>
          <a:bodyPr>
            <a:normAutofit/>
          </a:bodyPr>
          <a:lstStyle/>
          <a:p>
            <a:r>
              <a:rPr lang="en-US" b="1" dirty="0"/>
              <a:t>Average cost of each MOBILE RESPONSE TEAM </a:t>
            </a:r>
            <a:br>
              <a:rPr lang="en-US" b="1" dirty="0"/>
            </a:br>
            <a:r>
              <a:rPr lang="en-US" sz="1800" cap="none" dirty="0"/>
              <a:t>by Managing Entity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B22B-BD76-143C-F95F-50D4E07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FD532992-753D-34AA-CD81-8AB11982F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10" y="666924"/>
            <a:ext cx="5297805" cy="57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E6C41-8C42-478C-8DBA-6D9EF3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75583-C108-09D3-7DB1-85448D07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4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78E77-0E8A-0394-E6C1-6AD20B63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EF545-9C75-4534-BC28-35CFA5E3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876" y="2675786"/>
            <a:ext cx="7976485" cy="98833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Central receiving facilities</a:t>
            </a:r>
          </a:p>
        </p:txBody>
      </p:sp>
    </p:spTree>
    <p:extLst>
      <p:ext uri="{BB962C8B-B14F-4D97-AF65-F5344CB8AC3E}">
        <p14:creationId xmlns:p14="http://schemas.microsoft.com/office/powerpoint/2010/main" val="1119176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-DCF">
  <a:themeElements>
    <a:clrScheme name="DCF Power point">
      <a:dk1>
        <a:srgbClr val="193441"/>
      </a:dk1>
      <a:lt1>
        <a:srgbClr val="FFFFFF"/>
      </a:lt1>
      <a:dk2>
        <a:srgbClr val="193441"/>
      </a:dk2>
      <a:lt2>
        <a:srgbClr val="E7E6E6"/>
      </a:lt2>
      <a:accent1>
        <a:srgbClr val="115BA4"/>
      </a:accent1>
      <a:accent2>
        <a:srgbClr val="488F4D"/>
      </a:accent2>
      <a:accent3>
        <a:srgbClr val="7CB2E1"/>
      </a:accent3>
      <a:accent4>
        <a:srgbClr val="FAA634"/>
      </a:accent4>
      <a:accent5>
        <a:srgbClr val="FFD537"/>
      </a:accent5>
      <a:accent6>
        <a:srgbClr val="DF462E"/>
      </a:accent6>
      <a:hlink>
        <a:srgbClr val="36708C"/>
      </a:hlink>
      <a:folHlink>
        <a:srgbClr val="C55A11"/>
      </a:folHlink>
    </a:clrScheme>
    <a:fontScheme name="DCF fonts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DCF" id="{0CC2E8E3-3D2F-4D8D-8F65-B598F8B4D10F}" vid="{AFC7F0CF-F8E5-4FB1-B8D9-55FDB44BAC8E}"/>
    </a:ext>
  </a:extLst>
</a:theme>
</file>

<file path=ppt/theme/theme2.xml><?xml version="1.0" encoding="utf-8"?>
<a:theme xmlns:a="http://schemas.openxmlformats.org/drawingml/2006/main" name="PPmasterFINAL">
  <a:themeElements>
    <a:clrScheme name="Custom 34">
      <a:dk1>
        <a:srgbClr val="115BA4"/>
      </a:dk1>
      <a:lt1>
        <a:sysClr val="window" lastClr="FFFFFF"/>
      </a:lt1>
      <a:dk2>
        <a:srgbClr val="115BA4"/>
      </a:dk2>
      <a:lt2>
        <a:srgbClr val="488F4D"/>
      </a:lt2>
      <a:accent1>
        <a:srgbClr val="115BA4"/>
      </a:accent1>
      <a:accent2>
        <a:srgbClr val="488F4D"/>
      </a:accent2>
      <a:accent3>
        <a:srgbClr val="115BA4"/>
      </a:accent3>
      <a:accent4>
        <a:srgbClr val="488F4D"/>
      </a:accent4>
      <a:accent5>
        <a:srgbClr val="115BA4"/>
      </a:accent5>
      <a:accent6>
        <a:srgbClr val="488F4D"/>
      </a:accent6>
      <a:hlink>
        <a:srgbClr val="115BA4"/>
      </a:hlink>
      <a:folHlink>
        <a:srgbClr val="115B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71af3243-3dd4-4a8d-8c0d-dd76da1f02a5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Baker Act  System of Care Presentation with SubCommittee Committee  Discussion</Template>
  <TotalTime>14062</TotalTime>
  <Words>362</Words>
  <Application>Microsoft Office PowerPoint</Application>
  <PresentationFormat>Widescreen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Trajan Pro</vt:lpstr>
      <vt:lpstr>Verdana</vt:lpstr>
      <vt:lpstr>Wingdings 2</vt:lpstr>
      <vt:lpstr>Theme-DCF</vt:lpstr>
      <vt:lpstr>PPmasterFINAL</vt:lpstr>
      <vt:lpstr>Supporting the “No Wrong Door” Model:  Mobile Response Teams  and   Central Receiving Facilities</vt:lpstr>
      <vt:lpstr>Mobile response teams</vt:lpstr>
      <vt:lpstr>Mobile Response Teams</vt:lpstr>
      <vt:lpstr>History of Florida Mobile Response Teams </vt:lpstr>
      <vt:lpstr>Expansion of MRT services </vt:lpstr>
      <vt:lpstr>Expansion of MRT services </vt:lpstr>
      <vt:lpstr>Average cost of each MOBILE RESPONSE TEAM  by Managing Entity</vt:lpstr>
      <vt:lpstr>PowerPoint Presentation</vt:lpstr>
      <vt:lpstr>Central receiving facilities</vt:lpstr>
      <vt:lpstr>Central receiving facility</vt:lpstr>
      <vt:lpstr>Central receiving facility</vt:lpstr>
      <vt:lpstr>Central receiving facilities</vt:lpstr>
      <vt:lpstr> FISCAL YEAR 2021-22 Data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Mental Health and Substance Abuse - System of Care Subcommittee - Mobile Response Teams and Central Receiving Facilities (July 20 2023)</dc:title>
  <dc:creator>Regis, Amanda</dc:creator>
  <cp:lastModifiedBy>VanDyke, Misty N</cp:lastModifiedBy>
  <cp:revision>31</cp:revision>
  <cp:lastPrinted>2023-01-20T19:52:28Z</cp:lastPrinted>
  <dcterms:created xsi:type="dcterms:W3CDTF">2023-06-28T17:28:34Z</dcterms:created>
  <dcterms:modified xsi:type="dcterms:W3CDTF">2025-06-05T13:19:02Z</dcterms:modified>
</cp:coreProperties>
</file>