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0.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39.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drawing2.xml" ContentType="application/vnd.ms-office.drawingml.diagramDrawing+xml"/>
  <Override PartName="/ppt/handoutMasters/handoutMaster1.xml" ContentType="application/vnd.openxmlformats-officedocument.presentationml.handoutMaster+xml"/>
  <Override PartName="/ppt/diagrams/quickStyle2.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xml" ContentType="application/vnd.openxmlformats-officedocument.presentationml.tag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handoutMasterIdLst>
    <p:handoutMasterId r:id="rId46"/>
  </p:handoutMasterIdLst>
  <p:sldIdLst>
    <p:sldId id="370" r:id="rId2"/>
    <p:sldId id="619" r:id="rId3"/>
    <p:sldId id="452" r:id="rId4"/>
    <p:sldId id="618" r:id="rId5"/>
    <p:sldId id="592" r:id="rId6"/>
    <p:sldId id="552" r:id="rId7"/>
    <p:sldId id="553" r:id="rId8"/>
    <p:sldId id="555" r:id="rId9"/>
    <p:sldId id="557" r:id="rId10"/>
    <p:sldId id="593" r:id="rId11"/>
    <p:sldId id="628" r:id="rId12"/>
    <p:sldId id="626" r:id="rId13"/>
    <p:sldId id="627" r:id="rId14"/>
    <p:sldId id="660" r:id="rId15"/>
    <p:sldId id="661" r:id="rId16"/>
    <p:sldId id="665" r:id="rId17"/>
    <p:sldId id="632" r:id="rId18"/>
    <p:sldId id="599" r:id="rId19"/>
    <p:sldId id="603" r:id="rId20"/>
    <p:sldId id="559" r:id="rId21"/>
    <p:sldId id="634" r:id="rId22"/>
    <p:sldId id="645" r:id="rId23"/>
    <p:sldId id="647" r:id="rId24"/>
    <p:sldId id="658" r:id="rId25"/>
    <p:sldId id="582" r:id="rId26"/>
    <p:sldId id="621" r:id="rId27"/>
    <p:sldId id="612" r:id="rId28"/>
    <p:sldId id="614" r:id="rId29"/>
    <p:sldId id="650" r:id="rId30"/>
    <p:sldId id="664" r:id="rId31"/>
    <p:sldId id="651" r:id="rId32"/>
    <p:sldId id="652" r:id="rId33"/>
    <p:sldId id="653" r:id="rId34"/>
    <p:sldId id="654" r:id="rId35"/>
    <p:sldId id="641" r:id="rId36"/>
    <p:sldId id="655" r:id="rId37"/>
    <p:sldId id="642" r:id="rId38"/>
    <p:sldId id="656" r:id="rId39"/>
    <p:sldId id="615" r:id="rId40"/>
    <p:sldId id="662" r:id="rId41"/>
    <p:sldId id="663" r:id="rId42"/>
    <p:sldId id="616" r:id="rId43"/>
    <p:sldId id="659" r:id="rId44"/>
  </p:sldIdLst>
  <p:sldSz cx="9144000" cy="6858000" type="screen4x3"/>
  <p:notesSz cx="6946900" cy="92075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1" userDrawn="1">
          <p15:clr>
            <a:srgbClr val="A4A3A4"/>
          </p15:clr>
        </p15:guide>
        <p15:guide id="2" pos="2209" userDrawn="1">
          <p15:clr>
            <a:srgbClr val="A4A3A4"/>
          </p15:clr>
        </p15:guide>
        <p15:guide id="3" orient="horz" pos="2900" userDrawn="1">
          <p15:clr>
            <a:srgbClr val="A4A3A4"/>
          </p15:clr>
        </p15:guide>
        <p15:guide id="4" pos="218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FAA"/>
    <a:srgbClr val="56944F"/>
    <a:srgbClr val="18579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43" autoAdjust="0"/>
    <p:restoredTop sz="89353" autoAdjust="0"/>
  </p:normalViewPr>
  <p:slideViewPr>
    <p:cSldViewPr snapToGrid="0" snapToObjects="1">
      <p:cViewPr varScale="1">
        <p:scale>
          <a:sx n="102" d="100"/>
          <a:sy n="102" d="100"/>
        </p:scale>
        <p:origin x="-1800"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172"/>
    </p:cViewPr>
  </p:sorterViewPr>
  <p:notesViewPr>
    <p:cSldViewPr snapToGrid="0" snapToObjects="1">
      <p:cViewPr varScale="1">
        <p:scale>
          <a:sx n="68" d="100"/>
          <a:sy n="68" d="100"/>
        </p:scale>
        <p:origin x="-2814" y="-102"/>
      </p:cViewPr>
      <p:guideLst>
        <p:guide orient="horz" pos="2921"/>
        <p:guide orient="horz" pos="2900"/>
        <p:guide pos="2209"/>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8A58B-B1E2-4FE7-B699-0E99AA798C3A}" type="doc">
      <dgm:prSet loTypeId="urn:microsoft.com/office/officeart/2005/8/layout/radial1" loCatId="relationship" qsTypeId="urn:microsoft.com/office/officeart/2005/8/quickstyle/simple1" qsCatId="simple" csTypeId="urn:microsoft.com/office/officeart/2005/8/colors/colorful2" csCatId="colorful" phldr="1"/>
      <dgm:spPr/>
      <dgm:t>
        <a:bodyPr/>
        <a:lstStyle/>
        <a:p>
          <a:endParaRPr lang="en-US"/>
        </a:p>
      </dgm:t>
    </dgm:pt>
    <dgm:pt modelId="{A59D4F4E-6E2F-46E0-ACFA-6761C0ABC824}">
      <dgm:prSet phldrT="[Text]"/>
      <dgm:spPr/>
      <dgm:t>
        <a:bodyPr/>
        <a:lstStyle/>
        <a:p>
          <a:r>
            <a:rPr lang="en-US" dirty="0" smtClean="0"/>
            <a:t>Effective Safety Management</a:t>
          </a:r>
          <a:endParaRPr lang="en-US" dirty="0"/>
        </a:p>
      </dgm:t>
    </dgm:pt>
    <dgm:pt modelId="{1C73787B-7E05-46CA-BAD5-68FBD9D6487C}" type="parTrans" cxnId="{64BE3299-7DDE-4B35-BF6D-296326ED1D7A}">
      <dgm:prSet/>
      <dgm:spPr/>
      <dgm:t>
        <a:bodyPr/>
        <a:lstStyle/>
        <a:p>
          <a:endParaRPr lang="en-US"/>
        </a:p>
      </dgm:t>
    </dgm:pt>
    <dgm:pt modelId="{87DF7125-9105-460E-AF60-958FC0913416}" type="sibTrans" cxnId="{64BE3299-7DDE-4B35-BF6D-296326ED1D7A}">
      <dgm:prSet/>
      <dgm:spPr/>
      <dgm:t>
        <a:bodyPr/>
        <a:lstStyle/>
        <a:p>
          <a:endParaRPr lang="en-US"/>
        </a:p>
      </dgm:t>
    </dgm:pt>
    <dgm:pt modelId="{82C55747-B061-4DAE-994C-E55EABE0C939}">
      <dgm:prSet phldrT="[Text]"/>
      <dgm:spPr/>
      <dgm:t>
        <a:bodyPr/>
        <a:lstStyle/>
        <a:p>
          <a:r>
            <a:rPr lang="en-US" dirty="0" smtClean="0"/>
            <a:t>Controlling Intervention</a:t>
          </a:r>
          <a:endParaRPr lang="en-US" dirty="0"/>
        </a:p>
      </dgm:t>
    </dgm:pt>
    <dgm:pt modelId="{AE007A29-6FF3-4FD7-A48F-44F47CD2FD3F}" type="parTrans" cxnId="{5AE514AF-201B-4664-BDC1-96B0ADBE69AA}">
      <dgm:prSet/>
      <dgm:spPr/>
      <dgm:t>
        <a:bodyPr/>
        <a:lstStyle/>
        <a:p>
          <a:endParaRPr lang="en-US" dirty="0"/>
        </a:p>
      </dgm:t>
    </dgm:pt>
    <dgm:pt modelId="{CFE0F89D-58AF-445B-8DAC-14767A4B10FE}" type="sibTrans" cxnId="{5AE514AF-201B-4664-BDC1-96B0ADBE69AA}">
      <dgm:prSet/>
      <dgm:spPr/>
      <dgm:t>
        <a:bodyPr/>
        <a:lstStyle/>
        <a:p>
          <a:endParaRPr lang="en-US"/>
        </a:p>
      </dgm:t>
    </dgm:pt>
    <dgm:pt modelId="{304E8042-2285-4F0A-98A1-FC63B9E5CAAE}">
      <dgm:prSet phldrT="[Text]"/>
      <dgm:spPr/>
      <dgm:t>
        <a:bodyPr/>
        <a:lstStyle/>
        <a:p>
          <a:r>
            <a:rPr lang="en-US" dirty="0" smtClean="0"/>
            <a:t>Action Oriented</a:t>
          </a:r>
          <a:endParaRPr lang="en-US" dirty="0"/>
        </a:p>
      </dgm:t>
    </dgm:pt>
    <dgm:pt modelId="{E6D52F59-91D8-4748-B5D4-0E22FAFB999D}" type="parTrans" cxnId="{7F3DD9A3-5497-4D18-809A-DCF04D6EE08A}">
      <dgm:prSet/>
      <dgm:spPr/>
      <dgm:t>
        <a:bodyPr/>
        <a:lstStyle/>
        <a:p>
          <a:endParaRPr lang="en-US" dirty="0"/>
        </a:p>
      </dgm:t>
    </dgm:pt>
    <dgm:pt modelId="{BEA9BD21-1277-4889-9EB2-4049966E0EEA}" type="sibTrans" cxnId="{7F3DD9A3-5497-4D18-809A-DCF04D6EE08A}">
      <dgm:prSet/>
      <dgm:spPr/>
      <dgm:t>
        <a:bodyPr/>
        <a:lstStyle/>
        <a:p>
          <a:endParaRPr lang="en-US"/>
        </a:p>
      </dgm:t>
    </dgm:pt>
    <dgm:pt modelId="{A9FF8388-5799-4492-853B-484E553148E7}">
      <dgm:prSet phldrT="[Text]"/>
      <dgm:spPr/>
      <dgm:t>
        <a:bodyPr/>
        <a:lstStyle/>
        <a:p>
          <a:r>
            <a:rPr lang="en-US" dirty="0" smtClean="0"/>
            <a:t>Dynamic</a:t>
          </a:r>
          <a:endParaRPr lang="en-US" dirty="0"/>
        </a:p>
      </dgm:t>
    </dgm:pt>
    <dgm:pt modelId="{8BD66A8B-F10A-4BDA-BA8D-5089CC39F813}" type="parTrans" cxnId="{F32B9D7E-12FF-4AB7-877D-35A529E68E0C}">
      <dgm:prSet/>
      <dgm:spPr/>
      <dgm:t>
        <a:bodyPr/>
        <a:lstStyle/>
        <a:p>
          <a:endParaRPr lang="en-US" dirty="0"/>
        </a:p>
      </dgm:t>
    </dgm:pt>
    <dgm:pt modelId="{178C8913-E22B-458A-8AB2-B1C975B624EF}" type="sibTrans" cxnId="{F32B9D7E-12FF-4AB7-877D-35A529E68E0C}">
      <dgm:prSet/>
      <dgm:spPr/>
      <dgm:t>
        <a:bodyPr/>
        <a:lstStyle/>
        <a:p>
          <a:endParaRPr lang="en-US"/>
        </a:p>
      </dgm:t>
    </dgm:pt>
    <dgm:pt modelId="{7B79EA00-CA1B-4C28-AF4D-72D16D7D6C44}">
      <dgm:prSet phldrT="[Text]"/>
      <dgm:spPr/>
      <dgm:t>
        <a:bodyPr/>
        <a:lstStyle/>
        <a:p>
          <a:r>
            <a:rPr lang="en-US" dirty="0" smtClean="0"/>
            <a:t>Organized</a:t>
          </a:r>
          <a:endParaRPr lang="en-US" dirty="0"/>
        </a:p>
      </dgm:t>
    </dgm:pt>
    <dgm:pt modelId="{BDB95CF6-FB23-4DF3-89E4-1060372931E2}" type="parTrans" cxnId="{F73DBB62-DD5B-414A-A5C0-9951B475D722}">
      <dgm:prSet/>
      <dgm:spPr/>
      <dgm:t>
        <a:bodyPr/>
        <a:lstStyle/>
        <a:p>
          <a:endParaRPr lang="en-US" dirty="0"/>
        </a:p>
      </dgm:t>
    </dgm:pt>
    <dgm:pt modelId="{F0F22E1F-D174-47A6-BFA6-48A6873C2B0D}" type="sibTrans" cxnId="{F73DBB62-DD5B-414A-A5C0-9951B475D722}">
      <dgm:prSet/>
      <dgm:spPr/>
      <dgm:t>
        <a:bodyPr/>
        <a:lstStyle/>
        <a:p>
          <a:endParaRPr lang="en-US"/>
        </a:p>
      </dgm:t>
    </dgm:pt>
    <dgm:pt modelId="{DDDA7797-B169-4713-805F-73B35A4DA0B1}">
      <dgm:prSet/>
      <dgm:spPr/>
      <dgm:t>
        <a:bodyPr/>
        <a:lstStyle/>
        <a:p>
          <a:r>
            <a:rPr lang="en-US" dirty="0" smtClean="0"/>
            <a:t>Provisional/</a:t>
          </a:r>
        </a:p>
        <a:p>
          <a:r>
            <a:rPr lang="en-US" dirty="0" smtClean="0"/>
            <a:t>Conditional</a:t>
          </a:r>
          <a:endParaRPr lang="en-US" dirty="0"/>
        </a:p>
      </dgm:t>
    </dgm:pt>
    <dgm:pt modelId="{3B8D316C-AFEA-4ED6-839C-4F1175E811F2}" type="parTrans" cxnId="{D3F130C1-8A4F-4F21-97EE-FF9320A46AB4}">
      <dgm:prSet/>
      <dgm:spPr/>
      <dgm:t>
        <a:bodyPr/>
        <a:lstStyle/>
        <a:p>
          <a:endParaRPr lang="en-US" dirty="0"/>
        </a:p>
      </dgm:t>
    </dgm:pt>
    <dgm:pt modelId="{279D3DC8-75DC-42B3-AC5D-79A130BE2431}" type="sibTrans" cxnId="{D3F130C1-8A4F-4F21-97EE-FF9320A46AB4}">
      <dgm:prSet/>
      <dgm:spPr/>
      <dgm:t>
        <a:bodyPr/>
        <a:lstStyle/>
        <a:p>
          <a:endParaRPr lang="en-US"/>
        </a:p>
      </dgm:t>
    </dgm:pt>
    <dgm:pt modelId="{BB825A9E-5452-4D34-B33A-BDDA24C3D37F}">
      <dgm:prSet/>
      <dgm:spPr/>
      <dgm:t>
        <a:bodyPr/>
        <a:lstStyle/>
        <a:p>
          <a:r>
            <a:rPr lang="en-US" dirty="0" smtClean="0"/>
            <a:t>Proactive</a:t>
          </a:r>
          <a:endParaRPr lang="en-US" dirty="0"/>
        </a:p>
      </dgm:t>
    </dgm:pt>
    <dgm:pt modelId="{734B65E5-4B09-4D04-9A01-AF34EB4093B6}" type="parTrans" cxnId="{8E3A14AD-9EFA-44F8-801D-B90CC80E78F3}">
      <dgm:prSet/>
      <dgm:spPr/>
      <dgm:t>
        <a:bodyPr/>
        <a:lstStyle/>
        <a:p>
          <a:endParaRPr lang="en-US" dirty="0"/>
        </a:p>
      </dgm:t>
    </dgm:pt>
    <dgm:pt modelId="{F6006018-CE2B-4865-AAD2-2CBCC4A3A21A}" type="sibTrans" cxnId="{8E3A14AD-9EFA-44F8-801D-B90CC80E78F3}">
      <dgm:prSet/>
      <dgm:spPr/>
      <dgm:t>
        <a:bodyPr/>
        <a:lstStyle/>
        <a:p>
          <a:endParaRPr lang="en-US"/>
        </a:p>
      </dgm:t>
    </dgm:pt>
    <dgm:pt modelId="{F851495A-8C7D-48BC-AE39-0CC9C5F5CF14}">
      <dgm:prSet/>
      <dgm:spPr/>
      <dgm:t>
        <a:bodyPr/>
        <a:lstStyle/>
        <a:p>
          <a:r>
            <a:rPr lang="en-US" dirty="0" smtClean="0"/>
            <a:t>Directed</a:t>
          </a:r>
          <a:endParaRPr lang="en-US" dirty="0"/>
        </a:p>
      </dgm:t>
    </dgm:pt>
    <dgm:pt modelId="{F28A64D4-6017-41BF-B78A-33263DF82C70}" type="parTrans" cxnId="{E9BCE821-30E2-4750-A170-E9C667B90A2C}">
      <dgm:prSet/>
      <dgm:spPr/>
      <dgm:t>
        <a:bodyPr/>
        <a:lstStyle/>
        <a:p>
          <a:endParaRPr lang="en-US" dirty="0"/>
        </a:p>
      </dgm:t>
    </dgm:pt>
    <dgm:pt modelId="{A0958AD5-3CDE-46D8-846E-2A383776D751}" type="sibTrans" cxnId="{E9BCE821-30E2-4750-A170-E9C667B90A2C}">
      <dgm:prSet/>
      <dgm:spPr/>
      <dgm:t>
        <a:bodyPr/>
        <a:lstStyle/>
        <a:p>
          <a:endParaRPr lang="en-US"/>
        </a:p>
      </dgm:t>
    </dgm:pt>
    <dgm:pt modelId="{AB2C9A05-C710-40C7-87F0-9F5356B31CAF}">
      <dgm:prSet/>
      <dgm:spPr/>
      <dgm:t>
        <a:bodyPr/>
        <a:lstStyle/>
        <a:p>
          <a:r>
            <a:rPr lang="en-US" dirty="0" smtClean="0"/>
            <a:t>Regulated</a:t>
          </a:r>
          <a:endParaRPr lang="en-US" dirty="0"/>
        </a:p>
      </dgm:t>
    </dgm:pt>
    <dgm:pt modelId="{40C8E03C-D2D6-4671-8E1C-5A2B3D220AB6}" type="parTrans" cxnId="{D0EEF6A5-BDC4-45DC-BDF5-6BBFFBA8D2FA}">
      <dgm:prSet/>
      <dgm:spPr/>
      <dgm:t>
        <a:bodyPr/>
        <a:lstStyle/>
        <a:p>
          <a:endParaRPr lang="en-US" dirty="0"/>
        </a:p>
      </dgm:t>
    </dgm:pt>
    <dgm:pt modelId="{E462DA34-975C-4976-ADC3-82D575597721}" type="sibTrans" cxnId="{D0EEF6A5-BDC4-45DC-BDF5-6BBFFBA8D2FA}">
      <dgm:prSet/>
      <dgm:spPr/>
      <dgm:t>
        <a:bodyPr/>
        <a:lstStyle/>
        <a:p>
          <a:endParaRPr lang="en-US"/>
        </a:p>
      </dgm:t>
    </dgm:pt>
    <dgm:pt modelId="{BF6BD428-2EF7-422C-A975-D42E1394F577}" type="pres">
      <dgm:prSet presAssocID="{8D68A58B-B1E2-4FE7-B699-0E99AA798C3A}" presName="cycle" presStyleCnt="0">
        <dgm:presLayoutVars>
          <dgm:chMax val="1"/>
          <dgm:dir/>
          <dgm:animLvl val="ctr"/>
          <dgm:resizeHandles val="exact"/>
        </dgm:presLayoutVars>
      </dgm:prSet>
      <dgm:spPr/>
      <dgm:t>
        <a:bodyPr/>
        <a:lstStyle/>
        <a:p>
          <a:endParaRPr lang="en-US"/>
        </a:p>
      </dgm:t>
    </dgm:pt>
    <dgm:pt modelId="{6CB8EC3B-3107-4AC6-9D55-534527E5F50C}" type="pres">
      <dgm:prSet presAssocID="{A59D4F4E-6E2F-46E0-ACFA-6761C0ABC824}" presName="centerShape" presStyleLbl="node0" presStyleIdx="0" presStyleCnt="1"/>
      <dgm:spPr/>
      <dgm:t>
        <a:bodyPr/>
        <a:lstStyle/>
        <a:p>
          <a:endParaRPr lang="en-US"/>
        </a:p>
      </dgm:t>
    </dgm:pt>
    <dgm:pt modelId="{98DADB14-465A-44EE-93B0-A12A723239B7}" type="pres">
      <dgm:prSet presAssocID="{AE007A29-6FF3-4FD7-A48F-44F47CD2FD3F}" presName="Name9" presStyleLbl="parChTrans1D2" presStyleIdx="0" presStyleCnt="8"/>
      <dgm:spPr/>
      <dgm:t>
        <a:bodyPr/>
        <a:lstStyle/>
        <a:p>
          <a:endParaRPr lang="en-US"/>
        </a:p>
      </dgm:t>
    </dgm:pt>
    <dgm:pt modelId="{0618EF9A-A55C-4AAA-8127-7395B5CA1364}" type="pres">
      <dgm:prSet presAssocID="{AE007A29-6FF3-4FD7-A48F-44F47CD2FD3F}" presName="connTx" presStyleLbl="parChTrans1D2" presStyleIdx="0" presStyleCnt="8"/>
      <dgm:spPr/>
      <dgm:t>
        <a:bodyPr/>
        <a:lstStyle/>
        <a:p>
          <a:endParaRPr lang="en-US"/>
        </a:p>
      </dgm:t>
    </dgm:pt>
    <dgm:pt modelId="{1626B61E-CB93-4295-8E7E-6E69364246F6}" type="pres">
      <dgm:prSet presAssocID="{82C55747-B061-4DAE-994C-E55EABE0C939}" presName="node" presStyleLbl="node1" presStyleIdx="0" presStyleCnt="8">
        <dgm:presLayoutVars>
          <dgm:bulletEnabled val="1"/>
        </dgm:presLayoutVars>
      </dgm:prSet>
      <dgm:spPr/>
      <dgm:t>
        <a:bodyPr/>
        <a:lstStyle/>
        <a:p>
          <a:endParaRPr lang="en-US"/>
        </a:p>
      </dgm:t>
    </dgm:pt>
    <dgm:pt modelId="{0C9CD048-1DBB-4350-A8C7-36AD0B157F0C}" type="pres">
      <dgm:prSet presAssocID="{3B8D316C-AFEA-4ED6-839C-4F1175E811F2}" presName="Name9" presStyleLbl="parChTrans1D2" presStyleIdx="1" presStyleCnt="8"/>
      <dgm:spPr/>
      <dgm:t>
        <a:bodyPr/>
        <a:lstStyle/>
        <a:p>
          <a:endParaRPr lang="en-US"/>
        </a:p>
      </dgm:t>
    </dgm:pt>
    <dgm:pt modelId="{FF149524-6B08-42E6-9947-11770A4417E2}" type="pres">
      <dgm:prSet presAssocID="{3B8D316C-AFEA-4ED6-839C-4F1175E811F2}" presName="connTx" presStyleLbl="parChTrans1D2" presStyleIdx="1" presStyleCnt="8"/>
      <dgm:spPr/>
      <dgm:t>
        <a:bodyPr/>
        <a:lstStyle/>
        <a:p>
          <a:endParaRPr lang="en-US"/>
        </a:p>
      </dgm:t>
    </dgm:pt>
    <dgm:pt modelId="{ED06F838-DB6D-4DE9-8BEE-AC630E9FE02A}" type="pres">
      <dgm:prSet presAssocID="{DDDA7797-B169-4713-805F-73B35A4DA0B1}" presName="node" presStyleLbl="node1" presStyleIdx="1" presStyleCnt="8">
        <dgm:presLayoutVars>
          <dgm:bulletEnabled val="1"/>
        </dgm:presLayoutVars>
      </dgm:prSet>
      <dgm:spPr/>
      <dgm:t>
        <a:bodyPr/>
        <a:lstStyle/>
        <a:p>
          <a:endParaRPr lang="en-US"/>
        </a:p>
      </dgm:t>
    </dgm:pt>
    <dgm:pt modelId="{2C6E95A4-3666-4C22-96DB-FF3DC2982FA8}" type="pres">
      <dgm:prSet presAssocID="{E6D52F59-91D8-4748-B5D4-0E22FAFB999D}" presName="Name9" presStyleLbl="parChTrans1D2" presStyleIdx="2" presStyleCnt="8"/>
      <dgm:spPr/>
      <dgm:t>
        <a:bodyPr/>
        <a:lstStyle/>
        <a:p>
          <a:endParaRPr lang="en-US"/>
        </a:p>
      </dgm:t>
    </dgm:pt>
    <dgm:pt modelId="{0BE19A5E-DB91-4515-A2F9-5D60BF45255F}" type="pres">
      <dgm:prSet presAssocID="{E6D52F59-91D8-4748-B5D4-0E22FAFB999D}" presName="connTx" presStyleLbl="parChTrans1D2" presStyleIdx="2" presStyleCnt="8"/>
      <dgm:spPr/>
      <dgm:t>
        <a:bodyPr/>
        <a:lstStyle/>
        <a:p>
          <a:endParaRPr lang="en-US"/>
        </a:p>
      </dgm:t>
    </dgm:pt>
    <dgm:pt modelId="{E078FC19-B232-4925-9E3E-76B3A17C363C}" type="pres">
      <dgm:prSet presAssocID="{304E8042-2285-4F0A-98A1-FC63B9E5CAAE}" presName="node" presStyleLbl="node1" presStyleIdx="2" presStyleCnt="8">
        <dgm:presLayoutVars>
          <dgm:bulletEnabled val="1"/>
        </dgm:presLayoutVars>
      </dgm:prSet>
      <dgm:spPr/>
      <dgm:t>
        <a:bodyPr/>
        <a:lstStyle/>
        <a:p>
          <a:endParaRPr lang="en-US"/>
        </a:p>
      </dgm:t>
    </dgm:pt>
    <dgm:pt modelId="{0D773F9B-0DD0-42B7-B192-09E1625438EB}" type="pres">
      <dgm:prSet presAssocID="{8BD66A8B-F10A-4BDA-BA8D-5089CC39F813}" presName="Name9" presStyleLbl="parChTrans1D2" presStyleIdx="3" presStyleCnt="8"/>
      <dgm:spPr/>
      <dgm:t>
        <a:bodyPr/>
        <a:lstStyle/>
        <a:p>
          <a:endParaRPr lang="en-US"/>
        </a:p>
      </dgm:t>
    </dgm:pt>
    <dgm:pt modelId="{9822165B-687E-41C6-A4D7-B5AB582A6DA5}" type="pres">
      <dgm:prSet presAssocID="{8BD66A8B-F10A-4BDA-BA8D-5089CC39F813}" presName="connTx" presStyleLbl="parChTrans1D2" presStyleIdx="3" presStyleCnt="8"/>
      <dgm:spPr/>
      <dgm:t>
        <a:bodyPr/>
        <a:lstStyle/>
        <a:p>
          <a:endParaRPr lang="en-US"/>
        </a:p>
      </dgm:t>
    </dgm:pt>
    <dgm:pt modelId="{69143EE4-3A97-4CCB-B15F-1B28EA95F8E9}" type="pres">
      <dgm:prSet presAssocID="{A9FF8388-5799-4492-853B-484E553148E7}" presName="node" presStyleLbl="node1" presStyleIdx="3" presStyleCnt="8">
        <dgm:presLayoutVars>
          <dgm:bulletEnabled val="1"/>
        </dgm:presLayoutVars>
      </dgm:prSet>
      <dgm:spPr/>
      <dgm:t>
        <a:bodyPr/>
        <a:lstStyle/>
        <a:p>
          <a:endParaRPr lang="en-US"/>
        </a:p>
      </dgm:t>
    </dgm:pt>
    <dgm:pt modelId="{46248F52-5D7E-4D18-92A9-4F2D4730ABAC}" type="pres">
      <dgm:prSet presAssocID="{BDB95CF6-FB23-4DF3-89E4-1060372931E2}" presName="Name9" presStyleLbl="parChTrans1D2" presStyleIdx="4" presStyleCnt="8"/>
      <dgm:spPr/>
      <dgm:t>
        <a:bodyPr/>
        <a:lstStyle/>
        <a:p>
          <a:endParaRPr lang="en-US"/>
        </a:p>
      </dgm:t>
    </dgm:pt>
    <dgm:pt modelId="{F4BE58AD-F167-4D9E-98BA-F9C4291649E0}" type="pres">
      <dgm:prSet presAssocID="{BDB95CF6-FB23-4DF3-89E4-1060372931E2}" presName="connTx" presStyleLbl="parChTrans1D2" presStyleIdx="4" presStyleCnt="8"/>
      <dgm:spPr/>
      <dgm:t>
        <a:bodyPr/>
        <a:lstStyle/>
        <a:p>
          <a:endParaRPr lang="en-US"/>
        </a:p>
      </dgm:t>
    </dgm:pt>
    <dgm:pt modelId="{71BD03D0-0C6F-4B0C-AEE4-941BBD2F53BE}" type="pres">
      <dgm:prSet presAssocID="{7B79EA00-CA1B-4C28-AF4D-72D16D7D6C44}" presName="node" presStyleLbl="node1" presStyleIdx="4" presStyleCnt="8">
        <dgm:presLayoutVars>
          <dgm:bulletEnabled val="1"/>
        </dgm:presLayoutVars>
      </dgm:prSet>
      <dgm:spPr/>
      <dgm:t>
        <a:bodyPr/>
        <a:lstStyle/>
        <a:p>
          <a:endParaRPr lang="en-US"/>
        </a:p>
      </dgm:t>
    </dgm:pt>
    <dgm:pt modelId="{D574E701-EE80-4E08-B333-736716259943}" type="pres">
      <dgm:prSet presAssocID="{734B65E5-4B09-4D04-9A01-AF34EB4093B6}" presName="Name9" presStyleLbl="parChTrans1D2" presStyleIdx="5" presStyleCnt="8"/>
      <dgm:spPr/>
      <dgm:t>
        <a:bodyPr/>
        <a:lstStyle/>
        <a:p>
          <a:endParaRPr lang="en-US"/>
        </a:p>
      </dgm:t>
    </dgm:pt>
    <dgm:pt modelId="{7F6BFF0F-BCD8-46A3-BAAE-2C8849C23ED3}" type="pres">
      <dgm:prSet presAssocID="{734B65E5-4B09-4D04-9A01-AF34EB4093B6}" presName="connTx" presStyleLbl="parChTrans1D2" presStyleIdx="5" presStyleCnt="8"/>
      <dgm:spPr/>
      <dgm:t>
        <a:bodyPr/>
        <a:lstStyle/>
        <a:p>
          <a:endParaRPr lang="en-US"/>
        </a:p>
      </dgm:t>
    </dgm:pt>
    <dgm:pt modelId="{2755B888-AFBF-4E12-A2D3-8469B3E8F573}" type="pres">
      <dgm:prSet presAssocID="{BB825A9E-5452-4D34-B33A-BDDA24C3D37F}" presName="node" presStyleLbl="node1" presStyleIdx="5" presStyleCnt="8">
        <dgm:presLayoutVars>
          <dgm:bulletEnabled val="1"/>
        </dgm:presLayoutVars>
      </dgm:prSet>
      <dgm:spPr/>
      <dgm:t>
        <a:bodyPr/>
        <a:lstStyle/>
        <a:p>
          <a:endParaRPr lang="en-US"/>
        </a:p>
      </dgm:t>
    </dgm:pt>
    <dgm:pt modelId="{E6CA6F1D-1944-4935-AE92-349D780B4B42}" type="pres">
      <dgm:prSet presAssocID="{F28A64D4-6017-41BF-B78A-33263DF82C70}" presName="Name9" presStyleLbl="parChTrans1D2" presStyleIdx="6" presStyleCnt="8"/>
      <dgm:spPr/>
      <dgm:t>
        <a:bodyPr/>
        <a:lstStyle/>
        <a:p>
          <a:endParaRPr lang="en-US"/>
        </a:p>
      </dgm:t>
    </dgm:pt>
    <dgm:pt modelId="{CCB88470-1DF1-445A-8B9B-96231C4CCF2E}" type="pres">
      <dgm:prSet presAssocID="{F28A64D4-6017-41BF-B78A-33263DF82C70}" presName="connTx" presStyleLbl="parChTrans1D2" presStyleIdx="6" presStyleCnt="8"/>
      <dgm:spPr/>
      <dgm:t>
        <a:bodyPr/>
        <a:lstStyle/>
        <a:p>
          <a:endParaRPr lang="en-US"/>
        </a:p>
      </dgm:t>
    </dgm:pt>
    <dgm:pt modelId="{3A807543-61F2-4B0A-8E4D-63D1B98E8EA7}" type="pres">
      <dgm:prSet presAssocID="{F851495A-8C7D-48BC-AE39-0CC9C5F5CF14}" presName="node" presStyleLbl="node1" presStyleIdx="6" presStyleCnt="8">
        <dgm:presLayoutVars>
          <dgm:bulletEnabled val="1"/>
        </dgm:presLayoutVars>
      </dgm:prSet>
      <dgm:spPr/>
      <dgm:t>
        <a:bodyPr/>
        <a:lstStyle/>
        <a:p>
          <a:endParaRPr lang="en-US"/>
        </a:p>
      </dgm:t>
    </dgm:pt>
    <dgm:pt modelId="{64E201FC-0B7A-433E-82A1-4E6042B72992}" type="pres">
      <dgm:prSet presAssocID="{40C8E03C-D2D6-4671-8E1C-5A2B3D220AB6}" presName="Name9" presStyleLbl="parChTrans1D2" presStyleIdx="7" presStyleCnt="8"/>
      <dgm:spPr/>
      <dgm:t>
        <a:bodyPr/>
        <a:lstStyle/>
        <a:p>
          <a:endParaRPr lang="en-US"/>
        </a:p>
      </dgm:t>
    </dgm:pt>
    <dgm:pt modelId="{1C10D1DF-B9CC-494E-84A5-5C74E3AE6ECE}" type="pres">
      <dgm:prSet presAssocID="{40C8E03C-D2D6-4671-8E1C-5A2B3D220AB6}" presName="connTx" presStyleLbl="parChTrans1D2" presStyleIdx="7" presStyleCnt="8"/>
      <dgm:spPr/>
      <dgm:t>
        <a:bodyPr/>
        <a:lstStyle/>
        <a:p>
          <a:endParaRPr lang="en-US"/>
        </a:p>
      </dgm:t>
    </dgm:pt>
    <dgm:pt modelId="{1E30F411-7F23-4832-8527-AA4680713016}" type="pres">
      <dgm:prSet presAssocID="{AB2C9A05-C710-40C7-87F0-9F5356B31CAF}" presName="node" presStyleLbl="node1" presStyleIdx="7" presStyleCnt="8">
        <dgm:presLayoutVars>
          <dgm:bulletEnabled val="1"/>
        </dgm:presLayoutVars>
      </dgm:prSet>
      <dgm:spPr/>
      <dgm:t>
        <a:bodyPr/>
        <a:lstStyle/>
        <a:p>
          <a:endParaRPr lang="en-US"/>
        </a:p>
      </dgm:t>
    </dgm:pt>
  </dgm:ptLst>
  <dgm:cxnLst>
    <dgm:cxn modelId="{8E3A14AD-9EFA-44F8-801D-B90CC80E78F3}" srcId="{A59D4F4E-6E2F-46E0-ACFA-6761C0ABC824}" destId="{BB825A9E-5452-4D34-B33A-BDDA24C3D37F}" srcOrd="5" destOrd="0" parTransId="{734B65E5-4B09-4D04-9A01-AF34EB4093B6}" sibTransId="{F6006018-CE2B-4865-AAD2-2CBCC4A3A21A}"/>
    <dgm:cxn modelId="{434B2415-49CB-4A35-84EB-AF3BBAAFAA3A}" type="presOf" srcId="{E6D52F59-91D8-4748-B5D4-0E22FAFB999D}" destId="{2C6E95A4-3666-4C22-96DB-FF3DC2982FA8}" srcOrd="0" destOrd="0" presId="urn:microsoft.com/office/officeart/2005/8/layout/radial1"/>
    <dgm:cxn modelId="{839B1A34-362A-40F8-87D8-B0614BA08915}" type="presOf" srcId="{3B8D316C-AFEA-4ED6-839C-4F1175E811F2}" destId="{0C9CD048-1DBB-4350-A8C7-36AD0B157F0C}" srcOrd="0" destOrd="0" presId="urn:microsoft.com/office/officeart/2005/8/layout/radial1"/>
    <dgm:cxn modelId="{7F3DD9A3-5497-4D18-809A-DCF04D6EE08A}" srcId="{A59D4F4E-6E2F-46E0-ACFA-6761C0ABC824}" destId="{304E8042-2285-4F0A-98A1-FC63B9E5CAAE}" srcOrd="2" destOrd="0" parTransId="{E6D52F59-91D8-4748-B5D4-0E22FAFB999D}" sibTransId="{BEA9BD21-1277-4889-9EB2-4049966E0EEA}"/>
    <dgm:cxn modelId="{E6DDB790-986F-4489-9016-C975799823AF}" type="presOf" srcId="{304E8042-2285-4F0A-98A1-FC63B9E5CAAE}" destId="{E078FC19-B232-4925-9E3E-76B3A17C363C}" srcOrd="0" destOrd="0" presId="urn:microsoft.com/office/officeart/2005/8/layout/radial1"/>
    <dgm:cxn modelId="{56E26A95-8081-4756-BF9B-F12B544C8F70}" type="presOf" srcId="{AE007A29-6FF3-4FD7-A48F-44F47CD2FD3F}" destId="{0618EF9A-A55C-4AAA-8127-7395B5CA1364}" srcOrd="1" destOrd="0" presId="urn:microsoft.com/office/officeart/2005/8/layout/radial1"/>
    <dgm:cxn modelId="{385D0AA8-2C40-4C72-BE0F-3CF1EE2B5B3A}" type="presOf" srcId="{BDB95CF6-FB23-4DF3-89E4-1060372931E2}" destId="{46248F52-5D7E-4D18-92A9-4F2D4730ABAC}" srcOrd="0" destOrd="0" presId="urn:microsoft.com/office/officeart/2005/8/layout/radial1"/>
    <dgm:cxn modelId="{7C586AD1-B3F6-4204-90F0-79404813EB19}" type="presOf" srcId="{3B8D316C-AFEA-4ED6-839C-4F1175E811F2}" destId="{FF149524-6B08-42E6-9947-11770A4417E2}" srcOrd="1" destOrd="0" presId="urn:microsoft.com/office/officeart/2005/8/layout/radial1"/>
    <dgm:cxn modelId="{64BE3299-7DDE-4B35-BF6D-296326ED1D7A}" srcId="{8D68A58B-B1E2-4FE7-B699-0E99AA798C3A}" destId="{A59D4F4E-6E2F-46E0-ACFA-6761C0ABC824}" srcOrd="0" destOrd="0" parTransId="{1C73787B-7E05-46CA-BAD5-68FBD9D6487C}" sibTransId="{87DF7125-9105-460E-AF60-958FC0913416}"/>
    <dgm:cxn modelId="{F32B9D7E-12FF-4AB7-877D-35A529E68E0C}" srcId="{A59D4F4E-6E2F-46E0-ACFA-6761C0ABC824}" destId="{A9FF8388-5799-4492-853B-484E553148E7}" srcOrd="3" destOrd="0" parTransId="{8BD66A8B-F10A-4BDA-BA8D-5089CC39F813}" sibTransId="{178C8913-E22B-458A-8AB2-B1C975B624EF}"/>
    <dgm:cxn modelId="{3C184AA7-E1FA-425A-AEE2-04677A235118}" type="presOf" srcId="{7B79EA00-CA1B-4C28-AF4D-72D16D7D6C44}" destId="{71BD03D0-0C6F-4B0C-AEE4-941BBD2F53BE}" srcOrd="0" destOrd="0" presId="urn:microsoft.com/office/officeart/2005/8/layout/radial1"/>
    <dgm:cxn modelId="{8FFF4DD6-6584-40FE-A79E-9D009D61C93C}" type="presOf" srcId="{734B65E5-4B09-4D04-9A01-AF34EB4093B6}" destId="{7F6BFF0F-BCD8-46A3-BAAE-2C8849C23ED3}" srcOrd="1" destOrd="0" presId="urn:microsoft.com/office/officeart/2005/8/layout/radial1"/>
    <dgm:cxn modelId="{E9BCE821-30E2-4750-A170-E9C667B90A2C}" srcId="{A59D4F4E-6E2F-46E0-ACFA-6761C0ABC824}" destId="{F851495A-8C7D-48BC-AE39-0CC9C5F5CF14}" srcOrd="6" destOrd="0" parTransId="{F28A64D4-6017-41BF-B78A-33263DF82C70}" sibTransId="{A0958AD5-3CDE-46D8-846E-2A383776D751}"/>
    <dgm:cxn modelId="{8BD82AE1-40CF-4D70-890C-3BD65364F972}" type="presOf" srcId="{F851495A-8C7D-48BC-AE39-0CC9C5F5CF14}" destId="{3A807543-61F2-4B0A-8E4D-63D1B98E8EA7}" srcOrd="0" destOrd="0" presId="urn:microsoft.com/office/officeart/2005/8/layout/radial1"/>
    <dgm:cxn modelId="{D0EEF6A5-BDC4-45DC-BDF5-6BBFFBA8D2FA}" srcId="{A59D4F4E-6E2F-46E0-ACFA-6761C0ABC824}" destId="{AB2C9A05-C710-40C7-87F0-9F5356B31CAF}" srcOrd="7" destOrd="0" parTransId="{40C8E03C-D2D6-4671-8E1C-5A2B3D220AB6}" sibTransId="{E462DA34-975C-4976-ADC3-82D575597721}"/>
    <dgm:cxn modelId="{D3F130C1-8A4F-4F21-97EE-FF9320A46AB4}" srcId="{A59D4F4E-6E2F-46E0-ACFA-6761C0ABC824}" destId="{DDDA7797-B169-4713-805F-73B35A4DA0B1}" srcOrd="1" destOrd="0" parTransId="{3B8D316C-AFEA-4ED6-839C-4F1175E811F2}" sibTransId="{279D3DC8-75DC-42B3-AC5D-79A130BE2431}"/>
    <dgm:cxn modelId="{0B69BF59-3BF4-41AF-8529-186C1863EC68}" type="presOf" srcId="{8BD66A8B-F10A-4BDA-BA8D-5089CC39F813}" destId="{0D773F9B-0DD0-42B7-B192-09E1625438EB}" srcOrd="0" destOrd="0" presId="urn:microsoft.com/office/officeart/2005/8/layout/radial1"/>
    <dgm:cxn modelId="{351B607F-7032-4DC1-8AD4-8E3D872936F5}" type="presOf" srcId="{734B65E5-4B09-4D04-9A01-AF34EB4093B6}" destId="{D574E701-EE80-4E08-B333-736716259943}" srcOrd="0" destOrd="0" presId="urn:microsoft.com/office/officeart/2005/8/layout/radial1"/>
    <dgm:cxn modelId="{8780E928-21CE-4189-8614-60F51A842162}" type="presOf" srcId="{AE007A29-6FF3-4FD7-A48F-44F47CD2FD3F}" destId="{98DADB14-465A-44EE-93B0-A12A723239B7}" srcOrd="0" destOrd="0" presId="urn:microsoft.com/office/officeart/2005/8/layout/radial1"/>
    <dgm:cxn modelId="{09E6B45E-0240-4BFA-8616-4F0D85E12030}" type="presOf" srcId="{A59D4F4E-6E2F-46E0-ACFA-6761C0ABC824}" destId="{6CB8EC3B-3107-4AC6-9D55-534527E5F50C}" srcOrd="0" destOrd="0" presId="urn:microsoft.com/office/officeart/2005/8/layout/radial1"/>
    <dgm:cxn modelId="{AF76E654-2BA4-47ED-BFAF-495822322821}" type="presOf" srcId="{A9FF8388-5799-4492-853B-484E553148E7}" destId="{69143EE4-3A97-4CCB-B15F-1B28EA95F8E9}" srcOrd="0" destOrd="0" presId="urn:microsoft.com/office/officeart/2005/8/layout/radial1"/>
    <dgm:cxn modelId="{2E4FA953-097D-4C50-9D2A-4D5A3076E3F9}" type="presOf" srcId="{E6D52F59-91D8-4748-B5D4-0E22FAFB999D}" destId="{0BE19A5E-DB91-4515-A2F9-5D60BF45255F}" srcOrd="1" destOrd="0" presId="urn:microsoft.com/office/officeart/2005/8/layout/radial1"/>
    <dgm:cxn modelId="{684A68AE-0154-487C-B788-643E67BFCBF9}" type="presOf" srcId="{BB825A9E-5452-4D34-B33A-BDDA24C3D37F}" destId="{2755B888-AFBF-4E12-A2D3-8469B3E8F573}" srcOrd="0" destOrd="0" presId="urn:microsoft.com/office/officeart/2005/8/layout/radial1"/>
    <dgm:cxn modelId="{18B4C312-44CA-4873-8E9E-06E618289778}" type="presOf" srcId="{40C8E03C-D2D6-4671-8E1C-5A2B3D220AB6}" destId="{1C10D1DF-B9CC-494E-84A5-5C74E3AE6ECE}" srcOrd="1" destOrd="0" presId="urn:microsoft.com/office/officeart/2005/8/layout/radial1"/>
    <dgm:cxn modelId="{E50EB326-2AAE-4EBC-B5E8-AC663FAB439C}" type="presOf" srcId="{BDB95CF6-FB23-4DF3-89E4-1060372931E2}" destId="{F4BE58AD-F167-4D9E-98BA-F9C4291649E0}" srcOrd="1" destOrd="0" presId="urn:microsoft.com/office/officeart/2005/8/layout/radial1"/>
    <dgm:cxn modelId="{4DEF23F3-190A-4FBF-A791-3C4C926446FE}" type="presOf" srcId="{8D68A58B-B1E2-4FE7-B699-0E99AA798C3A}" destId="{BF6BD428-2EF7-422C-A975-D42E1394F577}" srcOrd="0" destOrd="0" presId="urn:microsoft.com/office/officeart/2005/8/layout/radial1"/>
    <dgm:cxn modelId="{69050228-D13D-48F2-B7E7-2B6383D2E827}" type="presOf" srcId="{F28A64D4-6017-41BF-B78A-33263DF82C70}" destId="{CCB88470-1DF1-445A-8B9B-96231C4CCF2E}" srcOrd="1" destOrd="0" presId="urn:microsoft.com/office/officeart/2005/8/layout/radial1"/>
    <dgm:cxn modelId="{5AE514AF-201B-4664-BDC1-96B0ADBE69AA}" srcId="{A59D4F4E-6E2F-46E0-ACFA-6761C0ABC824}" destId="{82C55747-B061-4DAE-994C-E55EABE0C939}" srcOrd="0" destOrd="0" parTransId="{AE007A29-6FF3-4FD7-A48F-44F47CD2FD3F}" sibTransId="{CFE0F89D-58AF-445B-8DAC-14767A4B10FE}"/>
    <dgm:cxn modelId="{1A43D76B-7B37-408E-89A5-FA2E94C10237}" type="presOf" srcId="{40C8E03C-D2D6-4671-8E1C-5A2B3D220AB6}" destId="{64E201FC-0B7A-433E-82A1-4E6042B72992}" srcOrd="0" destOrd="0" presId="urn:microsoft.com/office/officeart/2005/8/layout/radial1"/>
    <dgm:cxn modelId="{1162DA7E-6087-4FC5-897D-001025053553}" type="presOf" srcId="{8BD66A8B-F10A-4BDA-BA8D-5089CC39F813}" destId="{9822165B-687E-41C6-A4D7-B5AB582A6DA5}" srcOrd="1" destOrd="0" presId="urn:microsoft.com/office/officeart/2005/8/layout/radial1"/>
    <dgm:cxn modelId="{96FEAE58-2566-462A-AACB-6A7C259C84CB}" type="presOf" srcId="{AB2C9A05-C710-40C7-87F0-9F5356B31CAF}" destId="{1E30F411-7F23-4832-8527-AA4680713016}" srcOrd="0" destOrd="0" presId="urn:microsoft.com/office/officeart/2005/8/layout/radial1"/>
    <dgm:cxn modelId="{C16B9332-80DB-45C4-AE91-E06A79625B6C}" type="presOf" srcId="{F28A64D4-6017-41BF-B78A-33263DF82C70}" destId="{E6CA6F1D-1944-4935-AE92-349D780B4B42}" srcOrd="0" destOrd="0" presId="urn:microsoft.com/office/officeart/2005/8/layout/radial1"/>
    <dgm:cxn modelId="{B60DA270-D4AD-4896-A3C0-C2D990DE203D}" type="presOf" srcId="{DDDA7797-B169-4713-805F-73B35A4DA0B1}" destId="{ED06F838-DB6D-4DE9-8BEE-AC630E9FE02A}" srcOrd="0" destOrd="0" presId="urn:microsoft.com/office/officeart/2005/8/layout/radial1"/>
    <dgm:cxn modelId="{78C859FF-B454-4EA1-A34A-D9C23C92FE11}" type="presOf" srcId="{82C55747-B061-4DAE-994C-E55EABE0C939}" destId="{1626B61E-CB93-4295-8E7E-6E69364246F6}" srcOrd="0" destOrd="0" presId="urn:microsoft.com/office/officeart/2005/8/layout/radial1"/>
    <dgm:cxn modelId="{F73DBB62-DD5B-414A-A5C0-9951B475D722}" srcId="{A59D4F4E-6E2F-46E0-ACFA-6761C0ABC824}" destId="{7B79EA00-CA1B-4C28-AF4D-72D16D7D6C44}" srcOrd="4" destOrd="0" parTransId="{BDB95CF6-FB23-4DF3-89E4-1060372931E2}" sibTransId="{F0F22E1F-D174-47A6-BFA6-48A6873C2B0D}"/>
    <dgm:cxn modelId="{E4963F8A-44FC-45CA-BB60-D347C13476C6}" type="presParOf" srcId="{BF6BD428-2EF7-422C-A975-D42E1394F577}" destId="{6CB8EC3B-3107-4AC6-9D55-534527E5F50C}" srcOrd="0" destOrd="0" presId="urn:microsoft.com/office/officeart/2005/8/layout/radial1"/>
    <dgm:cxn modelId="{80AD86E3-18CA-474B-AFD6-100D92643111}" type="presParOf" srcId="{BF6BD428-2EF7-422C-A975-D42E1394F577}" destId="{98DADB14-465A-44EE-93B0-A12A723239B7}" srcOrd="1" destOrd="0" presId="urn:microsoft.com/office/officeart/2005/8/layout/radial1"/>
    <dgm:cxn modelId="{DDA8F1DC-2468-4440-9106-86B04D7E90D8}" type="presParOf" srcId="{98DADB14-465A-44EE-93B0-A12A723239B7}" destId="{0618EF9A-A55C-4AAA-8127-7395B5CA1364}" srcOrd="0" destOrd="0" presId="urn:microsoft.com/office/officeart/2005/8/layout/radial1"/>
    <dgm:cxn modelId="{E983FAB8-FE8A-4F2E-961A-BF76B17850B0}" type="presParOf" srcId="{BF6BD428-2EF7-422C-A975-D42E1394F577}" destId="{1626B61E-CB93-4295-8E7E-6E69364246F6}" srcOrd="2" destOrd="0" presId="urn:microsoft.com/office/officeart/2005/8/layout/radial1"/>
    <dgm:cxn modelId="{A2225812-4AB7-490B-8D45-0249CACD2146}" type="presParOf" srcId="{BF6BD428-2EF7-422C-A975-D42E1394F577}" destId="{0C9CD048-1DBB-4350-A8C7-36AD0B157F0C}" srcOrd="3" destOrd="0" presId="urn:microsoft.com/office/officeart/2005/8/layout/radial1"/>
    <dgm:cxn modelId="{9EAA600A-E83A-4E34-9059-A8FE6844CA55}" type="presParOf" srcId="{0C9CD048-1DBB-4350-A8C7-36AD0B157F0C}" destId="{FF149524-6B08-42E6-9947-11770A4417E2}" srcOrd="0" destOrd="0" presId="urn:microsoft.com/office/officeart/2005/8/layout/radial1"/>
    <dgm:cxn modelId="{7459D98F-F19D-469F-A199-6C2A80C13D68}" type="presParOf" srcId="{BF6BD428-2EF7-422C-A975-D42E1394F577}" destId="{ED06F838-DB6D-4DE9-8BEE-AC630E9FE02A}" srcOrd="4" destOrd="0" presId="urn:microsoft.com/office/officeart/2005/8/layout/radial1"/>
    <dgm:cxn modelId="{D879B72A-3126-4A7A-9063-5661E8F59BAE}" type="presParOf" srcId="{BF6BD428-2EF7-422C-A975-D42E1394F577}" destId="{2C6E95A4-3666-4C22-96DB-FF3DC2982FA8}" srcOrd="5" destOrd="0" presId="urn:microsoft.com/office/officeart/2005/8/layout/radial1"/>
    <dgm:cxn modelId="{6D2570FB-2ADA-4DC4-BA39-B2E019AB5D0C}" type="presParOf" srcId="{2C6E95A4-3666-4C22-96DB-FF3DC2982FA8}" destId="{0BE19A5E-DB91-4515-A2F9-5D60BF45255F}" srcOrd="0" destOrd="0" presId="urn:microsoft.com/office/officeart/2005/8/layout/radial1"/>
    <dgm:cxn modelId="{F0ECAF17-74D4-4847-905D-9E18044E11A8}" type="presParOf" srcId="{BF6BD428-2EF7-422C-A975-D42E1394F577}" destId="{E078FC19-B232-4925-9E3E-76B3A17C363C}" srcOrd="6" destOrd="0" presId="urn:microsoft.com/office/officeart/2005/8/layout/radial1"/>
    <dgm:cxn modelId="{A253A92A-BAC4-4F47-B27A-D518CF4669E6}" type="presParOf" srcId="{BF6BD428-2EF7-422C-A975-D42E1394F577}" destId="{0D773F9B-0DD0-42B7-B192-09E1625438EB}" srcOrd="7" destOrd="0" presId="urn:microsoft.com/office/officeart/2005/8/layout/radial1"/>
    <dgm:cxn modelId="{2D4D1CD6-4B22-42D7-A671-C64FDD7B819F}" type="presParOf" srcId="{0D773F9B-0DD0-42B7-B192-09E1625438EB}" destId="{9822165B-687E-41C6-A4D7-B5AB582A6DA5}" srcOrd="0" destOrd="0" presId="urn:microsoft.com/office/officeart/2005/8/layout/radial1"/>
    <dgm:cxn modelId="{206B2FF9-6B4B-42AC-94C0-7876E6756F48}" type="presParOf" srcId="{BF6BD428-2EF7-422C-A975-D42E1394F577}" destId="{69143EE4-3A97-4CCB-B15F-1B28EA95F8E9}" srcOrd="8" destOrd="0" presId="urn:microsoft.com/office/officeart/2005/8/layout/radial1"/>
    <dgm:cxn modelId="{18EE40AD-9039-40A8-BDD8-7F3F6445D652}" type="presParOf" srcId="{BF6BD428-2EF7-422C-A975-D42E1394F577}" destId="{46248F52-5D7E-4D18-92A9-4F2D4730ABAC}" srcOrd="9" destOrd="0" presId="urn:microsoft.com/office/officeart/2005/8/layout/radial1"/>
    <dgm:cxn modelId="{3E9749E2-FF2F-4012-BB4C-A0036B0C5838}" type="presParOf" srcId="{46248F52-5D7E-4D18-92A9-4F2D4730ABAC}" destId="{F4BE58AD-F167-4D9E-98BA-F9C4291649E0}" srcOrd="0" destOrd="0" presId="urn:microsoft.com/office/officeart/2005/8/layout/radial1"/>
    <dgm:cxn modelId="{4E4B7320-07BE-41AA-90AD-BB7338CC1A1A}" type="presParOf" srcId="{BF6BD428-2EF7-422C-A975-D42E1394F577}" destId="{71BD03D0-0C6F-4B0C-AEE4-941BBD2F53BE}" srcOrd="10" destOrd="0" presId="urn:microsoft.com/office/officeart/2005/8/layout/radial1"/>
    <dgm:cxn modelId="{B8B89788-6795-4A74-A02E-12F9EDAE28B4}" type="presParOf" srcId="{BF6BD428-2EF7-422C-A975-D42E1394F577}" destId="{D574E701-EE80-4E08-B333-736716259943}" srcOrd="11" destOrd="0" presId="urn:microsoft.com/office/officeart/2005/8/layout/radial1"/>
    <dgm:cxn modelId="{7A940AF1-8D99-4B35-A06D-5CFBFC58CB29}" type="presParOf" srcId="{D574E701-EE80-4E08-B333-736716259943}" destId="{7F6BFF0F-BCD8-46A3-BAAE-2C8849C23ED3}" srcOrd="0" destOrd="0" presId="urn:microsoft.com/office/officeart/2005/8/layout/radial1"/>
    <dgm:cxn modelId="{9B792A9F-5B8C-46E6-A00D-00D4E674A171}" type="presParOf" srcId="{BF6BD428-2EF7-422C-A975-D42E1394F577}" destId="{2755B888-AFBF-4E12-A2D3-8469B3E8F573}" srcOrd="12" destOrd="0" presId="urn:microsoft.com/office/officeart/2005/8/layout/radial1"/>
    <dgm:cxn modelId="{7D06F82B-473C-46F1-A239-D4D426066827}" type="presParOf" srcId="{BF6BD428-2EF7-422C-A975-D42E1394F577}" destId="{E6CA6F1D-1944-4935-AE92-349D780B4B42}" srcOrd="13" destOrd="0" presId="urn:microsoft.com/office/officeart/2005/8/layout/radial1"/>
    <dgm:cxn modelId="{EC8E99EB-E544-4211-B87A-701ECD4BD79B}" type="presParOf" srcId="{E6CA6F1D-1944-4935-AE92-349D780B4B42}" destId="{CCB88470-1DF1-445A-8B9B-96231C4CCF2E}" srcOrd="0" destOrd="0" presId="urn:microsoft.com/office/officeart/2005/8/layout/radial1"/>
    <dgm:cxn modelId="{BFA1B4D2-526A-4AAE-A7F7-4269755E8615}" type="presParOf" srcId="{BF6BD428-2EF7-422C-A975-D42E1394F577}" destId="{3A807543-61F2-4B0A-8E4D-63D1B98E8EA7}" srcOrd="14" destOrd="0" presId="urn:microsoft.com/office/officeart/2005/8/layout/radial1"/>
    <dgm:cxn modelId="{A80B133A-252D-423A-8789-BC6AB3EC1435}" type="presParOf" srcId="{BF6BD428-2EF7-422C-A975-D42E1394F577}" destId="{64E201FC-0B7A-433E-82A1-4E6042B72992}" srcOrd="15" destOrd="0" presId="urn:microsoft.com/office/officeart/2005/8/layout/radial1"/>
    <dgm:cxn modelId="{CC8A8511-4D97-4D71-8FBE-C60206A8B4AF}" type="presParOf" srcId="{64E201FC-0B7A-433E-82A1-4E6042B72992}" destId="{1C10D1DF-B9CC-494E-84A5-5C74E3AE6ECE}" srcOrd="0" destOrd="0" presId="urn:microsoft.com/office/officeart/2005/8/layout/radial1"/>
    <dgm:cxn modelId="{516C3D07-28CE-4DEB-BF26-813B082B3200}" type="presParOf" srcId="{BF6BD428-2EF7-422C-A975-D42E1394F577}" destId="{1E30F411-7F23-4832-8527-AA4680713016}"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00744A-37A9-8C49-A986-0F61DFCC03DE}" type="doc">
      <dgm:prSet loTypeId="urn:microsoft.com/office/officeart/2005/8/layout/arrow4" loCatId="" qsTypeId="urn:microsoft.com/office/officeart/2005/8/quickstyle/simple4" qsCatId="simple" csTypeId="urn:microsoft.com/office/officeart/2005/8/colors/accent1_2" csCatId="accent1" phldr="1"/>
      <dgm:spPr/>
      <dgm:t>
        <a:bodyPr/>
        <a:lstStyle/>
        <a:p>
          <a:endParaRPr lang="en-US"/>
        </a:p>
      </dgm:t>
    </dgm:pt>
    <dgm:pt modelId="{B914EB4E-242F-1540-BE2C-B7D0037B4E5F}">
      <dgm:prSet phldrT="[Text]" custT="1"/>
      <dgm:spPr/>
      <dgm:t>
        <a:bodyPr/>
        <a:lstStyle/>
        <a:p>
          <a:r>
            <a:rPr lang="en-US" sz="2400" b="1" u="sng" dirty="0" smtClean="0">
              <a:latin typeface="Calibri" pitchFamily="34" charset="0"/>
            </a:rPr>
            <a:t>Increase Intrusiveness</a:t>
          </a:r>
          <a:r>
            <a:rPr lang="en-US" sz="2400" b="1" dirty="0" smtClean="0">
              <a:latin typeface="Calibri" pitchFamily="34" charset="0"/>
            </a:rPr>
            <a:t>:  </a:t>
          </a:r>
          <a:r>
            <a:rPr lang="en-US" sz="2400" dirty="0" smtClean="0">
              <a:latin typeface="Calibri" pitchFamily="34" charset="0"/>
            </a:rPr>
            <a:t>Safety Plan is NOT working—</a:t>
          </a:r>
          <a:r>
            <a:rPr lang="en-US" sz="2400" dirty="0" smtClean="0"/>
            <a:t>safety service provider is no longer willing and able, or the parents are no longer willing and able for in-home safety services, or a danger threat is manifesting in ways that are not being controlled.</a:t>
          </a:r>
          <a:endParaRPr lang="en-US" sz="2400" dirty="0">
            <a:latin typeface="Calibri" pitchFamily="34" charset="0"/>
          </a:endParaRPr>
        </a:p>
      </dgm:t>
    </dgm:pt>
    <dgm:pt modelId="{69470166-AA5F-4B49-925E-523382A70552}" type="parTrans" cxnId="{93794DB9-7BBD-2544-ABC3-267F66F599F4}">
      <dgm:prSet/>
      <dgm:spPr/>
      <dgm:t>
        <a:bodyPr/>
        <a:lstStyle/>
        <a:p>
          <a:endParaRPr lang="en-US"/>
        </a:p>
      </dgm:t>
    </dgm:pt>
    <dgm:pt modelId="{96C81E76-7672-5B4A-867A-001125BD68F7}" type="sibTrans" cxnId="{93794DB9-7BBD-2544-ABC3-267F66F599F4}">
      <dgm:prSet/>
      <dgm:spPr/>
      <dgm:t>
        <a:bodyPr/>
        <a:lstStyle/>
        <a:p>
          <a:endParaRPr lang="en-US"/>
        </a:p>
      </dgm:t>
    </dgm:pt>
    <dgm:pt modelId="{A18982B8-0CCA-0E48-8805-147C35FD4B04}">
      <dgm:prSet phldrT="[Text]" custT="1"/>
      <dgm:spPr/>
      <dgm:t>
        <a:bodyPr/>
        <a:lstStyle/>
        <a:p>
          <a:r>
            <a:rPr lang="en-US" sz="2400" b="1" u="sng" dirty="0" smtClean="0">
              <a:latin typeface="Calibri" pitchFamily="34" charset="0"/>
            </a:rPr>
            <a:t>Decrease Intrusiveness: </a:t>
          </a:r>
          <a:r>
            <a:rPr lang="en-US" sz="2400" dirty="0" smtClean="0">
              <a:latin typeface="Calibri" pitchFamily="34" charset="0"/>
            </a:rPr>
            <a:t>Family conditions have changed and a less intrusive plan can manage the threat.</a:t>
          </a:r>
          <a:endParaRPr lang="en-US" sz="2000" dirty="0"/>
        </a:p>
      </dgm:t>
    </dgm:pt>
    <dgm:pt modelId="{B93A3AFC-DD57-4642-883A-60E3E9B1AF3F}" type="parTrans" cxnId="{860D7FAE-18A1-3B43-9427-5DD71D51707F}">
      <dgm:prSet/>
      <dgm:spPr/>
      <dgm:t>
        <a:bodyPr/>
        <a:lstStyle/>
        <a:p>
          <a:endParaRPr lang="en-US"/>
        </a:p>
      </dgm:t>
    </dgm:pt>
    <dgm:pt modelId="{A5DDDB52-637F-524E-9E41-86625F778340}" type="sibTrans" cxnId="{860D7FAE-18A1-3B43-9427-5DD71D51707F}">
      <dgm:prSet/>
      <dgm:spPr/>
      <dgm:t>
        <a:bodyPr/>
        <a:lstStyle/>
        <a:p>
          <a:endParaRPr lang="en-US"/>
        </a:p>
      </dgm:t>
    </dgm:pt>
    <dgm:pt modelId="{481A4747-D0E4-1043-8D25-E43FF22E3580}" type="pres">
      <dgm:prSet presAssocID="{7500744A-37A9-8C49-A986-0F61DFCC03DE}" presName="compositeShape" presStyleCnt="0">
        <dgm:presLayoutVars>
          <dgm:chMax val="2"/>
          <dgm:dir/>
          <dgm:resizeHandles val="exact"/>
        </dgm:presLayoutVars>
      </dgm:prSet>
      <dgm:spPr/>
      <dgm:t>
        <a:bodyPr/>
        <a:lstStyle/>
        <a:p>
          <a:endParaRPr lang="en-US"/>
        </a:p>
      </dgm:t>
    </dgm:pt>
    <dgm:pt modelId="{43A016CE-1932-6541-BC07-E82D287AD4A6}" type="pres">
      <dgm:prSet presAssocID="{B914EB4E-242F-1540-BE2C-B7D0037B4E5F}" presName="upArrow" presStyleLbl="node1" presStyleIdx="0" presStyleCnt="2" custScaleX="89609" custScaleY="85263" custLinFactNeighborX="-167" custLinFactNeighborY="-2035"/>
      <dgm:spPr/>
    </dgm:pt>
    <dgm:pt modelId="{DD6EC79B-92F0-DD44-B582-E567EE34D8FF}" type="pres">
      <dgm:prSet presAssocID="{B914EB4E-242F-1540-BE2C-B7D0037B4E5F}" presName="upArrowText" presStyleLbl="revTx" presStyleIdx="0" presStyleCnt="2" custScaleX="127355" custLinFactNeighborX="5630" custLinFactNeighborY="6467">
        <dgm:presLayoutVars>
          <dgm:chMax val="0"/>
          <dgm:bulletEnabled val="1"/>
        </dgm:presLayoutVars>
      </dgm:prSet>
      <dgm:spPr/>
      <dgm:t>
        <a:bodyPr/>
        <a:lstStyle/>
        <a:p>
          <a:endParaRPr lang="en-US"/>
        </a:p>
      </dgm:t>
    </dgm:pt>
    <dgm:pt modelId="{A0E63128-349B-3643-B9BA-E8AD51D9160F}" type="pres">
      <dgm:prSet presAssocID="{A18982B8-0CCA-0E48-8805-147C35FD4B04}" presName="downArrow" presStyleLbl="node1" presStyleIdx="1" presStyleCnt="2" custScaleX="86954" custScaleY="91336" custLinFactNeighborX="3026" custLinFactNeighborY="-467"/>
      <dgm:spPr/>
    </dgm:pt>
    <dgm:pt modelId="{82C379FB-D49D-3342-9BE8-4E9725D74DE5}" type="pres">
      <dgm:prSet presAssocID="{A18982B8-0CCA-0E48-8805-147C35FD4B04}" presName="downArrowText" presStyleLbl="revTx" presStyleIdx="1" presStyleCnt="2" custScaleY="151821" custLinFactNeighborX="1629" custLinFactNeighborY="17911">
        <dgm:presLayoutVars>
          <dgm:chMax val="0"/>
          <dgm:bulletEnabled val="1"/>
        </dgm:presLayoutVars>
      </dgm:prSet>
      <dgm:spPr/>
      <dgm:t>
        <a:bodyPr/>
        <a:lstStyle/>
        <a:p>
          <a:endParaRPr lang="en-US"/>
        </a:p>
      </dgm:t>
    </dgm:pt>
  </dgm:ptLst>
  <dgm:cxnLst>
    <dgm:cxn modelId="{93794DB9-7BBD-2544-ABC3-267F66F599F4}" srcId="{7500744A-37A9-8C49-A986-0F61DFCC03DE}" destId="{B914EB4E-242F-1540-BE2C-B7D0037B4E5F}" srcOrd="0" destOrd="0" parTransId="{69470166-AA5F-4B49-925E-523382A70552}" sibTransId="{96C81E76-7672-5B4A-867A-001125BD68F7}"/>
    <dgm:cxn modelId="{994C46E4-2786-4634-8E3C-0435D0F25A96}" type="presOf" srcId="{A18982B8-0CCA-0E48-8805-147C35FD4B04}" destId="{82C379FB-D49D-3342-9BE8-4E9725D74DE5}" srcOrd="0" destOrd="0" presId="urn:microsoft.com/office/officeart/2005/8/layout/arrow4"/>
    <dgm:cxn modelId="{860D7FAE-18A1-3B43-9427-5DD71D51707F}" srcId="{7500744A-37A9-8C49-A986-0F61DFCC03DE}" destId="{A18982B8-0CCA-0E48-8805-147C35FD4B04}" srcOrd="1" destOrd="0" parTransId="{B93A3AFC-DD57-4642-883A-60E3E9B1AF3F}" sibTransId="{A5DDDB52-637F-524E-9E41-86625F778340}"/>
    <dgm:cxn modelId="{4475E527-9523-40EF-BDDA-C44DF3E5C548}" type="presOf" srcId="{7500744A-37A9-8C49-A986-0F61DFCC03DE}" destId="{481A4747-D0E4-1043-8D25-E43FF22E3580}" srcOrd="0" destOrd="0" presId="urn:microsoft.com/office/officeart/2005/8/layout/arrow4"/>
    <dgm:cxn modelId="{170A1C20-EB86-4477-9A62-F704D0A07104}" type="presOf" srcId="{B914EB4E-242F-1540-BE2C-B7D0037B4E5F}" destId="{DD6EC79B-92F0-DD44-B582-E567EE34D8FF}" srcOrd="0" destOrd="0" presId="urn:microsoft.com/office/officeart/2005/8/layout/arrow4"/>
    <dgm:cxn modelId="{F0EF2B9C-8D61-4FDD-AFAB-85E68B831BFB}" type="presParOf" srcId="{481A4747-D0E4-1043-8D25-E43FF22E3580}" destId="{43A016CE-1932-6541-BC07-E82D287AD4A6}" srcOrd="0" destOrd="0" presId="urn:microsoft.com/office/officeart/2005/8/layout/arrow4"/>
    <dgm:cxn modelId="{856F0743-5CF1-4EB9-9A58-6CAFFAD8F853}" type="presParOf" srcId="{481A4747-D0E4-1043-8D25-E43FF22E3580}" destId="{DD6EC79B-92F0-DD44-B582-E567EE34D8FF}" srcOrd="1" destOrd="0" presId="urn:microsoft.com/office/officeart/2005/8/layout/arrow4"/>
    <dgm:cxn modelId="{A3FBD318-D09C-4BB0-A694-6B48D6525F19}" type="presParOf" srcId="{481A4747-D0E4-1043-8D25-E43FF22E3580}" destId="{A0E63128-349B-3643-B9BA-E8AD51D9160F}" srcOrd="2" destOrd="0" presId="urn:microsoft.com/office/officeart/2005/8/layout/arrow4"/>
    <dgm:cxn modelId="{407C0283-E058-4E2B-8197-397556883044}" type="presParOf" srcId="{481A4747-D0E4-1043-8D25-E43FF22E3580}" destId="{82C379FB-D49D-3342-9BE8-4E9725D74DE5}"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8EC3B-3107-4AC6-9D55-534527E5F50C}">
      <dsp:nvSpPr>
        <dsp:cNvPr id="0" name=""/>
        <dsp:cNvSpPr/>
      </dsp:nvSpPr>
      <dsp:spPr>
        <a:xfrm>
          <a:off x="3327791" y="2087501"/>
          <a:ext cx="1225673" cy="12256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Effective Safety Management</a:t>
          </a:r>
          <a:endParaRPr lang="en-US" sz="1100" kern="1200" dirty="0"/>
        </a:p>
      </dsp:txBody>
      <dsp:txXfrm>
        <a:off x="3507287" y="2266997"/>
        <a:ext cx="866681" cy="866681"/>
      </dsp:txXfrm>
    </dsp:sp>
    <dsp:sp modelId="{98DADB14-465A-44EE-93B0-A12A723239B7}">
      <dsp:nvSpPr>
        <dsp:cNvPr id="0" name=""/>
        <dsp:cNvSpPr/>
      </dsp:nvSpPr>
      <dsp:spPr>
        <a:xfrm rot="16200000">
          <a:off x="3512216" y="1645092"/>
          <a:ext cx="856823" cy="27993"/>
        </a:xfrm>
        <a:custGeom>
          <a:avLst/>
          <a:gdLst/>
          <a:ahLst/>
          <a:cxnLst/>
          <a:rect l="0" t="0" r="0" b="0"/>
          <a:pathLst>
            <a:path>
              <a:moveTo>
                <a:pt x="0" y="13996"/>
              </a:moveTo>
              <a:lnTo>
                <a:pt x="856823" y="139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19207" y="1637668"/>
        <a:ext cx="42841" cy="42841"/>
      </dsp:txXfrm>
    </dsp:sp>
    <dsp:sp modelId="{1626B61E-CB93-4295-8E7E-6E69364246F6}">
      <dsp:nvSpPr>
        <dsp:cNvPr id="0" name=""/>
        <dsp:cNvSpPr/>
      </dsp:nvSpPr>
      <dsp:spPr>
        <a:xfrm>
          <a:off x="3327791" y="5003"/>
          <a:ext cx="1225673" cy="122567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Controlling Intervention</a:t>
          </a:r>
          <a:endParaRPr lang="en-US" sz="1300" kern="1200" dirty="0"/>
        </a:p>
      </dsp:txBody>
      <dsp:txXfrm>
        <a:off x="3507287" y="184499"/>
        <a:ext cx="866681" cy="866681"/>
      </dsp:txXfrm>
    </dsp:sp>
    <dsp:sp modelId="{0C9CD048-1DBB-4350-A8C7-36AD0B157F0C}">
      <dsp:nvSpPr>
        <dsp:cNvPr id="0" name=""/>
        <dsp:cNvSpPr/>
      </dsp:nvSpPr>
      <dsp:spPr>
        <a:xfrm rot="18900000">
          <a:off x="4248490" y="1950067"/>
          <a:ext cx="856823" cy="27993"/>
        </a:xfrm>
        <a:custGeom>
          <a:avLst/>
          <a:gdLst/>
          <a:ahLst/>
          <a:cxnLst/>
          <a:rect l="0" t="0" r="0" b="0"/>
          <a:pathLst>
            <a:path>
              <a:moveTo>
                <a:pt x="0" y="13996"/>
              </a:moveTo>
              <a:lnTo>
                <a:pt x="856823" y="139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655481" y="1942643"/>
        <a:ext cx="42841" cy="42841"/>
      </dsp:txXfrm>
    </dsp:sp>
    <dsp:sp modelId="{ED06F838-DB6D-4DE9-8BEE-AC630E9FE02A}">
      <dsp:nvSpPr>
        <dsp:cNvPr id="0" name=""/>
        <dsp:cNvSpPr/>
      </dsp:nvSpPr>
      <dsp:spPr>
        <a:xfrm>
          <a:off x="4800338" y="614953"/>
          <a:ext cx="1225673" cy="1225673"/>
        </a:xfrm>
        <a:prstGeom prst="ellipse">
          <a:avLst/>
        </a:prstGeom>
        <a:solidFill>
          <a:schemeClr val="accent2">
            <a:hueOff val="-1451585"/>
            <a:satOff val="5045"/>
            <a:lumOff val="36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Provisional/</a:t>
          </a:r>
        </a:p>
        <a:p>
          <a:pPr lvl="0" algn="ctr" defTabSz="577850">
            <a:lnSpc>
              <a:spcPct val="90000"/>
            </a:lnSpc>
            <a:spcBef>
              <a:spcPct val="0"/>
            </a:spcBef>
            <a:spcAft>
              <a:spcPct val="35000"/>
            </a:spcAft>
          </a:pPr>
          <a:r>
            <a:rPr lang="en-US" sz="1300" kern="1200" dirty="0" smtClean="0"/>
            <a:t>Conditional</a:t>
          </a:r>
          <a:endParaRPr lang="en-US" sz="1300" kern="1200" dirty="0"/>
        </a:p>
      </dsp:txBody>
      <dsp:txXfrm>
        <a:off x="4979834" y="794449"/>
        <a:ext cx="866681" cy="866681"/>
      </dsp:txXfrm>
    </dsp:sp>
    <dsp:sp modelId="{2C6E95A4-3666-4C22-96DB-FF3DC2982FA8}">
      <dsp:nvSpPr>
        <dsp:cNvPr id="0" name=""/>
        <dsp:cNvSpPr/>
      </dsp:nvSpPr>
      <dsp:spPr>
        <a:xfrm>
          <a:off x="4553464" y="2686341"/>
          <a:ext cx="856823" cy="27993"/>
        </a:xfrm>
        <a:custGeom>
          <a:avLst/>
          <a:gdLst/>
          <a:ahLst/>
          <a:cxnLst/>
          <a:rect l="0" t="0" r="0" b="0"/>
          <a:pathLst>
            <a:path>
              <a:moveTo>
                <a:pt x="0" y="13996"/>
              </a:moveTo>
              <a:lnTo>
                <a:pt x="856823" y="139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60456" y="2678917"/>
        <a:ext cx="42841" cy="42841"/>
      </dsp:txXfrm>
    </dsp:sp>
    <dsp:sp modelId="{E078FC19-B232-4925-9E3E-76B3A17C363C}">
      <dsp:nvSpPr>
        <dsp:cNvPr id="0" name=""/>
        <dsp:cNvSpPr/>
      </dsp:nvSpPr>
      <dsp:spPr>
        <a:xfrm>
          <a:off x="5410288" y="2087501"/>
          <a:ext cx="1225673" cy="1225673"/>
        </a:xfrm>
        <a:prstGeom prst="ellipse">
          <a:avLst/>
        </a:prstGeom>
        <a:solidFill>
          <a:schemeClr val="accent2">
            <a:hueOff val="-2903170"/>
            <a:satOff val="10090"/>
            <a:lumOff val="73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Action Oriented</a:t>
          </a:r>
          <a:endParaRPr lang="en-US" sz="1300" kern="1200" dirty="0"/>
        </a:p>
      </dsp:txBody>
      <dsp:txXfrm>
        <a:off x="5589784" y="2266997"/>
        <a:ext cx="866681" cy="866681"/>
      </dsp:txXfrm>
    </dsp:sp>
    <dsp:sp modelId="{0D773F9B-0DD0-42B7-B192-09E1625438EB}">
      <dsp:nvSpPr>
        <dsp:cNvPr id="0" name=""/>
        <dsp:cNvSpPr/>
      </dsp:nvSpPr>
      <dsp:spPr>
        <a:xfrm rot="2700000">
          <a:off x="4248490" y="3422615"/>
          <a:ext cx="856823" cy="27993"/>
        </a:xfrm>
        <a:custGeom>
          <a:avLst/>
          <a:gdLst/>
          <a:ahLst/>
          <a:cxnLst/>
          <a:rect l="0" t="0" r="0" b="0"/>
          <a:pathLst>
            <a:path>
              <a:moveTo>
                <a:pt x="0" y="13996"/>
              </a:moveTo>
              <a:lnTo>
                <a:pt x="856823" y="139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655481" y="3415191"/>
        <a:ext cx="42841" cy="42841"/>
      </dsp:txXfrm>
    </dsp:sp>
    <dsp:sp modelId="{69143EE4-3A97-4CCB-B15F-1B28EA95F8E9}">
      <dsp:nvSpPr>
        <dsp:cNvPr id="0" name=""/>
        <dsp:cNvSpPr/>
      </dsp:nvSpPr>
      <dsp:spPr>
        <a:xfrm>
          <a:off x="4800338" y="3560048"/>
          <a:ext cx="1225673" cy="1225673"/>
        </a:xfrm>
        <a:prstGeom prst="ellipse">
          <a:avLst/>
        </a:prstGeom>
        <a:solidFill>
          <a:schemeClr val="accent2">
            <a:hueOff val="-4354754"/>
            <a:satOff val="15135"/>
            <a:lumOff val="110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Dynamic</a:t>
          </a:r>
          <a:endParaRPr lang="en-US" sz="1300" kern="1200" dirty="0"/>
        </a:p>
      </dsp:txBody>
      <dsp:txXfrm>
        <a:off x="4979834" y="3739544"/>
        <a:ext cx="866681" cy="866681"/>
      </dsp:txXfrm>
    </dsp:sp>
    <dsp:sp modelId="{46248F52-5D7E-4D18-92A9-4F2D4730ABAC}">
      <dsp:nvSpPr>
        <dsp:cNvPr id="0" name=""/>
        <dsp:cNvSpPr/>
      </dsp:nvSpPr>
      <dsp:spPr>
        <a:xfrm rot="5400000">
          <a:off x="3512216" y="3727590"/>
          <a:ext cx="856823" cy="27993"/>
        </a:xfrm>
        <a:custGeom>
          <a:avLst/>
          <a:gdLst/>
          <a:ahLst/>
          <a:cxnLst/>
          <a:rect l="0" t="0" r="0" b="0"/>
          <a:pathLst>
            <a:path>
              <a:moveTo>
                <a:pt x="0" y="13996"/>
              </a:moveTo>
              <a:lnTo>
                <a:pt x="856823" y="139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19207" y="3720166"/>
        <a:ext cx="42841" cy="42841"/>
      </dsp:txXfrm>
    </dsp:sp>
    <dsp:sp modelId="{71BD03D0-0C6F-4B0C-AEE4-941BBD2F53BE}">
      <dsp:nvSpPr>
        <dsp:cNvPr id="0" name=""/>
        <dsp:cNvSpPr/>
      </dsp:nvSpPr>
      <dsp:spPr>
        <a:xfrm>
          <a:off x="3327791" y="4169998"/>
          <a:ext cx="1225673" cy="1225673"/>
        </a:xfrm>
        <a:prstGeom prst="ellipse">
          <a:avLst/>
        </a:prstGeom>
        <a:solidFill>
          <a:schemeClr val="accent2">
            <a:hueOff val="-5806339"/>
            <a:satOff val="20180"/>
            <a:lumOff val="146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Organized</a:t>
          </a:r>
          <a:endParaRPr lang="en-US" sz="1300" kern="1200" dirty="0"/>
        </a:p>
      </dsp:txBody>
      <dsp:txXfrm>
        <a:off x="3507287" y="4349494"/>
        <a:ext cx="866681" cy="866681"/>
      </dsp:txXfrm>
    </dsp:sp>
    <dsp:sp modelId="{D574E701-EE80-4E08-B333-736716259943}">
      <dsp:nvSpPr>
        <dsp:cNvPr id="0" name=""/>
        <dsp:cNvSpPr/>
      </dsp:nvSpPr>
      <dsp:spPr>
        <a:xfrm rot="8100000">
          <a:off x="2775942" y="3422615"/>
          <a:ext cx="856823" cy="27993"/>
        </a:xfrm>
        <a:custGeom>
          <a:avLst/>
          <a:gdLst/>
          <a:ahLst/>
          <a:cxnLst/>
          <a:rect l="0" t="0" r="0" b="0"/>
          <a:pathLst>
            <a:path>
              <a:moveTo>
                <a:pt x="0" y="13996"/>
              </a:moveTo>
              <a:lnTo>
                <a:pt x="856823" y="139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82933" y="3415191"/>
        <a:ext cx="42841" cy="42841"/>
      </dsp:txXfrm>
    </dsp:sp>
    <dsp:sp modelId="{2755B888-AFBF-4E12-A2D3-8469B3E8F573}">
      <dsp:nvSpPr>
        <dsp:cNvPr id="0" name=""/>
        <dsp:cNvSpPr/>
      </dsp:nvSpPr>
      <dsp:spPr>
        <a:xfrm>
          <a:off x="1855243" y="3560048"/>
          <a:ext cx="1225673" cy="1225673"/>
        </a:xfrm>
        <a:prstGeom prst="ellipse">
          <a:avLst/>
        </a:prstGeom>
        <a:solidFill>
          <a:schemeClr val="accent2">
            <a:hueOff val="-7257924"/>
            <a:satOff val="25225"/>
            <a:lumOff val="183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Proactive</a:t>
          </a:r>
          <a:endParaRPr lang="en-US" sz="1300" kern="1200" dirty="0"/>
        </a:p>
      </dsp:txBody>
      <dsp:txXfrm>
        <a:off x="2034739" y="3739544"/>
        <a:ext cx="866681" cy="866681"/>
      </dsp:txXfrm>
    </dsp:sp>
    <dsp:sp modelId="{E6CA6F1D-1944-4935-AE92-349D780B4B42}">
      <dsp:nvSpPr>
        <dsp:cNvPr id="0" name=""/>
        <dsp:cNvSpPr/>
      </dsp:nvSpPr>
      <dsp:spPr>
        <a:xfrm rot="10800000">
          <a:off x="2470967" y="2686341"/>
          <a:ext cx="856823" cy="27993"/>
        </a:xfrm>
        <a:custGeom>
          <a:avLst/>
          <a:gdLst/>
          <a:ahLst/>
          <a:cxnLst/>
          <a:rect l="0" t="0" r="0" b="0"/>
          <a:pathLst>
            <a:path>
              <a:moveTo>
                <a:pt x="0" y="13996"/>
              </a:moveTo>
              <a:lnTo>
                <a:pt x="856823" y="139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877958" y="2678917"/>
        <a:ext cx="42841" cy="42841"/>
      </dsp:txXfrm>
    </dsp:sp>
    <dsp:sp modelId="{3A807543-61F2-4B0A-8E4D-63D1B98E8EA7}">
      <dsp:nvSpPr>
        <dsp:cNvPr id="0" name=""/>
        <dsp:cNvSpPr/>
      </dsp:nvSpPr>
      <dsp:spPr>
        <a:xfrm>
          <a:off x="1245293" y="2087501"/>
          <a:ext cx="1225673" cy="1225673"/>
        </a:xfrm>
        <a:prstGeom prst="ellipse">
          <a:avLst/>
        </a:prstGeom>
        <a:solidFill>
          <a:schemeClr val="accent2">
            <a:hueOff val="-8709509"/>
            <a:satOff val="30270"/>
            <a:lumOff val="220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Directed</a:t>
          </a:r>
          <a:endParaRPr lang="en-US" sz="1300" kern="1200" dirty="0"/>
        </a:p>
      </dsp:txBody>
      <dsp:txXfrm>
        <a:off x="1424789" y="2266997"/>
        <a:ext cx="866681" cy="866681"/>
      </dsp:txXfrm>
    </dsp:sp>
    <dsp:sp modelId="{64E201FC-0B7A-433E-82A1-4E6042B72992}">
      <dsp:nvSpPr>
        <dsp:cNvPr id="0" name=""/>
        <dsp:cNvSpPr/>
      </dsp:nvSpPr>
      <dsp:spPr>
        <a:xfrm rot="13500000">
          <a:off x="2775942" y="1950067"/>
          <a:ext cx="856823" cy="27993"/>
        </a:xfrm>
        <a:custGeom>
          <a:avLst/>
          <a:gdLst/>
          <a:ahLst/>
          <a:cxnLst/>
          <a:rect l="0" t="0" r="0" b="0"/>
          <a:pathLst>
            <a:path>
              <a:moveTo>
                <a:pt x="0" y="13996"/>
              </a:moveTo>
              <a:lnTo>
                <a:pt x="856823" y="139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82933" y="1942643"/>
        <a:ext cx="42841" cy="42841"/>
      </dsp:txXfrm>
    </dsp:sp>
    <dsp:sp modelId="{1E30F411-7F23-4832-8527-AA4680713016}">
      <dsp:nvSpPr>
        <dsp:cNvPr id="0" name=""/>
        <dsp:cNvSpPr/>
      </dsp:nvSpPr>
      <dsp:spPr>
        <a:xfrm>
          <a:off x="1855243" y="614953"/>
          <a:ext cx="1225673" cy="1225673"/>
        </a:xfrm>
        <a:prstGeom prst="ellipse">
          <a:avLst/>
        </a:prstGeom>
        <a:solidFill>
          <a:schemeClr val="accent2">
            <a:hueOff val="-10161094"/>
            <a:satOff val="35315"/>
            <a:lumOff val="256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Regulated</a:t>
          </a:r>
          <a:endParaRPr lang="en-US" sz="1300" kern="1200" dirty="0"/>
        </a:p>
      </dsp:txBody>
      <dsp:txXfrm>
        <a:off x="2034739" y="794449"/>
        <a:ext cx="866681" cy="866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016CE-1932-6541-BC07-E82D287AD4A6}">
      <dsp:nvSpPr>
        <dsp:cNvPr id="0" name=""/>
        <dsp:cNvSpPr/>
      </dsp:nvSpPr>
      <dsp:spPr>
        <a:xfrm>
          <a:off x="61320" y="-131640"/>
          <a:ext cx="2115506" cy="2009054"/>
        </a:xfrm>
        <a:prstGeom prst="up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D6EC79B-92F0-DD44-B582-E567EE34D8FF}">
      <dsp:nvSpPr>
        <dsp:cNvPr id="0" name=""/>
        <dsp:cNvSpPr/>
      </dsp:nvSpPr>
      <dsp:spPr>
        <a:xfrm>
          <a:off x="2051848" y="-152882"/>
          <a:ext cx="5102145" cy="2356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en-US" sz="2400" b="1" u="sng" kern="1200" dirty="0" smtClean="0">
              <a:latin typeface="Calibri" pitchFamily="34" charset="0"/>
            </a:rPr>
            <a:t>Increase Intrusiveness</a:t>
          </a:r>
          <a:r>
            <a:rPr lang="en-US" sz="2400" b="1" kern="1200" dirty="0" smtClean="0">
              <a:latin typeface="Calibri" pitchFamily="34" charset="0"/>
            </a:rPr>
            <a:t>:  </a:t>
          </a:r>
          <a:r>
            <a:rPr lang="en-US" sz="2400" kern="1200" dirty="0" smtClean="0">
              <a:latin typeface="Calibri" pitchFamily="34" charset="0"/>
            </a:rPr>
            <a:t>Safety Plan is NOT working—</a:t>
          </a:r>
          <a:r>
            <a:rPr lang="en-US" sz="2400" kern="1200" dirty="0" smtClean="0"/>
            <a:t>safety service provider is no longer willing and able, or the parents are no longer willing and able for in-home safety services, or a danger threat is manifesting in ways that are not being controlled.</a:t>
          </a:r>
          <a:endParaRPr lang="en-US" sz="2400" kern="1200" dirty="0">
            <a:latin typeface="Calibri" pitchFamily="34" charset="0"/>
          </a:endParaRPr>
        </a:p>
      </dsp:txBody>
      <dsp:txXfrm>
        <a:off x="2051848" y="-152882"/>
        <a:ext cx="5102145" cy="2356302"/>
      </dsp:txXfrm>
    </dsp:sp>
    <dsp:sp modelId="{A0E63128-349B-3643-B9BA-E8AD51D9160F}">
      <dsp:nvSpPr>
        <dsp:cNvPr id="0" name=""/>
        <dsp:cNvSpPr/>
      </dsp:nvSpPr>
      <dsp:spPr>
        <a:xfrm>
          <a:off x="876286" y="2338467"/>
          <a:ext cx="2052826" cy="2152152"/>
        </a:xfrm>
        <a:prstGeom prst="down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C379FB-D49D-3342-9BE8-4E9725D74DE5}">
      <dsp:nvSpPr>
        <dsp:cNvPr id="0" name=""/>
        <dsp:cNvSpPr/>
      </dsp:nvSpPr>
      <dsp:spPr>
        <a:xfrm>
          <a:off x="3147757" y="1636866"/>
          <a:ext cx="4006238" cy="357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en-US" sz="2400" b="1" u="sng" kern="1200" dirty="0" smtClean="0">
              <a:latin typeface="Calibri" pitchFamily="34" charset="0"/>
            </a:rPr>
            <a:t>Decrease Intrusiveness: </a:t>
          </a:r>
          <a:r>
            <a:rPr lang="en-US" sz="2400" kern="1200" dirty="0" smtClean="0">
              <a:latin typeface="Calibri" pitchFamily="34" charset="0"/>
            </a:rPr>
            <a:t>Family conditions have changed and a less intrusive plan can manage the threat.</a:t>
          </a:r>
          <a:endParaRPr lang="en-US" sz="2000" kern="1200" dirty="0"/>
        </a:p>
      </dsp:txBody>
      <dsp:txXfrm>
        <a:off x="3147757" y="1636866"/>
        <a:ext cx="4006238" cy="357736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0635" cy="460531"/>
          </a:xfrm>
          <a:prstGeom prst="rect">
            <a:avLst/>
          </a:prstGeom>
        </p:spPr>
        <p:txBody>
          <a:bodyPr vert="horz" lIns="89838" tIns="44919" rIns="89838" bIns="44919" rtlCol="0"/>
          <a:lstStyle>
            <a:lvl1pPr algn="l">
              <a:defRPr sz="1200"/>
            </a:lvl1pPr>
          </a:lstStyle>
          <a:p>
            <a:endParaRPr lang="en-US" dirty="0"/>
          </a:p>
        </p:txBody>
      </p:sp>
      <p:sp>
        <p:nvSpPr>
          <p:cNvPr id="3" name="Date Placeholder 2"/>
          <p:cNvSpPr>
            <a:spLocks noGrp="1"/>
          </p:cNvSpPr>
          <p:nvPr>
            <p:ph type="dt" sz="quarter" idx="1"/>
          </p:nvPr>
        </p:nvSpPr>
        <p:spPr>
          <a:xfrm>
            <a:off x="3934707" y="1"/>
            <a:ext cx="3010635" cy="460531"/>
          </a:xfrm>
          <a:prstGeom prst="rect">
            <a:avLst/>
          </a:prstGeom>
        </p:spPr>
        <p:txBody>
          <a:bodyPr vert="horz" lIns="89838" tIns="44919" rIns="89838" bIns="44919" rtlCol="0"/>
          <a:lstStyle>
            <a:lvl1pPr algn="r">
              <a:defRPr sz="1200"/>
            </a:lvl1pPr>
          </a:lstStyle>
          <a:p>
            <a:fld id="{9126840B-9E8A-4F37-A7B4-779DFE09E102}" type="datetimeFigureOut">
              <a:rPr lang="en-US" smtClean="0"/>
              <a:pPr/>
              <a:t>6/28/2016</a:t>
            </a:fld>
            <a:endParaRPr lang="en-US" dirty="0"/>
          </a:p>
        </p:txBody>
      </p:sp>
      <p:sp>
        <p:nvSpPr>
          <p:cNvPr id="4" name="Footer Placeholder 3"/>
          <p:cNvSpPr>
            <a:spLocks noGrp="1"/>
          </p:cNvSpPr>
          <p:nvPr>
            <p:ph type="ftr" sz="quarter" idx="2"/>
          </p:nvPr>
        </p:nvSpPr>
        <p:spPr>
          <a:xfrm>
            <a:off x="1" y="8745409"/>
            <a:ext cx="3010635" cy="460531"/>
          </a:xfrm>
          <a:prstGeom prst="rect">
            <a:avLst/>
          </a:prstGeom>
        </p:spPr>
        <p:txBody>
          <a:bodyPr vert="horz" lIns="89838" tIns="44919" rIns="89838" bIns="449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4707" y="8745409"/>
            <a:ext cx="3010635" cy="460531"/>
          </a:xfrm>
          <a:prstGeom prst="rect">
            <a:avLst/>
          </a:prstGeom>
        </p:spPr>
        <p:txBody>
          <a:bodyPr vert="horz" lIns="89838" tIns="44919" rIns="89838" bIns="44919" rtlCol="0" anchor="b"/>
          <a:lstStyle>
            <a:lvl1pPr algn="r">
              <a:defRPr sz="1200"/>
            </a:lvl1pPr>
          </a:lstStyle>
          <a:p>
            <a:fld id="{130E4F7B-0E95-48A5-AAF9-2C294E37346B}" type="slidenum">
              <a:rPr lang="en-US" smtClean="0"/>
              <a:pPr/>
              <a:t>‹#›</a:t>
            </a:fld>
            <a:endParaRPr lang="en-US" dirty="0"/>
          </a:p>
        </p:txBody>
      </p:sp>
    </p:spTree>
    <p:extLst>
      <p:ext uri="{BB962C8B-B14F-4D97-AF65-F5344CB8AC3E}">
        <p14:creationId xmlns:p14="http://schemas.microsoft.com/office/powerpoint/2010/main" val="126769830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0323" cy="460375"/>
          </a:xfrm>
          <a:prstGeom prst="rect">
            <a:avLst/>
          </a:prstGeom>
        </p:spPr>
        <p:txBody>
          <a:bodyPr vert="horz" lIns="92290" tIns="46145" rIns="92290" bIns="46145" rtlCol="0"/>
          <a:lstStyle>
            <a:lvl1pPr algn="l">
              <a:defRPr sz="1200"/>
            </a:lvl1pPr>
          </a:lstStyle>
          <a:p>
            <a:endParaRPr lang="en-US" dirty="0"/>
          </a:p>
        </p:txBody>
      </p:sp>
      <p:sp>
        <p:nvSpPr>
          <p:cNvPr id="3" name="Date Placeholder 2"/>
          <p:cNvSpPr>
            <a:spLocks noGrp="1"/>
          </p:cNvSpPr>
          <p:nvPr>
            <p:ph type="dt" idx="1"/>
          </p:nvPr>
        </p:nvSpPr>
        <p:spPr>
          <a:xfrm>
            <a:off x="3934971" y="0"/>
            <a:ext cx="3010323" cy="460375"/>
          </a:xfrm>
          <a:prstGeom prst="rect">
            <a:avLst/>
          </a:prstGeom>
        </p:spPr>
        <p:txBody>
          <a:bodyPr vert="horz" lIns="92290" tIns="46145" rIns="92290" bIns="46145" rtlCol="0"/>
          <a:lstStyle>
            <a:lvl1pPr algn="r">
              <a:defRPr sz="1200"/>
            </a:lvl1pPr>
          </a:lstStyle>
          <a:p>
            <a:fld id="{F69EEC90-817C-4340-974E-591DA663A18D}" type="datetimeFigureOut">
              <a:rPr lang="en-US" smtClean="0"/>
              <a:pPr/>
              <a:t>6/28/2016</a:t>
            </a:fld>
            <a:endParaRPr lang="en-US" dirty="0"/>
          </a:p>
        </p:txBody>
      </p:sp>
      <p:sp>
        <p:nvSpPr>
          <p:cNvPr id="4" name="Slide Image Placeholder 3"/>
          <p:cNvSpPr>
            <a:spLocks noGrp="1" noRot="1" noChangeAspect="1"/>
          </p:cNvSpPr>
          <p:nvPr>
            <p:ph type="sldImg" idx="2"/>
          </p:nvPr>
        </p:nvSpPr>
        <p:spPr>
          <a:xfrm>
            <a:off x="1171575" y="690563"/>
            <a:ext cx="4603750" cy="3452812"/>
          </a:xfrm>
          <a:prstGeom prst="rect">
            <a:avLst/>
          </a:prstGeom>
          <a:noFill/>
          <a:ln w="12700">
            <a:solidFill>
              <a:prstClr val="black"/>
            </a:solidFill>
          </a:ln>
        </p:spPr>
        <p:txBody>
          <a:bodyPr vert="horz" lIns="92290" tIns="46145" rIns="92290" bIns="46145" rtlCol="0" anchor="ctr"/>
          <a:lstStyle/>
          <a:p>
            <a:endParaRPr lang="en-US" dirty="0"/>
          </a:p>
        </p:txBody>
      </p:sp>
      <p:sp>
        <p:nvSpPr>
          <p:cNvPr id="5" name="Notes Placeholder 4"/>
          <p:cNvSpPr>
            <a:spLocks noGrp="1"/>
          </p:cNvSpPr>
          <p:nvPr>
            <p:ph type="body" sz="quarter" idx="3"/>
          </p:nvPr>
        </p:nvSpPr>
        <p:spPr>
          <a:xfrm>
            <a:off x="694690" y="4373563"/>
            <a:ext cx="5557520" cy="4143375"/>
          </a:xfrm>
          <a:prstGeom prst="rect">
            <a:avLst/>
          </a:prstGeom>
        </p:spPr>
        <p:txBody>
          <a:bodyPr vert="horz" lIns="92290" tIns="46145" rIns="92290" bIns="4614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45526"/>
            <a:ext cx="3010323" cy="460375"/>
          </a:xfrm>
          <a:prstGeom prst="rect">
            <a:avLst/>
          </a:prstGeom>
        </p:spPr>
        <p:txBody>
          <a:bodyPr vert="horz" lIns="92290" tIns="46145" rIns="92290" bIns="461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71" y="8745526"/>
            <a:ext cx="3010323" cy="460375"/>
          </a:xfrm>
          <a:prstGeom prst="rect">
            <a:avLst/>
          </a:prstGeom>
        </p:spPr>
        <p:txBody>
          <a:bodyPr vert="horz" lIns="92290" tIns="46145" rIns="92290" bIns="46145" rtlCol="0" anchor="b"/>
          <a:lstStyle>
            <a:lvl1pPr algn="r">
              <a:defRPr sz="1200"/>
            </a:lvl1pPr>
          </a:lstStyle>
          <a:p>
            <a:fld id="{58E6C161-0FB7-4179-A019-8C19B39E60C5}" type="slidenum">
              <a:rPr lang="en-US" smtClean="0"/>
              <a:pPr/>
              <a:t>‹#›</a:t>
            </a:fld>
            <a:endParaRPr lang="en-US" dirty="0"/>
          </a:p>
        </p:txBody>
      </p:sp>
    </p:spTree>
    <p:extLst>
      <p:ext uri="{BB962C8B-B14F-4D97-AF65-F5344CB8AC3E}">
        <p14:creationId xmlns:p14="http://schemas.microsoft.com/office/powerpoint/2010/main" val="234373474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4.0.1</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1</a:t>
            </a:fld>
            <a:endParaRPr lang="en-US" dirty="0"/>
          </a:p>
        </p:txBody>
      </p:sp>
    </p:spTree>
    <p:extLst>
      <p:ext uri="{BB962C8B-B14F-4D97-AF65-F5344CB8AC3E}">
        <p14:creationId xmlns:p14="http://schemas.microsoft.com/office/powerpoint/2010/main" val="1875380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21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5.1.4</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25</a:t>
            </a:fld>
            <a:endParaRPr lang="en-US" dirty="0"/>
          </a:p>
        </p:txBody>
      </p:sp>
    </p:spTree>
    <p:extLst>
      <p:ext uri="{BB962C8B-B14F-4D97-AF65-F5344CB8AC3E}">
        <p14:creationId xmlns:p14="http://schemas.microsoft.com/office/powerpoint/2010/main" val="3775242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26</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43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2</a:t>
            </a:fld>
            <a:endParaRPr lang="en-US" dirty="0"/>
          </a:p>
        </p:txBody>
      </p:sp>
    </p:spTree>
    <p:extLst>
      <p:ext uri="{BB962C8B-B14F-4D97-AF65-F5344CB8AC3E}">
        <p14:creationId xmlns:p14="http://schemas.microsoft.com/office/powerpoint/2010/main" val="593417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5.1.4</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3</a:t>
            </a:fld>
            <a:endParaRPr lang="en-US" dirty="0"/>
          </a:p>
        </p:txBody>
      </p:sp>
    </p:spTree>
    <p:extLst>
      <p:ext uri="{BB962C8B-B14F-4D97-AF65-F5344CB8AC3E}">
        <p14:creationId xmlns:p14="http://schemas.microsoft.com/office/powerpoint/2010/main" val="3775242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11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5.1.4</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12</a:t>
            </a:fld>
            <a:endParaRPr lang="en-US" dirty="0"/>
          </a:p>
        </p:txBody>
      </p:sp>
    </p:spTree>
    <p:extLst>
      <p:ext uri="{BB962C8B-B14F-4D97-AF65-F5344CB8AC3E}">
        <p14:creationId xmlns:p14="http://schemas.microsoft.com/office/powerpoint/2010/main" val="3775242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13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E86BD55-55C6-4575-9687-67EB3C50B69C}" type="slidenum">
              <a:rPr lang="en-US" smtClean="0">
                <a:latin typeface="Arial" pitchFamily="34" charset="0"/>
              </a:rPr>
              <a:pPr/>
              <a:t>17</a:t>
            </a:fld>
            <a:endParaRPr lang="en-US" dirty="0" smtClean="0">
              <a:latin typeface="Arial" pitchFamily="34" charset="0"/>
            </a:endParaRPr>
          </a:p>
        </p:txBody>
      </p:sp>
      <p:sp>
        <p:nvSpPr>
          <p:cNvPr id="29699" name="Rectangle 2"/>
          <p:cNvSpPr txBox="1">
            <a:spLocks noGrp="1" noChangeArrowheads="1"/>
          </p:cNvSpPr>
          <p:nvPr/>
        </p:nvSpPr>
        <p:spPr bwMode="auto">
          <a:xfrm>
            <a:off x="227791" y="217438"/>
            <a:ext cx="2985148" cy="457097"/>
          </a:xfrm>
          <a:prstGeom prst="rect">
            <a:avLst/>
          </a:prstGeom>
          <a:noFill/>
          <a:ln w="9525">
            <a:noFill/>
            <a:miter lim="800000"/>
            <a:headEnd/>
            <a:tailEnd/>
          </a:ln>
        </p:spPr>
        <p:txBody>
          <a:bodyPr lIns="91304" tIns="45651" rIns="91304" bIns="45651"/>
          <a:lstStyle/>
          <a:p>
            <a:pPr defTabSz="913857"/>
            <a:r>
              <a:rPr lang="en-US" sz="1100" dirty="0">
                <a:ea typeface="MS PGothic" pitchFamily="34" charset="-128"/>
              </a:rPr>
              <a:t>Unit 5: Collecting data</a:t>
            </a:r>
          </a:p>
        </p:txBody>
      </p:sp>
      <p:sp>
        <p:nvSpPr>
          <p:cNvPr id="29700" name="Rectangle 2"/>
          <p:cNvSpPr>
            <a:spLocks noGrp="1" noRot="1" noChangeAspect="1" noChangeArrowheads="1" noTextEdit="1"/>
          </p:cNvSpPr>
          <p:nvPr>
            <p:ph type="sldImg"/>
          </p:nvPr>
        </p:nvSpPr>
        <p:spPr>
          <a:xfrm>
            <a:off x="1157288" y="684213"/>
            <a:ext cx="4568825" cy="3427412"/>
          </a:xfrm>
          <a:ln/>
        </p:spPr>
      </p:sp>
      <p:sp>
        <p:nvSpPr>
          <p:cNvPr id="29701" name="Rectangle 3"/>
          <p:cNvSpPr>
            <a:spLocks noGrp="1" noChangeArrowheads="1"/>
          </p:cNvSpPr>
          <p:nvPr>
            <p:ph type="body" idx="1"/>
          </p:nvPr>
        </p:nvSpPr>
        <p:spPr>
          <a:xfrm>
            <a:off x="688145" y="4342418"/>
            <a:ext cx="5505162" cy="4115457"/>
          </a:xfrm>
          <a:noFill/>
          <a:ln/>
        </p:spPr>
        <p:txBody>
          <a:bodyPr lIns="91304" tIns="45651" rIns="91304" bIns="45651"/>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32405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E86BD55-55C6-4575-9687-67EB3C50B69C}" type="slidenum">
              <a:rPr lang="en-US" smtClean="0">
                <a:latin typeface="Arial" pitchFamily="34" charset="0"/>
              </a:rPr>
              <a:pPr/>
              <a:t>19</a:t>
            </a:fld>
            <a:endParaRPr lang="en-US" dirty="0" smtClean="0">
              <a:latin typeface="Arial" pitchFamily="34" charset="0"/>
            </a:endParaRPr>
          </a:p>
        </p:txBody>
      </p:sp>
      <p:sp>
        <p:nvSpPr>
          <p:cNvPr id="29699" name="Rectangle 2"/>
          <p:cNvSpPr txBox="1">
            <a:spLocks noGrp="1" noChangeArrowheads="1"/>
          </p:cNvSpPr>
          <p:nvPr/>
        </p:nvSpPr>
        <p:spPr bwMode="auto">
          <a:xfrm>
            <a:off x="227791" y="217438"/>
            <a:ext cx="2985148" cy="457097"/>
          </a:xfrm>
          <a:prstGeom prst="rect">
            <a:avLst/>
          </a:prstGeom>
          <a:noFill/>
          <a:ln w="9525">
            <a:noFill/>
            <a:miter lim="800000"/>
            <a:headEnd/>
            <a:tailEnd/>
          </a:ln>
        </p:spPr>
        <p:txBody>
          <a:bodyPr lIns="91304" tIns="45651" rIns="91304" bIns="45651"/>
          <a:lstStyle/>
          <a:p>
            <a:pPr defTabSz="913857"/>
            <a:r>
              <a:rPr lang="en-US" sz="1100" dirty="0">
                <a:ea typeface="MS PGothic" pitchFamily="34" charset="-128"/>
              </a:rPr>
              <a:t>Unit 5: Collecting data</a:t>
            </a:r>
          </a:p>
        </p:txBody>
      </p:sp>
      <p:sp>
        <p:nvSpPr>
          <p:cNvPr id="29700" name="Rectangle 2"/>
          <p:cNvSpPr>
            <a:spLocks noGrp="1" noRot="1" noChangeAspect="1" noChangeArrowheads="1" noTextEdit="1"/>
          </p:cNvSpPr>
          <p:nvPr>
            <p:ph type="sldImg"/>
          </p:nvPr>
        </p:nvSpPr>
        <p:spPr>
          <a:xfrm>
            <a:off x="1157288" y="684213"/>
            <a:ext cx="4568825" cy="3427412"/>
          </a:xfrm>
          <a:ln/>
        </p:spPr>
      </p:sp>
      <p:sp>
        <p:nvSpPr>
          <p:cNvPr id="29701" name="Rectangle 3"/>
          <p:cNvSpPr>
            <a:spLocks noGrp="1" noChangeArrowheads="1"/>
          </p:cNvSpPr>
          <p:nvPr>
            <p:ph type="body" idx="1"/>
          </p:nvPr>
        </p:nvSpPr>
        <p:spPr>
          <a:xfrm>
            <a:off x="688145" y="4342418"/>
            <a:ext cx="5505162" cy="4115457"/>
          </a:xfrm>
          <a:noFill/>
          <a:ln/>
        </p:spPr>
        <p:txBody>
          <a:bodyPr lIns="91304" tIns="45651" rIns="91304" bIns="45651"/>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48508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8" y="1468367"/>
            <a:ext cx="6859859" cy="120582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dirty="0" smtClean="0">
                <a:solidFill>
                  <a:srgbClr val="1B5FAA"/>
                </a:solidFill>
              </a:rPr>
              <a:t>DCF Pre-Service</a:t>
            </a:r>
            <a:r>
              <a:rPr lang="en-US" baseline="0" dirty="0" smtClean="0">
                <a:solidFill>
                  <a:srgbClr val="1B5FAA"/>
                </a:solidFill>
              </a:rPr>
              <a:t> Curriculum</a:t>
            </a:r>
            <a:endParaRPr lang="en-US" sz="2200" dirty="0">
              <a:solidFill>
                <a:srgbClr val="1B5FAA"/>
              </a:solidFill>
            </a:endParaRPr>
          </a:p>
        </p:txBody>
      </p:sp>
      <p:sp>
        <p:nvSpPr>
          <p:cNvPr id="3" name="Subtitle 2"/>
          <p:cNvSpPr>
            <a:spLocks noGrp="1"/>
          </p:cNvSpPr>
          <p:nvPr>
            <p:ph type="subTitle" idx="1" hasCustomPrompt="1"/>
          </p:nvPr>
        </p:nvSpPr>
        <p:spPr>
          <a:xfrm>
            <a:off x="2106797" y="3299981"/>
            <a:ext cx="6241709" cy="1343139"/>
          </a:xfrm>
        </p:spPr>
        <p:txBody>
          <a:bodyPr>
            <a:normAutofit/>
          </a:bodyPr>
          <a:lstStyle>
            <a:lvl1pPr marL="0" indent="0" algn="ctr">
              <a:buNone/>
              <a:defRPr b="1">
                <a:solidFill>
                  <a:srgbClr val="56944F"/>
                </a:solidFill>
              </a:defRPr>
            </a:lvl1pPr>
          </a:lstStyle>
          <a:p>
            <a:r>
              <a:rPr lang="en-US" sz="2800" dirty="0" smtClean="0">
                <a:latin typeface="Arial Black" pitchFamily="34" charset="0"/>
              </a:rPr>
              <a:t>Core PreService Curriculum</a:t>
            </a:r>
            <a:br>
              <a:rPr lang="en-US" sz="2800" dirty="0" smtClean="0">
                <a:latin typeface="Arial Black" pitchFamily="34" charset="0"/>
              </a:rPr>
            </a:br>
            <a:r>
              <a:rPr lang="en-US" sz="2800" dirty="0" smtClean="0">
                <a:latin typeface="Arial Black" pitchFamily="34" charset="0"/>
              </a:rPr>
              <a:t>Weeks 1-3</a:t>
            </a:r>
            <a:br>
              <a:rPr lang="en-US" sz="2800" dirty="0" smtClean="0">
                <a:latin typeface="Arial Black" pitchFamily="34" charset="0"/>
              </a:rPr>
            </a:br>
            <a:endParaRPr lang="en-US" sz="28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358881" y="4977918"/>
            <a:ext cx="1403872" cy="1558298"/>
          </a:xfrm>
          <a:prstGeom prst="rect">
            <a:avLst/>
          </a:prstGeom>
        </p:spPr>
      </p:pic>
    </p:spTree>
    <p:extLst>
      <p:ext uri="{BB962C8B-B14F-4D97-AF65-F5344CB8AC3E}">
        <p14:creationId xmlns:p14="http://schemas.microsoft.com/office/powerpoint/2010/main" val="36286494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6" y="3187337"/>
            <a:ext cx="7082263" cy="879566"/>
          </a:xfrm>
        </p:spPr>
        <p:txBody>
          <a:bodyPr>
            <a:normAutofit/>
          </a:bodyPr>
          <a:lstStyle>
            <a:lvl1pPr>
              <a:defRPr sz="32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3000"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8" y="636167"/>
            <a:ext cx="7545661" cy="1886415"/>
          </a:xfrm>
          <a:prstGeom prst="rect">
            <a:avLst/>
          </a:prstGeom>
          <a:ln w="3175">
            <a:solidFill>
              <a:schemeClr val="tx1"/>
            </a:solid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0"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0"/>
            <a:ext cx="7474712" cy="2696117"/>
          </a:xfrm>
        </p:spPr>
        <p:txBody>
          <a:bodyPr/>
          <a:lstStyle>
            <a:lvl1pPr marL="0" indent="0" algn="ctr">
              <a:buNone/>
              <a:defRPr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6" y="4226940"/>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8" y="4226939"/>
            <a:ext cx="1768859" cy="1880897"/>
          </a:xfrm>
          <a:prstGeom prst="rect">
            <a:avLst/>
          </a:prstGeom>
          <a:ln w="3175">
            <a:solidFill>
              <a:schemeClr val="tx1"/>
            </a:solidFill>
          </a:ln>
        </p:spPr>
      </p:pic>
    </p:spTree>
    <p:extLst>
      <p:ext uri="{BB962C8B-B14F-4D97-AF65-F5344CB8AC3E}">
        <p14:creationId xmlns:p14="http://schemas.microsoft.com/office/powerpoint/2010/main" val="10765312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6" y="491778"/>
            <a:ext cx="7082263" cy="1143000"/>
          </a:xfrm>
        </p:spPr>
        <p:txBody>
          <a:bodyPr/>
          <a:lstStyle>
            <a:lvl1pPr>
              <a:defRPr b="1">
                <a:solidFill>
                  <a:srgbClr val="1B5FA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4536" y="1850241"/>
            <a:ext cx="7082264" cy="4365702"/>
          </a:xfrm>
        </p:spPr>
        <p:txBody>
          <a:bodyPr>
            <a:normAutofit/>
          </a:bodyPr>
          <a:lstStyle>
            <a:lvl1pPr>
              <a:defRPr sz="3200">
                <a:solidFill>
                  <a:srgbClr val="56944F"/>
                </a:solidFill>
              </a:defRPr>
            </a:lvl1pPr>
            <a:lvl2pPr>
              <a:defRPr sz="2800">
                <a:solidFill>
                  <a:srgbClr val="56944F"/>
                </a:solidFill>
              </a:defRPr>
            </a:lvl2pPr>
            <a:lvl3pPr>
              <a:defRPr sz="2400">
                <a:solidFill>
                  <a:srgbClr val="56944F"/>
                </a:solidFill>
              </a:defRPr>
            </a:lvl3pPr>
            <a:lvl4pPr>
              <a:defRPr sz="2400">
                <a:solidFill>
                  <a:srgbClr val="56944F"/>
                </a:solidFill>
              </a:defRPr>
            </a:lvl4pPr>
            <a:lvl5pPr>
              <a:defRPr sz="2400">
                <a:solidFill>
                  <a:srgbClr val="5694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892827" y="5348154"/>
            <a:ext cx="1070326" cy="1188062"/>
          </a:xfrm>
          <a:prstGeom prst="rect">
            <a:avLst/>
          </a:prstGeom>
        </p:spPr>
      </p:pic>
    </p:spTree>
    <p:extLst>
      <p:ext uri="{BB962C8B-B14F-4D97-AF65-F5344CB8AC3E}">
        <p14:creationId xmlns:p14="http://schemas.microsoft.com/office/powerpoint/2010/main" val="519576309"/>
      </p:ext>
    </p:extLst>
  </p:cSld>
  <p:clrMapOvr>
    <a:masterClrMapping/>
  </p:clrMapOvr>
  <p:timing>
    <p:tnLst>
      <p:par>
        <p:cT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6" y="491778"/>
            <a:ext cx="7082263" cy="1143000"/>
          </a:xfrm>
        </p:spPr>
        <p:txBody>
          <a:bodyPr/>
          <a:lstStyle>
            <a:lvl1pPr>
              <a:defRPr b="1">
                <a:solidFill>
                  <a:srgbClr val="1B5FAA"/>
                </a:solidFill>
              </a:defRPr>
            </a:lvl1pPr>
          </a:lstStyle>
          <a:p>
            <a:r>
              <a:rPr lang="en-US" dirty="0" smtClean="0"/>
              <a:t>Title is Optional</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892827" y="5348154"/>
            <a:ext cx="1070326" cy="1188062"/>
          </a:xfrm>
          <a:prstGeom prst="rect">
            <a:avLst/>
          </a:prstGeom>
        </p:spPr>
      </p:pic>
    </p:spTree>
    <p:extLst>
      <p:ext uri="{BB962C8B-B14F-4D97-AF65-F5344CB8AC3E}">
        <p14:creationId xmlns:p14="http://schemas.microsoft.com/office/powerpoint/2010/main" val="27173047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0" y="6166884"/>
            <a:ext cx="489097" cy="369332"/>
          </a:xfrm>
          <a:prstGeom prst="rect">
            <a:avLst/>
          </a:prstGeom>
          <a:noFill/>
        </p:spPr>
        <p:txBody>
          <a:bodyPr wrap="square" rtlCol="0">
            <a:spAutoFit/>
          </a:bodyPr>
          <a:lstStyle/>
          <a:p>
            <a:fld id="{3232B96B-656D-46EF-8B38-89411AC3BEEA}" type="slidenum">
              <a:rPr lang="en-US" smtClean="0"/>
              <a:pPr/>
              <a:t>‹#›</a:t>
            </a:fld>
            <a:endParaRPr lang="en-US" dirty="0"/>
          </a:p>
        </p:txBody>
      </p:sp>
    </p:spTree>
    <p:extLst>
      <p:ext uri="{BB962C8B-B14F-4D97-AF65-F5344CB8AC3E}">
        <p14:creationId xmlns:p14="http://schemas.microsoft.com/office/powerpoint/2010/main" val="547403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6374" y="15621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98774" y="1562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98774" y="3898624"/>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332534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70631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400"/>
            </a:lvl1pPr>
            <a:lvl2pPr>
              <a:defRPr sz="2300"/>
            </a:lvl2pPr>
            <a:lvl3pPr>
              <a:defRPr sz="21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81328"/>
            <a:ext cx="4038600" cy="4525963"/>
          </a:xfrm>
        </p:spPr>
        <p:txBody>
          <a:bodyPr/>
          <a:lstStyle>
            <a:lvl1pPr>
              <a:defRPr sz="2400"/>
            </a:lvl1pPr>
            <a:lvl2pPr>
              <a:defRPr sz="2300"/>
            </a:lvl2pPr>
            <a:lvl3pPr>
              <a:defRPr sz="2100"/>
            </a:lvl3pPr>
            <a:lvl4pPr>
              <a:defRPr sz="19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Footer Placeholder 21"/>
          <p:cNvSpPr>
            <a:spLocks noGrp="1"/>
          </p:cNvSpPr>
          <p:nvPr>
            <p:ph type="ftr" sz="quarter" idx="10"/>
          </p:nvPr>
        </p:nvSpPr>
        <p:spPr>
          <a:xfrm>
            <a:off x="5080000" y="6408738"/>
            <a:ext cx="2768600" cy="365125"/>
          </a:xfrm>
          <a:prstGeom prst="rect">
            <a:avLst/>
          </a:prstGeom>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dirty="0" smtClean="0"/>
              <a:t>Module 9</a:t>
            </a:r>
            <a:endParaRPr lang="en-US" dirty="0"/>
          </a:p>
        </p:txBody>
      </p:sp>
      <p:sp>
        <p:nvSpPr>
          <p:cNvPr id="6" name="Slide Number Placeholder 1"/>
          <p:cNvSpPr>
            <a:spLocks noGrp="1"/>
          </p:cNvSpPr>
          <p:nvPr>
            <p:ph type="sldNum" sz="quarter" idx="11"/>
          </p:nvPr>
        </p:nvSpPr>
        <p:spPr>
          <a:xfrm>
            <a:off x="7924800" y="6408738"/>
            <a:ext cx="762000" cy="365125"/>
          </a:xfrm>
          <a:prstGeom prst="rect">
            <a:avLst/>
          </a:prstGeom>
        </p:spPr>
        <p:txBody>
          <a:bodyPr/>
          <a:lstStyle>
            <a:lvl1pPr algn="r">
              <a:defRPr sz="800">
                <a:solidFill>
                  <a:schemeClr val="tx1">
                    <a:tint val="75000"/>
                  </a:schemeClr>
                </a:solidFill>
                <a:latin typeface="Calibri" pitchFamily="34" charset="0"/>
                <a:cs typeface="Calibri" pitchFamily="34" charset="0"/>
              </a:defRPr>
            </a:lvl1pPr>
          </a:lstStyle>
          <a:p>
            <a:pPr>
              <a:defRPr/>
            </a:pPr>
            <a:fld id="{9F4BA94E-4A70-45A5-BB33-776DD341F6D9}" type="slidenum">
              <a:rPr lang="en-US"/>
              <a:pPr>
                <a:defRPr/>
              </a:pPr>
              <a:t>‹#›</a:t>
            </a:fld>
            <a:endParaRPr lang="en-US" dirty="0"/>
          </a:p>
        </p:txBody>
      </p:sp>
    </p:spTree>
    <p:extLst>
      <p:ext uri="{BB962C8B-B14F-4D97-AF65-F5344CB8AC3E}">
        <p14:creationId xmlns:p14="http://schemas.microsoft.com/office/powerpoint/2010/main" val="898071312"/>
      </p:ext>
    </p:extLst>
  </p:cSld>
  <p:clrMapOvr>
    <a:overrideClrMapping bg1="lt1" tx1="dk1" bg2="lt2" tx2="dk2" accent1="accent1" accent2="accent2" accent3="accent3" accent4="accent4" accent5="accent5" accent6="accent6" hlink="hlink" folHlink="folHlink"/>
  </p:clrMapOvr>
  <p:transition advTm="61039"/>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6" y="274638"/>
            <a:ext cx="708226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3517570"/>
      </p:ext>
    </p:extLst>
  </p:cSld>
  <p:clrMap bg1="lt1" tx1="dk1" bg2="lt2" tx2="dk2" accent1="accent1" accent2="accent2" accent3="accent3" accent4="accent4" accent5="accent5" accent6="accent6" hlink="hlink" folHlink="folHlink"/>
  <p:sldLayoutIdLst>
    <p:sldLayoutId id="2147483658" r:id="rId1"/>
    <p:sldLayoutId id="2147483656" r:id="rId2"/>
    <p:sldLayoutId id="2147483649" r:id="rId3"/>
    <p:sldLayoutId id="2147483650" r:id="rId4"/>
    <p:sldLayoutId id="2147483654" r:id="rId5"/>
    <p:sldLayoutId id="2147483659" r:id="rId6"/>
    <p:sldLayoutId id="2147483661" r:id="rId7"/>
    <p:sldLayoutId id="2147483660" r:id="rId8"/>
    <p:sldLayoutId id="2147483773" r:id="rId9"/>
  </p:sldLayoutIdLst>
  <p:timing>
    <p:tnLst>
      <p:par>
        <p:cTn id="1" dur="indefinite" restart="never" nodeType="tmRoot"/>
      </p:par>
    </p:tnLst>
  </p:timing>
  <p:hf hdr="0" dt="0"/>
  <p:txStyles>
    <p:titleStyle>
      <a:lvl1pPr algn="ctr" defTabSz="457200" rtl="0" eaLnBrk="1" latinLnBrk="0" hangingPunct="1">
        <a:spcBef>
          <a:spcPct val="0"/>
        </a:spcBef>
        <a:buNone/>
        <a:defRPr sz="3200" kern="1200">
          <a:solidFill>
            <a:srgbClr val="1B5FAA"/>
          </a:solidFill>
          <a:latin typeface="Arial Black"/>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56944F"/>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rgbClr val="56944F"/>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rgbClr val="56944F"/>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rgbClr val="56944F"/>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3</a:t>
            </a:r>
            <a:endParaRPr lang="en-US" dirty="0"/>
          </a:p>
        </p:txBody>
      </p:sp>
      <p:sp>
        <p:nvSpPr>
          <p:cNvPr id="3" name="Subtitle 2"/>
          <p:cNvSpPr>
            <a:spLocks noGrp="1"/>
          </p:cNvSpPr>
          <p:nvPr>
            <p:ph type="subTitle" idx="1"/>
          </p:nvPr>
        </p:nvSpPr>
        <p:spPr>
          <a:xfrm>
            <a:off x="1598339" y="3960025"/>
            <a:ext cx="7088460" cy="930630"/>
          </a:xfrm>
        </p:spPr>
        <p:txBody>
          <a:bodyPr>
            <a:normAutofit/>
          </a:bodyPr>
          <a:lstStyle/>
          <a:p>
            <a:r>
              <a:rPr lang="en-US" sz="3200" dirty="0" smtClean="0"/>
              <a:t>Safety Management</a:t>
            </a:r>
            <a:endParaRPr lang="en-US" sz="3200" dirty="0"/>
          </a:p>
        </p:txBody>
      </p:sp>
    </p:spTree>
    <p:extLst>
      <p:ext uri="{BB962C8B-B14F-4D97-AF65-F5344CB8AC3E}">
        <p14:creationId xmlns:p14="http://schemas.microsoft.com/office/powerpoint/2010/main" val="2111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65943" y="177800"/>
            <a:ext cx="7082263" cy="1143000"/>
          </a:xfrm>
        </p:spPr>
        <p:txBody>
          <a:bodyPr>
            <a:normAutofit/>
          </a:bodyPr>
          <a:lstStyle/>
          <a:p>
            <a:r>
              <a:rPr lang="en-US" dirty="0" smtClean="0"/>
              <a:t>What is Effective Safety Management?</a:t>
            </a:r>
            <a:endParaRPr lang="en-US" dirty="0"/>
          </a:p>
        </p:txBody>
      </p:sp>
      <p:graphicFrame>
        <p:nvGraphicFramePr>
          <p:cNvPr id="4" name="Diagram 3"/>
          <p:cNvGraphicFramePr/>
          <p:nvPr>
            <p:extLst>
              <p:ext uri="{D42A27DB-BD31-4B8C-83A1-F6EECF244321}">
                <p14:modId xmlns:p14="http://schemas.microsoft.com/office/powerpoint/2010/main" val="1777503616"/>
              </p:ext>
            </p:extLst>
          </p:nvPr>
        </p:nvGraphicFramePr>
        <p:xfrm>
          <a:off x="937288" y="1320800"/>
          <a:ext cx="7881256" cy="5400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4481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260" y="604425"/>
            <a:ext cx="6299698" cy="1143000"/>
          </a:xfrm>
        </p:spPr>
        <p:txBody>
          <a:bodyPr>
            <a:noAutofit/>
          </a:bodyPr>
          <a:lstStyle/>
          <a:p>
            <a:r>
              <a:rPr lang="en-US" sz="2800" dirty="0" smtClean="0"/>
              <a:t>Activity A:</a:t>
            </a:r>
            <a:br>
              <a:rPr lang="en-US" sz="2800" dirty="0" smtClean="0"/>
            </a:br>
            <a:r>
              <a:rPr lang="en-US" sz="2800" dirty="0" smtClean="0"/>
              <a:t>Creating a Child Care Strategy – A Hypothetical Exercise</a:t>
            </a:r>
            <a:endParaRPr lang="en-US" sz="2800" dirty="0"/>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3.1.9</a:t>
            </a:r>
            <a:endParaRPr lang="en-US" dirty="0"/>
          </a:p>
        </p:txBody>
      </p:sp>
      <p:sp>
        <p:nvSpPr>
          <p:cNvPr id="3" name="TextBox 2"/>
          <p:cNvSpPr txBox="1"/>
          <p:nvPr/>
        </p:nvSpPr>
        <p:spPr>
          <a:xfrm>
            <a:off x="1439056" y="2164432"/>
            <a:ext cx="6810276" cy="3170099"/>
          </a:xfrm>
          <a:prstGeom prst="rect">
            <a:avLst/>
          </a:prstGeom>
          <a:noFill/>
        </p:spPr>
        <p:txBody>
          <a:bodyPr wrap="square" rtlCol="0">
            <a:spAutoFit/>
          </a:bodyPr>
          <a:lstStyle/>
          <a:p>
            <a:r>
              <a:rPr lang="en-US" sz="3200" b="1" i="1" dirty="0" smtClean="0">
                <a:solidFill>
                  <a:srgbClr val="56944F"/>
                </a:solidFill>
              </a:rPr>
              <a:t>Instructions:</a:t>
            </a:r>
          </a:p>
          <a:p>
            <a:endParaRPr lang="en-US" sz="2400" b="1" dirty="0" smtClean="0">
              <a:solidFill>
                <a:srgbClr val="56944F"/>
              </a:solidFill>
            </a:endParaRPr>
          </a:p>
          <a:p>
            <a:pPr marL="457200" indent="-457200">
              <a:buFont typeface="+mj-lt"/>
              <a:buAutoNum type="arabicPeriod"/>
            </a:pPr>
            <a:r>
              <a:rPr lang="en-US" sz="2400" b="1" dirty="0" smtClean="0">
                <a:solidFill>
                  <a:srgbClr val="18579B"/>
                </a:solidFill>
              </a:rPr>
              <a:t>Read the </a:t>
            </a:r>
            <a:r>
              <a:rPr lang="en-US" sz="2400" b="1" dirty="0">
                <a:solidFill>
                  <a:srgbClr val="18579B"/>
                </a:solidFill>
              </a:rPr>
              <a:t>Scenario.  </a:t>
            </a:r>
            <a:r>
              <a:rPr lang="en-US" sz="2400" b="1" dirty="0" smtClean="0">
                <a:solidFill>
                  <a:srgbClr val="18579B"/>
                </a:solidFill>
              </a:rPr>
              <a:t>Next ,create </a:t>
            </a:r>
            <a:r>
              <a:rPr lang="en-US" sz="2400" b="1" dirty="0">
                <a:solidFill>
                  <a:srgbClr val="18579B"/>
                </a:solidFill>
              </a:rPr>
              <a:t>a plan for child care by following the limitations and listed questions. </a:t>
            </a:r>
            <a:endParaRPr lang="en-US" sz="2400" b="1" dirty="0" smtClean="0">
              <a:solidFill>
                <a:srgbClr val="18579B"/>
              </a:solidFill>
            </a:endParaRPr>
          </a:p>
          <a:p>
            <a:pPr marL="457200" indent="-457200">
              <a:buFont typeface="+mj-lt"/>
              <a:buAutoNum type="arabicPeriod"/>
            </a:pPr>
            <a:endParaRPr lang="en-US" sz="2400" b="1" dirty="0">
              <a:solidFill>
                <a:srgbClr val="18579B"/>
              </a:solidFill>
            </a:endParaRPr>
          </a:p>
          <a:p>
            <a:pPr marL="457200" indent="-457200">
              <a:buFont typeface="+mj-lt"/>
              <a:buAutoNum type="arabicPeriod"/>
            </a:pPr>
            <a:r>
              <a:rPr lang="en-US" sz="2400" b="1" dirty="0" smtClean="0">
                <a:solidFill>
                  <a:srgbClr val="18579B"/>
                </a:solidFill>
              </a:rPr>
              <a:t>Read </a:t>
            </a:r>
            <a:r>
              <a:rPr lang="en-US" sz="2400" b="1" dirty="0">
                <a:solidFill>
                  <a:srgbClr val="18579B"/>
                </a:solidFill>
              </a:rPr>
              <a:t>the addition to the scenario and answer the related questions. </a:t>
            </a:r>
          </a:p>
        </p:txBody>
      </p:sp>
    </p:spTree>
    <p:extLst>
      <p:ext uri="{BB962C8B-B14F-4D97-AF65-F5344CB8AC3E}">
        <p14:creationId xmlns:p14="http://schemas.microsoft.com/office/powerpoint/2010/main" val="2821717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smtClean="0"/>
              <a:t>Unit 3.2</a:t>
            </a:r>
            <a:endParaRPr lang="en-US" dirty="0"/>
          </a:p>
        </p:txBody>
      </p:sp>
      <p:sp>
        <p:nvSpPr>
          <p:cNvPr id="3" name="Subtitle 2"/>
          <p:cNvSpPr>
            <a:spLocks noGrp="1"/>
          </p:cNvSpPr>
          <p:nvPr>
            <p:ph type="subTitle" idx="1"/>
          </p:nvPr>
        </p:nvSpPr>
        <p:spPr>
          <a:xfrm>
            <a:off x="1344167" y="2796638"/>
            <a:ext cx="7474712" cy="866899"/>
          </a:xfrm>
        </p:spPr>
        <p:txBody>
          <a:bodyPr>
            <a:normAutofit/>
          </a:bodyPr>
          <a:lstStyle/>
          <a:p>
            <a:r>
              <a:rPr lang="en-US" dirty="0" smtClean="0"/>
              <a:t>Managing Safety Plans</a:t>
            </a:r>
            <a:endParaRPr lang="en-US" dirty="0"/>
          </a:p>
        </p:txBody>
      </p:sp>
    </p:spTree>
    <p:extLst>
      <p:ext uri="{BB962C8B-B14F-4D97-AF65-F5344CB8AC3E}">
        <p14:creationId xmlns:p14="http://schemas.microsoft.com/office/powerpoint/2010/main" val="989998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73" y="389141"/>
            <a:ext cx="7955280" cy="1143000"/>
          </a:xfrm>
        </p:spPr>
        <p:txBody>
          <a:bodyPr>
            <a:normAutofit/>
          </a:bodyPr>
          <a:lstStyle/>
          <a:p>
            <a:r>
              <a:rPr lang="en-US" dirty="0" smtClean="0"/>
              <a:t>Learning Objectives</a:t>
            </a:r>
            <a:endParaRPr lang="en-US" dirty="0"/>
          </a:p>
        </p:txBody>
      </p:sp>
      <p:pic>
        <p:nvPicPr>
          <p:cNvPr id="4" name="Picture 3"/>
          <p:cNvPicPr>
            <a:picLocks noChangeAspect="1"/>
          </p:cNvPicPr>
          <p:nvPr/>
        </p:nvPicPr>
        <p:blipFill>
          <a:blip r:embed="rId3"/>
          <a:stretch>
            <a:fillRect/>
          </a:stretch>
        </p:blipFill>
        <p:spPr>
          <a:xfrm>
            <a:off x="7460124" y="470907"/>
            <a:ext cx="1445866" cy="1163871"/>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3.2.2</a:t>
            </a:r>
            <a:endParaRPr lang="en-US" dirty="0"/>
          </a:p>
        </p:txBody>
      </p:sp>
      <p:sp>
        <p:nvSpPr>
          <p:cNvPr id="3" name="TextBox 2"/>
          <p:cNvSpPr txBox="1"/>
          <p:nvPr/>
        </p:nvSpPr>
        <p:spPr>
          <a:xfrm>
            <a:off x="1604865" y="1634778"/>
            <a:ext cx="6466115" cy="4832092"/>
          </a:xfrm>
          <a:prstGeom prst="rect">
            <a:avLst/>
          </a:prstGeom>
          <a:noFill/>
        </p:spPr>
        <p:txBody>
          <a:bodyPr wrap="square" rtlCol="0">
            <a:spAutoFit/>
          </a:bodyPr>
          <a:lstStyle/>
          <a:p>
            <a:pPr marL="514350" lvl="0" indent="-514350">
              <a:buFont typeface="+mj-lt"/>
              <a:buAutoNum type="arabicPeriod"/>
            </a:pPr>
            <a:r>
              <a:rPr lang="en-US" sz="2800" dirty="0">
                <a:solidFill>
                  <a:srgbClr val="56944F"/>
                </a:solidFill>
              </a:rPr>
              <a:t>Identify safety plan </a:t>
            </a:r>
            <a:r>
              <a:rPr lang="en-US" sz="2800" dirty="0" smtClean="0">
                <a:solidFill>
                  <a:srgbClr val="56944F"/>
                </a:solidFill>
              </a:rPr>
              <a:t>management requirements</a:t>
            </a:r>
            <a:r>
              <a:rPr lang="en-US" sz="2800" dirty="0">
                <a:solidFill>
                  <a:srgbClr val="56944F"/>
                </a:solidFill>
              </a:rPr>
              <a:t>.</a:t>
            </a:r>
          </a:p>
          <a:p>
            <a:pPr marL="514350" lvl="0" indent="-514350">
              <a:buFont typeface="+mj-lt"/>
              <a:buAutoNum type="arabicPeriod"/>
            </a:pPr>
            <a:r>
              <a:rPr lang="en-US" sz="2800" dirty="0">
                <a:solidFill>
                  <a:srgbClr val="56944F"/>
                </a:solidFill>
              </a:rPr>
              <a:t>Explain how ongoing observations of family conditions and dynamics influence safety plans.</a:t>
            </a:r>
          </a:p>
          <a:p>
            <a:pPr marL="514350" lvl="0" indent="-514350">
              <a:buFont typeface="+mj-lt"/>
              <a:buAutoNum type="arabicPeriod"/>
            </a:pPr>
            <a:r>
              <a:rPr lang="en-US" sz="2800" dirty="0">
                <a:solidFill>
                  <a:srgbClr val="56944F"/>
                </a:solidFill>
              </a:rPr>
              <a:t>Identify what safety services are available and how to match services with needs.</a:t>
            </a:r>
          </a:p>
          <a:p>
            <a:pPr marL="514350" indent="-514350">
              <a:buFont typeface="+mj-lt"/>
              <a:buAutoNum type="arabicPeriod"/>
            </a:pPr>
            <a:r>
              <a:rPr lang="en-US" sz="2800" dirty="0">
                <a:solidFill>
                  <a:srgbClr val="56944F"/>
                </a:solidFill>
              </a:rPr>
              <a:t>Identify the safety service providers available in the Case Managers’ local area.</a:t>
            </a:r>
          </a:p>
        </p:txBody>
      </p:sp>
    </p:spTree>
    <p:extLst>
      <p:ext uri="{BB962C8B-B14F-4D97-AF65-F5344CB8AC3E}">
        <p14:creationId xmlns:p14="http://schemas.microsoft.com/office/powerpoint/2010/main" val="3983386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716833" y="2027237"/>
            <a:ext cx="6623537" cy="4525963"/>
          </a:xfrm>
        </p:spPr>
        <p:txBody>
          <a:bodyPr/>
          <a:lstStyle/>
          <a:p>
            <a:pPr marL="0" indent="0">
              <a:buNone/>
            </a:pPr>
            <a:r>
              <a:rPr lang="en-US" sz="3200" dirty="0"/>
              <a:t>After Case Transfer the Case Manager has </a:t>
            </a:r>
            <a:r>
              <a:rPr lang="en-US" sz="3200" b="1" u="sng" dirty="0"/>
              <a:t>five</a:t>
            </a:r>
            <a:r>
              <a:rPr lang="en-US" sz="3200" dirty="0"/>
              <a:t> business days to confirm the ongoing safety plan </a:t>
            </a:r>
            <a:r>
              <a:rPr lang="en-US" sz="3200" dirty="0" smtClean="0"/>
              <a:t>sufficiency:</a:t>
            </a:r>
            <a:endParaRPr lang="en-US" sz="3200" dirty="0"/>
          </a:p>
          <a:p>
            <a:pPr lvl="1"/>
            <a:r>
              <a:rPr lang="en-US" sz="2800" dirty="0">
                <a:solidFill>
                  <a:srgbClr val="18579B"/>
                </a:solidFill>
              </a:rPr>
              <a:t>Is the safety plan working dependably to achieve safety?</a:t>
            </a:r>
          </a:p>
          <a:p>
            <a:pPr lvl="1"/>
            <a:r>
              <a:rPr lang="en-US" sz="2800" dirty="0">
                <a:solidFill>
                  <a:srgbClr val="18579B"/>
                </a:solidFill>
              </a:rPr>
              <a:t>Are modifications needed?</a:t>
            </a:r>
          </a:p>
          <a:p>
            <a:pPr lvl="1"/>
            <a:endParaRPr lang="en-US" dirty="0"/>
          </a:p>
          <a:p>
            <a:endParaRPr lang="en-US" dirty="0" smtClean="0"/>
          </a:p>
        </p:txBody>
      </p:sp>
      <p:sp>
        <p:nvSpPr>
          <p:cNvPr id="4" name="Title 3"/>
          <p:cNvSpPr>
            <a:spLocks noGrp="1"/>
          </p:cNvSpPr>
          <p:nvPr>
            <p:ph type="title"/>
          </p:nvPr>
        </p:nvSpPr>
        <p:spPr/>
        <p:txBody>
          <a:bodyPr/>
          <a:lstStyle/>
          <a:p>
            <a:r>
              <a:rPr lang="en-US" dirty="0" smtClean="0"/>
              <a:t>Safety Plan Monitoring</a:t>
            </a:r>
            <a:br>
              <a:rPr lang="en-US" dirty="0" smtClean="0"/>
            </a:br>
            <a:r>
              <a:rPr lang="en-US" dirty="0" smtClean="0"/>
              <a:t>Requirements </a:t>
            </a:r>
            <a:endParaRPr lang="en-US" dirty="0"/>
          </a:p>
        </p:txBody>
      </p:sp>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3.2.3</a:t>
            </a:r>
            <a:endParaRPr lang="en-US" dirty="0"/>
          </a:p>
        </p:txBody>
      </p:sp>
    </p:spTree>
    <p:extLst>
      <p:ext uri="{BB962C8B-B14F-4D97-AF65-F5344CB8AC3E}">
        <p14:creationId xmlns:p14="http://schemas.microsoft.com/office/powerpoint/2010/main" val="1621562933"/>
      </p:ext>
    </p:extLst>
  </p:cSld>
  <p:clrMapOvr>
    <a:masterClrMapping/>
  </p:clrMapOvr>
  <p:transition advTm="61039"/>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Minimum Ongoing Safety Plan Monitoring Requirements</a:t>
            </a:r>
            <a:endParaRPr lang="en-US" dirty="0"/>
          </a:p>
        </p:txBody>
      </p:sp>
      <p:sp>
        <p:nvSpPr>
          <p:cNvPr id="8" name="Content Placeholder 7"/>
          <p:cNvSpPr>
            <a:spLocks noGrp="1"/>
          </p:cNvSpPr>
          <p:nvPr>
            <p:ph idx="1"/>
          </p:nvPr>
        </p:nvSpPr>
        <p:spPr/>
        <p:txBody>
          <a:bodyPr>
            <a:normAutofit/>
          </a:bodyPr>
          <a:lstStyle/>
          <a:p>
            <a:r>
              <a:rPr lang="en-US" dirty="0"/>
              <a:t>CFOP 170-7, Chapter 11, Manage Safety </a:t>
            </a:r>
            <a:r>
              <a:rPr lang="en-US" dirty="0" smtClean="0"/>
              <a:t>Plans:  After </a:t>
            </a:r>
            <a:r>
              <a:rPr lang="en-US" dirty="0"/>
              <a:t>case transfer, the case manager must have initial face-to-face contact with child(</a:t>
            </a:r>
            <a:r>
              <a:rPr lang="en-US" dirty="0" err="1"/>
              <a:t>ren</a:t>
            </a:r>
            <a:r>
              <a:rPr lang="en-US" dirty="0"/>
              <a:t>) within two working days of case transfer or the date of court supervision, whichever is earlier [F.A.C. 65C-30.007 1(b</a:t>
            </a:r>
            <a:r>
              <a:rPr lang="en-US" dirty="0" smtClean="0"/>
              <a:t>)].</a:t>
            </a:r>
            <a:endParaRPr lang="en-US" dirty="0"/>
          </a:p>
        </p:txBody>
      </p:sp>
      <p:sp>
        <p:nvSpPr>
          <p:cNvPr id="9"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3.2.4</a:t>
            </a:r>
            <a:endParaRPr lang="en-US" dirty="0"/>
          </a:p>
        </p:txBody>
      </p:sp>
    </p:spTree>
    <p:extLst>
      <p:ext uri="{BB962C8B-B14F-4D97-AF65-F5344CB8AC3E}">
        <p14:creationId xmlns:p14="http://schemas.microsoft.com/office/powerpoint/2010/main" val="134373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Minimum Ongoing Safety Plan Monitoring Requirements</a:t>
            </a:r>
            <a:endParaRPr lang="en-US" dirty="0"/>
          </a:p>
        </p:txBody>
      </p:sp>
      <p:sp>
        <p:nvSpPr>
          <p:cNvPr id="8" name="Content Placeholder 7"/>
          <p:cNvSpPr>
            <a:spLocks noGrp="1"/>
          </p:cNvSpPr>
          <p:nvPr>
            <p:ph idx="4294967295"/>
          </p:nvPr>
        </p:nvSpPr>
        <p:spPr>
          <a:xfrm>
            <a:off x="1604536" y="1571107"/>
            <a:ext cx="7081837" cy="4736387"/>
          </a:xfrm>
        </p:spPr>
        <p:txBody>
          <a:bodyPr>
            <a:normAutofit lnSpcReduction="10000"/>
          </a:bodyPr>
          <a:lstStyle/>
          <a:p>
            <a:pPr marL="0" indent="0">
              <a:buNone/>
            </a:pPr>
            <a:r>
              <a:rPr lang="en-US" sz="2400" dirty="0" smtClean="0"/>
              <a:t>(a)The </a:t>
            </a:r>
            <a:r>
              <a:rPr lang="en-US" sz="2400" dirty="0"/>
              <a:t>frequency of face-to-face contact, while the child is in shelter status, </a:t>
            </a:r>
            <a:r>
              <a:rPr lang="en-US" sz="2400" dirty="0" smtClean="0"/>
              <a:t>is at least once every seven (7) days.</a:t>
            </a:r>
          </a:p>
          <a:p>
            <a:pPr marL="0" indent="0">
              <a:buNone/>
            </a:pPr>
            <a:r>
              <a:rPr lang="en-US" sz="2400" dirty="0"/>
              <a:t>(b) The case manager shall make face-to-face contact with every child under supervision and living in Florida no less frequently than every 30 days in the child’s residence. If the child lives in a county other than the county of jurisdiction, this shall be accomplished as provided in Rule 65C-30.018, F.S.</a:t>
            </a:r>
          </a:p>
          <a:p>
            <a:pPr marL="0" indent="0">
              <a:buNone/>
            </a:pPr>
            <a:r>
              <a:rPr lang="en-US" sz="2400" dirty="0"/>
              <a:t>(c) At least every 90 days, or more frequently if warranted based on the safety plan, the case manager shall make an unannounced visit to the child’s current place of residence.</a:t>
            </a:r>
          </a:p>
          <a:p>
            <a:pPr marL="0" indent="0">
              <a:buNone/>
            </a:pPr>
            <a:endParaRPr lang="en-US" sz="2200" b="1" strike="sngStrike" dirty="0"/>
          </a:p>
        </p:txBody>
      </p:sp>
      <p:sp>
        <p:nvSpPr>
          <p:cNvPr id="9"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3.2.5</a:t>
            </a:r>
            <a:endParaRPr lang="en-US" dirty="0"/>
          </a:p>
        </p:txBody>
      </p:sp>
    </p:spTree>
    <p:extLst>
      <p:ext uri="{BB962C8B-B14F-4D97-AF65-F5344CB8AC3E}">
        <p14:creationId xmlns:p14="http://schemas.microsoft.com/office/powerpoint/2010/main" val="257815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sz="half" idx="1"/>
          </p:nvPr>
        </p:nvSpPr>
        <p:spPr>
          <a:xfrm>
            <a:off x="1255777" y="1481328"/>
            <a:ext cx="3669791" cy="4525963"/>
          </a:xfrm>
          <a:ln w="57150">
            <a:solidFill>
              <a:srgbClr val="18579B"/>
            </a:solidFill>
          </a:ln>
        </p:spPr>
        <p:txBody>
          <a:bodyPr>
            <a:normAutofit/>
          </a:bodyPr>
          <a:lstStyle/>
          <a:p>
            <a:pPr algn="ctr">
              <a:buFontTx/>
              <a:buNone/>
            </a:pPr>
            <a:endParaRPr lang="en-US" sz="2400" b="1" dirty="0" smtClean="0">
              <a:solidFill>
                <a:srgbClr val="1B5FAA"/>
              </a:solidFill>
            </a:endParaRPr>
          </a:p>
          <a:p>
            <a:pPr algn="ctr">
              <a:buFontTx/>
              <a:buNone/>
            </a:pPr>
            <a:endParaRPr lang="en-US" sz="2400" b="1" dirty="0" smtClean="0">
              <a:solidFill>
                <a:srgbClr val="1B5FAA"/>
              </a:solidFill>
            </a:endParaRPr>
          </a:p>
          <a:p>
            <a:endParaRPr lang="en-US" dirty="0" smtClean="0"/>
          </a:p>
          <a:p>
            <a:r>
              <a:rPr lang="en-US" dirty="0" smtClean="0"/>
              <a:t>Includes actions that will enhance the safety of the survivor and child</a:t>
            </a:r>
          </a:p>
          <a:p>
            <a:pPr marL="0" indent="0">
              <a:buNone/>
            </a:pPr>
            <a:endParaRPr lang="en-US" dirty="0" smtClean="0"/>
          </a:p>
          <a:p>
            <a:r>
              <a:rPr lang="en-US" dirty="0" smtClean="0"/>
              <a:t>Cannot be shared with the perpetrator </a:t>
            </a:r>
          </a:p>
          <a:p>
            <a:endParaRPr lang="en-US" sz="2800" dirty="0" smtClean="0"/>
          </a:p>
        </p:txBody>
      </p:sp>
      <p:sp>
        <p:nvSpPr>
          <p:cNvPr id="7172" name="Rectangle 4"/>
          <p:cNvSpPr>
            <a:spLocks noGrp="1" noChangeArrowheads="1"/>
          </p:cNvSpPr>
          <p:nvPr>
            <p:ph sz="half" idx="2"/>
          </p:nvPr>
        </p:nvSpPr>
        <p:spPr>
          <a:xfrm>
            <a:off x="4925568" y="1481328"/>
            <a:ext cx="3962400" cy="4525963"/>
          </a:xfrm>
          <a:noFill/>
          <a:ln w="57150">
            <a:solidFill>
              <a:srgbClr val="18579B"/>
            </a:solidFill>
            <a:miter lim="800000"/>
            <a:headEnd/>
            <a:tailEnd/>
          </a:ln>
        </p:spPr>
        <p:txBody>
          <a:bodyPr vert="horz" wrap="square" lIns="91440" tIns="45720" rIns="91440" bIns="45720" numCol="1" anchor="t" anchorCtr="0" compatLnSpc="1">
            <a:prstTxWarp prst="textNoShape">
              <a:avLst/>
            </a:prstTxWarp>
            <a:normAutofit/>
          </a:bodyPr>
          <a:lstStyle/>
          <a:p>
            <a:pPr algn="ctr">
              <a:buFontTx/>
              <a:buNone/>
            </a:pPr>
            <a:endParaRPr lang="en-US" b="1" dirty="0" smtClean="0">
              <a:solidFill>
                <a:srgbClr val="1B5FAA"/>
              </a:solidFill>
            </a:endParaRPr>
          </a:p>
          <a:p>
            <a:pPr>
              <a:buFontTx/>
              <a:buNone/>
            </a:pPr>
            <a:endParaRPr lang="en-US" dirty="0" smtClean="0"/>
          </a:p>
          <a:p>
            <a:pPr>
              <a:buFontTx/>
              <a:buNone/>
            </a:pPr>
            <a:endParaRPr lang="en-US" dirty="0"/>
          </a:p>
          <a:p>
            <a:r>
              <a:rPr lang="en-US" dirty="0" smtClean="0"/>
              <a:t>Identify actions that the safety plan providers will take to protect the children from the perpetrators violence</a:t>
            </a:r>
          </a:p>
          <a:p>
            <a:r>
              <a:rPr lang="en-US" dirty="0" smtClean="0"/>
              <a:t>Share with the perpetrator and survivor</a:t>
            </a:r>
            <a:endParaRPr lang="en-US" dirty="0"/>
          </a:p>
        </p:txBody>
      </p:sp>
      <p:sp>
        <p:nvSpPr>
          <p:cNvPr id="7170" name="Rectangle 2"/>
          <p:cNvSpPr>
            <a:spLocks noGrp="1" noChangeArrowheads="1"/>
          </p:cNvSpPr>
          <p:nvPr>
            <p:ph type="title"/>
          </p:nvPr>
        </p:nvSpPr>
        <p:spPr/>
        <p:txBody>
          <a:bodyPr/>
          <a:lstStyle/>
          <a:p>
            <a:r>
              <a:rPr lang="en-US" dirty="0" smtClean="0"/>
              <a:t>Domestic Violence</a:t>
            </a:r>
            <a:br>
              <a:rPr lang="en-US" dirty="0" smtClean="0"/>
            </a:br>
            <a:r>
              <a:rPr lang="en-US" dirty="0" smtClean="0"/>
              <a:t>Safety Plans </a:t>
            </a: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p>
        </p:txBody>
      </p:sp>
      <p:sp>
        <p:nvSpPr>
          <p:cNvPr id="2" name="Rectangle 1"/>
          <p:cNvSpPr/>
          <p:nvPr/>
        </p:nvSpPr>
        <p:spPr>
          <a:xfrm>
            <a:off x="1255778" y="1481328"/>
            <a:ext cx="3669790" cy="884501"/>
          </a:xfrm>
          <a:prstGeom prst="rect">
            <a:avLst/>
          </a:prstGeom>
          <a:solidFill>
            <a:schemeClr val="bg2">
              <a:lumMod val="50000"/>
            </a:schemeClr>
          </a:solidFill>
          <a:ln w="38100">
            <a:solidFill>
              <a:srgbClr val="1B5FAA"/>
            </a:solid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r>
              <a:rPr lang="en-US" sz="2400" b="1" dirty="0">
                <a:ln w="0"/>
                <a:solidFill>
                  <a:schemeClr val="bg1"/>
                </a:solidFill>
              </a:rPr>
              <a:t>Safety Plan Developed with Survivor</a:t>
            </a:r>
          </a:p>
        </p:txBody>
      </p:sp>
      <p:sp>
        <p:nvSpPr>
          <p:cNvPr id="8" name="Rectangle 7"/>
          <p:cNvSpPr/>
          <p:nvPr/>
        </p:nvSpPr>
        <p:spPr>
          <a:xfrm>
            <a:off x="4925568" y="1481328"/>
            <a:ext cx="3962399" cy="884501"/>
          </a:xfrm>
          <a:prstGeom prst="rect">
            <a:avLst/>
          </a:prstGeom>
          <a:solidFill>
            <a:schemeClr val="bg2">
              <a:lumMod val="50000"/>
            </a:schemeClr>
          </a:solidFill>
          <a:ln w="38100">
            <a:solidFill>
              <a:schemeClr val="tx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r>
              <a:rPr lang="en-US" sz="2400" b="1" dirty="0">
                <a:ln w="0"/>
                <a:solidFill>
                  <a:schemeClr val="bg1"/>
                </a:solidFill>
              </a:rPr>
              <a:t>Safety Plan Developed with </a:t>
            </a:r>
            <a:r>
              <a:rPr lang="en-US" sz="2400" b="1" dirty="0" smtClean="0">
                <a:ln w="0"/>
                <a:solidFill>
                  <a:schemeClr val="bg1"/>
                </a:solidFill>
              </a:rPr>
              <a:t>Perpetrator</a:t>
            </a:r>
            <a:endParaRPr lang="en-US" sz="2400" b="1" dirty="0">
              <a:ln w="0"/>
              <a:solidFill>
                <a:schemeClr val="bg1"/>
              </a:solidFill>
            </a:endParaRPr>
          </a:p>
        </p:txBody>
      </p:sp>
      <p:sp>
        <p:nvSpPr>
          <p:cNvPr id="10" name="Slide Number Placeholder 6"/>
          <p:cNvSpPr txBox="1">
            <a:spLocks noChangeArrowheads="1"/>
          </p:cNvSpPr>
          <p:nvPr/>
        </p:nvSpPr>
        <p:spPr>
          <a:xfrm>
            <a:off x="1163546" y="6413916"/>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3.2.6</a:t>
            </a:r>
            <a:endParaRPr lang="en-US" dirty="0"/>
          </a:p>
        </p:txBody>
      </p:sp>
    </p:spTree>
    <p:extLst>
      <p:ext uri="{BB962C8B-B14F-4D97-AF65-F5344CB8AC3E}">
        <p14:creationId xmlns:p14="http://schemas.microsoft.com/office/powerpoint/2010/main" val="1581717369"/>
      </p:ext>
    </p:extLst>
  </p:cSld>
  <p:clrMapOvr>
    <a:masterClrMapping/>
  </p:clrMapOvr>
  <p:transition advTm="61039"/>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Skills</a:t>
            </a:r>
            <a:endParaRPr lang="en-US" dirty="0"/>
          </a:p>
        </p:txBody>
      </p:sp>
      <p:sp>
        <p:nvSpPr>
          <p:cNvPr id="3" name="Content Placeholder 2"/>
          <p:cNvSpPr>
            <a:spLocks noGrp="1"/>
          </p:cNvSpPr>
          <p:nvPr>
            <p:ph idx="4294967295"/>
          </p:nvPr>
        </p:nvSpPr>
        <p:spPr>
          <a:xfrm>
            <a:off x="4301640" y="1552445"/>
            <a:ext cx="4637087" cy="4365625"/>
          </a:xfrm>
        </p:spPr>
        <p:txBody>
          <a:bodyPr>
            <a:normAutofit fontScale="92500"/>
          </a:bodyPr>
          <a:lstStyle/>
          <a:p>
            <a:r>
              <a:rPr lang="en-US" dirty="0" smtClean="0"/>
              <a:t>Individual family member affect and body language during an interview</a:t>
            </a:r>
          </a:p>
          <a:p>
            <a:r>
              <a:rPr lang="en-US" dirty="0" smtClean="0"/>
              <a:t>Family interactions and dynamics</a:t>
            </a:r>
          </a:p>
          <a:p>
            <a:pPr lvl="1"/>
            <a:r>
              <a:rPr lang="en-US" dirty="0"/>
              <a:t>Parents/Caregivers with each other</a:t>
            </a:r>
          </a:p>
          <a:p>
            <a:pPr lvl="1"/>
            <a:r>
              <a:rPr lang="en-US" dirty="0"/>
              <a:t>Parents with children</a:t>
            </a:r>
          </a:p>
          <a:p>
            <a:r>
              <a:rPr lang="en-US" dirty="0" smtClean="0"/>
              <a:t>Conditions </a:t>
            </a:r>
            <a:r>
              <a:rPr lang="en-US" dirty="0"/>
              <a:t>of the home</a:t>
            </a:r>
          </a:p>
          <a:p>
            <a:endParaRPr lang="en-US" dirty="0" smtClean="0"/>
          </a:p>
        </p:txBody>
      </p:sp>
      <p:sp>
        <p:nvSpPr>
          <p:cNvPr id="5" name="Slide Number Placeholder 6"/>
          <p:cNvSpPr txBox="1">
            <a:spLocks noChangeArrowheads="1"/>
          </p:cNvSpPr>
          <p:nvPr/>
        </p:nvSpPr>
        <p:spPr>
          <a:xfrm>
            <a:off x="1163546" y="6413916"/>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3.2.7</a:t>
            </a:r>
            <a:endParaRPr lang="en-US" dirty="0"/>
          </a:p>
        </p:txBody>
      </p:sp>
      <p:pic>
        <p:nvPicPr>
          <p:cNvPr id="2050" name="Picture 2" descr="C:\Users\Carnett-Valerie\AppData\Local\Microsoft\Windows\Temporary Internet Files\Content.IE5\V616OGN6\look---[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308" y="2635417"/>
            <a:ext cx="2195346" cy="216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942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sz="half" idx="1"/>
          </p:nvPr>
        </p:nvSpPr>
        <p:spPr>
          <a:xfrm>
            <a:off x="1255777" y="1481328"/>
            <a:ext cx="3669791" cy="4525963"/>
          </a:xfrm>
          <a:ln w="57150">
            <a:solidFill>
              <a:srgbClr val="18579B"/>
            </a:solidFill>
          </a:ln>
        </p:spPr>
        <p:txBody>
          <a:bodyPr>
            <a:normAutofit lnSpcReduction="10000"/>
          </a:bodyPr>
          <a:lstStyle/>
          <a:p>
            <a:pPr algn="ctr">
              <a:buFontTx/>
              <a:buNone/>
            </a:pPr>
            <a:r>
              <a:rPr lang="en-US" sz="2400" b="1" dirty="0" smtClean="0">
                <a:solidFill>
                  <a:srgbClr val="1B5FAA"/>
                </a:solidFill>
              </a:rPr>
              <a:t>Advantages</a:t>
            </a:r>
          </a:p>
          <a:p>
            <a:r>
              <a:rPr lang="en-US" dirty="0" smtClean="0"/>
              <a:t>Most direct measure of behavior</a:t>
            </a:r>
          </a:p>
          <a:p>
            <a:endParaRPr lang="en-US" dirty="0"/>
          </a:p>
          <a:p>
            <a:r>
              <a:rPr lang="en-US" dirty="0" smtClean="0"/>
              <a:t>Provides direct information</a:t>
            </a:r>
          </a:p>
          <a:p>
            <a:endParaRPr lang="en-US" dirty="0"/>
          </a:p>
          <a:p>
            <a:r>
              <a:rPr lang="en-US" dirty="0" smtClean="0"/>
              <a:t>Can be used in natural or experimental settings (such as family time)</a:t>
            </a:r>
          </a:p>
          <a:p>
            <a:endParaRPr lang="en-US" sz="2800" dirty="0" smtClean="0"/>
          </a:p>
        </p:txBody>
      </p:sp>
      <p:sp>
        <p:nvSpPr>
          <p:cNvPr id="7172" name="Rectangle 4"/>
          <p:cNvSpPr>
            <a:spLocks noGrp="1" noChangeArrowheads="1"/>
          </p:cNvSpPr>
          <p:nvPr>
            <p:ph sz="half" idx="2"/>
          </p:nvPr>
        </p:nvSpPr>
        <p:spPr>
          <a:xfrm>
            <a:off x="4925568" y="1481328"/>
            <a:ext cx="3962400" cy="4525963"/>
          </a:xfrm>
          <a:noFill/>
          <a:ln w="57150">
            <a:solidFill>
              <a:srgbClr val="18579B"/>
            </a:solidFill>
            <a:miter lim="800000"/>
            <a:headEnd/>
            <a:tailEnd/>
          </a:ln>
        </p:spPr>
        <p:txBody>
          <a:bodyPr vert="horz" wrap="square" lIns="91440" tIns="45720" rIns="91440" bIns="45720" numCol="1" anchor="t" anchorCtr="0" compatLnSpc="1">
            <a:prstTxWarp prst="textNoShape">
              <a:avLst/>
            </a:prstTxWarp>
            <a:normAutofit lnSpcReduction="10000"/>
          </a:bodyPr>
          <a:lstStyle/>
          <a:p>
            <a:pPr algn="ctr">
              <a:buFontTx/>
              <a:buNone/>
            </a:pPr>
            <a:r>
              <a:rPr lang="en-US" b="1" dirty="0">
                <a:solidFill>
                  <a:srgbClr val="1B5FAA"/>
                </a:solidFill>
              </a:rPr>
              <a:t>Disadvantages</a:t>
            </a:r>
          </a:p>
          <a:p>
            <a:r>
              <a:rPr lang="en-US" dirty="0"/>
              <a:t>Observer’s presence may create artificial situation</a:t>
            </a:r>
          </a:p>
          <a:p>
            <a:endParaRPr lang="en-US" dirty="0"/>
          </a:p>
          <a:p>
            <a:r>
              <a:rPr lang="en-US" dirty="0"/>
              <a:t>Potential for bias</a:t>
            </a:r>
          </a:p>
          <a:p>
            <a:endParaRPr lang="en-US" dirty="0"/>
          </a:p>
          <a:p>
            <a:r>
              <a:rPr lang="en-US" dirty="0"/>
              <a:t>Potential to overlook meaningful aspects</a:t>
            </a:r>
          </a:p>
          <a:p>
            <a:endParaRPr lang="en-US" dirty="0"/>
          </a:p>
          <a:p>
            <a:r>
              <a:rPr lang="en-US" dirty="0"/>
              <a:t>Potential for misinterpretation</a:t>
            </a:r>
          </a:p>
        </p:txBody>
      </p:sp>
      <p:sp>
        <p:nvSpPr>
          <p:cNvPr id="7170" name="Rectangle 2"/>
          <p:cNvSpPr>
            <a:spLocks noGrp="1" noChangeArrowheads="1"/>
          </p:cNvSpPr>
          <p:nvPr>
            <p:ph type="title"/>
          </p:nvPr>
        </p:nvSpPr>
        <p:spPr/>
        <p:txBody>
          <a:bodyPr/>
          <a:lstStyle/>
          <a:p>
            <a:r>
              <a:rPr lang="en-US" dirty="0" smtClean="0"/>
              <a:t>Observation: </a:t>
            </a: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p>
        </p:txBody>
      </p:sp>
      <p:sp>
        <p:nvSpPr>
          <p:cNvPr id="7" name="Slide Number Placeholder 6"/>
          <p:cNvSpPr txBox="1">
            <a:spLocks noChangeArrowheads="1"/>
          </p:cNvSpPr>
          <p:nvPr/>
        </p:nvSpPr>
        <p:spPr>
          <a:xfrm>
            <a:off x="1163546" y="6413916"/>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3.2.8</a:t>
            </a:r>
            <a:endParaRPr lang="en-US" dirty="0"/>
          </a:p>
        </p:txBody>
      </p:sp>
    </p:spTree>
    <p:extLst>
      <p:ext uri="{BB962C8B-B14F-4D97-AF65-F5344CB8AC3E}">
        <p14:creationId xmlns:p14="http://schemas.microsoft.com/office/powerpoint/2010/main" val="558642137"/>
      </p:ext>
    </p:extLst>
  </p:cSld>
  <p:clrMapOvr>
    <a:masterClrMapping/>
  </p:clrMapOvr>
  <p:transition advTm="6103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962237">
            <a:off x="6915111" y="276604"/>
            <a:ext cx="2251375" cy="1766877"/>
          </a:xfrm>
          <a:prstGeom prst="rect">
            <a:avLst/>
          </a:prstGeom>
        </p:spPr>
      </p:pic>
      <p:sp>
        <p:nvSpPr>
          <p:cNvPr id="10" name="Title 3"/>
          <p:cNvSpPr>
            <a:spLocks noGrp="1"/>
          </p:cNvSpPr>
          <p:nvPr>
            <p:ph type="title"/>
          </p:nvPr>
        </p:nvSpPr>
        <p:spPr>
          <a:xfrm>
            <a:off x="1604536" y="491778"/>
            <a:ext cx="7082263" cy="1143000"/>
          </a:xfrm>
        </p:spPr>
        <p:txBody>
          <a:bodyPr/>
          <a:lstStyle/>
          <a:p>
            <a:pPr algn="l"/>
            <a:r>
              <a:rPr lang="en-US" dirty="0" smtClean="0"/>
              <a:t>Agenda</a:t>
            </a:r>
            <a:endParaRPr lang="en-US"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2827" y="5348154"/>
            <a:ext cx="1070326" cy="1188062"/>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3.0.2</a:t>
            </a:r>
            <a:endParaRPr lang="en-US" dirty="0"/>
          </a:p>
        </p:txBody>
      </p:sp>
      <p:sp>
        <p:nvSpPr>
          <p:cNvPr id="2" name="TextBox 1"/>
          <p:cNvSpPr txBox="1"/>
          <p:nvPr/>
        </p:nvSpPr>
        <p:spPr>
          <a:xfrm>
            <a:off x="1466358" y="2064255"/>
            <a:ext cx="7358618" cy="3046988"/>
          </a:xfrm>
          <a:prstGeom prst="rect">
            <a:avLst/>
          </a:prstGeom>
          <a:noFill/>
        </p:spPr>
        <p:txBody>
          <a:bodyPr wrap="square" rtlCol="0">
            <a:spAutoFit/>
          </a:bodyPr>
          <a:lstStyle/>
          <a:p>
            <a:r>
              <a:rPr lang="en-US" sz="3200" dirty="0" smtClean="0">
                <a:solidFill>
                  <a:srgbClr val="56944F"/>
                </a:solidFill>
              </a:rPr>
              <a:t>3.1</a:t>
            </a:r>
            <a:r>
              <a:rPr lang="en-US" sz="3200" dirty="0">
                <a:solidFill>
                  <a:srgbClr val="56944F"/>
                </a:solidFill>
              </a:rPr>
              <a:t>:  Case Manager’s Responsibility for Safety Management </a:t>
            </a:r>
            <a:endParaRPr lang="en-US" sz="3200" dirty="0" smtClean="0">
              <a:solidFill>
                <a:srgbClr val="56944F"/>
              </a:solidFill>
            </a:endParaRPr>
          </a:p>
          <a:p>
            <a:endParaRPr lang="en-US" sz="3200" dirty="0">
              <a:solidFill>
                <a:srgbClr val="56944F"/>
              </a:solidFill>
            </a:endParaRPr>
          </a:p>
          <a:p>
            <a:r>
              <a:rPr lang="en-US" sz="3200" dirty="0" smtClean="0">
                <a:solidFill>
                  <a:srgbClr val="56944F"/>
                </a:solidFill>
              </a:rPr>
              <a:t>3.2</a:t>
            </a:r>
            <a:r>
              <a:rPr lang="en-US" sz="3200" dirty="0">
                <a:solidFill>
                  <a:srgbClr val="56944F"/>
                </a:solidFill>
              </a:rPr>
              <a:t>:  </a:t>
            </a:r>
            <a:r>
              <a:rPr lang="en-US" sz="3200" dirty="0" smtClean="0">
                <a:solidFill>
                  <a:srgbClr val="56944F"/>
                </a:solidFill>
              </a:rPr>
              <a:t>Managing Safety Plans</a:t>
            </a:r>
          </a:p>
          <a:p>
            <a:endParaRPr lang="en-US" sz="3200" dirty="0">
              <a:solidFill>
                <a:srgbClr val="56944F"/>
              </a:solidFill>
            </a:endParaRPr>
          </a:p>
          <a:p>
            <a:r>
              <a:rPr lang="en-US" sz="3200" dirty="0" smtClean="0">
                <a:solidFill>
                  <a:srgbClr val="56944F"/>
                </a:solidFill>
              </a:rPr>
              <a:t>3.3</a:t>
            </a:r>
            <a:r>
              <a:rPr lang="en-US" sz="3200" dirty="0">
                <a:solidFill>
                  <a:srgbClr val="56944F"/>
                </a:solidFill>
              </a:rPr>
              <a:t>:  </a:t>
            </a:r>
            <a:r>
              <a:rPr lang="en-US" sz="3200" dirty="0" smtClean="0">
                <a:solidFill>
                  <a:srgbClr val="56944F"/>
                </a:solidFill>
              </a:rPr>
              <a:t>Modifying </a:t>
            </a:r>
            <a:r>
              <a:rPr lang="en-US" sz="3200" dirty="0">
                <a:solidFill>
                  <a:srgbClr val="56944F"/>
                </a:solidFill>
              </a:rPr>
              <a:t>Safety Plans </a:t>
            </a:r>
          </a:p>
        </p:txBody>
      </p:sp>
    </p:spTree>
    <p:extLst>
      <p:ext uri="{BB962C8B-B14F-4D97-AF65-F5344CB8AC3E}">
        <p14:creationId xmlns:p14="http://schemas.microsoft.com/office/powerpoint/2010/main" val="3248636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Contact and </a:t>
            </a:r>
            <a:br>
              <a:rPr lang="en-US" dirty="0" smtClean="0"/>
            </a:br>
            <a:r>
              <a:rPr lang="en-US" dirty="0" smtClean="0"/>
              <a:t>Safety Management</a:t>
            </a:r>
            <a:endParaRPr lang="en-US" dirty="0"/>
          </a:p>
        </p:txBody>
      </p:sp>
      <p:sp>
        <p:nvSpPr>
          <p:cNvPr id="14" name="Content Placeholder 13"/>
          <p:cNvSpPr>
            <a:spLocks noGrp="1"/>
          </p:cNvSpPr>
          <p:nvPr>
            <p:ph idx="4294967295"/>
          </p:nvPr>
        </p:nvSpPr>
        <p:spPr>
          <a:xfrm>
            <a:off x="1446244" y="1887276"/>
            <a:ext cx="4533900" cy="4365625"/>
          </a:xfrm>
        </p:spPr>
        <p:txBody>
          <a:bodyPr>
            <a:normAutofit fontScale="92500" lnSpcReduction="10000"/>
          </a:bodyPr>
          <a:lstStyle/>
          <a:p>
            <a:pPr marL="0" indent="0">
              <a:buNone/>
            </a:pPr>
            <a:r>
              <a:rPr lang="en-US" dirty="0" smtClean="0"/>
              <a:t>Before making contact with a caregiver, child or safety service provider ask:</a:t>
            </a:r>
          </a:p>
          <a:p>
            <a:pPr lvl="1"/>
            <a:r>
              <a:rPr lang="en-US" dirty="0" smtClean="0"/>
              <a:t>Why am I making contact with this person?</a:t>
            </a:r>
          </a:p>
          <a:p>
            <a:pPr lvl="1"/>
            <a:r>
              <a:rPr lang="en-US" dirty="0" smtClean="0"/>
              <a:t>What information do I need from them?</a:t>
            </a:r>
          </a:p>
          <a:p>
            <a:pPr lvl="1"/>
            <a:r>
              <a:rPr lang="en-US" dirty="0" smtClean="0"/>
              <a:t>Will this information inform safety management?</a:t>
            </a:r>
            <a:endParaRPr lang="en-US" dirty="0"/>
          </a:p>
        </p:txBody>
      </p:sp>
      <p:sp>
        <p:nvSpPr>
          <p:cNvPr id="6" name="Slide Number Placeholder 6"/>
          <p:cNvSpPr txBox="1">
            <a:spLocks noChangeArrowheads="1"/>
          </p:cNvSpPr>
          <p:nvPr/>
        </p:nvSpPr>
        <p:spPr>
          <a:xfrm>
            <a:off x="1163546" y="6413916"/>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3.2.9</a:t>
            </a:r>
            <a:endParaRPr lang="en-US" dirty="0"/>
          </a:p>
        </p:txBody>
      </p:sp>
      <p:pic>
        <p:nvPicPr>
          <p:cNvPr id="1026" name="Picture 2" descr="C:\Users\Carnett-Valerie\AppData\Local\Microsoft\Windows\Temporary Internet Files\Content.IE5\UJRM11L7\Happy-family[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1085" y="2590309"/>
            <a:ext cx="2545714" cy="257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864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260" y="604425"/>
            <a:ext cx="6299698" cy="1143000"/>
          </a:xfrm>
        </p:spPr>
        <p:txBody>
          <a:bodyPr>
            <a:noAutofit/>
          </a:bodyPr>
          <a:lstStyle/>
          <a:p>
            <a:r>
              <a:rPr lang="en-US" sz="2800" dirty="0" smtClean="0"/>
              <a:t>Activity B:</a:t>
            </a:r>
            <a:br>
              <a:rPr lang="en-US" sz="2800" dirty="0" smtClean="0"/>
            </a:br>
            <a:r>
              <a:rPr lang="en-US" sz="2800" dirty="0"/>
              <a:t>Safety Management with the </a:t>
            </a:r>
            <a:r>
              <a:rPr lang="en-US" sz="2800" dirty="0" smtClean="0"/>
              <a:t>Sandler/Braun </a:t>
            </a:r>
            <a:r>
              <a:rPr lang="en-US" sz="2800" dirty="0"/>
              <a:t>Family</a:t>
            </a:r>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3.2.10</a:t>
            </a:r>
            <a:endParaRPr lang="en-US" dirty="0"/>
          </a:p>
        </p:txBody>
      </p:sp>
      <p:sp>
        <p:nvSpPr>
          <p:cNvPr id="3" name="TextBox 2"/>
          <p:cNvSpPr txBox="1"/>
          <p:nvPr/>
        </p:nvSpPr>
        <p:spPr>
          <a:xfrm>
            <a:off x="1439056" y="1958473"/>
            <a:ext cx="6810276" cy="3662541"/>
          </a:xfrm>
          <a:prstGeom prst="rect">
            <a:avLst/>
          </a:prstGeom>
          <a:noFill/>
        </p:spPr>
        <p:txBody>
          <a:bodyPr wrap="square" rtlCol="0">
            <a:spAutoFit/>
          </a:bodyPr>
          <a:lstStyle/>
          <a:p>
            <a:r>
              <a:rPr lang="en-US" sz="3200" b="1" i="1" dirty="0" smtClean="0">
                <a:solidFill>
                  <a:srgbClr val="56944F"/>
                </a:solidFill>
              </a:rPr>
              <a:t>Instructions:</a:t>
            </a:r>
          </a:p>
          <a:p>
            <a:endParaRPr lang="en-US" sz="3200" b="1" i="1" dirty="0" smtClean="0">
              <a:solidFill>
                <a:srgbClr val="56944F"/>
              </a:solidFill>
            </a:endParaRPr>
          </a:p>
          <a:p>
            <a:pPr marL="457200" lvl="0" indent="-457200">
              <a:buFont typeface="+mj-lt"/>
              <a:buAutoNum type="arabicPeriod"/>
            </a:pPr>
            <a:r>
              <a:rPr lang="en-US" sz="2400" dirty="0">
                <a:solidFill>
                  <a:srgbClr val="18579B"/>
                </a:solidFill>
              </a:rPr>
              <a:t>Review the </a:t>
            </a:r>
            <a:r>
              <a:rPr lang="en-US" sz="2400" dirty="0" smtClean="0">
                <a:solidFill>
                  <a:srgbClr val="18579B"/>
                </a:solidFill>
              </a:rPr>
              <a:t>Sandler/Braun </a:t>
            </a:r>
            <a:r>
              <a:rPr lang="en-US" sz="2400" dirty="0">
                <a:solidFill>
                  <a:srgbClr val="18579B"/>
                </a:solidFill>
              </a:rPr>
              <a:t>Impending Danger Plan</a:t>
            </a:r>
            <a:r>
              <a:rPr lang="en-US" sz="2400" dirty="0" smtClean="0">
                <a:solidFill>
                  <a:srgbClr val="18579B"/>
                </a:solidFill>
              </a:rPr>
              <a:t>.</a:t>
            </a:r>
          </a:p>
          <a:p>
            <a:pPr marL="457200" lvl="0" indent="-457200">
              <a:buFont typeface="+mj-lt"/>
              <a:buAutoNum type="arabicPeriod"/>
            </a:pPr>
            <a:endParaRPr lang="en-US" sz="2400" dirty="0">
              <a:solidFill>
                <a:srgbClr val="18579B"/>
              </a:solidFill>
            </a:endParaRPr>
          </a:p>
          <a:p>
            <a:pPr marL="457200" lvl="0" indent="-457200">
              <a:buFont typeface="+mj-lt"/>
              <a:buAutoNum type="arabicPeriod"/>
            </a:pPr>
            <a:r>
              <a:rPr lang="en-US" sz="2400" dirty="0">
                <a:solidFill>
                  <a:srgbClr val="18579B"/>
                </a:solidFill>
              </a:rPr>
              <a:t>Complete </a:t>
            </a:r>
            <a:r>
              <a:rPr lang="en-US" sz="2400" dirty="0" smtClean="0">
                <a:solidFill>
                  <a:srgbClr val="18579B"/>
                </a:solidFill>
              </a:rPr>
              <a:t>the Safety </a:t>
            </a:r>
            <a:r>
              <a:rPr lang="en-US" sz="2400" dirty="0">
                <a:solidFill>
                  <a:srgbClr val="18579B"/>
                </a:solidFill>
              </a:rPr>
              <a:t>Management with the </a:t>
            </a:r>
            <a:r>
              <a:rPr lang="en-US" sz="2400" dirty="0" smtClean="0">
                <a:solidFill>
                  <a:srgbClr val="18579B"/>
                </a:solidFill>
              </a:rPr>
              <a:t>Sandler/Braun </a:t>
            </a:r>
            <a:r>
              <a:rPr lang="en-US" sz="2400" dirty="0">
                <a:solidFill>
                  <a:srgbClr val="18579B"/>
                </a:solidFill>
              </a:rPr>
              <a:t>family worksheet</a:t>
            </a:r>
            <a:r>
              <a:rPr lang="en-US" sz="2400" dirty="0" smtClean="0">
                <a:solidFill>
                  <a:srgbClr val="18579B"/>
                </a:solidFill>
              </a:rPr>
              <a:t>.</a:t>
            </a:r>
          </a:p>
          <a:p>
            <a:pPr marL="457200" lvl="0" indent="-457200">
              <a:buFont typeface="+mj-lt"/>
              <a:buAutoNum type="arabicPeriod"/>
            </a:pPr>
            <a:endParaRPr lang="en-US" sz="2400" dirty="0">
              <a:solidFill>
                <a:srgbClr val="18579B"/>
              </a:solidFill>
            </a:endParaRPr>
          </a:p>
          <a:p>
            <a:pPr marL="457200" indent="-457200">
              <a:buFont typeface="+mj-lt"/>
              <a:buAutoNum type="arabicPeriod"/>
            </a:pPr>
            <a:r>
              <a:rPr lang="en-US" sz="2400" dirty="0">
                <a:solidFill>
                  <a:srgbClr val="18579B"/>
                </a:solidFill>
              </a:rPr>
              <a:t>Be prepared to discuss as a group.</a:t>
            </a:r>
            <a:endParaRPr lang="en-US" sz="2400" b="1" dirty="0">
              <a:solidFill>
                <a:srgbClr val="18579B"/>
              </a:solidFill>
            </a:endParaRPr>
          </a:p>
        </p:txBody>
      </p:sp>
    </p:spTree>
    <p:extLst>
      <p:ext uri="{BB962C8B-B14F-4D97-AF65-F5344CB8AC3E}">
        <p14:creationId xmlns:p14="http://schemas.microsoft.com/office/powerpoint/2010/main" val="1985972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pPr marL="109537" indent="0">
              <a:buNone/>
            </a:pPr>
            <a:r>
              <a:rPr lang="en-US" sz="3200" dirty="0" smtClean="0"/>
              <a:t>Safety Categories refer to the objectives that are set forth in a Safety Plan specifically designed to manage Impending Danger:</a:t>
            </a:r>
            <a:endParaRPr lang="en-US" sz="3200" dirty="0"/>
          </a:p>
          <a:p>
            <a:pPr marL="1023937" lvl="1" indent="-514350"/>
            <a:r>
              <a:rPr lang="en-US" sz="2800" dirty="0" smtClean="0"/>
              <a:t>Behavior Management</a:t>
            </a:r>
          </a:p>
          <a:p>
            <a:pPr marL="1023937" lvl="1" indent="-514350"/>
            <a:r>
              <a:rPr lang="en-US" sz="2800" dirty="0" smtClean="0"/>
              <a:t>Crisis Management</a:t>
            </a:r>
          </a:p>
          <a:p>
            <a:pPr marL="1023937" lvl="1" indent="-514350"/>
            <a:r>
              <a:rPr lang="en-US" sz="2800" dirty="0" smtClean="0"/>
              <a:t>Social Connection</a:t>
            </a:r>
          </a:p>
          <a:p>
            <a:pPr marL="1023937" lvl="1" indent="-514350"/>
            <a:r>
              <a:rPr lang="en-US" sz="2800" dirty="0" smtClean="0"/>
              <a:t>Separation</a:t>
            </a:r>
            <a:endParaRPr lang="en-US" dirty="0"/>
          </a:p>
          <a:p>
            <a:pPr marL="1023937" lvl="1" indent="-514350"/>
            <a:r>
              <a:rPr lang="en-US" sz="2800" dirty="0" smtClean="0"/>
              <a:t>Resource Support</a:t>
            </a:r>
          </a:p>
        </p:txBody>
      </p:sp>
      <p:sp>
        <p:nvSpPr>
          <p:cNvPr id="2" name="Title 1"/>
          <p:cNvSpPr>
            <a:spLocks noGrp="1"/>
          </p:cNvSpPr>
          <p:nvPr>
            <p:ph type="title"/>
          </p:nvPr>
        </p:nvSpPr>
        <p:spPr/>
        <p:txBody>
          <a:bodyPr/>
          <a:lstStyle/>
          <a:p>
            <a:r>
              <a:rPr lang="en-US" dirty="0" smtClean="0"/>
              <a:t>Safety Categories</a:t>
            </a:r>
            <a:endParaRPr lang="en-US" dirty="0"/>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3.2.11</a:t>
            </a:r>
            <a:endParaRPr lang="en-US" dirty="0"/>
          </a:p>
        </p:txBody>
      </p:sp>
    </p:spTree>
    <p:extLst>
      <p:ext uri="{BB962C8B-B14F-4D97-AF65-F5344CB8AC3E}">
        <p14:creationId xmlns:p14="http://schemas.microsoft.com/office/powerpoint/2010/main" val="219221336"/>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pPr marL="566737" indent="-457200"/>
            <a:r>
              <a:rPr lang="en-US" sz="3200" b="1" u="sng" dirty="0" smtClean="0"/>
              <a:t>Purpose</a:t>
            </a:r>
            <a:r>
              <a:rPr lang="en-US" sz="3200" b="1" dirty="0" smtClean="0"/>
              <a:t> - </a:t>
            </a:r>
            <a:r>
              <a:rPr lang="en-US" sz="3200" dirty="0" smtClean="0"/>
              <a:t>Sufficiently control the Impending Danger and ensure protection</a:t>
            </a:r>
          </a:p>
          <a:p>
            <a:pPr marL="566737" indent="-457200"/>
            <a:r>
              <a:rPr lang="en-US" sz="3200" b="1" u="sng" dirty="0" smtClean="0"/>
              <a:t>Safety Categories</a:t>
            </a:r>
            <a:r>
              <a:rPr lang="en-US" sz="3200" b="1" dirty="0" smtClean="0"/>
              <a:t> - </a:t>
            </a:r>
            <a:r>
              <a:rPr lang="en-US" sz="3200" dirty="0" smtClean="0"/>
              <a:t>Functional objectives of the Safety Plan to achieve purpose</a:t>
            </a:r>
          </a:p>
          <a:p>
            <a:pPr marL="566737" indent="-457200"/>
            <a:r>
              <a:rPr lang="en-US" sz="3200" b="1" u="sng" dirty="0" smtClean="0"/>
              <a:t>Safety Services</a:t>
            </a:r>
            <a:r>
              <a:rPr lang="en-US" sz="3200" b="1" dirty="0" smtClean="0"/>
              <a:t> - </a:t>
            </a:r>
            <a:r>
              <a:rPr lang="en-US" sz="3200" dirty="0" smtClean="0"/>
              <a:t>Actions, activities, etc. designated to achieve </a:t>
            </a:r>
          </a:p>
          <a:p>
            <a:pPr marL="109537" indent="0">
              <a:buNone/>
            </a:pPr>
            <a:r>
              <a:rPr lang="en-US" dirty="0"/>
              <a:t> 	 </a:t>
            </a:r>
            <a:r>
              <a:rPr lang="en-US" sz="3200" dirty="0" smtClean="0"/>
              <a:t>objectives</a:t>
            </a:r>
            <a:endParaRPr lang="en-US" sz="3200" dirty="0"/>
          </a:p>
        </p:txBody>
      </p:sp>
      <p:sp>
        <p:nvSpPr>
          <p:cNvPr id="2" name="Title 1"/>
          <p:cNvSpPr>
            <a:spLocks noGrp="1"/>
          </p:cNvSpPr>
          <p:nvPr>
            <p:ph type="title"/>
          </p:nvPr>
        </p:nvSpPr>
        <p:spPr/>
        <p:txBody>
          <a:bodyPr/>
          <a:lstStyle/>
          <a:p>
            <a:r>
              <a:rPr lang="en-US" dirty="0" smtClean="0"/>
              <a:t>Safety Planning and Management</a:t>
            </a:r>
            <a:endParaRPr lang="en-US" dirty="0"/>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3.2.12</a:t>
            </a:r>
            <a:endParaRPr lang="en-US" dirty="0"/>
          </a:p>
        </p:txBody>
      </p:sp>
    </p:spTree>
    <p:extLst>
      <p:ext uri="{BB962C8B-B14F-4D97-AF65-F5344CB8AC3E}">
        <p14:creationId xmlns:p14="http://schemas.microsoft.com/office/powerpoint/2010/main" val="4055633012"/>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260" y="424943"/>
            <a:ext cx="6299698" cy="1143000"/>
          </a:xfrm>
        </p:spPr>
        <p:txBody>
          <a:bodyPr>
            <a:noAutofit/>
          </a:bodyPr>
          <a:lstStyle/>
          <a:p>
            <a:r>
              <a:rPr lang="en-US" sz="2800" dirty="0" smtClean="0"/>
              <a:t>Activity C:</a:t>
            </a:r>
            <a:br>
              <a:rPr lang="en-US" sz="2800" dirty="0" smtClean="0"/>
            </a:br>
            <a:r>
              <a:rPr lang="en-US" sz="2800" dirty="0" smtClean="0"/>
              <a:t>Identifying Appropriate Safety Categories and Services</a:t>
            </a:r>
            <a:endParaRPr lang="en-US" sz="2800" dirty="0"/>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3.2.13</a:t>
            </a:r>
            <a:endParaRPr lang="en-US" dirty="0"/>
          </a:p>
        </p:txBody>
      </p:sp>
      <p:sp>
        <p:nvSpPr>
          <p:cNvPr id="3" name="TextBox 2"/>
          <p:cNvSpPr txBox="1"/>
          <p:nvPr/>
        </p:nvSpPr>
        <p:spPr>
          <a:xfrm>
            <a:off x="1439056" y="1728186"/>
            <a:ext cx="6810276" cy="4339650"/>
          </a:xfrm>
          <a:prstGeom prst="rect">
            <a:avLst/>
          </a:prstGeom>
          <a:noFill/>
        </p:spPr>
        <p:txBody>
          <a:bodyPr wrap="square" rtlCol="0">
            <a:spAutoFit/>
          </a:bodyPr>
          <a:lstStyle/>
          <a:p>
            <a:r>
              <a:rPr lang="en-US" sz="3200" b="1" i="1" dirty="0" smtClean="0">
                <a:solidFill>
                  <a:srgbClr val="56944F"/>
                </a:solidFill>
              </a:rPr>
              <a:t>Instructions:</a:t>
            </a:r>
          </a:p>
          <a:p>
            <a:endParaRPr lang="en-US" sz="2800" b="1" i="1" dirty="0" smtClean="0">
              <a:solidFill>
                <a:srgbClr val="56944F"/>
              </a:solidFill>
            </a:endParaRPr>
          </a:p>
          <a:p>
            <a:pPr marL="457200" lvl="0" indent="-457200">
              <a:buFont typeface="+mj-lt"/>
              <a:buAutoNum type="arabicPeriod"/>
            </a:pPr>
            <a:r>
              <a:rPr lang="en-US" sz="2400" dirty="0" smtClean="0">
                <a:solidFill>
                  <a:srgbClr val="1B5FAA"/>
                </a:solidFill>
              </a:rPr>
              <a:t>Review </a:t>
            </a:r>
            <a:r>
              <a:rPr lang="en-US" sz="2400" dirty="0">
                <a:solidFill>
                  <a:srgbClr val="1B5FAA"/>
                </a:solidFill>
              </a:rPr>
              <a:t>the Sandler/Braun safety plan and Safety Categories/Objectives and Associated Safety Services handout</a:t>
            </a:r>
            <a:r>
              <a:rPr lang="en-US" sz="2400" dirty="0" smtClean="0">
                <a:solidFill>
                  <a:srgbClr val="1B5FAA"/>
                </a:solidFill>
              </a:rPr>
              <a:t>.</a:t>
            </a:r>
          </a:p>
          <a:p>
            <a:pPr marL="457200" lvl="0" indent="-457200">
              <a:buFont typeface="+mj-lt"/>
              <a:buAutoNum type="arabicPeriod"/>
            </a:pPr>
            <a:endParaRPr lang="en-US" sz="2400" dirty="0">
              <a:solidFill>
                <a:srgbClr val="1B5FAA"/>
              </a:solidFill>
            </a:endParaRPr>
          </a:p>
          <a:p>
            <a:pPr marL="457200" lvl="0" indent="-457200">
              <a:buFont typeface="+mj-lt"/>
              <a:buAutoNum type="arabicPeriod"/>
            </a:pPr>
            <a:r>
              <a:rPr lang="en-US" sz="2400" dirty="0">
                <a:solidFill>
                  <a:srgbClr val="1B5FAA"/>
                </a:solidFill>
              </a:rPr>
              <a:t>Using the Safety Category and Safety Services worksheet, </a:t>
            </a:r>
            <a:r>
              <a:rPr lang="en-US" sz="2400" u="sng" dirty="0">
                <a:solidFill>
                  <a:srgbClr val="1B5FAA"/>
                </a:solidFill>
              </a:rPr>
              <a:t>determine the safety category and related safety services for each safety </a:t>
            </a:r>
            <a:r>
              <a:rPr lang="en-US" sz="2400" u="sng" dirty="0" smtClean="0">
                <a:solidFill>
                  <a:srgbClr val="1B5FAA"/>
                </a:solidFill>
              </a:rPr>
              <a:t>action</a:t>
            </a:r>
            <a:r>
              <a:rPr lang="en-US" sz="2400" dirty="0" smtClean="0">
                <a:solidFill>
                  <a:srgbClr val="1B5FAA"/>
                </a:solidFill>
              </a:rPr>
              <a:t>.</a:t>
            </a:r>
          </a:p>
          <a:p>
            <a:pPr marL="457200" lvl="0" indent="-457200">
              <a:buFont typeface="+mj-lt"/>
              <a:buAutoNum type="arabicPeriod"/>
            </a:pPr>
            <a:endParaRPr lang="en-US" sz="2400" dirty="0">
              <a:solidFill>
                <a:srgbClr val="1B5FAA"/>
              </a:solidFill>
            </a:endParaRPr>
          </a:p>
          <a:p>
            <a:pPr marL="457200" lvl="0" indent="-457200">
              <a:buFont typeface="+mj-lt"/>
              <a:buAutoNum type="arabicPeriod"/>
            </a:pPr>
            <a:r>
              <a:rPr lang="en-US" sz="2400" dirty="0" smtClean="0">
                <a:solidFill>
                  <a:srgbClr val="1B5FAA"/>
                </a:solidFill>
              </a:rPr>
              <a:t>Be </a:t>
            </a:r>
            <a:r>
              <a:rPr lang="en-US" sz="2400" dirty="0">
                <a:solidFill>
                  <a:srgbClr val="1B5FAA"/>
                </a:solidFill>
              </a:rPr>
              <a:t>prepared to discuss with the class.</a:t>
            </a:r>
            <a:endParaRPr lang="en-US" sz="2400" b="1" dirty="0">
              <a:solidFill>
                <a:srgbClr val="1B5FAA"/>
              </a:solidFill>
            </a:endParaRPr>
          </a:p>
        </p:txBody>
      </p:sp>
    </p:spTree>
    <p:extLst>
      <p:ext uri="{BB962C8B-B14F-4D97-AF65-F5344CB8AC3E}">
        <p14:creationId xmlns:p14="http://schemas.microsoft.com/office/powerpoint/2010/main" val="2506620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smtClean="0"/>
              <a:t>Unit 3.3</a:t>
            </a:r>
            <a:endParaRPr lang="en-US" dirty="0"/>
          </a:p>
        </p:txBody>
      </p:sp>
      <p:sp>
        <p:nvSpPr>
          <p:cNvPr id="3" name="Subtitle 2"/>
          <p:cNvSpPr>
            <a:spLocks noGrp="1"/>
          </p:cNvSpPr>
          <p:nvPr>
            <p:ph type="subTitle" idx="1"/>
          </p:nvPr>
        </p:nvSpPr>
        <p:spPr>
          <a:xfrm>
            <a:off x="1344167" y="2796638"/>
            <a:ext cx="7474712" cy="866899"/>
          </a:xfrm>
        </p:spPr>
        <p:txBody>
          <a:bodyPr>
            <a:normAutofit/>
          </a:bodyPr>
          <a:lstStyle/>
          <a:p>
            <a:r>
              <a:rPr lang="en-US" dirty="0" smtClean="0"/>
              <a:t>Modifying Safety Plans</a:t>
            </a:r>
            <a:endParaRPr lang="en-US" dirty="0"/>
          </a:p>
        </p:txBody>
      </p:sp>
    </p:spTree>
    <p:extLst>
      <p:ext uri="{BB962C8B-B14F-4D97-AF65-F5344CB8AC3E}">
        <p14:creationId xmlns:p14="http://schemas.microsoft.com/office/powerpoint/2010/main" val="1832256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73" y="389141"/>
            <a:ext cx="7955280" cy="1143000"/>
          </a:xfrm>
        </p:spPr>
        <p:txBody>
          <a:bodyPr>
            <a:normAutofit/>
          </a:bodyPr>
          <a:lstStyle/>
          <a:p>
            <a:r>
              <a:rPr lang="en-US" dirty="0" smtClean="0"/>
              <a:t>Learning Objectives</a:t>
            </a:r>
            <a:endParaRPr lang="en-US" dirty="0"/>
          </a:p>
        </p:txBody>
      </p:sp>
      <p:pic>
        <p:nvPicPr>
          <p:cNvPr id="4" name="Picture 3"/>
          <p:cNvPicPr>
            <a:picLocks noChangeAspect="1"/>
          </p:cNvPicPr>
          <p:nvPr/>
        </p:nvPicPr>
        <p:blipFill>
          <a:blip r:embed="rId3"/>
          <a:stretch>
            <a:fillRect/>
          </a:stretch>
        </p:blipFill>
        <p:spPr>
          <a:xfrm>
            <a:off x="7460124" y="470907"/>
            <a:ext cx="1445866" cy="1163871"/>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3.3.2</a:t>
            </a:r>
            <a:endParaRPr lang="en-US" dirty="0"/>
          </a:p>
        </p:txBody>
      </p:sp>
      <p:sp>
        <p:nvSpPr>
          <p:cNvPr id="3" name="TextBox 2"/>
          <p:cNvSpPr txBox="1"/>
          <p:nvPr/>
        </p:nvSpPr>
        <p:spPr>
          <a:xfrm>
            <a:off x="1604865" y="1916131"/>
            <a:ext cx="6466115" cy="3539430"/>
          </a:xfrm>
          <a:prstGeom prst="rect">
            <a:avLst/>
          </a:prstGeom>
          <a:noFill/>
        </p:spPr>
        <p:txBody>
          <a:bodyPr wrap="square" rtlCol="0">
            <a:spAutoFit/>
          </a:bodyPr>
          <a:lstStyle/>
          <a:p>
            <a:pPr marL="514350" indent="-514350">
              <a:buFont typeface="+mj-lt"/>
              <a:buAutoNum type="arabicPeriod"/>
            </a:pPr>
            <a:r>
              <a:rPr lang="en-US" sz="2800" dirty="0" smtClean="0">
                <a:solidFill>
                  <a:srgbClr val="56944F"/>
                </a:solidFill>
              </a:rPr>
              <a:t>Explain </a:t>
            </a:r>
            <a:r>
              <a:rPr lang="en-US" sz="2800" dirty="0">
                <a:solidFill>
                  <a:srgbClr val="56944F"/>
                </a:solidFill>
              </a:rPr>
              <a:t>and demonstrate application of the essential practice skills needed for safety plan assessment and </a:t>
            </a:r>
            <a:r>
              <a:rPr lang="en-US" sz="2800" dirty="0" smtClean="0">
                <a:solidFill>
                  <a:srgbClr val="56944F"/>
                </a:solidFill>
              </a:rPr>
              <a:t>modification. </a:t>
            </a:r>
          </a:p>
          <a:p>
            <a:pPr marL="514350" indent="-514350">
              <a:buFont typeface="+mj-lt"/>
              <a:buAutoNum type="arabicPeriod"/>
            </a:pPr>
            <a:r>
              <a:rPr lang="en-US" sz="2800" dirty="0" smtClean="0">
                <a:solidFill>
                  <a:srgbClr val="56944F"/>
                </a:solidFill>
              </a:rPr>
              <a:t>Identify and demonstrate the use of Safety Analysis and Planning criteria.</a:t>
            </a:r>
          </a:p>
          <a:p>
            <a:pPr marL="514350" indent="-514350">
              <a:buFont typeface="+mj-lt"/>
              <a:buAutoNum type="arabicPeriod"/>
            </a:pPr>
            <a:r>
              <a:rPr lang="en-US" sz="2800" dirty="0" smtClean="0">
                <a:solidFill>
                  <a:srgbClr val="56944F"/>
                </a:solidFill>
              </a:rPr>
              <a:t>Construct and manage Conditions for Return.</a:t>
            </a:r>
            <a:endParaRPr lang="en-US" sz="2800" dirty="0">
              <a:solidFill>
                <a:srgbClr val="56944F"/>
              </a:solidFill>
            </a:endParaRPr>
          </a:p>
        </p:txBody>
      </p:sp>
    </p:spTree>
    <p:extLst>
      <p:ext uri="{BB962C8B-B14F-4D97-AF65-F5344CB8AC3E}">
        <p14:creationId xmlns:p14="http://schemas.microsoft.com/office/powerpoint/2010/main" val="656920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Take Action: Modifying a Safety Plan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854" y="1813810"/>
            <a:ext cx="5850277" cy="3893460"/>
          </a:xfr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3.3.3</a:t>
            </a:r>
            <a:endParaRPr lang="en-US" dirty="0"/>
          </a:p>
        </p:txBody>
      </p:sp>
    </p:spTree>
    <p:extLst>
      <p:ext uri="{BB962C8B-B14F-4D97-AF65-F5344CB8AC3E}">
        <p14:creationId xmlns:p14="http://schemas.microsoft.com/office/powerpoint/2010/main" val="3159129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996" y="282920"/>
            <a:ext cx="7082263" cy="904579"/>
          </a:xfrm>
        </p:spPr>
        <p:txBody>
          <a:bodyPr/>
          <a:lstStyle/>
          <a:p>
            <a:r>
              <a:rPr lang="en-US" dirty="0" smtClean="0"/>
              <a:t>Modification of the Safety Plan</a:t>
            </a:r>
            <a:endParaRPr lang="en-US" dirty="0"/>
          </a:p>
        </p:txBody>
      </p:sp>
      <p:graphicFrame>
        <p:nvGraphicFramePr>
          <p:cNvPr id="3" name="Diagram 2"/>
          <p:cNvGraphicFramePr/>
          <p:nvPr>
            <p:extLst>
              <p:ext uri="{D42A27DB-BD31-4B8C-83A1-F6EECF244321}">
                <p14:modId xmlns:p14="http://schemas.microsoft.com/office/powerpoint/2010/main" val="2721651635"/>
              </p:ext>
            </p:extLst>
          </p:nvPr>
        </p:nvGraphicFramePr>
        <p:xfrm>
          <a:off x="1195653" y="1440080"/>
          <a:ext cx="7153998" cy="4908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3.3.4</a:t>
            </a:r>
            <a:endParaRPr lang="en-US" dirty="0"/>
          </a:p>
        </p:txBody>
      </p:sp>
    </p:spTree>
    <p:extLst>
      <p:ext uri="{BB962C8B-B14F-4D97-AF65-F5344CB8AC3E}">
        <p14:creationId xmlns:p14="http://schemas.microsoft.com/office/powerpoint/2010/main" val="344919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Least Intrusive Safety Plans</a:t>
            </a:r>
            <a:endParaRPr lang="en-US" dirty="0"/>
          </a:p>
        </p:txBody>
      </p:sp>
      <p:sp>
        <p:nvSpPr>
          <p:cNvPr id="3" name="Content Placeholder 2"/>
          <p:cNvSpPr>
            <a:spLocks noGrp="1"/>
          </p:cNvSpPr>
          <p:nvPr>
            <p:ph idx="1"/>
          </p:nvPr>
        </p:nvSpPr>
        <p:spPr/>
        <p:txBody>
          <a:bodyPr>
            <a:normAutofit lnSpcReduction="10000"/>
          </a:bodyPr>
          <a:lstStyle/>
          <a:p>
            <a:r>
              <a:rPr lang="en-US" dirty="0"/>
              <a:t>I</a:t>
            </a:r>
            <a:r>
              <a:rPr lang="en-US" dirty="0" smtClean="0"/>
              <a:t>ntervene to protect a child in ways that are least intrusive to family unity and privacy.</a:t>
            </a:r>
          </a:p>
          <a:p>
            <a:r>
              <a:rPr lang="en-US" dirty="0" smtClean="0"/>
              <a:t>Only implement actions, services, and controls that are absolutely necessary and essential to assess the child’s safety.</a:t>
            </a:r>
          </a:p>
          <a:p>
            <a:r>
              <a:rPr lang="en-US" dirty="0" smtClean="0"/>
              <a:t>Consider family strengths, resources, and culture.</a:t>
            </a:r>
          </a:p>
          <a:p>
            <a:endParaRPr lang="en-US" dirty="0"/>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3.3.5</a:t>
            </a:r>
            <a:endParaRPr lang="en-US" dirty="0"/>
          </a:p>
        </p:txBody>
      </p:sp>
    </p:spTree>
    <p:extLst>
      <p:ext uri="{BB962C8B-B14F-4D97-AF65-F5344CB8AC3E}">
        <p14:creationId xmlns:p14="http://schemas.microsoft.com/office/powerpoint/2010/main" val="545474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smtClean="0"/>
              <a:t>Unit 3.1</a:t>
            </a:r>
            <a:endParaRPr lang="en-US" dirty="0"/>
          </a:p>
        </p:txBody>
      </p:sp>
      <p:sp>
        <p:nvSpPr>
          <p:cNvPr id="3" name="Subtitle 2"/>
          <p:cNvSpPr>
            <a:spLocks noGrp="1"/>
          </p:cNvSpPr>
          <p:nvPr>
            <p:ph type="subTitle" idx="1"/>
          </p:nvPr>
        </p:nvSpPr>
        <p:spPr>
          <a:xfrm>
            <a:off x="1344167" y="2796638"/>
            <a:ext cx="7474712" cy="866899"/>
          </a:xfrm>
        </p:spPr>
        <p:txBody>
          <a:bodyPr>
            <a:normAutofit fontScale="85000" lnSpcReduction="20000"/>
          </a:bodyPr>
          <a:lstStyle/>
          <a:p>
            <a:r>
              <a:rPr lang="en-US" dirty="0" smtClean="0"/>
              <a:t>Case Manager’s Responsibility for </a:t>
            </a:r>
          </a:p>
          <a:p>
            <a:r>
              <a:rPr lang="en-US" dirty="0" smtClean="0"/>
              <a:t>Safety Management</a:t>
            </a:r>
            <a:endParaRPr lang="en-US" dirty="0"/>
          </a:p>
        </p:txBody>
      </p:sp>
    </p:spTree>
    <p:extLst>
      <p:ext uri="{BB962C8B-B14F-4D97-AF65-F5344CB8AC3E}">
        <p14:creationId xmlns:p14="http://schemas.microsoft.com/office/powerpoint/2010/main" val="974881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Analysis and Planning</a:t>
            </a:r>
            <a:endParaRPr lang="en-US" dirty="0"/>
          </a:p>
        </p:txBody>
      </p:sp>
      <p:sp>
        <p:nvSpPr>
          <p:cNvPr id="3" name="Content Placeholder 2"/>
          <p:cNvSpPr>
            <a:spLocks noGrp="1"/>
          </p:cNvSpPr>
          <p:nvPr>
            <p:ph idx="1"/>
          </p:nvPr>
        </p:nvSpPr>
        <p:spPr>
          <a:xfrm>
            <a:off x="4289120" y="1929115"/>
            <a:ext cx="4561802" cy="4365702"/>
          </a:xfrm>
        </p:spPr>
        <p:txBody>
          <a:bodyPr/>
          <a:lstStyle/>
          <a:p>
            <a:r>
              <a:rPr lang="en-US" dirty="0" smtClean="0"/>
              <a:t>CPI = initially responsible for safety analysis and planning</a:t>
            </a:r>
          </a:p>
          <a:p>
            <a:r>
              <a:rPr lang="en-US" dirty="0" smtClean="0"/>
              <a:t>CM = responsible for continually reassessing the analysis</a:t>
            </a:r>
            <a:endParaRPr lang="en-US" dirty="0"/>
          </a:p>
        </p:txBody>
      </p:sp>
      <p:pic>
        <p:nvPicPr>
          <p:cNvPr id="1029" name="Picture 5" descr="C:\Users\Carnett-Valerie\AppData\Local\Microsoft\Windows\Temporary Internet Files\Content.IE5\2QIPAXLQ\image-535[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039" y="2352308"/>
            <a:ext cx="1905000" cy="189547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3.3.6</a:t>
            </a:r>
            <a:endParaRPr lang="en-US" dirty="0"/>
          </a:p>
        </p:txBody>
      </p:sp>
    </p:spTree>
    <p:extLst>
      <p:ext uri="{BB962C8B-B14F-4D97-AF65-F5344CB8AC3E}">
        <p14:creationId xmlns:p14="http://schemas.microsoft.com/office/powerpoint/2010/main" val="1067993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Safety Analysis and Planning:</a:t>
            </a:r>
            <a:br>
              <a:rPr lang="en-US" dirty="0" smtClean="0"/>
            </a:br>
            <a:r>
              <a:rPr lang="en-US" dirty="0" smtClean="0"/>
              <a:t>Substance Abuse</a:t>
            </a:r>
            <a:endParaRPr lang="en-US" dirty="0"/>
          </a:p>
        </p:txBody>
      </p:sp>
      <p:sp>
        <p:nvSpPr>
          <p:cNvPr id="8" name="Content Placeholder 7"/>
          <p:cNvSpPr>
            <a:spLocks noGrp="1"/>
          </p:cNvSpPr>
          <p:nvPr>
            <p:ph idx="4294967295"/>
          </p:nvPr>
        </p:nvSpPr>
        <p:spPr>
          <a:xfrm>
            <a:off x="1133856" y="1962912"/>
            <a:ext cx="7657465" cy="4370007"/>
          </a:xfrm>
        </p:spPr>
        <p:txBody>
          <a:bodyPr>
            <a:normAutofit fontScale="85000" lnSpcReduction="20000"/>
          </a:bodyPr>
          <a:lstStyle/>
          <a:p>
            <a:pPr marL="0" indent="0">
              <a:buNone/>
            </a:pPr>
            <a:r>
              <a:rPr lang="en-US" b="1" dirty="0" smtClean="0">
                <a:solidFill>
                  <a:srgbClr val="18579B"/>
                </a:solidFill>
              </a:rPr>
              <a:t>Example where parent </a:t>
            </a:r>
            <a:r>
              <a:rPr lang="en-US" b="1" u="sng" dirty="0" smtClean="0">
                <a:solidFill>
                  <a:srgbClr val="18579B"/>
                </a:solidFill>
              </a:rPr>
              <a:t>may</a:t>
            </a:r>
            <a:r>
              <a:rPr lang="en-US" b="1" dirty="0" smtClean="0">
                <a:solidFill>
                  <a:srgbClr val="18579B"/>
                </a:solidFill>
              </a:rPr>
              <a:t> be in-home with </a:t>
            </a:r>
            <a:r>
              <a:rPr lang="en-US" b="1" dirty="0" smtClean="0">
                <a:solidFill>
                  <a:srgbClr val="18579B"/>
                </a:solidFill>
              </a:rPr>
              <a:t>child: </a:t>
            </a:r>
            <a:endParaRPr lang="en-US" b="1" dirty="0" smtClean="0">
              <a:solidFill>
                <a:srgbClr val="18579B"/>
              </a:solidFill>
            </a:endParaRPr>
          </a:p>
          <a:p>
            <a:pPr lvl="0"/>
            <a:r>
              <a:rPr lang="en-US" b="1" i="1" dirty="0"/>
              <a:t>Parent with substance abuse disorder </a:t>
            </a:r>
            <a:r>
              <a:rPr lang="en-US" b="1" i="1" dirty="0" smtClean="0"/>
              <a:t>demonstrate:</a:t>
            </a:r>
            <a:endParaRPr lang="en-US" b="1" dirty="0"/>
          </a:p>
          <a:p>
            <a:pPr lvl="1"/>
            <a:r>
              <a:rPr lang="en-US" i="1" dirty="0"/>
              <a:t>prior successful  engagement of  supports </a:t>
            </a:r>
            <a:r>
              <a:rPr lang="en-US" i="1" dirty="0" smtClean="0"/>
              <a:t>to </a:t>
            </a:r>
            <a:r>
              <a:rPr lang="en-US" i="1" dirty="0"/>
              <a:t>help user deal with likely relapse </a:t>
            </a:r>
            <a:r>
              <a:rPr lang="en-US" i="1" dirty="0" smtClean="0"/>
              <a:t>issues. </a:t>
            </a:r>
            <a:endParaRPr lang="en-US" i="1" dirty="0"/>
          </a:p>
          <a:p>
            <a:pPr lvl="1"/>
            <a:r>
              <a:rPr lang="en-US" i="1" dirty="0" smtClean="0"/>
              <a:t>an </a:t>
            </a:r>
            <a:r>
              <a:rPr lang="en-US" i="1" dirty="0"/>
              <a:t>understanding of how their use </a:t>
            </a:r>
            <a:r>
              <a:rPr lang="en-US" i="1" dirty="0" smtClean="0"/>
              <a:t>creates </a:t>
            </a:r>
            <a:r>
              <a:rPr lang="en-US" i="1" dirty="0"/>
              <a:t>a danger threat to </a:t>
            </a:r>
            <a:r>
              <a:rPr lang="en-US" i="1" dirty="0" smtClean="0"/>
              <a:t>child.</a:t>
            </a:r>
          </a:p>
          <a:p>
            <a:pPr lvl="0"/>
            <a:r>
              <a:rPr lang="en-US" b="1" i="1" dirty="0" smtClean="0"/>
              <a:t>Safety </a:t>
            </a:r>
            <a:r>
              <a:rPr lang="en-US" b="1" i="1" dirty="0" smtClean="0"/>
              <a:t>service </a:t>
            </a:r>
            <a:r>
              <a:rPr lang="en-US" b="1" i="1" dirty="0" smtClean="0"/>
              <a:t>providers:</a:t>
            </a:r>
            <a:endParaRPr lang="en-US" b="1" dirty="0" smtClean="0"/>
          </a:p>
          <a:p>
            <a:pPr lvl="1"/>
            <a:r>
              <a:rPr lang="en-US" i="1" dirty="0" smtClean="0"/>
              <a:t>recognize drug use behavior in the maltreating parent.</a:t>
            </a:r>
            <a:endParaRPr lang="en-US" dirty="0" smtClean="0"/>
          </a:p>
          <a:p>
            <a:pPr lvl="1"/>
            <a:r>
              <a:rPr lang="en-US" i="1" dirty="0" smtClean="0"/>
              <a:t>have specific safety actions in place to protect child should a lapse occur.</a:t>
            </a:r>
            <a:endParaRPr lang="en-US" dirty="0" smtClean="0"/>
          </a:p>
          <a:p>
            <a:pPr lvl="1"/>
            <a:endParaRPr lang="en-US" dirty="0"/>
          </a:p>
          <a:p>
            <a:endParaRPr lang="en-US" dirty="0" smtClean="0"/>
          </a:p>
          <a:p>
            <a:pPr marL="0" indent="0">
              <a:buNone/>
            </a:pPr>
            <a:endParaRPr lang="en-US" dirty="0"/>
          </a:p>
        </p:txBody>
      </p:sp>
      <p:sp>
        <p:nvSpPr>
          <p:cNvPr id="5" name="Slide Number Placeholder 6"/>
          <p:cNvSpPr txBox="1">
            <a:spLocks noChangeArrowheads="1"/>
          </p:cNvSpPr>
          <p:nvPr/>
        </p:nvSpPr>
        <p:spPr>
          <a:xfrm>
            <a:off x="1219788" y="6332919"/>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3.3.7</a:t>
            </a:r>
            <a:endParaRPr lang="en-US" dirty="0"/>
          </a:p>
        </p:txBody>
      </p:sp>
    </p:spTree>
    <p:extLst>
      <p:ext uri="{BB962C8B-B14F-4D97-AF65-F5344CB8AC3E}">
        <p14:creationId xmlns:p14="http://schemas.microsoft.com/office/powerpoint/2010/main" val="3750642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Safety Analysis and Planning:</a:t>
            </a:r>
            <a:br>
              <a:rPr lang="en-US" dirty="0" smtClean="0"/>
            </a:br>
            <a:r>
              <a:rPr lang="en-US" dirty="0" smtClean="0"/>
              <a:t>Substance Abuse</a:t>
            </a:r>
            <a:endParaRPr lang="en-US" dirty="0"/>
          </a:p>
        </p:txBody>
      </p:sp>
      <p:sp>
        <p:nvSpPr>
          <p:cNvPr id="8" name="Content Placeholder 7"/>
          <p:cNvSpPr>
            <a:spLocks noGrp="1"/>
          </p:cNvSpPr>
          <p:nvPr>
            <p:ph idx="4294967295"/>
          </p:nvPr>
        </p:nvSpPr>
        <p:spPr>
          <a:xfrm>
            <a:off x="1133856" y="1889760"/>
            <a:ext cx="7657465" cy="4443159"/>
          </a:xfrm>
        </p:spPr>
        <p:txBody>
          <a:bodyPr>
            <a:normAutofit/>
          </a:bodyPr>
          <a:lstStyle/>
          <a:p>
            <a:pPr lvl="0"/>
            <a:r>
              <a:rPr lang="en-US" b="1" i="1" dirty="0" smtClean="0"/>
              <a:t>Sufficient safety services are </a:t>
            </a:r>
            <a:r>
              <a:rPr lang="en-US" b="1" i="1" dirty="0" smtClean="0"/>
              <a:t>available: </a:t>
            </a:r>
            <a:endParaRPr lang="en-US" b="1" dirty="0" smtClean="0"/>
          </a:p>
          <a:p>
            <a:pPr lvl="1"/>
            <a:r>
              <a:rPr lang="en-US" i="1" dirty="0" smtClean="0"/>
              <a:t>CPI/CM </a:t>
            </a:r>
            <a:r>
              <a:rPr lang="en-US" i="1" dirty="0" smtClean="0"/>
              <a:t>has on-going </a:t>
            </a:r>
            <a:r>
              <a:rPr lang="en-US" i="1" dirty="0"/>
              <a:t>communication with treatment professional to make this </a:t>
            </a:r>
            <a:r>
              <a:rPr lang="en-US" i="1" dirty="0" smtClean="0"/>
              <a:t>call.</a:t>
            </a:r>
            <a:endParaRPr lang="en-US" i="1" dirty="0" smtClean="0"/>
          </a:p>
          <a:p>
            <a:pPr lvl="0"/>
            <a:endParaRPr lang="en-US" b="1" i="1" dirty="0" smtClean="0"/>
          </a:p>
          <a:p>
            <a:endParaRPr lang="en-US" dirty="0" smtClean="0"/>
          </a:p>
          <a:p>
            <a:pPr marL="0" indent="0">
              <a:buNone/>
            </a:pPr>
            <a:endParaRPr lang="en-US" dirty="0"/>
          </a:p>
        </p:txBody>
      </p:sp>
      <p:sp>
        <p:nvSpPr>
          <p:cNvPr id="5" name="Slide Number Placeholder 6"/>
          <p:cNvSpPr txBox="1">
            <a:spLocks noChangeArrowheads="1"/>
          </p:cNvSpPr>
          <p:nvPr/>
        </p:nvSpPr>
        <p:spPr>
          <a:xfrm>
            <a:off x="1079112" y="6309473"/>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3.3.8</a:t>
            </a:r>
            <a:endParaRPr lang="en-US" dirty="0"/>
          </a:p>
        </p:txBody>
      </p:sp>
    </p:spTree>
    <p:extLst>
      <p:ext uri="{BB962C8B-B14F-4D97-AF65-F5344CB8AC3E}">
        <p14:creationId xmlns:p14="http://schemas.microsoft.com/office/powerpoint/2010/main" val="2516649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latin typeface="Calibri" panose="020F0502020204030204" pitchFamily="34" charset="0"/>
              </a:rPr>
              <a:t>Safety Analysis and Planning:</a:t>
            </a:r>
            <a:br>
              <a:rPr lang="en-US" b="1" dirty="0" smtClean="0">
                <a:latin typeface="Calibri" panose="020F0502020204030204" pitchFamily="34" charset="0"/>
              </a:rPr>
            </a:br>
            <a:r>
              <a:rPr lang="en-US" b="1" dirty="0" smtClean="0">
                <a:latin typeface="Calibri" panose="020F0502020204030204" pitchFamily="34" charset="0"/>
              </a:rPr>
              <a:t>Unmanaged Mental Illness</a:t>
            </a:r>
            <a:endParaRPr lang="en-US" b="1" dirty="0">
              <a:latin typeface="Calibri" panose="020F0502020204030204" pitchFamily="34" charset="0"/>
            </a:endParaRPr>
          </a:p>
        </p:txBody>
      </p:sp>
      <p:sp>
        <p:nvSpPr>
          <p:cNvPr id="8" name="Content Placeholder 7"/>
          <p:cNvSpPr>
            <a:spLocks noGrp="1"/>
          </p:cNvSpPr>
          <p:nvPr>
            <p:ph idx="4294967295"/>
          </p:nvPr>
        </p:nvSpPr>
        <p:spPr>
          <a:xfrm>
            <a:off x="1231392" y="1523999"/>
            <a:ext cx="7632191" cy="5157217"/>
          </a:xfrm>
        </p:spPr>
        <p:txBody>
          <a:bodyPr>
            <a:normAutofit fontScale="92500" lnSpcReduction="20000"/>
          </a:bodyPr>
          <a:lstStyle/>
          <a:p>
            <a:pPr marL="0" indent="0">
              <a:buNone/>
            </a:pPr>
            <a:r>
              <a:rPr lang="en-US" b="1" dirty="0" smtClean="0">
                <a:solidFill>
                  <a:srgbClr val="18579B"/>
                </a:solidFill>
              </a:rPr>
              <a:t>Examples where parent </a:t>
            </a:r>
            <a:r>
              <a:rPr lang="en-US" b="1" u="sng" dirty="0">
                <a:solidFill>
                  <a:srgbClr val="18579B"/>
                </a:solidFill>
              </a:rPr>
              <a:t>may</a:t>
            </a:r>
            <a:r>
              <a:rPr lang="en-US" b="1" dirty="0">
                <a:solidFill>
                  <a:srgbClr val="18579B"/>
                </a:solidFill>
              </a:rPr>
              <a:t> be </a:t>
            </a:r>
            <a:r>
              <a:rPr lang="en-US" b="1" dirty="0" smtClean="0">
                <a:solidFill>
                  <a:srgbClr val="18579B"/>
                </a:solidFill>
              </a:rPr>
              <a:t>in the home </a:t>
            </a:r>
            <a:r>
              <a:rPr lang="en-US" b="1" dirty="0">
                <a:solidFill>
                  <a:srgbClr val="18579B"/>
                </a:solidFill>
              </a:rPr>
              <a:t>with </a:t>
            </a:r>
            <a:r>
              <a:rPr lang="en-US" b="1" dirty="0" smtClean="0">
                <a:solidFill>
                  <a:srgbClr val="18579B"/>
                </a:solidFill>
              </a:rPr>
              <a:t>child: </a:t>
            </a:r>
            <a:endParaRPr lang="en-US" b="1" dirty="0">
              <a:solidFill>
                <a:srgbClr val="18579B"/>
              </a:solidFill>
            </a:endParaRPr>
          </a:p>
          <a:p>
            <a:pPr lvl="0"/>
            <a:r>
              <a:rPr lang="en-US" b="1" i="1" dirty="0" smtClean="0"/>
              <a:t>Parent </a:t>
            </a:r>
            <a:r>
              <a:rPr lang="en-US" b="1" i="1" dirty="0"/>
              <a:t>with poorly or unmanaged mental </a:t>
            </a:r>
            <a:r>
              <a:rPr lang="en-US" b="1" i="1" dirty="0" smtClean="0"/>
              <a:t>illness:</a:t>
            </a:r>
            <a:endParaRPr lang="en-US" b="1" dirty="0"/>
          </a:p>
          <a:p>
            <a:pPr lvl="1"/>
            <a:r>
              <a:rPr lang="en-US" i="1" dirty="0" smtClean="0"/>
              <a:t>Demonstrates a </a:t>
            </a:r>
            <a:r>
              <a:rPr lang="en-US" i="1" dirty="0"/>
              <a:t>successful past history of symptom </a:t>
            </a:r>
            <a:r>
              <a:rPr lang="en-US" i="1" dirty="0" smtClean="0"/>
              <a:t>management.</a:t>
            </a:r>
            <a:endParaRPr lang="en-US" dirty="0"/>
          </a:p>
          <a:p>
            <a:pPr lvl="1"/>
            <a:r>
              <a:rPr lang="en-US" i="1" dirty="0"/>
              <a:t>H</a:t>
            </a:r>
            <a:r>
              <a:rPr lang="en-US" i="1" dirty="0" smtClean="0"/>
              <a:t>as </a:t>
            </a:r>
            <a:r>
              <a:rPr lang="en-US" i="1" dirty="0"/>
              <a:t>already initiated actions to more effectively manage </a:t>
            </a:r>
            <a:r>
              <a:rPr lang="en-US" i="1" dirty="0" smtClean="0"/>
              <a:t>symptoms.</a:t>
            </a:r>
            <a:endParaRPr lang="en-US" dirty="0"/>
          </a:p>
          <a:p>
            <a:pPr lvl="1"/>
            <a:r>
              <a:rPr lang="en-US" i="1" dirty="0" smtClean="0"/>
              <a:t>Demonstrates an </a:t>
            </a:r>
            <a:r>
              <a:rPr lang="en-US" i="1" dirty="0"/>
              <a:t>understanding of their symptoms of mental illness and how they lead to danger threats for </a:t>
            </a:r>
            <a:r>
              <a:rPr lang="en-US" i="1" dirty="0" smtClean="0"/>
              <a:t>child.</a:t>
            </a:r>
            <a:endParaRPr lang="en-US" dirty="0"/>
          </a:p>
          <a:p>
            <a:pPr lvl="1"/>
            <a:r>
              <a:rPr lang="en-US" i="1" dirty="0" smtClean="0"/>
              <a:t>Demonstrates sufficient </a:t>
            </a:r>
            <a:r>
              <a:rPr lang="en-US" i="1" dirty="0"/>
              <a:t>safety services are </a:t>
            </a:r>
            <a:r>
              <a:rPr lang="en-US" i="1" dirty="0" smtClean="0"/>
              <a:t>available.</a:t>
            </a:r>
            <a:endParaRPr lang="en-US" i="1" dirty="0" smtClean="0"/>
          </a:p>
          <a:p>
            <a:pPr lvl="0"/>
            <a:endParaRPr lang="en-US" dirty="0"/>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3.3.9</a:t>
            </a:r>
            <a:endParaRPr lang="en-US" dirty="0"/>
          </a:p>
        </p:txBody>
      </p:sp>
    </p:spTree>
    <p:extLst>
      <p:ext uri="{BB962C8B-B14F-4D97-AF65-F5344CB8AC3E}">
        <p14:creationId xmlns:p14="http://schemas.microsoft.com/office/powerpoint/2010/main" val="436360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latin typeface="Calibri" panose="020F0502020204030204" pitchFamily="34" charset="0"/>
              </a:rPr>
              <a:t>Safety Analysis and Planning:</a:t>
            </a:r>
            <a:br>
              <a:rPr lang="en-US" b="1" dirty="0">
                <a:latin typeface="Calibri" panose="020F0502020204030204" pitchFamily="34" charset="0"/>
              </a:rPr>
            </a:br>
            <a:r>
              <a:rPr lang="en-US" b="1" dirty="0">
                <a:latin typeface="Calibri" panose="020F0502020204030204" pitchFamily="34" charset="0"/>
              </a:rPr>
              <a:t>Unmanaged Mental Illness</a:t>
            </a:r>
          </a:p>
        </p:txBody>
      </p:sp>
      <p:sp>
        <p:nvSpPr>
          <p:cNvPr id="8" name="Content Placeholder 7"/>
          <p:cNvSpPr>
            <a:spLocks noGrp="1"/>
          </p:cNvSpPr>
          <p:nvPr>
            <p:ph idx="4294967295"/>
          </p:nvPr>
        </p:nvSpPr>
        <p:spPr>
          <a:xfrm>
            <a:off x="1231392" y="1682496"/>
            <a:ext cx="7632191" cy="4998720"/>
          </a:xfrm>
        </p:spPr>
        <p:txBody>
          <a:bodyPr>
            <a:normAutofit/>
          </a:bodyPr>
          <a:lstStyle/>
          <a:p>
            <a:pPr lvl="0"/>
            <a:r>
              <a:rPr lang="en-US" b="1" i="1" dirty="0" smtClean="0"/>
              <a:t>Safety </a:t>
            </a:r>
            <a:r>
              <a:rPr lang="en-US" b="1" i="1" dirty="0"/>
              <a:t>service </a:t>
            </a:r>
            <a:r>
              <a:rPr lang="en-US" b="1" i="1" dirty="0" smtClean="0"/>
              <a:t>providers:</a:t>
            </a:r>
            <a:endParaRPr lang="en-US" b="1" dirty="0"/>
          </a:p>
          <a:p>
            <a:pPr lvl="1"/>
            <a:r>
              <a:rPr lang="en-US" i="1" dirty="0"/>
              <a:t>recognize signs or symptoms of improper medication </a:t>
            </a:r>
            <a:r>
              <a:rPr lang="en-US" i="1" dirty="0" smtClean="0"/>
              <a:t>management.</a:t>
            </a:r>
            <a:endParaRPr lang="en-US" dirty="0"/>
          </a:p>
          <a:p>
            <a:pPr lvl="1"/>
            <a:r>
              <a:rPr lang="en-US" i="1" dirty="0"/>
              <a:t>have specific safety actions in place </a:t>
            </a:r>
            <a:r>
              <a:rPr lang="en-US" i="1" dirty="0" smtClean="0"/>
              <a:t>to </a:t>
            </a:r>
            <a:r>
              <a:rPr lang="en-US" i="1" dirty="0"/>
              <a:t>protect child should mental illness not improve or continue to </a:t>
            </a:r>
            <a:r>
              <a:rPr lang="en-US" i="1" dirty="0" smtClean="0"/>
              <a:t>deteriorate.</a:t>
            </a:r>
            <a:endParaRPr lang="en-US" i="1" dirty="0" smtClean="0"/>
          </a:p>
          <a:p>
            <a:pPr lvl="0"/>
            <a:r>
              <a:rPr lang="en-US" b="1" i="1" dirty="0"/>
              <a:t>Sufficient safety services are </a:t>
            </a:r>
            <a:r>
              <a:rPr lang="en-US" b="1" i="1" dirty="0" smtClean="0"/>
              <a:t>available: </a:t>
            </a:r>
            <a:endParaRPr lang="en-US" b="1" i="1" dirty="0"/>
          </a:p>
          <a:p>
            <a:pPr lvl="1"/>
            <a:r>
              <a:rPr lang="en-US" i="1" dirty="0"/>
              <a:t>CPI/CM </a:t>
            </a:r>
            <a:r>
              <a:rPr lang="en-US" i="1" dirty="0" smtClean="0"/>
              <a:t>has ongoing </a:t>
            </a:r>
            <a:r>
              <a:rPr lang="en-US" i="1" dirty="0"/>
              <a:t>communication with treatment professional to make this </a:t>
            </a:r>
            <a:r>
              <a:rPr lang="en-US" i="1" dirty="0" smtClean="0"/>
              <a:t>call.</a:t>
            </a:r>
            <a:endParaRPr lang="en-US" i="1" dirty="0"/>
          </a:p>
          <a:p>
            <a:pPr lvl="1"/>
            <a:endParaRPr lang="en-US" i="1" dirty="0" smtClean="0"/>
          </a:p>
          <a:p>
            <a:pPr lvl="0"/>
            <a:endParaRPr lang="en-US" dirty="0"/>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3.3.10</a:t>
            </a:r>
            <a:endParaRPr lang="en-US" dirty="0"/>
          </a:p>
        </p:txBody>
      </p:sp>
    </p:spTree>
    <p:extLst>
      <p:ext uri="{BB962C8B-B14F-4D97-AF65-F5344CB8AC3E}">
        <p14:creationId xmlns:p14="http://schemas.microsoft.com/office/powerpoint/2010/main" val="3190326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0" dirty="0" smtClean="0"/>
              <a:t>Safety Analysis and Planning:</a:t>
            </a:r>
            <a:br>
              <a:rPr lang="en-US" b="0" dirty="0" smtClean="0"/>
            </a:br>
            <a:r>
              <a:rPr lang="en-US" dirty="0" smtClean="0"/>
              <a:t>Domestic Violence</a:t>
            </a:r>
            <a:endParaRPr lang="en-US" b="0" dirty="0"/>
          </a:p>
        </p:txBody>
      </p:sp>
      <p:sp>
        <p:nvSpPr>
          <p:cNvPr id="8" name="Content Placeholder 7"/>
          <p:cNvSpPr>
            <a:spLocks noGrp="1"/>
          </p:cNvSpPr>
          <p:nvPr>
            <p:ph idx="4294967295"/>
          </p:nvPr>
        </p:nvSpPr>
        <p:spPr>
          <a:xfrm>
            <a:off x="1415987" y="1546225"/>
            <a:ext cx="7081837" cy="4891151"/>
          </a:xfrm>
        </p:spPr>
        <p:txBody>
          <a:bodyPr>
            <a:normAutofit lnSpcReduction="10000"/>
          </a:bodyPr>
          <a:lstStyle/>
          <a:p>
            <a:pPr marL="0" indent="0">
              <a:buNone/>
            </a:pPr>
            <a:r>
              <a:rPr lang="en-US" b="1" dirty="0" smtClean="0">
                <a:solidFill>
                  <a:srgbClr val="18579B"/>
                </a:solidFill>
              </a:rPr>
              <a:t>Examples where parent </a:t>
            </a:r>
            <a:r>
              <a:rPr lang="en-US" b="1" u="sng" dirty="0">
                <a:solidFill>
                  <a:srgbClr val="18579B"/>
                </a:solidFill>
              </a:rPr>
              <a:t>may</a:t>
            </a:r>
            <a:r>
              <a:rPr lang="en-US" b="1" dirty="0">
                <a:solidFill>
                  <a:srgbClr val="18579B"/>
                </a:solidFill>
              </a:rPr>
              <a:t> be </a:t>
            </a:r>
            <a:r>
              <a:rPr lang="en-US" b="1" dirty="0" smtClean="0">
                <a:solidFill>
                  <a:srgbClr val="18579B"/>
                </a:solidFill>
              </a:rPr>
              <a:t>in-home </a:t>
            </a:r>
            <a:r>
              <a:rPr lang="en-US" b="1" dirty="0">
                <a:solidFill>
                  <a:srgbClr val="18579B"/>
                </a:solidFill>
              </a:rPr>
              <a:t>with </a:t>
            </a:r>
            <a:r>
              <a:rPr lang="en-US" b="1" dirty="0" smtClean="0">
                <a:solidFill>
                  <a:srgbClr val="18579B"/>
                </a:solidFill>
              </a:rPr>
              <a:t>the child: </a:t>
            </a:r>
            <a:endParaRPr lang="en-US" b="1" dirty="0">
              <a:solidFill>
                <a:srgbClr val="18579B"/>
              </a:solidFill>
            </a:endParaRPr>
          </a:p>
          <a:p>
            <a:pPr lvl="0"/>
            <a:r>
              <a:rPr lang="en-US" i="1" dirty="0"/>
              <a:t>Parent who perpetrates acts of power and </a:t>
            </a:r>
            <a:r>
              <a:rPr lang="en-US" i="1" dirty="0" smtClean="0"/>
              <a:t>control demonstrates: </a:t>
            </a:r>
            <a:endParaRPr lang="en-US" dirty="0"/>
          </a:p>
          <a:p>
            <a:pPr lvl="1"/>
            <a:r>
              <a:rPr lang="en-US" i="1" dirty="0"/>
              <a:t>follow through with initial safety plan actions agreed </a:t>
            </a:r>
            <a:r>
              <a:rPr lang="en-US" i="1" dirty="0" smtClean="0"/>
              <a:t>to. </a:t>
            </a:r>
            <a:endParaRPr lang="en-US" dirty="0"/>
          </a:p>
          <a:p>
            <a:pPr lvl="1"/>
            <a:r>
              <a:rPr lang="en-US" i="1" dirty="0"/>
              <a:t>an understanding of how their actions create danger threat(s) to </a:t>
            </a:r>
            <a:r>
              <a:rPr lang="en-US" i="1" dirty="0" smtClean="0"/>
              <a:t>child.</a:t>
            </a:r>
            <a:endParaRPr lang="en-US" dirty="0"/>
          </a:p>
          <a:p>
            <a:pPr lvl="1"/>
            <a:r>
              <a:rPr lang="en-US" i="1" dirty="0"/>
              <a:t>an ability to handle “triggers” </a:t>
            </a:r>
            <a:r>
              <a:rPr lang="en-US" i="1" dirty="0" smtClean="0"/>
              <a:t>appropriately.</a:t>
            </a:r>
            <a:endParaRPr lang="en-US" dirty="0"/>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3.3.11</a:t>
            </a:r>
            <a:endParaRPr lang="en-US" dirty="0"/>
          </a:p>
        </p:txBody>
      </p:sp>
    </p:spTree>
    <p:extLst>
      <p:ext uri="{BB962C8B-B14F-4D97-AF65-F5344CB8AC3E}">
        <p14:creationId xmlns:p14="http://schemas.microsoft.com/office/powerpoint/2010/main" val="16433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0" dirty="0" smtClean="0"/>
              <a:t>Domestic Violence, </a:t>
            </a:r>
            <a:br>
              <a:rPr lang="en-US" b="0" dirty="0" smtClean="0"/>
            </a:br>
            <a:r>
              <a:rPr lang="en-US" b="0" dirty="0" smtClean="0"/>
              <a:t>Bottom Line for Safety Planning</a:t>
            </a:r>
            <a:endParaRPr lang="en-US" b="0" dirty="0"/>
          </a:p>
        </p:txBody>
      </p:sp>
      <p:sp>
        <p:nvSpPr>
          <p:cNvPr id="8" name="Content Placeholder 7"/>
          <p:cNvSpPr>
            <a:spLocks noGrp="1"/>
          </p:cNvSpPr>
          <p:nvPr>
            <p:ph idx="4294967295"/>
          </p:nvPr>
        </p:nvSpPr>
        <p:spPr>
          <a:xfrm>
            <a:off x="1415987" y="1670304"/>
            <a:ext cx="7081837" cy="4767072"/>
          </a:xfrm>
        </p:spPr>
        <p:txBody>
          <a:bodyPr>
            <a:normAutofit lnSpcReduction="10000"/>
          </a:bodyPr>
          <a:lstStyle/>
          <a:p>
            <a:pPr lvl="0"/>
            <a:r>
              <a:rPr lang="en-US" b="1" i="1" dirty="0" smtClean="0"/>
              <a:t>Safety </a:t>
            </a:r>
            <a:r>
              <a:rPr lang="en-US" b="1" i="1" dirty="0"/>
              <a:t>service </a:t>
            </a:r>
            <a:r>
              <a:rPr lang="en-US" b="1" i="1" dirty="0" smtClean="0"/>
              <a:t>providers:</a:t>
            </a:r>
            <a:endParaRPr lang="en-US" b="1" dirty="0"/>
          </a:p>
          <a:p>
            <a:pPr lvl="1"/>
            <a:r>
              <a:rPr lang="en-US" i="1" dirty="0"/>
              <a:t>recognize signs of power and control by </a:t>
            </a:r>
            <a:r>
              <a:rPr lang="en-US" i="1" dirty="0" smtClean="0"/>
              <a:t>maltreating </a:t>
            </a:r>
            <a:r>
              <a:rPr lang="en-US" i="1" dirty="0" smtClean="0"/>
              <a:t>parent.</a:t>
            </a:r>
            <a:endParaRPr lang="en-US" dirty="0"/>
          </a:p>
          <a:p>
            <a:pPr lvl="1"/>
            <a:r>
              <a:rPr lang="en-US" i="1" dirty="0"/>
              <a:t>have specific safety actions in place </a:t>
            </a:r>
            <a:r>
              <a:rPr lang="en-US" i="1" dirty="0" smtClean="0"/>
              <a:t>to </a:t>
            </a:r>
            <a:r>
              <a:rPr lang="en-US" i="1" dirty="0"/>
              <a:t>protect children from being exposed to new incidents of domestic </a:t>
            </a:r>
            <a:r>
              <a:rPr lang="en-US" i="1" dirty="0" smtClean="0"/>
              <a:t>violence.  </a:t>
            </a:r>
            <a:endParaRPr lang="en-US" dirty="0"/>
          </a:p>
          <a:p>
            <a:pPr lvl="0"/>
            <a:r>
              <a:rPr lang="en-US" b="1" i="1" dirty="0"/>
              <a:t>Sufficient safety services are </a:t>
            </a:r>
            <a:r>
              <a:rPr lang="en-US" b="1" i="1" dirty="0"/>
              <a:t>available: </a:t>
            </a:r>
            <a:endParaRPr lang="en-US" b="1" i="1" dirty="0"/>
          </a:p>
          <a:p>
            <a:pPr lvl="1"/>
            <a:r>
              <a:rPr lang="en-US" i="1" dirty="0"/>
              <a:t>CPI/CM </a:t>
            </a:r>
            <a:r>
              <a:rPr lang="en-US" i="1" dirty="0" smtClean="0"/>
              <a:t>has ongoing </a:t>
            </a:r>
            <a:r>
              <a:rPr lang="en-US" i="1" dirty="0"/>
              <a:t>communication with treatment professional to make this </a:t>
            </a:r>
            <a:r>
              <a:rPr lang="en-US" i="1" dirty="0" smtClean="0"/>
              <a:t>call.</a:t>
            </a:r>
            <a:endParaRPr lang="en-US" dirty="0"/>
          </a:p>
          <a:p>
            <a:pPr marL="0" indent="0">
              <a:buNone/>
            </a:pPr>
            <a:r>
              <a:rPr lang="en-US" i="1" dirty="0"/>
              <a:t> </a:t>
            </a:r>
            <a:endParaRPr lang="en-US" dirty="0"/>
          </a:p>
          <a:p>
            <a:pPr lvl="1"/>
            <a:endParaRPr lang="en-US" i="1" dirty="0" smtClean="0"/>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3.3.12</a:t>
            </a:r>
            <a:endParaRPr lang="en-US" dirty="0"/>
          </a:p>
        </p:txBody>
      </p:sp>
    </p:spTree>
    <p:extLst>
      <p:ext uri="{BB962C8B-B14F-4D97-AF65-F5344CB8AC3E}">
        <p14:creationId xmlns:p14="http://schemas.microsoft.com/office/powerpoint/2010/main" val="515391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arnett-Valerie\AppData\Local\Microsoft\Windows\Temporary Internet Files\Content.IE5\EGJYJN6U\terms-conditions-ic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0" y="294557"/>
            <a:ext cx="2006600" cy="215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04536" y="491778"/>
            <a:ext cx="5081399" cy="1143000"/>
          </a:xfrm>
        </p:spPr>
        <p:txBody>
          <a:bodyPr/>
          <a:lstStyle/>
          <a:p>
            <a:r>
              <a:rPr lang="en-US" dirty="0" smtClean="0"/>
              <a:t>Conditions for Return</a:t>
            </a:r>
            <a:endParaRPr lang="en-US" dirty="0"/>
          </a:p>
        </p:txBody>
      </p:sp>
      <p:sp>
        <p:nvSpPr>
          <p:cNvPr id="3" name="Content Placeholder 2"/>
          <p:cNvSpPr>
            <a:spLocks noGrp="1"/>
          </p:cNvSpPr>
          <p:nvPr>
            <p:ph idx="1"/>
          </p:nvPr>
        </p:nvSpPr>
        <p:spPr/>
        <p:txBody>
          <a:bodyPr/>
          <a:lstStyle/>
          <a:p>
            <a:r>
              <a:rPr lang="en-US" dirty="0" smtClean="0"/>
              <a:t>What are conditions of return?</a:t>
            </a:r>
          </a:p>
          <a:p>
            <a:r>
              <a:rPr lang="en-US" dirty="0" smtClean="0"/>
              <a:t>Do impending danger threats have to be reduced or eradicated before an in-home safety plan can be established?</a:t>
            </a:r>
          </a:p>
          <a:p>
            <a:r>
              <a:rPr lang="en-US" dirty="0" smtClean="0"/>
              <a:t>Do caregivers need to complete a case plan in order for children to be reunified with them?</a:t>
            </a:r>
            <a:endParaRPr lang="en-US" dirty="0"/>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3.3.13</a:t>
            </a:r>
            <a:endParaRPr lang="en-US" dirty="0"/>
          </a:p>
        </p:txBody>
      </p:sp>
    </p:spTree>
    <p:extLst>
      <p:ext uri="{BB962C8B-B14F-4D97-AF65-F5344CB8AC3E}">
        <p14:creationId xmlns:p14="http://schemas.microsoft.com/office/powerpoint/2010/main" val="29400170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Plans Must be </a:t>
            </a:r>
            <a:br>
              <a:rPr lang="en-US" dirty="0" smtClean="0"/>
            </a:br>
            <a:r>
              <a:rPr lang="en-US" dirty="0" smtClean="0"/>
              <a:t>Modified </a:t>
            </a:r>
            <a:r>
              <a:rPr lang="en-US" dirty="0"/>
              <a:t>W</a:t>
            </a:r>
            <a:r>
              <a:rPr lang="en-US" dirty="0" smtClean="0"/>
              <a:t>hen:</a:t>
            </a:r>
            <a:endParaRPr lang="en-US" dirty="0"/>
          </a:p>
        </p:txBody>
      </p:sp>
      <p:sp>
        <p:nvSpPr>
          <p:cNvPr id="3" name="Content Placeholder 2"/>
          <p:cNvSpPr>
            <a:spLocks noGrp="1"/>
          </p:cNvSpPr>
          <p:nvPr>
            <p:ph idx="1"/>
          </p:nvPr>
        </p:nvSpPr>
        <p:spPr/>
        <p:txBody>
          <a:bodyPr>
            <a:normAutofit/>
          </a:bodyPr>
          <a:lstStyle/>
          <a:p>
            <a:r>
              <a:rPr lang="en-US" dirty="0" smtClean="0"/>
              <a:t>A new danger threat is identified</a:t>
            </a:r>
          </a:p>
          <a:p>
            <a:r>
              <a:rPr lang="en-US" dirty="0" smtClean="0"/>
              <a:t>Danger threats have been eliminated</a:t>
            </a:r>
          </a:p>
          <a:p>
            <a:r>
              <a:rPr lang="en-US" dirty="0"/>
              <a:t>A child is released to the other parent, relocated in a family arrangement, or </a:t>
            </a:r>
            <a:r>
              <a:rPr lang="en-US" dirty="0" smtClean="0"/>
              <a:t>sheltered</a:t>
            </a:r>
          </a:p>
          <a:p>
            <a:r>
              <a:rPr lang="en-US" dirty="0" smtClean="0"/>
              <a:t>Changes occur in the Safety Analysis criteria</a:t>
            </a:r>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3.3.14</a:t>
            </a:r>
            <a:endParaRPr lang="en-US" dirty="0"/>
          </a:p>
        </p:txBody>
      </p:sp>
    </p:spTree>
    <p:extLst>
      <p:ext uri="{BB962C8B-B14F-4D97-AF65-F5344CB8AC3E}">
        <p14:creationId xmlns:p14="http://schemas.microsoft.com/office/powerpoint/2010/main" val="34018362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Danger and the </a:t>
            </a:r>
            <a:br>
              <a:rPr lang="en-US" dirty="0" smtClean="0"/>
            </a:br>
            <a:r>
              <a:rPr lang="en-US" dirty="0" smtClean="0"/>
              <a:t>Case Manager</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2748" y="1950817"/>
            <a:ext cx="3580033" cy="3580033"/>
          </a:xfrm>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3.3.15</a:t>
            </a:r>
            <a:endParaRPr lang="en-US" dirty="0"/>
          </a:p>
        </p:txBody>
      </p:sp>
    </p:spTree>
    <p:extLst>
      <p:ext uri="{BB962C8B-B14F-4D97-AF65-F5344CB8AC3E}">
        <p14:creationId xmlns:p14="http://schemas.microsoft.com/office/powerpoint/2010/main" val="33562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73" y="389141"/>
            <a:ext cx="7955280" cy="1143000"/>
          </a:xfrm>
        </p:spPr>
        <p:txBody>
          <a:bodyPr>
            <a:normAutofit/>
          </a:bodyPr>
          <a:lstStyle/>
          <a:p>
            <a:r>
              <a:rPr lang="en-US" dirty="0" smtClean="0"/>
              <a:t>Learning Objectives</a:t>
            </a:r>
            <a:endParaRPr lang="en-US" dirty="0"/>
          </a:p>
        </p:txBody>
      </p:sp>
      <p:pic>
        <p:nvPicPr>
          <p:cNvPr id="4" name="Picture 3"/>
          <p:cNvPicPr>
            <a:picLocks noChangeAspect="1"/>
          </p:cNvPicPr>
          <p:nvPr/>
        </p:nvPicPr>
        <p:blipFill>
          <a:blip r:embed="rId3"/>
          <a:stretch>
            <a:fillRect/>
          </a:stretch>
        </p:blipFill>
        <p:spPr>
          <a:xfrm>
            <a:off x="7460124" y="470907"/>
            <a:ext cx="1445866" cy="1163871"/>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3.1.2</a:t>
            </a:r>
            <a:endParaRPr lang="en-US" dirty="0"/>
          </a:p>
        </p:txBody>
      </p:sp>
      <p:sp>
        <p:nvSpPr>
          <p:cNvPr id="3" name="TextBox 2"/>
          <p:cNvSpPr txBox="1"/>
          <p:nvPr/>
        </p:nvSpPr>
        <p:spPr>
          <a:xfrm>
            <a:off x="1604864" y="2327275"/>
            <a:ext cx="6466115" cy="2677656"/>
          </a:xfrm>
          <a:prstGeom prst="rect">
            <a:avLst/>
          </a:prstGeom>
          <a:noFill/>
        </p:spPr>
        <p:txBody>
          <a:bodyPr wrap="square" rtlCol="0">
            <a:spAutoFit/>
          </a:bodyPr>
          <a:lstStyle/>
          <a:p>
            <a:pPr marL="514350" lvl="0" indent="-514350">
              <a:buFont typeface="+mj-lt"/>
              <a:buAutoNum type="arabicPeriod"/>
            </a:pPr>
            <a:r>
              <a:rPr lang="en-US" sz="2800" dirty="0">
                <a:solidFill>
                  <a:srgbClr val="56944F"/>
                </a:solidFill>
              </a:rPr>
              <a:t>Explain the Case Manager’s responsibility for safety management after case transfer</a:t>
            </a:r>
            <a:r>
              <a:rPr lang="en-US" sz="2800" dirty="0" smtClean="0">
                <a:solidFill>
                  <a:srgbClr val="56944F"/>
                </a:solidFill>
              </a:rPr>
              <a:t>.</a:t>
            </a:r>
          </a:p>
          <a:p>
            <a:pPr marL="514350" lvl="0" indent="-514350">
              <a:buFont typeface="+mj-lt"/>
              <a:buAutoNum type="arabicPeriod"/>
            </a:pPr>
            <a:endParaRPr lang="en-US" sz="2800" dirty="0" smtClean="0">
              <a:solidFill>
                <a:srgbClr val="56944F"/>
              </a:solidFill>
            </a:endParaRPr>
          </a:p>
          <a:p>
            <a:pPr marL="514350" lvl="0" indent="-514350">
              <a:buFont typeface="+mj-lt"/>
              <a:buAutoNum type="arabicPeriod"/>
            </a:pPr>
            <a:r>
              <a:rPr lang="en-US" sz="2800" dirty="0" smtClean="0">
                <a:solidFill>
                  <a:srgbClr val="56944F"/>
                </a:solidFill>
              </a:rPr>
              <a:t>Define the key objectives of safety management.</a:t>
            </a:r>
            <a:endParaRPr lang="en-US" sz="2800" dirty="0">
              <a:solidFill>
                <a:srgbClr val="56944F"/>
              </a:solidFill>
            </a:endParaRPr>
          </a:p>
        </p:txBody>
      </p:sp>
    </p:spTree>
    <p:extLst>
      <p:ext uri="{BB962C8B-B14F-4D97-AF65-F5344CB8AC3E}">
        <p14:creationId xmlns:p14="http://schemas.microsoft.com/office/powerpoint/2010/main" val="21133093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SMITH FAMILY:</a:t>
            </a:r>
            <a:r>
              <a:rPr lang="en-US" sz="2325" dirty="0" smtClean="0"/>
              <a:t/>
            </a:r>
            <a:br>
              <a:rPr lang="en-US" sz="2325" dirty="0" smtClean="0"/>
            </a:br>
            <a:r>
              <a:rPr lang="en-US" sz="2325" u="sng" dirty="0"/>
              <a:t>To Call</a:t>
            </a:r>
            <a:r>
              <a:rPr lang="en-US" sz="2325" dirty="0"/>
              <a:t> or </a:t>
            </a:r>
            <a:r>
              <a:rPr lang="en-US" sz="2325" u="sng" dirty="0"/>
              <a:t>Not to Call</a:t>
            </a:r>
            <a:r>
              <a:rPr lang="en-US" sz="2325" dirty="0" smtClean="0"/>
              <a:t/>
            </a:r>
            <a:br>
              <a:rPr lang="en-US" sz="2325" dirty="0" smtClean="0"/>
            </a:br>
            <a:r>
              <a:rPr lang="en-US" dirty="0" smtClean="0"/>
              <a:t/>
            </a:r>
            <a:br>
              <a:rPr lang="en-US" dirty="0" smtClean="0"/>
            </a:br>
            <a:endParaRPr lang="en-US" dirty="0"/>
          </a:p>
        </p:txBody>
      </p:sp>
      <p:sp>
        <p:nvSpPr>
          <p:cNvPr id="3" name="Content Placeholder 2"/>
          <p:cNvSpPr>
            <a:spLocks noGrp="1"/>
          </p:cNvSpPr>
          <p:nvPr>
            <p:ph idx="1"/>
          </p:nvPr>
        </p:nvSpPr>
        <p:spPr>
          <a:xfrm>
            <a:off x="1335313" y="1277258"/>
            <a:ext cx="7351485" cy="4920342"/>
          </a:xfrm>
        </p:spPr>
        <p:txBody>
          <a:bodyPr>
            <a:noAutofit/>
          </a:bodyPr>
          <a:lstStyle/>
          <a:p>
            <a:pPr marL="0" indent="0">
              <a:buNone/>
            </a:pPr>
            <a:r>
              <a:rPr lang="en-US" sz="2400" dirty="0"/>
              <a:t>You are the </a:t>
            </a:r>
            <a:r>
              <a:rPr lang="en-US" sz="2400" dirty="0" smtClean="0"/>
              <a:t>Case Manager </a:t>
            </a:r>
            <a:r>
              <a:rPr lang="en-US" sz="2400" dirty="0"/>
              <a:t>for the Smith Family.  The identified danger threat surrounds Ms. Smith’s overuse of pain pills which leads her to act irrationally and eventually pass out.  This has affected her ability to provide appropriate care for </a:t>
            </a:r>
            <a:r>
              <a:rPr lang="en-US" sz="2400" dirty="0" smtClean="0"/>
              <a:t>5-year-old</a:t>
            </a:r>
            <a:r>
              <a:rPr lang="en-US" sz="2400" dirty="0"/>
              <a:t>, Nicole.  One of the actions on the in-home safety plan is that the Aunt will check on Ms. Smith before Nicole gets off the school bus to ensure Ms. Smith has not taken any pills and is able to care for Nicole.  The Aunt calls you </a:t>
            </a:r>
            <a:r>
              <a:rPr lang="en-US" sz="2400" dirty="0" smtClean="0"/>
              <a:t>thirty-minutes </a:t>
            </a:r>
            <a:r>
              <a:rPr lang="en-US" sz="2400" dirty="0"/>
              <a:t>after Nicole normally gets off the school bus stating she was not able to check on the family today.  You attempt to reach Ms. Smith by phone, but there is no answer</a:t>
            </a:r>
            <a:r>
              <a:rPr lang="en-US" sz="2400" dirty="0" smtClean="0"/>
              <a:t>.</a:t>
            </a:r>
          </a:p>
          <a:p>
            <a:pPr marL="0" indent="0">
              <a:buNone/>
            </a:pPr>
            <a:endParaRPr lang="en-US" sz="2400" dirty="0"/>
          </a:p>
          <a:p>
            <a:pPr marL="0" indent="0">
              <a:buNone/>
            </a:pPr>
            <a:r>
              <a:rPr lang="en-US" sz="2400" b="1" i="1" dirty="0" smtClean="0">
                <a:solidFill>
                  <a:srgbClr val="FF0000"/>
                </a:solidFill>
              </a:rPr>
              <a:t>Should you call the Florida Abuse Hotline?</a:t>
            </a:r>
            <a:endParaRPr lang="en-US" sz="2400" b="1" i="1" dirty="0">
              <a:solidFill>
                <a:srgbClr val="FF0000"/>
              </a:solidFill>
            </a:endParaRPr>
          </a:p>
        </p:txBody>
      </p:sp>
    </p:spTree>
    <p:extLst>
      <p:ext uri="{BB962C8B-B14F-4D97-AF65-F5344CB8AC3E}">
        <p14:creationId xmlns:p14="http://schemas.microsoft.com/office/powerpoint/2010/main" val="3277078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43909"/>
            <a:ext cx="7082263" cy="1143000"/>
          </a:xfrm>
        </p:spPr>
        <p:txBody>
          <a:bodyPr>
            <a:normAutofit/>
          </a:bodyPr>
          <a:lstStyle/>
          <a:p>
            <a:r>
              <a:rPr lang="en-US" sz="2400" dirty="0" smtClean="0"/>
              <a:t>JONES FAMILY:</a:t>
            </a:r>
            <a:r>
              <a:rPr lang="en-US" sz="2100" u="sng" dirty="0" smtClean="0"/>
              <a:t/>
            </a:r>
            <a:br>
              <a:rPr lang="en-US" sz="2100" u="sng" dirty="0" smtClean="0"/>
            </a:br>
            <a:r>
              <a:rPr lang="en-US" sz="2100" u="sng" dirty="0" smtClean="0"/>
              <a:t>To </a:t>
            </a:r>
            <a:r>
              <a:rPr lang="en-US" sz="2100" u="sng" dirty="0"/>
              <a:t>Call</a:t>
            </a:r>
            <a:r>
              <a:rPr lang="en-US" sz="2100" dirty="0"/>
              <a:t> or </a:t>
            </a:r>
            <a:r>
              <a:rPr lang="en-US" sz="2100" u="sng" dirty="0"/>
              <a:t>Not to </a:t>
            </a:r>
            <a:r>
              <a:rPr lang="en-US" sz="2100" u="sng" dirty="0" smtClean="0"/>
              <a:t>Call</a:t>
            </a:r>
            <a:endParaRPr lang="en-US" sz="2100" dirty="0"/>
          </a:p>
        </p:txBody>
      </p:sp>
      <p:sp>
        <p:nvSpPr>
          <p:cNvPr id="3" name="Content Placeholder 2"/>
          <p:cNvSpPr>
            <a:spLocks noGrp="1"/>
          </p:cNvSpPr>
          <p:nvPr>
            <p:ph idx="1"/>
          </p:nvPr>
        </p:nvSpPr>
        <p:spPr>
          <a:xfrm>
            <a:off x="1233715" y="1235634"/>
            <a:ext cx="7453084" cy="5094515"/>
          </a:xfrm>
        </p:spPr>
        <p:txBody>
          <a:bodyPr>
            <a:noAutofit/>
          </a:bodyPr>
          <a:lstStyle/>
          <a:p>
            <a:pPr marL="0" indent="0">
              <a:buNone/>
            </a:pPr>
            <a:r>
              <a:rPr lang="en-US" sz="2000" dirty="0"/>
              <a:t>You are the Case Manager for the Jones family.  The identified danger threat surrounds Mr. and Ms. Jones addiction to cocaine which has left them unable to consistently provide for the basic needs of their three-year-old son Andy. The family has made a lot of progress and recently the safety plan has changed from an out-of-home safety plan to an in-home safety plan. You receive a phone call from Ms. Jones stating that a couple hours ago she caught Mr. Jones using cocaine which led to them getting into a physical fight. During the fight Mr. Jones pushed and choked her.  Andy witnessed the fight and was yelling at Mr. Jones to stop hurting his mother.  Mr. Jones left the home 15 minutes ago and Ms. Jones believes he has gone to purchase and use more cocaine.  She is concerned he may become violent again when he gets home.</a:t>
            </a:r>
          </a:p>
          <a:p>
            <a:pPr marL="0" indent="0">
              <a:buNone/>
            </a:pPr>
            <a:endParaRPr lang="en-US" sz="2000" b="1" i="1" dirty="0" smtClean="0">
              <a:solidFill>
                <a:srgbClr val="FF0000"/>
              </a:solidFill>
            </a:endParaRPr>
          </a:p>
          <a:p>
            <a:pPr marL="0" indent="0">
              <a:buNone/>
            </a:pPr>
            <a:r>
              <a:rPr lang="en-US" sz="2000" b="1" i="1" dirty="0" smtClean="0">
                <a:solidFill>
                  <a:srgbClr val="FF0000"/>
                </a:solidFill>
              </a:rPr>
              <a:t>Should </a:t>
            </a:r>
            <a:r>
              <a:rPr lang="en-US" sz="2000" b="1" i="1" dirty="0">
                <a:solidFill>
                  <a:srgbClr val="FF0000"/>
                </a:solidFill>
              </a:rPr>
              <a:t>you call the Florida Abuse Hotline?</a:t>
            </a:r>
          </a:p>
        </p:txBody>
      </p:sp>
    </p:spTree>
    <p:extLst>
      <p:ext uri="{BB962C8B-B14F-4D97-AF65-F5344CB8AC3E}">
        <p14:creationId xmlns:p14="http://schemas.microsoft.com/office/powerpoint/2010/main" val="7086113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Carnett-Valerie\AppData\Local\Microsoft\Windows\Temporary Internet Files\Content.IE5\2QIPAXLQ\call-to-action-e13707630038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648" y="5235187"/>
            <a:ext cx="1846928" cy="14775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04536" y="521274"/>
            <a:ext cx="7082263" cy="1622157"/>
          </a:xfrm>
        </p:spPr>
        <p:txBody>
          <a:bodyPr>
            <a:normAutofit fontScale="90000"/>
          </a:bodyPr>
          <a:lstStyle/>
          <a:p>
            <a:r>
              <a:rPr lang="en-US" dirty="0" smtClean="0"/>
              <a:t>Safety Plan Modification:  </a:t>
            </a:r>
            <a:br>
              <a:rPr lang="en-US" dirty="0" smtClean="0"/>
            </a:br>
            <a:r>
              <a:rPr lang="en-US" dirty="0" smtClean="0"/>
              <a:t>Action Steps</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1258529" y="1426972"/>
            <a:ext cx="7561006" cy="4365702"/>
          </a:xfrm>
        </p:spPr>
        <p:txBody>
          <a:bodyPr>
            <a:normAutofit/>
          </a:bodyPr>
          <a:lstStyle/>
          <a:p>
            <a:r>
              <a:rPr lang="en-US" dirty="0" smtClean="0"/>
              <a:t>Immediately take protective actions to keep the child from being harmed</a:t>
            </a:r>
          </a:p>
          <a:p>
            <a:r>
              <a:rPr lang="en-US" dirty="0" smtClean="0"/>
              <a:t>Convene a safety planning conference with the parent, members of the parent’s resource network and other safety service providers to modify the plan</a:t>
            </a:r>
          </a:p>
          <a:p>
            <a:r>
              <a:rPr lang="en-US" dirty="0"/>
              <a:t>Consult with </a:t>
            </a:r>
            <a:r>
              <a:rPr lang="en-US" dirty="0" smtClean="0"/>
              <a:t>supervisor throughout process</a:t>
            </a:r>
            <a:endParaRPr lang="en-US" dirty="0"/>
          </a:p>
          <a:p>
            <a:endParaRPr lang="en-US" dirty="0" smtClean="0"/>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3.3.18</a:t>
            </a:r>
            <a:endParaRPr lang="en-US" dirty="0"/>
          </a:p>
        </p:txBody>
      </p:sp>
    </p:spTree>
    <p:extLst>
      <p:ext uri="{BB962C8B-B14F-4D97-AF65-F5344CB8AC3E}">
        <p14:creationId xmlns:p14="http://schemas.microsoft.com/office/powerpoint/2010/main" val="35151116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260" y="604425"/>
            <a:ext cx="6299698" cy="1143000"/>
          </a:xfrm>
        </p:spPr>
        <p:txBody>
          <a:bodyPr>
            <a:noAutofit/>
          </a:bodyPr>
          <a:lstStyle/>
          <a:p>
            <a:r>
              <a:rPr lang="en-US" sz="2800" dirty="0" smtClean="0"/>
              <a:t>Activity D:</a:t>
            </a:r>
            <a:br>
              <a:rPr lang="en-US" sz="2800" dirty="0" smtClean="0"/>
            </a:br>
            <a:r>
              <a:rPr lang="en-US" sz="2800" dirty="0" smtClean="0"/>
              <a:t>Safety Plan Management with the Sandler/Braun Family</a:t>
            </a:r>
            <a:endParaRPr lang="en-US" sz="2800" dirty="0"/>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3.3.19</a:t>
            </a:r>
            <a:endParaRPr lang="en-US" dirty="0"/>
          </a:p>
        </p:txBody>
      </p:sp>
      <p:sp>
        <p:nvSpPr>
          <p:cNvPr id="3" name="TextBox 2"/>
          <p:cNvSpPr txBox="1"/>
          <p:nvPr/>
        </p:nvSpPr>
        <p:spPr>
          <a:xfrm>
            <a:off x="1439056" y="1958473"/>
            <a:ext cx="6810276" cy="3293209"/>
          </a:xfrm>
          <a:prstGeom prst="rect">
            <a:avLst/>
          </a:prstGeom>
          <a:noFill/>
        </p:spPr>
        <p:txBody>
          <a:bodyPr wrap="square" rtlCol="0">
            <a:spAutoFit/>
          </a:bodyPr>
          <a:lstStyle/>
          <a:p>
            <a:r>
              <a:rPr lang="en-US" sz="3200" b="1" i="1" dirty="0" smtClean="0">
                <a:solidFill>
                  <a:srgbClr val="56944F"/>
                </a:solidFill>
              </a:rPr>
              <a:t>Instructions:</a:t>
            </a:r>
          </a:p>
          <a:p>
            <a:endParaRPr lang="en-US" sz="3200" b="1" i="1" dirty="0" smtClean="0">
              <a:solidFill>
                <a:srgbClr val="56944F"/>
              </a:solidFill>
            </a:endParaRPr>
          </a:p>
          <a:p>
            <a:pPr marL="457200" lvl="0" indent="-457200">
              <a:buFont typeface="+mj-lt"/>
              <a:buAutoNum type="arabicPeriod"/>
            </a:pPr>
            <a:r>
              <a:rPr lang="en-US" sz="2400" dirty="0">
                <a:solidFill>
                  <a:srgbClr val="18579B"/>
                </a:solidFill>
              </a:rPr>
              <a:t>Read the Safety Plan Monitoring Interviews Case Notes</a:t>
            </a:r>
            <a:r>
              <a:rPr lang="en-US" sz="2400" dirty="0" smtClean="0">
                <a:solidFill>
                  <a:srgbClr val="18579B"/>
                </a:solidFill>
              </a:rPr>
              <a:t>.</a:t>
            </a:r>
          </a:p>
          <a:p>
            <a:pPr marL="457200" lvl="0" indent="-457200">
              <a:buFont typeface="+mj-lt"/>
              <a:buAutoNum type="arabicPeriod"/>
            </a:pPr>
            <a:endParaRPr lang="en-US" sz="2400" dirty="0">
              <a:solidFill>
                <a:srgbClr val="18579B"/>
              </a:solidFill>
            </a:endParaRPr>
          </a:p>
          <a:p>
            <a:pPr marL="457200" lvl="0" indent="-457200">
              <a:buFont typeface="+mj-lt"/>
              <a:buAutoNum type="arabicPeriod"/>
            </a:pPr>
            <a:r>
              <a:rPr lang="en-US" sz="2400" dirty="0">
                <a:solidFill>
                  <a:srgbClr val="18579B"/>
                </a:solidFill>
              </a:rPr>
              <a:t>Complete the Safety Plan Monitoring worksheet</a:t>
            </a:r>
            <a:r>
              <a:rPr lang="en-US" sz="2400" dirty="0" smtClean="0">
                <a:solidFill>
                  <a:srgbClr val="18579B"/>
                </a:solidFill>
              </a:rPr>
              <a:t>.</a:t>
            </a:r>
          </a:p>
          <a:p>
            <a:pPr marL="457200" lvl="0" indent="-457200">
              <a:buFont typeface="+mj-lt"/>
              <a:buAutoNum type="arabicPeriod"/>
            </a:pPr>
            <a:endParaRPr lang="en-US" sz="2400" dirty="0">
              <a:solidFill>
                <a:srgbClr val="18579B"/>
              </a:solidFill>
            </a:endParaRPr>
          </a:p>
          <a:p>
            <a:pPr marL="457200" indent="-457200">
              <a:buFont typeface="+mj-lt"/>
              <a:buAutoNum type="arabicPeriod"/>
            </a:pPr>
            <a:r>
              <a:rPr lang="en-US" sz="2400" dirty="0">
                <a:solidFill>
                  <a:srgbClr val="18579B"/>
                </a:solidFill>
              </a:rPr>
              <a:t>Be prepared to discuss with the class.</a:t>
            </a:r>
            <a:endParaRPr lang="en-US" sz="2400" b="1" dirty="0">
              <a:solidFill>
                <a:srgbClr val="18579B"/>
              </a:solidFill>
            </a:endParaRPr>
          </a:p>
        </p:txBody>
      </p:sp>
    </p:spTree>
    <p:extLst>
      <p:ext uri="{BB962C8B-B14F-4D97-AF65-F5344CB8AC3E}">
        <p14:creationId xmlns:p14="http://schemas.microsoft.com/office/powerpoint/2010/main" val="2506620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Planning:</a:t>
            </a:r>
            <a:br>
              <a:rPr lang="en-US" dirty="0" smtClean="0"/>
            </a:br>
            <a:r>
              <a:rPr lang="en-US" dirty="0" smtClean="0"/>
              <a:t>True/False and Fill-in the Blank</a:t>
            </a:r>
            <a:endParaRPr lang="en-US" dirty="0"/>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3.1.3</a:t>
            </a:r>
            <a:endParaRPr lang="en-US" dirty="0"/>
          </a:p>
        </p:txBody>
      </p:sp>
      <p:pic>
        <p:nvPicPr>
          <p:cNvPr id="1026" name="Picture 2" descr="C:\Users\Carnett-Valerie\AppData\Local\Microsoft\Windows\Temporary Internet Files\Content.IE5\UJRM11L7\safety[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919046" y="1853773"/>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514209"/>
      </p:ext>
    </p:extLst>
  </p:cSld>
  <p:clrMapOvr>
    <a:masterClrMapping/>
  </p:clrMapOvr>
  <p:transition advTm="6103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dirty="0" smtClean="0"/>
              <a:t>Assist with implementing in-home and out-of-home safety plans.</a:t>
            </a:r>
          </a:p>
          <a:p>
            <a:r>
              <a:rPr lang="en-US" dirty="0" smtClean="0"/>
              <a:t>Manage in-home and out-of-home safety plans upon case transfer.</a:t>
            </a:r>
          </a:p>
          <a:p>
            <a:r>
              <a:rPr lang="en-US" dirty="0" smtClean="0"/>
              <a:t>Oversee formal and informal safety service providers.</a:t>
            </a:r>
          </a:p>
          <a:p>
            <a:r>
              <a:rPr lang="en-US" dirty="0" smtClean="0"/>
              <a:t>Modify safety plans based upon changes in family circumstances/conditions and caregiver protective capacities.</a:t>
            </a:r>
          </a:p>
          <a:p>
            <a:r>
              <a:rPr lang="en-US" dirty="0" smtClean="0"/>
              <a:t>Facilitate conditions for return.</a:t>
            </a:r>
            <a:endParaRPr lang="en-US" dirty="0"/>
          </a:p>
        </p:txBody>
      </p:sp>
      <p:sp>
        <p:nvSpPr>
          <p:cNvPr id="2" name="Title 1"/>
          <p:cNvSpPr>
            <a:spLocks noGrp="1"/>
          </p:cNvSpPr>
          <p:nvPr>
            <p:ph type="title"/>
          </p:nvPr>
        </p:nvSpPr>
        <p:spPr/>
        <p:txBody>
          <a:bodyPr/>
          <a:lstStyle/>
          <a:p>
            <a:r>
              <a:rPr lang="en-US" dirty="0" smtClean="0"/>
              <a:t>The Role of Safety Management</a:t>
            </a:r>
            <a:endParaRPr lang="en-US" dirty="0"/>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3.1.4</a:t>
            </a:r>
            <a:endParaRPr lang="en-US" dirty="0"/>
          </a:p>
        </p:txBody>
      </p:sp>
    </p:spTree>
    <p:extLst>
      <p:ext uri="{BB962C8B-B14F-4D97-AF65-F5344CB8AC3E}">
        <p14:creationId xmlns:p14="http://schemas.microsoft.com/office/powerpoint/2010/main" val="1438718729"/>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537" indent="0">
              <a:buNone/>
            </a:pPr>
            <a:r>
              <a:rPr lang="en-US" dirty="0" smtClean="0"/>
              <a:t>#1: </a:t>
            </a:r>
            <a:r>
              <a:rPr lang="en-US" dirty="0"/>
              <a:t>P</a:t>
            </a:r>
            <a:r>
              <a:rPr lang="en-US" dirty="0" smtClean="0"/>
              <a:t>articipate effectively in the safety planning process which occurs at different stages of intervention.</a:t>
            </a:r>
          </a:p>
          <a:p>
            <a:pPr marL="109537" indent="0">
              <a:buNone/>
            </a:pPr>
            <a:endParaRPr lang="en-US" dirty="0" smtClean="0"/>
          </a:p>
          <a:p>
            <a:pPr marL="109537" indent="0">
              <a:buNone/>
            </a:pPr>
            <a:r>
              <a:rPr lang="en-US" dirty="0"/>
              <a:t>#2: M</a:t>
            </a:r>
            <a:r>
              <a:rPr lang="en-US" dirty="0" smtClean="0"/>
              <a:t>anage </a:t>
            </a:r>
            <a:r>
              <a:rPr lang="en-US" dirty="0"/>
              <a:t>impending danger as specified in the safety </a:t>
            </a:r>
            <a:r>
              <a:rPr lang="en-US" dirty="0" smtClean="0"/>
              <a:t>plan.</a:t>
            </a:r>
            <a:endParaRPr lang="en-US" dirty="0"/>
          </a:p>
          <a:p>
            <a:pPr marL="109537" indent="0">
              <a:buNone/>
            </a:pPr>
            <a:endParaRPr lang="en-US" dirty="0" smtClean="0"/>
          </a:p>
        </p:txBody>
      </p:sp>
      <p:sp>
        <p:nvSpPr>
          <p:cNvPr id="3" name="Title 2"/>
          <p:cNvSpPr>
            <a:spLocks noGrp="1"/>
          </p:cNvSpPr>
          <p:nvPr>
            <p:ph type="title"/>
          </p:nvPr>
        </p:nvSpPr>
        <p:spPr/>
        <p:txBody>
          <a:bodyPr/>
          <a:lstStyle/>
          <a:p>
            <a:r>
              <a:rPr lang="en-US" dirty="0" smtClean="0"/>
              <a:t>Safety Management Practice Responsibilities</a:t>
            </a:r>
            <a:endParaRPr lang="en-US" dirty="0"/>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3.1.5</a:t>
            </a:r>
            <a:endParaRPr lang="en-US" dirty="0"/>
          </a:p>
        </p:txBody>
      </p:sp>
    </p:spTree>
    <p:extLst>
      <p:ext uri="{BB962C8B-B14F-4D97-AF65-F5344CB8AC3E}">
        <p14:creationId xmlns:p14="http://schemas.microsoft.com/office/powerpoint/2010/main" val="3289403628"/>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109537" indent="0">
              <a:buNone/>
            </a:pPr>
            <a:r>
              <a:rPr lang="en-US" dirty="0" smtClean="0"/>
              <a:t>#3: To effectively manage, perform and coordinate safety services as set forth in the safety plan.</a:t>
            </a:r>
          </a:p>
          <a:p>
            <a:pPr marL="109537" indent="0">
              <a:buNone/>
            </a:pPr>
            <a:r>
              <a:rPr lang="en-US" dirty="0"/>
              <a:t>#4: To facilitate overall case management and safety management to support the family toward meeting the conditions for return (for out-of-home safety plans</a:t>
            </a:r>
            <a:r>
              <a:rPr lang="en-US" dirty="0" smtClean="0"/>
              <a:t>).</a:t>
            </a:r>
            <a:endParaRPr lang="en-US" dirty="0"/>
          </a:p>
          <a:p>
            <a:pPr marL="109537" indent="0">
              <a:buNone/>
            </a:pPr>
            <a:endParaRPr lang="en-US" dirty="0" smtClean="0"/>
          </a:p>
        </p:txBody>
      </p:sp>
      <p:sp>
        <p:nvSpPr>
          <p:cNvPr id="2" name="Title 1"/>
          <p:cNvSpPr>
            <a:spLocks noGrp="1"/>
          </p:cNvSpPr>
          <p:nvPr>
            <p:ph type="title"/>
          </p:nvPr>
        </p:nvSpPr>
        <p:spPr/>
        <p:txBody>
          <a:bodyPr/>
          <a:lstStyle/>
          <a:p>
            <a:r>
              <a:rPr lang="en-US" dirty="0" smtClean="0"/>
              <a:t>Safety Management Practice Responsibilities</a:t>
            </a:r>
            <a:endParaRPr lang="en-US" dirty="0"/>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3.1.6</a:t>
            </a:r>
            <a:endParaRPr lang="en-US" dirty="0"/>
          </a:p>
        </p:txBody>
      </p:sp>
    </p:spTree>
    <p:extLst>
      <p:ext uri="{BB962C8B-B14F-4D97-AF65-F5344CB8AC3E}">
        <p14:creationId xmlns:p14="http://schemas.microsoft.com/office/powerpoint/2010/main" val="938070019"/>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109537" indent="0">
              <a:buNone/>
            </a:pPr>
            <a:r>
              <a:rPr lang="en-US" sz="3200" b="1" i="1" dirty="0" smtClean="0"/>
              <a:t>Management by objectives works if you first think through your objectives. Ninety percent of the time this doesn’t occur.</a:t>
            </a:r>
          </a:p>
          <a:p>
            <a:pPr marL="109537" indent="0">
              <a:buNone/>
            </a:pPr>
            <a:r>
              <a:rPr lang="en-US" sz="3200" b="1" dirty="0"/>
              <a:t>	</a:t>
            </a:r>
            <a:r>
              <a:rPr lang="en-US" sz="3200" b="1" dirty="0" smtClean="0"/>
              <a:t>		Peter Drucker, Social Ecologist</a:t>
            </a:r>
            <a:endParaRPr lang="en-US" sz="3200" b="1" dirty="0"/>
          </a:p>
        </p:txBody>
      </p:sp>
      <p:sp>
        <p:nvSpPr>
          <p:cNvPr id="2" name="Title 1"/>
          <p:cNvSpPr>
            <a:spLocks noGrp="1"/>
          </p:cNvSpPr>
          <p:nvPr>
            <p:ph type="title"/>
          </p:nvPr>
        </p:nvSpPr>
        <p:spPr/>
        <p:txBody>
          <a:bodyPr/>
          <a:lstStyle/>
          <a:p>
            <a:r>
              <a:rPr lang="en-US" dirty="0" smtClean="0"/>
              <a:t>Safety Management </a:t>
            </a:r>
            <a:endParaRPr lang="en-US" dirty="0"/>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3.1.7</a:t>
            </a:r>
            <a:endParaRPr lang="en-US" dirty="0"/>
          </a:p>
        </p:txBody>
      </p:sp>
    </p:spTree>
    <p:extLst>
      <p:ext uri="{BB962C8B-B14F-4D97-AF65-F5344CB8AC3E}">
        <p14:creationId xmlns:p14="http://schemas.microsoft.com/office/powerpoint/2010/main" val="159278530"/>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 val="9e189f1a753ee679d1b35c74a851e0b830c82ef3"/>
</p:tagLst>
</file>

<file path=ppt/theme/theme1.xml><?xml version="1.0" encoding="utf-8"?>
<a:theme xmlns:a="http://schemas.openxmlformats.org/drawingml/2006/main" name="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483ADD3A6F084DA6085943468B49BD" ma:contentTypeVersion="0" ma:contentTypeDescription="Create a new document." ma:contentTypeScope="" ma:versionID="7d6921c165478d5ac44a62b1f6dca26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78D330-B7BE-4512-9FC6-45235BFBEA83}"/>
</file>

<file path=customXml/itemProps2.xml><?xml version="1.0" encoding="utf-8"?>
<ds:datastoreItem xmlns:ds="http://schemas.openxmlformats.org/officeDocument/2006/customXml" ds:itemID="{B221D19F-C9BE-4545-B0DF-DEB32AB448F6}"/>
</file>

<file path=customXml/itemProps3.xml><?xml version="1.0" encoding="utf-8"?>
<ds:datastoreItem xmlns:ds="http://schemas.openxmlformats.org/officeDocument/2006/customXml" ds:itemID="{248CE29B-68A5-4C78-8CEB-2570EEFAAA00}"/>
</file>

<file path=docProps/app.xml><?xml version="1.0" encoding="utf-8"?>
<Properties xmlns="http://schemas.openxmlformats.org/officeDocument/2006/extended-properties" xmlns:vt="http://schemas.openxmlformats.org/officeDocument/2006/docPropsVTypes">
  <Template>ACP-white</Template>
  <TotalTime>12045</TotalTime>
  <Words>2068</Words>
  <Application>Microsoft Office PowerPoint</Application>
  <PresentationFormat>On-screen Show (4:3)</PresentationFormat>
  <Paragraphs>276</Paragraphs>
  <Slides>43</Slides>
  <Notes>14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ACP-white</vt:lpstr>
      <vt:lpstr>Module 3</vt:lpstr>
      <vt:lpstr>Agenda</vt:lpstr>
      <vt:lpstr>Unit 3.1</vt:lpstr>
      <vt:lpstr>Learning Objectives</vt:lpstr>
      <vt:lpstr>Safety Planning: True/False and Fill-in the Blank</vt:lpstr>
      <vt:lpstr>The Role of Safety Management</vt:lpstr>
      <vt:lpstr>Safety Management Practice Responsibilities</vt:lpstr>
      <vt:lpstr>Safety Management Practice Responsibilities</vt:lpstr>
      <vt:lpstr>Safety Management </vt:lpstr>
      <vt:lpstr>What is Effective Safety Management?</vt:lpstr>
      <vt:lpstr>Activity A: Creating a Child Care Strategy – A Hypothetical Exercise</vt:lpstr>
      <vt:lpstr>Unit 3.2</vt:lpstr>
      <vt:lpstr>Learning Objectives</vt:lpstr>
      <vt:lpstr>Safety Plan Monitoring Requirements </vt:lpstr>
      <vt:lpstr>Minimum Ongoing Safety Plan Monitoring Requirements</vt:lpstr>
      <vt:lpstr>Minimum Ongoing Safety Plan Monitoring Requirements</vt:lpstr>
      <vt:lpstr>Domestic Violence Safety Plans </vt:lpstr>
      <vt:lpstr>Observation Skills</vt:lpstr>
      <vt:lpstr>Observation: </vt:lpstr>
      <vt:lpstr>Family Contact and  Safety Management</vt:lpstr>
      <vt:lpstr>Activity B: Safety Management with the Sandler/Braun Family</vt:lpstr>
      <vt:lpstr>Safety Categories</vt:lpstr>
      <vt:lpstr>Safety Planning and Management</vt:lpstr>
      <vt:lpstr>Activity C: Identifying Appropriate Safety Categories and Services</vt:lpstr>
      <vt:lpstr>Unit 3.3</vt:lpstr>
      <vt:lpstr>Learning Objectives</vt:lpstr>
      <vt:lpstr>When to Take Action: Modifying a Safety Plan</vt:lpstr>
      <vt:lpstr>Modification of the Safety Plan</vt:lpstr>
      <vt:lpstr>Least Intrusive Safety Plans</vt:lpstr>
      <vt:lpstr>Safety Analysis and Planning</vt:lpstr>
      <vt:lpstr>Safety Analysis and Planning: Substance Abuse</vt:lpstr>
      <vt:lpstr>Safety Analysis and Planning: Substance Abuse</vt:lpstr>
      <vt:lpstr>Safety Analysis and Planning: Unmanaged Mental Illness</vt:lpstr>
      <vt:lpstr>Safety Analysis and Planning: Unmanaged Mental Illness</vt:lpstr>
      <vt:lpstr>Safety Analysis and Planning: Domestic Violence</vt:lpstr>
      <vt:lpstr>Domestic Violence,  Bottom Line for Safety Planning</vt:lpstr>
      <vt:lpstr>Conditions for Return</vt:lpstr>
      <vt:lpstr>Safety Plans Must be  Modified When:</vt:lpstr>
      <vt:lpstr>Present Danger and the  Case Manager</vt:lpstr>
      <vt:lpstr>SMITH FAMILY: To Call or Not to Call  </vt:lpstr>
      <vt:lpstr>JONES FAMILY: To Call or Not to Call</vt:lpstr>
      <vt:lpstr>Safety Plan Modification:   Action Steps  </vt:lpstr>
      <vt:lpstr>Activity D: Safety Plan Management with the Sandler/Braun Family</vt:lpstr>
    </vt:vector>
  </TitlesOfParts>
  <Company>Frontera Interactive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Cindy</dc:creator>
  <cp:lastModifiedBy>Valerie Carnett</cp:lastModifiedBy>
  <cp:revision>410</cp:revision>
  <cp:lastPrinted>2016-06-06T19:26:28Z</cp:lastPrinted>
  <dcterms:created xsi:type="dcterms:W3CDTF">2013-01-31T01:40:39Z</dcterms:created>
  <dcterms:modified xsi:type="dcterms:W3CDTF">2016-06-28T17:42:34Z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ToT FSDMM Super SPE PPT</vt:lpwstr>
  </property>
  <property fmtid="{D5CDD505-2E9C-101B-9397-08002B2CF9AE}" pid="4" name="ArticulateGUID">
    <vt:lpwstr>516AB48F-13D2-4312-3F05-703F303F3F0E</vt:lpwstr>
  </property>
  <property fmtid="{D5CDD505-2E9C-101B-9397-08002B2CF9AE}" pid="5" name="ArticulateProjectFull">
    <vt:lpwstr>C:\Users\YYY\Desktop\Qingfu\ASD\DCF\Super SPE\ToT FSDMM Super SPE PPT - Revisions by Wang-Williams_04292013.ppta</vt:lpwstr>
  </property>
  <property fmtid="{D5CDD505-2E9C-101B-9397-08002B2CF9AE}" pid="6" name="ContentTypeId">
    <vt:lpwstr>0x010100BC483ADD3A6F084DA6085943468B49BD</vt:lpwstr>
  </property>
</Properties>
</file>