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41"/>
  </p:notesMasterIdLst>
  <p:handoutMasterIdLst>
    <p:handoutMasterId r:id="rId42"/>
  </p:handoutMasterIdLst>
  <p:sldIdLst>
    <p:sldId id="256" r:id="rId5"/>
    <p:sldId id="257" r:id="rId6"/>
    <p:sldId id="259" r:id="rId7"/>
    <p:sldId id="260" r:id="rId8"/>
    <p:sldId id="282" r:id="rId9"/>
    <p:sldId id="261" r:id="rId10"/>
    <p:sldId id="258" r:id="rId11"/>
    <p:sldId id="262" r:id="rId12"/>
    <p:sldId id="263" r:id="rId13"/>
    <p:sldId id="292" r:id="rId14"/>
    <p:sldId id="283" r:id="rId15"/>
    <p:sldId id="284" r:id="rId16"/>
    <p:sldId id="285" r:id="rId17"/>
    <p:sldId id="286" r:id="rId18"/>
    <p:sldId id="269" r:id="rId19"/>
    <p:sldId id="303" r:id="rId20"/>
    <p:sldId id="294" r:id="rId21"/>
    <p:sldId id="268" r:id="rId22"/>
    <p:sldId id="295" r:id="rId23"/>
    <p:sldId id="287" r:id="rId24"/>
    <p:sldId id="296" r:id="rId25"/>
    <p:sldId id="288" r:id="rId26"/>
    <p:sldId id="297" r:id="rId27"/>
    <p:sldId id="298" r:id="rId28"/>
    <p:sldId id="300" r:id="rId29"/>
    <p:sldId id="301" r:id="rId30"/>
    <p:sldId id="272" r:id="rId31"/>
    <p:sldId id="274" r:id="rId32"/>
    <p:sldId id="299" r:id="rId33"/>
    <p:sldId id="289" r:id="rId34"/>
    <p:sldId id="290" r:id="rId35"/>
    <p:sldId id="291" r:id="rId36"/>
    <p:sldId id="276" r:id="rId37"/>
    <p:sldId id="279" r:id="rId38"/>
    <p:sldId id="280" r:id="rId39"/>
    <p:sldId id="302"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2" autoAdjust="0"/>
    <p:restoredTop sz="96187" autoAdjust="0"/>
  </p:normalViewPr>
  <p:slideViewPr>
    <p:cSldViewPr snapToGrid="0">
      <p:cViewPr varScale="1">
        <p:scale>
          <a:sx n="113" d="100"/>
          <a:sy n="113" d="100"/>
        </p:scale>
        <p:origin x="235"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D6E147C-5A7F-4BC4-9F04-16DCAA9DA50E}" type="datetimeFigureOut">
              <a:rPr lang="en-US" smtClean="0"/>
              <a:t>5/7/2025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9379423-F093-4023-8EEA-CCFD50D53E5E}" type="slidenum">
              <a:rPr lang="en-US" smtClean="0"/>
              <a:t>‹#›</a:t>
            </a:fld>
            <a:endParaRPr lang="en-US"/>
          </a:p>
        </p:txBody>
      </p:sp>
    </p:spTree>
    <p:extLst>
      <p:ext uri="{BB962C8B-B14F-4D97-AF65-F5344CB8AC3E}">
        <p14:creationId xmlns:p14="http://schemas.microsoft.com/office/powerpoint/2010/main" val="2567558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3ABAD7-C9BE-4CEC-9DBC-E052272F7673}" type="datetimeFigureOut">
              <a:rPr lang="en-US" smtClean="0"/>
              <a:t>5/7/2025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22A2045-8730-4DB3-956C-DD99C38C3466}" type="slidenum">
              <a:rPr lang="en-US" smtClean="0"/>
              <a:t>‹#›</a:t>
            </a:fld>
            <a:endParaRPr lang="en-US"/>
          </a:p>
        </p:txBody>
      </p:sp>
    </p:spTree>
    <p:extLst>
      <p:ext uri="{BB962C8B-B14F-4D97-AF65-F5344CB8AC3E}">
        <p14:creationId xmlns:p14="http://schemas.microsoft.com/office/powerpoint/2010/main" val="9402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A2045-8730-4DB3-956C-DD99C38C3466}" type="slidenum">
              <a:rPr lang="en-US" smtClean="0"/>
              <a:t>1</a:t>
            </a:fld>
            <a:endParaRPr lang="en-US"/>
          </a:p>
        </p:txBody>
      </p:sp>
    </p:spTree>
    <p:extLst>
      <p:ext uri="{BB962C8B-B14F-4D97-AF65-F5344CB8AC3E}">
        <p14:creationId xmlns:p14="http://schemas.microsoft.com/office/powerpoint/2010/main" val="351957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21734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72738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03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276083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626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81021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746322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61457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userDrawn="1"/>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394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E9E6-2D0C-4671-93D6-C415F75534E1}"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10345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1E9E6-2D0C-4671-93D6-C415F75534E1}"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043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1E9E6-2D0C-4671-93D6-C415F75534E1}"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78281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1E9E6-2D0C-4671-93D6-C415F75534E1}"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342025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E9E6-2D0C-4671-93D6-C415F75534E1}"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97191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1E9E6-2D0C-4671-93D6-C415F75534E1}"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5783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1E9E6-2D0C-4671-93D6-C415F75534E1}"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94C1-2131-4756-B204-F9BA4D50859B}" type="slidenum">
              <a:rPr lang="en-US" smtClean="0"/>
              <a:t>‹#›</a:t>
            </a:fld>
            <a:endParaRPr lang="en-US"/>
          </a:p>
        </p:txBody>
      </p:sp>
    </p:spTree>
    <p:extLst>
      <p:ext uri="{BB962C8B-B14F-4D97-AF65-F5344CB8AC3E}">
        <p14:creationId xmlns:p14="http://schemas.microsoft.com/office/powerpoint/2010/main" val="126624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A1E9E6-2D0C-4671-93D6-C415F75534E1}" type="datetimeFigureOut">
              <a:rPr lang="en-US" smtClean="0"/>
              <a:t>5/7/2025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3794C1-2131-4756-B204-F9BA4D50859B}" type="slidenum">
              <a:rPr lang="en-US" smtClean="0"/>
              <a:t>‹#›</a:t>
            </a:fld>
            <a:endParaRPr lang="en-US"/>
          </a:p>
        </p:txBody>
      </p:sp>
    </p:spTree>
    <p:extLst>
      <p:ext uri="{BB962C8B-B14F-4D97-AF65-F5344CB8AC3E}">
        <p14:creationId xmlns:p14="http://schemas.microsoft.com/office/powerpoint/2010/main" val="82818135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uact=8&amp;ved=0CAcQjRw&amp;url=http://homeschoolmathonline.com/make-your-homeschooler-show-work-improve-by-50/&amp;ei=QhneVJ-LA8mdgwTd6oKwDw&amp;bvm=bv.85970519,d.eXY&amp;psig=AFQjCNETXKOz0xiBrx5abaokQvz7tVhvSw&amp;ust=1423927598832057"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www.dreamstime.com/photos-images/danger-sign-3d.html&amp;ei=9UXjVPiSMcmoNtnJgogM&amp;psig=AFQjCNFTDwysQeEoTGJFPEzLvJ3gzBXcSQ&amp;ust=1424267037694050" TargetMode="External"/><Relationship Id="rId5" Type="http://schemas.openxmlformats.org/officeDocument/2006/relationships/image" Target="../media/image10.jpeg"/><Relationship Id="rId4" Type="http://schemas.openxmlformats.org/officeDocument/2006/relationships/hyperlink" Target="https://www.google.com/url?sa=i&amp;rct=j&amp;q=&amp;esrc=s&amp;frm=1&amp;source=images&amp;cd=&amp;cad=rja&amp;uact=8&amp;ved=0CAcQjRw&amp;url=https://cruisewithmike.wordpress.com/2011/07/01/how-to-plan-a-cruise-vacation-from-start-to-finish/&amp;ei=6ULjVO_-EoKoNsOUgZgD&amp;psig=AFQjCNHfvZEAP16Xd-kK_5XxycIaAoSoWQ&amp;ust=14242662876357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m/url?sa=i&amp;rct=j&amp;q=&amp;esrc=s&amp;frm=1&amp;source=images&amp;cd=&amp;cad=rja&amp;uact=8&amp;ved=0CAcQjRw&amp;url=http://www.creativesafetysupply.com/caution-yield-sign/&amp;ei=xEzrVPzvO4mMsQTLyIGQCw&amp;bvm=bv.86475890,d.cWc&amp;psig=AFQjCNG2pMH9MnhI5U2qKEfn7tZPRzC6Bw&amp;ust=142479200304569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ucnewsblog.files.wordpress.com/2011/11/copy-of-focusgroup.png"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google.com/url?sa=i&amp;rct=j&amp;q=&amp;esrc=s&amp;frm=1&amp;source=images&amp;cd=&amp;cad=rja&amp;uact=8&amp;ved=0CAcQjRw&amp;url=http://homeschoolmathonline.com/make-your-homeschooler-show-work-improve-by-50/&amp;ei=QhneVJ-LA8mdgwTd6oKwDw&amp;bvm=bv.85970519,d.eXY&amp;psig=AFQjCNETXKOz0xiBrx5abaokQvz7tVhvSw&amp;ust=142392759883205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http://classroomclipart.com/images/gallery/Animations/Business/TN_agenda_animation_2.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421" y="5875501"/>
            <a:ext cx="1020180" cy="850150"/>
          </a:xfrm>
          <a:prstGeom prst="rect">
            <a:avLst/>
          </a:prstGeom>
        </p:spPr>
      </p:pic>
      <p:sp>
        <p:nvSpPr>
          <p:cNvPr id="7"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887724" y="63916"/>
            <a:ext cx="6480175" cy="6017895"/>
          </a:xfrm>
          <a:prstGeom prst="rect">
            <a:avLst/>
          </a:prstGeom>
        </p:spPr>
      </p:pic>
    </p:spTree>
    <p:extLst>
      <p:ext uri="{BB962C8B-B14F-4D97-AF65-F5344CB8AC3E}">
        <p14:creationId xmlns:p14="http://schemas.microsoft.com/office/powerpoint/2010/main" val="154979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Learning Objectives</a:t>
            </a:r>
          </a:p>
        </p:txBody>
      </p:sp>
      <p:sp>
        <p:nvSpPr>
          <p:cNvPr id="3" name="Content Placeholder 2"/>
          <p:cNvSpPr>
            <a:spLocks noGrp="1"/>
          </p:cNvSpPr>
          <p:nvPr>
            <p:ph idx="1"/>
          </p:nvPr>
        </p:nvSpPr>
        <p:spPr>
          <a:xfrm>
            <a:off x="677334" y="1250576"/>
            <a:ext cx="8596668" cy="5042648"/>
          </a:xfrm>
        </p:spPr>
        <p:txBody>
          <a:bodyPr>
            <a:normAutofit fontScale="92500" lnSpcReduction="20000"/>
          </a:bodyPr>
          <a:lstStyle/>
          <a:p>
            <a:pPr lvl="0"/>
            <a:r>
              <a:rPr lang="en-US" sz="2800" b="1"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849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70" y="1089212"/>
            <a:ext cx="8596668" cy="5194197"/>
          </a:xfrm>
        </p:spPr>
        <p:txBody>
          <a:bodyPr>
            <a:normAutofit/>
          </a:bodyPr>
          <a:lstStyle/>
          <a:p>
            <a:pPr lvl="0"/>
            <a:r>
              <a:rPr lang="en-US" sz="3600" dirty="0">
                <a:latin typeface="Andalus" panose="02020603050405020304" pitchFamily="18" charset="-78"/>
                <a:cs typeface="Andalus" panose="02020603050405020304" pitchFamily="18" charset="-78"/>
              </a:rPr>
              <a:t>How do you “show your work” for the job that you do?</a:t>
            </a:r>
          </a:p>
          <a:p>
            <a:pPr lvl="0"/>
            <a:r>
              <a:rPr lang="en-US" sz="3600" dirty="0">
                <a:latin typeface="Andalus" panose="02020603050405020304" pitchFamily="18" charset="-78"/>
                <a:cs typeface="Andalus" panose="02020603050405020304" pitchFamily="18" charset="-78"/>
              </a:rPr>
              <a:t>How do you “give yourself credit” for the work you do?</a:t>
            </a:r>
          </a:p>
          <a:p>
            <a:endParaRPr lang="en-US" sz="4400" dirty="0">
              <a:latin typeface="Andalus" panose="02020603050405020304" pitchFamily="18" charset="-78"/>
              <a:cs typeface="Andalus" panose="02020603050405020304" pitchFamily="18" charset="-78"/>
            </a:endParaRPr>
          </a:p>
        </p:txBody>
      </p:sp>
      <p:pic>
        <p:nvPicPr>
          <p:cNvPr id="4" name="irc_mi" descr="http://homeschoolmathonline.com/wp-content/uploads/2013/08/show-math-work-2.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55664" y="3259510"/>
            <a:ext cx="2880692" cy="2504795"/>
          </a:xfrm>
          <a:prstGeom prst="rect">
            <a:avLst/>
          </a:prstGeom>
          <a:noFill/>
          <a:ln>
            <a:noFill/>
          </a:ln>
        </p:spPr>
      </p:pic>
      <p:pic>
        <p:nvPicPr>
          <p:cNvPr id="5" name="Picture 4" descr="http://media.cmgdigital.com/shared/lt/lt_cache/thumbnail/960/img/photos/2012/07/16/35/4d/DCF_Logo_circ_CMYK.jpg"/>
          <p:cNvPicPr>
            <a:picLocks noChangeAspect="1" noChangeArrowheads="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75079" y="103992"/>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Methodology is like Math:</a:t>
            </a:r>
          </a:p>
        </p:txBody>
      </p:sp>
    </p:spTree>
    <p:extLst>
      <p:ext uri="{BB962C8B-B14F-4D97-AF65-F5344CB8AC3E}">
        <p14:creationId xmlns:p14="http://schemas.microsoft.com/office/powerpoint/2010/main" val="93911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197224"/>
            <a:ext cx="8596668" cy="909918"/>
          </a:xfrm>
        </p:spPr>
        <p:txBody>
          <a:bodyPr>
            <a:noAutofit/>
          </a:bodyPr>
          <a:lstStyle/>
          <a:p>
            <a:r>
              <a:rPr lang="en-US" sz="5400" b="1" dirty="0">
                <a:solidFill>
                  <a:schemeClr val="accent1">
                    <a:lumMod val="50000"/>
                  </a:schemeClr>
                </a:solidFill>
              </a:rPr>
              <a:t>Purpose of Notes: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27793" y="1322302"/>
            <a:ext cx="8596668" cy="5194197"/>
          </a:xfrm>
        </p:spPr>
        <p:txBody>
          <a:bodyPr>
            <a:normAutofit fontScale="62500" lnSpcReduction="20000"/>
          </a:bodyPr>
          <a:lstStyle/>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Purpose is to document who we saw, what they said, what we did, and how we conducted our data gathering for our assessments. </a:t>
            </a:r>
          </a:p>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The notes are about the CPI tasks, actions and duties. </a:t>
            </a:r>
          </a:p>
          <a:p>
            <a:pPr lvl="0">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It is a log of contacts, phone numbers, addresses, telephone contacts, referrals and general communications needed to obtain information. </a:t>
            </a:r>
          </a:p>
          <a:p>
            <a:pPr>
              <a:lnSpc>
                <a:spcPct val="120000"/>
              </a:lnSpc>
              <a:spcBef>
                <a:spcPts val="600"/>
              </a:spcBef>
              <a:spcAft>
                <a:spcPts val="600"/>
              </a:spcAft>
            </a:pPr>
            <a:r>
              <a:rPr lang="en-US" sz="4400" dirty="0">
                <a:latin typeface="Andalus" panose="02020603050405020304" pitchFamily="18" charset="-78"/>
                <a:cs typeface="Andalus" panose="02020603050405020304" pitchFamily="18" charset="-78"/>
              </a:rPr>
              <a:t>Avoid overuse of excessive fillers such as “</a:t>
            </a:r>
            <a:r>
              <a:rPr lang="en-US" sz="4400" i="1" dirty="0">
                <a:latin typeface="Andalus" panose="02020603050405020304" pitchFamily="18" charset="-78"/>
                <a:cs typeface="Andalus" panose="02020603050405020304" pitchFamily="18" charset="-78"/>
              </a:rPr>
              <a:t>stated, reported, indicated, and said</a:t>
            </a:r>
            <a:r>
              <a:rPr lang="en-US" sz="4400" dirty="0">
                <a:latin typeface="Andalus" panose="02020603050405020304" pitchFamily="18" charset="-78"/>
                <a:cs typeface="Andalus" panose="02020603050405020304" pitchFamily="18" charset="-78"/>
              </a:rPr>
              <a:t>”</a:t>
            </a:r>
            <a:r>
              <a:rPr lang="en-US" sz="4400" b="1" dirty="0">
                <a:latin typeface="Andalus" panose="02020603050405020304" pitchFamily="18" charset="-78"/>
                <a:cs typeface="Andalus" panose="02020603050405020304" pitchFamily="18" charset="-78"/>
              </a:rPr>
              <a:t> </a:t>
            </a:r>
            <a:r>
              <a:rPr lang="en-US" sz="4400" dirty="0">
                <a:latin typeface="Andalus" panose="02020603050405020304" pitchFamily="18" charset="-78"/>
                <a:cs typeface="Andalus" panose="02020603050405020304" pitchFamily="18" charset="-78"/>
              </a:rPr>
              <a:t>whenever possible.</a:t>
            </a:r>
          </a:p>
        </p:txBody>
      </p:sp>
    </p:spTree>
    <p:extLst>
      <p:ext uri="{BB962C8B-B14F-4D97-AF65-F5344CB8AC3E}">
        <p14:creationId xmlns:p14="http://schemas.microsoft.com/office/powerpoint/2010/main" val="305771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8" y="339079"/>
            <a:ext cx="8596668" cy="909918"/>
          </a:xfrm>
        </p:spPr>
        <p:txBody>
          <a:bodyPr>
            <a:noAutofit/>
          </a:bodyPr>
          <a:lstStyle/>
          <a:p>
            <a:r>
              <a:rPr lang="en-US" sz="5400" b="1" dirty="0">
                <a:solidFill>
                  <a:schemeClr val="accent1">
                    <a:lumMod val="50000"/>
                  </a:schemeClr>
                </a:solidFill>
              </a:rPr>
              <a:t>Purpose of PDA:</a:t>
            </a:r>
          </a:p>
        </p:txBody>
      </p:sp>
      <p:sp>
        <p:nvSpPr>
          <p:cNvPr id="3" name="Content Placeholder 2"/>
          <p:cNvSpPr>
            <a:spLocks noGrp="1"/>
          </p:cNvSpPr>
          <p:nvPr>
            <p:ph idx="1"/>
          </p:nvPr>
        </p:nvSpPr>
        <p:spPr>
          <a:xfrm>
            <a:off x="932828" y="1663804"/>
            <a:ext cx="8596668" cy="4226008"/>
          </a:xfrm>
        </p:spPr>
        <p:txBody>
          <a:bodyPr>
            <a:noAutofit/>
          </a:bodyPr>
          <a:lstStyle/>
          <a:p>
            <a:r>
              <a:rPr lang="en-US" sz="3600" dirty="0">
                <a:latin typeface="Andalus" panose="02020603050405020304" pitchFamily="18" charset="-78"/>
                <a:cs typeface="Andalus" panose="02020603050405020304" pitchFamily="18" charset="-78"/>
              </a:rPr>
              <a:t>The purpose of the Present Danger Assessment is exactly what it sounds like. </a:t>
            </a:r>
          </a:p>
          <a:p>
            <a:r>
              <a:rPr lang="en-US" sz="3600" dirty="0">
                <a:latin typeface="Andalus" panose="02020603050405020304" pitchFamily="18" charset="-78"/>
                <a:cs typeface="Andalus" panose="02020603050405020304" pitchFamily="18" charset="-78"/>
              </a:rPr>
              <a:t>It is to assess for present danger. It happens when we have seen the child/children or have enough information to determine there is or is not present danger.</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0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69" y="2425805"/>
            <a:ext cx="8596668" cy="3661230"/>
          </a:xfrm>
        </p:spPr>
        <p:txBody>
          <a:bodyPr>
            <a:noAutofit/>
          </a:bodyPr>
          <a:lstStyle/>
          <a:p>
            <a:pPr marL="0" indent="0">
              <a:buNone/>
            </a:pPr>
            <a:r>
              <a:rPr lang="en-US" sz="2800" i="1" dirty="0">
                <a:latin typeface="Andalus" panose="02020603050405020304" pitchFamily="18" charset="-78"/>
                <a:cs typeface="Andalus" panose="02020603050405020304" pitchFamily="18" charset="-78"/>
              </a:rPr>
              <a:t>“The child was not hurt. The mom was at grandma’s house. Nobody does drugs in the house and the children are not afraid of anybody according to the children. Dad was not home when it happened. The oldest child gets home earlier than the younger kids so it was okay. The oldest child was home when it happened. No present danger.”</a:t>
            </a:r>
            <a:endParaRPr lang="en-US" sz="2800" dirty="0">
              <a:latin typeface="Andalus" panose="02020603050405020304" pitchFamily="18" charset="-78"/>
              <a:cs typeface="Andalus" panose="02020603050405020304" pitchFamily="18" charset="-78"/>
            </a:endParaRP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51828" y="339078"/>
            <a:ext cx="8596668" cy="1776593"/>
          </a:xfrm>
        </p:spPr>
        <p:txBody>
          <a:bodyPr>
            <a:noAutofit/>
          </a:bodyPr>
          <a:lstStyle/>
          <a:p>
            <a:r>
              <a:rPr lang="en-US" sz="5400" b="1" dirty="0">
                <a:solidFill>
                  <a:schemeClr val="accent1">
                    <a:lumMod val="50000"/>
                  </a:schemeClr>
                </a:solidFill>
              </a:rPr>
              <a:t>Present Danger Assessment Summary:</a:t>
            </a:r>
          </a:p>
        </p:txBody>
      </p:sp>
    </p:spTree>
    <p:extLst>
      <p:ext uri="{BB962C8B-B14F-4D97-AF65-F5344CB8AC3E}">
        <p14:creationId xmlns:p14="http://schemas.microsoft.com/office/powerpoint/2010/main" val="78604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3" y="301541"/>
            <a:ext cx="8596668" cy="1065297"/>
          </a:xfrm>
        </p:spPr>
        <p:txBody>
          <a:bodyPr>
            <a:normAutofit/>
          </a:bodyPr>
          <a:lstStyle/>
          <a:p>
            <a:r>
              <a:rPr lang="en-US" sz="5400" b="1" dirty="0">
                <a:solidFill>
                  <a:schemeClr val="accent1">
                    <a:lumMod val="50000"/>
                  </a:schemeClr>
                </a:solidFill>
                <a:latin typeface="+mn-lt"/>
                <a:cs typeface="Andalus" panose="02020603050405020304" pitchFamily="18" charset="-78"/>
              </a:rPr>
              <a:t>Critique of PDA Summary:</a:t>
            </a:r>
          </a:p>
        </p:txBody>
      </p:sp>
      <p:sp>
        <p:nvSpPr>
          <p:cNvPr id="3" name="Content Placeholder 2"/>
          <p:cNvSpPr>
            <a:spLocks noGrp="1"/>
          </p:cNvSpPr>
          <p:nvPr>
            <p:ph idx="1"/>
          </p:nvPr>
        </p:nvSpPr>
        <p:spPr>
          <a:xfrm>
            <a:off x="702595" y="1366838"/>
            <a:ext cx="8596668" cy="4604330"/>
          </a:xfrm>
        </p:spPr>
        <p:txBody>
          <a:bodyPr>
            <a:noAutofit/>
          </a:bodyPr>
          <a:lstStyle/>
          <a:p>
            <a:pPr lvl="0">
              <a:spcBef>
                <a:spcPts val="600"/>
              </a:spcBef>
              <a:spcAft>
                <a:spcPts val="600"/>
              </a:spcAft>
            </a:pPr>
            <a:r>
              <a:rPr lang="en-US" sz="2800" dirty="0">
                <a:latin typeface="Andalus" panose="02020603050405020304" pitchFamily="18" charset="-78"/>
                <a:cs typeface="Andalus" panose="02020603050405020304" pitchFamily="18" charset="-78"/>
              </a:rPr>
              <a:t>Do you know what happened? Do you know what didn’t happen? </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who was involved? </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age of the child or how many children we are talking about?</a:t>
            </a:r>
          </a:p>
          <a:p>
            <a:pPr lvl="0">
              <a:spcBef>
                <a:spcPts val="600"/>
              </a:spcBef>
              <a:spcAft>
                <a:spcPts val="600"/>
              </a:spcAft>
            </a:pPr>
            <a:r>
              <a:rPr lang="en-US" sz="2800" dirty="0">
                <a:latin typeface="Andalus" panose="02020603050405020304" pitchFamily="18" charset="-78"/>
                <a:cs typeface="Andalus" panose="02020603050405020304" pitchFamily="18" charset="-78"/>
              </a:rPr>
              <a:t>Do you know what “it” was about? </a:t>
            </a:r>
          </a:p>
          <a:p>
            <a:pPr>
              <a:spcBef>
                <a:spcPts val="600"/>
              </a:spcBef>
              <a:spcAft>
                <a:spcPts val="600"/>
              </a:spcAft>
            </a:pPr>
            <a:r>
              <a:rPr lang="en-US" sz="2800" dirty="0">
                <a:latin typeface="Andalus" panose="02020603050405020304" pitchFamily="18" charset="-78"/>
                <a:cs typeface="Andalus" panose="02020603050405020304" pitchFamily="18" charset="-78"/>
              </a:rPr>
              <a:t>If you reviewed this information, as the PDA summary, would you know the context, content or meaning of the documentation? </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887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27" y="312919"/>
            <a:ext cx="9084154" cy="1838911"/>
          </a:xfrm>
        </p:spPr>
        <p:txBody>
          <a:bodyPr>
            <a:noAutofit/>
          </a:bodyPr>
          <a:lstStyle/>
          <a:p>
            <a:r>
              <a:rPr lang="en-US" sz="4800" b="1" dirty="0">
                <a:solidFill>
                  <a:schemeClr val="accent1">
                    <a:lumMod val="50000"/>
                  </a:schemeClr>
                </a:solidFill>
                <a:latin typeface="+mn-lt"/>
                <a:cs typeface="Andalus" panose="02020603050405020304" pitchFamily="18" charset="-78"/>
              </a:rPr>
              <a:t>Present Danger Assessment Summary Examples:</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 name="irc_mi" descr="https://cruisewithmike.files.wordpress.com/2011/06/3d-man-thumbs-up-with-grn-check-mark2.jpg?w=640">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469" y="1910910"/>
            <a:ext cx="4023360" cy="4023360"/>
          </a:xfrm>
          <a:prstGeom prst="rect">
            <a:avLst/>
          </a:prstGeom>
          <a:noFill/>
          <a:ln>
            <a:noFill/>
          </a:ln>
        </p:spPr>
      </p:pic>
      <p:pic>
        <p:nvPicPr>
          <p:cNvPr id="13" name="irc_mi" descr="http://thumbs.dreamstime.com/t/d-man-warning-sign-concept-white-background-front-angle-view-46196018.jp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808" y="2151830"/>
            <a:ext cx="5249815" cy="3474720"/>
          </a:xfrm>
          <a:prstGeom prst="rect">
            <a:avLst/>
          </a:prstGeom>
          <a:noFill/>
          <a:ln>
            <a:noFill/>
          </a:ln>
        </p:spPr>
      </p:pic>
    </p:spTree>
    <p:extLst>
      <p:ext uri="{BB962C8B-B14F-4D97-AF65-F5344CB8AC3E}">
        <p14:creationId xmlns:p14="http://schemas.microsoft.com/office/powerpoint/2010/main" val="330761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33" y="301541"/>
            <a:ext cx="8596668" cy="1065297"/>
          </a:xfrm>
        </p:spPr>
        <p:txBody>
          <a:bodyPr>
            <a:normAutofit/>
          </a:bodyPr>
          <a:lstStyle/>
          <a:p>
            <a:r>
              <a:rPr lang="en-US" sz="5400" b="1" dirty="0">
                <a:solidFill>
                  <a:schemeClr val="accent1">
                    <a:lumMod val="50000"/>
                  </a:schemeClr>
                </a:solidFill>
                <a:latin typeface="+mn-lt"/>
                <a:cs typeface="Andalus" panose="02020603050405020304" pitchFamily="18" charset="-78"/>
              </a:rPr>
              <a:t>Present Danger Threats:</a:t>
            </a:r>
          </a:p>
        </p:txBody>
      </p:sp>
      <p:sp>
        <p:nvSpPr>
          <p:cNvPr id="3" name="Content Placeholder 2"/>
          <p:cNvSpPr>
            <a:spLocks noGrp="1"/>
          </p:cNvSpPr>
          <p:nvPr>
            <p:ph idx="1"/>
          </p:nvPr>
        </p:nvSpPr>
        <p:spPr>
          <a:xfrm>
            <a:off x="595019" y="2140452"/>
            <a:ext cx="8596668" cy="2261219"/>
          </a:xfrm>
        </p:spPr>
        <p:txBody>
          <a:bodyPr>
            <a:noAutofit/>
          </a:bodyPr>
          <a:lstStyle/>
          <a:p>
            <a:pPr marL="365760" lvl="0" indent="-365760"/>
            <a:r>
              <a:rPr lang="en-US" sz="4800" dirty="0">
                <a:latin typeface="Andalus" panose="02020603050405020304" pitchFamily="18" charset="-78"/>
                <a:cs typeface="Andalus" panose="02020603050405020304" pitchFamily="18" charset="-78"/>
              </a:rPr>
              <a:t>Danger threats on handout are listed one per page in the same order as they appear in FSFN.</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711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215194"/>
            <a:ext cx="8596668" cy="1320800"/>
          </a:xfrm>
        </p:spPr>
        <p:txBody>
          <a:bodyPr>
            <a:noAutofit/>
          </a:bodyPr>
          <a:lstStyle/>
          <a:p>
            <a:r>
              <a:rPr lang="en-US" sz="4400" b="1" dirty="0">
                <a:solidFill>
                  <a:schemeClr val="accent1">
                    <a:lumMod val="50000"/>
                  </a:schemeClr>
                </a:solidFill>
              </a:rPr>
              <a:t>Activity #1</a:t>
            </a:r>
            <a:br>
              <a:rPr lang="en-US" sz="4400" b="1" dirty="0">
                <a:solidFill>
                  <a:schemeClr val="accent1">
                    <a:lumMod val="50000"/>
                  </a:schemeClr>
                </a:solidFill>
              </a:rPr>
            </a:br>
            <a:r>
              <a:rPr lang="en-US" sz="4400" b="1" dirty="0">
                <a:solidFill>
                  <a:schemeClr val="accent1">
                    <a:lumMod val="50000"/>
                  </a:schemeClr>
                </a:solidFill>
              </a:rPr>
              <a:t>Read it, Review it, and Try it!</a:t>
            </a:r>
          </a:p>
        </p:txBody>
      </p:sp>
      <p:sp>
        <p:nvSpPr>
          <p:cNvPr id="3" name="Content Placeholder 2"/>
          <p:cNvSpPr>
            <a:spLocks noGrp="1"/>
          </p:cNvSpPr>
          <p:nvPr>
            <p:ph idx="1"/>
          </p:nvPr>
        </p:nvSpPr>
        <p:spPr>
          <a:xfrm>
            <a:off x="704228" y="1769084"/>
            <a:ext cx="8596668" cy="4159902"/>
          </a:xfrm>
        </p:spPr>
        <p:txBody>
          <a:bodyPr>
            <a:normAutofit/>
          </a:bodyPr>
          <a:lstStyle/>
          <a:p>
            <a:pPr>
              <a:spcAft>
                <a:spcPts val="1000"/>
              </a:spcAft>
            </a:pPr>
            <a:r>
              <a:rPr lang="en-US" sz="3200" b="1" dirty="0">
                <a:latin typeface="Andalus" panose="02020603050405020304" pitchFamily="18" charset="-78"/>
                <a:cs typeface="Andalus" panose="02020603050405020304" pitchFamily="18" charset="-78"/>
              </a:rPr>
              <a:t>Purpose: </a:t>
            </a:r>
            <a:r>
              <a:rPr lang="en-US" sz="3200" dirty="0">
                <a:latin typeface="Andalus" panose="02020603050405020304" pitchFamily="18" charset="-78"/>
                <a:cs typeface="Andalus" panose="02020603050405020304" pitchFamily="18" charset="-78"/>
              </a:rPr>
              <a:t> To read and review documented present danger assessments and then re-work and/or create a new assessment summary based on the identified criteria and sufficiency of information.</a:t>
            </a:r>
          </a:p>
          <a:p>
            <a:pPr>
              <a:spcAft>
                <a:spcPts val="1000"/>
              </a:spcAft>
            </a:pPr>
            <a:r>
              <a:rPr lang="en-US" sz="3200" dirty="0">
                <a:latin typeface="Andalus" panose="02020603050405020304" pitchFamily="18" charset="-78"/>
                <a:cs typeface="Andalus" panose="02020603050405020304" pitchFamily="18" charset="-78"/>
              </a:rPr>
              <a:t>Refer to PG page 27 for directions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379499" y="109848"/>
            <a:ext cx="1246126" cy="1064894"/>
          </a:xfrm>
          <a:prstGeom prst="rect">
            <a:avLst/>
          </a:prstGeom>
          <a:noFill/>
          <a:ln>
            <a:noFill/>
          </a:ln>
        </p:spPr>
      </p:pic>
    </p:spTree>
    <p:extLst>
      <p:ext uri="{BB962C8B-B14F-4D97-AF65-F5344CB8AC3E}">
        <p14:creationId xmlns:p14="http://schemas.microsoft.com/office/powerpoint/2010/main" val="317304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85" y="1463397"/>
            <a:ext cx="8596668" cy="1320800"/>
          </a:xfrm>
        </p:spPr>
        <p:txBody>
          <a:bodyPr>
            <a:normAutofit/>
          </a:bodyPr>
          <a:lstStyle/>
          <a:p>
            <a:pPr algn="ctr"/>
            <a:r>
              <a:rPr lang="en-US" sz="5400" b="1" dirty="0">
                <a:solidFill>
                  <a:schemeClr val="accent1">
                    <a:lumMod val="50000"/>
                  </a:schemeClr>
                </a:solidFill>
                <a:latin typeface="+mn-lt"/>
                <a:cs typeface="Andalus" panose="02020603050405020304" pitchFamily="18" charset="-78"/>
              </a:rPr>
              <a:t>Activity Debrief</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 name="Picture 9"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7999" y="2670885"/>
            <a:ext cx="2420562" cy="2103120"/>
          </a:xfrm>
          <a:prstGeom prst="rect">
            <a:avLst/>
          </a:prstGeom>
          <a:noFill/>
          <a:ln>
            <a:noFill/>
          </a:ln>
        </p:spPr>
      </p:pic>
    </p:spTree>
    <p:extLst>
      <p:ext uri="{BB962C8B-B14F-4D97-AF65-F5344CB8AC3E}">
        <p14:creationId xmlns:p14="http://schemas.microsoft.com/office/powerpoint/2010/main" val="223716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66" y="834190"/>
            <a:ext cx="8596668" cy="5009226"/>
          </a:xfrm>
        </p:spPr>
        <p:txBody>
          <a:bodyPr>
            <a:normAutofit/>
          </a:bodyPr>
          <a:lstStyle/>
          <a:p>
            <a:pPr marL="0" indent="0" algn="ctr">
              <a:buNone/>
            </a:pPr>
            <a:r>
              <a:rPr lang="en-US" sz="2800" dirty="0">
                <a:latin typeface="Andalus" panose="02020603050405020304" pitchFamily="18" charset="-78"/>
                <a:cs typeface="Andalus" panose="02020603050405020304" pitchFamily="18" charset="-78"/>
              </a:rPr>
              <a:t>Developed by TACT:</a:t>
            </a:r>
          </a:p>
          <a:p>
            <a:pPr marL="0" indent="0" algn="ctr">
              <a:buNone/>
            </a:pPr>
            <a:r>
              <a:rPr lang="en-US" sz="2800" dirty="0">
                <a:latin typeface="Andalus" panose="02020603050405020304" pitchFamily="18" charset="-78"/>
                <a:cs typeface="Andalus" panose="02020603050405020304" pitchFamily="18" charset="-78"/>
              </a:rPr>
              <a:t>Pamela E. Aeppel, M.A.</a:t>
            </a:r>
          </a:p>
          <a:p>
            <a:pPr marL="0" indent="0" algn="ctr">
              <a:buNone/>
            </a:pPr>
            <a:r>
              <a:rPr lang="en-US" sz="2800" dirty="0">
                <a:latin typeface="Andalus" panose="02020603050405020304" pitchFamily="18" charset="-78"/>
                <a:cs typeface="Andalus" panose="02020603050405020304" pitchFamily="18" charset="-78"/>
              </a:rPr>
              <a:t>Shawna L. Thomas, B.A.</a:t>
            </a: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r>
              <a:rPr lang="en-US" sz="2000" dirty="0">
                <a:latin typeface="Andalus" panose="02020603050405020304" pitchFamily="18" charset="-78"/>
                <a:cs typeface="Andalus" panose="02020603050405020304" pitchFamily="18" charset="-78"/>
              </a:rPr>
              <a:t>Chief Visual Designer: Kayvrie Vega</a:t>
            </a:r>
          </a:p>
          <a:p>
            <a:pPr marL="0" indent="0" algn="ctr">
              <a:buNone/>
            </a:pPr>
            <a:endParaRPr lang="en-US" sz="2000" dirty="0">
              <a:latin typeface="Andalus" panose="02020603050405020304" pitchFamily="18" charset="-78"/>
              <a:cs typeface="Andalus" panose="02020603050405020304" pitchFamily="18" charset="-78"/>
            </a:endParaRPr>
          </a:p>
          <a:p>
            <a:pPr marL="0" indent="0" algn="ctr">
              <a:buNone/>
            </a:pPr>
            <a:endParaRPr lang="en-US" sz="2000" dirty="0">
              <a:latin typeface="Andalus" panose="02020603050405020304" pitchFamily="18" charset="-78"/>
              <a:cs typeface="Andalus" panose="02020603050405020304" pitchFamily="18" charset="-78"/>
            </a:endParaRPr>
          </a:p>
          <a:p>
            <a:pPr marL="0" indent="0" algn="ctr">
              <a:buNone/>
            </a:pPr>
            <a:endParaRPr lang="en-US" sz="2000" dirty="0">
              <a:latin typeface="Andalus" panose="02020603050405020304" pitchFamily="18" charset="-78"/>
              <a:cs typeface="Andalus" panose="02020603050405020304" pitchFamily="18" charset="-78"/>
            </a:endParaRPr>
          </a:p>
          <a:p>
            <a:pPr marL="0" indent="0" algn="ctr">
              <a:buNone/>
            </a:pPr>
            <a:r>
              <a:rPr lang="en-US" sz="2400" dirty="0">
                <a:latin typeface="Andalus" panose="02020603050405020304" pitchFamily="18" charset="-78"/>
                <a:cs typeface="Andalus" panose="02020603050405020304" pitchFamily="18" charset="-78"/>
              </a:rPr>
              <a:t>Child Welfare Training Consortium</a:t>
            </a:r>
          </a:p>
          <a:p>
            <a:pPr marL="0" indent="0" algn="ctr">
              <a:buNone/>
            </a:pPr>
            <a:r>
              <a:rPr lang="en-US" sz="2400" dirty="0">
                <a:latin typeface="Andalus" panose="02020603050405020304" pitchFamily="18" charset="-78"/>
                <a:cs typeface="Andalus" panose="02020603050405020304" pitchFamily="18" charset="-78"/>
              </a:rPr>
              <a:t>University of South Florida</a:t>
            </a:r>
          </a:p>
          <a:p>
            <a:endParaRPr lang="en-US" dirty="0"/>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intra.cbcs.usf.edu/forms/sri/_assets/image/cbcs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16"/>
            <a:ext cx="1023801" cy="8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7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17" y="205875"/>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Purpose of FFA</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605617" y="1533805"/>
            <a:ext cx="8596668" cy="4347040"/>
          </a:xfrm>
        </p:spPr>
        <p:txBody>
          <a:bodyPr>
            <a:normAutofit lnSpcReduction="10000"/>
          </a:bodyPr>
          <a:lstStyle/>
          <a:p>
            <a:pPr lvl="0">
              <a:spcAft>
                <a:spcPts val="1000"/>
              </a:spcAft>
            </a:pPr>
            <a:r>
              <a:rPr lang="en-US" sz="2800" dirty="0">
                <a:latin typeface="Andalus" panose="02020603050405020304" pitchFamily="18" charset="-78"/>
                <a:cs typeface="Andalus" panose="02020603050405020304" pitchFamily="18" charset="-78"/>
              </a:rPr>
              <a:t>The purpose of the FFA is to document what is happening in the family and how there is or is not impending danger, as a result of the family conditions. </a:t>
            </a:r>
          </a:p>
          <a:p>
            <a:pPr lvl="0">
              <a:spcAft>
                <a:spcPts val="1000"/>
              </a:spcAft>
            </a:pPr>
            <a:r>
              <a:rPr lang="en-US" sz="2800" dirty="0">
                <a:latin typeface="Andalus" panose="02020603050405020304" pitchFamily="18" charset="-78"/>
                <a:cs typeface="Andalus" panose="02020603050405020304" pitchFamily="18" charset="-78"/>
              </a:rPr>
              <a:t>Just as the PDA is all about PRESENT DANGER the FFA is all about IMPENDING DANGER. </a:t>
            </a:r>
          </a:p>
          <a:p>
            <a:pPr lvl="0">
              <a:spcAft>
                <a:spcPts val="1000"/>
              </a:spcAft>
            </a:pPr>
            <a:r>
              <a:rPr lang="en-US" sz="2800" dirty="0">
                <a:latin typeface="Andalus" panose="02020603050405020304" pitchFamily="18" charset="-78"/>
                <a:cs typeface="Andalus" panose="02020603050405020304" pitchFamily="18" charset="-78"/>
              </a:rPr>
              <a:t>The FFA pulls together all the information needed to show </a:t>
            </a:r>
            <a:r>
              <a:rPr lang="en-US" sz="2800" b="1" dirty="0">
                <a:latin typeface="Andalus" panose="02020603050405020304" pitchFamily="18" charset="-78"/>
                <a:cs typeface="Andalus" panose="02020603050405020304" pitchFamily="18" charset="-78"/>
              </a:rPr>
              <a:t>how</a:t>
            </a:r>
            <a:r>
              <a:rPr lang="en-US" sz="2800" dirty="0">
                <a:latin typeface="Andalus" panose="02020603050405020304" pitchFamily="18" charset="-78"/>
                <a:cs typeface="Andalus" panose="02020603050405020304" pitchFamily="18" charset="-78"/>
              </a:rPr>
              <a:t> we made decisions and what information led to those decisions. </a:t>
            </a:r>
          </a:p>
        </p:txBody>
      </p:sp>
    </p:spTree>
    <p:extLst>
      <p:ext uri="{BB962C8B-B14F-4D97-AF65-F5344CB8AC3E}">
        <p14:creationId xmlns:p14="http://schemas.microsoft.com/office/powerpoint/2010/main" val="466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74" y="304800"/>
            <a:ext cx="8596668" cy="1831072"/>
          </a:xfrm>
        </p:spPr>
        <p:txBody>
          <a:bodyPr>
            <a:noAutofit/>
          </a:bodyPr>
          <a:lstStyle/>
          <a:p>
            <a:r>
              <a:rPr lang="en-US" sz="5400" b="1" dirty="0">
                <a:solidFill>
                  <a:schemeClr val="accent1">
                    <a:lumMod val="50000"/>
                  </a:schemeClr>
                </a:solidFill>
                <a:latin typeface="+mn-lt"/>
                <a:cs typeface="Andalus" panose="02020603050405020304" pitchFamily="18" charset="-78"/>
              </a:rPr>
              <a:t>Impending Danger Threats:</a:t>
            </a:r>
          </a:p>
        </p:txBody>
      </p:sp>
      <p:sp>
        <p:nvSpPr>
          <p:cNvPr id="3" name="Content Placeholder 2"/>
          <p:cNvSpPr>
            <a:spLocks noGrp="1"/>
          </p:cNvSpPr>
          <p:nvPr>
            <p:ph idx="1"/>
          </p:nvPr>
        </p:nvSpPr>
        <p:spPr>
          <a:xfrm>
            <a:off x="648807" y="2454532"/>
            <a:ext cx="8596668" cy="2261219"/>
          </a:xfrm>
        </p:spPr>
        <p:txBody>
          <a:bodyPr>
            <a:noAutofit/>
          </a:bodyPr>
          <a:lstStyle/>
          <a:p>
            <a:pPr lvl="0"/>
            <a:r>
              <a:rPr lang="en-US" sz="4400" dirty="0">
                <a:latin typeface="Andalus" panose="02020603050405020304" pitchFamily="18" charset="-78"/>
                <a:cs typeface="Andalus" panose="02020603050405020304" pitchFamily="18" charset="-78"/>
              </a:rPr>
              <a:t>Danger threats on handout are listed one per page in the same order as they appear in the FFA.</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45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92306"/>
          </a:xfrm>
        </p:spPr>
        <p:txBody>
          <a:bodyPr>
            <a:normAutofit/>
          </a:bodyPr>
          <a:lstStyle/>
          <a:p>
            <a:r>
              <a:rPr lang="en-US" sz="5400" b="1" dirty="0">
                <a:solidFill>
                  <a:schemeClr val="accent1">
                    <a:lumMod val="50000"/>
                  </a:schemeClr>
                </a:solidFill>
              </a:rPr>
              <a:t>Structure of FFA:</a:t>
            </a: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595019" y="2140452"/>
            <a:ext cx="8596668" cy="3053908"/>
          </a:xfrm>
        </p:spPr>
        <p:txBody>
          <a:bodyPr>
            <a:noAutofit/>
          </a:bodyPr>
          <a:lstStyle/>
          <a:p>
            <a:pPr lvl="0"/>
            <a:r>
              <a:rPr lang="en-US" sz="4400" dirty="0">
                <a:latin typeface="Andalus" panose="02020603050405020304" pitchFamily="18" charset="-78"/>
                <a:cs typeface="Andalus" panose="02020603050405020304" pitchFamily="18" charset="-78"/>
              </a:rPr>
              <a:t>Handout represents the structure and content of what should be documented with each field of our assessment instruction.</a:t>
            </a:r>
          </a:p>
        </p:txBody>
      </p:sp>
    </p:spTree>
    <p:extLst>
      <p:ext uri="{BB962C8B-B14F-4D97-AF65-F5344CB8AC3E}">
        <p14:creationId xmlns:p14="http://schemas.microsoft.com/office/powerpoint/2010/main" val="150317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16" y="321313"/>
            <a:ext cx="8596668" cy="2017060"/>
          </a:xfrm>
        </p:spPr>
        <p:txBody>
          <a:bodyPr>
            <a:normAutofit fontScale="90000"/>
          </a:bodyPr>
          <a:lstStyle/>
          <a:p>
            <a:r>
              <a:rPr lang="en-US" sz="6000" b="1" dirty="0">
                <a:solidFill>
                  <a:schemeClr val="accent1">
                    <a:lumMod val="50000"/>
                  </a:schemeClr>
                </a:solidFill>
              </a:rPr>
              <a:t>Safety Analysis Questions and Conditions for Return</a:t>
            </a:r>
            <a:br>
              <a:rPr lang="en-US" sz="5400" b="1" dirty="0">
                <a:solidFill>
                  <a:schemeClr val="accent1">
                    <a:lumMod val="50000"/>
                  </a:schemeClr>
                </a:solidFill>
              </a:rPr>
            </a:b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801213" y="2657033"/>
            <a:ext cx="8596668" cy="2992035"/>
          </a:xfrm>
        </p:spPr>
        <p:txBody>
          <a:bodyPr>
            <a:noAutofit/>
          </a:bodyPr>
          <a:lstStyle/>
          <a:p>
            <a:pPr lvl="0"/>
            <a:r>
              <a:rPr lang="en-US" sz="4400" dirty="0">
                <a:latin typeface="Andalus" panose="02020603050405020304" pitchFamily="18" charset="-78"/>
                <a:cs typeface="Andalus" panose="02020603050405020304" pitchFamily="18" charset="-78"/>
              </a:rPr>
              <a:t>The following 2 handouts represent examples for each safety analysis question and possible conditions for return.</a:t>
            </a:r>
          </a:p>
        </p:txBody>
      </p:sp>
    </p:spTree>
    <p:extLst>
      <p:ext uri="{BB962C8B-B14F-4D97-AF65-F5344CB8AC3E}">
        <p14:creationId xmlns:p14="http://schemas.microsoft.com/office/powerpoint/2010/main" val="124705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Learning Objectives</a:t>
            </a:r>
          </a:p>
        </p:txBody>
      </p:sp>
      <p:sp>
        <p:nvSpPr>
          <p:cNvPr id="3" name="Content Placeholder 2"/>
          <p:cNvSpPr>
            <a:spLocks noGrp="1"/>
          </p:cNvSpPr>
          <p:nvPr>
            <p:ph idx="1"/>
          </p:nvPr>
        </p:nvSpPr>
        <p:spPr>
          <a:xfrm>
            <a:off x="677334" y="1250576"/>
            <a:ext cx="8596668" cy="5042648"/>
          </a:xfrm>
        </p:spPr>
        <p:txBody>
          <a:bodyPr>
            <a:normAutofit fontScale="92500" lnSpcReduction="2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b="1"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059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34" y="242047"/>
            <a:ext cx="7120107" cy="5852160"/>
          </a:xfrm>
          <a:prstGeom prst="rect">
            <a:avLst/>
          </a:prstGeom>
        </p:spPr>
      </p:pic>
      <p:pic>
        <p:nvPicPr>
          <p:cNvPr id="5" name="Picture 4" descr="http://media.cmgdigital.com/shared/lt/lt_cache/thumbnail/960/img/photos/2012/07/16/35/4d/DCF_Logo_circ_CMYK.jpg"/>
          <p:cNvPicPr>
            <a:picLocks noChangeAspect="1" noChangeArrowheads="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3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94" y="234313"/>
            <a:ext cx="7509075" cy="1640541"/>
          </a:xfrm>
        </p:spPr>
        <p:txBody>
          <a:bodyPr>
            <a:noAutofit/>
          </a:bodyPr>
          <a:lstStyle/>
          <a:p>
            <a:r>
              <a:rPr lang="en-US" sz="5400" b="1" dirty="0">
                <a:solidFill>
                  <a:schemeClr val="accent1">
                    <a:lumMod val="50000"/>
                  </a:schemeClr>
                </a:solidFill>
              </a:rPr>
              <a:t>Writing Style: Caution Needed</a:t>
            </a:r>
            <a:endParaRPr lang="en-US" sz="5400" dirty="0">
              <a:solidFill>
                <a:schemeClr val="accent1">
                  <a:lumMod val="50000"/>
                </a:schemeClr>
              </a:solidFill>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1404368" y="2383836"/>
            <a:ext cx="6708427" cy="3778240"/>
          </a:xfrm>
        </p:spPr>
        <p:txBody>
          <a:bodyPr>
            <a:noAutofit/>
          </a:bodyPr>
          <a:lstStyle/>
          <a:p>
            <a:pPr lvl="0"/>
            <a:r>
              <a:rPr lang="en-US" sz="4400" dirty="0">
                <a:latin typeface="Andalus" panose="02020603050405020304" pitchFamily="18" charset="-78"/>
                <a:cs typeface="Andalus" panose="02020603050405020304" pitchFamily="18" charset="-78"/>
              </a:rPr>
              <a:t>Overuse of Quotes</a:t>
            </a:r>
          </a:p>
          <a:p>
            <a:pPr lvl="0"/>
            <a:r>
              <a:rPr lang="en-US" sz="4400" dirty="0">
                <a:latin typeface="Andalus" panose="02020603050405020304" pitchFamily="18" charset="-78"/>
                <a:cs typeface="Andalus" panose="02020603050405020304" pitchFamily="18" charset="-78"/>
              </a:rPr>
              <a:t>Tone &amp; Biases</a:t>
            </a:r>
          </a:p>
          <a:p>
            <a:pPr lvl="0"/>
            <a:r>
              <a:rPr lang="en-US" sz="4400" dirty="0">
                <a:latin typeface="Andalus" panose="02020603050405020304" pitchFamily="18" charset="-78"/>
                <a:cs typeface="Andalus" panose="02020603050405020304" pitchFamily="18" charset="-78"/>
              </a:rPr>
              <a:t>Minimizing Language</a:t>
            </a:r>
          </a:p>
          <a:p>
            <a:pPr lvl="0"/>
            <a:r>
              <a:rPr lang="en-US" sz="4400" dirty="0">
                <a:latin typeface="Andalus" panose="02020603050405020304" pitchFamily="18" charset="-78"/>
                <a:cs typeface="Andalus" panose="02020603050405020304" pitchFamily="18" charset="-78"/>
              </a:rPr>
              <a:t>Feuding Files</a:t>
            </a:r>
          </a:p>
        </p:txBody>
      </p:sp>
      <p:pic>
        <p:nvPicPr>
          <p:cNvPr id="9" name="irc_mi" descr="http://cdn2.bigcommerce.com/server4600/10c6f/products/1317/images/2316/Floor_Sign_Yield_Caution_Sign_Creative_Safety_Supply__92002.1405474051.1000.1000.jpg?c=2">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1535" y="1799264"/>
            <a:ext cx="1782521" cy="1554480"/>
          </a:xfrm>
          <a:prstGeom prst="rect">
            <a:avLst/>
          </a:prstGeom>
          <a:noFill/>
          <a:ln>
            <a:noFill/>
          </a:ln>
        </p:spPr>
      </p:pic>
    </p:spTree>
    <p:extLst>
      <p:ext uri="{BB962C8B-B14F-4D97-AF65-F5344CB8AC3E}">
        <p14:creationId xmlns:p14="http://schemas.microsoft.com/office/powerpoint/2010/main" val="398185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81" y="334337"/>
            <a:ext cx="8596668" cy="1320800"/>
          </a:xfrm>
        </p:spPr>
        <p:txBody>
          <a:bodyPr>
            <a:normAutofit fontScale="90000"/>
          </a:bodyPr>
          <a:lstStyle/>
          <a:p>
            <a:r>
              <a:rPr lang="en-US" sz="5400" b="1" dirty="0">
                <a:solidFill>
                  <a:schemeClr val="accent1">
                    <a:lumMod val="50000"/>
                  </a:schemeClr>
                </a:solidFill>
              </a:rPr>
              <a:t>Activity #2</a:t>
            </a:r>
            <a:br>
              <a:rPr lang="en-US" sz="5400" b="1" dirty="0">
                <a:solidFill>
                  <a:schemeClr val="accent1">
                    <a:lumMod val="50000"/>
                  </a:schemeClr>
                </a:solidFill>
              </a:rPr>
            </a:br>
            <a:r>
              <a:rPr lang="en-US" sz="4800" b="1" dirty="0">
                <a:solidFill>
                  <a:schemeClr val="accent1">
                    <a:lumMod val="50000"/>
                  </a:schemeClr>
                </a:solidFill>
              </a:rPr>
              <a:t>Domain Documentation Practice</a:t>
            </a:r>
            <a:endParaRPr lang="en-US" sz="5400" b="1" dirty="0">
              <a:solidFill>
                <a:schemeClr val="accent1">
                  <a:lumMod val="50000"/>
                </a:schemeClr>
              </a:solidFill>
            </a:endParaRPr>
          </a:p>
        </p:txBody>
      </p:sp>
      <p:sp>
        <p:nvSpPr>
          <p:cNvPr id="3" name="Content Placeholder 2"/>
          <p:cNvSpPr>
            <a:spLocks noGrp="1"/>
          </p:cNvSpPr>
          <p:nvPr>
            <p:ph idx="1"/>
          </p:nvPr>
        </p:nvSpPr>
        <p:spPr>
          <a:xfrm>
            <a:off x="702595" y="2230744"/>
            <a:ext cx="8596668" cy="4069831"/>
          </a:xfrm>
        </p:spPr>
        <p:txBody>
          <a:bodyPr>
            <a:noAutofit/>
          </a:bodyPr>
          <a:lstStyle/>
          <a:p>
            <a:pPr>
              <a:spcAft>
                <a:spcPts val="1000"/>
              </a:spcAft>
            </a:pPr>
            <a:r>
              <a:rPr lang="en-US" sz="4000" b="1" dirty="0">
                <a:latin typeface="Andalus" panose="02020603050405020304" pitchFamily="18" charset="-78"/>
                <a:cs typeface="Andalus" panose="02020603050405020304" pitchFamily="18" charset="-78"/>
              </a:rPr>
              <a:t>Purpose: </a:t>
            </a:r>
            <a:r>
              <a:rPr lang="en-US" sz="4000" dirty="0">
                <a:latin typeface="Andalus" panose="02020603050405020304" pitchFamily="18" charset="-78"/>
                <a:cs typeface="Andalus" panose="02020603050405020304" pitchFamily="18" charset="-78"/>
              </a:rPr>
              <a:t> To write either an Adult Functioning domain or a Parenting General domain for a case brought in by each participant.</a:t>
            </a:r>
          </a:p>
          <a:p>
            <a:pPr>
              <a:spcAft>
                <a:spcPts val="1000"/>
              </a:spcAft>
            </a:pPr>
            <a:r>
              <a:rPr lang="en-US" sz="4000" dirty="0">
                <a:latin typeface="Andalus" panose="02020603050405020304" pitchFamily="18" charset="-78"/>
                <a:cs typeface="Andalus" panose="02020603050405020304" pitchFamily="18" charset="-78"/>
              </a:rPr>
              <a:t>Refer to PG page 56 for directions.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555036" y="301743"/>
            <a:ext cx="1246126" cy="1064894"/>
          </a:xfrm>
          <a:prstGeom prst="rect">
            <a:avLst/>
          </a:prstGeom>
          <a:noFill/>
          <a:ln>
            <a:noFill/>
          </a:ln>
        </p:spPr>
      </p:pic>
    </p:spTree>
    <p:extLst>
      <p:ext uri="{BB962C8B-B14F-4D97-AF65-F5344CB8AC3E}">
        <p14:creationId xmlns:p14="http://schemas.microsoft.com/office/powerpoint/2010/main" val="231812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itle 1"/>
          <p:cNvSpPr txBox="1">
            <a:spLocks/>
          </p:cNvSpPr>
          <p:nvPr/>
        </p:nvSpPr>
        <p:spPr>
          <a:xfrm>
            <a:off x="2372607" y="1838352"/>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Activity Debrief</a:t>
            </a:r>
          </a:p>
        </p:txBody>
      </p:sp>
      <p:pic>
        <p:nvPicPr>
          <p:cNvPr id="9" name="Picture 8"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312" y="3005671"/>
            <a:ext cx="2420562" cy="2103120"/>
          </a:xfrm>
          <a:prstGeom prst="rect">
            <a:avLst/>
          </a:prstGeom>
          <a:noFill/>
          <a:ln>
            <a:noFill/>
          </a:ln>
        </p:spPr>
      </p:pic>
    </p:spTree>
    <p:extLst>
      <p:ext uri="{BB962C8B-B14F-4D97-AF65-F5344CB8AC3E}">
        <p14:creationId xmlns:p14="http://schemas.microsoft.com/office/powerpoint/2010/main" val="1541044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Learning Objectives</a:t>
            </a:r>
          </a:p>
        </p:txBody>
      </p:sp>
      <p:sp>
        <p:nvSpPr>
          <p:cNvPr id="3" name="Content Placeholder 2"/>
          <p:cNvSpPr>
            <a:spLocks noGrp="1"/>
          </p:cNvSpPr>
          <p:nvPr>
            <p:ph idx="1"/>
          </p:nvPr>
        </p:nvSpPr>
        <p:spPr>
          <a:xfrm>
            <a:off x="677334" y="1250576"/>
            <a:ext cx="8596668" cy="5042648"/>
          </a:xfrm>
        </p:spPr>
        <p:txBody>
          <a:bodyPr>
            <a:normAutofit fontScale="92500" lnSpcReduction="2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b="1"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b="1" dirty="0"/>
              <a:t>.</a:t>
            </a:r>
            <a:endParaRPr lang="en-US" sz="2800" b="1"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787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Introductions</a:t>
            </a:r>
          </a:p>
        </p:txBody>
      </p:sp>
      <p:sp>
        <p:nvSpPr>
          <p:cNvPr id="3" name="Content Placeholder 2"/>
          <p:cNvSpPr>
            <a:spLocks noGrp="1"/>
          </p:cNvSpPr>
          <p:nvPr>
            <p:ph idx="1"/>
          </p:nvPr>
        </p:nvSpPr>
        <p:spPr>
          <a:xfrm>
            <a:off x="677334" y="1850642"/>
            <a:ext cx="8596668" cy="3738283"/>
          </a:xfrm>
        </p:spPr>
        <p:txBody>
          <a:bodyPr>
            <a:normAutofit fontScale="70000" lnSpcReduction="20000"/>
          </a:bodyPr>
          <a:lstStyle/>
          <a:p>
            <a:pPr lvl="0">
              <a:spcAft>
                <a:spcPts val="1000"/>
              </a:spcAft>
            </a:pPr>
            <a:r>
              <a:rPr lang="en-US" sz="4800" dirty="0">
                <a:latin typeface="Andalus" panose="02020603050405020304" pitchFamily="18" charset="-78"/>
                <a:cs typeface="Andalus" panose="02020603050405020304" pitchFamily="18" charset="-78"/>
              </a:rPr>
              <a:t>Name/role and how long have you been working cases in the new Practice Model? </a:t>
            </a:r>
          </a:p>
          <a:p>
            <a:pPr lvl="0">
              <a:spcAft>
                <a:spcPts val="1000"/>
              </a:spcAft>
            </a:pPr>
            <a:r>
              <a:rPr lang="en-US" sz="4800" dirty="0">
                <a:latin typeface="Andalus" panose="02020603050405020304" pitchFamily="18" charset="-78"/>
                <a:cs typeface="Andalus" panose="02020603050405020304" pitchFamily="18" charset="-78"/>
              </a:rPr>
              <a:t>What is an area of documentation within assessments that works well for you and you think you have grasped pretty well? </a:t>
            </a:r>
          </a:p>
          <a:p>
            <a:pPr>
              <a:spcAft>
                <a:spcPts val="1000"/>
              </a:spcAft>
            </a:pPr>
            <a:r>
              <a:rPr lang="en-US" sz="4800" dirty="0">
                <a:latin typeface="Andalus" panose="02020603050405020304" pitchFamily="18" charset="-78"/>
                <a:cs typeface="Andalus" panose="02020603050405020304" pitchFamily="18" charset="-78"/>
              </a:rPr>
              <a:t>What is an area of struggle or challenge in regard to documentation?</a:t>
            </a:r>
          </a:p>
        </p:txBody>
      </p:sp>
      <p:pic>
        <p:nvPicPr>
          <p:cNvPr id="5"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7"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8496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173790"/>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What is an Analysis?</a:t>
            </a: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Content Placeholder 2"/>
          <p:cNvSpPr>
            <a:spLocks noGrp="1"/>
          </p:cNvSpPr>
          <p:nvPr>
            <p:ph idx="1"/>
          </p:nvPr>
        </p:nvSpPr>
        <p:spPr>
          <a:xfrm>
            <a:off x="677334" y="1250576"/>
            <a:ext cx="8596668" cy="4911500"/>
          </a:xfrm>
        </p:spPr>
        <p:txBody>
          <a:bodyPr>
            <a:noAutofit/>
          </a:bodyPr>
          <a:lstStyle/>
          <a:p>
            <a:pPr lvl="0">
              <a:spcAft>
                <a:spcPts val="1000"/>
              </a:spcAft>
            </a:pPr>
            <a:r>
              <a:rPr lang="en-US" sz="2200" dirty="0">
                <a:latin typeface="Andalus" panose="02020603050405020304" pitchFamily="18" charset="-78"/>
                <a:cs typeface="Andalus" panose="02020603050405020304" pitchFamily="18" charset="-78"/>
              </a:rPr>
              <a:t>A detailed examination of elements, as a basis for interpretation. It is a division of a whole into necessary parts to examine or determine their relationship or value to each other.</a:t>
            </a:r>
          </a:p>
          <a:p>
            <a:pPr indent="-285750">
              <a:spcAft>
                <a:spcPts val="1000"/>
              </a:spcAft>
            </a:pPr>
            <a:r>
              <a:rPr lang="en-US" sz="2200" b="1" dirty="0">
                <a:latin typeface="Andalus" panose="02020603050405020304" pitchFamily="18" charset="-78"/>
                <a:cs typeface="Andalus" panose="02020603050405020304" pitchFamily="18" charset="-78"/>
              </a:rPr>
              <a:t>Example</a:t>
            </a:r>
            <a:r>
              <a:rPr lang="en-US" sz="2200" dirty="0">
                <a:latin typeface="Andalus" panose="02020603050405020304" pitchFamily="18" charset="-78"/>
                <a:cs typeface="Andalus" panose="02020603050405020304" pitchFamily="18" charset="-78"/>
              </a:rPr>
              <a:t>: Dividing information into each domain, information provided through research, and from multiple interview sources. This information is closely examined to determine its meaning/value within the context of each case.</a:t>
            </a:r>
          </a:p>
          <a:p>
            <a:pPr>
              <a:spcAft>
                <a:spcPts val="1000"/>
              </a:spcAft>
            </a:pPr>
            <a:r>
              <a:rPr lang="en-US" sz="2200" b="1" dirty="0">
                <a:latin typeface="Andalus" panose="02020603050405020304" pitchFamily="18" charset="-78"/>
                <a:cs typeface="Andalus" panose="02020603050405020304" pitchFamily="18" charset="-78"/>
              </a:rPr>
              <a:t>Example</a:t>
            </a:r>
            <a:r>
              <a:rPr lang="en-US" sz="2200" dirty="0">
                <a:latin typeface="Andalus" panose="02020603050405020304" pitchFamily="18" charset="-78"/>
                <a:cs typeface="Andalus" panose="02020603050405020304" pitchFamily="18" charset="-78"/>
              </a:rPr>
              <a:t>: DCF priors are recorded one by one. This requires close examination of each prior, looking for patterns in maltreatments, patterns of allegations, patterns of perpetrators, patterns of victims, etc. in order to determine the whole meaning within context of each case. </a:t>
            </a:r>
            <a:endParaRPr lang="en-US" sz="2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5663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09" y="1088681"/>
            <a:ext cx="5311822" cy="5029200"/>
          </a:xfrm>
          <a:prstGeom prst="rect">
            <a:avLst/>
          </a:prstGeom>
        </p:spPr>
      </p:pic>
      <p:sp>
        <p:nvSpPr>
          <p:cNvPr id="9" name="Title 1"/>
          <p:cNvSpPr>
            <a:spLocks noGrp="1"/>
          </p:cNvSpPr>
          <p:nvPr>
            <p:ph type="title"/>
          </p:nvPr>
        </p:nvSpPr>
        <p:spPr>
          <a:xfrm>
            <a:off x="551828" y="197549"/>
            <a:ext cx="8596668" cy="891132"/>
          </a:xfrm>
        </p:spPr>
        <p:txBody>
          <a:bodyPr>
            <a:normAutofit/>
          </a:bodyPr>
          <a:lstStyle/>
          <a:p>
            <a:r>
              <a:rPr lang="en-US" sz="4800" b="1" dirty="0">
                <a:solidFill>
                  <a:schemeClr val="accent1">
                    <a:lumMod val="50000"/>
                  </a:schemeClr>
                </a:solidFill>
              </a:rPr>
              <a:t>What Is an Analysis? </a:t>
            </a:r>
            <a:endParaRPr lang="en-US" sz="5400" b="1" dirty="0">
              <a:solidFill>
                <a:schemeClr val="accent1">
                  <a:lumMod val="50000"/>
                </a:schemeClr>
              </a:solidFill>
            </a:endParaRPr>
          </a:p>
        </p:txBody>
      </p:sp>
    </p:spTree>
    <p:extLst>
      <p:ext uri="{BB962C8B-B14F-4D97-AF65-F5344CB8AC3E}">
        <p14:creationId xmlns:p14="http://schemas.microsoft.com/office/powerpoint/2010/main" val="220910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657" y="1681516"/>
            <a:ext cx="5734461" cy="4480560"/>
          </a:xfrm>
          <a:prstGeom prst="rect">
            <a:avLst/>
          </a:prstGeom>
        </p:spPr>
      </p:pic>
      <p:sp>
        <p:nvSpPr>
          <p:cNvPr id="10" name="Title 1"/>
          <p:cNvSpPr>
            <a:spLocks noGrp="1"/>
          </p:cNvSpPr>
          <p:nvPr>
            <p:ph type="title"/>
          </p:nvPr>
        </p:nvSpPr>
        <p:spPr>
          <a:xfrm>
            <a:off x="551828" y="70318"/>
            <a:ext cx="8596668" cy="1846404"/>
          </a:xfrm>
        </p:spPr>
        <p:txBody>
          <a:bodyPr>
            <a:normAutofit/>
          </a:bodyPr>
          <a:lstStyle/>
          <a:p>
            <a:r>
              <a:rPr lang="en-US" sz="5400" b="1" dirty="0">
                <a:solidFill>
                  <a:schemeClr val="accent1">
                    <a:lumMod val="50000"/>
                  </a:schemeClr>
                </a:solidFill>
              </a:rPr>
              <a:t>From Information Collection to Analysis</a:t>
            </a:r>
          </a:p>
        </p:txBody>
      </p:sp>
    </p:spTree>
    <p:extLst>
      <p:ext uri="{BB962C8B-B14F-4D97-AF65-F5344CB8AC3E}">
        <p14:creationId xmlns:p14="http://schemas.microsoft.com/office/powerpoint/2010/main" val="268749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8" y="197549"/>
            <a:ext cx="8596668" cy="1801580"/>
          </a:xfrm>
        </p:spPr>
        <p:txBody>
          <a:bodyPr>
            <a:normAutofit/>
          </a:bodyPr>
          <a:lstStyle/>
          <a:p>
            <a:r>
              <a:rPr lang="en-US" sz="5400" b="1" dirty="0">
                <a:solidFill>
                  <a:schemeClr val="accent1">
                    <a:lumMod val="50000"/>
                  </a:schemeClr>
                </a:solidFill>
              </a:rPr>
              <a:t>Activity #3</a:t>
            </a:r>
            <a:br>
              <a:rPr lang="en-US" sz="5400" b="1" dirty="0">
                <a:solidFill>
                  <a:schemeClr val="accent1">
                    <a:lumMod val="50000"/>
                  </a:schemeClr>
                </a:solidFill>
              </a:rPr>
            </a:br>
            <a:r>
              <a:rPr lang="en-US" sz="4800" b="1" dirty="0">
                <a:solidFill>
                  <a:schemeClr val="accent1">
                    <a:lumMod val="50000"/>
                  </a:schemeClr>
                </a:solidFill>
              </a:rPr>
              <a:t>What Is Your Analysis? </a:t>
            </a:r>
            <a:endParaRPr lang="en-US" sz="5400" b="1" dirty="0">
              <a:solidFill>
                <a:schemeClr val="accent1">
                  <a:lumMod val="50000"/>
                </a:schemeClr>
              </a:solidFill>
            </a:endParaRPr>
          </a:p>
        </p:txBody>
      </p:sp>
      <p:sp>
        <p:nvSpPr>
          <p:cNvPr id="3" name="Content Placeholder 2"/>
          <p:cNvSpPr>
            <a:spLocks noGrp="1"/>
          </p:cNvSpPr>
          <p:nvPr>
            <p:ph idx="1"/>
          </p:nvPr>
        </p:nvSpPr>
        <p:spPr>
          <a:xfrm>
            <a:off x="650439" y="2124443"/>
            <a:ext cx="8596668" cy="3846051"/>
          </a:xfrm>
        </p:spPr>
        <p:txBody>
          <a:bodyPr>
            <a:normAutofit/>
          </a:bodyPr>
          <a:lstStyle/>
          <a:p>
            <a:pPr>
              <a:spcAft>
                <a:spcPts val="1000"/>
              </a:spcAft>
            </a:pPr>
            <a:r>
              <a:rPr lang="en-US" sz="3200" b="1" dirty="0">
                <a:latin typeface="Andalus" panose="02020603050405020304" pitchFamily="18" charset="-78"/>
                <a:cs typeface="Andalus" panose="02020603050405020304" pitchFamily="18" charset="-78"/>
              </a:rPr>
              <a:t>Purpose: </a:t>
            </a:r>
            <a:r>
              <a:rPr lang="en-US" sz="3200" dirty="0">
                <a:latin typeface="Andalus" panose="02020603050405020304" pitchFamily="18" charset="-78"/>
                <a:cs typeface="Andalus" panose="02020603050405020304" pitchFamily="18" charset="-78"/>
              </a:rPr>
              <a:t> The purpose of this activity is to have participants practice skills for an analysis in one of their own cases. In order for the activity to have meaning for the participants, they will be using one of their own cases. </a:t>
            </a:r>
          </a:p>
          <a:p>
            <a:pPr>
              <a:spcAft>
                <a:spcPts val="1000"/>
              </a:spcAft>
            </a:pPr>
            <a:r>
              <a:rPr lang="en-US" sz="3200" dirty="0">
                <a:latin typeface="Andalus" panose="02020603050405020304" pitchFamily="18" charset="-78"/>
                <a:cs typeface="Andalus" panose="02020603050405020304" pitchFamily="18" charset="-78"/>
              </a:rPr>
              <a:t>Refer to PG page 66 for directions.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7" name="Picture 6" descr="http://ucnewsblog.files.wordpress.com/2011/11/copy-of-focusgroup.pn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554505" y="80339"/>
            <a:ext cx="1246126" cy="1064894"/>
          </a:xfrm>
          <a:prstGeom prst="rect">
            <a:avLst/>
          </a:prstGeom>
          <a:noFill/>
          <a:ln>
            <a:noFill/>
          </a:ln>
        </p:spPr>
      </p:pic>
    </p:spTree>
    <p:extLst>
      <p:ext uri="{BB962C8B-B14F-4D97-AF65-F5344CB8AC3E}">
        <p14:creationId xmlns:p14="http://schemas.microsoft.com/office/powerpoint/2010/main" val="39140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itle 1"/>
          <p:cNvSpPr txBox="1">
            <a:spLocks/>
          </p:cNvSpPr>
          <p:nvPr/>
        </p:nvSpPr>
        <p:spPr>
          <a:xfrm>
            <a:off x="2444324" y="2129177"/>
            <a:ext cx="549887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Activity Debrief</a:t>
            </a:r>
          </a:p>
        </p:txBody>
      </p:sp>
      <p:pic>
        <p:nvPicPr>
          <p:cNvPr id="10" name="Picture 9"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3481" y="3027554"/>
            <a:ext cx="2420562" cy="2103120"/>
          </a:xfrm>
          <a:prstGeom prst="rect">
            <a:avLst/>
          </a:prstGeom>
          <a:noFill/>
          <a:ln>
            <a:noFill/>
          </a:ln>
        </p:spPr>
      </p:pic>
    </p:spTree>
    <p:extLst>
      <p:ext uri="{BB962C8B-B14F-4D97-AF65-F5344CB8AC3E}">
        <p14:creationId xmlns:p14="http://schemas.microsoft.com/office/powerpoint/2010/main" val="369868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itle 1"/>
          <p:cNvSpPr>
            <a:spLocks noGrp="1"/>
          </p:cNvSpPr>
          <p:nvPr>
            <p:ph type="title"/>
          </p:nvPr>
        </p:nvSpPr>
        <p:spPr>
          <a:xfrm>
            <a:off x="677334" y="609600"/>
            <a:ext cx="8596668" cy="1320800"/>
          </a:xfrm>
        </p:spPr>
        <p:txBody>
          <a:bodyPr>
            <a:normAutofit/>
          </a:bodyPr>
          <a:lstStyle/>
          <a:p>
            <a:r>
              <a:rPr lang="en-US" sz="5400" b="1" dirty="0">
                <a:solidFill>
                  <a:schemeClr val="accent1">
                    <a:lumMod val="50000"/>
                  </a:schemeClr>
                </a:solidFill>
              </a:rPr>
              <a:t>Post-Test</a:t>
            </a:r>
          </a:p>
        </p:txBody>
      </p:sp>
      <p:pic>
        <p:nvPicPr>
          <p:cNvPr id="8" name="Picture 4" descr="http://www.paulding.k12.ga.us/userfiles/20/Allgood/Test%20Today%20sign.gif"/>
          <p:cNvPicPr>
            <a:picLocks noChangeAspect="1" noChangeArrowheads="1"/>
          </p:cNvPicPr>
          <p:nvPr/>
        </p:nvPicPr>
        <p:blipFill rotWithShape="1">
          <a:blip r:embed="rId4">
            <a:extLst>
              <a:ext uri="{28A0092B-C50C-407E-A947-70E740481C1C}">
                <a14:useLocalDpi xmlns:a14="http://schemas.microsoft.com/office/drawing/2010/main" val="0"/>
              </a:ext>
            </a:extLst>
          </a:blip>
          <a:srcRect l="19564"/>
          <a:stretch/>
        </p:blipFill>
        <p:spPr bwMode="auto">
          <a:xfrm>
            <a:off x="3401516" y="1747495"/>
            <a:ext cx="3661189" cy="35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13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itle 1"/>
          <p:cNvSpPr txBox="1">
            <a:spLocks/>
          </p:cNvSpPr>
          <p:nvPr/>
        </p:nvSpPr>
        <p:spPr>
          <a:xfrm>
            <a:off x="322729" y="384084"/>
            <a:ext cx="8381472"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solidFill>
                  <a:schemeClr val="accent1">
                    <a:lumMod val="50000"/>
                  </a:schemeClr>
                </a:solidFill>
              </a:rPr>
              <a:t>What “Adds up” for you?</a:t>
            </a:r>
          </a:p>
        </p:txBody>
      </p:sp>
      <p:pic>
        <p:nvPicPr>
          <p:cNvPr id="9" name="irc_mi" descr="http://homeschoolmathonline.com/wp-content/uploads/2013/08/show-math-work-2.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280182" y="1555930"/>
            <a:ext cx="2880692" cy="2504795"/>
          </a:xfrm>
          <a:prstGeom prst="rect">
            <a:avLst/>
          </a:prstGeom>
          <a:noFill/>
          <a:ln>
            <a:noFill/>
          </a:ln>
        </p:spPr>
      </p:pic>
      <p:sp>
        <p:nvSpPr>
          <p:cNvPr id="10" name="Content Placeholder 2"/>
          <p:cNvSpPr>
            <a:spLocks noGrp="1"/>
          </p:cNvSpPr>
          <p:nvPr>
            <p:ph idx="1"/>
          </p:nvPr>
        </p:nvSpPr>
        <p:spPr>
          <a:xfrm>
            <a:off x="1263634" y="4225794"/>
            <a:ext cx="7787407" cy="1681791"/>
          </a:xfrm>
        </p:spPr>
        <p:txBody>
          <a:bodyPr>
            <a:noAutofit/>
          </a:bodyPr>
          <a:lstStyle/>
          <a:p>
            <a:pPr>
              <a:spcAft>
                <a:spcPts val="1000"/>
              </a:spcAft>
            </a:pPr>
            <a:r>
              <a:rPr lang="en-US" sz="4400" b="1" dirty="0">
                <a:latin typeface="Andalus" panose="02020603050405020304" pitchFamily="18" charset="-78"/>
                <a:cs typeface="Andalus" panose="02020603050405020304" pitchFamily="18" charset="-78"/>
              </a:rPr>
              <a:t>Lessons Learned</a:t>
            </a:r>
          </a:p>
          <a:p>
            <a:pPr>
              <a:spcAft>
                <a:spcPts val="1000"/>
              </a:spcAft>
            </a:pPr>
            <a:r>
              <a:rPr lang="en-US" sz="4400" b="1" dirty="0">
                <a:latin typeface="Andalus" panose="02020603050405020304" pitchFamily="18" charset="-78"/>
                <a:cs typeface="Andalus" panose="02020603050405020304" pitchFamily="18" charset="-78"/>
              </a:rPr>
              <a:t>Ah Ha Moments</a:t>
            </a:r>
            <a:endParaRPr lang="en-US" sz="4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8267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13" y="834190"/>
            <a:ext cx="8596668" cy="1320800"/>
          </a:xfrm>
        </p:spPr>
        <p:txBody>
          <a:bodyPr>
            <a:normAutofit/>
          </a:bodyPr>
          <a:lstStyle/>
          <a:p>
            <a:pPr algn="ctr"/>
            <a:r>
              <a:rPr lang="en-US" sz="7200" b="1" dirty="0">
                <a:solidFill>
                  <a:schemeClr val="accent1">
                    <a:lumMod val="50000"/>
                  </a:schemeClr>
                </a:solidFill>
              </a:rPr>
              <a:t>Opening Discussion</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7" name="Picture 6" descr="http://web-images.chacha.com/images/Gallery/5255/what-can-you-do-with-an-old-flash-drive-206140998-dec-6-2012-1-600x600.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7293" y="3486673"/>
            <a:ext cx="2420562" cy="2103120"/>
          </a:xfrm>
          <a:prstGeom prst="rect">
            <a:avLst/>
          </a:prstGeom>
          <a:noFill/>
          <a:ln>
            <a:noFill/>
          </a:ln>
        </p:spPr>
      </p:pic>
      <p:sp>
        <p:nvSpPr>
          <p:cNvPr id="8" name="Title 1"/>
          <p:cNvSpPr txBox="1">
            <a:spLocks/>
          </p:cNvSpPr>
          <p:nvPr/>
        </p:nvSpPr>
        <p:spPr>
          <a:xfrm>
            <a:off x="801213" y="2177333"/>
            <a:ext cx="8596668" cy="13208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a:solidFill>
                  <a:schemeClr val="accent1">
                    <a:lumMod val="50000"/>
                  </a:schemeClr>
                </a:solidFill>
              </a:rPr>
              <a:t>Reasons for Documentation</a:t>
            </a:r>
          </a:p>
        </p:txBody>
      </p:sp>
    </p:spTree>
    <p:extLst>
      <p:ext uri="{BB962C8B-B14F-4D97-AF65-F5344CB8AC3E}">
        <p14:creationId xmlns:p14="http://schemas.microsoft.com/office/powerpoint/2010/main" val="152475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Lisa’s Story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83" y="1270000"/>
            <a:ext cx="1706880" cy="4724400"/>
          </a:xfrm>
          <a:prstGeom prst="rect">
            <a:avLst/>
          </a:prstGeom>
        </p:spPr>
      </p:pic>
    </p:spTree>
    <p:extLst>
      <p:ext uri="{BB962C8B-B14F-4D97-AF65-F5344CB8AC3E}">
        <p14:creationId xmlns:p14="http://schemas.microsoft.com/office/powerpoint/2010/main" val="73179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1">
                    <a:lumMod val="50000"/>
                  </a:schemeClr>
                </a:solidFill>
              </a:rPr>
              <a:t>Pre-Test</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5124" name="Picture 4" descr="http://www.paulding.k12.ga.us/userfiles/20/Allgood/Test%20Today%20sign.gif"/>
          <p:cNvPicPr>
            <a:picLocks noChangeAspect="1" noChangeArrowheads="1"/>
          </p:cNvPicPr>
          <p:nvPr/>
        </p:nvPicPr>
        <p:blipFill rotWithShape="1">
          <a:blip r:embed="rId4">
            <a:extLst>
              <a:ext uri="{28A0092B-C50C-407E-A947-70E740481C1C}">
                <a14:useLocalDpi xmlns:a14="http://schemas.microsoft.com/office/drawing/2010/main" val="0"/>
              </a:ext>
            </a:extLst>
          </a:blip>
          <a:srcRect l="19564"/>
          <a:stretch/>
        </p:blipFill>
        <p:spPr bwMode="auto">
          <a:xfrm>
            <a:off x="3401516" y="1747495"/>
            <a:ext cx="3661189" cy="350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595" y="834190"/>
            <a:ext cx="8596668" cy="1320800"/>
          </a:xfrm>
        </p:spPr>
        <p:txBody>
          <a:bodyPr>
            <a:normAutofit/>
          </a:bodyPr>
          <a:lstStyle/>
          <a:p>
            <a:pPr algn="ctr"/>
            <a:r>
              <a:rPr lang="en-US" sz="5400" b="1" dirty="0">
                <a:solidFill>
                  <a:schemeClr val="accent1">
                    <a:lumMod val="50000"/>
                  </a:schemeClr>
                </a:solidFill>
              </a:rPr>
              <a:t>What Can Be Expected?</a:t>
            </a:r>
          </a:p>
        </p:txBody>
      </p:sp>
      <p:pic>
        <p:nvPicPr>
          <p:cNvPr id="2055" name="Picture 7" descr="http://classroomclipart.com/images/gallery/Animations/Business/TN_agenda_animation_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00924" y="1930400"/>
            <a:ext cx="3304674" cy="33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media.cmgdigital.com/shared/lt/lt_cache/thumbnail/960/img/photos/2012/07/16/35/4d/DCF_Logo_circ_CMYK.jpg"/>
          <p:cNvPicPr>
            <a:picLocks noChangeAspect="1" noChangeArrowheads="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13"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436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547824"/>
          </a:xfrm>
        </p:spPr>
        <p:txBody>
          <a:bodyPr>
            <a:noAutofit/>
          </a:bodyPr>
          <a:lstStyle/>
          <a:p>
            <a:r>
              <a:rPr lang="en-US" sz="5400" b="1" dirty="0">
                <a:solidFill>
                  <a:schemeClr val="accent1">
                    <a:lumMod val="50000"/>
                  </a:schemeClr>
                </a:solidFill>
              </a:rPr>
              <a:t>Information Collection Competencies</a:t>
            </a:r>
          </a:p>
        </p:txBody>
      </p:sp>
      <p:pic>
        <p:nvPicPr>
          <p:cNvPr id="4"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6"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8" name="Subtitle 2"/>
          <p:cNvSpPr>
            <a:spLocks noGrp="1"/>
          </p:cNvSpPr>
          <p:nvPr>
            <p:ph idx="1"/>
          </p:nvPr>
        </p:nvSpPr>
        <p:spPr>
          <a:xfrm>
            <a:off x="677334" y="2476084"/>
            <a:ext cx="8596668" cy="3565278"/>
          </a:xfrm>
        </p:spPr>
        <p:txBody>
          <a:bodyPr>
            <a:normAutofit/>
          </a:bodyPr>
          <a:lstStyle/>
          <a:p>
            <a:r>
              <a:rPr lang="en-US" sz="2000" dirty="0">
                <a:latin typeface="Andalus" panose="02020603050405020304" pitchFamily="18" charset="-78"/>
                <a:cs typeface="Andalus" panose="02020603050405020304" pitchFamily="18" charset="-78"/>
              </a:rPr>
              <a:t>I know what information I must learn about a family. I know what information I must collect on each case I am assigned</a:t>
            </a:r>
            <a:r>
              <a:rPr lang="en-US" sz="2000" b="1" dirty="0">
                <a:latin typeface="Andalus" panose="02020603050405020304" pitchFamily="18" charset="-78"/>
                <a:cs typeface="Andalus" panose="02020603050405020304" pitchFamily="18" charset="-78"/>
              </a:rPr>
              <a:t>.</a:t>
            </a:r>
            <a:endParaRPr lang="en-US" sz="2000" dirty="0">
              <a:latin typeface="Andalus" panose="02020603050405020304" pitchFamily="18" charset="-78"/>
              <a:cs typeface="Andalus" panose="02020603050405020304" pitchFamily="18" charset="-78"/>
            </a:endParaRPr>
          </a:p>
          <a:p>
            <a:r>
              <a:rPr lang="en-US" sz="2000" dirty="0">
                <a:latin typeface="Andalus" panose="02020603050405020304" pitchFamily="18" charset="-78"/>
                <a:cs typeface="Andalus" panose="02020603050405020304" pitchFamily="18" charset="-78"/>
              </a:rPr>
              <a:t>I understand the purposes or reasons for needing to know this information.</a:t>
            </a:r>
          </a:p>
          <a:p>
            <a:r>
              <a:rPr lang="en-US" sz="2000" dirty="0">
                <a:latin typeface="Andalus" panose="02020603050405020304" pitchFamily="18" charset="-78"/>
                <a:cs typeface="Andalus" panose="02020603050405020304" pitchFamily="18" charset="-78"/>
              </a:rPr>
              <a:t>I demonstrate the ability to gather the information.</a:t>
            </a:r>
          </a:p>
          <a:p>
            <a:r>
              <a:rPr lang="en-US" sz="2000" dirty="0">
                <a:latin typeface="Andalus" panose="02020603050405020304" pitchFamily="18" charset="-78"/>
                <a:cs typeface="Andalus" panose="02020603050405020304" pitchFamily="18" charset="-78"/>
              </a:rPr>
              <a:t>I demonstrate awareness that everything I do to reconcile and validate information influences the overall quality of the information.</a:t>
            </a:r>
          </a:p>
          <a:p>
            <a:r>
              <a:rPr lang="en-US" sz="2000" b="1" dirty="0">
                <a:latin typeface="Andalus" panose="02020603050405020304" pitchFamily="18" charset="-78"/>
                <a:cs typeface="Andalus" panose="02020603050405020304" pitchFamily="18" charset="-78"/>
              </a:rPr>
              <a:t>I can discuss and write about information I collected logically, succinctly, and in a way that justifies my conclusions</a:t>
            </a:r>
            <a:endParaRPr lang="en-US"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5316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3" y="333120"/>
            <a:ext cx="8596668" cy="1320800"/>
          </a:xfrm>
        </p:spPr>
        <p:txBody>
          <a:bodyPr>
            <a:normAutofit/>
          </a:bodyPr>
          <a:lstStyle/>
          <a:p>
            <a:r>
              <a:rPr lang="en-US" sz="5400" b="1" dirty="0">
                <a:solidFill>
                  <a:schemeClr val="accent1">
                    <a:lumMod val="50000"/>
                  </a:schemeClr>
                </a:solidFill>
                <a:latin typeface="+mn-lt"/>
                <a:cs typeface="Andalus" panose="02020603050405020304" pitchFamily="18" charset="-78"/>
              </a:rPr>
              <a:t>Learning Objectives</a:t>
            </a:r>
          </a:p>
        </p:txBody>
      </p:sp>
      <p:sp>
        <p:nvSpPr>
          <p:cNvPr id="3" name="Content Placeholder 2"/>
          <p:cNvSpPr>
            <a:spLocks noGrp="1"/>
          </p:cNvSpPr>
          <p:nvPr>
            <p:ph idx="1"/>
          </p:nvPr>
        </p:nvSpPr>
        <p:spPr>
          <a:xfrm>
            <a:off x="677334" y="1250576"/>
            <a:ext cx="8596668" cy="5042648"/>
          </a:xfrm>
        </p:spPr>
        <p:txBody>
          <a:bodyPr>
            <a:normAutofit fontScale="92500" lnSpcReduction="20000"/>
          </a:bodyPr>
          <a:lstStyle/>
          <a:p>
            <a:pPr lvl="0"/>
            <a:r>
              <a:rPr lang="en-US" sz="2800" dirty="0">
                <a:latin typeface="Andalus" panose="02020603050405020304" pitchFamily="18" charset="-78"/>
                <a:cs typeface="Andalus" panose="02020603050405020304" pitchFamily="18" charset="-78"/>
              </a:rPr>
              <a:t>Distinguish the role and purpose of documentation assessment instruments and develop a Present Danger Assessment summary that reflects practice standards. </a:t>
            </a:r>
          </a:p>
          <a:p>
            <a:pPr lvl="0"/>
            <a:r>
              <a:rPr lang="en-US" sz="2800" dirty="0">
                <a:latin typeface="Andalus" panose="02020603050405020304" pitchFamily="18" charset="-78"/>
                <a:cs typeface="Andalus" panose="02020603050405020304" pitchFamily="18" charset="-78"/>
              </a:rPr>
              <a:t>Define and develop how the elements of information organization of case facts and written presentation supports a logical, objective and coherent flow of information within the FFA. </a:t>
            </a:r>
          </a:p>
          <a:p>
            <a:r>
              <a:rPr lang="en-US" sz="2800" dirty="0">
                <a:latin typeface="Andalus" panose="02020603050405020304" pitchFamily="18" charset="-78"/>
                <a:cs typeface="Andalus" panose="02020603050405020304" pitchFamily="18" charset="-78"/>
              </a:rPr>
              <a:t>Construct and author an analysis, using the key components of the Practice Model to express and defend how danger threats, protective capacities and child vulnerability are reflected and evaluated within a domain, contributing to a justifiable and supported safety decision</a:t>
            </a:r>
            <a:r>
              <a:rPr lang="en-US" sz="2800" dirty="0"/>
              <a:t>.</a:t>
            </a:r>
            <a:endParaRPr lang="en-US" sz="2800" dirty="0">
              <a:latin typeface="Andalus" panose="02020603050405020304" pitchFamily="18" charset="-78"/>
              <a:cs typeface="Andalus" panose="02020603050405020304" pitchFamily="18" charset="-78"/>
            </a:endParaRPr>
          </a:p>
        </p:txBody>
      </p:sp>
      <p:pic>
        <p:nvPicPr>
          <p:cNvPr id="6" name="Picture 4" descr="http://media.cmgdigital.com/shared/lt/lt_cache/thumbnail/960/img/photos/2012/07/16/35/4d/DCF_Logo_circ_CMYK.jpg"/>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8704201" y="63916"/>
            <a:ext cx="693680" cy="770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505" y="5907585"/>
            <a:ext cx="1020180" cy="850150"/>
          </a:xfrm>
          <a:prstGeom prst="rect">
            <a:avLst/>
          </a:prstGeom>
        </p:spPr>
      </p:pic>
      <p:sp>
        <p:nvSpPr>
          <p:cNvPr id="8" name="Text Box 2"/>
          <p:cNvSpPr txBox="1">
            <a:spLocks noChangeArrowheads="1"/>
          </p:cNvSpPr>
          <p:nvPr/>
        </p:nvSpPr>
        <p:spPr bwMode="auto">
          <a:xfrm>
            <a:off x="1132475" y="6162076"/>
            <a:ext cx="10056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rPr>
              <a:t>T</a:t>
            </a:r>
            <a:r>
              <a:rPr kumimoji="0" lang="en-US" altLang="en-US" sz="1200" b="0" i="0" u="none" strike="noStrike" cap="none" normalizeH="0" baseline="0" dirty="0">
                <a:ln>
                  <a:noFill/>
                </a:ln>
                <a:solidFill>
                  <a:schemeClr val="tx1"/>
                </a:solidFill>
                <a:effectLst/>
                <a:latin typeface="Calibri" panose="020F0502020204030204" pitchFamily="34" charset="0"/>
              </a:rPr>
              <a:t>echnical </a:t>
            </a:r>
            <a:r>
              <a:rPr kumimoji="0" lang="en-US" altLang="en-US" sz="1200" b="1" i="0" u="none" strike="noStrike" cap="none" normalizeH="0" baseline="0" dirty="0">
                <a:ln>
                  <a:noFill/>
                </a:ln>
                <a:solidFill>
                  <a:schemeClr val="tx1"/>
                </a:solidFill>
                <a:effectLst/>
                <a:latin typeface="Calibri" panose="020F0502020204030204" pitchFamily="34" charset="0"/>
              </a:rPr>
              <a:t>A</a:t>
            </a:r>
            <a:r>
              <a:rPr kumimoji="0" lang="en-US" altLang="en-US" sz="1200" b="0" i="0" u="none" strike="noStrike" cap="none" normalizeH="0" baseline="0" dirty="0">
                <a:ln>
                  <a:noFill/>
                </a:ln>
                <a:solidFill>
                  <a:schemeClr val="tx1"/>
                </a:solidFill>
                <a:effectLst/>
                <a:latin typeface="Calibri" panose="020F0502020204030204" pitchFamily="34" charset="0"/>
              </a:rPr>
              <a:t>dvising</a:t>
            </a:r>
            <a:r>
              <a:rPr kumimoji="0" lang="en-US" altLang="en-US" sz="1200" b="1" i="0" u="none" strike="noStrike" cap="none" normalizeH="0" baseline="0" dirty="0">
                <a:ln>
                  <a:noFill/>
                </a:ln>
                <a:solidFill>
                  <a:schemeClr val="tx1"/>
                </a:solidFill>
                <a:effectLst/>
                <a:latin typeface="Calibri" panose="020F0502020204030204" pitchFamily="34" charset="0"/>
              </a:rPr>
              <a:t> C</a:t>
            </a:r>
            <a:r>
              <a:rPr kumimoji="0" lang="en-US" altLang="en-US" sz="1200" b="0" i="0" u="none" strike="noStrike" cap="none" normalizeH="0" baseline="0" dirty="0">
                <a:ln>
                  <a:noFill/>
                </a:ln>
                <a:solidFill>
                  <a:schemeClr val="tx1"/>
                </a:solidFill>
                <a:effectLst/>
                <a:latin typeface="Calibri" panose="020F0502020204030204" pitchFamily="34" charset="0"/>
              </a:rPr>
              <a:t>onsultation</a:t>
            </a:r>
            <a:r>
              <a:rPr kumimoji="0" lang="en-US" altLang="en-US" sz="1200" b="1" i="0" u="none" strike="noStrike" cap="none" normalizeH="0" baseline="0" dirty="0">
                <a:ln>
                  <a:noFill/>
                </a:ln>
                <a:solidFill>
                  <a:schemeClr val="tx1"/>
                </a:solidFill>
                <a:effectLst/>
                <a:latin typeface="Calibri" panose="020F0502020204030204" pitchFamily="34" charset="0"/>
              </a:rPr>
              <a:t> T</a:t>
            </a:r>
            <a:r>
              <a:rPr kumimoji="0" lang="en-US" altLang="en-US" sz="1200" b="0" i="0" u="none" strike="noStrike" cap="none" normalizeH="0" baseline="0" dirty="0">
                <a:ln>
                  <a:noFill/>
                </a:ln>
                <a:solidFill>
                  <a:schemeClr val="tx1"/>
                </a:solidFill>
                <a:effectLst/>
                <a:latin typeface="Calibri" panose="020F0502020204030204" pitchFamily="34" charset="0"/>
              </a:rPr>
              <a:t>raining</a:t>
            </a:r>
            <a:r>
              <a:rPr kumimoji="0" lang="en-US" altLang="en-US" sz="1200" b="1" i="0" u="none" strike="noStrike" cap="none" normalizeH="0" baseline="0" dirty="0">
                <a:ln>
                  <a:noFill/>
                </a:ln>
                <a:solidFill>
                  <a:schemeClr val="tx1"/>
                </a:solidFill>
                <a:effectLst/>
                <a:latin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rPr>
              <a:t>(TACT)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University of South Florida </a:t>
            </a:r>
            <a:r>
              <a:rPr kumimoji="0" lang="en-US" altLang="en-US" sz="1200" b="1" i="0" u="none" strike="noStrike" cap="none" normalizeH="0" baseline="0" dirty="0">
                <a:ln>
                  <a:noFill/>
                </a:ln>
                <a:solidFill>
                  <a:schemeClr val="tx1"/>
                </a:solidFill>
                <a:effectLst/>
                <a:latin typeface="Calibri" panose="020F0502020204030204" pitchFamily="34" charset="0"/>
              </a:rPr>
              <a:t>·</a:t>
            </a:r>
            <a:r>
              <a:rPr kumimoji="0" lang="en-US" altLang="en-US" sz="1200" b="0" i="0" u="none" strike="noStrike" cap="none" normalizeH="0" baseline="0" dirty="0">
                <a:ln>
                  <a:noFill/>
                </a:ln>
                <a:solidFill>
                  <a:schemeClr val="tx1"/>
                </a:solidFill>
                <a:effectLst/>
                <a:latin typeface="Calibri" panose="020F0502020204030204" pitchFamily="34" charset="0"/>
              </a:rPr>
              <a:t> Child Welfare Training Consortium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38334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1B00A-D7BD-4627-A2A7-C03F0B646999}">
  <ds:schemaRefs>
    <ds:schemaRef ds:uri="http://schemas.microsoft.com/sharepoint/v3/contenttype/forms"/>
  </ds:schemaRefs>
</ds:datastoreItem>
</file>

<file path=customXml/itemProps2.xml><?xml version="1.0" encoding="utf-8"?>
<ds:datastoreItem xmlns:ds="http://schemas.openxmlformats.org/officeDocument/2006/customXml" ds:itemID="{90FF9DF5-90EE-4C45-9DFC-D42A1C042D87}">
  <ds:schemaRefs>
    <ds:schemaRef ds:uri="http://purl.org/dc/term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841E50C-0EF7-49C3-9988-22AE36A1A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990</TotalTime>
  <Words>1907</Words>
  <Application>Microsoft Office PowerPoint</Application>
  <PresentationFormat>Widescreen</PresentationFormat>
  <Paragraphs>131</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Andalus</vt:lpstr>
      <vt:lpstr>Arial</vt:lpstr>
      <vt:lpstr>Calibri</vt:lpstr>
      <vt:lpstr>Trebuchet MS</vt:lpstr>
      <vt:lpstr>Wingdings 3</vt:lpstr>
      <vt:lpstr>Facet</vt:lpstr>
      <vt:lpstr>PowerPoint Presentation</vt:lpstr>
      <vt:lpstr>PowerPoint Presentation</vt:lpstr>
      <vt:lpstr>Introductions</vt:lpstr>
      <vt:lpstr>Opening Discussion</vt:lpstr>
      <vt:lpstr>Lisa’s Story</vt:lpstr>
      <vt:lpstr>Pre-Test</vt:lpstr>
      <vt:lpstr>What Can Be Expected?</vt:lpstr>
      <vt:lpstr>Information Collection Competencies</vt:lpstr>
      <vt:lpstr>Learning Objectives</vt:lpstr>
      <vt:lpstr>Learning Objectives</vt:lpstr>
      <vt:lpstr>Methodology is like Math:</vt:lpstr>
      <vt:lpstr>Purpose of Notes:</vt:lpstr>
      <vt:lpstr>Purpose of PDA:</vt:lpstr>
      <vt:lpstr>Present Danger Assessment Summary:</vt:lpstr>
      <vt:lpstr>Critique of PDA Summary:</vt:lpstr>
      <vt:lpstr>Present Danger Assessment Summary Examples:</vt:lpstr>
      <vt:lpstr>Present Danger Threats:</vt:lpstr>
      <vt:lpstr>Activity #1 Read it, Review it, and Try it!</vt:lpstr>
      <vt:lpstr>Activity Debrief</vt:lpstr>
      <vt:lpstr>Purpose of FFA</vt:lpstr>
      <vt:lpstr>Impending Danger Threats:</vt:lpstr>
      <vt:lpstr>Structure of FFA:</vt:lpstr>
      <vt:lpstr>Safety Analysis Questions and Conditions for Return </vt:lpstr>
      <vt:lpstr>Learning Objectives</vt:lpstr>
      <vt:lpstr>PowerPoint Presentation</vt:lpstr>
      <vt:lpstr>Writing Style: Caution Needed</vt:lpstr>
      <vt:lpstr>Activity #2 Domain Documentation Practice</vt:lpstr>
      <vt:lpstr>PowerPoint Presentation</vt:lpstr>
      <vt:lpstr>Learning Objectives</vt:lpstr>
      <vt:lpstr>What is an Analysis?</vt:lpstr>
      <vt:lpstr>What Is an Analysis? </vt:lpstr>
      <vt:lpstr>From Information Collection to Analysis</vt:lpstr>
      <vt:lpstr>Activity #3 What Is Your Analysis? </vt:lpstr>
      <vt:lpstr>PowerPoint Presentation</vt:lpstr>
      <vt:lpstr>Post-Test</vt:lpstr>
      <vt:lpstr>PowerPoint Presentation</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Skills PowerPoint</dc:title>
  <dc:creator>Vega, Kayvrie</dc:creator>
  <cp:lastModifiedBy>VanDyke, Misty N</cp:lastModifiedBy>
  <cp:revision>60</cp:revision>
  <cp:lastPrinted>2015-02-26T15:34:23Z</cp:lastPrinted>
  <dcterms:created xsi:type="dcterms:W3CDTF">2014-12-15T17:04:26Z</dcterms:created>
  <dcterms:modified xsi:type="dcterms:W3CDTF">2025-05-07T13:41:37Z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0x01010093FA6F372E3F374D8C72B176BF3D73AB</vt:lpwstr>
  </property>
</Properties>
</file>