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handoutMasterIdLst>
    <p:handoutMasterId r:id="rId42"/>
  </p:handoutMasterIdLst>
  <p:sldIdLst>
    <p:sldId id="256" r:id="rId5"/>
    <p:sldId id="270" r:id="rId6"/>
    <p:sldId id="271" r:id="rId7"/>
    <p:sldId id="296" r:id="rId8"/>
    <p:sldId id="295" r:id="rId9"/>
    <p:sldId id="257" r:id="rId10"/>
    <p:sldId id="259" r:id="rId11"/>
    <p:sldId id="260" r:id="rId12"/>
    <p:sldId id="261" r:id="rId13"/>
    <p:sldId id="262" r:id="rId14"/>
    <p:sldId id="263" r:id="rId15"/>
    <p:sldId id="265" r:id="rId16"/>
    <p:sldId id="266" r:id="rId17"/>
    <p:sldId id="292" r:id="rId18"/>
    <p:sldId id="268" r:id="rId19"/>
    <p:sldId id="269" r:id="rId20"/>
    <p:sldId id="297" r:id="rId21"/>
    <p:sldId id="298" r:id="rId22"/>
    <p:sldId id="273" r:id="rId23"/>
    <p:sldId id="274" r:id="rId24"/>
    <p:sldId id="279" r:id="rId25"/>
    <p:sldId id="277" r:id="rId26"/>
    <p:sldId id="275" r:id="rId27"/>
    <p:sldId id="280" r:id="rId28"/>
    <p:sldId id="293" r:id="rId29"/>
    <p:sldId id="294" r:id="rId30"/>
    <p:sldId id="276" r:id="rId31"/>
    <p:sldId id="282" r:id="rId32"/>
    <p:sldId id="283" r:id="rId33"/>
    <p:sldId id="284" r:id="rId34"/>
    <p:sldId id="285" r:id="rId35"/>
    <p:sldId id="286" r:id="rId36"/>
    <p:sldId id="287" r:id="rId37"/>
    <p:sldId id="288" r:id="rId38"/>
    <p:sldId id="289" r:id="rId39"/>
    <p:sldId id="290" r:id="rId40"/>
    <p:sldId id="291" r:id="rId41"/>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BF0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623" autoAdjust="0"/>
    <p:restoredTop sz="96187" autoAdjust="0"/>
  </p:normalViewPr>
  <p:slideViewPr>
    <p:cSldViewPr snapToGrid="0">
      <p:cViewPr varScale="1">
        <p:scale>
          <a:sx n="113" d="100"/>
          <a:sy n="113" d="100"/>
        </p:scale>
        <p:origin x="557" y="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handoutMaster" Target="handoutMasters/handoutMaster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presProps" Target="presProp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ableStyles" Target="tableStyles.xml"/><Relationship Id="rId20" Type="http://schemas.openxmlformats.org/officeDocument/2006/relationships/slide" Target="slides/slide16.xml"/><Relationship Id="rId41" Type="http://schemas.openxmlformats.org/officeDocument/2006/relationships/slide" Target="slides/slide3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12BAE38B-04F8-43F0-8843-A9B11580B891}" type="datetimeFigureOut">
              <a:rPr lang="en-US" smtClean="0"/>
              <a:t>5/7/2025</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27A4CCAE-87AB-4154-8069-29DC610315DA}" type="slidenum">
              <a:rPr lang="en-US" smtClean="0"/>
              <a:t>‹#›</a:t>
            </a:fld>
            <a:endParaRPr lang="en-US"/>
          </a:p>
        </p:txBody>
      </p:sp>
    </p:spTree>
    <p:extLst>
      <p:ext uri="{BB962C8B-B14F-4D97-AF65-F5344CB8AC3E}">
        <p14:creationId xmlns:p14="http://schemas.microsoft.com/office/powerpoint/2010/main" val="121137168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5"/>
            <a:ext cx="7766936" cy="1096899"/>
          </a:xfrm>
        </p:spPr>
        <p:txBody>
          <a:bodyPr anchor="t"/>
          <a:lstStyle>
            <a:lvl1pPr marL="0" indent="0" algn="r">
              <a:buNone/>
              <a:defRPr>
                <a:solidFill>
                  <a:schemeClr val="tx1">
                    <a:lumMod val="50000"/>
                    <a:lumOff val="50000"/>
                  </a:schemeClr>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E907AB8-1279-45A4-9993-845D25A4B2B3}" type="datetimeFigureOut">
              <a:rPr lang="en-US" smtClean="0"/>
              <a:t>5/7/2025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81735-A243-4AA1-B7A9-959DB50ED190}" type="slidenum">
              <a:rPr lang="en-US" smtClean="0"/>
              <a:t>‹#›</a:t>
            </a:fld>
            <a:endParaRPr lang="en-US"/>
          </a:p>
        </p:txBody>
      </p:sp>
    </p:spTree>
    <p:extLst>
      <p:ext uri="{BB962C8B-B14F-4D97-AF65-F5344CB8AC3E}">
        <p14:creationId xmlns:p14="http://schemas.microsoft.com/office/powerpoint/2010/main" val="41998710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E907AB8-1279-45A4-9993-845D25A4B2B3}" type="datetimeFigureOut">
              <a:rPr lang="en-US" smtClean="0"/>
              <a:t>5/7/2025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81735-A243-4AA1-B7A9-959DB50ED190}" type="slidenum">
              <a:rPr lang="en-US" smtClean="0"/>
              <a:t>‹#›</a:t>
            </a:fld>
            <a:endParaRPr lang="en-US"/>
          </a:p>
        </p:txBody>
      </p:sp>
    </p:spTree>
    <p:extLst>
      <p:ext uri="{BB962C8B-B14F-4D97-AF65-F5344CB8AC3E}">
        <p14:creationId xmlns:p14="http://schemas.microsoft.com/office/powerpoint/2010/main" val="39803345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189" indent="0">
              <a:buFontTx/>
              <a:buNone/>
              <a:defRPr/>
            </a:lvl2pPr>
            <a:lvl3pPr marL="914377" indent="0">
              <a:buFontTx/>
              <a:buNone/>
              <a:defRPr/>
            </a:lvl3pPr>
            <a:lvl4pPr marL="1371566" indent="0">
              <a:buFontTx/>
              <a:buNone/>
              <a:defRPr/>
            </a:lvl4pPr>
            <a:lvl5pPr marL="1828754"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E907AB8-1279-45A4-9993-845D25A4B2B3}" type="datetimeFigureOut">
              <a:rPr lang="en-US" smtClean="0"/>
              <a:t>5/7/2025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81735-A243-4AA1-B7A9-959DB50ED190}" type="slidenum">
              <a:rPr lang="en-US" smtClean="0"/>
              <a:t>‹#›</a:t>
            </a:fld>
            <a:endParaRPr lang="en-US"/>
          </a:p>
        </p:txBody>
      </p:sp>
      <p:sp>
        <p:nvSpPr>
          <p:cNvPr id="20" name="TextBox 19"/>
          <p:cNvSpPr txBox="1"/>
          <p:nvPr/>
        </p:nvSpPr>
        <p:spPr>
          <a:xfrm>
            <a:off x="541871"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sz="1800" dirty="0">
              <a:solidFill>
                <a:schemeClr val="accent1">
                  <a:lumMod val="60000"/>
                  <a:lumOff val="40000"/>
                </a:schemeClr>
              </a:solidFill>
              <a:latin typeface="Arial"/>
            </a:endParaRPr>
          </a:p>
        </p:txBody>
      </p:sp>
    </p:spTree>
    <p:extLst>
      <p:ext uri="{BB962C8B-B14F-4D97-AF65-F5344CB8AC3E}">
        <p14:creationId xmlns:p14="http://schemas.microsoft.com/office/powerpoint/2010/main" val="12075568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E907AB8-1279-45A4-9993-845D25A4B2B3}" type="datetimeFigureOut">
              <a:rPr lang="en-US" smtClean="0"/>
              <a:t>5/7/2025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81735-A243-4AA1-B7A9-959DB50ED190}" type="slidenum">
              <a:rPr lang="en-US" smtClean="0"/>
              <a:t>‹#›</a:t>
            </a:fld>
            <a:endParaRPr lang="en-US"/>
          </a:p>
        </p:txBody>
      </p:sp>
    </p:spTree>
    <p:extLst>
      <p:ext uri="{BB962C8B-B14F-4D97-AF65-F5344CB8AC3E}">
        <p14:creationId xmlns:p14="http://schemas.microsoft.com/office/powerpoint/2010/main" val="9339909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189" indent="0">
              <a:buFontTx/>
              <a:buNone/>
              <a:defRPr/>
            </a:lvl2pPr>
            <a:lvl3pPr marL="914377" indent="0">
              <a:buFontTx/>
              <a:buNone/>
              <a:defRPr/>
            </a:lvl3pPr>
            <a:lvl4pPr marL="1371566" indent="0">
              <a:buFontTx/>
              <a:buNone/>
              <a:defRPr/>
            </a:lvl4pPr>
            <a:lvl5pPr marL="1828754"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E907AB8-1279-45A4-9993-845D25A4B2B3}" type="datetimeFigureOut">
              <a:rPr lang="en-US" smtClean="0"/>
              <a:t>5/7/2025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81735-A243-4AA1-B7A9-959DB50ED190}" type="slidenum">
              <a:rPr lang="en-US" smtClean="0"/>
              <a:t>‹#›</a:t>
            </a:fld>
            <a:endParaRPr lang="en-US"/>
          </a:p>
        </p:txBody>
      </p:sp>
      <p:sp>
        <p:nvSpPr>
          <p:cNvPr id="24" name="TextBox 23"/>
          <p:cNvSpPr txBox="1"/>
          <p:nvPr/>
        </p:nvSpPr>
        <p:spPr>
          <a:xfrm>
            <a:off x="541871"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724837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189" indent="0">
              <a:buFontTx/>
              <a:buNone/>
              <a:defRPr/>
            </a:lvl2pPr>
            <a:lvl3pPr marL="914377" indent="0">
              <a:buFontTx/>
              <a:buNone/>
              <a:defRPr/>
            </a:lvl3pPr>
            <a:lvl4pPr marL="1371566" indent="0">
              <a:buFontTx/>
              <a:buNone/>
              <a:defRPr/>
            </a:lvl4pPr>
            <a:lvl5pPr marL="1828754"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E907AB8-1279-45A4-9993-845D25A4B2B3}" type="datetimeFigureOut">
              <a:rPr lang="en-US" smtClean="0"/>
              <a:t>5/7/2025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81735-A243-4AA1-B7A9-959DB50ED190}" type="slidenum">
              <a:rPr lang="en-US" smtClean="0"/>
              <a:t>‹#›</a:t>
            </a:fld>
            <a:endParaRPr lang="en-US"/>
          </a:p>
        </p:txBody>
      </p:sp>
    </p:spTree>
    <p:extLst>
      <p:ext uri="{BB962C8B-B14F-4D97-AF65-F5344CB8AC3E}">
        <p14:creationId xmlns:p14="http://schemas.microsoft.com/office/powerpoint/2010/main" val="28522519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E907AB8-1279-45A4-9993-845D25A4B2B3}" type="datetimeFigureOut">
              <a:rPr lang="en-US" smtClean="0"/>
              <a:t>5/7/2025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81735-A243-4AA1-B7A9-959DB50ED190}" type="slidenum">
              <a:rPr lang="en-US" smtClean="0"/>
              <a:t>‹#›</a:t>
            </a:fld>
            <a:endParaRPr lang="en-US"/>
          </a:p>
        </p:txBody>
      </p:sp>
    </p:spTree>
    <p:extLst>
      <p:ext uri="{BB962C8B-B14F-4D97-AF65-F5344CB8AC3E}">
        <p14:creationId xmlns:p14="http://schemas.microsoft.com/office/powerpoint/2010/main" val="4018905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4" y="609601"/>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1"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E907AB8-1279-45A4-9993-845D25A4B2B3}" type="datetimeFigureOut">
              <a:rPr lang="en-US" smtClean="0"/>
              <a:t>5/7/2025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81735-A243-4AA1-B7A9-959DB50ED190}" type="slidenum">
              <a:rPr lang="en-US" smtClean="0"/>
              <a:t>‹#›</a:t>
            </a:fld>
            <a:endParaRPr lang="en-US"/>
          </a:p>
        </p:txBody>
      </p:sp>
    </p:spTree>
    <p:extLst>
      <p:ext uri="{BB962C8B-B14F-4D97-AF65-F5344CB8AC3E}">
        <p14:creationId xmlns:p14="http://schemas.microsoft.com/office/powerpoint/2010/main" val="27239245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E907AB8-1279-45A4-9993-845D25A4B2B3}" type="datetimeFigureOut">
              <a:rPr lang="en-US" smtClean="0"/>
              <a:t>5/7/2025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81735-A243-4AA1-B7A9-959DB50ED190}" type="slidenum">
              <a:rPr lang="en-US" smtClean="0"/>
              <a:t>‹#›</a:t>
            </a:fld>
            <a:endParaRPr lang="en-US"/>
          </a:p>
        </p:txBody>
      </p:sp>
    </p:spTree>
    <p:extLst>
      <p:ext uri="{BB962C8B-B14F-4D97-AF65-F5344CB8AC3E}">
        <p14:creationId xmlns:p14="http://schemas.microsoft.com/office/powerpoint/2010/main" val="19513924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9"/>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E907AB8-1279-45A4-9993-845D25A4B2B3}" type="datetimeFigureOut">
              <a:rPr lang="en-US" smtClean="0"/>
              <a:t>5/7/2025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E81735-A243-4AA1-B7A9-959DB50ED190}" type="slidenum">
              <a:rPr lang="en-US" smtClean="0"/>
              <a:t>‹#›</a:t>
            </a:fld>
            <a:endParaRPr lang="en-US"/>
          </a:p>
        </p:txBody>
      </p:sp>
    </p:spTree>
    <p:extLst>
      <p:ext uri="{BB962C8B-B14F-4D97-AF65-F5344CB8AC3E}">
        <p14:creationId xmlns:p14="http://schemas.microsoft.com/office/powerpoint/2010/main" val="36978195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5"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69" y="2160590"/>
            <a:ext cx="4184035"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E907AB8-1279-45A4-9993-845D25A4B2B3}" type="datetimeFigureOut">
              <a:rPr lang="en-US" smtClean="0"/>
              <a:t>5/7/2025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E81735-A243-4AA1-B7A9-959DB50ED190}" type="slidenum">
              <a:rPr lang="en-US" smtClean="0"/>
              <a:t>‹#›</a:t>
            </a:fld>
            <a:endParaRPr lang="en-US"/>
          </a:p>
        </p:txBody>
      </p:sp>
    </p:spTree>
    <p:extLst>
      <p:ext uri="{BB962C8B-B14F-4D97-AF65-F5344CB8AC3E}">
        <p14:creationId xmlns:p14="http://schemas.microsoft.com/office/powerpoint/2010/main" val="40567110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6" y="2160983"/>
            <a:ext cx="4185623" cy="576262"/>
          </a:xfrm>
        </p:spPr>
        <p:txBody>
          <a:bodyPr anchor="b">
            <a:noAutofit/>
          </a:bodyPr>
          <a:lstStyle>
            <a:lvl1pPr marL="0" indent="0">
              <a:buNone/>
              <a:defRPr sz="2400" b="0"/>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6" y="2737247"/>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9" cy="576262"/>
          </a:xfrm>
        </p:spPr>
        <p:txBody>
          <a:bodyPr anchor="b">
            <a:noAutofit/>
          </a:bodyPr>
          <a:lstStyle>
            <a:lvl1pPr marL="0" indent="0">
              <a:buNone/>
              <a:defRPr sz="2400" b="0"/>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5" y="2737247"/>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E907AB8-1279-45A4-9993-845D25A4B2B3}" type="datetimeFigureOut">
              <a:rPr lang="en-US" smtClean="0"/>
              <a:t>5/7/2025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DE81735-A243-4AA1-B7A9-959DB50ED190}" type="slidenum">
              <a:rPr lang="en-US" smtClean="0"/>
              <a:t>‹#›</a:t>
            </a:fld>
            <a:endParaRPr lang="en-US"/>
          </a:p>
        </p:txBody>
      </p:sp>
    </p:spTree>
    <p:extLst>
      <p:ext uri="{BB962C8B-B14F-4D97-AF65-F5344CB8AC3E}">
        <p14:creationId xmlns:p14="http://schemas.microsoft.com/office/powerpoint/2010/main" val="29392713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E907AB8-1279-45A4-9993-845D25A4B2B3}" type="datetimeFigureOut">
              <a:rPr lang="en-US" smtClean="0"/>
              <a:t>5/7/2025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DE81735-A243-4AA1-B7A9-959DB50ED190}" type="slidenum">
              <a:rPr lang="en-US" smtClean="0"/>
              <a:t>‹#›</a:t>
            </a:fld>
            <a:endParaRPr lang="en-US"/>
          </a:p>
        </p:txBody>
      </p:sp>
    </p:spTree>
    <p:extLst>
      <p:ext uri="{BB962C8B-B14F-4D97-AF65-F5344CB8AC3E}">
        <p14:creationId xmlns:p14="http://schemas.microsoft.com/office/powerpoint/2010/main" val="20131984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907AB8-1279-45A4-9993-845D25A4B2B3}" type="datetimeFigureOut">
              <a:rPr lang="en-US" smtClean="0"/>
              <a:t>5/7/2025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DE81735-A243-4AA1-B7A9-959DB50ED190}" type="slidenum">
              <a:rPr lang="en-US" smtClean="0"/>
              <a:t>‹#›</a:t>
            </a:fld>
            <a:endParaRPr lang="en-US"/>
          </a:p>
        </p:txBody>
      </p:sp>
    </p:spTree>
    <p:extLst>
      <p:ext uri="{BB962C8B-B14F-4D97-AF65-F5344CB8AC3E}">
        <p14:creationId xmlns:p14="http://schemas.microsoft.com/office/powerpoint/2010/main" val="17316272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2" y="514926"/>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5" y="2777069"/>
            <a:ext cx="3854528" cy="2584449"/>
          </a:xfrm>
        </p:spPr>
        <p:txBody>
          <a:bodyPr>
            <a:normAutofit/>
          </a:bodyPr>
          <a:lstStyle>
            <a:lvl1pPr marL="0" indent="0">
              <a:buNone/>
              <a:defRPr sz="1400"/>
            </a:lvl1pPr>
            <a:lvl2pPr marL="457051" indent="0">
              <a:buNone/>
              <a:defRPr sz="1400"/>
            </a:lvl2pPr>
            <a:lvl3pPr marL="914104" indent="0">
              <a:buNone/>
              <a:defRPr sz="1200"/>
            </a:lvl3pPr>
            <a:lvl4pPr marL="1371155" indent="0">
              <a:buNone/>
              <a:defRPr sz="1000"/>
            </a:lvl4pPr>
            <a:lvl5pPr marL="1828205" indent="0">
              <a:buNone/>
              <a:defRPr sz="1000"/>
            </a:lvl5pPr>
            <a:lvl6pPr marL="2285258" indent="0">
              <a:buNone/>
              <a:defRPr sz="1000"/>
            </a:lvl6pPr>
            <a:lvl7pPr marL="2742309" indent="0">
              <a:buNone/>
              <a:defRPr sz="1000"/>
            </a:lvl7pPr>
            <a:lvl8pPr marL="3199360" indent="0">
              <a:buNone/>
              <a:defRPr sz="1000"/>
            </a:lvl8pPr>
            <a:lvl9pPr marL="3656411"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E907AB8-1279-45A4-9993-845D25A4B2B3}" type="datetimeFigureOut">
              <a:rPr lang="en-US" smtClean="0"/>
              <a:t>5/7/2025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E81735-A243-4AA1-B7A9-959DB50ED190}" type="slidenum">
              <a:rPr lang="en-US" smtClean="0"/>
              <a:t>‹#›</a:t>
            </a:fld>
            <a:endParaRPr lang="en-US"/>
          </a:p>
        </p:txBody>
      </p:sp>
    </p:spTree>
    <p:extLst>
      <p:ext uri="{BB962C8B-B14F-4D97-AF65-F5344CB8AC3E}">
        <p14:creationId xmlns:p14="http://schemas.microsoft.com/office/powerpoint/2010/main" val="39634960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5" y="609600"/>
            <a:ext cx="8596668" cy="3845718"/>
          </a:xfrm>
        </p:spPr>
        <p:txBody>
          <a:bodyPr anchor="t">
            <a:normAutofit/>
          </a:bodyPr>
          <a:lstStyle>
            <a:lvl1pPr marL="0" indent="0" algn="ctr">
              <a:buNone/>
              <a:defRPr sz="1600"/>
            </a:lvl1pPr>
            <a:lvl2pPr marL="457189" indent="0">
              <a:buNone/>
              <a:defRPr sz="1600"/>
            </a:lvl2pPr>
            <a:lvl3pPr marL="914377" indent="0">
              <a:buNone/>
              <a:defRPr sz="1600"/>
            </a:lvl3pPr>
            <a:lvl4pPr marL="1371566" indent="0">
              <a:buNone/>
              <a:defRPr sz="1600"/>
            </a:lvl4pPr>
            <a:lvl5pPr marL="1828754" indent="0">
              <a:buNone/>
              <a:defRPr sz="1600"/>
            </a:lvl5pPr>
            <a:lvl6pPr marL="2285943" indent="0">
              <a:buNone/>
              <a:defRPr sz="1600"/>
            </a:lvl6pPr>
            <a:lvl7pPr marL="2743131" indent="0">
              <a:buNone/>
              <a:defRPr sz="1600"/>
            </a:lvl7pPr>
            <a:lvl8pPr marL="3200320" indent="0">
              <a:buNone/>
              <a:defRPr sz="1600"/>
            </a:lvl8pPr>
            <a:lvl9pPr marL="3657509"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5" y="5367338"/>
            <a:ext cx="8596667" cy="674024"/>
          </a:xfrm>
        </p:spPr>
        <p:txBody>
          <a:bodyPr>
            <a:normAutofit/>
          </a:bodyPr>
          <a:lstStyle>
            <a:lvl1pPr marL="0" indent="0">
              <a:buNone/>
              <a:defRPr sz="12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E907AB8-1279-45A4-9993-845D25A4B2B3}" type="datetimeFigureOut">
              <a:rPr lang="en-US" smtClean="0"/>
              <a:t>5/7/2025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E81735-A243-4AA1-B7A9-959DB50ED190}" type="slidenum">
              <a:rPr lang="en-US" smtClean="0"/>
              <a:t>‹#›</a:t>
            </a:fld>
            <a:endParaRPr lang="en-US"/>
          </a:p>
        </p:txBody>
      </p:sp>
    </p:spTree>
    <p:extLst>
      <p:ext uri="{BB962C8B-B14F-4D97-AF65-F5344CB8AC3E}">
        <p14:creationId xmlns:p14="http://schemas.microsoft.com/office/powerpoint/2010/main" val="28183075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5"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5" y="2160590"/>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4"/>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E907AB8-1279-45A4-9993-845D25A4B2B3}" type="datetimeFigureOut">
              <a:rPr lang="en-US" smtClean="0"/>
              <a:t>5/7/2025</a:t>
            </a:fld>
            <a:endParaRPr lang="en-US"/>
          </a:p>
        </p:txBody>
      </p:sp>
      <p:sp>
        <p:nvSpPr>
          <p:cNvPr id="5" name="Footer Placeholder 4"/>
          <p:cNvSpPr>
            <a:spLocks noGrp="1"/>
          </p:cNvSpPr>
          <p:nvPr>
            <p:ph type="ftr" sz="quarter" idx="3"/>
          </p:nvPr>
        </p:nvSpPr>
        <p:spPr>
          <a:xfrm>
            <a:off x="677335" y="6041364"/>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4" y="6041364"/>
            <a:ext cx="683339" cy="365125"/>
          </a:xfrm>
          <a:prstGeom prst="rect">
            <a:avLst/>
          </a:prstGeom>
        </p:spPr>
        <p:txBody>
          <a:bodyPr vert="horz" lIns="91440" tIns="45720" rIns="91440" bIns="45720" rtlCol="0" anchor="ctr"/>
          <a:lstStyle>
            <a:lvl1pPr algn="r">
              <a:defRPr sz="900">
                <a:solidFill>
                  <a:schemeClr val="accent1"/>
                </a:solidFill>
              </a:defRPr>
            </a:lvl1pPr>
          </a:lstStyle>
          <a:p>
            <a:fld id="{DDE81735-A243-4AA1-B7A9-959DB50ED190}" type="slidenum">
              <a:rPr lang="en-US" smtClean="0"/>
              <a:t>‹#›</a:t>
            </a:fld>
            <a:endParaRPr lang="en-US"/>
          </a:p>
        </p:txBody>
      </p:sp>
    </p:spTree>
    <p:extLst>
      <p:ext uri="{BB962C8B-B14F-4D97-AF65-F5344CB8AC3E}">
        <p14:creationId xmlns:p14="http://schemas.microsoft.com/office/powerpoint/2010/main" val="14168272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189"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891" indent="-342891" algn="l" defTabSz="457189"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32" indent="-285744" algn="l" defTabSz="457189"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2971" indent="-228594" algn="l" defTabSz="457189"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160" indent="-228594" algn="l" defTabSz="457189"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349" indent="-228594" algn="l" defTabSz="457189"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537" indent="-228594" algn="l" defTabSz="457189"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726" indent="-228594" algn="l" defTabSz="457189"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8914" indent="-228594" algn="l" defTabSz="457189"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103" indent="-228594" algn="l" defTabSz="457189"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7"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1"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hyperlink" Target="http://www.google.com/url?sa=i&amp;rct=j&amp;q=&amp;esrc=s&amp;frm=1&amp;source=images&amp;cd=&amp;cad=rja&amp;uact=8&amp;ved=0CAcQjRw&amp;url=http://www.lapalomatreatment.com/outpatient-services/interview-svea-welch-challenges-addiction-treatment/&amp;ei=kKORVOHzG4HQgwTg04HQCQ&amp;bvm=bv.82001339,d.eXY&amp;psig=AFQjCNEgndGfYsG1b8poyK2gUPEtY-3slQ&amp;ust=1418916683432402"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12.png"/><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image" Target="../media/image2.jpeg"/></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http://ucnewsblog.files.wordpress.com/2011/11/copy-of-focusgroup.png" TargetMode="External"/><Relationship Id="rId4" Type="http://schemas.openxmlformats.org/officeDocument/2006/relationships/image" Target="../media/image14.png"/></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5.jpeg"/></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http://ucnewsblog.files.wordpress.com/2011/11/copy-of-focusgroup.png" TargetMode="External"/><Relationship Id="rId4" Type="http://schemas.openxmlformats.org/officeDocument/2006/relationships/image" Target="../media/image14.png"/></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5.jpeg"/></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http://ucnewsblog.files.wordpress.com/2011/11/copy-of-focusgroup.png" TargetMode="External"/><Relationship Id="rId4" Type="http://schemas.openxmlformats.org/officeDocument/2006/relationships/image" Target="../media/image14.png"/></Relationships>
</file>

<file path=ppt/slides/_rels/slide3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5.jpeg"/></Relationships>
</file>

<file path=ppt/slides/_rels/slide3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16.jpe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3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18.png"/><Relationship Id="rId4" Type="http://schemas.openxmlformats.org/officeDocument/2006/relationships/image" Target="../media/image17.jpe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5.gif"/></Relationships>
</file>

<file path=ppt/slides/_rels/slide5.xml.rels><?xml version="1.0" encoding="UTF-8" standalone="yes"?>
<Relationships xmlns="http://schemas.openxmlformats.org/package/2006/relationships"><Relationship Id="rId3" Type="http://schemas.openxmlformats.org/officeDocument/2006/relationships/image" Target="http://classroomclipart.com/images/gallery/Animations/Business/TN_agenda_animation_2.jpg" TargetMode="External"/><Relationship Id="rId2" Type="http://schemas.openxmlformats.org/officeDocument/2006/relationships/image" Target="../media/image6.jpeg"/><Relationship Id="rId1" Type="http://schemas.openxmlformats.org/officeDocument/2006/relationships/slideLayout" Target="../slideLayouts/slideLayout2.xml"/><Relationship Id="rId5" Type="http://schemas.openxmlformats.org/officeDocument/2006/relationships/image" Target="../media/image2.jpeg"/><Relationship Id="rId4" Type="http://schemas.openxmlformats.org/officeDocument/2006/relationships/image" Target="../media/image1.jpe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4" descr="http://media.cmgdigital.com/shared/lt/lt_cache/thumbnail/960/img/photos/2012/07/16/35/4d/DCF_Logo_circ_CMYK.jpg"/>
          <p:cNvPicPr>
            <a:picLocks noChangeAspect="1" noChangeArrowheads="1"/>
          </p:cNvPicPr>
          <p:nvPr/>
        </p:nvPicPr>
        <p:blipFill>
          <a:blip r:embed="rId2" cstate="print">
            <a:clrChange>
              <a:clrFrom>
                <a:srgbClr val="FFFEFD"/>
              </a:clrFrom>
              <a:clrTo>
                <a:srgbClr val="FFFEFD">
                  <a:alpha val="0"/>
                </a:srgbClr>
              </a:clrTo>
            </a:clrChange>
            <a:extLst>
              <a:ext uri="{28A0092B-C50C-407E-A947-70E740481C1C}">
                <a14:useLocalDpi xmlns:a14="http://schemas.microsoft.com/office/drawing/2010/main" val="0"/>
              </a:ext>
            </a:extLst>
          </a:blip>
          <a:srcRect/>
          <a:stretch>
            <a:fillRect/>
          </a:stretch>
        </p:blipFill>
        <p:spPr bwMode="auto">
          <a:xfrm>
            <a:off x="8655433" y="51724"/>
            <a:ext cx="693680" cy="77027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60422" y="5875502"/>
            <a:ext cx="1020180" cy="850151"/>
          </a:xfrm>
          <a:prstGeom prst="rect">
            <a:avLst/>
          </a:prstGeom>
        </p:spPr>
      </p:pic>
      <p:sp>
        <p:nvSpPr>
          <p:cNvPr id="10" name="Text Box 2"/>
          <p:cNvSpPr txBox="1">
            <a:spLocks noChangeArrowheads="1"/>
          </p:cNvSpPr>
          <p:nvPr/>
        </p:nvSpPr>
        <p:spPr bwMode="auto">
          <a:xfrm>
            <a:off x="1132475" y="6162076"/>
            <a:ext cx="1005679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defTabSz="914377" eaLnBrk="0" fontAlgn="base" hangingPunct="0">
              <a:spcBef>
                <a:spcPct val="0"/>
              </a:spcBef>
              <a:spcAft>
                <a:spcPts val="800"/>
              </a:spcAft>
            </a:pPr>
            <a:r>
              <a:rPr lang="en-US" altLang="en-US" sz="1200" b="1" dirty="0">
                <a:latin typeface="Calibri" panose="020F0502020204030204" pitchFamily="34" charset="0"/>
              </a:rPr>
              <a:t>T</a:t>
            </a:r>
            <a:r>
              <a:rPr lang="en-US" altLang="en-US" sz="1200" dirty="0">
                <a:latin typeface="Calibri" panose="020F0502020204030204" pitchFamily="34" charset="0"/>
              </a:rPr>
              <a:t>echnical </a:t>
            </a:r>
            <a:r>
              <a:rPr lang="en-US" altLang="en-US" sz="1200" b="1" dirty="0">
                <a:latin typeface="Calibri" panose="020F0502020204030204" pitchFamily="34" charset="0"/>
              </a:rPr>
              <a:t>A</a:t>
            </a:r>
            <a:r>
              <a:rPr lang="en-US" altLang="en-US" sz="1200" dirty="0">
                <a:latin typeface="Calibri" panose="020F0502020204030204" pitchFamily="34" charset="0"/>
              </a:rPr>
              <a:t>dvising</a:t>
            </a:r>
            <a:r>
              <a:rPr lang="en-US" altLang="en-US" sz="1200" b="1" dirty="0">
                <a:latin typeface="Calibri" panose="020F0502020204030204" pitchFamily="34" charset="0"/>
              </a:rPr>
              <a:t> C</a:t>
            </a:r>
            <a:r>
              <a:rPr lang="en-US" altLang="en-US" sz="1200" dirty="0">
                <a:latin typeface="Calibri" panose="020F0502020204030204" pitchFamily="34" charset="0"/>
              </a:rPr>
              <a:t>onsultation</a:t>
            </a:r>
            <a:r>
              <a:rPr lang="en-US" altLang="en-US" sz="1200" b="1" dirty="0">
                <a:latin typeface="Calibri" panose="020F0502020204030204" pitchFamily="34" charset="0"/>
              </a:rPr>
              <a:t> T</a:t>
            </a:r>
            <a:r>
              <a:rPr lang="en-US" altLang="en-US" sz="1200" dirty="0">
                <a:latin typeface="Calibri" panose="020F0502020204030204" pitchFamily="34" charset="0"/>
              </a:rPr>
              <a:t>raining</a:t>
            </a:r>
            <a:r>
              <a:rPr lang="en-US" altLang="en-US" sz="1200" b="1" dirty="0">
                <a:latin typeface="Calibri" panose="020F0502020204030204" pitchFamily="34" charset="0"/>
              </a:rPr>
              <a:t> </a:t>
            </a:r>
            <a:r>
              <a:rPr lang="en-US" altLang="en-US" sz="1200" dirty="0">
                <a:latin typeface="Calibri" panose="020F0502020204030204" pitchFamily="34" charset="0"/>
              </a:rPr>
              <a:t>(TACT) </a:t>
            </a:r>
            <a:r>
              <a:rPr lang="en-US" altLang="en-US" sz="1200" b="1" dirty="0">
                <a:latin typeface="Calibri" panose="020F0502020204030204" pitchFamily="34" charset="0"/>
              </a:rPr>
              <a:t>·</a:t>
            </a:r>
            <a:r>
              <a:rPr lang="en-US" altLang="en-US" sz="1200" dirty="0">
                <a:latin typeface="Calibri" panose="020F0502020204030204" pitchFamily="34" charset="0"/>
              </a:rPr>
              <a:t> University of South Florida </a:t>
            </a:r>
            <a:r>
              <a:rPr lang="en-US" altLang="en-US" sz="1200" b="1" dirty="0">
                <a:latin typeface="Calibri" panose="020F0502020204030204" pitchFamily="34" charset="0"/>
              </a:rPr>
              <a:t>·</a:t>
            </a:r>
            <a:r>
              <a:rPr lang="en-US" altLang="en-US" sz="1200" dirty="0">
                <a:latin typeface="Calibri" panose="020F0502020204030204" pitchFamily="34" charset="0"/>
              </a:rPr>
              <a:t> Child Welfare Training Consortium</a:t>
            </a:r>
            <a:endParaRPr lang="en-US" altLang="en-US" sz="3200" dirty="0">
              <a:latin typeface="Arial" panose="020B0604020202020204" pitchFamily="34" charset="0"/>
            </a:endParaRPr>
          </a:p>
        </p:txBody>
      </p:sp>
      <p:pic>
        <p:nvPicPr>
          <p:cNvPr id="12" name="Picture 11" descr="http://www.lapalomatreatment.com/wp-content/uploads/4-motivational-interviewing.png">
            <a:hlinkClick r:id="rId4"/>
          </p:cNvPr>
          <p:cNvPicPr/>
          <p:nvPr/>
        </p:nvPicPr>
        <p:blipFill>
          <a:blip r:embed="rId5">
            <a:extLst>
              <a:ext uri="{28A0092B-C50C-407E-A947-70E740481C1C}">
                <a14:useLocalDpi xmlns:a14="http://schemas.microsoft.com/office/drawing/2010/main" val="0"/>
              </a:ext>
            </a:extLst>
          </a:blip>
          <a:srcRect/>
          <a:stretch>
            <a:fillRect/>
          </a:stretch>
        </p:blipFill>
        <p:spPr bwMode="auto">
          <a:xfrm>
            <a:off x="1132475" y="354843"/>
            <a:ext cx="7151716" cy="5363571"/>
          </a:xfrm>
          <a:prstGeom prst="rect">
            <a:avLst/>
          </a:prstGeom>
          <a:noFill/>
          <a:ln>
            <a:noFill/>
          </a:ln>
        </p:spPr>
      </p:pic>
    </p:spTree>
    <p:extLst>
      <p:ext uri="{BB962C8B-B14F-4D97-AF65-F5344CB8AC3E}">
        <p14:creationId xmlns:p14="http://schemas.microsoft.com/office/powerpoint/2010/main" val="26595082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5400" b="1" dirty="0">
                <a:solidFill>
                  <a:schemeClr val="accent1">
                    <a:lumMod val="50000"/>
                  </a:schemeClr>
                </a:solidFill>
              </a:rPr>
              <a:t>What Do These Have in Common?</a:t>
            </a:r>
          </a:p>
        </p:txBody>
      </p:sp>
      <p:sp>
        <p:nvSpPr>
          <p:cNvPr id="3" name="Content Placeholder 2"/>
          <p:cNvSpPr>
            <a:spLocks noGrp="1"/>
          </p:cNvSpPr>
          <p:nvPr>
            <p:ph idx="1"/>
          </p:nvPr>
        </p:nvSpPr>
        <p:spPr>
          <a:xfrm>
            <a:off x="677335" y="2599894"/>
            <a:ext cx="8596668" cy="2179399"/>
          </a:xfrm>
        </p:spPr>
        <p:txBody>
          <a:bodyPr>
            <a:normAutofit/>
          </a:bodyPr>
          <a:lstStyle/>
          <a:p>
            <a:r>
              <a:rPr lang="en-US" sz="3200" dirty="0">
                <a:latin typeface="Andalus" panose="02020603050405020304" pitchFamily="18" charset="-78"/>
                <a:cs typeface="Andalus" panose="02020603050405020304" pitchFamily="18" charset="-78"/>
              </a:rPr>
              <a:t>These are all pathways and processes to get what you want.</a:t>
            </a:r>
          </a:p>
        </p:txBody>
      </p:sp>
      <p:pic>
        <p:nvPicPr>
          <p:cNvPr id="4" name="Picture 4" descr="http://media.cmgdigital.com/shared/lt/lt_cache/thumbnail/960/img/photos/2012/07/16/35/4d/DCF_Logo_circ_CMYK.jpg"/>
          <p:cNvPicPr>
            <a:picLocks noChangeAspect="1" noChangeArrowheads="1"/>
          </p:cNvPicPr>
          <p:nvPr/>
        </p:nvPicPr>
        <p:blipFill>
          <a:blip r:embed="rId2" cstate="print">
            <a:clrChange>
              <a:clrFrom>
                <a:srgbClr val="FFFEFD"/>
              </a:clrFrom>
              <a:clrTo>
                <a:srgbClr val="FFFEFD">
                  <a:alpha val="0"/>
                </a:srgbClr>
              </a:clrTo>
            </a:clrChange>
            <a:extLst>
              <a:ext uri="{28A0092B-C50C-407E-A947-70E740481C1C}">
                <a14:useLocalDpi xmlns:a14="http://schemas.microsoft.com/office/drawing/2010/main" val="0"/>
              </a:ext>
            </a:extLst>
          </a:blip>
          <a:srcRect/>
          <a:stretch>
            <a:fillRect/>
          </a:stretch>
        </p:blipFill>
        <p:spPr bwMode="auto">
          <a:xfrm>
            <a:off x="8704201" y="63916"/>
            <a:ext cx="693680" cy="77027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60422" y="5875502"/>
            <a:ext cx="1020180" cy="850151"/>
          </a:xfrm>
          <a:prstGeom prst="rect">
            <a:avLst/>
          </a:prstGeom>
        </p:spPr>
      </p:pic>
      <p:sp>
        <p:nvSpPr>
          <p:cNvPr id="6" name="Text Box 2"/>
          <p:cNvSpPr txBox="1">
            <a:spLocks noChangeArrowheads="1"/>
          </p:cNvSpPr>
          <p:nvPr/>
        </p:nvSpPr>
        <p:spPr bwMode="auto">
          <a:xfrm>
            <a:off x="1132475" y="6162076"/>
            <a:ext cx="1005679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defTabSz="914377" eaLnBrk="0" fontAlgn="base" hangingPunct="0">
              <a:spcBef>
                <a:spcPct val="0"/>
              </a:spcBef>
              <a:spcAft>
                <a:spcPts val="800"/>
              </a:spcAft>
            </a:pPr>
            <a:r>
              <a:rPr lang="en-US" altLang="en-US" sz="1200" b="1" dirty="0">
                <a:latin typeface="Calibri" panose="020F0502020204030204" pitchFamily="34" charset="0"/>
              </a:rPr>
              <a:t>T</a:t>
            </a:r>
            <a:r>
              <a:rPr lang="en-US" altLang="en-US" sz="1200" dirty="0">
                <a:latin typeface="Calibri" panose="020F0502020204030204" pitchFamily="34" charset="0"/>
              </a:rPr>
              <a:t>echnical </a:t>
            </a:r>
            <a:r>
              <a:rPr lang="en-US" altLang="en-US" sz="1200" b="1" dirty="0">
                <a:latin typeface="Calibri" panose="020F0502020204030204" pitchFamily="34" charset="0"/>
              </a:rPr>
              <a:t>A</a:t>
            </a:r>
            <a:r>
              <a:rPr lang="en-US" altLang="en-US" sz="1200" dirty="0">
                <a:latin typeface="Calibri" panose="020F0502020204030204" pitchFamily="34" charset="0"/>
              </a:rPr>
              <a:t>dvising</a:t>
            </a:r>
            <a:r>
              <a:rPr lang="en-US" altLang="en-US" sz="1200" b="1" dirty="0">
                <a:latin typeface="Calibri" panose="020F0502020204030204" pitchFamily="34" charset="0"/>
              </a:rPr>
              <a:t> C</a:t>
            </a:r>
            <a:r>
              <a:rPr lang="en-US" altLang="en-US" sz="1200" dirty="0">
                <a:latin typeface="Calibri" panose="020F0502020204030204" pitchFamily="34" charset="0"/>
              </a:rPr>
              <a:t>onsultation</a:t>
            </a:r>
            <a:r>
              <a:rPr lang="en-US" altLang="en-US" sz="1200" b="1" dirty="0">
                <a:latin typeface="Calibri" panose="020F0502020204030204" pitchFamily="34" charset="0"/>
              </a:rPr>
              <a:t> T</a:t>
            </a:r>
            <a:r>
              <a:rPr lang="en-US" altLang="en-US" sz="1200" dirty="0">
                <a:latin typeface="Calibri" panose="020F0502020204030204" pitchFamily="34" charset="0"/>
              </a:rPr>
              <a:t>raining</a:t>
            </a:r>
            <a:r>
              <a:rPr lang="en-US" altLang="en-US" sz="1200" b="1" dirty="0">
                <a:latin typeface="Calibri" panose="020F0502020204030204" pitchFamily="34" charset="0"/>
              </a:rPr>
              <a:t> </a:t>
            </a:r>
            <a:r>
              <a:rPr lang="en-US" altLang="en-US" sz="1200" dirty="0">
                <a:latin typeface="Calibri" panose="020F0502020204030204" pitchFamily="34" charset="0"/>
              </a:rPr>
              <a:t>(TACT) </a:t>
            </a:r>
            <a:r>
              <a:rPr lang="en-US" altLang="en-US" sz="1200" b="1" dirty="0">
                <a:latin typeface="Calibri" panose="020F0502020204030204" pitchFamily="34" charset="0"/>
              </a:rPr>
              <a:t>·</a:t>
            </a:r>
            <a:r>
              <a:rPr lang="en-US" altLang="en-US" sz="1200" dirty="0">
                <a:latin typeface="Calibri" panose="020F0502020204030204" pitchFamily="34" charset="0"/>
              </a:rPr>
              <a:t> University of South Florida </a:t>
            </a:r>
            <a:r>
              <a:rPr lang="en-US" altLang="en-US" sz="1200" b="1" dirty="0">
                <a:latin typeface="Calibri" panose="020F0502020204030204" pitchFamily="34" charset="0"/>
              </a:rPr>
              <a:t>·</a:t>
            </a:r>
            <a:r>
              <a:rPr lang="en-US" altLang="en-US" sz="1200" dirty="0">
                <a:latin typeface="Calibri" panose="020F0502020204030204" pitchFamily="34" charset="0"/>
              </a:rPr>
              <a:t> Child Welfare Training Consortium</a:t>
            </a:r>
            <a:endParaRPr lang="en-US" altLang="en-US" sz="3200" dirty="0">
              <a:latin typeface="Arial" panose="020B0604020202020204" pitchFamily="34" charset="0"/>
            </a:endParaRPr>
          </a:p>
        </p:txBody>
      </p:sp>
      <p:pic>
        <p:nvPicPr>
          <p:cNvPr id="8" name="Picture 7"/>
          <p:cNvPicPr>
            <a:picLocks noChangeAspect="1"/>
          </p:cNvPicPr>
          <p:nvPr/>
        </p:nvPicPr>
        <p:blipFill>
          <a:blip r:embed="rId4"/>
          <a:stretch>
            <a:fillRect/>
          </a:stretch>
        </p:blipFill>
        <p:spPr>
          <a:xfrm>
            <a:off x="4389529" y="3407617"/>
            <a:ext cx="3542691" cy="2467884"/>
          </a:xfrm>
          <a:prstGeom prst="rect">
            <a:avLst/>
          </a:prstGeom>
        </p:spPr>
      </p:pic>
    </p:spTree>
    <p:extLst>
      <p:ext uri="{BB962C8B-B14F-4D97-AF65-F5344CB8AC3E}">
        <p14:creationId xmlns:p14="http://schemas.microsoft.com/office/powerpoint/2010/main" val="2195726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4374" y="449053"/>
            <a:ext cx="8596668" cy="1320800"/>
          </a:xfrm>
        </p:spPr>
        <p:txBody>
          <a:bodyPr>
            <a:noAutofit/>
          </a:bodyPr>
          <a:lstStyle/>
          <a:p>
            <a:r>
              <a:rPr lang="en-US" sz="4800" b="1" dirty="0">
                <a:solidFill>
                  <a:schemeClr val="accent1">
                    <a:lumMod val="50000"/>
                  </a:schemeClr>
                </a:solidFill>
              </a:rPr>
              <a:t>What is Our Process to Get What We Need From Families?</a:t>
            </a:r>
          </a:p>
        </p:txBody>
      </p:sp>
      <p:sp>
        <p:nvSpPr>
          <p:cNvPr id="3" name="Content Placeholder 2"/>
          <p:cNvSpPr>
            <a:spLocks noGrp="1"/>
          </p:cNvSpPr>
          <p:nvPr>
            <p:ph idx="1"/>
          </p:nvPr>
        </p:nvSpPr>
        <p:spPr>
          <a:xfrm>
            <a:off x="160421" y="3129574"/>
            <a:ext cx="6423259" cy="2492911"/>
          </a:xfrm>
        </p:spPr>
        <p:txBody>
          <a:bodyPr>
            <a:noAutofit/>
          </a:bodyPr>
          <a:lstStyle/>
          <a:p>
            <a:r>
              <a:rPr lang="en-US" sz="2800" dirty="0">
                <a:latin typeface="Andalus" panose="02020603050405020304" pitchFamily="18" charset="-78"/>
                <a:cs typeface="Andalus" panose="02020603050405020304" pitchFamily="18" charset="-78"/>
              </a:rPr>
              <a:t>The interview/information collection process</a:t>
            </a:r>
          </a:p>
          <a:p>
            <a:pPr lvl="1">
              <a:buFont typeface="Wingdings" panose="05000000000000000000" pitchFamily="2" charset="2"/>
              <a:buChar char="q"/>
            </a:pPr>
            <a:r>
              <a:rPr lang="en-US" sz="2800" dirty="0">
                <a:latin typeface="Andalus" panose="02020603050405020304" pitchFamily="18" charset="-78"/>
                <a:cs typeface="Andalus" panose="02020603050405020304" pitchFamily="18" charset="-78"/>
              </a:rPr>
              <a:t>Interviewing is the tool, means, method and pathway we must use every day in Child Welfare.</a:t>
            </a:r>
          </a:p>
        </p:txBody>
      </p:sp>
      <p:pic>
        <p:nvPicPr>
          <p:cNvPr id="4" name="Picture 4" descr="http://media.cmgdigital.com/shared/lt/lt_cache/thumbnail/960/img/photos/2012/07/16/35/4d/DCF_Logo_circ_CMYK.jpg"/>
          <p:cNvPicPr>
            <a:picLocks noChangeAspect="1" noChangeArrowheads="1"/>
          </p:cNvPicPr>
          <p:nvPr/>
        </p:nvPicPr>
        <p:blipFill>
          <a:blip r:embed="rId2" cstate="print">
            <a:clrChange>
              <a:clrFrom>
                <a:srgbClr val="FFFEFD"/>
              </a:clrFrom>
              <a:clrTo>
                <a:srgbClr val="FFFEFD">
                  <a:alpha val="0"/>
                </a:srgbClr>
              </a:clrTo>
            </a:clrChange>
            <a:extLst>
              <a:ext uri="{28A0092B-C50C-407E-A947-70E740481C1C}">
                <a14:useLocalDpi xmlns:a14="http://schemas.microsoft.com/office/drawing/2010/main" val="0"/>
              </a:ext>
            </a:extLst>
          </a:blip>
          <a:srcRect/>
          <a:stretch>
            <a:fillRect/>
          </a:stretch>
        </p:blipFill>
        <p:spPr bwMode="auto">
          <a:xfrm>
            <a:off x="8704201" y="63916"/>
            <a:ext cx="693680" cy="77027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60422" y="5875502"/>
            <a:ext cx="1020180" cy="850151"/>
          </a:xfrm>
          <a:prstGeom prst="rect">
            <a:avLst/>
          </a:prstGeom>
        </p:spPr>
      </p:pic>
      <p:sp>
        <p:nvSpPr>
          <p:cNvPr id="6" name="Text Box 2"/>
          <p:cNvSpPr txBox="1">
            <a:spLocks noChangeArrowheads="1"/>
          </p:cNvSpPr>
          <p:nvPr/>
        </p:nvSpPr>
        <p:spPr bwMode="auto">
          <a:xfrm>
            <a:off x="1132475" y="6162076"/>
            <a:ext cx="1005679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defTabSz="914377" eaLnBrk="0" fontAlgn="base" hangingPunct="0">
              <a:spcBef>
                <a:spcPct val="0"/>
              </a:spcBef>
              <a:spcAft>
                <a:spcPts val="800"/>
              </a:spcAft>
            </a:pPr>
            <a:r>
              <a:rPr lang="en-US" altLang="en-US" sz="1200" b="1" dirty="0">
                <a:latin typeface="Calibri" panose="020F0502020204030204" pitchFamily="34" charset="0"/>
              </a:rPr>
              <a:t>T</a:t>
            </a:r>
            <a:r>
              <a:rPr lang="en-US" altLang="en-US" sz="1200" dirty="0">
                <a:latin typeface="Calibri" panose="020F0502020204030204" pitchFamily="34" charset="0"/>
              </a:rPr>
              <a:t>echnical </a:t>
            </a:r>
            <a:r>
              <a:rPr lang="en-US" altLang="en-US" sz="1200" b="1" dirty="0">
                <a:latin typeface="Calibri" panose="020F0502020204030204" pitchFamily="34" charset="0"/>
              </a:rPr>
              <a:t>A</a:t>
            </a:r>
            <a:r>
              <a:rPr lang="en-US" altLang="en-US" sz="1200" dirty="0">
                <a:latin typeface="Calibri" panose="020F0502020204030204" pitchFamily="34" charset="0"/>
              </a:rPr>
              <a:t>dvising</a:t>
            </a:r>
            <a:r>
              <a:rPr lang="en-US" altLang="en-US" sz="1200" b="1" dirty="0">
                <a:latin typeface="Calibri" panose="020F0502020204030204" pitchFamily="34" charset="0"/>
              </a:rPr>
              <a:t> C</a:t>
            </a:r>
            <a:r>
              <a:rPr lang="en-US" altLang="en-US" sz="1200" dirty="0">
                <a:latin typeface="Calibri" panose="020F0502020204030204" pitchFamily="34" charset="0"/>
              </a:rPr>
              <a:t>onsultation</a:t>
            </a:r>
            <a:r>
              <a:rPr lang="en-US" altLang="en-US" sz="1200" b="1" dirty="0">
                <a:latin typeface="Calibri" panose="020F0502020204030204" pitchFamily="34" charset="0"/>
              </a:rPr>
              <a:t> T</a:t>
            </a:r>
            <a:r>
              <a:rPr lang="en-US" altLang="en-US" sz="1200" dirty="0">
                <a:latin typeface="Calibri" panose="020F0502020204030204" pitchFamily="34" charset="0"/>
              </a:rPr>
              <a:t>raining</a:t>
            </a:r>
            <a:r>
              <a:rPr lang="en-US" altLang="en-US" sz="1200" b="1" dirty="0">
                <a:latin typeface="Calibri" panose="020F0502020204030204" pitchFamily="34" charset="0"/>
              </a:rPr>
              <a:t> </a:t>
            </a:r>
            <a:r>
              <a:rPr lang="en-US" altLang="en-US" sz="1200" dirty="0">
                <a:latin typeface="Calibri" panose="020F0502020204030204" pitchFamily="34" charset="0"/>
              </a:rPr>
              <a:t>(TACT) </a:t>
            </a:r>
            <a:r>
              <a:rPr lang="en-US" altLang="en-US" sz="1200" b="1" dirty="0">
                <a:latin typeface="Calibri" panose="020F0502020204030204" pitchFamily="34" charset="0"/>
              </a:rPr>
              <a:t>·</a:t>
            </a:r>
            <a:r>
              <a:rPr lang="en-US" altLang="en-US" sz="1200" dirty="0">
                <a:latin typeface="Calibri" panose="020F0502020204030204" pitchFamily="34" charset="0"/>
              </a:rPr>
              <a:t> University of South Florida </a:t>
            </a:r>
            <a:r>
              <a:rPr lang="en-US" altLang="en-US" sz="1200" b="1" dirty="0">
                <a:latin typeface="Calibri" panose="020F0502020204030204" pitchFamily="34" charset="0"/>
              </a:rPr>
              <a:t>·</a:t>
            </a:r>
            <a:r>
              <a:rPr lang="en-US" altLang="en-US" sz="1200" dirty="0">
                <a:latin typeface="Calibri" panose="020F0502020204030204" pitchFamily="34" charset="0"/>
              </a:rPr>
              <a:t> Child Welfare Training Consortium</a:t>
            </a:r>
            <a:endParaRPr lang="en-US" altLang="en-US" sz="3200" dirty="0">
              <a:latin typeface="Arial" panose="020B0604020202020204" pitchFamily="34" charset="0"/>
            </a:endParaRPr>
          </a:p>
        </p:txBody>
      </p:sp>
      <p:pic>
        <p:nvPicPr>
          <p:cNvPr id="7" name="Picture 6"/>
          <p:cNvPicPr>
            <a:picLocks noChangeAspect="1"/>
          </p:cNvPicPr>
          <p:nvPr/>
        </p:nvPicPr>
        <p:blipFill>
          <a:blip r:embed="rId4"/>
          <a:stretch>
            <a:fillRect/>
          </a:stretch>
        </p:blipFill>
        <p:spPr>
          <a:xfrm>
            <a:off x="6256063" y="2154991"/>
            <a:ext cx="3456080" cy="2588724"/>
          </a:xfrm>
          <a:prstGeom prst="rect">
            <a:avLst/>
          </a:prstGeom>
        </p:spPr>
      </p:pic>
    </p:spTree>
    <p:extLst>
      <p:ext uri="{BB962C8B-B14F-4D97-AF65-F5344CB8AC3E}">
        <p14:creationId xmlns:p14="http://schemas.microsoft.com/office/powerpoint/2010/main" val="40909674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292699" y="449054"/>
            <a:ext cx="7767639" cy="1647825"/>
          </a:xfrm>
        </p:spPr>
        <p:txBody>
          <a:bodyPr>
            <a:noAutofit/>
          </a:bodyPr>
          <a:lstStyle/>
          <a:p>
            <a:pPr algn="l"/>
            <a:r>
              <a:rPr lang="en-US" sz="5400" b="1" dirty="0">
                <a:solidFill>
                  <a:schemeClr val="accent1">
                    <a:lumMod val="50000"/>
                  </a:schemeClr>
                </a:solidFill>
              </a:rPr>
              <a:t>Information Collection Competencies</a:t>
            </a:r>
          </a:p>
        </p:txBody>
      </p:sp>
      <p:sp>
        <p:nvSpPr>
          <p:cNvPr id="3" name="Subtitle 2"/>
          <p:cNvSpPr>
            <a:spLocks noGrp="1"/>
          </p:cNvSpPr>
          <p:nvPr>
            <p:ph type="subTitle" idx="4294967295"/>
          </p:nvPr>
        </p:nvSpPr>
        <p:spPr>
          <a:xfrm>
            <a:off x="433138" y="2459808"/>
            <a:ext cx="7767639" cy="3052763"/>
          </a:xfrm>
        </p:spPr>
        <p:txBody>
          <a:bodyPr>
            <a:normAutofit fontScale="92500"/>
          </a:bodyPr>
          <a:lstStyle/>
          <a:p>
            <a:pPr algn="l"/>
            <a:r>
              <a:rPr lang="en-US" dirty="0">
                <a:solidFill>
                  <a:schemeClr val="tx1"/>
                </a:solidFill>
                <a:latin typeface="Andalus" panose="02020603050405020304" pitchFamily="18" charset="-78"/>
                <a:cs typeface="Andalus" panose="02020603050405020304" pitchFamily="18" charset="-78"/>
              </a:rPr>
              <a:t>1. I know what information I must learn about a family. I know what information I must collect on each case I am assigned.</a:t>
            </a:r>
          </a:p>
          <a:p>
            <a:pPr algn="l"/>
            <a:r>
              <a:rPr lang="en-US" dirty="0">
                <a:solidFill>
                  <a:schemeClr val="tx1"/>
                </a:solidFill>
                <a:latin typeface="Andalus" panose="02020603050405020304" pitchFamily="18" charset="-78"/>
                <a:cs typeface="Andalus" panose="02020603050405020304" pitchFamily="18" charset="-78"/>
              </a:rPr>
              <a:t>2. I understand the purposes or reasons for needing to know this information.</a:t>
            </a:r>
          </a:p>
          <a:p>
            <a:pPr algn="l"/>
            <a:r>
              <a:rPr lang="en-US" sz="2400" b="1" dirty="0">
                <a:solidFill>
                  <a:schemeClr val="tx1"/>
                </a:solidFill>
                <a:latin typeface="Andalus" panose="02020603050405020304" pitchFamily="18" charset="-78"/>
                <a:cs typeface="Andalus" panose="02020603050405020304" pitchFamily="18" charset="-78"/>
              </a:rPr>
              <a:t>3. I demonstrate the ability to gather the information.</a:t>
            </a:r>
          </a:p>
          <a:p>
            <a:pPr algn="l"/>
            <a:r>
              <a:rPr lang="en-US" dirty="0">
                <a:solidFill>
                  <a:schemeClr val="tx1"/>
                </a:solidFill>
                <a:latin typeface="Andalus" panose="02020603050405020304" pitchFamily="18" charset="-78"/>
                <a:cs typeface="Andalus" panose="02020603050405020304" pitchFamily="18" charset="-78"/>
              </a:rPr>
              <a:t>4. I demonstrate awareness that everything I do to reconcile and validate information influences the overall quality of the information.</a:t>
            </a:r>
          </a:p>
          <a:p>
            <a:pPr algn="l"/>
            <a:r>
              <a:rPr lang="en-US" dirty="0">
                <a:solidFill>
                  <a:schemeClr val="tx1"/>
                </a:solidFill>
                <a:latin typeface="Andalus" panose="02020603050405020304" pitchFamily="18" charset="-78"/>
                <a:cs typeface="Andalus" panose="02020603050405020304" pitchFamily="18" charset="-78"/>
              </a:rPr>
              <a:t>5. I can discuss and write about information I collected logically, succinctly, and in a way that justifies my conclusions. </a:t>
            </a:r>
          </a:p>
        </p:txBody>
      </p:sp>
      <p:pic>
        <p:nvPicPr>
          <p:cNvPr id="4" name="Picture 4" descr="http://media.cmgdigital.com/shared/lt/lt_cache/thumbnail/960/img/photos/2012/07/16/35/4d/DCF_Logo_circ_CMYK.jpg"/>
          <p:cNvPicPr>
            <a:picLocks noChangeAspect="1" noChangeArrowheads="1"/>
          </p:cNvPicPr>
          <p:nvPr/>
        </p:nvPicPr>
        <p:blipFill>
          <a:blip r:embed="rId2" cstate="print">
            <a:clrChange>
              <a:clrFrom>
                <a:srgbClr val="FFFEFD"/>
              </a:clrFrom>
              <a:clrTo>
                <a:srgbClr val="FFFEFD">
                  <a:alpha val="0"/>
                </a:srgbClr>
              </a:clrTo>
            </a:clrChange>
            <a:extLst>
              <a:ext uri="{28A0092B-C50C-407E-A947-70E740481C1C}">
                <a14:useLocalDpi xmlns:a14="http://schemas.microsoft.com/office/drawing/2010/main" val="0"/>
              </a:ext>
            </a:extLst>
          </a:blip>
          <a:srcRect/>
          <a:stretch>
            <a:fillRect/>
          </a:stretch>
        </p:blipFill>
        <p:spPr bwMode="auto">
          <a:xfrm>
            <a:off x="8704201" y="63916"/>
            <a:ext cx="693680" cy="77027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60422" y="5875502"/>
            <a:ext cx="1020180" cy="850151"/>
          </a:xfrm>
          <a:prstGeom prst="rect">
            <a:avLst/>
          </a:prstGeom>
        </p:spPr>
      </p:pic>
      <p:sp>
        <p:nvSpPr>
          <p:cNvPr id="6" name="Text Box 2"/>
          <p:cNvSpPr txBox="1">
            <a:spLocks noChangeArrowheads="1"/>
          </p:cNvSpPr>
          <p:nvPr/>
        </p:nvSpPr>
        <p:spPr bwMode="auto">
          <a:xfrm>
            <a:off x="1132475" y="6162076"/>
            <a:ext cx="1005679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defTabSz="914377" eaLnBrk="0" fontAlgn="base" hangingPunct="0">
              <a:spcBef>
                <a:spcPct val="0"/>
              </a:spcBef>
              <a:spcAft>
                <a:spcPts val="800"/>
              </a:spcAft>
            </a:pPr>
            <a:r>
              <a:rPr lang="en-US" altLang="en-US" sz="1200" b="1" dirty="0">
                <a:latin typeface="Calibri" panose="020F0502020204030204" pitchFamily="34" charset="0"/>
              </a:rPr>
              <a:t>T</a:t>
            </a:r>
            <a:r>
              <a:rPr lang="en-US" altLang="en-US" sz="1200" dirty="0">
                <a:latin typeface="Calibri" panose="020F0502020204030204" pitchFamily="34" charset="0"/>
              </a:rPr>
              <a:t>echnical </a:t>
            </a:r>
            <a:r>
              <a:rPr lang="en-US" altLang="en-US" sz="1200" b="1" dirty="0">
                <a:latin typeface="Calibri" panose="020F0502020204030204" pitchFamily="34" charset="0"/>
              </a:rPr>
              <a:t>A</a:t>
            </a:r>
            <a:r>
              <a:rPr lang="en-US" altLang="en-US" sz="1200" dirty="0">
                <a:latin typeface="Calibri" panose="020F0502020204030204" pitchFamily="34" charset="0"/>
              </a:rPr>
              <a:t>dvising</a:t>
            </a:r>
            <a:r>
              <a:rPr lang="en-US" altLang="en-US" sz="1200" b="1" dirty="0">
                <a:latin typeface="Calibri" panose="020F0502020204030204" pitchFamily="34" charset="0"/>
              </a:rPr>
              <a:t> C</a:t>
            </a:r>
            <a:r>
              <a:rPr lang="en-US" altLang="en-US" sz="1200" dirty="0">
                <a:latin typeface="Calibri" panose="020F0502020204030204" pitchFamily="34" charset="0"/>
              </a:rPr>
              <a:t>onsultation</a:t>
            </a:r>
            <a:r>
              <a:rPr lang="en-US" altLang="en-US" sz="1200" b="1" dirty="0">
                <a:latin typeface="Calibri" panose="020F0502020204030204" pitchFamily="34" charset="0"/>
              </a:rPr>
              <a:t> T</a:t>
            </a:r>
            <a:r>
              <a:rPr lang="en-US" altLang="en-US" sz="1200" dirty="0">
                <a:latin typeface="Calibri" panose="020F0502020204030204" pitchFamily="34" charset="0"/>
              </a:rPr>
              <a:t>raining</a:t>
            </a:r>
            <a:r>
              <a:rPr lang="en-US" altLang="en-US" sz="1200" b="1" dirty="0">
                <a:latin typeface="Calibri" panose="020F0502020204030204" pitchFamily="34" charset="0"/>
              </a:rPr>
              <a:t> </a:t>
            </a:r>
            <a:r>
              <a:rPr lang="en-US" altLang="en-US" sz="1200" dirty="0">
                <a:latin typeface="Calibri" panose="020F0502020204030204" pitchFamily="34" charset="0"/>
              </a:rPr>
              <a:t>(TACT) </a:t>
            </a:r>
            <a:r>
              <a:rPr lang="en-US" altLang="en-US" sz="1200" b="1" dirty="0">
                <a:latin typeface="Calibri" panose="020F0502020204030204" pitchFamily="34" charset="0"/>
              </a:rPr>
              <a:t>·</a:t>
            </a:r>
            <a:r>
              <a:rPr lang="en-US" altLang="en-US" sz="1200" dirty="0">
                <a:latin typeface="Calibri" panose="020F0502020204030204" pitchFamily="34" charset="0"/>
              </a:rPr>
              <a:t> University of South Florida </a:t>
            </a:r>
            <a:r>
              <a:rPr lang="en-US" altLang="en-US" sz="1200" b="1" dirty="0">
                <a:latin typeface="Calibri" panose="020F0502020204030204" pitchFamily="34" charset="0"/>
              </a:rPr>
              <a:t>·</a:t>
            </a:r>
            <a:r>
              <a:rPr lang="en-US" altLang="en-US" sz="1200" dirty="0">
                <a:latin typeface="Calibri" panose="020F0502020204030204" pitchFamily="34" charset="0"/>
              </a:rPr>
              <a:t> Child Welfare Training Consortium</a:t>
            </a:r>
            <a:endParaRPr lang="en-US" altLang="en-US" sz="3200" dirty="0">
              <a:latin typeface="Arial" panose="020B0604020202020204" pitchFamily="34" charset="0"/>
            </a:endParaRPr>
          </a:p>
        </p:txBody>
      </p:sp>
      <p:sp>
        <p:nvSpPr>
          <p:cNvPr id="8" name="Rectangle 7"/>
          <p:cNvSpPr/>
          <p:nvPr/>
        </p:nvSpPr>
        <p:spPr>
          <a:xfrm>
            <a:off x="797205" y="3622965"/>
            <a:ext cx="6758628" cy="421105"/>
          </a:xfrm>
          <a:prstGeom prst="rect">
            <a:avLst/>
          </a:prstGeom>
          <a:noFill/>
          <a:ln w="381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26786523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solidFill>
                  <a:schemeClr val="accent1">
                    <a:lumMod val="50000"/>
                  </a:schemeClr>
                </a:solidFill>
              </a:rPr>
              <a:t>Learning Objectives</a:t>
            </a:r>
          </a:p>
        </p:txBody>
      </p:sp>
      <p:sp>
        <p:nvSpPr>
          <p:cNvPr id="3" name="Content Placeholder 2"/>
          <p:cNvSpPr>
            <a:spLocks noGrp="1"/>
          </p:cNvSpPr>
          <p:nvPr>
            <p:ph idx="1"/>
          </p:nvPr>
        </p:nvSpPr>
        <p:spPr>
          <a:xfrm>
            <a:off x="670511" y="1819278"/>
            <a:ext cx="8596668" cy="3880773"/>
          </a:xfrm>
        </p:spPr>
        <p:txBody>
          <a:bodyPr>
            <a:noAutofit/>
          </a:bodyPr>
          <a:lstStyle/>
          <a:p>
            <a:r>
              <a:rPr lang="en-US" sz="2600" dirty="0">
                <a:latin typeface="Andalus" panose="02020603050405020304" pitchFamily="18" charset="-78"/>
                <a:cs typeface="Andalus" panose="02020603050405020304" pitchFamily="18" charset="-78"/>
              </a:rPr>
              <a:t>Identify and differentiate interviewing techniques of Motivational Interviewing (MI) and demonstrate how the correlated skills are successful when engaging with families.</a:t>
            </a:r>
          </a:p>
          <a:p>
            <a:r>
              <a:rPr lang="en-US" sz="2600" dirty="0">
                <a:latin typeface="Andalus" panose="02020603050405020304" pitchFamily="18" charset="-78"/>
                <a:cs typeface="Andalus" panose="02020603050405020304" pitchFamily="18" charset="-78"/>
              </a:rPr>
              <a:t>Demonstrate techniques and develop skills from MI, specific to Child Welfare, which can evoke “Change Talk” with families.</a:t>
            </a:r>
          </a:p>
        </p:txBody>
      </p:sp>
      <p:pic>
        <p:nvPicPr>
          <p:cNvPr id="4" name="Picture 4" descr="http://media.cmgdigital.com/shared/lt/lt_cache/thumbnail/960/img/photos/2012/07/16/35/4d/DCF_Logo_circ_CMYK.jpg"/>
          <p:cNvPicPr>
            <a:picLocks noChangeAspect="1" noChangeArrowheads="1"/>
          </p:cNvPicPr>
          <p:nvPr/>
        </p:nvPicPr>
        <p:blipFill>
          <a:blip r:embed="rId2" cstate="print">
            <a:clrChange>
              <a:clrFrom>
                <a:srgbClr val="FFFEFD"/>
              </a:clrFrom>
              <a:clrTo>
                <a:srgbClr val="FFFEFD">
                  <a:alpha val="0"/>
                </a:srgbClr>
              </a:clrTo>
            </a:clrChange>
            <a:extLst>
              <a:ext uri="{28A0092B-C50C-407E-A947-70E740481C1C}">
                <a14:useLocalDpi xmlns:a14="http://schemas.microsoft.com/office/drawing/2010/main" val="0"/>
              </a:ext>
            </a:extLst>
          </a:blip>
          <a:srcRect/>
          <a:stretch>
            <a:fillRect/>
          </a:stretch>
        </p:blipFill>
        <p:spPr bwMode="auto">
          <a:xfrm>
            <a:off x="8704201" y="63916"/>
            <a:ext cx="693680" cy="77027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60422" y="5875502"/>
            <a:ext cx="1020180" cy="850151"/>
          </a:xfrm>
          <a:prstGeom prst="rect">
            <a:avLst/>
          </a:prstGeom>
        </p:spPr>
      </p:pic>
      <p:sp>
        <p:nvSpPr>
          <p:cNvPr id="6" name="Text Box 2"/>
          <p:cNvSpPr txBox="1">
            <a:spLocks noChangeArrowheads="1"/>
          </p:cNvSpPr>
          <p:nvPr/>
        </p:nvSpPr>
        <p:spPr bwMode="auto">
          <a:xfrm>
            <a:off x="1132475" y="6162076"/>
            <a:ext cx="1005679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defTabSz="914377" eaLnBrk="0" fontAlgn="base" hangingPunct="0">
              <a:spcBef>
                <a:spcPct val="0"/>
              </a:spcBef>
              <a:spcAft>
                <a:spcPts val="800"/>
              </a:spcAft>
            </a:pPr>
            <a:r>
              <a:rPr lang="en-US" altLang="en-US" sz="1200" b="1" dirty="0">
                <a:latin typeface="Calibri" panose="020F0502020204030204" pitchFamily="34" charset="0"/>
              </a:rPr>
              <a:t>T</a:t>
            </a:r>
            <a:r>
              <a:rPr lang="en-US" altLang="en-US" sz="1200" dirty="0">
                <a:latin typeface="Calibri" panose="020F0502020204030204" pitchFamily="34" charset="0"/>
              </a:rPr>
              <a:t>echnical </a:t>
            </a:r>
            <a:r>
              <a:rPr lang="en-US" altLang="en-US" sz="1200" b="1" dirty="0">
                <a:latin typeface="Calibri" panose="020F0502020204030204" pitchFamily="34" charset="0"/>
              </a:rPr>
              <a:t>A</a:t>
            </a:r>
            <a:r>
              <a:rPr lang="en-US" altLang="en-US" sz="1200" dirty="0">
                <a:latin typeface="Calibri" panose="020F0502020204030204" pitchFamily="34" charset="0"/>
              </a:rPr>
              <a:t>dvising</a:t>
            </a:r>
            <a:r>
              <a:rPr lang="en-US" altLang="en-US" sz="1200" b="1" dirty="0">
                <a:latin typeface="Calibri" panose="020F0502020204030204" pitchFamily="34" charset="0"/>
              </a:rPr>
              <a:t> C</a:t>
            </a:r>
            <a:r>
              <a:rPr lang="en-US" altLang="en-US" sz="1200" dirty="0">
                <a:latin typeface="Calibri" panose="020F0502020204030204" pitchFamily="34" charset="0"/>
              </a:rPr>
              <a:t>onsultation</a:t>
            </a:r>
            <a:r>
              <a:rPr lang="en-US" altLang="en-US" sz="1200" b="1" dirty="0">
                <a:latin typeface="Calibri" panose="020F0502020204030204" pitchFamily="34" charset="0"/>
              </a:rPr>
              <a:t> T</a:t>
            </a:r>
            <a:r>
              <a:rPr lang="en-US" altLang="en-US" sz="1200" dirty="0">
                <a:latin typeface="Calibri" panose="020F0502020204030204" pitchFamily="34" charset="0"/>
              </a:rPr>
              <a:t>raining</a:t>
            </a:r>
            <a:r>
              <a:rPr lang="en-US" altLang="en-US" sz="1200" b="1" dirty="0">
                <a:latin typeface="Calibri" panose="020F0502020204030204" pitchFamily="34" charset="0"/>
              </a:rPr>
              <a:t> </a:t>
            </a:r>
            <a:r>
              <a:rPr lang="en-US" altLang="en-US" sz="1200" dirty="0">
                <a:latin typeface="Calibri" panose="020F0502020204030204" pitchFamily="34" charset="0"/>
              </a:rPr>
              <a:t>(TACT) </a:t>
            </a:r>
            <a:r>
              <a:rPr lang="en-US" altLang="en-US" sz="1200" b="1" dirty="0">
                <a:latin typeface="Calibri" panose="020F0502020204030204" pitchFamily="34" charset="0"/>
              </a:rPr>
              <a:t>·</a:t>
            </a:r>
            <a:r>
              <a:rPr lang="en-US" altLang="en-US" sz="1200" dirty="0">
                <a:latin typeface="Calibri" panose="020F0502020204030204" pitchFamily="34" charset="0"/>
              </a:rPr>
              <a:t> University of South Florida </a:t>
            </a:r>
            <a:r>
              <a:rPr lang="en-US" altLang="en-US" sz="1200" b="1" dirty="0">
                <a:latin typeface="Calibri" panose="020F0502020204030204" pitchFamily="34" charset="0"/>
              </a:rPr>
              <a:t>·</a:t>
            </a:r>
            <a:r>
              <a:rPr lang="en-US" altLang="en-US" sz="1200" dirty="0">
                <a:latin typeface="Calibri" panose="020F0502020204030204" pitchFamily="34" charset="0"/>
              </a:rPr>
              <a:t> Child Welfare Training Consortium</a:t>
            </a:r>
            <a:endParaRPr lang="en-US" altLang="en-US" sz="3200" dirty="0">
              <a:latin typeface="Arial" panose="020B0604020202020204" pitchFamily="34" charset="0"/>
            </a:endParaRPr>
          </a:p>
        </p:txBody>
      </p:sp>
    </p:spTree>
    <p:extLst>
      <p:ext uri="{BB962C8B-B14F-4D97-AF65-F5344CB8AC3E}">
        <p14:creationId xmlns:p14="http://schemas.microsoft.com/office/powerpoint/2010/main" val="1598647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solidFill>
                  <a:schemeClr val="accent1">
                    <a:lumMod val="50000"/>
                  </a:schemeClr>
                </a:solidFill>
              </a:rPr>
              <a:t>Learning Objectives</a:t>
            </a:r>
          </a:p>
        </p:txBody>
      </p:sp>
      <p:sp>
        <p:nvSpPr>
          <p:cNvPr id="3" name="Content Placeholder 2"/>
          <p:cNvSpPr>
            <a:spLocks noGrp="1"/>
          </p:cNvSpPr>
          <p:nvPr>
            <p:ph idx="1"/>
          </p:nvPr>
        </p:nvSpPr>
        <p:spPr>
          <a:xfrm>
            <a:off x="670511" y="1819278"/>
            <a:ext cx="8596668" cy="3880773"/>
          </a:xfrm>
        </p:spPr>
        <p:txBody>
          <a:bodyPr>
            <a:noAutofit/>
          </a:bodyPr>
          <a:lstStyle/>
          <a:p>
            <a:r>
              <a:rPr lang="en-US" sz="2600" b="1" dirty="0">
                <a:latin typeface="Andalus" panose="02020603050405020304" pitchFamily="18" charset="-78"/>
                <a:cs typeface="Andalus" panose="02020603050405020304" pitchFamily="18" charset="-78"/>
              </a:rPr>
              <a:t>Identify and differentiate interviewing techniques of Motivational Interviewing (MI) and demonstrate how the correlated skills are successful when engaging with families.</a:t>
            </a:r>
          </a:p>
          <a:p>
            <a:r>
              <a:rPr lang="en-US" sz="2600" dirty="0">
                <a:latin typeface="Andalus" panose="02020603050405020304" pitchFamily="18" charset="-78"/>
                <a:cs typeface="Andalus" panose="02020603050405020304" pitchFamily="18" charset="-78"/>
              </a:rPr>
              <a:t>Demonstrate techniques and develop skills from MI, specific to Child Welfare, which can evoke “Change Talk” with families.</a:t>
            </a:r>
          </a:p>
        </p:txBody>
      </p:sp>
      <p:pic>
        <p:nvPicPr>
          <p:cNvPr id="4" name="Picture 4" descr="http://media.cmgdigital.com/shared/lt/lt_cache/thumbnail/960/img/photos/2012/07/16/35/4d/DCF_Logo_circ_CMYK.jpg"/>
          <p:cNvPicPr>
            <a:picLocks noChangeAspect="1" noChangeArrowheads="1"/>
          </p:cNvPicPr>
          <p:nvPr/>
        </p:nvPicPr>
        <p:blipFill>
          <a:blip r:embed="rId2" cstate="print">
            <a:clrChange>
              <a:clrFrom>
                <a:srgbClr val="FFFEFD"/>
              </a:clrFrom>
              <a:clrTo>
                <a:srgbClr val="FFFEFD">
                  <a:alpha val="0"/>
                </a:srgbClr>
              </a:clrTo>
            </a:clrChange>
            <a:extLst>
              <a:ext uri="{28A0092B-C50C-407E-A947-70E740481C1C}">
                <a14:useLocalDpi xmlns:a14="http://schemas.microsoft.com/office/drawing/2010/main" val="0"/>
              </a:ext>
            </a:extLst>
          </a:blip>
          <a:srcRect/>
          <a:stretch>
            <a:fillRect/>
          </a:stretch>
        </p:blipFill>
        <p:spPr bwMode="auto">
          <a:xfrm>
            <a:off x="8704201" y="63916"/>
            <a:ext cx="693680" cy="77027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60422" y="5875502"/>
            <a:ext cx="1020180" cy="850151"/>
          </a:xfrm>
          <a:prstGeom prst="rect">
            <a:avLst/>
          </a:prstGeom>
        </p:spPr>
      </p:pic>
      <p:sp>
        <p:nvSpPr>
          <p:cNvPr id="6" name="Text Box 2"/>
          <p:cNvSpPr txBox="1">
            <a:spLocks noChangeArrowheads="1"/>
          </p:cNvSpPr>
          <p:nvPr/>
        </p:nvSpPr>
        <p:spPr bwMode="auto">
          <a:xfrm>
            <a:off x="1132475" y="6162076"/>
            <a:ext cx="1005679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defTabSz="914377" eaLnBrk="0" fontAlgn="base" hangingPunct="0">
              <a:spcBef>
                <a:spcPct val="0"/>
              </a:spcBef>
              <a:spcAft>
                <a:spcPts val="800"/>
              </a:spcAft>
            </a:pPr>
            <a:r>
              <a:rPr lang="en-US" altLang="en-US" sz="1200" b="1" dirty="0">
                <a:latin typeface="Calibri" panose="020F0502020204030204" pitchFamily="34" charset="0"/>
              </a:rPr>
              <a:t>T</a:t>
            </a:r>
            <a:r>
              <a:rPr lang="en-US" altLang="en-US" sz="1200" dirty="0">
                <a:latin typeface="Calibri" panose="020F0502020204030204" pitchFamily="34" charset="0"/>
              </a:rPr>
              <a:t>echnical </a:t>
            </a:r>
            <a:r>
              <a:rPr lang="en-US" altLang="en-US" sz="1200" b="1" dirty="0">
                <a:latin typeface="Calibri" panose="020F0502020204030204" pitchFamily="34" charset="0"/>
              </a:rPr>
              <a:t>A</a:t>
            </a:r>
            <a:r>
              <a:rPr lang="en-US" altLang="en-US" sz="1200" dirty="0">
                <a:latin typeface="Calibri" panose="020F0502020204030204" pitchFamily="34" charset="0"/>
              </a:rPr>
              <a:t>dvising</a:t>
            </a:r>
            <a:r>
              <a:rPr lang="en-US" altLang="en-US" sz="1200" b="1" dirty="0">
                <a:latin typeface="Calibri" panose="020F0502020204030204" pitchFamily="34" charset="0"/>
              </a:rPr>
              <a:t> C</a:t>
            </a:r>
            <a:r>
              <a:rPr lang="en-US" altLang="en-US" sz="1200" dirty="0">
                <a:latin typeface="Calibri" panose="020F0502020204030204" pitchFamily="34" charset="0"/>
              </a:rPr>
              <a:t>onsultation</a:t>
            </a:r>
            <a:r>
              <a:rPr lang="en-US" altLang="en-US" sz="1200" b="1" dirty="0">
                <a:latin typeface="Calibri" panose="020F0502020204030204" pitchFamily="34" charset="0"/>
              </a:rPr>
              <a:t> T</a:t>
            </a:r>
            <a:r>
              <a:rPr lang="en-US" altLang="en-US" sz="1200" dirty="0">
                <a:latin typeface="Calibri" panose="020F0502020204030204" pitchFamily="34" charset="0"/>
              </a:rPr>
              <a:t>raining</a:t>
            </a:r>
            <a:r>
              <a:rPr lang="en-US" altLang="en-US" sz="1200" b="1" dirty="0">
                <a:latin typeface="Calibri" panose="020F0502020204030204" pitchFamily="34" charset="0"/>
              </a:rPr>
              <a:t> </a:t>
            </a:r>
            <a:r>
              <a:rPr lang="en-US" altLang="en-US" sz="1200" dirty="0">
                <a:latin typeface="Calibri" panose="020F0502020204030204" pitchFamily="34" charset="0"/>
              </a:rPr>
              <a:t>(TACT) </a:t>
            </a:r>
            <a:r>
              <a:rPr lang="en-US" altLang="en-US" sz="1200" b="1" dirty="0">
                <a:latin typeface="Calibri" panose="020F0502020204030204" pitchFamily="34" charset="0"/>
              </a:rPr>
              <a:t>·</a:t>
            </a:r>
            <a:r>
              <a:rPr lang="en-US" altLang="en-US" sz="1200" dirty="0">
                <a:latin typeface="Calibri" panose="020F0502020204030204" pitchFamily="34" charset="0"/>
              </a:rPr>
              <a:t> University of South Florida </a:t>
            </a:r>
            <a:r>
              <a:rPr lang="en-US" altLang="en-US" sz="1200" b="1" dirty="0">
                <a:latin typeface="Calibri" panose="020F0502020204030204" pitchFamily="34" charset="0"/>
              </a:rPr>
              <a:t>·</a:t>
            </a:r>
            <a:r>
              <a:rPr lang="en-US" altLang="en-US" sz="1200" dirty="0">
                <a:latin typeface="Calibri" panose="020F0502020204030204" pitchFamily="34" charset="0"/>
              </a:rPr>
              <a:t> Child Welfare Training Consortium</a:t>
            </a:r>
            <a:endParaRPr lang="en-US" altLang="en-US" sz="3200" dirty="0">
              <a:latin typeface="Arial" panose="020B0604020202020204" pitchFamily="34" charset="0"/>
            </a:endParaRPr>
          </a:p>
        </p:txBody>
      </p:sp>
    </p:spTree>
    <p:extLst>
      <p:ext uri="{BB962C8B-B14F-4D97-AF65-F5344CB8AC3E}">
        <p14:creationId xmlns:p14="http://schemas.microsoft.com/office/powerpoint/2010/main" val="6665782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409073" y="1334756"/>
            <a:ext cx="9144000" cy="3578225"/>
          </a:xfrm>
        </p:spPr>
        <p:txBody>
          <a:bodyPr>
            <a:normAutofit fontScale="90000"/>
          </a:bodyPr>
          <a:lstStyle/>
          <a:p>
            <a:r>
              <a:rPr lang="en-US" sz="3100" i="1" dirty="0">
                <a:solidFill>
                  <a:schemeClr val="accent1">
                    <a:lumMod val="50000"/>
                  </a:schemeClr>
                </a:solidFill>
              </a:rPr>
              <a:t>“If you treat an individual as he is, he will stay as he is, but if you treat him as if he were what he ought to be and could be, he will become what he ought to be and could be.”</a:t>
            </a:r>
            <a:br>
              <a:rPr lang="en-US" sz="3100" dirty="0"/>
            </a:br>
            <a:br>
              <a:rPr lang="en-US" sz="3100" dirty="0"/>
            </a:br>
            <a:r>
              <a:rPr lang="en-US" sz="3100" dirty="0"/>
              <a:t>									</a:t>
            </a:r>
            <a:r>
              <a:rPr lang="en-US" sz="3100" dirty="0">
                <a:solidFill>
                  <a:schemeClr val="accent1">
                    <a:lumMod val="50000"/>
                  </a:schemeClr>
                </a:solidFill>
              </a:rPr>
              <a:t>-Johann Wolfgang von Goethe</a:t>
            </a:r>
            <a:br>
              <a:rPr lang="en-US" sz="3100" dirty="0">
                <a:solidFill>
                  <a:schemeClr val="accent1">
                    <a:lumMod val="50000"/>
                  </a:schemeClr>
                </a:solidFill>
              </a:rPr>
            </a:br>
            <a:r>
              <a:rPr lang="en-US" sz="3100" dirty="0">
                <a:solidFill>
                  <a:schemeClr val="accent1">
                    <a:lumMod val="50000"/>
                  </a:schemeClr>
                </a:solidFill>
              </a:rPr>
              <a:t>								  (German writer and statesman)</a:t>
            </a:r>
            <a:br>
              <a:rPr lang="en-US" dirty="0"/>
            </a:br>
            <a:endParaRPr lang="en-US" dirty="0"/>
          </a:p>
        </p:txBody>
      </p:sp>
      <p:pic>
        <p:nvPicPr>
          <p:cNvPr id="4" name="Picture 4" descr="http://media.cmgdigital.com/shared/lt/lt_cache/thumbnail/960/img/photos/2012/07/16/35/4d/DCF_Logo_circ_CMYK.jpg"/>
          <p:cNvPicPr>
            <a:picLocks noChangeAspect="1" noChangeArrowheads="1"/>
          </p:cNvPicPr>
          <p:nvPr/>
        </p:nvPicPr>
        <p:blipFill>
          <a:blip r:embed="rId2" cstate="print">
            <a:clrChange>
              <a:clrFrom>
                <a:srgbClr val="FFFEFD"/>
              </a:clrFrom>
              <a:clrTo>
                <a:srgbClr val="FFFEFD">
                  <a:alpha val="0"/>
                </a:srgbClr>
              </a:clrTo>
            </a:clrChange>
            <a:extLst>
              <a:ext uri="{28A0092B-C50C-407E-A947-70E740481C1C}">
                <a14:useLocalDpi xmlns:a14="http://schemas.microsoft.com/office/drawing/2010/main" val="0"/>
              </a:ext>
            </a:extLst>
          </a:blip>
          <a:srcRect/>
          <a:stretch>
            <a:fillRect/>
          </a:stretch>
        </p:blipFill>
        <p:spPr bwMode="auto">
          <a:xfrm>
            <a:off x="8704201" y="63916"/>
            <a:ext cx="693680" cy="77027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60422" y="5875502"/>
            <a:ext cx="1020180" cy="850151"/>
          </a:xfrm>
          <a:prstGeom prst="rect">
            <a:avLst/>
          </a:prstGeom>
        </p:spPr>
      </p:pic>
      <p:sp>
        <p:nvSpPr>
          <p:cNvPr id="6" name="Text Box 2"/>
          <p:cNvSpPr txBox="1">
            <a:spLocks noChangeArrowheads="1"/>
          </p:cNvSpPr>
          <p:nvPr/>
        </p:nvSpPr>
        <p:spPr bwMode="auto">
          <a:xfrm>
            <a:off x="1132475" y="6162076"/>
            <a:ext cx="1005679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defTabSz="914377" eaLnBrk="0" fontAlgn="base" hangingPunct="0">
              <a:spcBef>
                <a:spcPct val="0"/>
              </a:spcBef>
              <a:spcAft>
                <a:spcPts val="800"/>
              </a:spcAft>
            </a:pPr>
            <a:r>
              <a:rPr lang="en-US" altLang="en-US" sz="1200" b="1" dirty="0">
                <a:latin typeface="Calibri" panose="020F0502020204030204" pitchFamily="34" charset="0"/>
              </a:rPr>
              <a:t>T</a:t>
            </a:r>
            <a:r>
              <a:rPr lang="en-US" altLang="en-US" sz="1200" dirty="0">
                <a:latin typeface="Calibri" panose="020F0502020204030204" pitchFamily="34" charset="0"/>
              </a:rPr>
              <a:t>echnical </a:t>
            </a:r>
            <a:r>
              <a:rPr lang="en-US" altLang="en-US" sz="1200" b="1" dirty="0">
                <a:latin typeface="Calibri" panose="020F0502020204030204" pitchFamily="34" charset="0"/>
              </a:rPr>
              <a:t>A</a:t>
            </a:r>
            <a:r>
              <a:rPr lang="en-US" altLang="en-US" sz="1200" dirty="0">
                <a:latin typeface="Calibri" panose="020F0502020204030204" pitchFamily="34" charset="0"/>
              </a:rPr>
              <a:t>dvising</a:t>
            </a:r>
            <a:r>
              <a:rPr lang="en-US" altLang="en-US" sz="1200" b="1" dirty="0">
                <a:latin typeface="Calibri" panose="020F0502020204030204" pitchFamily="34" charset="0"/>
              </a:rPr>
              <a:t> C</a:t>
            </a:r>
            <a:r>
              <a:rPr lang="en-US" altLang="en-US" sz="1200" dirty="0">
                <a:latin typeface="Calibri" panose="020F0502020204030204" pitchFamily="34" charset="0"/>
              </a:rPr>
              <a:t>onsultation</a:t>
            </a:r>
            <a:r>
              <a:rPr lang="en-US" altLang="en-US" sz="1200" b="1" dirty="0">
                <a:latin typeface="Calibri" panose="020F0502020204030204" pitchFamily="34" charset="0"/>
              </a:rPr>
              <a:t> T</a:t>
            </a:r>
            <a:r>
              <a:rPr lang="en-US" altLang="en-US" sz="1200" dirty="0">
                <a:latin typeface="Calibri" panose="020F0502020204030204" pitchFamily="34" charset="0"/>
              </a:rPr>
              <a:t>raining</a:t>
            </a:r>
            <a:r>
              <a:rPr lang="en-US" altLang="en-US" sz="1200" b="1" dirty="0">
                <a:latin typeface="Calibri" panose="020F0502020204030204" pitchFamily="34" charset="0"/>
              </a:rPr>
              <a:t> </a:t>
            </a:r>
            <a:r>
              <a:rPr lang="en-US" altLang="en-US" sz="1200" dirty="0">
                <a:latin typeface="Calibri" panose="020F0502020204030204" pitchFamily="34" charset="0"/>
              </a:rPr>
              <a:t>(TACT) </a:t>
            </a:r>
            <a:r>
              <a:rPr lang="en-US" altLang="en-US" sz="1200" b="1" dirty="0">
                <a:latin typeface="Calibri" panose="020F0502020204030204" pitchFamily="34" charset="0"/>
              </a:rPr>
              <a:t>·</a:t>
            </a:r>
            <a:r>
              <a:rPr lang="en-US" altLang="en-US" sz="1200" dirty="0">
                <a:latin typeface="Calibri" panose="020F0502020204030204" pitchFamily="34" charset="0"/>
              </a:rPr>
              <a:t> University of South Florida </a:t>
            </a:r>
            <a:r>
              <a:rPr lang="en-US" altLang="en-US" sz="1200" b="1" dirty="0">
                <a:latin typeface="Calibri" panose="020F0502020204030204" pitchFamily="34" charset="0"/>
              </a:rPr>
              <a:t>·</a:t>
            </a:r>
            <a:r>
              <a:rPr lang="en-US" altLang="en-US" sz="1200" dirty="0">
                <a:latin typeface="Calibri" panose="020F0502020204030204" pitchFamily="34" charset="0"/>
              </a:rPr>
              <a:t> Child Welfare Training Consortium</a:t>
            </a:r>
            <a:endParaRPr lang="en-US" altLang="en-US" sz="3200" dirty="0">
              <a:latin typeface="Arial" panose="020B0604020202020204" pitchFamily="34" charset="0"/>
            </a:endParaRPr>
          </a:p>
        </p:txBody>
      </p:sp>
    </p:spTree>
    <p:extLst>
      <p:ext uri="{BB962C8B-B14F-4D97-AF65-F5344CB8AC3E}">
        <p14:creationId xmlns:p14="http://schemas.microsoft.com/office/powerpoint/2010/main" val="37229747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6000" b="1" dirty="0">
                <a:solidFill>
                  <a:schemeClr val="accent1">
                    <a:lumMod val="50000"/>
                  </a:schemeClr>
                </a:solidFill>
              </a:rPr>
              <a:t>What is Motivational Interviewing?	</a:t>
            </a:r>
            <a:r>
              <a:rPr lang="en-US" dirty="0"/>
              <a:t>	</a:t>
            </a:r>
          </a:p>
        </p:txBody>
      </p:sp>
      <p:sp>
        <p:nvSpPr>
          <p:cNvPr id="3" name="Content Placeholder 2"/>
          <p:cNvSpPr>
            <a:spLocks noGrp="1"/>
          </p:cNvSpPr>
          <p:nvPr>
            <p:ph idx="1"/>
          </p:nvPr>
        </p:nvSpPr>
        <p:spPr>
          <a:xfrm>
            <a:off x="677335" y="2800938"/>
            <a:ext cx="8596668" cy="2412508"/>
          </a:xfrm>
        </p:spPr>
        <p:txBody>
          <a:bodyPr>
            <a:noAutofit/>
          </a:bodyPr>
          <a:lstStyle/>
          <a:p>
            <a:r>
              <a:rPr lang="en-US" sz="3200" dirty="0">
                <a:latin typeface="Andalus" panose="02020603050405020304" pitchFamily="18" charset="-78"/>
                <a:cs typeface="Andalus" panose="02020603050405020304" pitchFamily="18" charset="-78"/>
              </a:rPr>
              <a:t>A style of communication that enhances motivation for change by helping the individual clarify and resolve ambivalence about the need for behavioral change. </a:t>
            </a:r>
          </a:p>
        </p:txBody>
      </p:sp>
      <p:pic>
        <p:nvPicPr>
          <p:cNvPr id="4" name="Picture 4" descr="http://media.cmgdigital.com/shared/lt/lt_cache/thumbnail/960/img/photos/2012/07/16/35/4d/DCF_Logo_circ_CMYK.jpg"/>
          <p:cNvPicPr>
            <a:picLocks noChangeAspect="1" noChangeArrowheads="1"/>
          </p:cNvPicPr>
          <p:nvPr/>
        </p:nvPicPr>
        <p:blipFill>
          <a:blip r:embed="rId2" cstate="print">
            <a:clrChange>
              <a:clrFrom>
                <a:srgbClr val="FFFEFD"/>
              </a:clrFrom>
              <a:clrTo>
                <a:srgbClr val="FFFEFD">
                  <a:alpha val="0"/>
                </a:srgbClr>
              </a:clrTo>
            </a:clrChange>
            <a:extLst>
              <a:ext uri="{28A0092B-C50C-407E-A947-70E740481C1C}">
                <a14:useLocalDpi xmlns:a14="http://schemas.microsoft.com/office/drawing/2010/main" val="0"/>
              </a:ext>
            </a:extLst>
          </a:blip>
          <a:srcRect/>
          <a:stretch>
            <a:fillRect/>
          </a:stretch>
        </p:blipFill>
        <p:spPr bwMode="auto">
          <a:xfrm>
            <a:off x="8704201" y="63916"/>
            <a:ext cx="693680" cy="77027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60422" y="5875502"/>
            <a:ext cx="1020180" cy="850151"/>
          </a:xfrm>
          <a:prstGeom prst="rect">
            <a:avLst/>
          </a:prstGeom>
        </p:spPr>
      </p:pic>
      <p:sp>
        <p:nvSpPr>
          <p:cNvPr id="6" name="Text Box 2"/>
          <p:cNvSpPr txBox="1">
            <a:spLocks noChangeArrowheads="1"/>
          </p:cNvSpPr>
          <p:nvPr/>
        </p:nvSpPr>
        <p:spPr bwMode="auto">
          <a:xfrm>
            <a:off x="1132475" y="6162076"/>
            <a:ext cx="1005679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defTabSz="914377" eaLnBrk="0" fontAlgn="base" hangingPunct="0">
              <a:spcBef>
                <a:spcPct val="0"/>
              </a:spcBef>
              <a:spcAft>
                <a:spcPts val="800"/>
              </a:spcAft>
            </a:pPr>
            <a:r>
              <a:rPr lang="en-US" altLang="en-US" sz="1200" b="1" dirty="0">
                <a:latin typeface="Calibri" panose="020F0502020204030204" pitchFamily="34" charset="0"/>
              </a:rPr>
              <a:t>T</a:t>
            </a:r>
            <a:r>
              <a:rPr lang="en-US" altLang="en-US" sz="1200" dirty="0">
                <a:latin typeface="Calibri" panose="020F0502020204030204" pitchFamily="34" charset="0"/>
              </a:rPr>
              <a:t>echnical </a:t>
            </a:r>
            <a:r>
              <a:rPr lang="en-US" altLang="en-US" sz="1200" b="1" dirty="0">
                <a:latin typeface="Calibri" panose="020F0502020204030204" pitchFamily="34" charset="0"/>
              </a:rPr>
              <a:t>A</a:t>
            </a:r>
            <a:r>
              <a:rPr lang="en-US" altLang="en-US" sz="1200" dirty="0">
                <a:latin typeface="Calibri" panose="020F0502020204030204" pitchFamily="34" charset="0"/>
              </a:rPr>
              <a:t>dvising</a:t>
            </a:r>
            <a:r>
              <a:rPr lang="en-US" altLang="en-US" sz="1200" b="1" dirty="0">
                <a:latin typeface="Calibri" panose="020F0502020204030204" pitchFamily="34" charset="0"/>
              </a:rPr>
              <a:t> C</a:t>
            </a:r>
            <a:r>
              <a:rPr lang="en-US" altLang="en-US" sz="1200" dirty="0">
                <a:latin typeface="Calibri" panose="020F0502020204030204" pitchFamily="34" charset="0"/>
              </a:rPr>
              <a:t>onsultation</a:t>
            </a:r>
            <a:r>
              <a:rPr lang="en-US" altLang="en-US" sz="1200" b="1" dirty="0">
                <a:latin typeface="Calibri" panose="020F0502020204030204" pitchFamily="34" charset="0"/>
              </a:rPr>
              <a:t> T</a:t>
            </a:r>
            <a:r>
              <a:rPr lang="en-US" altLang="en-US" sz="1200" dirty="0">
                <a:latin typeface="Calibri" panose="020F0502020204030204" pitchFamily="34" charset="0"/>
              </a:rPr>
              <a:t>raining</a:t>
            </a:r>
            <a:r>
              <a:rPr lang="en-US" altLang="en-US" sz="1200" b="1" dirty="0">
                <a:latin typeface="Calibri" panose="020F0502020204030204" pitchFamily="34" charset="0"/>
              </a:rPr>
              <a:t> </a:t>
            </a:r>
            <a:r>
              <a:rPr lang="en-US" altLang="en-US" sz="1200" dirty="0">
                <a:latin typeface="Calibri" panose="020F0502020204030204" pitchFamily="34" charset="0"/>
              </a:rPr>
              <a:t>(TACT) </a:t>
            </a:r>
            <a:r>
              <a:rPr lang="en-US" altLang="en-US" sz="1200" b="1" dirty="0">
                <a:latin typeface="Calibri" panose="020F0502020204030204" pitchFamily="34" charset="0"/>
              </a:rPr>
              <a:t>·</a:t>
            </a:r>
            <a:r>
              <a:rPr lang="en-US" altLang="en-US" sz="1200" dirty="0">
                <a:latin typeface="Calibri" panose="020F0502020204030204" pitchFamily="34" charset="0"/>
              </a:rPr>
              <a:t> University of South Florida </a:t>
            </a:r>
            <a:r>
              <a:rPr lang="en-US" altLang="en-US" sz="1200" b="1" dirty="0">
                <a:latin typeface="Calibri" panose="020F0502020204030204" pitchFamily="34" charset="0"/>
              </a:rPr>
              <a:t>·</a:t>
            </a:r>
            <a:r>
              <a:rPr lang="en-US" altLang="en-US" sz="1200" dirty="0">
                <a:latin typeface="Calibri" panose="020F0502020204030204" pitchFamily="34" charset="0"/>
              </a:rPr>
              <a:t> Child Welfare Training Consortium</a:t>
            </a:r>
            <a:endParaRPr lang="en-US" altLang="en-US" sz="3200" dirty="0">
              <a:latin typeface="Arial" panose="020B0604020202020204" pitchFamily="34" charset="0"/>
            </a:endParaRPr>
          </a:p>
        </p:txBody>
      </p:sp>
    </p:spTree>
    <p:extLst>
      <p:ext uri="{BB962C8B-B14F-4D97-AF65-F5344CB8AC3E}">
        <p14:creationId xmlns:p14="http://schemas.microsoft.com/office/powerpoint/2010/main" val="15966148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5400" b="1" dirty="0">
                <a:solidFill>
                  <a:schemeClr val="accent1">
                    <a:lumMod val="50000"/>
                  </a:schemeClr>
                </a:solidFill>
              </a:rPr>
              <a:t>Decisional Balance Related to Ambivalence</a:t>
            </a:r>
            <a:endParaRPr lang="en-US" sz="5400" dirty="0"/>
          </a:p>
        </p:txBody>
      </p:sp>
      <p:sp>
        <p:nvSpPr>
          <p:cNvPr id="3" name="Content Placeholder 2"/>
          <p:cNvSpPr>
            <a:spLocks noGrp="1"/>
          </p:cNvSpPr>
          <p:nvPr>
            <p:ph idx="1"/>
          </p:nvPr>
        </p:nvSpPr>
        <p:spPr>
          <a:xfrm>
            <a:off x="677335" y="2660462"/>
            <a:ext cx="8596668" cy="3880773"/>
          </a:xfrm>
        </p:spPr>
        <p:txBody>
          <a:bodyPr>
            <a:normAutofit/>
          </a:bodyPr>
          <a:lstStyle/>
          <a:p>
            <a:r>
              <a:rPr lang="en-US" sz="3200" dirty="0">
                <a:latin typeface="Andalus" panose="02020603050405020304" pitchFamily="18" charset="-78"/>
                <a:cs typeface="Andalus" panose="02020603050405020304" pitchFamily="18" charset="-78"/>
              </a:rPr>
              <a:t>4 types of conflict within ambivalence:</a:t>
            </a:r>
          </a:p>
          <a:p>
            <a:pPr lvl="1"/>
            <a:r>
              <a:rPr lang="en-US" sz="3200" dirty="0">
                <a:latin typeface="Andalus" panose="02020603050405020304" pitchFamily="18" charset="-78"/>
                <a:cs typeface="Andalus" panose="02020603050405020304" pitchFamily="18" charset="-78"/>
              </a:rPr>
              <a:t>Approach/Approach</a:t>
            </a:r>
          </a:p>
          <a:p>
            <a:pPr lvl="1"/>
            <a:r>
              <a:rPr lang="en-US" sz="3200" dirty="0">
                <a:latin typeface="Andalus" panose="02020603050405020304" pitchFamily="18" charset="-78"/>
                <a:cs typeface="Andalus" panose="02020603050405020304" pitchFamily="18" charset="-78"/>
              </a:rPr>
              <a:t>Avoidance/Approach</a:t>
            </a:r>
          </a:p>
          <a:p>
            <a:pPr lvl="1"/>
            <a:r>
              <a:rPr lang="en-US" sz="3200" dirty="0">
                <a:latin typeface="Andalus" panose="02020603050405020304" pitchFamily="18" charset="-78"/>
                <a:cs typeface="Andalus" panose="02020603050405020304" pitchFamily="18" charset="-78"/>
              </a:rPr>
              <a:t>Approach/Avoidance</a:t>
            </a:r>
          </a:p>
          <a:p>
            <a:pPr lvl="1"/>
            <a:r>
              <a:rPr lang="en-US" sz="3200" dirty="0">
                <a:latin typeface="Andalus" panose="02020603050405020304" pitchFamily="18" charset="-78"/>
                <a:cs typeface="Andalus" panose="02020603050405020304" pitchFamily="18" charset="-78"/>
              </a:rPr>
              <a:t>Double Approach-Avoidance</a:t>
            </a:r>
          </a:p>
        </p:txBody>
      </p:sp>
    </p:spTree>
    <p:extLst>
      <p:ext uri="{BB962C8B-B14F-4D97-AF65-F5344CB8AC3E}">
        <p14:creationId xmlns:p14="http://schemas.microsoft.com/office/powerpoint/2010/main" val="40561202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5" y="451104"/>
            <a:ext cx="8596668" cy="1320800"/>
          </a:xfrm>
        </p:spPr>
        <p:txBody>
          <a:bodyPr>
            <a:noAutofit/>
          </a:bodyPr>
          <a:lstStyle/>
          <a:p>
            <a:r>
              <a:rPr lang="en-US" sz="5400" b="1" dirty="0">
                <a:solidFill>
                  <a:schemeClr val="accent1">
                    <a:lumMod val="50000"/>
                  </a:schemeClr>
                </a:solidFill>
              </a:rPr>
              <a:t>Important Principles of MI</a:t>
            </a:r>
            <a:endParaRPr lang="en-US" sz="5400" dirty="0"/>
          </a:p>
        </p:txBody>
      </p:sp>
      <p:sp>
        <p:nvSpPr>
          <p:cNvPr id="3" name="Content Placeholder 2"/>
          <p:cNvSpPr>
            <a:spLocks noGrp="1"/>
          </p:cNvSpPr>
          <p:nvPr>
            <p:ph idx="1"/>
          </p:nvPr>
        </p:nvSpPr>
        <p:spPr>
          <a:xfrm>
            <a:off x="677335" y="1930400"/>
            <a:ext cx="8596668" cy="4013427"/>
          </a:xfrm>
        </p:spPr>
        <p:txBody>
          <a:bodyPr>
            <a:normAutofit fontScale="92500" lnSpcReduction="10000"/>
          </a:bodyPr>
          <a:lstStyle/>
          <a:p>
            <a:r>
              <a:rPr lang="en-US" sz="3200" dirty="0">
                <a:latin typeface="Andalus" panose="02020603050405020304" pitchFamily="18" charset="-78"/>
                <a:cs typeface="Andalus" panose="02020603050405020304" pitchFamily="18" charset="-78"/>
              </a:rPr>
              <a:t>Express empathy, support self-efficacy (effectiveness), developing discrepancy, and rolling with resistance. </a:t>
            </a:r>
          </a:p>
          <a:p>
            <a:r>
              <a:rPr lang="en-US" sz="3200" b="1" dirty="0">
                <a:latin typeface="Andalus" panose="02020603050405020304" pitchFamily="18" charset="-78"/>
                <a:cs typeface="Andalus" panose="02020603050405020304" pitchFamily="18" charset="-78"/>
              </a:rPr>
              <a:t>RULE</a:t>
            </a:r>
            <a:r>
              <a:rPr lang="en-US" sz="3200" dirty="0">
                <a:latin typeface="Andalus" panose="02020603050405020304" pitchFamily="18" charset="-78"/>
                <a:cs typeface="Andalus" panose="02020603050405020304" pitchFamily="18" charset="-78"/>
              </a:rPr>
              <a:t>: </a:t>
            </a:r>
            <a:endParaRPr lang="en-US" sz="3000" dirty="0">
              <a:latin typeface="Andalus" panose="02020603050405020304" pitchFamily="18" charset="-78"/>
              <a:cs typeface="Andalus" panose="02020603050405020304" pitchFamily="18" charset="-78"/>
            </a:endParaRPr>
          </a:p>
          <a:p>
            <a:pPr lvl="1"/>
            <a:r>
              <a:rPr lang="en-US" sz="3000" b="1" dirty="0">
                <a:latin typeface="Andalus" panose="02020603050405020304" pitchFamily="18" charset="-78"/>
                <a:cs typeface="Andalus" panose="02020603050405020304" pitchFamily="18" charset="-78"/>
              </a:rPr>
              <a:t>R</a:t>
            </a:r>
            <a:r>
              <a:rPr lang="en-US" sz="3000" dirty="0">
                <a:latin typeface="Andalus" panose="02020603050405020304" pitchFamily="18" charset="-78"/>
                <a:cs typeface="Andalus" panose="02020603050405020304" pitchFamily="18" charset="-78"/>
              </a:rPr>
              <a:t>esist the righting reflex.</a:t>
            </a:r>
          </a:p>
          <a:p>
            <a:pPr lvl="1"/>
            <a:r>
              <a:rPr lang="en-US" sz="3000" b="1" dirty="0">
                <a:latin typeface="Andalus" panose="02020603050405020304" pitchFamily="18" charset="-78"/>
                <a:cs typeface="Andalus" panose="02020603050405020304" pitchFamily="18" charset="-78"/>
              </a:rPr>
              <a:t>U</a:t>
            </a:r>
            <a:r>
              <a:rPr lang="en-US" sz="3000" dirty="0">
                <a:latin typeface="Andalus" panose="02020603050405020304" pitchFamily="18" charset="-78"/>
                <a:cs typeface="Andalus" panose="02020603050405020304" pitchFamily="18" charset="-78"/>
              </a:rPr>
              <a:t>nderstand your client’s motivation.</a:t>
            </a:r>
          </a:p>
          <a:p>
            <a:pPr lvl="1"/>
            <a:r>
              <a:rPr lang="en-US" sz="3000" b="1" dirty="0">
                <a:latin typeface="Andalus" panose="02020603050405020304" pitchFamily="18" charset="-78"/>
                <a:cs typeface="Andalus" panose="02020603050405020304" pitchFamily="18" charset="-78"/>
              </a:rPr>
              <a:t>L</a:t>
            </a:r>
            <a:r>
              <a:rPr lang="en-US" sz="3000" dirty="0">
                <a:latin typeface="Andalus" panose="02020603050405020304" pitchFamily="18" charset="-78"/>
                <a:cs typeface="Andalus" panose="02020603050405020304" pitchFamily="18" charset="-78"/>
              </a:rPr>
              <a:t>isten to your client.</a:t>
            </a:r>
          </a:p>
          <a:p>
            <a:pPr lvl="1"/>
            <a:r>
              <a:rPr lang="en-US" sz="3000" b="1" dirty="0">
                <a:latin typeface="Andalus" panose="02020603050405020304" pitchFamily="18" charset="-78"/>
                <a:cs typeface="Andalus" panose="02020603050405020304" pitchFamily="18" charset="-78"/>
              </a:rPr>
              <a:t>E</a:t>
            </a:r>
            <a:r>
              <a:rPr lang="en-US" sz="3000" dirty="0">
                <a:latin typeface="Andalus" panose="02020603050405020304" pitchFamily="18" charset="-78"/>
                <a:cs typeface="Andalus" panose="02020603050405020304" pitchFamily="18" charset="-78"/>
              </a:rPr>
              <a:t>mpower your client.</a:t>
            </a:r>
          </a:p>
        </p:txBody>
      </p:sp>
    </p:spTree>
    <p:extLst>
      <p:ext uri="{BB962C8B-B14F-4D97-AF65-F5344CB8AC3E}">
        <p14:creationId xmlns:p14="http://schemas.microsoft.com/office/powerpoint/2010/main" val="29028718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5400" b="1" dirty="0">
                <a:solidFill>
                  <a:schemeClr val="accent1">
                    <a:lumMod val="50000"/>
                  </a:schemeClr>
                </a:solidFill>
              </a:rPr>
              <a:t>Spirit of Motivational Interviewing</a:t>
            </a:r>
          </a:p>
        </p:txBody>
      </p:sp>
      <p:sp>
        <p:nvSpPr>
          <p:cNvPr id="3" name="Content Placeholder 2"/>
          <p:cNvSpPr>
            <a:spLocks noGrp="1"/>
          </p:cNvSpPr>
          <p:nvPr>
            <p:ph idx="1"/>
          </p:nvPr>
        </p:nvSpPr>
        <p:spPr>
          <a:xfrm>
            <a:off x="677335" y="2521536"/>
            <a:ext cx="8596668" cy="3880773"/>
          </a:xfrm>
        </p:spPr>
        <p:txBody>
          <a:bodyPr>
            <a:normAutofit/>
          </a:bodyPr>
          <a:lstStyle/>
          <a:p>
            <a:r>
              <a:rPr lang="en-US" sz="3200" b="1" dirty="0">
                <a:latin typeface="Andalus" panose="02020603050405020304" pitchFamily="18" charset="-78"/>
                <a:cs typeface="Andalus" panose="02020603050405020304" pitchFamily="18" charset="-78"/>
              </a:rPr>
              <a:t>4 General Principles</a:t>
            </a:r>
            <a:r>
              <a:rPr lang="en-US" sz="3200" dirty="0">
                <a:latin typeface="Andalus" panose="02020603050405020304" pitchFamily="18" charset="-78"/>
                <a:cs typeface="Andalus" panose="02020603050405020304" pitchFamily="18" charset="-78"/>
              </a:rPr>
              <a:t>:</a:t>
            </a:r>
          </a:p>
          <a:p>
            <a:pPr lvl="1"/>
            <a:r>
              <a:rPr lang="en-US" sz="3200" dirty="0">
                <a:latin typeface="Andalus" panose="02020603050405020304" pitchFamily="18" charset="-78"/>
                <a:cs typeface="Andalus" panose="02020603050405020304" pitchFamily="18" charset="-78"/>
              </a:rPr>
              <a:t>Express Empathy</a:t>
            </a:r>
          </a:p>
          <a:p>
            <a:pPr lvl="1"/>
            <a:r>
              <a:rPr lang="en-US" sz="3200" dirty="0">
                <a:latin typeface="Andalus" panose="02020603050405020304" pitchFamily="18" charset="-78"/>
                <a:cs typeface="Andalus" panose="02020603050405020304" pitchFamily="18" charset="-78"/>
              </a:rPr>
              <a:t>Develop Discrepancy</a:t>
            </a:r>
          </a:p>
          <a:p>
            <a:pPr lvl="1"/>
            <a:r>
              <a:rPr lang="en-US" sz="3200" dirty="0">
                <a:latin typeface="Andalus" panose="02020603050405020304" pitchFamily="18" charset="-78"/>
                <a:cs typeface="Andalus" panose="02020603050405020304" pitchFamily="18" charset="-78"/>
              </a:rPr>
              <a:t>Roll with Resistance</a:t>
            </a:r>
          </a:p>
          <a:p>
            <a:pPr lvl="1"/>
            <a:r>
              <a:rPr lang="en-US" sz="3200" dirty="0">
                <a:latin typeface="Andalus" panose="02020603050405020304" pitchFamily="18" charset="-78"/>
                <a:cs typeface="Andalus" panose="02020603050405020304" pitchFamily="18" charset="-78"/>
              </a:rPr>
              <a:t>Support Self-Efficacy</a:t>
            </a:r>
          </a:p>
        </p:txBody>
      </p:sp>
      <p:pic>
        <p:nvPicPr>
          <p:cNvPr id="4" name="Picture 4" descr="http://media.cmgdigital.com/shared/lt/lt_cache/thumbnail/960/img/photos/2012/07/16/35/4d/DCF_Logo_circ_CMYK.jpg"/>
          <p:cNvPicPr>
            <a:picLocks noChangeAspect="1" noChangeArrowheads="1"/>
          </p:cNvPicPr>
          <p:nvPr/>
        </p:nvPicPr>
        <p:blipFill>
          <a:blip r:embed="rId2" cstate="print">
            <a:clrChange>
              <a:clrFrom>
                <a:srgbClr val="FFFEFD"/>
              </a:clrFrom>
              <a:clrTo>
                <a:srgbClr val="FFFEFD">
                  <a:alpha val="0"/>
                </a:srgbClr>
              </a:clrTo>
            </a:clrChange>
            <a:extLst>
              <a:ext uri="{28A0092B-C50C-407E-A947-70E740481C1C}">
                <a14:useLocalDpi xmlns:a14="http://schemas.microsoft.com/office/drawing/2010/main" val="0"/>
              </a:ext>
            </a:extLst>
          </a:blip>
          <a:srcRect/>
          <a:stretch>
            <a:fillRect/>
          </a:stretch>
        </p:blipFill>
        <p:spPr bwMode="auto">
          <a:xfrm>
            <a:off x="8704201" y="63916"/>
            <a:ext cx="693680" cy="77027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60422" y="5875502"/>
            <a:ext cx="1020180" cy="850151"/>
          </a:xfrm>
          <a:prstGeom prst="rect">
            <a:avLst/>
          </a:prstGeom>
        </p:spPr>
      </p:pic>
      <p:sp>
        <p:nvSpPr>
          <p:cNvPr id="6" name="Text Box 2"/>
          <p:cNvSpPr txBox="1">
            <a:spLocks noChangeArrowheads="1"/>
          </p:cNvSpPr>
          <p:nvPr/>
        </p:nvSpPr>
        <p:spPr bwMode="auto">
          <a:xfrm>
            <a:off x="1132475" y="6162076"/>
            <a:ext cx="1005679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defTabSz="914377" eaLnBrk="0" fontAlgn="base" hangingPunct="0">
              <a:spcBef>
                <a:spcPct val="0"/>
              </a:spcBef>
              <a:spcAft>
                <a:spcPts val="800"/>
              </a:spcAft>
            </a:pPr>
            <a:r>
              <a:rPr lang="en-US" altLang="en-US" sz="1200" b="1" dirty="0">
                <a:latin typeface="Calibri" panose="020F0502020204030204" pitchFamily="34" charset="0"/>
              </a:rPr>
              <a:t>T</a:t>
            </a:r>
            <a:r>
              <a:rPr lang="en-US" altLang="en-US" sz="1200" dirty="0">
                <a:latin typeface="Calibri" panose="020F0502020204030204" pitchFamily="34" charset="0"/>
              </a:rPr>
              <a:t>echnical </a:t>
            </a:r>
            <a:r>
              <a:rPr lang="en-US" altLang="en-US" sz="1200" b="1" dirty="0">
                <a:latin typeface="Calibri" panose="020F0502020204030204" pitchFamily="34" charset="0"/>
              </a:rPr>
              <a:t>A</a:t>
            </a:r>
            <a:r>
              <a:rPr lang="en-US" altLang="en-US" sz="1200" dirty="0">
                <a:latin typeface="Calibri" panose="020F0502020204030204" pitchFamily="34" charset="0"/>
              </a:rPr>
              <a:t>dvising</a:t>
            </a:r>
            <a:r>
              <a:rPr lang="en-US" altLang="en-US" sz="1200" b="1" dirty="0">
                <a:latin typeface="Calibri" panose="020F0502020204030204" pitchFamily="34" charset="0"/>
              </a:rPr>
              <a:t> C</a:t>
            </a:r>
            <a:r>
              <a:rPr lang="en-US" altLang="en-US" sz="1200" dirty="0">
                <a:latin typeface="Calibri" panose="020F0502020204030204" pitchFamily="34" charset="0"/>
              </a:rPr>
              <a:t>onsultation</a:t>
            </a:r>
            <a:r>
              <a:rPr lang="en-US" altLang="en-US" sz="1200" b="1" dirty="0">
                <a:latin typeface="Calibri" panose="020F0502020204030204" pitchFamily="34" charset="0"/>
              </a:rPr>
              <a:t> T</a:t>
            </a:r>
            <a:r>
              <a:rPr lang="en-US" altLang="en-US" sz="1200" dirty="0">
                <a:latin typeface="Calibri" panose="020F0502020204030204" pitchFamily="34" charset="0"/>
              </a:rPr>
              <a:t>raining</a:t>
            </a:r>
            <a:r>
              <a:rPr lang="en-US" altLang="en-US" sz="1200" b="1" dirty="0">
                <a:latin typeface="Calibri" panose="020F0502020204030204" pitchFamily="34" charset="0"/>
              </a:rPr>
              <a:t> </a:t>
            </a:r>
            <a:r>
              <a:rPr lang="en-US" altLang="en-US" sz="1200" dirty="0">
                <a:latin typeface="Calibri" panose="020F0502020204030204" pitchFamily="34" charset="0"/>
              </a:rPr>
              <a:t>(TACT) </a:t>
            </a:r>
            <a:r>
              <a:rPr lang="en-US" altLang="en-US" sz="1200" b="1" dirty="0">
                <a:latin typeface="Calibri" panose="020F0502020204030204" pitchFamily="34" charset="0"/>
              </a:rPr>
              <a:t>·</a:t>
            </a:r>
            <a:r>
              <a:rPr lang="en-US" altLang="en-US" sz="1200" dirty="0">
                <a:latin typeface="Calibri" panose="020F0502020204030204" pitchFamily="34" charset="0"/>
              </a:rPr>
              <a:t> University of South Florida </a:t>
            </a:r>
            <a:r>
              <a:rPr lang="en-US" altLang="en-US" sz="1200" b="1" dirty="0">
                <a:latin typeface="Calibri" panose="020F0502020204030204" pitchFamily="34" charset="0"/>
              </a:rPr>
              <a:t>·</a:t>
            </a:r>
            <a:r>
              <a:rPr lang="en-US" altLang="en-US" sz="1200" dirty="0">
                <a:latin typeface="Calibri" panose="020F0502020204030204" pitchFamily="34" charset="0"/>
              </a:rPr>
              <a:t> Child Welfare Training Consortium</a:t>
            </a:r>
            <a:endParaRPr lang="en-US" altLang="en-US" sz="3200" dirty="0">
              <a:latin typeface="Arial" panose="020B0604020202020204" pitchFamily="34" charset="0"/>
            </a:endParaRPr>
          </a:p>
        </p:txBody>
      </p:sp>
    </p:spTree>
    <p:extLst>
      <p:ext uri="{BB962C8B-B14F-4D97-AF65-F5344CB8AC3E}">
        <p14:creationId xmlns:p14="http://schemas.microsoft.com/office/powerpoint/2010/main" val="37646318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7967" y="834189"/>
            <a:ext cx="8596668" cy="5009227"/>
          </a:xfrm>
        </p:spPr>
        <p:txBody>
          <a:bodyPr>
            <a:normAutofit/>
          </a:bodyPr>
          <a:lstStyle/>
          <a:p>
            <a:pPr marL="0" indent="0" algn="ctr">
              <a:buNone/>
            </a:pPr>
            <a:r>
              <a:rPr lang="en-US" sz="2800" dirty="0">
                <a:latin typeface="Andalus" panose="02020603050405020304" pitchFamily="18" charset="-78"/>
                <a:cs typeface="Andalus" panose="02020603050405020304" pitchFamily="18" charset="-78"/>
              </a:rPr>
              <a:t>Developed by TACT:</a:t>
            </a:r>
          </a:p>
          <a:p>
            <a:pPr marL="0" indent="0" algn="ctr">
              <a:buNone/>
            </a:pPr>
            <a:r>
              <a:rPr lang="en-US" sz="2800" dirty="0">
                <a:latin typeface="Andalus" panose="02020603050405020304" pitchFamily="18" charset="-78"/>
                <a:cs typeface="Andalus" panose="02020603050405020304" pitchFamily="18" charset="-78"/>
              </a:rPr>
              <a:t>Pamela E. Aeppel, M.A.</a:t>
            </a:r>
          </a:p>
          <a:p>
            <a:pPr marL="0" indent="0" algn="ctr">
              <a:buNone/>
            </a:pPr>
            <a:r>
              <a:rPr lang="en-US" sz="2800" dirty="0">
                <a:latin typeface="Andalus" panose="02020603050405020304" pitchFamily="18" charset="-78"/>
                <a:cs typeface="Andalus" panose="02020603050405020304" pitchFamily="18" charset="-78"/>
              </a:rPr>
              <a:t>Shawna L. Thomas, B.A.</a:t>
            </a:r>
          </a:p>
          <a:p>
            <a:pPr marL="0" indent="0" algn="ctr">
              <a:buNone/>
            </a:pPr>
            <a:endParaRPr lang="en-US" sz="2800" dirty="0">
              <a:latin typeface="Andalus" panose="02020603050405020304" pitchFamily="18" charset="-78"/>
              <a:cs typeface="Andalus" panose="02020603050405020304" pitchFamily="18" charset="-78"/>
            </a:endParaRPr>
          </a:p>
          <a:p>
            <a:pPr marL="0" indent="0" algn="ctr">
              <a:buNone/>
            </a:pPr>
            <a:r>
              <a:rPr lang="en-US" sz="2000" dirty="0">
                <a:latin typeface="Andalus" panose="02020603050405020304" pitchFamily="18" charset="-78"/>
                <a:cs typeface="Andalus" panose="02020603050405020304" pitchFamily="18" charset="-78"/>
              </a:rPr>
              <a:t>Chief Visual Designer: Kayvrie Vega</a:t>
            </a:r>
          </a:p>
          <a:p>
            <a:pPr marL="0" indent="0" algn="ctr">
              <a:buNone/>
            </a:pPr>
            <a:endParaRPr lang="en-US" sz="2800" dirty="0">
              <a:latin typeface="Andalus" panose="02020603050405020304" pitchFamily="18" charset="-78"/>
              <a:cs typeface="Andalus" panose="02020603050405020304" pitchFamily="18" charset="-78"/>
            </a:endParaRPr>
          </a:p>
          <a:p>
            <a:pPr marL="0" indent="0" algn="ctr">
              <a:buNone/>
            </a:pPr>
            <a:endParaRPr lang="en-US" sz="2800" dirty="0">
              <a:latin typeface="Andalus" panose="02020603050405020304" pitchFamily="18" charset="-78"/>
              <a:cs typeface="Andalus" panose="02020603050405020304" pitchFamily="18" charset="-78"/>
            </a:endParaRPr>
          </a:p>
          <a:p>
            <a:pPr marL="0" indent="0" algn="ctr">
              <a:buNone/>
            </a:pPr>
            <a:r>
              <a:rPr lang="en-US" sz="2800" dirty="0">
                <a:latin typeface="Andalus" panose="02020603050405020304" pitchFamily="18" charset="-78"/>
                <a:cs typeface="Andalus" panose="02020603050405020304" pitchFamily="18" charset="-78"/>
              </a:rPr>
              <a:t>Child Welfare Training Consortium</a:t>
            </a:r>
          </a:p>
          <a:p>
            <a:pPr marL="0" indent="0" algn="ctr">
              <a:buNone/>
            </a:pPr>
            <a:r>
              <a:rPr lang="en-US" sz="2800" dirty="0">
                <a:latin typeface="Andalus" panose="02020603050405020304" pitchFamily="18" charset="-78"/>
                <a:cs typeface="Andalus" panose="02020603050405020304" pitchFamily="18" charset="-78"/>
              </a:rPr>
              <a:t>University of South Florida</a:t>
            </a:r>
          </a:p>
          <a:p>
            <a:endParaRPr lang="en-US" dirty="0"/>
          </a:p>
        </p:txBody>
      </p:sp>
      <p:pic>
        <p:nvPicPr>
          <p:cNvPr id="4" name="Picture 4" descr="http://media.cmgdigital.com/shared/lt/lt_cache/thumbnail/960/img/photos/2012/07/16/35/4d/DCF_Logo_circ_CMYK.jpg"/>
          <p:cNvPicPr>
            <a:picLocks noChangeAspect="1" noChangeArrowheads="1"/>
          </p:cNvPicPr>
          <p:nvPr/>
        </p:nvPicPr>
        <p:blipFill>
          <a:blip r:embed="rId2" cstate="print">
            <a:clrChange>
              <a:clrFrom>
                <a:srgbClr val="FFFEFD"/>
              </a:clrFrom>
              <a:clrTo>
                <a:srgbClr val="FFFEFD">
                  <a:alpha val="0"/>
                </a:srgbClr>
              </a:clrTo>
            </a:clrChange>
            <a:extLst>
              <a:ext uri="{28A0092B-C50C-407E-A947-70E740481C1C}">
                <a14:useLocalDpi xmlns:a14="http://schemas.microsoft.com/office/drawing/2010/main" val="0"/>
              </a:ext>
            </a:extLst>
          </a:blip>
          <a:srcRect/>
          <a:stretch>
            <a:fillRect/>
          </a:stretch>
        </p:blipFill>
        <p:spPr bwMode="auto">
          <a:xfrm>
            <a:off x="8704201" y="63916"/>
            <a:ext cx="693680" cy="77027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92506" y="5907586"/>
            <a:ext cx="1020180" cy="850151"/>
          </a:xfrm>
          <a:prstGeom prst="rect">
            <a:avLst/>
          </a:prstGeom>
        </p:spPr>
      </p:pic>
      <p:sp>
        <p:nvSpPr>
          <p:cNvPr id="6" name="Text Box 2"/>
          <p:cNvSpPr txBox="1">
            <a:spLocks noChangeArrowheads="1"/>
          </p:cNvSpPr>
          <p:nvPr/>
        </p:nvSpPr>
        <p:spPr bwMode="auto">
          <a:xfrm>
            <a:off x="1132475" y="6162076"/>
            <a:ext cx="1005679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defTabSz="914377" eaLnBrk="0" fontAlgn="base" hangingPunct="0">
              <a:spcBef>
                <a:spcPct val="0"/>
              </a:spcBef>
              <a:spcAft>
                <a:spcPts val="800"/>
              </a:spcAft>
            </a:pPr>
            <a:r>
              <a:rPr lang="en-US" altLang="en-US" sz="1200" b="1" dirty="0">
                <a:latin typeface="Calibri" panose="020F0502020204030204" pitchFamily="34" charset="0"/>
              </a:rPr>
              <a:t>T</a:t>
            </a:r>
            <a:r>
              <a:rPr lang="en-US" altLang="en-US" sz="1200" dirty="0">
                <a:latin typeface="Calibri" panose="020F0502020204030204" pitchFamily="34" charset="0"/>
              </a:rPr>
              <a:t>echnical </a:t>
            </a:r>
            <a:r>
              <a:rPr lang="en-US" altLang="en-US" sz="1200" b="1" dirty="0">
                <a:latin typeface="Calibri" panose="020F0502020204030204" pitchFamily="34" charset="0"/>
              </a:rPr>
              <a:t>A</a:t>
            </a:r>
            <a:r>
              <a:rPr lang="en-US" altLang="en-US" sz="1200" dirty="0">
                <a:latin typeface="Calibri" panose="020F0502020204030204" pitchFamily="34" charset="0"/>
              </a:rPr>
              <a:t>dvising</a:t>
            </a:r>
            <a:r>
              <a:rPr lang="en-US" altLang="en-US" sz="1200" b="1" dirty="0">
                <a:latin typeface="Calibri" panose="020F0502020204030204" pitchFamily="34" charset="0"/>
              </a:rPr>
              <a:t> C</a:t>
            </a:r>
            <a:r>
              <a:rPr lang="en-US" altLang="en-US" sz="1200" dirty="0">
                <a:latin typeface="Calibri" panose="020F0502020204030204" pitchFamily="34" charset="0"/>
              </a:rPr>
              <a:t>onsultation</a:t>
            </a:r>
            <a:r>
              <a:rPr lang="en-US" altLang="en-US" sz="1200" b="1" dirty="0">
                <a:latin typeface="Calibri" panose="020F0502020204030204" pitchFamily="34" charset="0"/>
              </a:rPr>
              <a:t> T</a:t>
            </a:r>
            <a:r>
              <a:rPr lang="en-US" altLang="en-US" sz="1200" dirty="0">
                <a:latin typeface="Calibri" panose="020F0502020204030204" pitchFamily="34" charset="0"/>
              </a:rPr>
              <a:t>raining</a:t>
            </a:r>
            <a:r>
              <a:rPr lang="en-US" altLang="en-US" sz="1200" b="1" dirty="0">
                <a:latin typeface="Calibri" panose="020F0502020204030204" pitchFamily="34" charset="0"/>
              </a:rPr>
              <a:t> </a:t>
            </a:r>
            <a:r>
              <a:rPr lang="en-US" altLang="en-US" sz="1200" dirty="0">
                <a:latin typeface="Calibri" panose="020F0502020204030204" pitchFamily="34" charset="0"/>
              </a:rPr>
              <a:t>(TACT) </a:t>
            </a:r>
            <a:r>
              <a:rPr lang="en-US" altLang="en-US" sz="1200" b="1" dirty="0">
                <a:latin typeface="Calibri" panose="020F0502020204030204" pitchFamily="34" charset="0"/>
              </a:rPr>
              <a:t>·</a:t>
            </a:r>
            <a:r>
              <a:rPr lang="en-US" altLang="en-US" sz="1200" dirty="0">
                <a:latin typeface="Calibri" panose="020F0502020204030204" pitchFamily="34" charset="0"/>
              </a:rPr>
              <a:t> University of South Florida </a:t>
            </a:r>
            <a:r>
              <a:rPr lang="en-US" altLang="en-US" sz="1200" b="1" dirty="0">
                <a:latin typeface="Calibri" panose="020F0502020204030204" pitchFamily="34" charset="0"/>
              </a:rPr>
              <a:t>·</a:t>
            </a:r>
            <a:r>
              <a:rPr lang="en-US" altLang="en-US" sz="1200" dirty="0">
                <a:latin typeface="Calibri" panose="020F0502020204030204" pitchFamily="34" charset="0"/>
              </a:rPr>
              <a:t> Child Welfare Training Consortium</a:t>
            </a:r>
            <a:endParaRPr lang="en-US" altLang="en-US" sz="3200" dirty="0">
              <a:latin typeface="Arial" panose="020B0604020202020204" pitchFamily="34" charset="0"/>
            </a:endParaRPr>
          </a:p>
        </p:txBody>
      </p:sp>
      <p:pic>
        <p:nvPicPr>
          <p:cNvPr id="7" name="Picture 2" descr="http://intra.cbcs.usf.edu/forms/sri/_assets/image/cbcs150.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 y="63916"/>
            <a:ext cx="1023801" cy="8190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25141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clrChange>
              <a:clrFrom>
                <a:srgbClr val="ACE0EE"/>
              </a:clrFrom>
              <a:clrTo>
                <a:srgbClr val="ACE0EE">
                  <a:alpha val="0"/>
                </a:srgbClr>
              </a:clrTo>
            </a:clrChange>
          </a:blip>
          <a:stretch>
            <a:fillRect/>
          </a:stretch>
        </p:blipFill>
        <p:spPr>
          <a:xfrm>
            <a:off x="3887756" y="1638070"/>
            <a:ext cx="5772105" cy="1914143"/>
          </a:xfrm>
          <a:prstGeom prst="rect">
            <a:avLst/>
          </a:prstGeom>
        </p:spPr>
      </p:pic>
      <p:sp>
        <p:nvSpPr>
          <p:cNvPr id="2" name="Title 1"/>
          <p:cNvSpPr>
            <a:spLocks noGrp="1"/>
          </p:cNvSpPr>
          <p:nvPr>
            <p:ph type="title"/>
          </p:nvPr>
        </p:nvSpPr>
        <p:spPr>
          <a:xfrm>
            <a:off x="670511" y="393865"/>
            <a:ext cx="8596668" cy="1320800"/>
          </a:xfrm>
        </p:spPr>
        <p:txBody>
          <a:bodyPr>
            <a:normAutofit/>
          </a:bodyPr>
          <a:lstStyle/>
          <a:p>
            <a:r>
              <a:rPr lang="en-US" sz="6000" b="1" dirty="0">
                <a:solidFill>
                  <a:schemeClr val="accent1">
                    <a:lumMod val="50000"/>
                  </a:schemeClr>
                </a:solidFill>
              </a:rPr>
              <a:t>O.A.R.S.</a:t>
            </a:r>
          </a:p>
        </p:txBody>
      </p:sp>
      <p:sp>
        <p:nvSpPr>
          <p:cNvPr id="3" name="Content Placeholder 2"/>
          <p:cNvSpPr>
            <a:spLocks noGrp="1"/>
          </p:cNvSpPr>
          <p:nvPr>
            <p:ph idx="1"/>
          </p:nvPr>
        </p:nvSpPr>
        <p:spPr>
          <a:xfrm>
            <a:off x="801214" y="1714666"/>
            <a:ext cx="8596668" cy="3616895"/>
          </a:xfrm>
        </p:spPr>
        <p:txBody>
          <a:bodyPr>
            <a:noAutofit/>
          </a:bodyPr>
          <a:lstStyle/>
          <a:p>
            <a:r>
              <a:rPr lang="en-US" sz="2800" b="1" dirty="0">
                <a:latin typeface="Andalus" panose="02020603050405020304" pitchFamily="18" charset="-78"/>
                <a:cs typeface="Andalus" panose="02020603050405020304" pitchFamily="18" charset="-78"/>
              </a:rPr>
              <a:t>O</a:t>
            </a:r>
            <a:r>
              <a:rPr lang="en-US" sz="2800" dirty="0">
                <a:latin typeface="Andalus" panose="02020603050405020304" pitchFamily="18" charset="-78"/>
                <a:cs typeface="Andalus" panose="02020603050405020304" pitchFamily="18" charset="-78"/>
              </a:rPr>
              <a:t>pen Ended Questions</a:t>
            </a:r>
          </a:p>
          <a:p>
            <a:r>
              <a:rPr lang="en-US" sz="2800" b="1" dirty="0">
                <a:latin typeface="Andalus" panose="02020603050405020304" pitchFamily="18" charset="-78"/>
                <a:cs typeface="Andalus" panose="02020603050405020304" pitchFamily="18" charset="-78"/>
              </a:rPr>
              <a:t>A</a:t>
            </a:r>
            <a:r>
              <a:rPr lang="en-US" sz="2800" dirty="0">
                <a:latin typeface="Andalus" panose="02020603050405020304" pitchFamily="18" charset="-78"/>
                <a:cs typeface="Andalus" panose="02020603050405020304" pitchFamily="18" charset="-78"/>
              </a:rPr>
              <a:t>ffirmations</a:t>
            </a:r>
          </a:p>
          <a:p>
            <a:r>
              <a:rPr lang="en-US" sz="2800" b="1" dirty="0">
                <a:latin typeface="Andalus" panose="02020603050405020304" pitchFamily="18" charset="-78"/>
                <a:cs typeface="Andalus" panose="02020603050405020304" pitchFamily="18" charset="-78"/>
              </a:rPr>
              <a:t>R</a:t>
            </a:r>
            <a:r>
              <a:rPr lang="en-US" sz="2800" dirty="0">
                <a:latin typeface="Andalus" panose="02020603050405020304" pitchFamily="18" charset="-78"/>
                <a:cs typeface="Andalus" panose="02020603050405020304" pitchFamily="18" charset="-78"/>
              </a:rPr>
              <a:t>eflective Listening</a:t>
            </a:r>
          </a:p>
          <a:p>
            <a:r>
              <a:rPr lang="en-US" sz="2800" b="1" dirty="0">
                <a:latin typeface="Andalus" panose="02020603050405020304" pitchFamily="18" charset="-78"/>
                <a:cs typeface="Andalus" panose="02020603050405020304" pitchFamily="18" charset="-78"/>
              </a:rPr>
              <a:t>S</a:t>
            </a:r>
            <a:r>
              <a:rPr lang="en-US" sz="2800" dirty="0">
                <a:latin typeface="Andalus" panose="02020603050405020304" pitchFamily="18" charset="-78"/>
                <a:cs typeface="Andalus" panose="02020603050405020304" pitchFamily="18" charset="-78"/>
              </a:rPr>
              <a:t>ummaries</a:t>
            </a:r>
          </a:p>
          <a:p>
            <a:endParaRPr lang="en-US" dirty="0">
              <a:latin typeface="Andalus" panose="02020603050405020304" pitchFamily="18" charset="-78"/>
              <a:cs typeface="Andalus" panose="02020603050405020304" pitchFamily="18" charset="-78"/>
            </a:endParaRPr>
          </a:p>
          <a:p>
            <a:pPr>
              <a:buFont typeface="Wingdings" panose="05000000000000000000" pitchFamily="2" charset="2"/>
              <a:buChar char="Ø"/>
            </a:pPr>
            <a:r>
              <a:rPr lang="en-US" sz="2800" dirty="0">
                <a:latin typeface="Andalus" panose="02020603050405020304" pitchFamily="18" charset="-78"/>
                <a:cs typeface="Andalus" panose="02020603050405020304" pitchFamily="18" charset="-78"/>
              </a:rPr>
              <a:t>“Change Talk”</a:t>
            </a:r>
          </a:p>
          <a:p>
            <a:endParaRPr lang="en-US" dirty="0">
              <a:latin typeface="Andalus" panose="02020603050405020304" pitchFamily="18" charset="-78"/>
              <a:cs typeface="Andalus" panose="02020603050405020304" pitchFamily="18" charset="-78"/>
            </a:endParaRPr>
          </a:p>
          <a:p>
            <a:pPr>
              <a:buFont typeface="Wingdings" panose="05000000000000000000" pitchFamily="2" charset="2"/>
              <a:buChar char="q"/>
            </a:pPr>
            <a:r>
              <a:rPr lang="en-US" sz="2800" dirty="0">
                <a:latin typeface="Andalus" panose="02020603050405020304" pitchFamily="18" charset="-78"/>
                <a:cs typeface="Andalus" panose="02020603050405020304" pitchFamily="18" charset="-78"/>
              </a:rPr>
              <a:t>Roadblocks</a:t>
            </a:r>
          </a:p>
        </p:txBody>
      </p:sp>
      <p:pic>
        <p:nvPicPr>
          <p:cNvPr id="4" name="Picture 4" descr="http://media.cmgdigital.com/shared/lt/lt_cache/thumbnail/960/img/photos/2012/07/16/35/4d/DCF_Logo_circ_CMYK.jpg"/>
          <p:cNvPicPr>
            <a:picLocks noChangeAspect="1" noChangeArrowheads="1"/>
          </p:cNvPicPr>
          <p:nvPr/>
        </p:nvPicPr>
        <p:blipFill>
          <a:blip r:embed="rId3" cstate="print">
            <a:clrChange>
              <a:clrFrom>
                <a:srgbClr val="FFFEFD"/>
              </a:clrFrom>
              <a:clrTo>
                <a:srgbClr val="FFFEFD">
                  <a:alpha val="0"/>
                </a:srgbClr>
              </a:clrTo>
            </a:clrChange>
            <a:extLst>
              <a:ext uri="{28A0092B-C50C-407E-A947-70E740481C1C}">
                <a14:useLocalDpi xmlns:a14="http://schemas.microsoft.com/office/drawing/2010/main" val="0"/>
              </a:ext>
            </a:extLst>
          </a:blip>
          <a:srcRect/>
          <a:stretch>
            <a:fillRect/>
          </a:stretch>
        </p:blipFill>
        <p:spPr bwMode="auto">
          <a:xfrm>
            <a:off x="8704201" y="63916"/>
            <a:ext cx="693680" cy="77027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60422" y="5875502"/>
            <a:ext cx="1020180" cy="850151"/>
          </a:xfrm>
          <a:prstGeom prst="rect">
            <a:avLst/>
          </a:prstGeom>
        </p:spPr>
      </p:pic>
      <p:sp>
        <p:nvSpPr>
          <p:cNvPr id="6" name="Text Box 2"/>
          <p:cNvSpPr txBox="1">
            <a:spLocks noChangeArrowheads="1"/>
          </p:cNvSpPr>
          <p:nvPr/>
        </p:nvSpPr>
        <p:spPr bwMode="auto">
          <a:xfrm>
            <a:off x="1132475" y="6162076"/>
            <a:ext cx="1005679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defTabSz="914377" eaLnBrk="0" fontAlgn="base" hangingPunct="0">
              <a:spcBef>
                <a:spcPct val="0"/>
              </a:spcBef>
              <a:spcAft>
                <a:spcPts val="800"/>
              </a:spcAft>
            </a:pPr>
            <a:r>
              <a:rPr lang="en-US" altLang="en-US" sz="1200" b="1" dirty="0">
                <a:latin typeface="Calibri" panose="020F0502020204030204" pitchFamily="34" charset="0"/>
              </a:rPr>
              <a:t>T</a:t>
            </a:r>
            <a:r>
              <a:rPr lang="en-US" altLang="en-US" sz="1200" dirty="0">
                <a:latin typeface="Calibri" panose="020F0502020204030204" pitchFamily="34" charset="0"/>
              </a:rPr>
              <a:t>echnical </a:t>
            </a:r>
            <a:r>
              <a:rPr lang="en-US" altLang="en-US" sz="1200" b="1" dirty="0">
                <a:latin typeface="Calibri" panose="020F0502020204030204" pitchFamily="34" charset="0"/>
              </a:rPr>
              <a:t>A</a:t>
            </a:r>
            <a:r>
              <a:rPr lang="en-US" altLang="en-US" sz="1200" dirty="0">
                <a:latin typeface="Calibri" panose="020F0502020204030204" pitchFamily="34" charset="0"/>
              </a:rPr>
              <a:t>dvising</a:t>
            </a:r>
            <a:r>
              <a:rPr lang="en-US" altLang="en-US" sz="1200" b="1" dirty="0">
                <a:latin typeface="Calibri" panose="020F0502020204030204" pitchFamily="34" charset="0"/>
              </a:rPr>
              <a:t> C</a:t>
            </a:r>
            <a:r>
              <a:rPr lang="en-US" altLang="en-US" sz="1200" dirty="0">
                <a:latin typeface="Calibri" panose="020F0502020204030204" pitchFamily="34" charset="0"/>
              </a:rPr>
              <a:t>onsultation</a:t>
            </a:r>
            <a:r>
              <a:rPr lang="en-US" altLang="en-US" sz="1200" b="1" dirty="0">
                <a:latin typeface="Calibri" panose="020F0502020204030204" pitchFamily="34" charset="0"/>
              </a:rPr>
              <a:t> T</a:t>
            </a:r>
            <a:r>
              <a:rPr lang="en-US" altLang="en-US" sz="1200" dirty="0">
                <a:latin typeface="Calibri" panose="020F0502020204030204" pitchFamily="34" charset="0"/>
              </a:rPr>
              <a:t>raining</a:t>
            </a:r>
            <a:r>
              <a:rPr lang="en-US" altLang="en-US" sz="1200" b="1" dirty="0">
                <a:latin typeface="Calibri" panose="020F0502020204030204" pitchFamily="34" charset="0"/>
              </a:rPr>
              <a:t> </a:t>
            </a:r>
            <a:r>
              <a:rPr lang="en-US" altLang="en-US" sz="1200" dirty="0">
                <a:latin typeface="Calibri" panose="020F0502020204030204" pitchFamily="34" charset="0"/>
              </a:rPr>
              <a:t>(TACT) </a:t>
            </a:r>
            <a:r>
              <a:rPr lang="en-US" altLang="en-US" sz="1200" b="1" dirty="0">
                <a:latin typeface="Calibri" panose="020F0502020204030204" pitchFamily="34" charset="0"/>
              </a:rPr>
              <a:t>·</a:t>
            </a:r>
            <a:r>
              <a:rPr lang="en-US" altLang="en-US" sz="1200" dirty="0">
                <a:latin typeface="Calibri" panose="020F0502020204030204" pitchFamily="34" charset="0"/>
              </a:rPr>
              <a:t> University of South Florida </a:t>
            </a:r>
            <a:r>
              <a:rPr lang="en-US" altLang="en-US" sz="1200" b="1" dirty="0">
                <a:latin typeface="Calibri" panose="020F0502020204030204" pitchFamily="34" charset="0"/>
              </a:rPr>
              <a:t>·</a:t>
            </a:r>
            <a:r>
              <a:rPr lang="en-US" altLang="en-US" sz="1200" dirty="0">
                <a:latin typeface="Calibri" panose="020F0502020204030204" pitchFamily="34" charset="0"/>
              </a:rPr>
              <a:t> Child Welfare Training Consortium</a:t>
            </a:r>
            <a:endParaRPr lang="en-US" altLang="en-US" sz="3200" dirty="0">
              <a:latin typeface="Arial" panose="020B0604020202020204" pitchFamily="34" charset="0"/>
            </a:endParaRPr>
          </a:p>
        </p:txBody>
      </p:sp>
      <p:pic>
        <p:nvPicPr>
          <p:cNvPr id="8" name="Picture 7"/>
          <p:cNvPicPr>
            <a:picLocks noChangeAspect="1"/>
          </p:cNvPicPr>
          <p:nvPr/>
        </p:nvPicPr>
        <p:blipFill>
          <a:blip r:embed="rId5"/>
          <a:stretch>
            <a:fillRect/>
          </a:stretch>
        </p:blipFill>
        <p:spPr>
          <a:xfrm>
            <a:off x="3034510" y="4774022"/>
            <a:ext cx="1706489" cy="1388055"/>
          </a:xfrm>
          <a:prstGeom prst="rect">
            <a:avLst/>
          </a:prstGeom>
        </p:spPr>
      </p:pic>
    </p:spTree>
    <p:extLst>
      <p:ext uri="{BB962C8B-B14F-4D97-AF65-F5344CB8AC3E}">
        <p14:creationId xmlns:p14="http://schemas.microsoft.com/office/powerpoint/2010/main" val="11846355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5400" b="1" dirty="0">
                <a:solidFill>
                  <a:schemeClr val="accent1">
                    <a:lumMod val="50000"/>
                  </a:schemeClr>
                </a:solidFill>
              </a:rPr>
              <a:t>Activity #1</a:t>
            </a:r>
            <a:br>
              <a:rPr lang="en-US" sz="5400" b="1" dirty="0">
                <a:solidFill>
                  <a:schemeClr val="accent1">
                    <a:lumMod val="50000"/>
                  </a:schemeClr>
                </a:solidFill>
              </a:rPr>
            </a:br>
            <a:r>
              <a:rPr lang="en-US" sz="4400" b="1" dirty="0">
                <a:solidFill>
                  <a:schemeClr val="accent1">
                    <a:lumMod val="50000"/>
                  </a:schemeClr>
                </a:solidFill>
              </a:rPr>
              <a:t>Are you “Open” to this Technique?</a:t>
            </a:r>
          </a:p>
        </p:txBody>
      </p:sp>
      <p:sp>
        <p:nvSpPr>
          <p:cNvPr id="3" name="Content Placeholder 2"/>
          <p:cNvSpPr>
            <a:spLocks noGrp="1"/>
          </p:cNvSpPr>
          <p:nvPr>
            <p:ph idx="1"/>
          </p:nvPr>
        </p:nvSpPr>
        <p:spPr>
          <a:xfrm>
            <a:off x="709801" y="2216976"/>
            <a:ext cx="8596668" cy="3658525"/>
          </a:xfrm>
        </p:spPr>
        <p:txBody>
          <a:bodyPr>
            <a:normAutofit fontScale="92500" lnSpcReduction="20000"/>
          </a:bodyPr>
          <a:lstStyle/>
          <a:p>
            <a:r>
              <a:rPr lang="en-US" sz="3000" dirty="0">
                <a:latin typeface="Andalus" panose="02020603050405020304" pitchFamily="18" charset="-78"/>
                <a:cs typeface="Andalus" panose="02020603050405020304" pitchFamily="18" charset="-78"/>
              </a:rPr>
              <a:t>In your groups, look at your assigned domain. </a:t>
            </a:r>
          </a:p>
          <a:p>
            <a:r>
              <a:rPr lang="en-US" sz="3000" dirty="0">
                <a:latin typeface="Andalus" panose="02020603050405020304" pitchFamily="18" charset="-78"/>
                <a:cs typeface="Andalus" panose="02020603050405020304" pitchFamily="18" charset="-78"/>
              </a:rPr>
              <a:t>Look at the way questions are asked in your domain that are closed. </a:t>
            </a:r>
          </a:p>
          <a:p>
            <a:r>
              <a:rPr lang="en-US" sz="3000" dirty="0">
                <a:latin typeface="Andalus" panose="02020603050405020304" pitchFamily="18" charset="-78"/>
                <a:cs typeface="Andalus" panose="02020603050405020304" pitchFamily="18" charset="-78"/>
              </a:rPr>
              <a:t>Develop an open ended question that seeks to obtain the same information as the closed question. </a:t>
            </a:r>
          </a:p>
          <a:p>
            <a:r>
              <a:rPr lang="en-US" sz="3000" dirty="0">
                <a:latin typeface="Andalus" panose="02020603050405020304" pitchFamily="18" charset="-78"/>
                <a:cs typeface="Andalus" panose="02020603050405020304" pitchFamily="18" charset="-78"/>
              </a:rPr>
              <a:t>This will be “practiced” in your group until all questions are utilized and “transformed” into open ended interview questions. </a:t>
            </a:r>
          </a:p>
          <a:p>
            <a:endParaRPr lang="en-US" sz="3600" dirty="0">
              <a:latin typeface="Andalus" panose="02020603050405020304" pitchFamily="18" charset="-78"/>
              <a:cs typeface="Andalus" panose="02020603050405020304" pitchFamily="18" charset="-78"/>
            </a:endParaRPr>
          </a:p>
        </p:txBody>
      </p:sp>
      <p:pic>
        <p:nvPicPr>
          <p:cNvPr id="4" name="Picture 4" descr="http://media.cmgdigital.com/shared/lt/lt_cache/thumbnail/960/img/photos/2012/07/16/35/4d/DCF_Logo_circ_CMYK.jpg"/>
          <p:cNvPicPr>
            <a:picLocks noChangeAspect="1" noChangeArrowheads="1"/>
          </p:cNvPicPr>
          <p:nvPr/>
        </p:nvPicPr>
        <p:blipFill>
          <a:blip r:embed="rId2" cstate="print">
            <a:clrChange>
              <a:clrFrom>
                <a:srgbClr val="FFFEFD"/>
              </a:clrFrom>
              <a:clrTo>
                <a:srgbClr val="FFFEFD">
                  <a:alpha val="0"/>
                </a:srgbClr>
              </a:clrTo>
            </a:clrChange>
            <a:extLst>
              <a:ext uri="{28A0092B-C50C-407E-A947-70E740481C1C}">
                <a14:useLocalDpi xmlns:a14="http://schemas.microsoft.com/office/drawing/2010/main" val="0"/>
              </a:ext>
            </a:extLst>
          </a:blip>
          <a:srcRect/>
          <a:stretch>
            <a:fillRect/>
          </a:stretch>
        </p:blipFill>
        <p:spPr bwMode="auto">
          <a:xfrm>
            <a:off x="8704201" y="63916"/>
            <a:ext cx="693680" cy="77027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60422" y="5875502"/>
            <a:ext cx="1020180" cy="850151"/>
          </a:xfrm>
          <a:prstGeom prst="rect">
            <a:avLst/>
          </a:prstGeom>
        </p:spPr>
      </p:pic>
      <p:sp>
        <p:nvSpPr>
          <p:cNvPr id="6" name="Text Box 2"/>
          <p:cNvSpPr txBox="1">
            <a:spLocks noChangeArrowheads="1"/>
          </p:cNvSpPr>
          <p:nvPr/>
        </p:nvSpPr>
        <p:spPr bwMode="auto">
          <a:xfrm>
            <a:off x="1132475" y="6162076"/>
            <a:ext cx="1005679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defTabSz="914377" eaLnBrk="0" fontAlgn="base" hangingPunct="0">
              <a:spcBef>
                <a:spcPct val="0"/>
              </a:spcBef>
              <a:spcAft>
                <a:spcPts val="800"/>
              </a:spcAft>
            </a:pPr>
            <a:r>
              <a:rPr lang="en-US" altLang="en-US" sz="1200" b="1" dirty="0">
                <a:latin typeface="Calibri" panose="020F0502020204030204" pitchFamily="34" charset="0"/>
              </a:rPr>
              <a:t>T</a:t>
            </a:r>
            <a:r>
              <a:rPr lang="en-US" altLang="en-US" sz="1200" dirty="0">
                <a:latin typeface="Calibri" panose="020F0502020204030204" pitchFamily="34" charset="0"/>
              </a:rPr>
              <a:t>echnical </a:t>
            </a:r>
            <a:r>
              <a:rPr lang="en-US" altLang="en-US" sz="1200" b="1" dirty="0">
                <a:latin typeface="Calibri" panose="020F0502020204030204" pitchFamily="34" charset="0"/>
              </a:rPr>
              <a:t>A</a:t>
            </a:r>
            <a:r>
              <a:rPr lang="en-US" altLang="en-US" sz="1200" dirty="0">
                <a:latin typeface="Calibri" panose="020F0502020204030204" pitchFamily="34" charset="0"/>
              </a:rPr>
              <a:t>dvising</a:t>
            </a:r>
            <a:r>
              <a:rPr lang="en-US" altLang="en-US" sz="1200" b="1" dirty="0">
                <a:latin typeface="Calibri" panose="020F0502020204030204" pitchFamily="34" charset="0"/>
              </a:rPr>
              <a:t> C</a:t>
            </a:r>
            <a:r>
              <a:rPr lang="en-US" altLang="en-US" sz="1200" dirty="0">
                <a:latin typeface="Calibri" panose="020F0502020204030204" pitchFamily="34" charset="0"/>
              </a:rPr>
              <a:t>onsultation</a:t>
            </a:r>
            <a:r>
              <a:rPr lang="en-US" altLang="en-US" sz="1200" b="1" dirty="0">
                <a:latin typeface="Calibri" panose="020F0502020204030204" pitchFamily="34" charset="0"/>
              </a:rPr>
              <a:t> T</a:t>
            </a:r>
            <a:r>
              <a:rPr lang="en-US" altLang="en-US" sz="1200" dirty="0">
                <a:latin typeface="Calibri" panose="020F0502020204030204" pitchFamily="34" charset="0"/>
              </a:rPr>
              <a:t>raining</a:t>
            </a:r>
            <a:r>
              <a:rPr lang="en-US" altLang="en-US" sz="1200" b="1" dirty="0">
                <a:latin typeface="Calibri" panose="020F0502020204030204" pitchFamily="34" charset="0"/>
              </a:rPr>
              <a:t> </a:t>
            </a:r>
            <a:r>
              <a:rPr lang="en-US" altLang="en-US" sz="1200" dirty="0">
                <a:latin typeface="Calibri" panose="020F0502020204030204" pitchFamily="34" charset="0"/>
              </a:rPr>
              <a:t>(TACT) </a:t>
            </a:r>
            <a:r>
              <a:rPr lang="en-US" altLang="en-US" sz="1200" b="1" dirty="0">
                <a:latin typeface="Calibri" panose="020F0502020204030204" pitchFamily="34" charset="0"/>
              </a:rPr>
              <a:t>·</a:t>
            </a:r>
            <a:r>
              <a:rPr lang="en-US" altLang="en-US" sz="1200" dirty="0">
                <a:latin typeface="Calibri" panose="020F0502020204030204" pitchFamily="34" charset="0"/>
              </a:rPr>
              <a:t> University of South Florida </a:t>
            </a:r>
            <a:r>
              <a:rPr lang="en-US" altLang="en-US" sz="1200" b="1" dirty="0">
                <a:latin typeface="Calibri" panose="020F0502020204030204" pitchFamily="34" charset="0"/>
              </a:rPr>
              <a:t>·</a:t>
            </a:r>
            <a:r>
              <a:rPr lang="en-US" altLang="en-US" sz="1200" dirty="0">
                <a:latin typeface="Calibri" panose="020F0502020204030204" pitchFamily="34" charset="0"/>
              </a:rPr>
              <a:t> Child Welfare Training Consortium</a:t>
            </a:r>
            <a:endParaRPr lang="en-US" altLang="en-US" sz="3200" dirty="0">
              <a:latin typeface="Arial" panose="020B0604020202020204" pitchFamily="34" charset="0"/>
            </a:endParaRPr>
          </a:p>
        </p:txBody>
      </p:sp>
      <p:pic>
        <p:nvPicPr>
          <p:cNvPr id="7" name="Picture 6" descr="http://ucnewsblog.files.wordpress.com/2011/11/copy-of-focusgroup.png"/>
          <p:cNvPicPr/>
          <p:nvPr/>
        </p:nvPicPr>
        <p:blipFill>
          <a:blip r:embed="rId4" r:link="rId5" cstate="print">
            <a:extLst>
              <a:ext uri="{28A0092B-C50C-407E-A947-70E740481C1C}">
                <a14:useLocalDpi xmlns:a14="http://schemas.microsoft.com/office/drawing/2010/main" val="0"/>
              </a:ext>
            </a:extLst>
          </a:blip>
          <a:srcRect/>
          <a:stretch>
            <a:fillRect/>
          </a:stretch>
        </p:blipFill>
        <p:spPr bwMode="auto">
          <a:xfrm>
            <a:off x="4086966" y="547991"/>
            <a:ext cx="1207605" cy="921607"/>
          </a:xfrm>
          <a:prstGeom prst="rect">
            <a:avLst/>
          </a:prstGeom>
          <a:noFill/>
          <a:ln>
            <a:noFill/>
          </a:ln>
        </p:spPr>
      </p:pic>
    </p:spTree>
    <p:extLst>
      <p:ext uri="{BB962C8B-B14F-4D97-AF65-F5344CB8AC3E}">
        <p14:creationId xmlns:p14="http://schemas.microsoft.com/office/powerpoint/2010/main" val="22613778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http://media.cmgdigital.com/shared/lt/lt_cache/thumbnail/960/img/photos/2012/07/16/35/4d/DCF_Logo_circ_CMYK.jpg"/>
          <p:cNvPicPr>
            <a:picLocks noChangeAspect="1" noChangeArrowheads="1"/>
          </p:cNvPicPr>
          <p:nvPr/>
        </p:nvPicPr>
        <p:blipFill>
          <a:blip r:embed="rId2" cstate="print">
            <a:clrChange>
              <a:clrFrom>
                <a:srgbClr val="FFFEFD"/>
              </a:clrFrom>
              <a:clrTo>
                <a:srgbClr val="FFFEFD">
                  <a:alpha val="0"/>
                </a:srgbClr>
              </a:clrTo>
            </a:clrChange>
            <a:extLst>
              <a:ext uri="{28A0092B-C50C-407E-A947-70E740481C1C}">
                <a14:useLocalDpi xmlns:a14="http://schemas.microsoft.com/office/drawing/2010/main" val="0"/>
              </a:ext>
            </a:extLst>
          </a:blip>
          <a:srcRect/>
          <a:stretch>
            <a:fillRect/>
          </a:stretch>
        </p:blipFill>
        <p:spPr bwMode="auto">
          <a:xfrm>
            <a:off x="8704201" y="63916"/>
            <a:ext cx="693680" cy="77027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92506" y="5907586"/>
            <a:ext cx="1020180" cy="850151"/>
          </a:xfrm>
          <a:prstGeom prst="rect">
            <a:avLst/>
          </a:prstGeom>
        </p:spPr>
      </p:pic>
      <p:sp>
        <p:nvSpPr>
          <p:cNvPr id="6" name="Text Box 2"/>
          <p:cNvSpPr txBox="1">
            <a:spLocks noChangeArrowheads="1"/>
          </p:cNvSpPr>
          <p:nvPr/>
        </p:nvSpPr>
        <p:spPr bwMode="auto">
          <a:xfrm>
            <a:off x="1132475" y="6162076"/>
            <a:ext cx="1005679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defTabSz="914377" eaLnBrk="0" fontAlgn="base" hangingPunct="0">
              <a:spcBef>
                <a:spcPct val="0"/>
              </a:spcBef>
              <a:spcAft>
                <a:spcPts val="800"/>
              </a:spcAft>
            </a:pPr>
            <a:r>
              <a:rPr lang="en-US" altLang="en-US" sz="1200" b="1" dirty="0">
                <a:latin typeface="Calibri" panose="020F0502020204030204" pitchFamily="34" charset="0"/>
              </a:rPr>
              <a:t>T</a:t>
            </a:r>
            <a:r>
              <a:rPr lang="en-US" altLang="en-US" sz="1200" dirty="0">
                <a:latin typeface="Calibri" panose="020F0502020204030204" pitchFamily="34" charset="0"/>
              </a:rPr>
              <a:t>echnical </a:t>
            </a:r>
            <a:r>
              <a:rPr lang="en-US" altLang="en-US" sz="1200" b="1" dirty="0">
                <a:latin typeface="Calibri" panose="020F0502020204030204" pitchFamily="34" charset="0"/>
              </a:rPr>
              <a:t>A</a:t>
            </a:r>
            <a:r>
              <a:rPr lang="en-US" altLang="en-US" sz="1200" dirty="0">
                <a:latin typeface="Calibri" panose="020F0502020204030204" pitchFamily="34" charset="0"/>
              </a:rPr>
              <a:t>dvising</a:t>
            </a:r>
            <a:r>
              <a:rPr lang="en-US" altLang="en-US" sz="1200" b="1" dirty="0">
                <a:latin typeface="Calibri" panose="020F0502020204030204" pitchFamily="34" charset="0"/>
              </a:rPr>
              <a:t> C</a:t>
            </a:r>
            <a:r>
              <a:rPr lang="en-US" altLang="en-US" sz="1200" dirty="0">
                <a:latin typeface="Calibri" panose="020F0502020204030204" pitchFamily="34" charset="0"/>
              </a:rPr>
              <a:t>onsultation</a:t>
            </a:r>
            <a:r>
              <a:rPr lang="en-US" altLang="en-US" sz="1200" b="1" dirty="0">
                <a:latin typeface="Calibri" panose="020F0502020204030204" pitchFamily="34" charset="0"/>
              </a:rPr>
              <a:t> T</a:t>
            </a:r>
            <a:r>
              <a:rPr lang="en-US" altLang="en-US" sz="1200" dirty="0">
                <a:latin typeface="Calibri" panose="020F0502020204030204" pitchFamily="34" charset="0"/>
              </a:rPr>
              <a:t>raining</a:t>
            </a:r>
            <a:r>
              <a:rPr lang="en-US" altLang="en-US" sz="1200" b="1" dirty="0">
                <a:latin typeface="Calibri" panose="020F0502020204030204" pitchFamily="34" charset="0"/>
              </a:rPr>
              <a:t> </a:t>
            </a:r>
            <a:r>
              <a:rPr lang="en-US" altLang="en-US" sz="1200" dirty="0">
                <a:latin typeface="Calibri" panose="020F0502020204030204" pitchFamily="34" charset="0"/>
              </a:rPr>
              <a:t>(TACT) </a:t>
            </a:r>
            <a:r>
              <a:rPr lang="en-US" altLang="en-US" sz="1200" b="1" dirty="0">
                <a:latin typeface="Calibri" panose="020F0502020204030204" pitchFamily="34" charset="0"/>
              </a:rPr>
              <a:t>·</a:t>
            </a:r>
            <a:r>
              <a:rPr lang="en-US" altLang="en-US" sz="1200" dirty="0">
                <a:latin typeface="Calibri" panose="020F0502020204030204" pitchFamily="34" charset="0"/>
              </a:rPr>
              <a:t> University of South Florida </a:t>
            </a:r>
            <a:r>
              <a:rPr lang="en-US" altLang="en-US" sz="1200" b="1" dirty="0">
                <a:latin typeface="Calibri" panose="020F0502020204030204" pitchFamily="34" charset="0"/>
              </a:rPr>
              <a:t>·</a:t>
            </a:r>
            <a:r>
              <a:rPr lang="en-US" altLang="en-US" sz="1200" dirty="0">
                <a:latin typeface="Calibri" panose="020F0502020204030204" pitchFamily="34" charset="0"/>
              </a:rPr>
              <a:t> Child Welfare Training Consortium</a:t>
            </a:r>
            <a:endParaRPr lang="en-US" altLang="en-US" sz="3200" dirty="0">
              <a:latin typeface="Arial" panose="020B0604020202020204" pitchFamily="34" charset="0"/>
            </a:endParaRPr>
          </a:p>
        </p:txBody>
      </p:sp>
      <p:sp>
        <p:nvSpPr>
          <p:cNvPr id="7" name="Title 1"/>
          <p:cNvSpPr txBox="1">
            <a:spLocks/>
          </p:cNvSpPr>
          <p:nvPr/>
        </p:nvSpPr>
        <p:spPr>
          <a:xfrm>
            <a:off x="2040914" y="2358189"/>
            <a:ext cx="5498877" cy="13208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5400" b="1" dirty="0">
                <a:solidFill>
                  <a:schemeClr val="accent1">
                    <a:lumMod val="50000"/>
                  </a:schemeClr>
                </a:solidFill>
              </a:rPr>
              <a:t>Activity Debrief</a:t>
            </a:r>
          </a:p>
        </p:txBody>
      </p:sp>
      <p:pic>
        <p:nvPicPr>
          <p:cNvPr id="8" name="Picture 7" descr="http://web-images.chacha.com/images/Gallery/5255/what-can-you-do-with-an-old-flash-drive-206140998-dec-6-2012-1-600x600.jpg"/>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093149" y="3500122"/>
            <a:ext cx="1243127" cy="1153767"/>
          </a:xfrm>
          <a:prstGeom prst="rect">
            <a:avLst/>
          </a:prstGeom>
          <a:noFill/>
          <a:ln>
            <a:noFill/>
          </a:ln>
        </p:spPr>
      </p:pic>
    </p:spTree>
    <p:extLst>
      <p:ext uri="{BB962C8B-B14F-4D97-AF65-F5344CB8AC3E}">
        <p14:creationId xmlns:p14="http://schemas.microsoft.com/office/powerpoint/2010/main" val="29882678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5400" b="1" dirty="0">
                <a:solidFill>
                  <a:schemeClr val="accent1">
                    <a:lumMod val="50000"/>
                  </a:schemeClr>
                </a:solidFill>
              </a:rPr>
              <a:t>Activity #2</a:t>
            </a:r>
            <a:br>
              <a:rPr lang="en-US" sz="5400" b="1" dirty="0">
                <a:solidFill>
                  <a:schemeClr val="accent1">
                    <a:lumMod val="50000"/>
                  </a:schemeClr>
                </a:solidFill>
              </a:rPr>
            </a:br>
            <a:r>
              <a:rPr lang="en-US" sz="5400" b="1" dirty="0">
                <a:solidFill>
                  <a:schemeClr val="accent1">
                    <a:lumMod val="50000"/>
                  </a:schemeClr>
                </a:solidFill>
              </a:rPr>
              <a:t>O.A.R.S. Option</a:t>
            </a:r>
          </a:p>
        </p:txBody>
      </p:sp>
      <p:sp>
        <p:nvSpPr>
          <p:cNvPr id="3" name="Content Placeholder 2"/>
          <p:cNvSpPr>
            <a:spLocks noGrp="1"/>
          </p:cNvSpPr>
          <p:nvPr>
            <p:ph idx="1"/>
          </p:nvPr>
        </p:nvSpPr>
        <p:spPr>
          <a:xfrm>
            <a:off x="718487" y="2276515"/>
            <a:ext cx="8596668" cy="4024060"/>
          </a:xfrm>
        </p:spPr>
        <p:txBody>
          <a:bodyPr>
            <a:normAutofit fontScale="70000" lnSpcReduction="20000"/>
          </a:bodyPr>
          <a:lstStyle/>
          <a:p>
            <a:r>
              <a:rPr lang="en-US" sz="3600" dirty="0">
                <a:latin typeface="Andalus" panose="02020603050405020304" pitchFamily="18" charset="-78"/>
                <a:cs typeface="Andalus" panose="02020603050405020304" pitchFamily="18" charset="-78"/>
              </a:rPr>
              <a:t>As a group, develop some ideas about what information you would need to know for adult functioning. Make sure you have a scribe who captures and documents the group’s list of what information is needed.  </a:t>
            </a:r>
          </a:p>
          <a:p>
            <a:r>
              <a:rPr lang="en-US" sz="3600" dirty="0">
                <a:latin typeface="Andalus" panose="02020603050405020304" pitchFamily="18" charset="-78"/>
                <a:cs typeface="Andalus" panose="02020603050405020304" pitchFamily="18" charset="-78"/>
              </a:rPr>
              <a:t>After your group decides what information must be obtained, each participant takes a turn asking their question to a participant playing the role of the mother in the scenario. </a:t>
            </a:r>
          </a:p>
          <a:p>
            <a:r>
              <a:rPr lang="en-US" sz="3600" dirty="0">
                <a:latin typeface="Andalus" panose="02020603050405020304" pitchFamily="18" charset="-78"/>
                <a:cs typeface="Andalus" panose="02020603050405020304" pitchFamily="18" charset="-78"/>
              </a:rPr>
              <a:t>Continue “round robin” style in your group, asking questions until each group member has used all element of the OARS technique to elicit information, affirm information, and summarize. </a:t>
            </a:r>
          </a:p>
          <a:p>
            <a:endParaRPr lang="en-US" sz="3600" dirty="0">
              <a:latin typeface="Andalus" panose="02020603050405020304" pitchFamily="18" charset="-78"/>
              <a:cs typeface="Andalus" panose="02020603050405020304" pitchFamily="18" charset="-78"/>
            </a:endParaRPr>
          </a:p>
        </p:txBody>
      </p:sp>
      <p:pic>
        <p:nvPicPr>
          <p:cNvPr id="4" name="Picture 4" descr="http://media.cmgdigital.com/shared/lt/lt_cache/thumbnail/960/img/photos/2012/07/16/35/4d/DCF_Logo_circ_CMYK.jpg"/>
          <p:cNvPicPr>
            <a:picLocks noChangeAspect="1" noChangeArrowheads="1"/>
          </p:cNvPicPr>
          <p:nvPr/>
        </p:nvPicPr>
        <p:blipFill>
          <a:blip r:embed="rId2" cstate="print">
            <a:clrChange>
              <a:clrFrom>
                <a:srgbClr val="FFFEFD"/>
              </a:clrFrom>
              <a:clrTo>
                <a:srgbClr val="FFFEFD">
                  <a:alpha val="0"/>
                </a:srgbClr>
              </a:clrTo>
            </a:clrChange>
            <a:extLst>
              <a:ext uri="{28A0092B-C50C-407E-A947-70E740481C1C}">
                <a14:useLocalDpi xmlns:a14="http://schemas.microsoft.com/office/drawing/2010/main" val="0"/>
              </a:ext>
            </a:extLst>
          </a:blip>
          <a:srcRect/>
          <a:stretch>
            <a:fillRect/>
          </a:stretch>
        </p:blipFill>
        <p:spPr bwMode="auto">
          <a:xfrm>
            <a:off x="8704201" y="63916"/>
            <a:ext cx="693680" cy="77027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60422" y="5875502"/>
            <a:ext cx="1020180" cy="850151"/>
          </a:xfrm>
          <a:prstGeom prst="rect">
            <a:avLst/>
          </a:prstGeom>
        </p:spPr>
      </p:pic>
      <p:sp>
        <p:nvSpPr>
          <p:cNvPr id="6" name="Text Box 2"/>
          <p:cNvSpPr txBox="1">
            <a:spLocks noChangeArrowheads="1"/>
          </p:cNvSpPr>
          <p:nvPr/>
        </p:nvSpPr>
        <p:spPr bwMode="auto">
          <a:xfrm>
            <a:off x="1132475" y="6162076"/>
            <a:ext cx="1005679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defTabSz="914377" eaLnBrk="0" fontAlgn="base" hangingPunct="0">
              <a:spcBef>
                <a:spcPct val="0"/>
              </a:spcBef>
              <a:spcAft>
                <a:spcPts val="800"/>
              </a:spcAft>
            </a:pPr>
            <a:r>
              <a:rPr lang="en-US" altLang="en-US" sz="1200" b="1" dirty="0">
                <a:latin typeface="Calibri" panose="020F0502020204030204" pitchFamily="34" charset="0"/>
              </a:rPr>
              <a:t>T</a:t>
            </a:r>
            <a:r>
              <a:rPr lang="en-US" altLang="en-US" sz="1200" dirty="0">
                <a:latin typeface="Calibri" panose="020F0502020204030204" pitchFamily="34" charset="0"/>
              </a:rPr>
              <a:t>echnical </a:t>
            </a:r>
            <a:r>
              <a:rPr lang="en-US" altLang="en-US" sz="1200" b="1" dirty="0">
                <a:latin typeface="Calibri" panose="020F0502020204030204" pitchFamily="34" charset="0"/>
              </a:rPr>
              <a:t>A</a:t>
            </a:r>
            <a:r>
              <a:rPr lang="en-US" altLang="en-US" sz="1200" dirty="0">
                <a:latin typeface="Calibri" panose="020F0502020204030204" pitchFamily="34" charset="0"/>
              </a:rPr>
              <a:t>dvising</a:t>
            </a:r>
            <a:r>
              <a:rPr lang="en-US" altLang="en-US" sz="1200" b="1" dirty="0">
                <a:latin typeface="Calibri" panose="020F0502020204030204" pitchFamily="34" charset="0"/>
              </a:rPr>
              <a:t> C</a:t>
            </a:r>
            <a:r>
              <a:rPr lang="en-US" altLang="en-US" sz="1200" dirty="0">
                <a:latin typeface="Calibri" panose="020F0502020204030204" pitchFamily="34" charset="0"/>
              </a:rPr>
              <a:t>onsultation</a:t>
            </a:r>
            <a:r>
              <a:rPr lang="en-US" altLang="en-US" sz="1200" b="1" dirty="0">
                <a:latin typeface="Calibri" panose="020F0502020204030204" pitchFamily="34" charset="0"/>
              </a:rPr>
              <a:t> T</a:t>
            </a:r>
            <a:r>
              <a:rPr lang="en-US" altLang="en-US" sz="1200" dirty="0">
                <a:latin typeface="Calibri" panose="020F0502020204030204" pitchFamily="34" charset="0"/>
              </a:rPr>
              <a:t>raining</a:t>
            </a:r>
            <a:r>
              <a:rPr lang="en-US" altLang="en-US" sz="1200" b="1" dirty="0">
                <a:latin typeface="Calibri" panose="020F0502020204030204" pitchFamily="34" charset="0"/>
              </a:rPr>
              <a:t> </a:t>
            </a:r>
            <a:r>
              <a:rPr lang="en-US" altLang="en-US" sz="1200" dirty="0">
                <a:latin typeface="Calibri" panose="020F0502020204030204" pitchFamily="34" charset="0"/>
              </a:rPr>
              <a:t>(TACT) </a:t>
            </a:r>
            <a:r>
              <a:rPr lang="en-US" altLang="en-US" sz="1200" b="1" dirty="0">
                <a:latin typeface="Calibri" panose="020F0502020204030204" pitchFamily="34" charset="0"/>
              </a:rPr>
              <a:t>·</a:t>
            </a:r>
            <a:r>
              <a:rPr lang="en-US" altLang="en-US" sz="1200" dirty="0">
                <a:latin typeface="Calibri" panose="020F0502020204030204" pitchFamily="34" charset="0"/>
              </a:rPr>
              <a:t> University of South Florida </a:t>
            </a:r>
            <a:r>
              <a:rPr lang="en-US" altLang="en-US" sz="1200" b="1" dirty="0">
                <a:latin typeface="Calibri" panose="020F0502020204030204" pitchFamily="34" charset="0"/>
              </a:rPr>
              <a:t>·</a:t>
            </a:r>
            <a:r>
              <a:rPr lang="en-US" altLang="en-US" sz="1200" dirty="0">
                <a:latin typeface="Calibri" panose="020F0502020204030204" pitchFamily="34" charset="0"/>
              </a:rPr>
              <a:t> Child Welfare Training Consortium</a:t>
            </a:r>
            <a:endParaRPr lang="en-US" altLang="en-US" sz="3200" dirty="0">
              <a:latin typeface="Arial" panose="020B0604020202020204" pitchFamily="34" charset="0"/>
            </a:endParaRPr>
          </a:p>
        </p:txBody>
      </p:sp>
      <p:pic>
        <p:nvPicPr>
          <p:cNvPr id="7" name="Picture 6" descr="http://ucnewsblog.files.wordpress.com/2011/11/copy-of-focusgroup.png"/>
          <p:cNvPicPr/>
          <p:nvPr/>
        </p:nvPicPr>
        <p:blipFill>
          <a:blip r:embed="rId4" r:link="rId5" cstate="print">
            <a:extLst>
              <a:ext uri="{28A0092B-C50C-407E-A947-70E740481C1C}">
                <a14:useLocalDpi xmlns:a14="http://schemas.microsoft.com/office/drawing/2010/main" val="0"/>
              </a:ext>
            </a:extLst>
          </a:blip>
          <a:srcRect/>
          <a:stretch>
            <a:fillRect/>
          </a:stretch>
        </p:blipFill>
        <p:spPr bwMode="auto">
          <a:xfrm>
            <a:off x="4371866" y="633746"/>
            <a:ext cx="1207605" cy="921607"/>
          </a:xfrm>
          <a:prstGeom prst="rect">
            <a:avLst/>
          </a:prstGeom>
          <a:noFill/>
          <a:ln>
            <a:noFill/>
          </a:ln>
        </p:spPr>
      </p:pic>
    </p:spTree>
    <p:extLst>
      <p:ext uri="{BB962C8B-B14F-4D97-AF65-F5344CB8AC3E}">
        <p14:creationId xmlns:p14="http://schemas.microsoft.com/office/powerpoint/2010/main" val="9277076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http://media.cmgdigital.com/shared/lt/lt_cache/thumbnail/960/img/photos/2012/07/16/35/4d/DCF_Logo_circ_CMYK.jpg"/>
          <p:cNvPicPr>
            <a:picLocks noChangeAspect="1" noChangeArrowheads="1"/>
          </p:cNvPicPr>
          <p:nvPr/>
        </p:nvPicPr>
        <p:blipFill>
          <a:blip r:embed="rId2" cstate="print">
            <a:clrChange>
              <a:clrFrom>
                <a:srgbClr val="FFFEFD"/>
              </a:clrFrom>
              <a:clrTo>
                <a:srgbClr val="FFFEFD">
                  <a:alpha val="0"/>
                </a:srgbClr>
              </a:clrTo>
            </a:clrChange>
            <a:extLst>
              <a:ext uri="{28A0092B-C50C-407E-A947-70E740481C1C}">
                <a14:useLocalDpi xmlns:a14="http://schemas.microsoft.com/office/drawing/2010/main" val="0"/>
              </a:ext>
            </a:extLst>
          </a:blip>
          <a:srcRect/>
          <a:stretch>
            <a:fillRect/>
          </a:stretch>
        </p:blipFill>
        <p:spPr bwMode="auto">
          <a:xfrm>
            <a:off x="8704201" y="63916"/>
            <a:ext cx="693680" cy="77027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92506" y="5907586"/>
            <a:ext cx="1020180" cy="850151"/>
          </a:xfrm>
          <a:prstGeom prst="rect">
            <a:avLst/>
          </a:prstGeom>
        </p:spPr>
      </p:pic>
      <p:sp>
        <p:nvSpPr>
          <p:cNvPr id="6" name="Text Box 2"/>
          <p:cNvSpPr txBox="1">
            <a:spLocks noChangeArrowheads="1"/>
          </p:cNvSpPr>
          <p:nvPr/>
        </p:nvSpPr>
        <p:spPr bwMode="auto">
          <a:xfrm>
            <a:off x="1132475" y="6162076"/>
            <a:ext cx="1005679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defTabSz="914377" eaLnBrk="0" fontAlgn="base" hangingPunct="0">
              <a:spcBef>
                <a:spcPct val="0"/>
              </a:spcBef>
              <a:spcAft>
                <a:spcPts val="800"/>
              </a:spcAft>
            </a:pPr>
            <a:r>
              <a:rPr lang="en-US" altLang="en-US" sz="1200" b="1" dirty="0">
                <a:latin typeface="Calibri" panose="020F0502020204030204" pitchFamily="34" charset="0"/>
              </a:rPr>
              <a:t>T</a:t>
            </a:r>
            <a:r>
              <a:rPr lang="en-US" altLang="en-US" sz="1200" dirty="0">
                <a:latin typeface="Calibri" panose="020F0502020204030204" pitchFamily="34" charset="0"/>
              </a:rPr>
              <a:t>echnical </a:t>
            </a:r>
            <a:r>
              <a:rPr lang="en-US" altLang="en-US" sz="1200" b="1" dirty="0">
                <a:latin typeface="Calibri" panose="020F0502020204030204" pitchFamily="34" charset="0"/>
              </a:rPr>
              <a:t>A</a:t>
            </a:r>
            <a:r>
              <a:rPr lang="en-US" altLang="en-US" sz="1200" dirty="0">
                <a:latin typeface="Calibri" panose="020F0502020204030204" pitchFamily="34" charset="0"/>
              </a:rPr>
              <a:t>dvising</a:t>
            </a:r>
            <a:r>
              <a:rPr lang="en-US" altLang="en-US" sz="1200" b="1" dirty="0">
                <a:latin typeface="Calibri" panose="020F0502020204030204" pitchFamily="34" charset="0"/>
              </a:rPr>
              <a:t> C</a:t>
            </a:r>
            <a:r>
              <a:rPr lang="en-US" altLang="en-US" sz="1200" dirty="0">
                <a:latin typeface="Calibri" panose="020F0502020204030204" pitchFamily="34" charset="0"/>
              </a:rPr>
              <a:t>onsultation</a:t>
            </a:r>
            <a:r>
              <a:rPr lang="en-US" altLang="en-US" sz="1200" b="1" dirty="0">
                <a:latin typeface="Calibri" panose="020F0502020204030204" pitchFamily="34" charset="0"/>
              </a:rPr>
              <a:t> T</a:t>
            </a:r>
            <a:r>
              <a:rPr lang="en-US" altLang="en-US" sz="1200" dirty="0">
                <a:latin typeface="Calibri" panose="020F0502020204030204" pitchFamily="34" charset="0"/>
              </a:rPr>
              <a:t>raining</a:t>
            </a:r>
            <a:r>
              <a:rPr lang="en-US" altLang="en-US" sz="1200" b="1" dirty="0">
                <a:latin typeface="Calibri" panose="020F0502020204030204" pitchFamily="34" charset="0"/>
              </a:rPr>
              <a:t> </a:t>
            </a:r>
            <a:r>
              <a:rPr lang="en-US" altLang="en-US" sz="1200" dirty="0">
                <a:latin typeface="Calibri" panose="020F0502020204030204" pitchFamily="34" charset="0"/>
              </a:rPr>
              <a:t>(TACT) </a:t>
            </a:r>
            <a:r>
              <a:rPr lang="en-US" altLang="en-US" sz="1200" b="1" dirty="0">
                <a:latin typeface="Calibri" panose="020F0502020204030204" pitchFamily="34" charset="0"/>
              </a:rPr>
              <a:t>·</a:t>
            </a:r>
            <a:r>
              <a:rPr lang="en-US" altLang="en-US" sz="1200" dirty="0">
                <a:latin typeface="Calibri" panose="020F0502020204030204" pitchFamily="34" charset="0"/>
              </a:rPr>
              <a:t> University of South Florida </a:t>
            </a:r>
            <a:r>
              <a:rPr lang="en-US" altLang="en-US" sz="1200" b="1" dirty="0">
                <a:latin typeface="Calibri" panose="020F0502020204030204" pitchFamily="34" charset="0"/>
              </a:rPr>
              <a:t>·</a:t>
            </a:r>
            <a:r>
              <a:rPr lang="en-US" altLang="en-US" sz="1200" dirty="0">
                <a:latin typeface="Calibri" panose="020F0502020204030204" pitchFamily="34" charset="0"/>
              </a:rPr>
              <a:t> Child Welfare Training Consortium</a:t>
            </a:r>
            <a:endParaRPr lang="en-US" altLang="en-US" sz="3200" dirty="0">
              <a:latin typeface="Arial" panose="020B0604020202020204" pitchFamily="34" charset="0"/>
            </a:endParaRPr>
          </a:p>
        </p:txBody>
      </p:sp>
      <p:sp>
        <p:nvSpPr>
          <p:cNvPr id="7" name="Title 1"/>
          <p:cNvSpPr txBox="1">
            <a:spLocks/>
          </p:cNvSpPr>
          <p:nvPr/>
        </p:nvSpPr>
        <p:spPr>
          <a:xfrm>
            <a:off x="2040914" y="2358189"/>
            <a:ext cx="5498877" cy="13208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5400" b="1" dirty="0">
                <a:solidFill>
                  <a:schemeClr val="accent1">
                    <a:lumMod val="50000"/>
                  </a:schemeClr>
                </a:solidFill>
              </a:rPr>
              <a:t>Activity Debrief</a:t>
            </a:r>
          </a:p>
        </p:txBody>
      </p:sp>
      <p:pic>
        <p:nvPicPr>
          <p:cNvPr id="8" name="Picture 7" descr="http://web-images.chacha.com/images/Gallery/5255/what-can-you-do-with-an-old-flash-drive-206140998-dec-6-2012-1-600x600.jpg"/>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093149" y="3500122"/>
            <a:ext cx="1243127" cy="1153767"/>
          </a:xfrm>
          <a:prstGeom prst="rect">
            <a:avLst/>
          </a:prstGeom>
          <a:noFill/>
          <a:ln>
            <a:noFill/>
          </a:ln>
        </p:spPr>
      </p:pic>
    </p:spTree>
    <p:extLst>
      <p:ext uri="{BB962C8B-B14F-4D97-AF65-F5344CB8AC3E}">
        <p14:creationId xmlns:p14="http://schemas.microsoft.com/office/powerpoint/2010/main" val="17018957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solidFill>
                  <a:schemeClr val="accent1">
                    <a:lumMod val="50000"/>
                  </a:schemeClr>
                </a:solidFill>
              </a:rPr>
              <a:t>Learning Objectives</a:t>
            </a:r>
          </a:p>
        </p:txBody>
      </p:sp>
      <p:sp>
        <p:nvSpPr>
          <p:cNvPr id="3" name="Content Placeholder 2"/>
          <p:cNvSpPr>
            <a:spLocks noGrp="1"/>
          </p:cNvSpPr>
          <p:nvPr>
            <p:ph idx="1"/>
          </p:nvPr>
        </p:nvSpPr>
        <p:spPr>
          <a:xfrm>
            <a:off x="670511" y="1819278"/>
            <a:ext cx="8596668" cy="3880773"/>
          </a:xfrm>
        </p:spPr>
        <p:txBody>
          <a:bodyPr>
            <a:noAutofit/>
          </a:bodyPr>
          <a:lstStyle/>
          <a:p>
            <a:r>
              <a:rPr lang="en-US" sz="2600" dirty="0">
                <a:latin typeface="Andalus" panose="02020603050405020304" pitchFamily="18" charset="-78"/>
                <a:cs typeface="Andalus" panose="02020603050405020304" pitchFamily="18" charset="-78"/>
              </a:rPr>
              <a:t>Identify and differentiate interviewing techniques of Motivational Interviewing (MI) and demonstrate how the correlated skills are successful when engaging with families.</a:t>
            </a:r>
          </a:p>
          <a:p>
            <a:r>
              <a:rPr lang="en-US" sz="2600" b="1" dirty="0">
                <a:latin typeface="Andalus" panose="02020603050405020304" pitchFamily="18" charset="-78"/>
                <a:cs typeface="Andalus" panose="02020603050405020304" pitchFamily="18" charset="-78"/>
              </a:rPr>
              <a:t>Demonstrate techniques and develop skills from MI, specific to Child Welfare, which can evoke “Change Talk” with families.</a:t>
            </a:r>
          </a:p>
        </p:txBody>
      </p:sp>
      <p:pic>
        <p:nvPicPr>
          <p:cNvPr id="4" name="Picture 4" descr="http://media.cmgdigital.com/shared/lt/lt_cache/thumbnail/960/img/photos/2012/07/16/35/4d/DCF_Logo_circ_CMYK.jpg"/>
          <p:cNvPicPr>
            <a:picLocks noChangeAspect="1" noChangeArrowheads="1"/>
          </p:cNvPicPr>
          <p:nvPr/>
        </p:nvPicPr>
        <p:blipFill>
          <a:blip r:embed="rId2" cstate="print">
            <a:clrChange>
              <a:clrFrom>
                <a:srgbClr val="FFFEFD"/>
              </a:clrFrom>
              <a:clrTo>
                <a:srgbClr val="FFFEFD">
                  <a:alpha val="0"/>
                </a:srgbClr>
              </a:clrTo>
            </a:clrChange>
            <a:extLst>
              <a:ext uri="{28A0092B-C50C-407E-A947-70E740481C1C}">
                <a14:useLocalDpi xmlns:a14="http://schemas.microsoft.com/office/drawing/2010/main" val="0"/>
              </a:ext>
            </a:extLst>
          </a:blip>
          <a:srcRect/>
          <a:stretch>
            <a:fillRect/>
          </a:stretch>
        </p:blipFill>
        <p:spPr bwMode="auto">
          <a:xfrm>
            <a:off x="8704201" y="63916"/>
            <a:ext cx="693680" cy="77027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60422" y="5875502"/>
            <a:ext cx="1020180" cy="850151"/>
          </a:xfrm>
          <a:prstGeom prst="rect">
            <a:avLst/>
          </a:prstGeom>
        </p:spPr>
      </p:pic>
      <p:sp>
        <p:nvSpPr>
          <p:cNvPr id="6" name="Text Box 2"/>
          <p:cNvSpPr txBox="1">
            <a:spLocks noChangeArrowheads="1"/>
          </p:cNvSpPr>
          <p:nvPr/>
        </p:nvSpPr>
        <p:spPr bwMode="auto">
          <a:xfrm>
            <a:off x="1132475" y="6162076"/>
            <a:ext cx="1005679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defTabSz="914377" eaLnBrk="0" fontAlgn="base" hangingPunct="0">
              <a:spcBef>
                <a:spcPct val="0"/>
              </a:spcBef>
              <a:spcAft>
                <a:spcPts val="800"/>
              </a:spcAft>
            </a:pPr>
            <a:r>
              <a:rPr lang="en-US" altLang="en-US" sz="1200" b="1" dirty="0">
                <a:latin typeface="Calibri" panose="020F0502020204030204" pitchFamily="34" charset="0"/>
              </a:rPr>
              <a:t>T</a:t>
            </a:r>
            <a:r>
              <a:rPr lang="en-US" altLang="en-US" sz="1200" dirty="0">
                <a:latin typeface="Calibri" panose="020F0502020204030204" pitchFamily="34" charset="0"/>
              </a:rPr>
              <a:t>echnical </a:t>
            </a:r>
            <a:r>
              <a:rPr lang="en-US" altLang="en-US" sz="1200" b="1" dirty="0">
                <a:latin typeface="Calibri" panose="020F0502020204030204" pitchFamily="34" charset="0"/>
              </a:rPr>
              <a:t>A</a:t>
            </a:r>
            <a:r>
              <a:rPr lang="en-US" altLang="en-US" sz="1200" dirty="0">
                <a:latin typeface="Calibri" panose="020F0502020204030204" pitchFamily="34" charset="0"/>
              </a:rPr>
              <a:t>dvising</a:t>
            </a:r>
            <a:r>
              <a:rPr lang="en-US" altLang="en-US" sz="1200" b="1" dirty="0">
                <a:latin typeface="Calibri" panose="020F0502020204030204" pitchFamily="34" charset="0"/>
              </a:rPr>
              <a:t> C</a:t>
            </a:r>
            <a:r>
              <a:rPr lang="en-US" altLang="en-US" sz="1200" dirty="0">
                <a:latin typeface="Calibri" panose="020F0502020204030204" pitchFamily="34" charset="0"/>
              </a:rPr>
              <a:t>onsultation</a:t>
            </a:r>
            <a:r>
              <a:rPr lang="en-US" altLang="en-US" sz="1200" b="1" dirty="0">
                <a:latin typeface="Calibri" panose="020F0502020204030204" pitchFamily="34" charset="0"/>
              </a:rPr>
              <a:t> T</a:t>
            </a:r>
            <a:r>
              <a:rPr lang="en-US" altLang="en-US" sz="1200" dirty="0">
                <a:latin typeface="Calibri" panose="020F0502020204030204" pitchFamily="34" charset="0"/>
              </a:rPr>
              <a:t>raining</a:t>
            </a:r>
            <a:r>
              <a:rPr lang="en-US" altLang="en-US" sz="1200" b="1" dirty="0">
                <a:latin typeface="Calibri" panose="020F0502020204030204" pitchFamily="34" charset="0"/>
              </a:rPr>
              <a:t> </a:t>
            </a:r>
            <a:r>
              <a:rPr lang="en-US" altLang="en-US" sz="1200" dirty="0">
                <a:latin typeface="Calibri" panose="020F0502020204030204" pitchFamily="34" charset="0"/>
              </a:rPr>
              <a:t>(TACT) </a:t>
            </a:r>
            <a:r>
              <a:rPr lang="en-US" altLang="en-US" sz="1200" b="1" dirty="0">
                <a:latin typeface="Calibri" panose="020F0502020204030204" pitchFamily="34" charset="0"/>
              </a:rPr>
              <a:t>·</a:t>
            </a:r>
            <a:r>
              <a:rPr lang="en-US" altLang="en-US" sz="1200" dirty="0">
                <a:latin typeface="Calibri" panose="020F0502020204030204" pitchFamily="34" charset="0"/>
              </a:rPr>
              <a:t> University of South Florida </a:t>
            </a:r>
            <a:r>
              <a:rPr lang="en-US" altLang="en-US" sz="1200" b="1" dirty="0">
                <a:latin typeface="Calibri" panose="020F0502020204030204" pitchFamily="34" charset="0"/>
              </a:rPr>
              <a:t>·</a:t>
            </a:r>
            <a:r>
              <a:rPr lang="en-US" altLang="en-US" sz="1200" dirty="0">
                <a:latin typeface="Calibri" panose="020F0502020204030204" pitchFamily="34" charset="0"/>
              </a:rPr>
              <a:t> Child Welfare Training Consortium</a:t>
            </a:r>
            <a:endParaRPr lang="en-US" altLang="en-US" sz="3200" dirty="0">
              <a:latin typeface="Arial" panose="020B0604020202020204" pitchFamily="34" charset="0"/>
            </a:endParaRPr>
          </a:p>
        </p:txBody>
      </p:sp>
    </p:spTree>
    <p:extLst>
      <p:ext uri="{BB962C8B-B14F-4D97-AF65-F5344CB8AC3E}">
        <p14:creationId xmlns:p14="http://schemas.microsoft.com/office/powerpoint/2010/main" val="341934373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solidFill>
                  <a:schemeClr val="accent1">
                    <a:lumMod val="50000"/>
                  </a:schemeClr>
                </a:solidFill>
              </a:rPr>
              <a:t>“Change Talk”</a:t>
            </a:r>
            <a:endParaRPr lang="en-US" sz="5400" dirty="0"/>
          </a:p>
        </p:txBody>
      </p:sp>
      <p:sp>
        <p:nvSpPr>
          <p:cNvPr id="3" name="Content Placeholder 2"/>
          <p:cNvSpPr>
            <a:spLocks noGrp="1"/>
          </p:cNvSpPr>
          <p:nvPr>
            <p:ph idx="1"/>
          </p:nvPr>
        </p:nvSpPr>
        <p:spPr/>
        <p:txBody>
          <a:bodyPr>
            <a:normAutofit/>
          </a:bodyPr>
          <a:lstStyle/>
          <a:p>
            <a:r>
              <a:rPr lang="en-US" sz="3600" dirty="0">
                <a:latin typeface="Andalus" panose="02020603050405020304" pitchFamily="18" charset="-78"/>
                <a:cs typeface="Andalus" panose="02020603050405020304" pitchFamily="18" charset="-78"/>
              </a:rPr>
              <a:t>What is Change Talk?</a:t>
            </a:r>
          </a:p>
          <a:p>
            <a:r>
              <a:rPr lang="en-US" sz="3600" dirty="0">
                <a:latin typeface="Andalus" panose="02020603050405020304" pitchFamily="18" charset="-78"/>
                <a:cs typeface="Andalus" panose="02020603050405020304" pitchFamily="18" charset="-78"/>
              </a:rPr>
              <a:t>7 Strategies known as the “Change Talk Strategies”</a:t>
            </a:r>
          </a:p>
        </p:txBody>
      </p:sp>
      <p:pic>
        <p:nvPicPr>
          <p:cNvPr id="4" name="Picture 4" descr="http://media.cmgdigital.com/shared/lt/lt_cache/thumbnail/960/img/photos/2012/07/16/35/4d/DCF_Logo_circ_CMYK.jpg"/>
          <p:cNvPicPr>
            <a:picLocks noChangeAspect="1" noChangeArrowheads="1"/>
          </p:cNvPicPr>
          <p:nvPr/>
        </p:nvPicPr>
        <p:blipFill>
          <a:blip r:embed="rId2" cstate="print">
            <a:clrChange>
              <a:clrFrom>
                <a:srgbClr val="FFFEFD"/>
              </a:clrFrom>
              <a:clrTo>
                <a:srgbClr val="FFFEFD">
                  <a:alpha val="0"/>
                </a:srgbClr>
              </a:clrTo>
            </a:clrChange>
            <a:extLst>
              <a:ext uri="{28A0092B-C50C-407E-A947-70E740481C1C}">
                <a14:useLocalDpi xmlns:a14="http://schemas.microsoft.com/office/drawing/2010/main" val="0"/>
              </a:ext>
            </a:extLst>
          </a:blip>
          <a:srcRect/>
          <a:stretch>
            <a:fillRect/>
          </a:stretch>
        </p:blipFill>
        <p:spPr bwMode="auto">
          <a:xfrm>
            <a:off x="8704201" y="63916"/>
            <a:ext cx="693680" cy="77027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60422" y="5875502"/>
            <a:ext cx="1020180" cy="850151"/>
          </a:xfrm>
          <a:prstGeom prst="rect">
            <a:avLst/>
          </a:prstGeom>
        </p:spPr>
      </p:pic>
      <p:sp>
        <p:nvSpPr>
          <p:cNvPr id="6" name="Text Box 2"/>
          <p:cNvSpPr txBox="1">
            <a:spLocks noChangeArrowheads="1"/>
          </p:cNvSpPr>
          <p:nvPr/>
        </p:nvSpPr>
        <p:spPr bwMode="auto">
          <a:xfrm>
            <a:off x="1132475" y="6162076"/>
            <a:ext cx="1005679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defTabSz="914377" eaLnBrk="0" fontAlgn="base" hangingPunct="0">
              <a:spcBef>
                <a:spcPct val="0"/>
              </a:spcBef>
              <a:spcAft>
                <a:spcPts val="800"/>
              </a:spcAft>
            </a:pPr>
            <a:r>
              <a:rPr lang="en-US" altLang="en-US" sz="1200" b="1" dirty="0">
                <a:latin typeface="Calibri" panose="020F0502020204030204" pitchFamily="34" charset="0"/>
              </a:rPr>
              <a:t>T</a:t>
            </a:r>
            <a:r>
              <a:rPr lang="en-US" altLang="en-US" sz="1200" dirty="0">
                <a:latin typeface="Calibri" panose="020F0502020204030204" pitchFamily="34" charset="0"/>
              </a:rPr>
              <a:t>echnical </a:t>
            </a:r>
            <a:r>
              <a:rPr lang="en-US" altLang="en-US" sz="1200" b="1" dirty="0">
                <a:latin typeface="Calibri" panose="020F0502020204030204" pitchFamily="34" charset="0"/>
              </a:rPr>
              <a:t>A</a:t>
            </a:r>
            <a:r>
              <a:rPr lang="en-US" altLang="en-US" sz="1200" dirty="0">
                <a:latin typeface="Calibri" panose="020F0502020204030204" pitchFamily="34" charset="0"/>
              </a:rPr>
              <a:t>dvising</a:t>
            </a:r>
            <a:r>
              <a:rPr lang="en-US" altLang="en-US" sz="1200" b="1" dirty="0">
                <a:latin typeface="Calibri" panose="020F0502020204030204" pitchFamily="34" charset="0"/>
              </a:rPr>
              <a:t> C</a:t>
            </a:r>
            <a:r>
              <a:rPr lang="en-US" altLang="en-US" sz="1200" dirty="0">
                <a:latin typeface="Calibri" panose="020F0502020204030204" pitchFamily="34" charset="0"/>
              </a:rPr>
              <a:t>onsultation</a:t>
            </a:r>
            <a:r>
              <a:rPr lang="en-US" altLang="en-US" sz="1200" b="1" dirty="0">
                <a:latin typeface="Calibri" panose="020F0502020204030204" pitchFamily="34" charset="0"/>
              </a:rPr>
              <a:t> T</a:t>
            </a:r>
            <a:r>
              <a:rPr lang="en-US" altLang="en-US" sz="1200" dirty="0">
                <a:latin typeface="Calibri" panose="020F0502020204030204" pitchFamily="34" charset="0"/>
              </a:rPr>
              <a:t>raining</a:t>
            </a:r>
            <a:r>
              <a:rPr lang="en-US" altLang="en-US" sz="1200" b="1" dirty="0">
                <a:latin typeface="Calibri" panose="020F0502020204030204" pitchFamily="34" charset="0"/>
              </a:rPr>
              <a:t> </a:t>
            </a:r>
            <a:r>
              <a:rPr lang="en-US" altLang="en-US" sz="1200" dirty="0">
                <a:latin typeface="Calibri" panose="020F0502020204030204" pitchFamily="34" charset="0"/>
              </a:rPr>
              <a:t>(TACT) </a:t>
            </a:r>
            <a:r>
              <a:rPr lang="en-US" altLang="en-US" sz="1200" b="1" dirty="0">
                <a:latin typeface="Calibri" panose="020F0502020204030204" pitchFamily="34" charset="0"/>
              </a:rPr>
              <a:t>·</a:t>
            </a:r>
            <a:r>
              <a:rPr lang="en-US" altLang="en-US" sz="1200" dirty="0">
                <a:latin typeface="Calibri" panose="020F0502020204030204" pitchFamily="34" charset="0"/>
              </a:rPr>
              <a:t> University of South Florida </a:t>
            </a:r>
            <a:r>
              <a:rPr lang="en-US" altLang="en-US" sz="1200" b="1" dirty="0">
                <a:latin typeface="Calibri" panose="020F0502020204030204" pitchFamily="34" charset="0"/>
              </a:rPr>
              <a:t>·</a:t>
            </a:r>
            <a:r>
              <a:rPr lang="en-US" altLang="en-US" sz="1200" dirty="0">
                <a:latin typeface="Calibri" panose="020F0502020204030204" pitchFamily="34" charset="0"/>
              </a:rPr>
              <a:t> Child Welfare Training Consortium</a:t>
            </a:r>
            <a:endParaRPr lang="en-US" altLang="en-US" sz="3200" dirty="0">
              <a:latin typeface="Arial" panose="020B0604020202020204" pitchFamily="34" charset="0"/>
            </a:endParaRPr>
          </a:p>
        </p:txBody>
      </p:sp>
    </p:spTree>
    <p:extLst>
      <p:ext uri="{BB962C8B-B14F-4D97-AF65-F5344CB8AC3E}">
        <p14:creationId xmlns:p14="http://schemas.microsoft.com/office/powerpoint/2010/main" val="12404287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3456" y="449053"/>
            <a:ext cx="8720547" cy="1320800"/>
          </a:xfrm>
        </p:spPr>
        <p:txBody>
          <a:bodyPr>
            <a:noAutofit/>
          </a:bodyPr>
          <a:lstStyle/>
          <a:p>
            <a:r>
              <a:rPr lang="en-US" sz="5400" b="1" dirty="0">
                <a:solidFill>
                  <a:schemeClr val="accent1">
                    <a:lumMod val="50000"/>
                  </a:schemeClr>
                </a:solidFill>
              </a:rPr>
              <a:t>Asking Evocative Questions</a:t>
            </a:r>
          </a:p>
        </p:txBody>
      </p:sp>
      <p:sp>
        <p:nvSpPr>
          <p:cNvPr id="3" name="Content Placeholder 2"/>
          <p:cNvSpPr>
            <a:spLocks noGrp="1"/>
          </p:cNvSpPr>
          <p:nvPr>
            <p:ph idx="1"/>
          </p:nvPr>
        </p:nvSpPr>
        <p:spPr>
          <a:xfrm>
            <a:off x="553455" y="2451888"/>
            <a:ext cx="8596668" cy="3880773"/>
          </a:xfrm>
        </p:spPr>
        <p:txBody>
          <a:bodyPr>
            <a:normAutofit/>
          </a:bodyPr>
          <a:lstStyle/>
          <a:p>
            <a:r>
              <a:rPr lang="en-US" sz="3600" dirty="0">
                <a:latin typeface="Andalus" panose="02020603050405020304" pitchFamily="18" charset="-78"/>
                <a:cs typeface="Andalus" panose="02020603050405020304" pitchFamily="18" charset="-78"/>
              </a:rPr>
              <a:t>Open ended questions </a:t>
            </a:r>
          </a:p>
          <a:p>
            <a:r>
              <a:rPr lang="en-US" sz="3600" dirty="0">
                <a:latin typeface="Andalus" panose="02020603050405020304" pitchFamily="18" charset="-78"/>
                <a:cs typeface="Andalus" panose="02020603050405020304" pitchFamily="18" charset="-78"/>
              </a:rPr>
              <a:t>Examples?</a:t>
            </a:r>
          </a:p>
        </p:txBody>
      </p:sp>
      <p:pic>
        <p:nvPicPr>
          <p:cNvPr id="4" name="Picture 4" descr="http://media.cmgdigital.com/shared/lt/lt_cache/thumbnail/960/img/photos/2012/07/16/35/4d/DCF_Logo_circ_CMYK.jpg"/>
          <p:cNvPicPr>
            <a:picLocks noChangeAspect="1" noChangeArrowheads="1"/>
          </p:cNvPicPr>
          <p:nvPr/>
        </p:nvPicPr>
        <p:blipFill>
          <a:blip r:embed="rId2" cstate="print">
            <a:clrChange>
              <a:clrFrom>
                <a:srgbClr val="FFFEFD"/>
              </a:clrFrom>
              <a:clrTo>
                <a:srgbClr val="FFFEFD">
                  <a:alpha val="0"/>
                </a:srgbClr>
              </a:clrTo>
            </a:clrChange>
            <a:extLst>
              <a:ext uri="{28A0092B-C50C-407E-A947-70E740481C1C}">
                <a14:useLocalDpi xmlns:a14="http://schemas.microsoft.com/office/drawing/2010/main" val="0"/>
              </a:ext>
            </a:extLst>
          </a:blip>
          <a:srcRect/>
          <a:stretch>
            <a:fillRect/>
          </a:stretch>
        </p:blipFill>
        <p:spPr bwMode="auto">
          <a:xfrm>
            <a:off x="8704201" y="63916"/>
            <a:ext cx="693680" cy="77027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92506" y="5907586"/>
            <a:ext cx="1020180" cy="850151"/>
          </a:xfrm>
          <a:prstGeom prst="rect">
            <a:avLst/>
          </a:prstGeom>
        </p:spPr>
      </p:pic>
      <p:sp>
        <p:nvSpPr>
          <p:cNvPr id="6" name="Text Box 2"/>
          <p:cNvSpPr txBox="1">
            <a:spLocks noChangeArrowheads="1"/>
          </p:cNvSpPr>
          <p:nvPr/>
        </p:nvSpPr>
        <p:spPr bwMode="auto">
          <a:xfrm>
            <a:off x="1132475" y="6162076"/>
            <a:ext cx="1005679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defTabSz="914377" eaLnBrk="0" fontAlgn="base" hangingPunct="0">
              <a:spcBef>
                <a:spcPct val="0"/>
              </a:spcBef>
              <a:spcAft>
                <a:spcPts val="800"/>
              </a:spcAft>
            </a:pPr>
            <a:r>
              <a:rPr lang="en-US" altLang="en-US" sz="1200" b="1" dirty="0">
                <a:latin typeface="Calibri" panose="020F0502020204030204" pitchFamily="34" charset="0"/>
              </a:rPr>
              <a:t>T</a:t>
            </a:r>
            <a:r>
              <a:rPr lang="en-US" altLang="en-US" sz="1200" dirty="0">
                <a:latin typeface="Calibri" panose="020F0502020204030204" pitchFamily="34" charset="0"/>
              </a:rPr>
              <a:t>echnical </a:t>
            </a:r>
            <a:r>
              <a:rPr lang="en-US" altLang="en-US" sz="1200" b="1" dirty="0">
                <a:latin typeface="Calibri" panose="020F0502020204030204" pitchFamily="34" charset="0"/>
              </a:rPr>
              <a:t>A</a:t>
            </a:r>
            <a:r>
              <a:rPr lang="en-US" altLang="en-US" sz="1200" dirty="0">
                <a:latin typeface="Calibri" panose="020F0502020204030204" pitchFamily="34" charset="0"/>
              </a:rPr>
              <a:t>dvising</a:t>
            </a:r>
            <a:r>
              <a:rPr lang="en-US" altLang="en-US" sz="1200" b="1" dirty="0">
                <a:latin typeface="Calibri" panose="020F0502020204030204" pitchFamily="34" charset="0"/>
              </a:rPr>
              <a:t> C</a:t>
            </a:r>
            <a:r>
              <a:rPr lang="en-US" altLang="en-US" sz="1200" dirty="0">
                <a:latin typeface="Calibri" panose="020F0502020204030204" pitchFamily="34" charset="0"/>
              </a:rPr>
              <a:t>onsultation</a:t>
            </a:r>
            <a:r>
              <a:rPr lang="en-US" altLang="en-US" sz="1200" b="1" dirty="0">
                <a:latin typeface="Calibri" panose="020F0502020204030204" pitchFamily="34" charset="0"/>
              </a:rPr>
              <a:t> T</a:t>
            </a:r>
            <a:r>
              <a:rPr lang="en-US" altLang="en-US" sz="1200" dirty="0">
                <a:latin typeface="Calibri" panose="020F0502020204030204" pitchFamily="34" charset="0"/>
              </a:rPr>
              <a:t>raining</a:t>
            </a:r>
            <a:r>
              <a:rPr lang="en-US" altLang="en-US" sz="1200" b="1" dirty="0">
                <a:latin typeface="Calibri" panose="020F0502020204030204" pitchFamily="34" charset="0"/>
              </a:rPr>
              <a:t> </a:t>
            </a:r>
            <a:r>
              <a:rPr lang="en-US" altLang="en-US" sz="1200" dirty="0">
                <a:latin typeface="Calibri" panose="020F0502020204030204" pitchFamily="34" charset="0"/>
              </a:rPr>
              <a:t>(TACT) </a:t>
            </a:r>
            <a:r>
              <a:rPr lang="en-US" altLang="en-US" sz="1200" b="1" dirty="0">
                <a:latin typeface="Calibri" panose="020F0502020204030204" pitchFamily="34" charset="0"/>
              </a:rPr>
              <a:t>·</a:t>
            </a:r>
            <a:r>
              <a:rPr lang="en-US" altLang="en-US" sz="1200" dirty="0">
                <a:latin typeface="Calibri" panose="020F0502020204030204" pitchFamily="34" charset="0"/>
              </a:rPr>
              <a:t> University of South Florida </a:t>
            </a:r>
            <a:r>
              <a:rPr lang="en-US" altLang="en-US" sz="1200" b="1" dirty="0">
                <a:latin typeface="Calibri" panose="020F0502020204030204" pitchFamily="34" charset="0"/>
              </a:rPr>
              <a:t>·</a:t>
            </a:r>
            <a:r>
              <a:rPr lang="en-US" altLang="en-US" sz="1200" dirty="0">
                <a:latin typeface="Calibri" panose="020F0502020204030204" pitchFamily="34" charset="0"/>
              </a:rPr>
              <a:t> Child Welfare Training Consortium</a:t>
            </a:r>
            <a:endParaRPr lang="en-US" altLang="en-US" sz="3200" dirty="0">
              <a:latin typeface="Arial" panose="020B0604020202020204" pitchFamily="34" charset="0"/>
            </a:endParaRPr>
          </a:p>
        </p:txBody>
      </p:sp>
    </p:spTree>
    <p:extLst>
      <p:ext uri="{BB962C8B-B14F-4D97-AF65-F5344CB8AC3E}">
        <p14:creationId xmlns:p14="http://schemas.microsoft.com/office/powerpoint/2010/main" val="390206382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0495" y="733960"/>
            <a:ext cx="8720547" cy="1320800"/>
          </a:xfrm>
        </p:spPr>
        <p:txBody>
          <a:bodyPr>
            <a:noAutofit/>
          </a:bodyPr>
          <a:lstStyle/>
          <a:p>
            <a:r>
              <a:rPr lang="en-US" sz="5400" b="1" dirty="0">
                <a:solidFill>
                  <a:schemeClr val="accent1">
                    <a:lumMod val="50000"/>
                  </a:schemeClr>
                </a:solidFill>
              </a:rPr>
              <a:t>Use the Importance Ruler</a:t>
            </a:r>
          </a:p>
        </p:txBody>
      </p:sp>
      <p:sp>
        <p:nvSpPr>
          <p:cNvPr id="3" name="Content Placeholder 2"/>
          <p:cNvSpPr>
            <a:spLocks noGrp="1"/>
          </p:cNvSpPr>
          <p:nvPr>
            <p:ph idx="1"/>
          </p:nvPr>
        </p:nvSpPr>
        <p:spPr>
          <a:xfrm>
            <a:off x="454374" y="2168032"/>
            <a:ext cx="8596668" cy="3880773"/>
          </a:xfrm>
        </p:spPr>
        <p:txBody>
          <a:bodyPr>
            <a:normAutofit/>
          </a:bodyPr>
          <a:lstStyle/>
          <a:p>
            <a:r>
              <a:rPr lang="en-US" sz="3600" dirty="0">
                <a:latin typeface="Andalus" panose="02020603050405020304" pitchFamily="18" charset="-78"/>
                <a:cs typeface="Andalus" panose="02020603050405020304" pitchFamily="18" charset="-78"/>
              </a:rPr>
              <a:t>On a scale from 1 to 10…</a:t>
            </a:r>
          </a:p>
          <a:p>
            <a:r>
              <a:rPr lang="en-US" sz="3600" dirty="0">
                <a:latin typeface="Andalus" panose="02020603050405020304" pitchFamily="18" charset="-78"/>
                <a:cs typeface="Andalus" panose="02020603050405020304" pitchFamily="18" charset="-78"/>
              </a:rPr>
              <a:t>Examples?</a:t>
            </a:r>
          </a:p>
        </p:txBody>
      </p:sp>
      <p:pic>
        <p:nvPicPr>
          <p:cNvPr id="4" name="Picture 4" descr="http://media.cmgdigital.com/shared/lt/lt_cache/thumbnail/960/img/photos/2012/07/16/35/4d/DCF_Logo_circ_CMYK.jpg"/>
          <p:cNvPicPr>
            <a:picLocks noChangeAspect="1" noChangeArrowheads="1"/>
          </p:cNvPicPr>
          <p:nvPr/>
        </p:nvPicPr>
        <p:blipFill>
          <a:blip r:embed="rId2" cstate="print">
            <a:clrChange>
              <a:clrFrom>
                <a:srgbClr val="FFFEFD"/>
              </a:clrFrom>
              <a:clrTo>
                <a:srgbClr val="FFFEFD">
                  <a:alpha val="0"/>
                </a:srgbClr>
              </a:clrTo>
            </a:clrChange>
            <a:extLst>
              <a:ext uri="{28A0092B-C50C-407E-A947-70E740481C1C}">
                <a14:useLocalDpi xmlns:a14="http://schemas.microsoft.com/office/drawing/2010/main" val="0"/>
              </a:ext>
            </a:extLst>
          </a:blip>
          <a:srcRect/>
          <a:stretch>
            <a:fillRect/>
          </a:stretch>
        </p:blipFill>
        <p:spPr bwMode="auto">
          <a:xfrm>
            <a:off x="8704201" y="63916"/>
            <a:ext cx="693680" cy="77027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92506" y="5907586"/>
            <a:ext cx="1020180" cy="850151"/>
          </a:xfrm>
          <a:prstGeom prst="rect">
            <a:avLst/>
          </a:prstGeom>
        </p:spPr>
      </p:pic>
      <p:sp>
        <p:nvSpPr>
          <p:cNvPr id="6" name="Text Box 2"/>
          <p:cNvSpPr txBox="1">
            <a:spLocks noChangeArrowheads="1"/>
          </p:cNvSpPr>
          <p:nvPr/>
        </p:nvSpPr>
        <p:spPr bwMode="auto">
          <a:xfrm>
            <a:off x="1132475" y="6162076"/>
            <a:ext cx="1005679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defTabSz="914377" eaLnBrk="0" fontAlgn="base" hangingPunct="0">
              <a:spcBef>
                <a:spcPct val="0"/>
              </a:spcBef>
              <a:spcAft>
                <a:spcPts val="800"/>
              </a:spcAft>
            </a:pPr>
            <a:r>
              <a:rPr lang="en-US" altLang="en-US" sz="1200" b="1" dirty="0">
                <a:latin typeface="Calibri" panose="020F0502020204030204" pitchFamily="34" charset="0"/>
              </a:rPr>
              <a:t>T</a:t>
            </a:r>
            <a:r>
              <a:rPr lang="en-US" altLang="en-US" sz="1200" dirty="0">
                <a:latin typeface="Calibri" panose="020F0502020204030204" pitchFamily="34" charset="0"/>
              </a:rPr>
              <a:t>echnical </a:t>
            </a:r>
            <a:r>
              <a:rPr lang="en-US" altLang="en-US" sz="1200" b="1" dirty="0">
                <a:latin typeface="Calibri" panose="020F0502020204030204" pitchFamily="34" charset="0"/>
              </a:rPr>
              <a:t>A</a:t>
            </a:r>
            <a:r>
              <a:rPr lang="en-US" altLang="en-US" sz="1200" dirty="0">
                <a:latin typeface="Calibri" panose="020F0502020204030204" pitchFamily="34" charset="0"/>
              </a:rPr>
              <a:t>dvising</a:t>
            </a:r>
            <a:r>
              <a:rPr lang="en-US" altLang="en-US" sz="1200" b="1" dirty="0">
                <a:latin typeface="Calibri" panose="020F0502020204030204" pitchFamily="34" charset="0"/>
              </a:rPr>
              <a:t> C</a:t>
            </a:r>
            <a:r>
              <a:rPr lang="en-US" altLang="en-US" sz="1200" dirty="0">
                <a:latin typeface="Calibri" panose="020F0502020204030204" pitchFamily="34" charset="0"/>
              </a:rPr>
              <a:t>onsultation</a:t>
            </a:r>
            <a:r>
              <a:rPr lang="en-US" altLang="en-US" sz="1200" b="1" dirty="0">
                <a:latin typeface="Calibri" panose="020F0502020204030204" pitchFamily="34" charset="0"/>
              </a:rPr>
              <a:t> T</a:t>
            </a:r>
            <a:r>
              <a:rPr lang="en-US" altLang="en-US" sz="1200" dirty="0">
                <a:latin typeface="Calibri" panose="020F0502020204030204" pitchFamily="34" charset="0"/>
              </a:rPr>
              <a:t>raining</a:t>
            </a:r>
            <a:r>
              <a:rPr lang="en-US" altLang="en-US" sz="1200" b="1" dirty="0">
                <a:latin typeface="Calibri" panose="020F0502020204030204" pitchFamily="34" charset="0"/>
              </a:rPr>
              <a:t> </a:t>
            </a:r>
            <a:r>
              <a:rPr lang="en-US" altLang="en-US" sz="1200" dirty="0">
                <a:latin typeface="Calibri" panose="020F0502020204030204" pitchFamily="34" charset="0"/>
              </a:rPr>
              <a:t>(TACT) </a:t>
            </a:r>
            <a:r>
              <a:rPr lang="en-US" altLang="en-US" sz="1200" b="1" dirty="0">
                <a:latin typeface="Calibri" panose="020F0502020204030204" pitchFamily="34" charset="0"/>
              </a:rPr>
              <a:t>·</a:t>
            </a:r>
            <a:r>
              <a:rPr lang="en-US" altLang="en-US" sz="1200" dirty="0">
                <a:latin typeface="Calibri" panose="020F0502020204030204" pitchFamily="34" charset="0"/>
              </a:rPr>
              <a:t> University of South Florida </a:t>
            </a:r>
            <a:r>
              <a:rPr lang="en-US" altLang="en-US" sz="1200" b="1" dirty="0">
                <a:latin typeface="Calibri" panose="020F0502020204030204" pitchFamily="34" charset="0"/>
              </a:rPr>
              <a:t>·</a:t>
            </a:r>
            <a:r>
              <a:rPr lang="en-US" altLang="en-US" sz="1200" dirty="0">
                <a:latin typeface="Calibri" panose="020F0502020204030204" pitchFamily="34" charset="0"/>
              </a:rPr>
              <a:t> Child Welfare Training Consortium</a:t>
            </a:r>
            <a:endParaRPr lang="en-US" altLang="en-US" sz="3200" dirty="0">
              <a:latin typeface="Arial" panose="020B0604020202020204" pitchFamily="34" charset="0"/>
            </a:endParaRPr>
          </a:p>
        </p:txBody>
      </p:sp>
    </p:spTree>
    <p:extLst>
      <p:ext uri="{BB962C8B-B14F-4D97-AF65-F5344CB8AC3E}">
        <p14:creationId xmlns:p14="http://schemas.microsoft.com/office/powerpoint/2010/main" val="33618841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3456" y="593432"/>
            <a:ext cx="8720547" cy="1320800"/>
          </a:xfrm>
        </p:spPr>
        <p:txBody>
          <a:bodyPr>
            <a:noAutofit/>
          </a:bodyPr>
          <a:lstStyle/>
          <a:p>
            <a:r>
              <a:rPr lang="en-US" sz="5400" b="1" dirty="0">
                <a:solidFill>
                  <a:schemeClr val="accent1">
                    <a:lumMod val="50000"/>
                  </a:schemeClr>
                </a:solidFill>
              </a:rPr>
              <a:t>Elaborating</a:t>
            </a:r>
          </a:p>
        </p:txBody>
      </p:sp>
      <p:sp>
        <p:nvSpPr>
          <p:cNvPr id="3" name="Content Placeholder 2"/>
          <p:cNvSpPr>
            <a:spLocks noGrp="1"/>
          </p:cNvSpPr>
          <p:nvPr>
            <p:ph idx="1"/>
          </p:nvPr>
        </p:nvSpPr>
        <p:spPr>
          <a:xfrm>
            <a:off x="429577" y="1914232"/>
            <a:ext cx="8596668" cy="3880773"/>
          </a:xfrm>
        </p:spPr>
        <p:txBody>
          <a:bodyPr>
            <a:normAutofit/>
          </a:bodyPr>
          <a:lstStyle/>
          <a:p>
            <a:r>
              <a:rPr lang="en-US" sz="3600" dirty="0">
                <a:latin typeface="Andalus" panose="02020603050405020304" pitchFamily="18" charset="-78"/>
                <a:cs typeface="Andalus" panose="02020603050405020304" pitchFamily="18" charset="-78"/>
              </a:rPr>
              <a:t>Asking for clarification</a:t>
            </a:r>
          </a:p>
          <a:p>
            <a:r>
              <a:rPr lang="en-US" sz="3600" dirty="0">
                <a:latin typeface="Andalus" panose="02020603050405020304" pitchFamily="18" charset="-78"/>
                <a:cs typeface="Andalus" panose="02020603050405020304" pitchFamily="18" charset="-78"/>
              </a:rPr>
              <a:t>Asking for specific examples</a:t>
            </a:r>
          </a:p>
          <a:p>
            <a:r>
              <a:rPr lang="en-US" sz="3600" dirty="0">
                <a:latin typeface="Andalus" panose="02020603050405020304" pitchFamily="18" charset="-78"/>
                <a:cs typeface="Andalus" panose="02020603050405020304" pitchFamily="18" charset="-78"/>
              </a:rPr>
              <a:t>Examples?</a:t>
            </a:r>
          </a:p>
        </p:txBody>
      </p:sp>
      <p:pic>
        <p:nvPicPr>
          <p:cNvPr id="4" name="Picture 4" descr="http://media.cmgdigital.com/shared/lt/lt_cache/thumbnail/960/img/photos/2012/07/16/35/4d/DCF_Logo_circ_CMYK.jpg"/>
          <p:cNvPicPr>
            <a:picLocks noChangeAspect="1" noChangeArrowheads="1"/>
          </p:cNvPicPr>
          <p:nvPr/>
        </p:nvPicPr>
        <p:blipFill>
          <a:blip r:embed="rId2" cstate="print">
            <a:clrChange>
              <a:clrFrom>
                <a:srgbClr val="FFFEFD"/>
              </a:clrFrom>
              <a:clrTo>
                <a:srgbClr val="FFFEFD">
                  <a:alpha val="0"/>
                </a:srgbClr>
              </a:clrTo>
            </a:clrChange>
            <a:extLst>
              <a:ext uri="{28A0092B-C50C-407E-A947-70E740481C1C}">
                <a14:useLocalDpi xmlns:a14="http://schemas.microsoft.com/office/drawing/2010/main" val="0"/>
              </a:ext>
            </a:extLst>
          </a:blip>
          <a:srcRect/>
          <a:stretch>
            <a:fillRect/>
          </a:stretch>
        </p:blipFill>
        <p:spPr bwMode="auto">
          <a:xfrm>
            <a:off x="8704201" y="63916"/>
            <a:ext cx="693680" cy="77027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92506" y="5907586"/>
            <a:ext cx="1020180" cy="850151"/>
          </a:xfrm>
          <a:prstGeom prst="rect">
            <a:avLst/>
          </a:prstGeom>
        </p:spPr>
      </p:pic>
      <p:sp>
        <p:nvSpPr>
          <p:cNvPr id="6" name="Text Box 2"/>
          <p:cNvSpPr txBox="1">
            <a:spLocks noChangeArrowheads="1"/>
          </p:cNvSpPr>
          <p:nvPr/>
        </p:nvSpPr>
        <p:spPr bwMode="auto">
          <a:xfrm>
            <a:off x="1132475" y="6162076"/>
            <a:ext cx="1005679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defTabSz="914377" eaLnBrk="0" fontAlgn="base" hangingPunct="0">
              <a:spcBef>
                <a:spcPct val="0"/>
              </a:spcBef>
              <a:spcAft>
                <a:spcPts val="800"/>
              </a:spcAft>
            </a:pPr>
            <a:r>
              <a:rPr lang="en-US" altLang="en-US" sz="1200" b="1" dirty="0">
                <a:latin typeface="Calibri" panose="020F0502020204030204" pitchFamily="34" charset="0"/>
              </a:rPr>
              <a:t>T</a:t>
            </a:r>
            <a:r>
              <a:rPr lang="en-US" altLang="en-US" sz="1200" dirty="0">
                <a:latin typeface="Calibri" panose="020F0502020204030204" pitchFamily="34" charset="0"/>
              </a:rPr>
              <a:t>echnical </a:t>
            </a:r>
            <a:r>
              <a:rPr lang="en-US" altLang="en-US" sz="1200" b="1" dirty="0">
                <a:latin typeface="Calibri" panose="020F0502020204030204" pitchFamily="34" charset="0"/>
              </a:rPr>
              <a:t>A</a:t>
            </a:r>
            <a:r>
              <a:rPr lang="en-US" altLang="en-US" sz="1200" dirty="0">
                <a:latin typeface="Calibri" panose="020F0502020204030204" pitchFamily="34" charset="0"/>
              </a:rPr>
              <a:t>dvising</a:t>
            </a:r>
            <a:r>
              <a:rPr lang="en-US" altLang="en-US" sz="1200" b="1" dirty="0">
                <a:latin typeface="Calibri" panose="020F0502020204030204" pitchFamily="34" charset="0"/>
              </a:rPr>
              <a:t> C</a:t>
            </a:r>
            <a:r>
              <a:rPr lang="en-US" altLang="en-US" sz="1200" dirty="0">
                <a:latin typeface="Calibri" panose="020F0502020204030204" pitchFamily="34" charset="0"/>
              </a:rPr>
              <a:t>onsultation</a:t>
            </a:r>
            <a:r>
              <a:rPr lang="en-US" altLang="en-US" sz="1200" b="1" dirty="0">
                <a:latin typeface="Calibri" panose="020F0502020204030204" pitchFamily="34" charset="0"/>
              </a:rPr>
              <a:t> T</a:t>
            </a:r>
            <a:r>
              <a:rPr lang="en-US" altLang="en-US" sz="1200" dirty="0">
                <a:latin typeface="Calibri" panose="020F0502020204030204" pitchFamily="34" charset="0"/>
              </a:rPr>
              <a:t>raining</a:t>
            </a:r>
            <a:r>
              <a:rPr lang="en-US" altLang="en-US" sz="1200" b="1" dirty="0">
                <a:latin typeface="Calibri" panose="020F0502020204030204" pitchFamily="34" charset="0"/>
              </a:rPr>
              <a:t> </a:t>
            </a:r>
            <a:r>
              <a:rPr lang="en-US" altLang="en-US" sz="1200" dirty="0">
                <a:latin typeface="Calibri" panose="020F0502020204030204" pitchFamily="34" charset="0"/>
              </a:rPr>
              <a:t>(TACT) </a:t>
            </a:r>
            <a:r>
              <a:rPr lang="en-US" altLang="en-US" sz="1200" b="1" dirty="0">
                <a:latin typeface="Calibri" panose="020F0502020204030204" pitchFamily="34" charset="0"/>
              </a:rPr>
              <a:t>·</a:t>
            </a:r>
            <a:r>
              <a:rPr lang="en-US" altLang="en-US" sz="1200" dirty="0">
                <a:latin typeface="Calibri" panose="020F0502020204030204" pitchFamily="34" charset="0"/>
              </a:rPr>
              <a:t> University of South Florida </a:t>
            </a:r>
            <a:r>
              <a:rPr lang="en-US" altLang="en-US" sz="1200" b="1" dirty="0">
                <a:latin typeface="Calibri" panose="020F0502020204030204" pitchFamily="34" charset="0"/>
              </a:rPr>
              <a:t>·</a:t>
            </a:r>
            <a:r>
              <a:rPr lang="en-US" altLang="en-US" sz="1200" dirty="0">
                <a:latin typeface="Calibri" panose="020F0502020204030204" pitchFamily="34" charset="0"/>
              </a:rPr>
              <a:t> Child Welfare Training Consortium</a:t>
            </a:r>
            <a:endParaRPr lang="en-US" altLang="en-US" sz="3200" dirty="0">
              <a:latin typeface="Arial" panose="020B0604020202020204" pitchFamily="34" charset="0"/>
            </a:endParaRPr>
          </a:p>
        </p:txBody>
      </p:sp>
    </p:spTree>
    <p:extLst>
      <p:ext uri="{BB962C8B-B14F-4D97-AF65-F5344CB8AC3E}">
        <p14:creationId xmlns:p14="http://schemas.microsoft.com/office/powerpoint/2010/main" val="23128201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solidFill>
                  <a:schemeClr val="accent1">
                    <a:lumMod val="50000"/>
                  </a:schemeClr>
                </a:solidFill>
              </a:rPr>
              <a:t>Introductions</a:t>
            </a:r>
          </a:p>
        </p:txBody>
      </p:sp>
      <p:sp>
        <p:nvSpPr>
          <p:cNvPr id="3" name="Content Placeholder 2"/>
          <p:cNvSpPr>
            <a:spLocks noGrp="1"/>
          </p:cNvSpPr>
          <p:nvPr>
            <p:ph idx="1"/>
          </p:nvPr>
        </p:nvSpPr>
        <p:spPr>
          <a:xfrm>
            <a:off x="677335" y="1851362"/>
            <a:ext cx="8596668" cy="3880773"/>
          </a:xfrm>
        </p:spPr>
        <p:txBody>
          <a:bodyPr>
            <a:normAutofit/>
          </a:bodyPr>
          <a:lstStyle/>
          <a:p>
            <a:r>
              <a:rPr lang="en-US" sz="4400" dirty="0">
                <a:latin typeface="Andalus" panose="02020603050405020304" pitchFamily="18" charset="-78"/>
                <a:cs typeface="Andalus" panose="02020603050405020304" pitchFamily="18" charset="-78"/>
              </a:rPr>
              <a:t>Name / Role</a:t>
            </a:r>
          </a:p>
          <a:p>
            <a:r>
              <a:rPr lang="en-US" sz="4400" dirty="0">
                <a:latin typeface="Andalus" panose="02020603050405020304" pitchFamily="18" charset="-78"/>
                <a:cs typeface="Andalus" panose="02020603050405020304" pitchFamily="18" charset="-78"/>
              </a:rPr>
              <a:t>How long have you been interviewing families and collaterals to gather information for the six (6) domains?</a:t>
            </a:r>
          </a:p>
        </p:txBody>
      </p:sp>
      <p:pic>
        <p:nvPicPr>
          <p:cNvPr id="5" name="Picture 4" descr="http://media.cmgdigital.com/shared/lt/lt_cache/thumbnail/960/img/photos/2012/07/16/35/4d/DCF_Logo_circ_CMYK.jpg"/>
          <p:cNvPicPr>
            <a:picLocks noChangeAspect="1" noChangeArrowheads="1"/>
          </p:cNvPicPr>
          <p:nvPr/>
        </p:nvPicPr>
        <p:blipFill>
          <a:blip r:embed="rId2" cstate="print">
            <a:clrChange>
              <a:clrFrom>
                <a:srgbClr val="FFFEFD"/>
              </a:clrFrom>
              <a:clrTo>
                <a:srgbClr val="FFFEFD">
                  <a:alpha val="0"/>
                </a:srgbClr>
              </a:clrTo>
            </a:clrChange>
            <a:extLst>
              <a:ext uri="{28A0092B-C50C-407E-A947-70E740481C1C}">
                <a14:useLocalDpi xmlns:a14="http://schemas.microsoft.com/office/drawing/2010/main" val="0"/>
              </a:ext>
            </a:extLst>
          </a:blip>
          <a:srcRect/>
          <a:stretch>
            <a:fillRect/>
          </a:stretch>
        </p:blipFill>
        <p:spPr bwMode="auto">
          <a:xfrm>
            <a:off x="8704201" y="63916"/>
            <a:ext cx="693680" cy="770275"/>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92506" y="5907586"/>
            <a:ext cx="1020180" cy="850151"/>
          </a:xfrm>
          <a:prstGeom prst="rect">
            <a:avLst/>
          </a:prstGeom>
        </p:spPr>
      </p:pic>
      <p:sp>
        <p:nvSpPr>
          <p:cNvPr id="7" name="Text Box 2"/>
          <p:cNvSpPr txBox="1">
            <a:spLocks noChangeArrowheads="1"/>
          </p:cNvSpPr>
          <p:nvPr/>
        </p:nvSpPr>
        <p:spPr bwMode="auto">
          <a:xfrm>
            <a:off x="1132475" y="6162076"/>
            <a:ext cx="1005679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defTabSz="914377" eaLnBrk="0" fontAlgn="base" hangingPunct="0">
              <a:spcBef>
                <a:spcPct val="0"/>
              </a:spcBef>
              <a:spcAft>
                <a:spcPts val="800"/>
              </a:spcAft>
            </a:pPr>
            <a:r>
              <a:rPr lang="en-US" altLang="en-US" sz="1200" b="1" dirty="0">
                <a:latin typeface="Calibri" panose="020F0502020204030204" pitchFamily="34" charset="0"/>
              </a:rPr>
              <a:t>T</a:t>
            </a:r>
            <a:r>
              <a:rPr lang="en-US" altLang="en-US" sz="1200" dirty="0">
                <a:latin typeface="Calibri" panose="020F0502020204030204" pitchFamily="34" charset="0"/>
              </a:rPr>
              <a:t>echnical </a:t>
            </a:r>
            <a:r>
              <a:rPr lang="en-US" altLang="en-US" sz="1200" b="1" dirty="0">
                <a:latin typeface="Calibri" panose="020F0502020204030204" pitchFamily="34" charset="0"/>
              </a:rPr>
              <a:t>A</a:t>
            </a:r>
            <a:r>
              <a:rPr lang="en-US" altLang="en-US" sz="1200" dirty="0">
                <a:latin typeface="Calibri" panose="020F0502020204030204" pitchFamily="34" charset="0"/>
              </a:rPr>
              <a:t>dvising</a:t>
            </a:r>
            <a:r>
              <a:rPr lang="en-US" altLang="en-US" sz="1200" b="1" dirty="0">
                <a:latin typeface="Calibri" panose="020F0502020204030204" pitchFamily="34" charset="0"/>
              </a:rPr>
              <a:t> C</a:t>
            </a:r>
            <a:r>
              <a:rPr lang="en-US" altLang="en-US" sz="1200" dirty="0">
                <a:latin typeface="Calibri" panose="020F0502020204030204" pitchFamily="34" charset="0"/>
              </a:rPr>
              <a:t>onsultation</a:t>
            </a:r>
            <a:r>
              <a:rPr lang="en-US" altLang="en-US" sz="1200" b="1" dirty="0">
                <a:latin typeface="Calibri" panose="020F0502020204030204" pitchFamily="34" charset="0"/>
              </a:rPr>
              <a:t> T</a:t>
            </a:r>
            <a:r>
              <a:rPr lang="en-US" altLang="en-US" sz="1200" dirty="0">
                <a:latin typeface="Calibri" panose="020F0502020204030204" pitchFamily="34" charset="0"/>
              </a:rPr>
              <a:t>raining</a:t>
            </a:r>
            <a:r>
              <a:rPr lang="en-US" altLang="en-US" sz="1200" b="1" dirty="0">
                <a:latin typeface="Calibri" panose="020F0502020204030204" pitchFamily="34" charset="0"/>
              </a:rPr>
              <a:t> </a:t>
            </a:r>
            <a:r>
              <a:rPr lang="en-US" altLang="en-US" sz="1200" dirty="0">
                <a:latin typeface="Calibri" panose="020F0502020204030204" pitchFamily="34" charset="0"/>
              </a:rPr>
              <a:t>(TACT) </a:t>
            </a:r>
            <a:r>
              <a:rPr lang="en-US" altLang="en-US" sz="1200" b="1" dirty="0">
                <a:latin typeface="Calibri" panose="020F0502020204030204" pitchFamily="34" charset="0"/>
              </a:rPr>
              <a:t>·</a:t>
            </a:r>
            <a:r>
              <a:rPr lang="en-US" altLang="en-US" sz="1200" dirty="0">
                <a:latin typeface="Calibri" panose="020F0502020204030204" pitchFamily="34" charset="0"/>
              </a:rPr>
              <a:t> University of South Florida </a:t>
            </a:r>
            <a:r>
              <a:rPr lang="en-US" altLang="en-US" sz="1200" b="1" dirty="0">
                <a:latin typeface="Calibri" panose="020F0502020204030204" pitchFamily="34" charset="0"/>
              </a:rPr>
              <a:t>·</a:t>
            </a:r>
            <a:r>
              <a:rPr lang="en-US" altLang="en-US" sz="1200" dirty="0">
                <a:latin typeface="Calibri" panose="020F0502020204030204" pitchFamily="34" charset="0"/>
              </a:rPr>
              <a:t> Child Welfare Training Consortium</a:t>
            </a:r>
            <a:endParaRPr lang="en-US" altLang="en-US" sz="3200" dirty="0">
              <a:latin typeface="Arial" panose="020B0604020202020204" pitchFamily="34" charset="0"/>
            </a:endParaRPr>
          </a:p>
        </p:txBody>
      </p:sp>
    </p:spTree>
    <p:extLst>
      <p:ext uri="{BB962C8B-B14F-4D97-AF65-F5344CB8AC3E}">
        <p14:creationId xmlns:p14="http://schemas.microsoft.com/office/powerpoint/2010/main" val="148373195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3456" y="449053"/>
            <a:ext cx="8720547" cy="1320800"/>
          </a:xfrm>
        </p:spPr>
        <p:txBody>
          <a:bodyPr>
            <a:noAutofit/>
          </a:bodyPr>
          <a:lstStyle/>
          <a:p>
            <a:r>
              <a:rPr lang="en-US" sz="5400" b="1" dirty="0">
                <a:solidFill>
                  <a:schemeClr val="accent1">
                    <a:lumMod val="50000"/>
                  </a:schemeClr>
                </a:solidFill>
              </a:rPr>
              <a:t>Querying Extremes</a:t>
            </a:r>
          </a:p>
        </p:txBody>
      </p:sp>
      <p:sp>
        <p:nvSpPr>
          <p:cNvPr id="3" name="Content Placeholder 2"/>
          <p:cNvSpPr>
            <a:spLocks noGrp="1"/>
          </p:cNvSpPr>
          <p:nvPr>
            <p:ph idx="1"/>
          </p:nvPr>
        </p:nvSpPr>
        <p:spPr>
          <a:xfrm>
            <a:off x="553455" y="1898332"/>
            <a:ext cx="8596668" cy="3880773"/>
          </a:xfrm>
        </p:spPr>
        <p:txBody>
          <a:bodyPr>
            <a:normAutofit/>
          </a:bodyPr>
          <a:lstStyle/>
          <a:p>
            <a:r>
              <a:rPr lang="en-US" sz="3600" dirty="0">
                <a:latin typeface="Andalus" panose="02020603050405020304" pitchFamily="18" charset="-78"/>
                <a:cs typeface="Andalus" panose="02020603050405020304" pitchFamily="18" charset="-78"/>
              </a:rPr>
              <a:t>Ask people to describe extremes of their concerns</a:t>
            </a:r>
          </a:p>
          <a:p>
            <a:r>
              <a:rPr lang="en-US" sz="3600" dirty="0">
                <a:latin typeface="Andalus" panose="02020603050405020304" pitchFamily="18" charset="-78"/>
                <a:cs typeface="Andalus" panose="02020603050405020304" pitchFamily="18" charset="-78"/>
              </a:rPr>
              <a:t>Examples?</a:t>
            </a:r>
          </a:p>
        </p:txBody>
      </p:sp>
      <p:pic>
        <p:nvPicPr>
          <p:cNvPr id="4" name="Picture 4" descr="http://media.cmgdigital.com/shared/lt/lt_cache/thumbnail/960/img/photos/2012/07/16/35/4d/DCF_Logo_circ_CMYK.jpg"/>
          <p:cNvPicPr>
            <a:picLocks noChangeAspect="1" noChangeArrowheads="1"/>
          </p:cNvPicPr>
          <p:nvPr/>
        </p:nvPicPr>
        <p:blipFill>
          <a:blip r:embed="rId2" cstate="print">
            <a:clrChange>
              <a:clrFrom>
                <a:srgbClr val="FFFEFD"/>
              </a:clrFrom>
              <a:clrTo>
                <a:srgbClr val="FFFEFD">
                  <a:alpha val="0"/>
                </a:srgbClr>
              </a:clrTo>
            </a:clrChange>
            <a:extLst>
              <a:ext uri="{28A0092B-C50C-407E-A947-70E740481C1C}">
                <a14:useLocalDpi xmlns:a14="http://schemas.microsoft.com/office/drawing/2010/main" val="0"/>
              </a:ext>
            </a:extLst>
          </a:blip>
          <a:srcRect/>
          <a:stretch>
            <a:fillRect/>
          </a:stretch>
        </p:blipFill>
        <p:spPr bwMode="auto">
          <a:xfrm>
            <a:off x="8704201" y="63916"/>
            <a:ext cx="693680" cy="77027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92506" y="5907586"/>
            <a:ext cx="1020180" cy="850151"/>
          </a:xfrm>
          <a:prstGeom prst="rect">
            <a:avLst/>
          </a:prstGeom>
        </p:spPr>
      </p:pic>
      <p:sp>
        <p:nvSpPr>
          <p:cNvPr id="6" name="Text Box 2"/>
          <p:cNvSpPr txBox="1">
            <a:spLocks noChangeArrowheads="1"/>
          </p:cNvSpPr>
          <p:nvPr/>
        </p:nvSpPr>
        <p:spPr bwMode="auto">
          <a:xfrm>
            <a:off x="1132475" y="6162076"/>
            <a:ext cx="1005679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defTabSz="914377" eaLnBrk="0" fontAlgn="base" hangingPunct="0">
              <a:spcBef>
                <a:spcPct val="0"/>
              </a:spcBef>
              <a:spcAft>
                <a:spcPts val="800"/>
              </a:spcAft>
            </a:pPr>
            <a:r>
              <a:rPr lang="en-US" altLang="en-US" sz="1200" b="1" dirty="0">
                <a:latin typeface="Calibri" panose="020F0502020204030204" pitchFamily="34" charset="0"/>
              </a:rPr>
              <a:t>T</a:t>
            </a:r>
            <a:r>
              <a:rPr lang="en-US" altLang="en-US" sz="1200" dirty="0">
                <a:latin typeface="Calibri" panose="020F0502020204030204" pitchFamily="34" charset="0"/>
              </a:rPr>
              <a:t>echnical </a:t>
            </a:r>
            <a:r>
              <a:rPr lang="en-US" altLang="en-US" sz="1200" b="1" dirty="0">
                <a:latin typeface="Calibri" panose="020F0502020204030204" pitchFamily="34" charset="0"/>
              </a:rPr>
              <a:t>A</a:t>
            </a:r>
            <a:r>
              <a:rPr lang="en-US" altLang="en-US" sz="1200" dirty="0">
                <a:latin typeface="Calibri" panose="020F0502020204030204" pitchFamily="34" charset="0"/>
              </a:rPr>
              <a:t>dvising</a:t>
            </a:r>
            <a:r>
              <a:rPr lang="en-US" altLang="en-US" sz="1200" b="1" dirty="0">
                <a:latin typeface="Calibri" panose="020F0502020204030204" pitchFamily="34" charset="0"/>
              </a:rPr>
              <a:t> C</a:t>
            </a:r>
            <a:r>
              <a:rPr lang="en-US" altLang="en-US" sz="1200" dirty="0">
                <a:latin typeface="Calibri" panose="020F0502020204030204" pitchFamily="34" charset="0"/>
              </a:rPr>
              <a:t>onsultation</a:t>
            </a:r>
            <a:r>
              <a:rPr lang="en-US" altLang="en-US" sz="1200" b="1" dirty="0">
                <a:latin typeface="Calibri" panose="020F0502020204030204" pitchFamily="34" charset="0"/>
              </a:rPr>
              <a:t> T</a:t>
            </a:r>
            <a:r>
              <a:rPr lang="en-US" altLang="en-US" sz="1200" dirty="0">
                <a:latin typeface="Calibri" panose="020F0502020204030204" pitchFamily="34" charset="0"/>
              </a:rPr>
              <a:t>raining</a:t>
            </a:r>
            <a:r>
              <a:rPr lang="en-US" altLang="en-US" sz="1200" b="1" dirty="0">
                <a:latin typeface="Calibri" panose="020F0502020204030204" pitchFamily="34" charset="0"/>
              </a:rPr>
              <a:t> </a:t>
            </a:r>
            <a:r>
              <a:rPr lang="en-US" altLang="en-US" sz="1200" dirty="0">
                <a:latin typeface="Calibri" panose="020F0502020204030204" pitchFamily="34" charset="0"/>
              </a:rPr>
              <a:t>(TACT) </a:t>
            </a:r>
            <a:r>
              <a:rPr lang="en-US" altLang="en-US" sz="1200" b="1" dirty="0">
                <a:latin typeface="Calibri" panose="020F0502020204030204" pitchFamily="34" charset="0"/>
              </a:rPr>
              <a:t>·</a:t>
            </a:r>
            <a:r>
              <a:rPr lang="en-US" altLang="en-US" sz="1200" dirty="0">
                <a:latin typeface="Calibri" panose="020F0502020204030204" pitchFamily="34" charset="0"/>
              </a:rPr>
              <a:t> University of South Florida </a:t>
            </a:r>
            <a:r>
              <a:rPr lang="en-US" altLang="en-US" sz="1200" b="1" dirty="0">
                <a:latin typeface="Calibri" panose="020F0502020204030204" pitchFamily="34" charset="0"/>
              </a:rPr>
              <a:t>·</a:t>
            </a:r>
            <a:r>
              <a:rPr lang="en-US" altLang="en-US" sz="1200" dirty="0">
                <a:latin typeface="Calibri" panose="020F0502020204030204" pitchFamily="34" charset="0"/>
              </a:rPr>
              <a:t> Child Welfare Training Consortium</a:t>
            </a:r>
            <a:endParaRPr lang="en-US" altLang="en-US" sz="3200" dirty="0">
              <a:latin typeface="Arial" panose="020B0604020202020204" pitchFamily="34" charset="0"/>
            </a:endParaRPr>
          </a:p>
        </p:txBody>
      </p:sp>
    </p:spTree>
    <p:extLst>
      <p:ext uri="{BB962C8B-B14F-4D97-AF65-F5344CB8AC3E}">
        <p14:creationId xmlns:p14="http://schemas.microsoft.com/office/powerpoint/2010/main" val="18783894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1516" y="557337"/>
            <a:ext cx="8720547" cy="1320800"/>
          </a:xfrm>
        </p:spPr>
        <p:txBody>
          <a:bodyPr>
            <a:noAutofit/>
          </a:bodyPr>
          <a:lstStyle/>
          <a:p>
            <a:r>
              <a:rPr lang="en-US" sz="5400" b="1" dirty="0">
                <a:solidFill>
                  <a:schemeClr val="accent1">
                    <a:lumMod val="50000"/>
                  </a:schemeClr>
                </a:solidFill>
              </a:rPr>
              <a:t>Looking Back</a:t>
            </a:r>
          </a:p>
        </p:txBody>
      </p:sp>
      <p:sp>
        <p:nvSpPr>
          <p:cNvPr id="3" name="Content Placeholder 2"/>
          <p:cNvSpPr>
            <a:spLocks noGrp="1"/>
          </p:cNvSpPr>
          <p:nvPr>
            <p:ph idx="1"/>
          </p:nvPr>
        </p:nvSpPr>
        <p:spPr>
          <a:xfrm>
            <a:off x="454374" y="1764740"/>
            <a:ext cx="8596668" cy="3880773"/>
          </a:xfrm>
        </p:spPr>
        <p:txBody>
          <a:bodyPr>
            <a:normAutofit/>
          </a:bodyPr>
          <a:lstStyle/>
          <a:p>
            <a:r>
              <a:rPr lang="en-US" sz="3600" dirty="0">
                <a:latin typeface="Andalus" panose="02020603050405020304" pitchFamily="18" charset="-78"/>
                <a:cs typeface="Andalus" panose="02020603050405020304" pitchFamily="18" charset="-78"/>
              </a:rPr>
              <a:t>Recalls a time before problems emerged.</a:t>
            </a:r>
          </a:p>
          <a:p>
            <a:r>
              <a:rPr lang="en-US" sz="3600" dirty="0">
                <a:latin typeface="Andalus" panose="02020603050405020304" pitchFamily="18" charset="-78"/>
                <a:cs typeface="Andalus" panose="02020603050405020304" pitchFamily="18" charset="-78"/>
              </a:rPr>
              <a:t>Highlight both the discrepancy with how things are now and possibility of life getting better.</a:t>
            </a:r>
          </a:p>
          <a:p>
            <a:r>
              <a:rPr lang="en-US" sz="3600" dirty="0">
                <a:latin typeface="Andalus" panose="02020603050405020304" pitchFamily="18" charset="-78"/>
                <a:cs typeface="Andalus" panose="02020603050405020304" pitchFamily="18" charset="-78"/>
              </a:rPr>
              <a:t>Examples?</a:t>
            </a:r>
          </a:p>
        </p:txBody>
      </p:sp>
      <p:pic>
        <p:nvPicPr>
          <p:cNvPr id="4" name="Picture 4" descr="http://media.cmgdigital.com/shared/lt/lt_cache/thumbnail/960/img/photos/2012/07/16/35/4d/DCF_Logo_circ_CMYK.jpg"/>
          <p:cNvPicPr>
            <a:picLocks noChangeAspect="1" noChangeArrowheads="1"/>
          </p:cNvPicPr>
          <p:nvPr/>
        </p:nvPicPr>
        <p:blipFill>
          <a:blip r:embed="rId2" cstate="print">
            <a:clrChange>
              <a:clrFrom>
                <a:srgbClr val="FFFEFD"/>
              </a:clrFrom>
              <a:clrTo>
                <a:srgbClr val="FFFEFD">
                  <a:alpha val="0"/>
                </a:srgbClr>
              </a:clrTo>
            </a:clrChange>
            <a:extLst>
              <a:ext uri="{28A0092B-C50C-407E-A947-70E740481C1C}">
                <a14:useLocalDpi xmlns:a14="http://schemas.microsoft.com/office/drawing/2010/main" val="0"/>
              </a:ext>
            </a:extLst>
          </a:blip>
          <a:srcRect/>
          <a:stretch>
            <a:fillRect/>
          </a:stretch>
        </p:blipFill>
        <p:spPr bwMode="auto">
          <a:xfrm>
            <a:off x="8704201" y="63916"/>
            <a:ext cx="693680" cy="77027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92506" y="5907586"/>
            <a:ext cx="1020180" cy="850151"/>
          </a:xfrm>
          <a:prstGeom prst="rect">
            <a:avLst/>
          </a:prstGeom>
        </p:spPr>
      </p:pic>
      <p:sp>
        <p:nvSpPr>
          <p:cNvPr id="6" name="Text Box 2"/>
          <p:cNvSpPr txBox="1">
            <a:spLocks noChangeArrowheads="1"/>
          </p:cNvSpPr>
          <p:nvPr/>
        </p:nvSpPr>
        <p:spPr bwMode="auto">
          <a:xfrm>
            <a:off x="1132475" y="6162076"/>
            <a:ext cx="1005679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defTabSz="914377" eaLnBrk="0" fontAlgn="base" hangingPunct="0">
              <a:spcBef>
                <a:spcPct val="0"/>
              </a:spcBef>
              <a:spcAft>
                <a:spcPts val="800"/>
              </a:spcAft>
            </a:pPr>
            <a:r>
              <a:rPr lang="en-US" altLang="en-US" sz="1200" b="1" dirty="0">
                <a:latin typeface="Calibri" panose="020F0502020204030204" pitchFamily="34" charset="0"/>
              </a:rPr>
              <a:t>T</a:t>
            </a:r>
            <a:r>
              <a:rPr lang="en-US" altLang="en-US" sz="1200" dirty="0">
                <a:latin typeface="Calibri" panose="020F0502020204030204" pitchFamily="34" charset="0"/>
              </a:rPr>
              <a:t>echnical </a:t>
            </a:r>
            <a:r>
              <a:rPr lang="en-US" altLang="en-US" sz="1200" b="1" dirty="0">
                <a:latin typeface="Calibri" panose="020F0502020204030204" pitchFamily="34" charset="0"/>
              </a:rPr>
              <a:t>A</a:t>
            </a:r>
            <a:r>
              <a:rPr lang="en-US" altLang="en-US" sz="1200" dirty="0">
                <a:latin typeface="Calibri" panose="020F0502020204030204" pitchFamily="34" charset="0"/>
              </a:rPr>
              <a:t>dvising</a:t>
            </a:r>
            <a:r>
              <a:rPr lang="en-US" altLang="en-US" sz="1200" b="1" dirty="0">
                <a:latin typeface="Calibri" panose="020F0502020204030204" pitchFamily="34" charset="0"/>
              </a:rPr>
              <a:t> C</a:t>
            </a:r>
            <a:r>
              <a:rPr lang="en-US" altLang="en-US" sz="1200" dirty="0">
                <a:latin typeface="Calibri" panose="020F0502020204030204" pitchFamily="34" charset="0"/>
              </a:rPr>
              <a:t>onsultation</a:t>
            </a:r>
            <a:r>
              <a:rPr lang="en-US" altLang="en-US" sz="1200" b="1" dirty="0">
                <a:latin typeface="Calibri" panose="020F0502020204030204" pitchFamily="34" charset="0"/>
              </a:rPr>
              <a:t> T</a:t>
            </a:r>
            <a:r>
              <a:rPr lang="en-US" altLang="en-US" sz="1200" dirty="0">
                <a:latin typeface="Calibri" panose="020F0502020204030204" pitchFamily="34" charset="0"/>
              </a:rPr>
              <a:t>raining</a:t>
            </a:r>
            <a:r>
              <a:rPr lang="en-US" altLang="en-US" sz="1200" b="1" dirty="0">
                <a:latin typeface="Calibri" panose="020F0502020204030204" pitchFamily="34" charset="0"/>
              </a:rPr>
              <a:t> </a:t>
            </a:r>
            <a:r>
              <a:rPr lang="en-US" altLang="en-US" sz="1200" dirty="0">
                <a:latin typeface="Calibri" panose="020F0502020204030204" pitchFamily="34" charset="0"/>
              </a:rPr>
              <a:t>(TACT) </a:t>
            </a:r>
            <a:r>
              <a:rPr lang="en-US" altLang="en-US" sz="1200" b="1" dirty="0">
                <a:latin typeface="Calibri" panose="020F0502020204030204" pitchFamily="34" charset="0"/>
              </a:rPr>
              <a:t>·</a:t>
            </a:r>
            <a:r>
              <a:rPr lang="en-US" altLang="en-US" sz="1200" dirty="0">
                <a:latin typeface="Calibri" panose="020F0502020204030204" pitchFamily="34" charset="0"/>
              </a:rPr>
              <a:t> University of South Florida </a:t>
            </a:r>
            <a:r>
              <a:rPr lang="en-US" altLang="en-US" sz="1200" b="1" dirty="0">
                <a:latin typeface="Calibri" panose="020F0502020204030204" pitchFamily="34" charset="0"/>
              </a:rPr>
              <a:t>·</a:t>
            </a:r>
            <a:r>
              <a:rPr lang="en-US" altLang="en-US" sz="1200" dirty="0">
                <a:latin typeface="Calibri" panose="020F0502020204030204" pitchFamily="34" charset="0"/>
              </a:rPr>
              <a:t> Child Welfare Training Consortium</a:t>
            </a:r>
            <a:endParaRPr lang="en-US" altLang="en-US" sz="3200" dirty="0">
              <a:latin typeface="Arial" panose="020B0604020202020204" pitchFamily="34" charset="0"/>
            </a:endParaRPr>
          </a:p>
        </p:txBody>
      </p:sp>
    </p:spTree>
    <p:extLst>
      <p:ext uri="{BB962C8B-B14F-4D97-AF65-F5344CB8AC3E}">
        <p14:creationId xmlns:p14="http://schemas.microsoft.com/office/powerpoint/2010/main" val="368932636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3456" y="706012"/>
            <a:ext cx="8720547" cy="1320800"/>
          </a:xfrm>
        </p:spPr>
        <p:txBody>
          <a:bodyPr>
            <a:noAutofit/>
          </a:bodyPr>
          <a:lstStyle/>
          <a:p>
            <a:r>
              <a:rPr lang="en-US" sz="5400" b="1" dirty="0">
                <a:solidFill>
                  <a:schemeClr val="accent1">
                    <a:lumMod val="50000"/>
                  </a:schemeClr>
                </a:solidFill>
              </a:rPr>
              <a:t>Looking Forward</a:t>
            </a:r>
          </a:p>
        </p:txBody>
      </p:sp>
      <p:sp>
        <p:nvSpPr>
          <p:cNvPr id="3" name="Content Placeholder 2"/>
          <p:cNvSpPr>
            <a:spLocks noGrp="1"/>
          </p:cNvSpPr>
          <p:nvPr>
            <p:ph idx="1"/>
          </p:nvPr>
        </p:nvSpPr>
        <p:spPr>
          <a:xfrm>
            <a:off x="454374" y="1962644"/>
            <a:ext cx="8596668" cy="3880773"/>
          </a:xfrm>
        </p:spPr>
        <p:txBody>
          <a:bodyPr>
            <a:normAutofit/>
          </a:bodyPr>
          <a:lstStyle/>
          <a:p>
            <a:r>
              <a:rPr lang="en-US" sz="3600" dirty="0">
                <a:latin typeface="Andalus" panose="02020603050405020304" pitchFamily="18" charset="-78"/>
                <a:cs typeface="Andalus" panose="02020603050405020304" pitchFamily="18" charset="-78"/>
              </a:rPr>
              <a:t>Asking for realistic appraisal of a future unchanged or realistic hopes for a future change.</a:t>
            </a:r>
          </a:p>
          <a:p>
            <a:r>
              <a:rPr lang="en-US" sz="3600" dirty="0">
                <a:latin typeface="Andalus" panose="02020603050405020304" pitchFamily="18" charset="-78"/>
                <a:cs typeface="Andalus" panose="02020603050405020304" pitchFamily="18" charset="-78"/>
              </a:rPr>
              <a:t>Examples?</a:t>
            </a:r>
          </a:p>
        </p:txBody>
      </p:sp>
      <p:pic>
        <p:nvPicPr>
          <p:cNvPr id="4" name="Picture 4" descr="http://media.cmgdigital.com/shared/lt/lt_cache/thumbnail/960/img/photos/2012/07/16/35/4d/DCF_Logo_circ_CMYK.jpg"/>
          <p:cNvPicPr>
            <a:picLocks noChangeAspect="1" noChangeArrowheads="1"/>
          </p:cNvPicPr>
          <p:nvPr/>
        </p:nvPicPr>
        <p:blipFill>
          <a:blip r:embed="rId2" cstate="print">
            <a:clrChange>
              <a:clrFrom>
                <a:srgbClr val="FFFEFD"/>
              </a:clrFrom>
              <a:clrTo>
                <a:srgbClr val="FFFEFD">
                  <a:alpha val="0"/>
                </a:srgbClr>
              </a:clrTo>
            </a:clrChange>
            <a:extLst>
              <a:ext uri="{28A0092B-C50C-407E-A947-70E740481C1C}">
                <a14:useLocalDpi xmlns:a14="http://schemas.microsoft.com/office/drawing/2010/main" val="0"/>
              </a:ext>
            </a:extLst>
          </a:blip>
          <a:srcRect/>
          <a:stretch>
            <a:fillRect/>
          </a:stretch>
        </p:blipFill>
        <p:spPr bwMode="auto">
          <a:xfrm>
            <a:off x="8704201" y="63916"/>
            <a:ext cx="693680" cy="77027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92506" y="5907586"/>
            <a:ext cx="1020180" cy="850151"/>
          </a:xfrm>
          <a:prstGeom prst="rect">
            <a:avLst/>
          </a:prstGeom>
        </p:spPr>
      </p:pic>
      <p:sp>
        <p:nvSpPr>
          <p:cNvPr id="6" name="Text Box 2"/>
          <p:cNvSpPr txBox="1">
            <a:spLocks noChangeArrowheads="1"/>
          </p:cNvSpPr>
          <p:nvPr/>
        </p:nvSpPr>
        <p:spPr bwMode="auto">
          <a:xfrm>
            <a:off x="1132475" y="6162076"/>
            <a:ext cx="1005679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defTabSz="914377" eaLnBrk="0" fontAlgn="base" hangingPunct="0">
              <a:spcBef>
                <a:spcPct val="0"/>
              </a:spcBef>
              <a:spcAft>
                <a:spcPts val="800"/>
              </a:spcAft>
            </a:pPr>
            <a:r>
              <a:rPr lang="en-US" altLang="en-US" sz="1200" b="1" dirty="0">
                <a:latin typeface="Calibri" panose="020F0502020204030204" pitchFamily="34" charset="0"/>
              </a:rPr>
              <a:t>T</a:t>
            </a:r>
            <a:r>
              <a:rPr lang="en-US" altLang="en-US" sz="1200" dirty="0">
                <a:latin typeface="Calibri" panose="020F0502020204030204" pitchFamily="34" charset="0"/>
              </a:rPr>
              <a:t>echnical </a:t>
            </a:r>
            <a:r>
              <a:rPr lang="en-US" altLang="en-US" sz="1200" b="1" dirty="0">
                <a:latin typeface="Calibri" panose="020F0502020204030204" pitchFamily="34" charset="0"/>
              </a:rPr>
              <a:t>A</a:t>
            </a:r>
            <a:r>
              <a:rPr lang="en-US" altLang="en-US" sz="1200" dirty="0">
                <a:latin typeface="Calibri" panose="020F0502020204030204" pitchFamily="34" charset="0"/>
              </a:rPr>
              <a:t>dvising</a:t>
            </a:r>
            <a:r>
              <a:rPr lang="en-US" altLang="en-US" sz="1200" b="1" dirty="0">
                <a:latin typeface="Calibri" panose="020F0502020204030204" pitchFamily="34" charset="0"/>
              </a:rPr>
              <a:t> C</a:t>
            </a:r>
            <a:r>
              <a:rPr lang="en-US" altLang="en-US" sz="1200" dirty="0">
                <a:latin typeface="Calibri" panose="020F0502020204030204" pitchFamily="34" charset="0"/>
              </a:rPr>
              <a:t>onsultation</a:t>
            </a:r>
            <a:r>
              <a:rPr lang="en-US" altLang="en-US" sz="1200" b="1" dirty="0">
                <a:latin typeface="Calibri" panose="020F0502020204030204" pitchFamily="34" charset="0"/>
              </a:rPr>
              <a:t> T</a:t>
            </a:r>
            <a:r>
              <a:rPr lang="en-US" altLang="en-US" sz="1200" dirty="0">
                <a:latin typeface="Calibri" panose="020F0502020204030204" pitchFamily="34" charset="0"/>
              </a:rPr>
              <a:t>raining</a:t>
            </a:r>
            <a:r>
              <a:rPr lang="en-US" altLang="en-US" sz="1200" b="1" dirty="0">
                <a:latin typeface="Calibri" panose="020F0502020204030204" pitchFamily="34" charset="0"/>
              </a:rPr>
              <a:t> </a:t>
            </a:r>
            <a:r>
              <a:rPr lang="en-US" altLang="en-US" sz="1200" dirty="0">
                <a:latin typeface="Calibri" panose="020F0502020204030204" pitchFamily="34" charset="0"/>
              </a:rPr>
              <a:t>(TACT) </a:t>
            </a:r>
            <a:r>
              <a:rPr lang="en-US" altLang="en-US" sz="1200" b="1" dirty="0">
                <a:latin typeface="Calibri" panose="020F0502020204030204" pitchFamily="34" charset="0"/>
              </a:rPr>
              <a:t>·</a:t>
            </a:r>
            <a:r>
              <a:rPr lang="en-US" altLang="en-US" sz="1200" dirty="0">
                <a:latin typeface="Calibri" panose="020F0502020204030204" pitchFamily="34" charset="0"/>
              </a:rPr>
              <a:t> University of South Florida </a:t>
            </a:r>
            <a:r>
              <a:rPr lang="en-US" altLang="en-US" sz="1200" b="1" dirty="0">
                <a:latin typeface="Calibri" panose="020F0502020204030204" pitchFamily="34" charset="0"/>
              </a:rPr>
              <a:t>·</a:t>
            </a:r>
            <a:r>
              <a:rPr lang="en-US" altLang="en-US" sz="1200" dirty="0">
                <a:latin typeface="Calibri" panose="020F0502020204030204" pitchFamily="34" charset="0"/>
              </a:rPr>
              <a:t> Child Welfare Training Consortium</a:t>
            </a:r>
            <a:endParaRPr lang="en-US" altLang="en-US" sz="3200" dirty="0">
              <a:latin typeface="Arial" panose="020B0604020202020204" pitchFamily="34" charset="0"/>
            </a:endParaRPr>
          </a:p>
        </p:txBody>
      </p:sp>
    </p:spTree>
    <p:extLst>
      <p:ext uri="{BB962C8B-B14F-4D97-AF65-F5344CB8AC3E}">
        <p14:creationId xmlns:p14="http://schemas.microsoft.com/office/powerpoint/2010/main" val="161228209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1516" y="706012"/>
            <a:ext cx="8720547" cy="1320800"/>
          </a:xfrm>
        </p:spPr>
        <p:txBody>
          <a:bodyPr>
            <a:noAutofit/>
          </a:bodyPr>
          <a:lstStyle/>
          <a:p>
            <a:r>
              <a:rPr lang="en-US" sz="5400" b="1" dirty="0">
                <a:solidFill>
                  <a:schemeClr val="accent1">
                    <a:lumMod val="50000"/>
                  </a:schemeClr>
                </a:solidFill>
              </a:rPr>
              <a:t>Exploring Goals &amp; Values</a:t>
            </a:r>
          </a:p>
        </p:txBody>
      </p:sp>
      <p:sp>
        <p:nvSpPr>
          <p:cNvPr id="3" name="Content Placeholder 2"/>
          <p:cNvSpPr>
            <a:spLocks noGrp="1"/>
          </p:cNvSpPr>
          <p:nvPr>
            <p:ph idx="1"/>
          </p:nvPr>
        </p:nvSpPr>
        <p:spPr>
          <a:xfrm>
            <a:off x="491515" y="1899567"/>
            <a:ext cx="8596668" cy="3880773"/>
          </a:xfrm>
        </p:spPr>
        <p:txBody>
          <a:bodyPr>
            <a:normAutofit/>
          </a:bodyPr>
          <a:lstStyle/>
          <a:p>
            <a:r>
              <a:rPr lang="en-US" sz="3600" dirty="0">
                <a:latin typeface="Andalus" panose="02020603050405020304" pitchFamily="18" charset="-78"/>
                <a:cs typeface="Andalus" panose="02020603050405020304" pitchFamily="18" charset="-78"/>
              </a:rPr>
              <a:t>Discover ways in which current behavior is inconsistent with important values and goals for the person.</a:t>
            </a:r>
          </a:p>
          <a:p>
            <a:r>
              <a:rPr lang="en-US" sz="3600" dirty="0">
                <a:latin typeface="Andalus" panose="02020603050405020304" pitchFamily="18" charset="-78"/>
                <a:cs typeface="Andalus" panose="02020603050405020304" pitchFamily="18" charset="-78"/>
              </a:rPr>
              <a:t>Examples?</a:t>
            </a:r>
          </a:p>
        </p:txBody>
      </p:sp>
      <p:pic>
        <p:nvPicPr>
          <p:cNvPr id="4" name="Picture 4" descr="http://media.cmgdigital.com/shared/lt/lt_cache/thumbnail/960/img/photos/2012/07/16/35/4d/DCF_Logo_circ_CMYK.jpg"/>
          <p:cNvPicPr>
            <a:picLocks noChangeAspect="1" noChangeArrowheads="1"/>
          </p:cNvPicPr>
          <p:nvPr/>
        </p:nvPicPr>
        <p:blipFill>
          <a:blip r:embed="rId2" cstate="print">
            <a:clrChange>
              <a:clrFrom>
                <a:srgbClr val="FFFEFD"/>
              </a:clrFrom>
              <a:clrTo>
                <a:srgbClr val="FFFEFD">
                  <a:alpha val="0"/>
                </a:srgbClr>
              </a:clrTo>
            </a:clrChange>
            <a:extLst>
              <a:ext uri="{28A0092B-C50C-407E-A947-70E740481C1C}">
                <a14:useLocalDpi xmlns:a14="http://schemas.microsoft.com/office/drawing/2010/main" val="0"/>
              </a:ext>
            </a:extLst>
          </a:blip>
          <a:srcRect/>
          <a:stretch>
            <a:fillRect/>
          </a:stretch>
        </p:blipFill>
        <p:spPr bwMode="auto">
          <a:xfrm>
            <a:off x="8704201" y="63916"/>
            <a:ext cx="693680" cy="77027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92506" y="5907586"/>
            <a:ext cx="1020180" cy="850151"/>
          </a:xfrm>
          <a:prstGeom prst="rect">
            <a:avLst/>
          </a:prstGeom>
        </p:spPr>
      </p:pic>
      <p:sp>
        <p:nvSpPr>
          <p:cNvPr id="6" name="Text Box 2"/>
          <p:cNvSpPr txBox="1">
            <a:spLocks noChangeArrowheads="1"/>
          </p:cNvSpPr>
          <p:nvPr/>
        </p:nvSpPr>
        <p:spPr bwMode="auto">
          <a:xfrm>
            <a:off x="1132475" y="6162076"/>
            <a:ext cx="1005679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defTabSz="914377" eaLnBrk="0" fontAlgn="base" hangingPunct="0">
              <a:spcBef>
                <a:spcPct val="0"/>
              </a:spcBef>
              <a:spcAft>
                <a:spcPts val="800"/>
              </a:spcAft>
            </a:pPr>
            <a:r>
              <a:rPr lang="en-US" altLang="en-US" sz="1200" b="1" dirty="0">
                <a:latin typeface="Calibri" panose="020F0502020204030204" pitchFamily="34" charset="0"/>
              </a:rPr>
              <a:t>T</a:t>
            </a:r>
            <a:r>
              <a:rPr lang="en-US" altLang="en-US" sz="1200" dirty="0">
                <a:latin typeface="Calibri" panose="020F0502020204030204" pitchFamily="34" charset="0"/>
              </a:rPr>
              <a:t>echnical </a:t>
            </a:r>
            <a:r>
              <a:rPr lang="en-US" altLang="en-US" sz="1200" b="1" dirty="0">
                <a:latin typeface="Calibri" panose="020F0502020204030204" pitchFamily="34" charset="0"/>
              </a:rPr>
              <a:t>A</a:t>
            </a:r>
            <a:r>
              <a:rPr lang="en-US" altLang="en-US" sz="1200" dirty="0">
                <a:latin typeface="Calibri" panose="020F0502020204030204" pitchFamily="34" charset="0"/>
              </a:rPr>
              <a:t>dvising</a:t>
            </a:r>
            <a:r>
              <a:rPr lang="en-US" altLang="en-US" sz="1200" b="1" dirty="0">
                <a:latin typeface="Calibri" panose="020F0502020204030204" pitchFamily="34" charset="0"/>
              </a:rPr>
              <a:t> C</a:t>
            </a:r>
            <a:r>
              <a:rPr lang="en-US" altLang="en-US" sz="1200" dirty="0">
                <a:latin typeface="Calibri" panose="020F0502020204030204" pitchFamily="34" charset="0"/>
              </a:rPr>
              <a:t>onsultation</a:t>
            </a:r>
            <a:r>
              <a:rPr lang="en-US" altLang="en-US" sz="1200" b="1" dirty="0">
                <a:latin typeface="Calibri" panose="020F0502020204030204" pitchFamily="34" charset="0"/>
              </a:rPr>
              <a:t> T</a:t>
            </a:r>
            <a:r>
              <a:rPr lang="en-US" altLang="en-US" sz="1200" dirty="0">
                <a:latin typeface="Calibri" panose="020F0502020204030204" pitchFamily="34" charset="0"/>
              </a:rPr>
              <a:t>raining</a:t>
            </a:r>
            <a:r>
              <a:rPr lang="en-US" altLang="en-US" sz="1200" b="1" dirty="0">
                <a:latin typeface="Calibri" panose="020F0502020204030204" pitchFamily="34" charset="0"/>
              </a:rPr>
              <a:t> </a:t>
            </a:r>
            <a:r>
              <a:rPr lang="en-US" altLang="en-US" sz="1200" dirty="0">
                <a:latin typeface="Calibri" panose="020F0502020204030204" pitchFamily="34" charset="0"/>
              </a:rPr>
              <a:t>(TACT) </a:t>
            </a:r>
            <a:r>
              <a:rPr lang="en-US" altLang="en-US" sz="1200" b="1" dirty="0">
                <a:latin typeface="Calibri" panose="020F0502020204030204" pitchFamily="34" charset="0"/>
              </a:rPr>
              <a:t>·</a:t>
            </a:r>
            <a:r>
              <a:rPr lang="en-US" altLang="en-US" sz="1200" dirty="0">
                <a:latin typeface="Calibri" panose="020F0502020204030204" pitchFamily="34" charset="0"/>
              </a:rPr>
              <a:t> University of South Florida </a:t>
            </a:r>
            <a:r>
              <a:rPr lang="en-US" altLang="en-US" sz="1200" b="1" dirty="0">
                <a:latin typeface="Calibri" panose="020F0502020204030204" pitchFamily="34" charset="0"/>
              </a:rPr>
              <a:t>·</a:t>
            </a:r>
            <a:r>
              <a:rPr lang="en-US" altLang="en-US" sz="1200" dirty="0">
                <a:latin typeface="Calibri" panose="020F0502020204030204" pitchFamily="34" charset="0"/>
              </a:rPr>
              <a:t> Child Welfare Training Consortium</a:t>
            </a:r>
            <a:endParaRPr lang="en-US" altLang="en-US" sz="3200" dirty="0">
              <a:latin typeface="Arial" panose="020B0604020202020204" pitchFamily="34" charset="0"/>
            </a:endParaRPr>
          </a:p>
        </p:txBody>
      </p:sp>
    </p:spTree>
    <p:extLst>
      <p:ext uri="{BB962C8B-B14F-4D97-AF65-F5344CB8AC3E}">
        <p14:creationId xmlns:p14="http://schemas.microsoft.com/office/powerpoint/2010/main" val="135198759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5400" b="1" dirty="0">
                <a:solidFill>
                  <a:schemeClr val="accent1">
                    <a:lumMod val="50000"/>
                  </a:schemeClr>
                </a:solidFill>
              </a:rPr>
              <a:t>Activity #3</a:t>
            </a:r>
            <a:br>
              <a:rPr lang="en-US" sz="5400" b="1" dirty="0">
                <a:solidFill>
                  <a:schemeClr val="accent1">
                    <a:lumMod val="50000"/>
                  </a:schemeClr>
                </a:solidFill>
              </a:rPr>
            </a:br>
            <a:r>
              <a:rPr lang="en-US" sz="5400" b="1" dirty="0">
                <a:solidFill>
                  <a:schemeClr val="accent1">
                    <a:lumMod val="50000"/>
                  </a:schemeClr>
                </a:solidFill>
              </a:rPr>
              <a:t>Thinking On Your Feet</a:t>
            </a:r>
            <a:r>
              <a:rPr lang="en-US" sz="5400" dirty="0">
                <a:solidFill>
                  <a:schemeClr val="accent1">
                    <a:lumMod val="50000"/>
                  </a:schemeClr>
                </a:solidFill>
              </a:rPr>
              <a:t> </a:t>
            </a:r>
          </a:p>
        </p:txBody>
      </p:sp>
      <p:sp>
        <p:nvSpPr>
          <p:cNvPr id="3" name="Content Placeholder 2"/>
          <p:cNvSpPr>
            <a:spLocks noGrp="1"/>
          </p:cNvSpPr>
          <p:nvPr>
            <p:ph idx="1"/>
          </p:nvPr>
        </p:nvSpPr>
        <p:spPr>
          <a:xfrm>
            <a:off x="522040" y="2184893"/>
            <a:ext cx="8963337" cy="4175601"/>
          </a:xfrm>
        </p:spPr>
        <p:txBody>
          <a:bodyPr>
            <a:normAutofit fontScale="85000" lnSpcReduction="10000"/>
          </a:bodyPr>
          <a:lstStyle/>
          <a:p>
            <a:r>
              <a:rPr lang="en-US" sz="2800" dirty="0">
                <a:latin typeface="Andalus" panose="02020603050405020304" pitchFamily="18" charset="-78"/>
                <a:cs typeface="Andalus" panose="02020603050405020304" pitchFamily="18" charset="-78"/>
              </a:rPr>
              <a:t>Partner up with your assigned interview partner. </a:t>
            </a:r>
          </a:p>
          <a:p>
            <a:r>
              <a:rPr lang="en-US" sz="2800" dirty="0">
                <a:latin typeface="Andalus" panose="02020603050405020304" pitchFamily="18" charset="-78"/>
                <a:cs typeface="Andalus" panose="02020603050405020304" pitchFamily="18" charset="-78"/>
              </a:rPr>
              <a:t>One partner reads one of the provided statements from a family member. The other partner looks at the “Change Talk Strategies” handout in your Participant Guide (</a:t>
            </a:r>
            <a:r>
              <a:rPr lang="en-US" sz="2800" dirty="0" err="1">
                <a:latin typeface="Andalus" panose="02020603050405020304" pitchFamily="18" charset="-78"/>
                <a:cs typeface="Andalus" panose="02020603050405020304" pitchFamily="18" charset="-78"/>
              </a:rPr>
              <a:t>pg</a:t>
            </a:r>
            <a:r>
              <a:rPr lang="en-US" sz="2800" dirty="0">
                <a:latin typeface="Andalus" panose="02020603050405020304" pitchFamily="18" charset="-78"/>
                <a:cs typeface="Andalus" panose="02020603050405020304" pitchFamily="18" charset="-78"/>
              </a:rPr>
              <a:t> 31). </a:t>
            </a:r>
          </a:p>
          <a:p>
            <a:r>
              <a:rPr lang="en-US" sz="2800" dirty="0">
                <a:latin typeface="Andalus" panose="02020603050405020304" pitchFamily="18" charset="-78"/>
                <a:cs typeface="Andalus" panose="02020603050405020304" pitchFamily="18" charset="-78"/>
              </a:rPr>
              <a:t>A change talk strategy method is selected to develop a question that would elicit more information about the statement just made by your partner.</a:t>
            </a:r>
          </a:p>
          <a:p>
            <a:pPr lvl="1"/>
            <a:r>
              <a:rPr lang="en-US" sz="2600" dirty="0">
                <a:latin typeface="Andalus" panose="02020603050405020304" pitchFamily="18" charset="-78"/>
                <a:cs typeface="Andalus" panose="02020603050405020304" pitchFamily="18" charset="-78"/>
              </a:rPr>
              <a:t>Switch partners and select another statement so your partner has a turn asking their question using a </a:t>
            </a:r>
            <a:r>
              <a:rPr lang="en-US" sz="2600" i="1" dirty="0">
                <a:latin typeface="Andalus" panose="02020603050405020304" pitchFamily="18" charset="-78"/>
                <a:cs typeface="Andalus" panose="02020603050405020304" pitchFamily="18" charset="-78"/>
              </a:rPr>
              <a:t>different strategy</a:t>
            </a:r>
            <a:r>
              <a:rPr lang="en-US" sz="2600" dirty="0">
                <a:latin typeface="Andalus" panose="02020603050405020304" pitchFamily="18" charset="-78"/>
                <a:cs typeface="Andalus" panose="02020603050405020304" pitchFamily="18" charset="-78"/>
              </a:rPr>
              <a:t>.</a:t>
            </a:r>
          </a:p>
          <a:p>
            <a:pPr lvl="1"/>
            <a:r>
              <a:rPr lang="en-US" sz="2600" dirty="0">
                <a:latin typeface="Andalus" panose="02020603050405020304" pitchFamily="18" charset="-78"/>
                <a:cs typeface="Andalus" panose="02020603050405020304" pitchFamily="18" charset="-78"/>
              </a:rPr>
              <a:t>Repeat activity until all statements and strategies are used or Trainer calls time. </a:t>
            </a:r>
          </a:p>
        </p:txBody>
      </p:sp>
      <p:pic>
        <p:nvPicPr>
          <p:cNvPr id="4" name="Picture 4" descr="http://media.cmgdigital.com/shared/lt/lt_cache/thumbnail/960/img/photos/2012/07/16/35/4d/DCF_Logo_circ_CMYK.jpg"/>
          <p:cNvPicPr>
            <a:picLocks noChangeAspect="1" noChangeArrowheads="1"/>
          </p:cNvPicPr>
          <p:nvPr/>
        </p:nvPicPr>
        <p:blipFill>
          <a:blip r:embed="rId2" cstate="print">
            <a:clrChange>
              <a:clrFrom>
                <a:srgbClr val="FFFEFD"/>
              </a:clrFrom>
              <a:clrTo>
                <a:srgbClr val="FFFEFD">
                  <a:alpha val="0"/>
                </a:srgbClr>
              </a:clrTo>
            </a:clrChange>
            <a:extLst>
              <a:ext uri="{28A0092B-C50C-407E-A947-70E740481C1C}">
                <a14:useLocalDpi xmlns:a14="http://schemas.microsoft.com/office/drawing/2010/main" val="0"/>
              </a:ext>
            </a:extLst>
          </a:blip>
          <a:srcRect/>
          <a:stretch>
            <a:fillRect/>
          </a:stretch>
        </p:blipFill>
        <p:spPr bwMode="auto">
          <a:xfrm>
            <a:off x="8704201" y="63916"/>
            <a:ext cx="693680" cy="77027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92506" y="5907586"/>
            <a:ext cx="1020180" cy="850151"/>
          </a:xfrm>
          <a:prstGeom prst="rect">
            <a:avLst/>
          </a:prstGeom>
        </p:spPr>
      </p:pic>
      <p:sp>
        <p:nvSpPr>
          <p:cNvPr id="6" name="Text Box 2"/>
          <p:cNvSpPr txBox="1">
            <a:spLocks noChangeArrowheads="1"/>
          </p:cNvSpPr>
          <p:nvPr/>
        </p:nvSpPr>
        <p:spPr bwMode="auto">
          <a:xfrm>
            <a:off x="1132475" y="6162076"/>
            <a:ext cx="1005679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defTabSz="914377" eaLnBrk="0" fontAlgn="base" hangingPunct="0">
              <a:spcBef>
                <a:spcPct val="0"/>
              </a:spcBef>
              <a:spcAft>
                <a:spcPts val="800"/>
              </a:spcAft>
            </a:pPr>
            <a:r>
              <a:rPr lang="en-US" altLang="en-US" sz="1200" b="1" dirty="0">
                <a:latin typeface="Calibri" panose="020F0502020204030204" pitchFamily="34" charset="0"/>
              </a:rPr>
              <a:t>T</a:t>
            </a:r>
            <a:r>
              <a:rPr lang="en-US" altLang="en-US" sz="1200" dirty="0">
                <a:latin typeface="Calibri" panose="020F0502020204030204" pitchFamily="34" charset="0"/>
              </a:rPr>
              <a:t>echnical </a:t>
            </a:r>
            <a:r>
              <a:rPr lang="en-US" altLang="en-US" sz="1200" b="1" dirty="0">
                <a:latin typeface="Calibri" panose="020F0502020204030204" pitchFamily="34" charset="0"/>
              </a:rPr>
              <a:t>A</a:t>
            </a:r>
            <a:r>
              <a:rPr lang="en-US" altLang="en-US" sz="1200" dirty="0">
                <a:latin typeface="Calibri" panose="020F0502020204030204" pitchFamily="34" charset="0"/>
              </a:rPr>
              <a:t>dvising</a:t>
            </a:r>
            <a:r>
              <a:rPr lang="en-US" altLang="en-US" sz="1200" b="1" dirty="0">
                <a:latin typeface="Calibri" panose="020F0502020204030204" pitchFamily="34" charset="0"/>
              </a:rPr>
              <a:t> C</a:t>
            </a:r>
            <a:r>
              <a:rPr lang="en-US" altLang="en-US" sz="1200" dirty="0">
                <a:latin typeface="Calibri" panose="020F0502020204030204" pitchFamily="34" charset="0"/>
              </a:rPr>
              <a:t>onsultation</a:t>
            </a:r>
            <a:r>
              <a:rPr lang="en-US" altLang="en-US" sz="1200" b="1" dirty="0">
                <a:latin typeface="Calibri" panose="020F0502020204030204" pitchFamily="34" charset="0"/>
              </a:rPr>
              <a:t> T</a:t>
            </a:r>
            <a:r>
              <a:rPr lang="en-US" altLang="en-US" sz="1200" dirty="0">
                <a:latin typeface="Calibri" panose="020F0502020204030204" pitchFamily="34" charset="0"/>
              </a:rPr>
              <a:t>raining</a:t>
            </a:r>
            <a:r>
              <a:rPr lang="en-US" altLang="en-US" sz="1200" b="1" dirty="0">
                <a:latin typeface="Calibri" panose="020F0502020204030204" pitchFamily="34" charset="0"/>
              </a:rPr>
              <a:t> </a:t>
            </a:r>
            <a:r>
              <a:rPr lang="en-US" altLang="en-US" sz="1200" dirty="0">
                <a:latin typeface="Calibri" panose="020F0502020204030204" pitchFamily="34" charset="0"/>
              </a:rPr>
              <a:t>(TACT) </a:t>
            </a:r>
            <a:r>
              <a:rPr lang="en-US" altLang="en-US" sz="1200" b="1" dirty="0">
                <a:latin typeface="Calibri" panose="020F0502020204030204" pitchFamily="34" charset="0"/>
              </a:rPr>
              <a:t>·</a:t>
            </a:r>
            <a:r>
              <a:rPr lang="en-US" altLang="en-US" sz="1200" dirty="0">
                <a:latin typeface="Calibri" panose="020F0502020204030204" pitchFamily="34" charset="0"/>
              </a:rPr>
              <a:t> University of South Florida </a:t>
            </a:r>
            <a:r>
              <a:rPr lang="en-US" altLang="en-US" sz="1200" b="1" dirty="0">
                <a:latin typeface="Calibri" panose="020F0502020204030204" pitchFamily="34" charset="0"/>
              </a:rPr>
              <a:t>·</a:t>
            </a:r>
            <a:r>
              <a:rPr lang="en-US" altLang="en-US" sz="1200" dirty="0">
                <a:latin typeface="Calibri" panose="020F0502020204030204" pitchFamily="34" charset="0"/>
              </a:rPr>
              <a:t> Child Welfare Training Consortium</a:t>
            </a:r>
            <a:endParaRPr lang="en-US" altLang="en-US" sz="3200" dirty="0">
              <a:latin typeface="Arial" panose="020B0604020202020204" pitchFamily="34" charset="0"/>
            </a:endParaRPr>
          </a:p>
        </p:txBody>
      </p:sp>
      <p:pic>
        <p:nvPicPr>
          <p:cNvPr id="7" name="Picture 6" descr="http://ucnewsblog.files.wordpress.com/2011/11/copy-of-focusgroup.png"/>
          <p:cNvPicPr/>
          <p:nvPr/>
        </p:nvPicPr>
        <p:blipFill>
          <a:blip r:embed="rId4" r:link="rId5" cstate="print">
            <a:extLst>
              <a:ext uri="{28A0092B-C50C-407E-A947-70E740481C1C}">
                <a14:useLocalDpi xmlns:a14="http://schemas.microsoft.com/office/drawing/2010/main" val="0"/>
              </a:ext>
            </a:extLst>
          </a:blip>
          <a:srcRect/>
          <a:stretch>
            <a:fillRect/>
          </a:stretch>
        </p:blipFill>
        <p:spPr bwMode="auto">
          <a:xfrm>
            <a:off x="4235078" y="587282"/>
            <a:ext cx="1207605" cy="921607"/>
          </a:xfrm>
          <a:prstGeom prst="rect">
            <a:avLst/>
          </a:prstGeom>
          <a:noFill/>
          <a:ln>
            <a:noFill/>
          </a:ln>
        </p:spPr>
      </p:pic>
    </p:spTree>
    <p:extLst>
      <p:ext uri="{BB962C8B-B14F-4D97-AF65-F5344CB8AC3E}">
        <p14:creationId xmlns:p14="http://schemas.microsoft.com/office/powerpoint/2010/main" val="348369450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http://media.cmgdigital.com/shared/lt/lt_cache/thumbnail/960/img/photos/2012/07/16/35/4d/DCF_Logo_circ_CMYK.jpg"/>
          <p:cNvPicPr>
            <a:picLocks noChangeAspect="1" noChangeArrowheads="1"/>
          </p:cNvPicPr>
          <p:nvPr/>
        </p:nvPicPr>
        <p:blipFill>
          <a:blip r:embed="rId2" cstate="print">
            <a:clrChange>
              <a:clrFrom>
                <a:srgbClr val="FFFEFD"/>
              </a:clrFrom>
              <a:clrTo>
                <a:srgbClr val="FFFEFD">
                  <a:alpha val="0"/>
                </a:srgbClr>
              </a:clrTo>
            </a:clrChange>
            <a:extLst>
              <a:ext uri="{28A0092B-C50C-407E-A947-70E740481C1C}">
                <a14:useLocalDpi xmlns:a14="http://schemas.microsoft.com/office/drawing/2010/main" val="0"/>
              </a:ext>
            </a:extLst>
          </a:blip>
          <a:srcRect/>
          <a:stretch>
            <a:fillRect/>
          </a:stretch>
        </p:blipFill>
        <p:spPr bwMode="auto">
          <a:xfrm>
            <a:off x="8704201" y="63916"/>
            <a:ext cx="693680" cy="77027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92506" y="5907586"/>
            <a:ext cx="1020180" cy="850151"/>
          </a:xfrm>
          <a:prstGeom prst="rect">
            <a:avLst/>
          </a:prstGeom>
        </p:spPr>
      </p:pic>
      <p:sp>
        <p:nvSpPr>
          <p:cNvPr id="6" name="Text Box 2"/>
          <p:cNvSpPr txBox="1">
            <a:spLocks noChangeArrowheads="1"/>
          </p:cNvSpPr>
          <p:nvPr/>
        </p:nvSpPr>
        <p:spPr bwMode="auto">
          <a:xfrm>
            <a:off x="1132475" y="6162076"/>
            <a:ext cx="1005679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defTabSz="914377" eaLnBrk="0" fontAlgn="base" hangingPunct="0">
              <a:spcBef>
                <a:spcPct val="0"/>
              </a:spcBef>
              <a:spcAft>
                <a:spcPts val="800"/>
              </a:spcAft>
            </a:pPr>
            <a:r>
              <a:rPr lang="en-US" altLang="en-US" sz="1200" b="1" dirty="0">
                <a:latin typeface="Calibri" panose="020F0502020204030204" pitchFamily="34" charset="0"/>
              </a:rPr>
              <a:t>T</a:t>
            </a:r>
            <a:r>
              <a:rPr lang="en-US" altLang="en-US" sz="1200" dirty="0">
                <a:latin typeface="Calibri" panose="020F0502020204030204" pitchFamily="34" charset="0"/>
              </a:rPr>
              <a:t>echnical </a:t>
            </a:r>
            <a:r>
              <a:rPr lang="en-US" altLang="en-US" sz="1200" b="1" dirty="0">
                <a:latin typeface="Calibri" panose="020F0502020204030204" pitchFamily="34" charset="0"/>
              </a:rPr>
              <a:t>A</a:t>
            </a:r>
            <a:r>
              <a:rPr lang="en-US" altLang="en-US" sz="1200" dirty="0">
                <a:latin typeface="Calibri" panose="020F0502020204030204" pitchFamily="34" charset="0"/>
              </a:rPr>
              <a:t>dvising</a:t>
            </a:r>
            <a:r>
              <a:rPr lang="en-US" altLang="en-US" sz="1200" b="1" dirty="0">
                <a:latin typeface="Calibri" panose="020F0502020204030204" pitchFamily="34" charset="0"/>
              </a:rPr>
              <a:t> C</a:t>
            </a:r>
            <a:r>
              <a:rPr lang="en-US" altLang="en-US" sz="1200" dirty="0">
                <a:latin typeface="Calibri" panose="020F0502020204030204" pitchFamily="34" charset="0"/>
              </a:rPr>
              <a:t>onsultation</a:t>
            </a:r>
            <a:r>
              <a:rPr lang="en-US" altLang="en-US" sz="1200" b="1" dirty="0">
                <a:latin typeface="Calibri" panose="020F0502020204030204" pitchFamily="34" charset="0"/>
              </a:rPr>
              <a:t> T</a:t>
            </a:r>
            <a:r>
              <a:rPr lang="en-US" altLang="en-US" sz="1200" dirty="0">
                <a:latin typeface="Calibri" panose="020F0502020204030204" pitchFamily="34" charset="0"/>
              </a:rPr>
              <a:t>raining</a:t>
            </a:r>
            <a:r>
              <a:rPr lang="en-US" altLang="en-US" sz="1200" b="1" dirty="0">
                <a:latin typeface="Calibri" panose="020F0502020204030204" pitchFamily="34" charset="0"/>
              </a:rPr>
              <a:t> </a:t>
            </a:r>
            <a:r>
              <a:rPr lang="en-US" altLang="en-US" sz="1200" dirty="0">
                <a:latin typeface="Calibri" panose="020F0502020204030204" pitchFamily="34" charset="0"/>
              </a:rPr>
              <a:t>(TACT) </a:t>
            </a:r>
            <a:r>
              <a:rPr lang="en-US" altLang="en-US" sz="1200" b="1" dirty="0">
                <a:latin typeface="Calibri" panose="020F0502020204030204" pitchFamily="34" charset="0"/>
              </a:rPr>
              <a:t>·</a:t>
            </a:r>
            <a:r>
              <a:rPr lang="en-US" altLang="en-US" sz="1200" dirty="0">
                <a:latin typeface="Calibri" panose="020F0502020204030204" pitchFamily="34" charset="0"/>
              </a:rPr>
              <a:t> University of South Florida </a:t>
            </a:r>
            <a:r>
              <a:rPr lang="en-US" altLang="en-US" sz="1200" b="1" dirty="0">
                <a:latin typeface="Calibri" panose="020F0502020204030204" pitchFamily="34" charset="0"/>
              </a:rPr>
              <a:t>·</a:t>
            </a:r>
            <a:r>
              <a:rPr lang="en-US" altLang="en-US" sz="1200" dirty="0">
                <a:latin typeface="Calibri" panose="020F0502020204030204" pitchFamily="34" charset="0"/>
              </a:rPr>
              <a:t> Child Welfare Training Consortium</a:t>
            </a:r>
            <a:endParaRPr lang="en-US" altLang="en-US" sz="3200" dirty="0">
              <a:latin typeface="Arial" panose="020B0604020202020204" pitchFamily="34" charset="0"/>
            </a:endParaRPr>
          </a:p>
        </p:txBody>
      </p:sp>
      <p:sp>
        <p:nvSpPr>
          <p:cNvPr id="7" name="Title 1"/>
          <p:cNvSpPr txBox="1">
            <a:spLocks/>
          </p:cNvSpPr>
          <p:nvPr/>
        </p:nvSpPr>
        <p:spPr>
          <a:xfrm>
            <a:off x="2040914" y="2358189"/>
            <a:ext cx="5498877" cy="13208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5400" b="1" dirty="0">
                <a:solidFill>
                  <a:schemeClr val="accent1">
                    <a:lumMod val="50000"/>
                  </a:schemeClr>
                </a:solidFill>
              </a:rPr>
              <a:t>Activity Debrief</a:t>
            </a:r>
          </a:p>
        </p:txBody>
      </p:sp>
      <p:pic>
        <p:nvPicPr>
          <p:cNvPr id="8" name="Picture 7" descr="http://web-images.chacha.com/images/Gallery/5255/what-can-you-do-with-an-old-flash-drive-206140998-dec-6-2012-1-600x600.jpg"/>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093149" y="3500122"/>
            <a:ext cx="1243127" cy="1153767"/>
          </a:xfrm>
          <a:prstGeom prst="rect">
            <a:avLst/>
          </a:prstGeom>
          <a:noFill/>
          <a:ln>
            <a:noFill/>
          </a:ln>
        </p:spPr>
      </p:pic>
    </p:spTree>
    <p:extLst>
      <p:ext uri="{BB962C8B-B14F-4D97-AF65-F5344CB8AC3E}">
        <p14:creationId xmlns:p14="http://schemas.microsoft.com/office/powerpoint/2010/main" val="376572682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solidFill>
                  <a:schemeClr val="accent1">
                    <a:lumMod val="50000"/>
                  </a:schemeClr>
                </a:solidFill>
              </a:rPr>
              <a:t>Questions</a:t>
            </a:r>
          </a:p>
        </p:txBody>
      </p:sp>
      <p:pic>
        <p:nvPicPr>
          <p:cNvPr id="1026" name="Picture 2" descr="http://www.meritbrass.com/mbleadfree/wp-content/uploads/2012/09/question.jpg"/>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658779" y="528041"/>
            <a:ext cx="5634036" cy="563403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http://media.cmgdigital.com/shared/lt/lt_cache/thumbnail/960/img/photos/2012/07/16/35/4d/DCF_Logo_circ_CMYK.jpg"/>
          <p:cNvPicPr>
            <a:picLocks noChangeAspect="1" noChangeArrowheads="1"/>
          </p:cNvPicPr>
          <p:nvPr/>
        </p:nvPicPr>
        <p:blipFill>
          <a:blip r:embed="rId3" cstate="print">
            <a:clrChange>
              <a:clrFrom>
                <a:srgbClr val="FFFEFD"/>
              </a:clrFrom>
              <a:clrTo>
                <a:srgbClr val="FFFEFD">
                  <a:alpha val="0"/>
                </a:srgbClr>
              </a:clrTo>
            </a:clrChange>
            <a:extLst>
              <a:ext uri="{28A0092B-C50C-407E-A947-70E740481C1C}">
                <a14:useLocalDpi xmlns:a14="http://schemas.microsoft.com/office/drawing/2010/main" val="0"/>
              </a:ext>
            </a:extLst>
          </a:blip>
          <a:srcRect/>
          <a:stretch>
            <a:fillRect/>
          </a:stretch>
        </p:blipFill>
        <p:spPr bwMode="auto">
          <a:xfrm>
            <a:off x="8704201" y="63916"/>
            <a:ext cx="693680" cy="770275"/>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92506" y="5907586"/>
            <a:ext cx="1020180" cy="850151"/>
          </a:xfrm>
          <a:prstGeom prst="rect">
            <a:avLst/>
          </a:prstGeom>
        </p:spPr>
      </p:pic>
      <p:sp>
        <p:nvSpPr>
          <p:cNvPr id="7" name="Text Box 2"/>
          <p:cNvSpPr txBox="1">
            <a:spLocks noChangeArrowheads="1"/>
          </p:cNvSpPr>
          <p:nvPr/>
        </p:nvSpPr>
        <p:spPr bwMode="auto">
          <a:xfrm>
            <a:off x="1132475" y="6162076"/>
            <a:ext cx="1005679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defTabSz="914377" eaLnBrk="0" fontAlgn="base" hangingPunct="0">
              <a:spcBef>
                <a:spcPct val="0"/>
              </a:spcBef>
              <a:spcAft>
                <a:spcPts val="800"/>
              </a:spcAft>
            </a:pPr>
            <a:r>
              <a:rPr lang="en-US" altLang="en-US" sz="1200" b="1" dirty="0">
                <a:latin typeface="Calibri" panose="020F0502020204030204" pitchFamily="34" charset="0"/>
              </a:rPr>
              <a:t>T</a:t>
            </a:r>
            <a:r>
              <a:rPr lang="en-US" altLang="en-US" sz="1200" dirty="0">
                <a:latin typeface="Calibri" panose="020F0502020204030204" pitchFamily="34" charset="0"/>
              </a:rPr>
              <a:t>echnical </a:t>
            </a:r>
            <a:r>
              <a:rPr lang="en-US" altLang="en-US" sz="1200" b="1" dirty="0">
                <a:latin typeface="Calibri" panose="020F0502020204030204" pitchFamily="34" charset="0"/>
              </a:rPr>
              <a:t>A</a:t>
            </a:r>
            <a:r>
              <a:rPr lang="en-US" altLang="en-US" sz="1200" dirty="0">
                <a:latin typeface="Calibri" panose="020F0502020204030204" pitchFamily="34" charset="0"/>
              </a:rPr>
              <a:t>dvising</a:t>
            </a:r>
            <a:r>
              <a:rPr lang="en-US" altLang="en-US" sz="1200" b="1" dirty="0">
                <a:latin typeface="Calibri" panose="020F0502020204030204" pitchFamily="34" charset="0"/>
              </a:rPr>
              <a:t> C</a:t>
            </a:r>
            <a:r>
              <a:rPr lang="en-US" altLang="en-US" sz="1200" dirty="0">
                <a:latin typeface="Calibri" panose="020F0502020204030204" pitchFamily="34" charset="0"/>
              </a:rPr>
              <a:t>onsultation</a:t>
            </a:r>
            <a:r>
              <a:rPr lang="en-US" altLang="en-US" sz="1200" b="1" dirty="0">
                <a:latin typeface="Calibri" panose="020F0502020204030204" pitchFamily="34" charset="0"/>
              </a:rPr>
              <a:t> T</a:t>
            </a:r>
            <a:r>
              <a:rPr lang="en-US" altLang="en-US" sz="1200" dirty="0">
                <a:latin typeface="Calibri" panose="020F0502020204030204" pitchFamily="34" charset="0"/>
              </a:rPr>
              <a:t>raining</a:t>
            </a:r>
            <a:r>
              <a:rPr lang="en-US" altLang="en-US" sz="1200" b="1" dirty="0">
                <a:latin typeface="Calibri" panose="020F0502020204030204" pitchFamily="34" charset="0"/>
              </a:rPr>
              <a:t> </a:t>
            </a:r>
            <a:r>
              <a:rPr lang="en-US" altLang="en-US" sz="1200" dirty="0">
                <a:latin typeface="Calibri" panose="020F0502020204030204" pitchFamily="34" charset="0"/>
              </a:rPr>
              <a:t>(TACT) </a:t>
            </a:r>
            <a:r>
              <a:rPr lang="en-US" altLang="en-US" sz="1200" b="1" dirty="0">
                <a:latin typeface="Calibri" panose="020F0502020204030204" pitchFamily="34" charset="0"/>
              </a:rPr>
              <a:t>·</a:t>
            </a:r>
            <a:r>
              <a:rPr lang="en-US" altLang="en-US" sz="1200" dirty="0">
                <a:latin typeface="Calibri" panose="020F0502020204030204" pitchFamily="34" charset="0"/>
              </a:rPr>
              <a:t> University of South Florida </a:t>
            </a:r>
            <a:r>
              <a:rPr lang="en-US" altLang="en-US" sz="1200" b="1" dirty="0">
                <a:latin typeface="Calibri" panose="020F0502020204030204" pitchFamily="34" charset="0"/>
              </a:rPr>
              <a:t>·</a:t>
            </a:r>
            <a:r>
              <a:rPr lang="en-US" altLang="en-US" sz="1200" dirty="0">
                <a:latin typeface="Calibri" panose="020F0502020204030204" pitchFamily="34" charset="0"/>
              </a:rPr>
              <a:t> Child Welfare Training Consortium</a:t>
            </a:r>
            <a:endParaRPr lang="en-US" altLang="en-US" sz="3200" dirty="0">
              <a:latin typeface="Arial" panose="020B0604020202020204" pitchFamily="34" charset="0"/>
            </a:endParaRPr>
          </a:p>
        </p:txBody>
      </p:sp>
    </p:spTree>
    <p:extLst>
      <p:ext uri="{BB962C8B-B14F-4D97-AF65-F5344CB8AC3E}">
        <p14:creationId xmlns:p14="http://schemas.microsoft.com/office/powerpoint/2010/main" val="323347894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09600"/>
            <a:ext cx="4601803" cy="1320800"/>
          </a:xfrm>
        </p:spPr>
        <p:txBody>
          <a:bodyPr>
            <a:normAutofit/>
          </a:bodyPr>
          <a:lstStyle/>
          <a:p>
            <a:r>
              <a:rPr lang="en-US" sz="5400" b="1" dirty="0">
                <a:solidFill>
                  <a:schemeClr val="accent1">
                    <a:lumMod val="50000"/>
                  </a:schemeClr>
                </a:solidFill>
              </a:rPr>
              <a:t>What Stuck?</a:t>
            </a:r>
          </a:p>
        </p:txBody>
      </p:sp>
      <p:pic>
        <p:nvPicPr>
          <p:cNvPr id="4" name="Picture 4" descr="http://media.cmgdigital.com/shared/lt/lt_cache/thumbnail/960/img/photos/2012/07/16/35/4d/DCF_Logo_circ_CMYK.jpg"/>
          <p:cNvPicPr>
            <a:picLocks noChangeAspect="1" noChangeArrowheads="1"/>
          </p:cNvPicPr>
          <p:nvPr/>
        </p:nvPicPr>
        <p:blipFill>
          <a:blip r:embed="rId2" cstate="print">
            <a:clrChange>
              <a:clrFrom>
                <a:srgbClr val="FFFEFD"/>
              </a:clrFrom>
              <a:clrTo>
                <a:srgbClr val="FFFEFD">
                  <a:alpha val="0"/>
                </a:srgbClr>
              </a:clrTo>
            </a:clrChange>
            <a:extLst>
              <a:ext uri="{28A0092B-C50C-407E-A947-70E740481C1C}">
                <a14:useLocalDpi xmlns:a14="http://schemas.microsoft.com/office/drawing/2010/main" val="0"/>
              </a:ext>
            </a:extLst>
          </a:blip>
          <a:srcRect/>
          <a:stretch>
            <a:fillRect/>
          </a:stretch>
        </p:blipFill>
        <p:spPr bwMode="auto">
          <a:xfrm>
            <a:off x="8704201" y="63916"/>
            <a:ext cx="693680" cy="77027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92506" y="5907586"/>
            <a:ext cx="1020180" cy="850151"/>
          </a:xfrm>
          <a:prstGeom prst="rect">
            <a:avLst/>
          </a:prstGeom>
        </p:spPr>
      </p:pic>
      <p:sp>
        <p:nvSpPr>
          <p:cNvPr id="6" name="Text Box 2"/>
          <p:cNvSpPr txBox="1">
            <a:spLocks noChangeArrowheads="1"/>
          </p:cNvSpPr>
          <p:nvPr/>
        </p:nvSpPr>
        <p:spPr bwMode="auto">
          <a:xfrm>
            <a:off x="1132475" y="6162076"/>
            <a:ext cx="1005679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defTabSz="914377" eaLnBrk="0" fontAlgn="base" hangingPunct="0">
              <a:spcBef>
                <a:spcPct val="0"/>
              </a:spcBef>
              <a:spcAft>
                <a:spcPts val="800"/>
              </a:spcAft>
            </a:pPr>
            <a:r>
              <a:rPr lang="en-US" altLang="en-US" sz="1200" b="1" dirty="0">
                <a:latin typeface="Calibri" panose="020F0502020204030204" pitchFamily="34" charset="0"/>
              </a:rPr>
              <a:t>T</a:t>
            </a:r>
            <a:r>
              <a:rPr lang="en-US" altLang="en-US" sz="1200" dirty="0">
                <a:latin typeface="Calibri" panose="020F0502020204030204" pitchFamily="34" charset="0"/>
              </a:rPr>
              <a:t>echnical </a:t>
            </a:r>
            <a:r>
              <a:rPr lang="en-US" altLang="en-US" sz="1200" b="1" dirty="0">
                <a:latin typeface="Calibri" panose="020F0502020204030204" pitchFamily="34" charset="0"/>
              </a:rPr>
              <a:t>A</a:t>
            </a:r>
            <a:r>
              <a:rPr lang="en-US" altLang="en-US" sz="1200" dirty="0">
                <a:latin typeface="Calibri" panose="020F0502020204030204" pitchFamily="34" charset="0"/>
              </a:rPr>
              <a:t>dvising</a:t>
            </a:r>
            <a:r>
              <a:rPr lang="en-US" altLang="en-US" sz="1200" b="1" dirty="0">
                <a:latin typeface="Calibri" panose="020F0502020204030204" pitchFamily="34" charset="0"/>
              </a:rPr>
              <a:t> C</a:t>
            </a:r>
            <a:r>
              <a:rPr lang="en-US" altLang="en-US" sz="1200" dirty="0">
                <a:latin typeface="Calibri" panose="020F0502020204030204" pitchFamily="34" charset="0"/>
              </a:rPr>
              <a:t>onsultation</a:t>
            </a:r>
            <a:r>
              <a:rPr lang="en-US" altLang="en-US" sz="1200" b="1" dirty="0">
                <a:latin typeface="Calibri" panose="020F0502020204030204" pitchFamily="34" charset="0"/>
              </a:rPr>
              <a:t> T</a:t>
            </a:r>
            <a:r>
              <a:rPr lang="en-US" altLang="en-US" sz="1200" dirty="0">
                <a:latin typeface="Calibri" panose="020F0502020204030204" pitchFamily="34" charset="0"/>
              </a:rPr>
              <a:t>raining</a:t>
            </a:r>
            <a:r>
              <a:rPr lang="en-US" altLang="en-US" sz="1200" b="1" dirty="0">
                <a:latin typeface="Calibri" panose="020F0502020204030204" pitchFamily="34" charset="0"/>
              </a:rPr>
              <a:t> </a:t>
            </a:r>
            <a:r>
              <a:rPr lang="en-US" altLang="en-US" sz="1200" dirty="0">
                <a:latin typeface="Calibri" panose="020F0502020204030204" pitchFamily="34" charset="0"/>
              </a:rPr>
              <a:t>(TACT) </a:t>
            </a:r>
            <a:r>
              <a:rPr lang="en-US" altLang="en-US" sz="1200" b="1" dirty="0">
                <a:latin typeface="Calibri" panose="020F0502020204030204" pitchFamily="34" charset="0"/>
              </a:rPr>
              <a:t>·</a:t>
            </a:r>
            <a:r>
              <a:rPr lang="en-US" altLang="en-US" sz="1200" dirty="0">
                <a:latin typeface="Calibri" panose="020F0502020204030204" pitchFamily="34" charset="0"/>
              </a:rPr>
              <a:t> University of South Florida </a:t>
            </a:r>
            <a:r>
              <a:rPr lang="en-US" altLang="en-US" sz="1200" b="1" dirty="0">
                <a:latin typeface="Calibri" panose="020F0502020204030204" pitchFamily="34" charset="0"/>
              </a:rPr>
              <a:t>·</a:t>
            </a:r>
            <a:r>
              <a:rPr lang="en-US" altLang="en-US" sz="1200" dirty="0">
                <a:latin typeface="Calibri" panose="020F0502020204030204" pitchFamily="34" charset="0"/>
              </a:rPr>
              <a:t> Child Welfare Training Consortium</a:t>
            </a:r>
            <a:endParaRPr lang="en-US" altLang="en-US" sz="3200" dirty="0">
              <a:latin typeface="Arial" panose="020B0604020202020204" pitchFamily="34" charset="0"/>
            </a:endParaRPr>
          </a:p>
        </p:txBody>
      </p:sp>
      <p:pic>
        <p:nvPicPr>
          <p:cNvPr id="2050" name="Picture 2" descr="http://workshoeblisters.files.wordpress.com/2010/08/designer-duct-tape.jpg"/>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26697" y="3862217"/>
            <a:ext cx="6600825" cy="1981201"/>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http://pixabay.com/static/uploads/photo/2013/07/12/18/22/post-it-153384_640.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58158" y="1023773"/>
            <a:ext cx="4646044" cy="2838443"/>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5096631" y="1864880"/>
            <a:ext cx="2974848" cy="1015663"/>
          </a:xfrm>
          <a:prstGeom prst="rect">
            <a:avLst/>
          </a:prstGeom>
          <a:noFill/>
        </p:spPr>
        <p:txBody>
          <a:bodyPr wrap="square" rtlCol="0">
            <a:spAutoFit/>
          </a:bodyPr>
          <a:lstStyle/>
          <a:p>
            <a:r>
              <a:rPr lang="en-US" sz="6000" b="1" dirty="0"/>
              <a:t>Ah Ha!</a:t>
            </a:r>
          </a:p>
        </p:txBody>
      </p:sp>
    </p:spTree>
    <p:extLst>
      <p:ext uri="{BB962C8B-B14F-4D97-AF65-F5344CB8AC3E}">
        <p14:creationId xmlns:p14="http://schemas.microsoft.com/office/powerpoint/2010/main" val="11944892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solidFill>
                  <a:schemeClr val="accent1">
                    <a:lumMod val="50000"/>
                  </a:schemeClr>
                </a:solidFill>
              </a:rPr>
              <a:t>Pre-Test</a:t>
            </a:r>
          </a:p>
        </p:txBody>
      </p:sp>
      <p:pic>
        <p:nvPicPr>
          <p:cNvPr id="4" name="Picture 4" descr="http://media.cmgdigital.com/shared/lt/lt_cache/thumbnail/960/img/photos/2012/07/16/35/4d/DCF_Logo_circ_CMYK.jpg"/>
          <p:cNvPicPr>
            <a:picLocks noChangeAspect="1" noChangeArrowheads="1"/>
          </p:cNvPicPr>
          <p:nvPr/>
        </p:nvPicPr>
        <p:blipFill>
          <a:blip r:embed="rId2" cstate="print">
            <a:clrChange>
              <a:clrFrom>
                <a:srgbClr val="FFFEFD"/>
              </a:clrFrom>
              <a:clrTo>
                <a:srgbClr val="FFFEFD">
                  <a:alpha val="0"/>
                </a:srgbClr>
              </a:clrTo>
            </a:clrChange>
            <a:extLst>
              <a:ext uri="{28A0092B-C50C-407E-A947-70E740481C1C}">
                <a14:useLocalDpi xmlns:a14="http://schemas.microsoft.com/office/drawing/2010/main" val="0"/>
              </a:ext>
            </a:extLst>
          </a:blip>
          <a:srcRect/>
          <a:stretch>
            <a:fillRect/>
          </a:stretch>
        </p:blipFill>
        <p:spPr bwMode="auto">
          <a:xfrm>
            <a:off x="8704201" y="63916"/>
            <a:ext cx="693680" cy="770274"/>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92505" y="5907585"/>
            <a:ext cx="1020180" cy="850150"/>
          </a:xfrm>
          <a:prstGeom prst="rect">
            <a:avLst/>
          </a:prstGeom>
        </p:spPr>
      </p:pic>
      <p:sp>
        <p:nvSpPr>
          <p:cNvPr id="6" name="Text Box 2"/>
          <p:cNvSpPr txBox="1">
            <a:spLocks noChangeArrowheads="1"/>
          </p:cNvSpPr>
          <p:nvPr/>
        </p:nvSpPr>
        <p:spPr bwMode="auto">
          <a:xfrm>
            <a:off x="1132475" y="6162076"/>
            <a:ext cx="1005679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ts val="800"/>
              </a:spcAft>
              <a:buClrTx/>
              <a:buSzTx/>
              <a:buFontTx/>
              <a:buNone/>
              <a:tabLst/>
            </a:pPr>
            <a:r>
              <a:rPr kumimoji="0" lang="en-US" altLang="en-US" sz="1200" b="1" i="0" u="none" strike="noStrike" cap="none" normalizeH="0" baseline="0" dirty="0">
                <a:ln>
                  <a:noFill/>
                </a:ln>
                <a:solidFill>
                  <a:schemeClr val="tx1"/>
                </a:solidFill>
                <a:effectLst/>
                <a:latin typeface="Calibri" panose="020F0502020204030204" pitchFamily="34" charset="0"/>
              </a:rPr>
              <a:t>T</a:t>
            </a:r>
            <a:r>
              <a:rPr kumimoji="0" lang="en-US" altLang="en-US" sz="1200" b="0" i="0" u="none" strike="noStrike" cap="none" normalizeH="0" baseline="0" dirty="0">
                <a:ln>
                  <a:noFill/>
                </a:ln>
                <a:solidFill>
                  <a:schemeClr val="tx1"/>
                </a:solidFill>
                <a:effectLst/>
                <a:latin typeface="Calibri" panose="020F0502020204030204" pitchFamily="34" charset="0"/>
              </a:rPr>
              <a:t>echnical </a:t>
            </a:r>
            <a:r>
              <a:rPr kumimoji="0" lang="en-US" altLang="en-US" sz="1200" b="1" i="0" u="none" strike="noStrike" cap="none" normalizeH="0" baseline="0" dirty="0">
                <a:ln>
                  <a:noFill/>
                </a:ln>
                <a:solidFill>
                  <a:schemeClr val="tx1"/>
                </a:solidFill>
                <a:effectLst/>
                <a:latin typeface="Calibri" panose="020F0502020204030204" pitchFamily="34" charset="0"/>
              </a:rPr>
              <a:t>A</a:t>
            </a:r>
            <a:r>
              <a:rPr kumimoji="0" lang="en-US" altLang="en-US" sz="1200" b="0" i="0" u="none" strike="noStrike" cap="none" normalizeH="0" baseline="0" dirty="0">
                <a:ln>
                  <a:noFill/>
                </a:ln>
                <a:solidFill>
                  <a:schemeClr val="tx1"/>
                </a:solidFill>
                <a:effectLst/>
                <a:latin typeface="Calibri" panose="020F0502020204030204" pitchFamily="34" charset="0"/>
              </a:rPr>
              <a:t>dvising</a:t>
            </a:r>
            <a:r>
              <a:rPr kumimoji="0" lang="en-US" altLang="en-US" sz="1200" b="1" i="0" u="none" strike="noStrike" cap="none" normalizeH="0" baseline="0" dirty="0">
                <a:ln>
                  <a:noFill/>
                </a:ln>
                <a:solidFill>
                  <a:schemeClr val="tx1"/>
                </a:solidFill>
                <a:effectLst/>
                <a:latin typeface="Calibri" panose="020F0502020204030204" pitchFamily="34" charset="0"/>
              </a:rPr>
              <a:t> C</a:t>
            </a:r>
            <a:r>
              <a:rPr kumimoji="0" lang="en-US" altLang="en-US" sz="1200" b="0" i="0" u="none" strike="noStrike" cap="none" normalizeH="0" baseline="0" dirty="0">
                <a:ln>
                  <a:noFill/>
                </a:ln>
                <a:solidFill>
                  <a:schemeClr val="tx1"/>
                </a:solidFill>
                <a:effectLst/>
                <a:latin typeface="Calibri" panose="020F0502020204030204" pitchFamily="34" charset="0"/>
              </a:rPr>
              <a:t>onsultation</a:t>
            </a:r>
            <a:r>
              <a:rPr kumimoji="0" lang="en-US" altLang="en-US" sz="1200" b="1" i="0" u="none" strike="noStrike" cap="none" normalizeH="0" baseline="0" dirty="0">
                <a:ln>
                  <a:noFill/>
                </a:ln>
                <a:solidFill>
                  <a:schemeClr val="tx1"/>
                </a:solidFill>
                <a:effectLst/>
                <a:latin typeface="Calibri" panose="020F0502020204030204" pitchFamily="34" charset="0"/>
              </a:rPr>
              <a:t> T</a:t>
            </a:r>
            <a:r>
              <a:rPr kumimoji="0" lang="en-US" altLang="en-US" sz="1200" b="0" i="0" u="none" strike="noStrike" cap="none" normalizeH="0" baseline="0" dirty="0">
                <a:ln>
                  <a:noFill/>
                </a:ln>
                <a:solidFill>
                  <a:schemeClr val="tx1"/>
                </a:solidFill>
                <a:effectLst/>
                <a:latin typeface="Calibri" panose="020F0502020204030204" pitchFamily="34" charset="0"/>
              </a:rPr>
              <a:t>raining</a:t>
            </a:r>
            <a:r>
              <a:rPr kumimoji="0" lang="en-US" altLang="en-US" sz="1200" b="1" i="0" u="none" strike="noStrike" cap="none" normalizeH="0" baseline="0" dirty="0">
                <a:ln>
                  <a:noFill/>
                </a:ln>
                <a:solidFill>
                  <a:schemeClr val="tx1"/>
                </a:solidFill>
                <a:effectLst/>
                <a:latin typeface="Calibri" panose="020F0502020204030204" pitchFamily="34" charset="0"/>
              </a:rPr>
              <a:t> </a:t>
            </a:r>
            <a:r>
              <a:rPr kumimoji="0" lang="en-US" altLang="en-US" sz="1200" b="0" i="0" u="none" strike="noStrike" cap="none" normalizeH="0" baseline="0" dirty="0">
                <a:ln>
                  <a:noFill/>
                </a:ln>
                <a:solidFill>
                  <a:schemeClr val="tx1"/>
                </a:solidFill>
                <a:effectLst/>
                <a:latin typeface="Calibri" panose="020F0502020204030204" pitchFamily="34" charset="0"/>
              </a:rPr>
              <a:t>(TACT) </a:t>
            </a:r>
            <a:r>
              <a:rPr kumimoji="0" lang="en-US" altLang="en-US" sz="1200" b="1" i="0" u="none" strike="noStrike" cap="none" normalizeH="0" baseline="0" dirty="0">
                <a:ln>
                  <a:noFill/>
                </a:ln>
                <a:solidFill>
                  <a:schemeClr val="tx1"/>
                </a:solidFill>
                <a:effectLst/>
                <a:latin typeface="Calibri" panose="020F0502020204030204" pitchFamily="34" charset="0"/>
              </a:rPr>
              <a:t>·</a:t>
            </a:r>
            <a:r>
              <a:rPr kumimoji="0" lang="en-US" altLang="en-US" sz="1200" b="0" i="0" u="none" strike="noStrike" cap="none" normalizeH="0" baseline="0" dirty="0">
                <a:ln>
                  <a:noFill/>
                </a:ln>
                <a:solidFill>
                  <a:schemeClr val="tx1"/>
                </a:solidFill>
                <a:effectLst/>
                <a:latin typeface="Calibri" panose="020F0502020204030204" pitchFamily="34" charset="0"/>
              </a:rPr>
              <a:t> University of South Florida </a:t>
            </a:r>
            <a:r>
              <a:rPr kumimoji="0" lang="en-US" altLang="en-US" sz="1200" b="1" i="0" u="none" strike="noStrike" cap="none" normalizeH="0" baseline="0" dirty="0">
                <a:ln>
                  <a:noFill/>
                </a:ln>
                <a:solidFill>
                  <a:schemeClr val="tx1"/>
                </a:solidFill>
                <a:effectLst/>
                <a:latin typeface="Calibri" panose="020F0502020204030204" pitchFamily="34" charset="0"/>
              </a:rPr>
              <a:t>·</a:t>
            </a:r>
            <a:r>
              <a:rPr kumimoji="0" lang="en-US" altLang="en-US" sz="1200" b="0" i="0" u="none" strike="noStrike" cap="none" normalizeH="0" baseline="0" dirty="0">
                <a:ln>
                  <a:noFill/>
                </a:ln>
                <a:solidFill>
                  <a:schemeClr val="tx1"/>
                </a:solidFill>
                <a:effectLst/>
                <a:latin typeface="Calibri" panose="020F0502020204030204" pitchFamily="34" charset="0"/>
              </a:rPr>
              <a:t> Child Welfare Training Consortium</a:t>
            </a:r>
            <a:endParaRPr kumimoji="0" lang="en-US" altLang="en-US" sz="3200" b="0" i="0" u="none" strike="noStrike" cap="none" normalizeH="0" baseline="0" dirty="0">
              <a:ln>
                <a:noFill/>
              </a:ln>
              <a:solidFill>
                <a:schemeClr val="tx1"/>
              </a:solidFill>
              <a:effectLst/>
              <a:latin typeface="Arial" panose="020B0604020202020204" pitchFamily="34" charset="0"/>
            </a:endParaRPr>
          </a:p>
        </p:txBody>
      </p:sp>
      <p:pic>
        <p:nvPicPr>
          <p:cNvPr id="5124" name="Picture 4" descr="http://www.paulding.k12.ga.us/userfiles/20/Allgood/Test%20Today%20sign.gif"/>
          <p:cNvPicPr>
            <a:picLocks noChangeAspect="1" noChangeArrowheads="1"/>
          </p:cNvPicPr>
          <p:nvPr/>
        </p:nvPicPr>
        <p:blipFill rotWithShape="1">
          <a:blip r:embed="rId4">
            <a:extLst>
              <a:ext uri="{28A0092B-C50C-407E-A947-70E740481C1C}">
                <a14:useLocalDpi xmlns:a14="http://schemas.microsoft.com/office/drawing/2010/main" val="0"/>
              </a:ext>
            </a:extLst>
          </a:blip>
          <a:srcRect l="19564"/>
          <a:stretch/>
        </p:blipFill>
        <p:spPr bwMode="auto">
          <a:xfrm>
            <a:off x="3401516" y="1747495"/>
            <a:ext cx="3661189" cy="3501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507721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02595" y="834191"/>
            <a:ext cx="8596668" cy="1320800"/>
          </a:xfrm>
        </p:spPr>
        <p:txBody>
          <a:bodyPr>
            <a:normAutofit/>
          </a:bodyPr>
          <a:lstStyle/>
          <a:p>
            <a:pPr algn="ctr"/>
            <a:r>
              <a:rPr lang="en-US" sz="5400" b="1" dirty="0">
                <a:solidFill>
                  <a:schemeClr val="accent1">
                    <a:lumMod val="50000"/>
                  </a:schemeClr>
                </a:solidFill>
              </a:rPr>
              <a:t>What Can Be Expected?</a:t>
            </a:r>
          </a:p>
        </p:txBody>
      </p:sp>
      <p:pic>
        <p:nvPicPr>
          <p:cNvPr id="2055" name="Picture 7" descr="http://classroomclipart.com/images/gallery/Animations/Business/TN_agenda_animation_2.jpg"/>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3400924" y="1930401"/>
            <a:ext cx="3304675" cy="3392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4" descr="http://media.cmgdigital.com/shared/lt/lt_cache/thumbnail/960/img/photos/2012/07/16/35/4d/DCF_Logo_circ_CMYK.jpg"/>
          <p:cNvPicPr>
            <a:picLocks noChangeAspect="1" noChangeArrowheads="1"/>
          </p:cNvPicPr>
          <p:nvPr/>
        </p:nvPicPr>
        <p:blipFill>
          <a:blip r:embed="rId4" cstate="print">
            <a:clrChange>
              <a:clrFrom>
                <a:srgbClr val="FFFEFD"/>
              </a:clrFrom>
              <a:clrTo>
                <a:srgbClr val="FFFEFD">
                  <a:alpha val="0"/>
                </a:srgbClr>
              </a:clrTo>
            </a:clrChange>
            <a:extLst>
              <a:ext uri="{28A0092B-C50C-407E-A947-70E740481C1C}">
                <a14:useLocalDpi xmlns:a14="http://schemas.microsoft.com/office/drawing/2010/main" val="0"/>
              </a:ext>
            </a:extLst>
          </a:blip>
          <a:srcRect/>
          <a:stretch>
            <a:fillRect/>
          </a:stretch>
        </p:blipFill>
        <p:spPr bwMode="auto">
          <a:xfrm>
            <a:off x="8704201" y="63916"/>
            <a:ext cx="693680" cy="770275"/>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11"/>
          <p:cNvPicPr>
            <a:picLocks noChangeAspect="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92506" y="5907586"/>
            <a:ext cx="1020180" cy="850151"/>
          </a:xfrm>
          <a:prstGeom prst="rect">
            <a:avLst/>
          </a:prstGeom>
        </p:spPr>
      </p:pic>
      <p:sp>
        <p:nvSpPr>
          <p:cNvPr id="13" name="Text Box 2"/>
          <p:cNvSpPr txBox="1">
            <a:spLocks noChangeArrowheads="1"/>
          </p:cNvSpPr>
          <p:nvPr/>
        </p:nvSpPr>
        <p:spPr bwMode="auto">
          <a:xfrm>
            <a:off x="1132475" y="6162076"/>
            <a:ext cx="1005679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defTabSz="914377" eaLnBrk="0" fontAlgn="base" hangingPunct="0">
              <a:spcBef>
                <a:spcPct val="0"/>
              </a:spcBef>
              <a:spcAft>
                <a:spcPts val="800"/>
              </a:spcAft>
            </a:pPr>
            <a:r>
              <a:rPr lang="en-US" altLang="en-US" sz="1200" b="1" dirty="0">
                <a:latin typeface="Calibri" panose="020F0502020204030204" pitchFamily="34" charset="0"/>
              </a:rPr>
              <a:t>T</a:t>
            </a:r>
            <a:r>
              <a:rPr lang="en-US" altLang="en-US" sz="1200" dirty="0">
                <a:latin typeface="Calibri" panose="020F0502020204030204" pitchFamily="34" charset="0"/>
              </a:rPr>
              <a:t>echnical </a:t>
            </a:r>
            <a:r>
              <a:rPr lang="en-US" altLang="en-US" sz="1200" b="1" dirty="0">
                <a:latin typeface="Calibri" panose="020F0502020204030204" pitchFamily="34" charset="0"/>
              </a:rPr>
              <a:t>A</a:t>
            </a:r>
            <a:r>
              <a:rPr lang="en-US" altLang="en-US" sz="1200" dirty="0">
                <a:latin typeface="Calibri" panose="020F0502020204030204" pitchFamily="34" charset="0"/>
              </a:rPr>
              <a:t>dvising</a:t>
            </a:r>
            <a:r>
              <a:rPr lang="en-US" altLang="en-US" sz="1200" b="1" dirty="0">
                <a:latin typeface="Calibri" panose="020F0502020204030204" pitchFamily="34" charset="0"/>
              </a:rPr>
              <a:t> C</a:t>
            </a:r>
            <a:r>
              <a:rPr lang="en-US" altLang="en-US" sz="1200" dirty="0">
                <a:latin typeface="Calibri" panose="020F0502020204030204" pitchFamily="34" charset="0"/>
              </a:rPr>
              <a:t>onsultation</a:t>
            </a:r>
            <a:r>
              <a:rPr lang="en-US" altLang="en-US" sz="1200" b="1" dirty="0">
                <a:latin typeface="Calibri" panose="020F0502020204030204" pitchFamily="34" charset="0"/>
              </a:rPr>
              <a:t> T</a:t>
            </a:r>
            <a:r>
              <a:rPr lang="en-US" altLang="en-US" sz="1200" dirty="0">
                <a:latin typeface="Calibri" panose="020F0502020204030204" pitchFamily="34" charset="0"/>
              </a:rPr>
              <a:t>raining</a:t>
            </a:r>
            <a:r>
              <a:rPr lang="en-US" altLang="en-US" sz="1200" b="1" dirty="0">
                <a:latin typeface="Calibri" panose="020F0502020204030204" pitchFamily="34" charset="0"/>
              </a:rPr>
              <a:t> </a:t>
            </a:r>
            <a:r>
              <a:rPr lang="en-US" altLang="en-US" sz="1200" dirty="0">
                <a:latin typeface="Calibri" panose="020F0502020204030204" pitchFamily="34" charset="0"/>
              </a:rPr>
              <a:t>(TACT) </a:t>
            </a:r>
            <a:r>
              <a:rPr lang="en-US" altLang="en-US" sz="1200" b="1" dirty="0">
                <a:latin typeface="Calibri" panose="020F0502020204030204" pitchFamily="34" charset="0"/>
              </a:rPr>
              <a:t>·</a:t>
            </a:r>
            <a:r>
              <a:rPr lang="en-US" altLang="en-US" sz="1200" dirty="0">
                <a:latin typeface="Calibri" panose="020F0502020204030204" pitchFamily="34" charset="0"/>
              </a:rPr>
              <a:t> University of South Florida </a:t>
            </a:r>
            <a:r>
              <a:rPr lang="en-US" altLang="en-US" sz="1200" b="1" dirty="0">
                <a:latin typeface="Calibri" panose="020F0502020204030204" pitchFamily="34" charset="0"/>
              </a:rPr>
              <a:t>·</a:t>
            </a:r>
            <a:r>
              <a:rPr lang="en-US" altLang="en-US" sz="1200" dirty="0">
                <a:latin typeface="Calibri" panose="020F0502020204030204" pitchFamily="34" charset="0"/>
              </a:rPr>
              <a:t> Child Welfare Training Consortium</a:t>
            </a:r>
            <a:endParaRPr lang="en-US" altLang="en-US" sz="3200" dirty="0">
              <a:latin typeface="Arial" panose="020B0604020202020204" pitchFamily="34" charset="0"/>
            </a:endParaRPr>
          </a:p>
        </p:txBody>
      </p:sp>
    </p:spTree>
    <p:extLst>
      <p:ext uri="{BB962C8B-B14F-4D97-AF65-F5344CB8AC3E}">
        <p14:creationId xmlns:p14="http://schemas.microsoft.com/office/powerpoint/2010/main" val="37126184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a:solidFill>
                  <a:schemeClr val="accent1">
                    <a:lumMod val="50000"/>
                  </a:schemeClr>
                </a:solidFill>
              </a:rPr>
              <a:t>A Little Test…</a:t>
            </a:r>
          </a:p>
        </p:txBody>
      </p:sp>
      <p:sp>
        <p:nvSpPr>
          <p:cNvPr id="3" name="Content Placeholder 2"/>
          <p:cNvSpPr>
            <a:spLocks noGrp="1"/>
          </p:cNvSpPr>
          <p:nvPr>
            <p:ph idx="1"/>
          </p:nvPr>
        </p:nvSpPr>
        <p:spPr>
          <a:xfrm>
            <a:off x="553455" y="1708152"/>
            <a:ext cx="8596668" cy="3880773"/>
          </a:xfrm>
        </p:spPr>
        <p:txBody>
          <a:bodyPr>
            <a:normAutofit lnSpcReduction="10000"/>
          </a:bodyPr>
          <a:lstStyle/>
          <a:p>
            <a:pPr marL="0" indent="0">
              <a:buNone/>
            </a:pPr>
            <a:r>
              <a:rPr lang="en-US" sz="3200" b="1" dirty="0">
                <a:latin typeface="Andalus" panose="02020603050405020304" pitchFamily="18" charset="-78"/>
                <a:cs typeface="Andalus" panose="02020603050405020304" pitchFamily="18" charset="-78"/>
              </a:rPr>
              <a:t>True or False?</a:t>
            </a:r>
          </a:p>
          <a:p>
            <a:r>
              <a:rPr lang="en-US" sz="2800" dirty="0">
                <a:latin typeface="Andalus" panose="02020603050405020304" pitchFamily="18" charset="-78"/>
                <a:cs typeface="Andalus" panose="02020603050405020304" pitchFamily="18" charset="-78"/>
              </a:rPr>
              <a:t>In Motivational Interviewing (MI) how you say something is just as important as what you say? </a:t>
            </a:r>
          </a:p>
          <a:p>
            <a:r>
              <a:rPr lang="en-US" sz="2800" dirty="0">
                <a:latin typeface="Andalus" panose="02020603050405020304" pitchFamily="18" charset="-78"/>
                <a:cs typeface="Andalus" panose="02020603050405020304" pitchFamily="18" charset="-78"/>
              </a:rPr>
              <a:t>Ambivalence is a sign of denial? </a:t>
            </a:r>
          </a:p>
          <a:p>
            <a:r>
              <a:rPr lang="en-US" sz="2800" dirty="0">
                <a:latin typeface="Andalus" panose="02020603050405020304" pitchFamily="18" charset="-78"/>
                <a:cs typeface="Andalus" panose="02020603050405020304" pitchFamily="18" charset="-78"/>
              </a:rPr>
              <a:t>Resistance is an interpersonal process? </a:t>
            </a:r>
          </a:p>
          <a:p>
            <a:r>
              <a:rPr lang="en-US" sz="2800" dirty="0">
                <a:latin typeface="Andalus" panose="02020603050405020304" pitchFamily="18" charset="-78"/>
                <a:cs typeface="Andalus" panose="02020603050405020304" pitchFamily="18" charset="-78"/>
              </a:rPr>
              <a:t>Directiveness is a key concept in MI? </a:t>
            </a:r>
          </a:p>
          <a:p>
            <a:r>
              <a:rPr lang="en-US" sz="2800" dirty="0">
                <a:latin typeface="Andalus" panose="02020603050405020304" pitchFamily="18" charset="-78"/>
                <a:cs typeface="Andalus" panose="02020603050405020304" pitchFamily="18" charset="-78"/>
              </a:rPr>
              <a:t>Autonomy means that we don’t have goals for our families behaviors? </a:t>
            </a:r>
            <a:endParaRPr lang="en-US" dirty="0"/>
          </a:p>
        </p:txBody>
      </p:sp>
      <p:pic>
        <p:nvPicPr>
          <p:cNvPr id="4" name="Picture 4" descr="http://media.cmgdigital.com/shared/lt/lt_cache/thumbnail/960/img/photos/2012/07/16/35/4d/DCF_Logo_circ_CMYK.jpg"/>
          <p:cNvPicPr>
            <a:picLocks noChangeAspect="1" noChangeArrowheads="1"/>
          </p:cNvPicPr>
          <p:nvPr/>
        </p:nvPicPr>
        <p:blipFill>
          <a:blip r:embed="rId2" cstate="print">
            <a:clrChange>
              <a:clrFrom>
                <a:srgbClr val="FFFEFD"/>
              </a:clrFrom>
              <a:clrTo>
                <a:srgbClr val="FFFEFD">
                  <a:alpha val="0"/>
                </a:srgbClr>
              </a:clrTo>
            </a:clrChange>
            <a:extLst>
              <a:ext uri="{28A0092B-C50C-407E-A947-70E740481C1C}">
                <a14:useLocalDpi xmlns:a14="http://schemas.microsoft.com/office/drawing/2010/main" val="0"/>
              </a:ext>
            </a:extLst>
          </a:blip>
          <a:srcRect/>
          <a:stretch>
            <a:fillRect/>
          </a:stretch>
        </p:blipFill>
        <p:spPr bwMode="auto">
          <a:xfrm>
            <a:off x="8704201" y="63916"/>
            <a:ext cx="693680" cy="77027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60422" y="5875502"/>
            <a:ext cx="1020180" cy="850151"/>
          </a:xfrm>
          <a:prstGeom prst="rect">
            <a:avLst/>
          </a:prstGeom>
        </p:spPr>
      </p:pic>
      <p:sp>
        <p:nvSpPr>
          <p:cNvPr id="6" name="Text Box 2"/>
          <p:cNvSpPr txBox="1">
            <a:spLocks noChangeArrowheads="1"/>
          </p:cNvSpPr>
          <p:nvPr/>
        </p:nvSpPr>
        <p:spPr bwMode="auto">
          <a:xfrm>
            <a:off x="1132475" y="6162076"/>
            <a:ext cx="1005679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defTabSz="914377" eaLnBrk="0" fontAlgn="base" hangingPunct="0">
              <a:spcBef>
                <a:spcPct val="0"/>
              </a:spcBef>
              <a:spcAft>
                <a:spcPts val="800"/>
              </a:spcAft>
            </a:pPr>
            <a:r>
              <a:rPr lang="en-US" altLang="en-US" sz="1200" b="1" dirty="0">
                <a:latin typeface="Calibri" panose="020F0502020204030204" pitchFamily="34" charset="0"/>
              </a:rPr>
              <a:t>T</a:t>
            </a:r>
            <a:r>
              <a:rPr lang="en-US" altLang="en-US" sz="1200" dirty="0">
                <a:latin typeface="Calibri" panose="020F0502020204030204" pitchFamily="34" charset="0"/>
              </a:rPr>
              <a:t>echnical </a:t>
            </a:r>
            <a:r>
              <a:rPr lang="en-US" altLang="en-US" sz="1200" b="1" dirty="0">
                <a:latin typeface="Calibri" panose="020F0502020204030204" pitchFamily="34" charset="0"/>
              </a:rPr>
              <a:t>A</a:t>
            </a:r>
            <a:r>
              <a:rPr lang="en-US" altLang="en-US" sz="1200" dirty="0">
                <a:latin typeface="Calibri" panose="020F0502020204030204" pitchFamily="34" charset="0"/>
              </a:rPr>
              <a:t>dvising</a:t>
            </a:r>
            <a:r>
              <a:rPr lang="en-US" altLang="en-US" sz="1200" b="1" dirty="0">
                <a:latin typeface="Calibri" panose="020F0502020204030204" pitchFamily="34" charset="0"/>
              </a:rPr>
              <a:t> C</a:t>
            </a:r>
            <a:r>
              <a:rPr lang="en-US" altLang="en-US" sz="1200" dirty="0">
                <a:latin typeface="Calibri" panose="020F0502020204030204" pitchFamily="34" charset="0"/>
              </a:rPr>
              <a:t>onsultation</a:t>
            </a:r>
            <a:r>
              <a:rPr lang="en-US" altLang="en-US" sz="1200" b="1" dirty="0">
                <a:latin typeface="Calibri" panose="020F0502020204030204" pitchFamily="34" charset="0"/>
              </a:rPr>
              <a:t> T</a:t>
            </a:r>
            <a:r>
              <a:rPr lang="en-US" altLang="en-US" sz="1200" dirty="0">
                <a:latin typeface="Calibri" panose="020F0502020204030204" pitchFamily="34" charset="0"/>
              </a:rPr>
              <a:t>raining</a:t>
            </a:r>
            <a:r>
              <a:rPr lang="en-US" altLang="en-US" sz="1200" b="1" dirty="0">
                <a:latin typeface="Calibri" panose="020F0502020204030204" pitchFamily="34" charset="0"/>
              </a:rPr>
              <a:t> </a:t>
            </a:r>
            <a:r>
              <a:rPr lang="en-US" altLang="en-US" sz="1200" dirty="0">
                <a:latin typeface="Calibri" panose="020F0502020204030204" pitchFamily="34" charset="0"/>
              </a:rPr>
              <a:t>(TACT) </a:t>
            </a:r>
            <a:r>
              <a:rPr lang="en-US" altLang="en-US" sz="1200" b="1" dirty="0">
                <a:latin typeface="Calibri" panose="020F0502020204030204" pitchFamily="34" charset="0"/>
              </a:rPr>
              <a:t>·</a:t>
            </a:r>
            <a:r>
              <a:rPr lang="en-US" altLang="en-US" sz="1200" dirty="0">
                <a:latin typeface="Calibri" panose="020F0502020204030204" pitchFamily="34" charset="0"/>
              </a:rPr>
              <a:t> University of South Florida </a:t>
            </a:r>
            <a:r>
              <a:rPr lang="en-US" altLang="en-US" sz="1200" b="1" dirty="0">
                <a:latin typeface="Calibri" panose="020F0502020204030204" pitchFamily="34" charset="0"/>
              </a:rPr>
              <a:t>·</a:t>
            </a:r>
            <a:r>
              <a:rPr lang="en-US" altLang="en-US" sz="1200" dirty="0">
                <a:latin typeface="Calibri" panose="020F0502020204030204" pitchFamily="34" charset="0"/>
              </a:rPr>
              <a:t> Child Welfare Training Consortium</a:t>
            </a:r>
            <a:endParaRPr lang="en-US" altLang="en-US" sz="3200" dirty="0">
              <a:latin typeface="Arial" panose="020B0604020202020204" pitchFamily="34" charset="0"/>
            </a:endParaRPr>
          </a:p>
        </p:txBody>
      </p:sp>
    </p:spTree>
    <p:extLst>
      <p:ext uri="{BB962C8B-B14F-4D97-AF65-F5344CB8AC3E}">
        <p14:creationId xmlns:p14="http://schemas.microsoft.com/office/powerpoint/2010/main" val="9317811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5" y="673927"/>
            <a:ext cx="8596668" cy="1320800"/>
          </a:xfrm>
        </p:spPr>
        <p:txBody>
          <a:bodyPr>
            <a:noAutofit/>
          </a:bodyPr>
          <a:lstStyle/>
          <a:p>
            <a:r>
              <a:rPr lang="en-US" sz="5400" b="1" dirty="0">
                <a:solidFill>
                  <a:schemeClr val="accent1">
                    <a:lumMod val="50000"/>
                  </a:schemeClr>
                </a:solidFill>
              </a:rPr>
              <a:t>Where Do We Go and How Do We Get There?</a:t>
            </a:r>
          </a:p>
        </p:txBody>
      </p:sp>
      <p:sp>
        <p:nvSpPr>
          <p:cNvPr id="3" name="Content Placeholder 2"/>
          <p:cNvSpPr>
            <a:spLocks noGrp="1"/>
          </p:cNvSpPr>
          <p:nvPr>
            <p:ph idx="1"/>
          </p:nvPr>
        </p:nvSpPr>
        <p:spPr>
          <a:xfrm>
            <a:off x="677335" y="2725061"/>
            <a:ext cx="4902837" cy="972996"/>
          </a:xfrm>
        </p:spPr>
        <p:txBody>
          <a:bodyPr>
            <a:normAutofit fontScale="92500" lnSpcReduction="20000"/>
          </a:bodyPr>
          <a:lstStyle/>
          <a:p>
            <a:r>
              <a:rPr lang="en-US" sz="3600" dirty="0">
                <a:latin typeface="Andalus" panose="02020603050405020304" pitchFamily="18" charset="-78"/>
                <a:cs typeface="Andalus" panose="02020603050405020304" pitchFamily="18" charset="-78"/>
              </a:rPr>
              <a:t>How did you get to work today?</a:t>
            </a:r>
          </a:p>
        </p:txBody>
      </p:sp>
      <p:pic>
        <p:nvPicPr>
          <p:cNvPr id="4" name="Picture 4" descr="http://media.cmgdigital.com/shared/lt/lt_cache/thumbnail/960/img/photos/2012/07/16/35/4d/DCF_Logo_circ_CMYK.jpg"/>
          <p:cNvPicPr>
            <a:picLocks noChangeAspect="1" noChangeArrowheads="1"/>
          </p:cNvPicPr>
          <p:nvPr/>
        </p:nvPicPr>
        <p:blipFill>
          <a:blip r:embed="rId2" cstate="print">
            <a:clrChange>
              <a:clrFrom>
                <a:srgbClr val="FFFEFD"/>
              </a:clrFrom>
              <a:clrTo>
                <a:srgbClr val="FFFEFD">
                  <a:alpha val="0"/>
                </a:srgbClr>
              </a:clrTo>
            </a:clrChange>
            <a:extLst>
              <a:ext uri="{28A0092B-C50C-407E-A947-70E740481C1C}">
                <a14:useLocalDpi xmlns:a14="http://schemas.microsoft.com/office/drawing/2010/main" val="0"/>
              </a:ext>
            </a:extLst>
          </a:blip>
          <a:srcRect/>
          <a:stretch>
            <a:fillRect/>
          </a:stretch>
        </p:blipFill>
        <p:spPr bwMode="auto">
          <a:xfrm>
            <a:off x="8704201" y="63916"/>
            <a:ext cx="693680" cy="77027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60422" y="5875502"/>
            <a:ext cx="1020180" cy="850151"/>
          </a:xfrm>
          <a:prstGeom prst="rect">
            <a:avLst/>
          </a:prstGeom>
        </p:spPr>
      </p:pic>
      <p:sp>
        <p:nvSpPr>
          <p:cNvPr id="6" name="Text Box 2"/>
          <p:cNvSpPr txBox="1">
            <a:spLocks noChangeArrowheads="1"/>
          </p:cNvSpPr>
          <p:nvPr/>
        </p:nvSpPr>
        <p:spPr bwMode="auto">
          <a:xfrm>
            <a:off x="1132475" y="6162076"/>
            <a:ext cx="1005679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defTabSz="914377" eaLnBrk="0" fontAlgn="base" hangingPunct="0">
              <a:spcBef>
                <a:spcPct val="0"/>
              </a:spcBef>
              <a:spcAft>
                <a:spcPts val="800"/>
              </a:spcAft>
            </a:pPr>
            <a:r>
              <a:rPr lang="en-US" altLang="en-US" sz="1200" b="1" dirty="0">
                <a:latin typeface="Calibri" panose="020F0502020204030204" pitchFamily="34" charset="0"/>
              </a:rPr>
              <a:t>T</a:t>
            </a:r>
            <a:r>
              <a:rPr lang="en-US" altLang="en-US" sz="1200" dirty="0">
                <a:latin typeface="Calibri" panose="020F0502020204030204" pitchFamily="34" charset="0"/>
              </a:rPr>
              <a:t>echnical </a:t>
            </a:r>
            <a:r>
              <a:rPr lang="en-US" altLang="en-US" sz="1200" b="1" dirty="0">
                <a:latin typeface="Calibri" panose="020F0502020204030204" pitchFamily="34" charset="0"/>
              </a:rPr>
              <a:t>A</a:t>
            </a:r>
            <a:r>
              <a:rPr lang="en-US" altLang="en-US" sz="1200" dirty="0">
                <a:latin typeface="Calibri" panose="020F0502020204030204" pitchFamily="34" charset="0"/>
              </a:rPr>
              <a:t>dvising</a:t>
            </a:r>
            <a:r>
              <a:rPr lang="en-US" altLang="en-US" sz="1200" b="1" dirty="0">
                <a:latin typeface="Calibri" panose="020F0502020204030204" pitchFamily="34" charset="0"/>
              </a:rPr>
              <a:t> C</a:t>
            </a:r>
            <a:r>
              <a:rPr lang="en-US" altLang="en-US" sz="1200" dirty="0">
                <a:latin typeface="Calibri" panose="020F0502020204030204" pitchFamily="34" charset="0"/>
              </a:rPr>
              <a:t>onsultation</a:t>
            </a:r>
            <a:r>
              <a:rPr lang="en-US" altLang="en-US" sz="1200" b="1" dirty="0">
                <a:latin typeface="Calibri" panose="020F0502020204030204" pitchFamily="34" charset="0"/>
              </a:rPr>
              <a:t> T</a:t>
            </a:r>
            <a:r>
              <a:rPr lang="en-US" altLang="en-US" sz="1200" dirty="0">
                <a:latin typeface="Calibri" panose="020F0502020204030204" pitchFamily="34" charset="0"/>
              </a:rPr>
              <a:t>raining</a:t>
            </a:r>
            <a:r>
              <a:rPr lang="en-US" altLang="en-US" sz="1200" b="1" dirty="0">
                <a:latin typeface="Calibri" panose="020F0502020204030204" pitchFamily="34" charset="0"/>
              </a:rPr>
              <a:t> </a:t>
            </a:r>
            <a:r>
              <a:rPr lang="en-US" altLang="en-US" sz="1200" dirty="0">
                <a:latin typeface="Calibri" panose="020F0502020204030204" pitchFamily="34" charset="0"/>
              </a:rPr>
              <a:t>(TACT) </a:t>
            </a:r>
            <a:r>
              <a:rPr lang="en-US" altLang="en-US" sz="1200" b="1" dirty="0">
                <a:latin typeface="Calibri" panose="020F0502020204030204" pitchFamily="34" charset="0"/>
              </a:rPr>
              <a:t>·</a:t>
            </a:r>
            <a:r>
              <a:rPr lang="en-US" altLang="en-US" sz="1200" dirty="0">
                <a:latin typeface="Calibri" panose="020F0502020204030204" pitchFamily="34" charset="0"/>
              </a:rPr>
              <a:t> University of South Florida </a:t>
            </a:r>
            <a:r>
              <a:rPr lang="en-US" altLang="en-US" sz="1200" b="1" dirty="0">
                <a:latin typeface="Calibri" panose="020F0502020204030204" pitchFamily="34" charset="0"/>
              </a:rPr>
              <a:t>·</a:t>
            </a:r>
            <a:r>
              <a:rPr lang="en-US" altLang="en-US" sz="1200" dirty="0">
                <a:latin typeface="Calibri" panose="020F0502020204030204" pitchFamily="34" charset="0"/>
              </a:rPr>
              <a:t> Child Welfare Training Consortium</a:t>
            </a:r>
            <a:endParaRPr lang="en-US" altLang="en-US" sz="3200" dirty="0">
              <a:latin typeface="Arial" panose="020B0604020202020204" pitchFamily="34" charset="0"/>
            </a:endParaRPr>
          </a:p>
        </p:txBody>
      </p:sp>
      <p:pic>
        <p:nvPicPr>
          <p:cNvPr id="1026" name="Picture 2" descr="http://images.clipartpanda.com/getaway-clipart-7caKrpgcA.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164806" y="3514937"/>
            <a:ext cx="4437775" cy="22161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214300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5400" b="1" dirty="0">
                <a:solidFill>
                  <a:schemeClr val="accent1">
                    <a:lumMod val="50000"/>
                  </a:schemeClr>
                </a:solidFill>
              </a:rPr>
              <a:t>Where Do We Go and How Do We Get There?</a:t>
            </a:r>
          </a:p>
        </p:txBody>
      </p:sp>
      <p:sp>
        <p:nvSpPr>
          <p:cNvPr id="3" name="Content Placeholder 2"/>
          <p:cNvSpPr>
            <a:spLocks noGrp="1"/>
          </p:cNvSpPr>
          <p:nvPr>
            <p:ph idx="1"/>
          </p:nvPr>
        </p:nvSpPr>
        <p:spPr>
          <a:xfrm>
            <a:off x="677335" y="2716075"/>
            <a:ext cx="8596668" cy="845992"/>
          </a:xfrm>
        </p:spPr>
        <p:txBody>
          <a:bodyPr/>
          <a:lstStyle/>
          <a:p>
            <a:r>
              <a:rPr lang="en-US" sz="3200" dirty="0">
                <a:latin typeface="Andalus" panose="02020603050405020304" pitchFamily="18" charset="-78"/>
                <a:cs typeface="Andalus" panose="02020603050405020304" pitchFamily="18" charset="-78"/>
              </a:rPr>
              <a:t>How did you get your college degree(s)? </a:t>
            </a:r>
          </a:p>
        </p:txBody>
      </p:sp>
      <p:pic>
        <p:nvPicPr>
          <p:cNvPr id="4" name="Picture 4" descr="http://media.cmgdigital.com/shared/lt/lt_cache/thumbnail/960/img/photos/2012/07/16/35/4d/DCF_Logo_circ_CMYK.jpg"/>
          <p:cNvPicPr>
            <a:picLocks noChangeAspect="1" noChangeArrowheads="1"/>
          </p:cNvPicPr>
          <p:nvPr/>
        </p:nvPicPr>
        <p:blipFill>
          <a:blip r:embed="rId2" cstate="print">
            <a:clrChange>
              <a:clrFrom>
                <a:srgbClr val="FFFEFD"/>
              </a:clrFrom>
              <a:clrTo>
                <a:srgbClr val="FFFEFD">
                  <a:alpha val="0"/>
                </a:srgbClr>
              </a:clrTo>
            </a:clrChange>
            <a:extLst>
              <a:ext uri="{28A0092B-C50C-407E-A947-70E740481C1C}">
                <a14:useLocalDpi xmlns:a14="http://schemas.microsoft.com/office/drawing/2010/main" val="0"/>
              </a:ext>
            </a:extLst>
          </a:blip>
          <a:srcRect/>
          <a:stretch>
            <a:fillRect/>
          </a:stretch>
        </p:blipFill>
        <p:spPr bwMode="auto">
          <a:xfrm>
            <a:off x="8704201" y="63916"/>
            <a:ext cx="693680" cy="77027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60422" y="5875502"/>
            <a:ext cx="1020180" cy="850151"/>
          </a:xfrm>
          <a:prstGeom prst="rect">
            <a:avLst/>
          </a:prstGeom>
        </p:spPr>
      </p:pic>
      <p:sp>
        <p:nvSpPr>
          <p:cNvPr id="6" name="Text Box 2"/>
          <p:cNvSpPr txBox="1">
            <a:spLocks noChangeArrowheads="1"/>
          </p:cNvSpPr>
          <p:nvPr/>
        </p:nvSpPr>
        <p:spPr bwMode="auto">
          <a:xfrm>
            <a:off x="1132475" y="6162076"/>
            <a:ext cx="1005679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defTabSz="914377" eaLnBrk="0" fontAlgn="base" hangingPunct="0">
              <a:spcBef>
                <a:spcPct val="0"/>
              </a:spcBef>
              <a:spcAft>
                <a:spcPts val="800"/>
              </a:spcAft>
            </a:pPr>
            <a:r>
              <a:rPr lang="en-US" altLang="en-US" sz="1200" b="1" dirty="0">
                <a:latin typeface="Calibri" panose="020F0502020204030204" pitchFamily="34" charset="0"/>
              </a:rPr>
              <a:t>T</a:t>
            </a:r>
            <a:r>
              <a:rPr lang="en-US" altLang="en-US" sz="1200" dirty="0">
                <a:latin typeface="Calibri" panose="020F0502020204030204" pitchFamily="34" charset="0"/>
              </a:rPr>
              <a:t>echnical </a:t>
            </a:r>
            <a:r>
              <a:rPr lang="en-US" altLang="en-US" sz="1200" b="1" dirty="0">
                <a:latin typeface="Calibri" panose="020F0502020204030204" pitchFamily="34" charset="0"/>
              </a:rPr>
              <a:t>A</a:t>
            </a:r>
            <a:r>
              <a:rPr lang="en-US" altLang="en-US" sz="1200" dirty="0">
                <a:latin typeface="Calibri" panose="020F0502020204030204" pitchFamily="34" charset="0"/>
              </a:rPr>
              <a:t>dvising</a:t>
            </a:r>
            <a:r>
              <a:rPr lang="en-US" altLang="en-US" sz="1200" b="1" dirty="0">
                <a:latin typeface="Calibri" panose="020F0502020204030204" pitchFamily="34" charset="0"/>
              </a:rPr>
              <a:t> C</a:t>
            </a:r>
            <a:r>
              <a:rPr lang="en-US" altLang="en-US" sz="1200" dirty="0">
                <a:latin typeface="Calibri" panose="020F0502020204030204" pitchFamily="34" charset="0"/>
              </a:rPr>
              <a:t>onsultation</a:t>
            </a:r>
            <a:r>
              <a:rPr lang="en-US" altLang="en-US" sz="1200" b="1" dirty="0">
                <a:latin typeface="Calibri" panose="020F0502020204030204" pitchFamily="34" charset="0"/>
              </a:rPr>
              <a:t> T</a:t>
            </a:r>
            <a:r>
              <a:rPr lang="en-US" altLang="en-US" sz="1200" dirty="0">
                <a:latin typeface="Calibri" panose="020F0502020204030204" pitchFamily="34" charset="0"/>
              </a:rPr>
              <a:t>raining</a:t>
            </a:r>
            <a:r>
              <a:rPr lang="en-US" altLang="en-US" sz="1200" b="1" dirty="0">
                <a:latin typeface="Calibri" panose="020F0502020204030204" pitchFamily="34" charset="0"/>
              </a:rPr>
              <a:t> </a:t>
            </a:r>
            <a:r>
              <a:rPr lang="en-US" altLang="en-US" sz="1200" dirty="0">
                <a:latin typeface="Calibri" panose="020F0502020204030204" pitchFamily="34" charset="0"/>
              </a:rPr>
              <a:t>(TACT) </a:t>
            </a:r>
            <a:r>
              <a:rPr lang="en-US" altLang="en-US" sz="1200" b="1" dirty="0">
                <a:latin typeface="Calibri" panose="020F0502020204030204" pitchFamily="34" charset="0"/>
              </a:rPr>
              <a:t>·</a:t>
            </a:r>
            <a:r>
              <a:rPr lang="en-US" altLang="en-US" sz="1200" dirty="0">
                <a:latin typeface="Calibri" panose="020F0502020204030204" pitchFamily="34" charset="0"/>
              </a:rPr>
              <a:t> University of South Florida </a:t>
            </a:r>
            <a:r>
              <a:rPr lang="en-US" altLang="en-US" sz="1200" b="1" dirty="0">
                <a:latin typeface="Calibri" panose="020F0502020204030204" pitchFamily="34" charset="0"/>
              </a:rPr>
              <a:t>·</a:t>
            </a:r>
            <a:r>
              <a:rPr lang="en-US" altLang="en-US" sz="1200" dirty="0">
                <a:latin typeface="Calibri" panose="020F0502020204030204" pitchFamily="34" charset="0"/>
              </a:rPr>
              <a:t> Child Welfare Training Consortium</a:t>
            </a:r>
            <a:endParaRPr lang="en-US" altLang="en-US" sz="3200" dirty="0">
              <a:latin typeface="Arial" panose="020B0604020202020204" pitchFamily="34" charset="0"/>
            </a:endParaRPr>
          </a:p>
        </p:txBody>
      </p:sp>
      <p:pic>
        <p:nvPicPr>
          <p:cNvPr id="2050" name="Picture 2" descr="http://www.onlineeducationincanada.com/wp-content/uploads/2014/02/Difference-Between-GED-and-Online-High-School-Diploma.jpg"/>
          <p:cNvPicPr>
            <a:picLocks noChangeAspect="1" noChangeArrowheads="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530286" y="3380964"/>
            <a:ext cx="4013465" cy="26756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967029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5400" b="1" dirty="0">
                <a:solidFill>
                  <a:schemeClr val="accent1">
                    <a:lumMod val="50000"/>
                  </a:schemeClr>
                </a:solidFill>
              </a:rPr>
              <a:t>Where Do We Go and How Do We Get There?</a:t>
            </a:r>
          </a:p>
        </p:txBody>
      </p:sp>
      <p:sp>
        <p:nvSpPr>
          <p:cNvPr id="3" name="Content Placeholder 2"/>
          <p:cNvSpPr>
            <a:spLocks noGrp="1"/>
          </p:cNvSpPr>
          <p:nvPr>
            <p:ph idx="1"/>
          </p:nvPr>
        </p:nvSpPr>
        <p:spPr>
          <a:xfrm>
            <a:off x="670511" y="2706501"/>
            <a:ext cx="8596668" cy="528020"/>
          </a:xfrm>
        </p:spPr>
        <p:txBody>
          <a:bodyPr>
            <a:noAutofit/>
          </a:bodyPr>
          <a:lstStyle/>
          <a:p>
            <a:r>
              <a:rPr lang="en-US" sz="3200" dirty="0">
                <a:latin typeface="Andalus" panose="02020603050405020304" pitchFamily="18" charset="-78"/>
                <a:cs typeface="Andalus" panose="02020603050405020304" pitchFamily="18" charset="-78"/>
              </a:rPr>
              <a:t>How did you get your job?</a:t>
            </a:r>
          </a:p>
        </p:txBody>
      </p:sp>
      <p:pic>
        <p:nvPicPr>
          <p:cNvPr id="4" name="Picture 4" descr="http://media.cmgdigital.com/shared/lt/lt_cache/thumbnail/960/img/photos/2012/07/16/35/4d/DCF_Logo_circ_CMYK.jpg"/>
          <p:cNvPicPr>
            <a:picLocks noChangeAspect="1" noChangeArrowheads="1"/>
          </p:cNvPicPr>
          <p:nvPr/>
        </p:nvPicPr>
        <p:blipFill>
          <a:blip r:embed="rId2" cstate="print">
            <a:clrChange>
              <a:clrFrom>
                <a:srgbClr val="FFFEFD"/>
              </a:clrFrom>
              <a:clrTo>
                <a:srgbClr val="FFFEFD">
                  <a:alpha val="0"/>
                </a:srgbClr>
              </a:clrTo>
            </a:clrChange>
            <a:extLst>
              <a:ext uri="{28A0092B-C50C-407E-A947-70E740481C1C}">
                <a14:useLocalDpi xmlns:a14="http://schemas.microsoft.com/office/drawing/2010/main" val="0"/>
              </a:ext>
            </a:extLst>
          </a:blip>
          <a:srcRect/>
          <a:stretch>
            <a:fillRect/>
          </a:stretch>
        </p:blipFill>
        <p:spPr bwMode="auto">
          <a:xfrm>
            <a:off x="8704201" y="63916"/>
            <a:ext cx="693680" cy="77027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60422" y="5875502"/>
            <a:ext cx="1020180" cy="850151"/>
          </a:xfrm>
          <a:prstGeom prst="rect">
            <a:avLst/>
          </a:prstGeom>
        </p:spPr>
      </p:pic>
      <p:sp>
        <p:nvSpPr>
          <p:cNvPr id="6" name="Text Box 2"/>
          <p:cNvSpPr txBox="1">
            <a:spLocks noChangeArrowheads="1"/>
          </p:cNvSpPr>
          <p:nvPr/>
        </p:nvSpPr>
        <p:spPr bwMode="auto">
          <a:xfrm>
            <a:off x="1132475" y="6162076"/>
            <a:ext cx="1005679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p>
            <a:pPr defTabSz="914377" eaLnBrk="0" fontAlgn="base" hangingPunct="0">
              <a:spcBef>
                <a:spcPct val="0"/>
              </a:spcBef>
              <a:spcAft>
                <a:spcPts val="800"/>
              </a:spcAft>
            </a:pPr>
            <a:r>
              <a:rPr lang="en-US" altLang="en-US" sz="1200" b="1" dirty="0">
                <a:latin typeface="Calibri" panose="020F0502020204030204" pitchFamily="34" charset="0"/>
              </a:rPr>
              <a:t>T</a:t>
            </a:r>
            <a:r>
              <a:rPr lang="en-US" altLang="en-US" sz="1200" dirty="0">
                <a:latin typeface="Calibri" panose="020F0502020204030204" pitchFamily="34" charset="0"/>
              </a:rPr>
              <a:t>echnical </a:t>
            </a:r>
            <a:r>
              <a:rPr lang="en-US" altLang="en-US" sz="1200" b="1" dirty="0">
                <a:latin typeface="Calibri" panose="020F0502020204030204" pitchFamily="34" charset="0"/>
              </a:rPr>
              <a:t>A</a:t>
            </a:r>
            <a:r>
              <a:rPr lang="en-US" altLang="en-US" sz="1200" dirty="0">
                <a:latin typeface="Calibri" panose="020F0502020204030204" pitchFamily="34" charset="0"/>
              </a:rPr>
              <a:t>dvising</a:t>
            </a:r>
            <a:r>
              <a:rPr lang="en-US" altLang="en-US" sz="1200" b="1" dirty="0">
                <a:latin typeface="Calibri" panose="020F0502020204030204" pitchFamily="34" charset="0"/>
              </a:rPr>
              <a:t> C</a:t>
            </a:r>
            <a:r>
              <a:rPr lang="en-US" altLang="en-US" sz="1200" dirty="0">
                <a:latin typeface="Calibri" panose="020F0502020204030204" pitchFamily="34" charset="0"/>
              </a:rPr>
              <a:t>onsultation</a:t>
            </a:r>
            <a:r>
              <a:rPr lang="en-US" altLang="en-US" sz="1200" b="1" dirty="0">
                <a:latin typeface="Calibri" panose="020F0502020204030204" pitchFamily="34" charset="0"/>
              </a:rPr>
              <a:t> T</a:t>
            </a:r>
            <a:r>
              <a:rPr lang="en-US" altLang="en-US" sz="1200" dirty="0">
                <a:latin typeface="Calibri" panose="020F0502020204030204" pitchFamily="34" charset="0"/>
              </a:rPr>
              <a:t>raining</a:t>
            </a:r>
            <a:r>
              <a:rPr lang="en-US" altLang="en-US" sz="1200" b="1" dirty="0">
                <a:latin typeface="Calibri" panose="020F0502020204030204" pitchFamily="34" charset="0"/>
              </a:rPr>
              <a:t> </a:t>
            </a:r>
            <a:r>
              <a:rPr lang="en-US" altLang="en-US" sz="1200" dirty="0">
                <a:latin typeface="Calibri" panose="020F0502020204030204" pitchFamily="34" charset="0"/>
              </a:rPr>
              <a:t>(TACT) </a:t>
            </a:r>
            <a:r>
              <a:rPr lang="en-US" altLang="en-US" sz="1200" b="1" dirty="0">
                <a:latin typeface="Calibri" panose="020F0502020204030204" pitchFamily="34" charset="0"/>
              </a:rPr>
              <a:t>·</a:t>
            </a:r>
            <a:r>
              <a:rPr lang="en-US" altLang="en-US" sz="1200" dirty="0">
                <a:latin typeface="Calibri" panose="020F0502020204030204" pitchFamily="34" charset="0"/>
              </a:rPr>
              <a:t> University of South Florida </a:t>
            </a:r>
            <a:r>
              <a:rPr lang="en-US" altLang="en-US" sz="1200" b="1" dirty="0">
                <a:latin typeface="Calibri" panose="020F0502020204030204" pitchFamily="34" charset="0"/>
              </a:rPr>
              <a:t>·</a:t>
            </a:r>
            <a:r>
              <a:rPr lang="en-US" altLang="en-US" sz="1200" dirty="0">
                <a:latin typeface="Calibri" panose="020F0502020204030204" pitchFamily="34" charset="0"/>
              </a:rPr>
              <a:t> Child Welfare Training Consortium</a:t>
            </a:r>
            <a:endParaRPr lang="en-US" altLang="en-US" sz="3200" dirty="0">
              <a:latin typeface="Arial" panose="020B0604020202020204" pitchFamily="34" charset="0"/>
            </a:endParaRPr>
          </a:p>
        </p:txBody>
      </p:sp>
      <p:pic>
        <p:nvPicPr>
          <p:cNvPr id="7" name="Picture 2" descr="https://thatsenioryear.files.wordpress.com/2014/08/job_interview.jpg"/>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968846" y="2826011"/>
            <a:ext cx="4762500" cy="2857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8100111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93FA6F372E3F374D8C72B176BF3D73AB" ma:contentTypeVersion="0" ma:contentTypeDescription="Create a new document." ma:contentTypeScope="" ma:versionID="6e91955bbb8bbfd3c326cc6a6fac490e">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6081AF8-940A-43F9-B64E-E7A99532803A}">
  <ds:schemaRefs>
    <ds:schemaRef ds:uri="http://schemas.microsoft.com/sharepoint/v3/contenttype/forms"/>
  </ds:schemaRefs>
</ds:datastoreItem>
</file>

<file path=customXml/itemProps2.xml><?xml version="1.0" encoding="utf-8"?>
<ds:datastoreItem xmlns:ds="http://schemas.openxmlformats.org/officeDocument/2006/customXml" ds:itemID="{BCDA6E51-EC8A-460F-9930-699F1D1408EA}">
  <ds:schemaRefs>
    <ds:schemaRef ds:uri="http://purl.org/dc/terms/"/>
    <ds:schemaRef ds:uri="http://www.w3.org/XML/1998/namespace"/>
    <ds:schemaRef ds:uri="http://purl.org/dc/elements/1.1/"/>
    <ds:schemaRef ds:uri="http://purl.org/dc/dcmitype/"/>
    <ds:schemaRef ds:uri="http://schemas.microsoft.com/office/2006/documentManagement/types"/>
    <ds:schemaRef ds:uri="http://schemas.microsoft.com/office/infopath/2007/PartnerControls"/>
    <ds:schemaRef ds:uri="http://schemas.openxmlformats.org/package/2006/metadata/core-properties"/>
    <ds:schemaRef ds:uri="http://schemas.microsoft.com/office/2006/metadata/properties"/>
  </ds:schemaRefs>
</ds:datastoreItem>
</file>

<file path=customXml/itemProps3.xml><?xml version="1.0" encoding="utf-8"?>
<ds:datastoreItem xmlns:ds="http://schemas.openxmlformats.org/officeDocument/2006/customXml" ds:itemID="{5C3C4836-E29C-4CD1-864F-D557F33E088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Facet</Template>
  <TotalTime>1592</TotalTime>
  <Words>1744</Words>
  <Application>Microsoft Office PowerPoint</Application>
  <PresentationFormat>Widescreen</PresentationFormat>
  <Paragraphs>160</Paragraphs>
  <Slides>37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37</vt:i4>
      </vt:variant>
    </vt:vector>
  </HeadingPairs>
  <TitlesOfParts>
    <vt:vector size="44" baseType="lpstr">
      <vt:lpstr>Andalus</vt:lpstr>
      <vt:lpstr>Arial</vt:lpstr>
      <vt:lpstr>Calibri</vt:lpstr>
      <vt:lpstr>Trebuchet MS</vt:lpstr>
      <vt:lpstr>Wingdings</vt:lpstr>
      <vt:lpstr>Wingdings 3</vt:lpstr>
      <vt:lpstr>Facet</vt:lpstr>
      <vt:lpstr>PowerPoint Presentation</vt:lpstr>
      <vt:lpstr>PowerPoint Presentation</vt:lpstr>
      <vt:lpstr>Introductions</vt:lpstr>
      <vt:lpstr>Pre-Test</vt:lpstr>
      <vt:lpstr>What Can Be Expected?</vt:lpstr>
      <vt:lpstr>A Little Test…</vt:lpstr>
      <vt:lpstr>Where Do We Go and How Do We Get There?</vt:lpstr>
      <vt:lpstr>Where Do We Go and How Do We Get There?</vt:lpstr>
      <vt:lpstr>Where Do We Go and How Do We Get There?</vt:lpstr>
      <vt:lpstr>What Do These Have in Common?</vt:lpstr>
      <vt:lpstr>What is Our Process to Get What We Need From Families?</vt:lpstr>
      <vt:lpstr>Information Collection Competencies</vt:lpstr>
      <vt:lpstr>Learning Objectives</vt:lpstr>
      <vt:lpstr>Learning Objectives</vt:lpstr>
      <vt:lpstr>“If you treat an individual as he is, he will stay as he is, but if you treat him as if he were what he ought to be and could be, he will become what he ought to be and could be.”           -Johann Wolfgang von Goethe           (German writer and statesman) </vt:lpstr>
      <vt:lpstr>What is Motivational Interviewing?  </vt:lpstr>
      <vt:lpstr>Decisional Balance Related to Ambivalence</vt:lpstr>
      <vt:lpstr>Important Principles of MI</vt:lpstr>
      <vt:lpstr>Spirit of Motivational Interviewing</vt:lpstr>
      <vt:lpstr>O.A.R.S.</vt:lpstr>
      <vt:lpstr>Activity #1 Are you “Open” to this Technique?</vt:lpstr>
      <vt:lpstr>PowerPoint Presentation</vt:lpstr>
      <vt:lpstr>Activity #2 O.A.R.S. Option</vt:lpstr>
      <vt:lpstr>PowerPoint Presentation</vt:lpstr>
      <vt:lpstr>Learning Objectives</vt:lpstr>
      <vt:lpstr>“Change Talk”</vt:lpstr>
      <vt:lpstr>Asking Evocative Questions</vt:lpstr>
      <vt:lpstr>Use the Importance Ruler</vt:lpstr>
      <vt:lpstr>Elaborating</vt:lpstr>
      <vt:lpstr>Querying Extremes</vt:lpstr>
      <vt:lpstr>Looking Back</vt:lpstr>
      <vt:lpstr>Looking Forward</vt:lpstr>
      <vt:lpstr>Exploring Goals &amp; Values</vt:lpstr>
      <vt:lpstr>Activity #3 Thinking On Your Feet </vt:lpstr>
      <vt:lpstr>PowerPoint Presentation</vt:lpstr>
      <vt:lpstr>Questions</vt:lpstr>
      <vt:lpstr>What Stuck?</vt:lpstr>
    </vt:vector>
  </TitlesOfParts>
  <Company>University of South Florida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Motivational Interviewing PowerPoint</dc:title>
  <dc:creator>Login</dc:creator>
  <cp:lastModifiedBy>VanDyke, Misty N</cp:lastModifiedBy>
  <cp:revision>53</cp:revision>
  <cp:lastPrinted>2015-01-05T20:41:44Z</cp:lastPrinted>
  <dcterms:created xsi:type="dcterms:W3CDTF">2014-12-12T15:10:43Z</dcterms:created>
  <dcterms:modified xsi:type="dcterms:W3CDTF">2025-05-07T13:37:26Z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0x01010093FA6F372E3F374D8C72B176BF3D73AB</vt:lpwstr>
  </property>
</Properties>
</file>