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Default Extension="jpeg" ContentType="image/jpeg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71" r:id="rId2"/>
    <p:sldId id="471" r:id="rId3"/>
    <p:sldId id="476" r:id="rId4"/>
    <p:sldId id="528" r:id="rId5"/>
    <p:sldId id="531" r:id="rId6"/>
    <p:sldId id="536" r:id="rId7"/>
    <p:sldId id="530" r:id="rId8"/>
    <p:sldId id="482" r:id="rId9"/>
    <p:sldId id="533" r:id="rId10"/>
    <p:sldId id="534" r:id="rId11"/>
    <p:sldId id="538" r:id="rId12"/>
    <p:sldId id="537" r:id="rId13"/>
    <p:sldId id="535" r:id="rId14"/>
    <p:sldId id="540" r:id="rId15"/>
    <p:sldId id="541" r:id="rId16"/>
    <p:sldId id="532" r:id="rId17"/>
    <p:sldId id="542" r:id="rId18"/>
    <p:sldId id="543" r:id="rId19"/>
    <p:sldId id="539" r:id="rId20"/>
    <p:sldId id="544" r:id="rId21"/>
    <p:sldId id="547" r:id="rId22"/>
    <p:sldId id="546" r:id="rId23"/>
    <p:sldId id="548" r:id="rId24"/>
    <p:sldId id="549" r:id="rId25"/>
    <p:sldId id="551" r:id="rId26"/>
    <p:sldId id="554" r:id="rId27"/>
    <p:sldId id="550" r:id="rId28"/>
    <p:sldId id="552" r:id="rId29"/>
    <p:sldId id="553" r:id="rId30"/>
    <p:sldId id="555" r:id="rId31"/>
    <p:sldId id="556" r:id="rId32"/>
    <p:sldId id="507" r:id="rId33"/>
    <p:sldId id="475" r:id="rId34"/>
  </p:sldIdLst>
  <p:sldSz cx="9144000" cy="6858000" type="screen4x3"/>
  <p:notesSz cx="7315200" cy="96012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16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4D4D"/>
    <a:srgbClr val="CCECFF"/>
    <a:srgbClr val="0066FF"/>
    <a:srgbClr val="F828D0"/>
    <a:srgbClr val="FF99FF"/>
    <a:srgbClr val="FFFF00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46" autoAdjust="0"/>
    <p:restoredTop sz="87054" autoAdjust="0"/>
  </p:normalViewPr>
  <p:slideViewPr>
    <p:cSldViewPr snapToGrid="0">
      <p:cViewPr>
        <p:scale>
          <a:sx n="100" d="100"/>
          <a:sy n="100" d="100"/>
        </p:scale>
        <p:origin x="-394" y="-58"/>
      </p:cViewPr>
      <p:guideLst>
        <p:guide orient="horz" pos="816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5" d="100"/>
          <a:sy n="105" d="100"/>
        </p:scale>
        <p:origin x="-516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8" Type="http://schemas.openxmlformats.org/officeDocument/2006/relationships/slide" Target="slides/slide7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3" Type="http://schemas.openxmlformats.org/officeDocument/2006/relationships/slide" Target="slides/slide2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FSFN Reimbursement Enhancements</a:t>
            </a:r>
            <a:endParaRPr lang="en-US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961566-4F11-4EB3-AB2B-DA83319F0043}" type="datetime1">
              <a:rPr lang="en-US"/>
              <a:pPr>
                <a:defRPr/>
              </a:pPr>
              <a:t>12/17/2013</a:t>
            </a:fld>
            <a:endParaRPr lang="en-US"/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For Training Purposes Only</a:t>
            </a:r>
            <a:endParaRPr lang="en-US"/>
          </a:p>
        </p:txBody>
      </p:sp>
      <p:sp>
        <p:nvSpPr>
          <p:cNvPr id="345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fld id="{6718AFA5-CC70-4AD7-B246-649C3FBB7D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708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FSFN Reimbursement Enhancements</a:t>
            </a: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1C0BB2-522B-4EE9-8AA4-33D2BBD1A85D}" type="datetime1">
              <a:rPr lang="en-US"/>
              <a:pPr>
                <a:defRPr/>
              </a:pPr>
              <a:t>12/17/2013</a:t>
            </a:fld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For Training Purposes Only</a:t>
            </a: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72324503-3F70-4F3A-96B2-6C27B3AF8AA9}" type="slidenum">
              <a:rPr lang="en-US"/>
              <a:pPr/>
              <a:t>‹#›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721391"/>
              </p:ext>
            </p:extLst>
          </p:nvPr>
        </p:nvGraphicFramePr>
        <p:xfrm>
          <a:off x="716289" y="4590575"/>
          <a:ext cx="5867391" cy="432054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867391"/>
              </a:tblGrid>
              <a:tr h="540068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7536" marR="97536" marT="48006" marB="480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0068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7536" marR="97536" marT="48006" marB="480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0068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7536" marR="97536" marT="48006" marB="480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0068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7536" marR="97536" marT="48006" marB="480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0068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7536" marR="97536" marT="48006" marB="480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0068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7536" marR="97536" marT="48006" marB="480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0068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7536" marR="97536" marT="48006" marB="480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0068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7536" marR="97536" marT="48006" marB="480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483585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FSFN Reimbursement Enhancements</a:t>
            </a: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3155FF6-3835-4555-8E19-BC7BBAF82C1B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107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FSFN Reimbursement Enhancements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ABA706-FA6D-4897-BF45-3AAA37CF176A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568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FSFN Reimbursement Enhancements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ABA706-FA6D-4897-BF45-3AAA37CF176A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888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FSFN Reimbursement Enhancements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ABA706-FA6D-4897-BF45-3AAA37CF176A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568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FSFN Reimbursement Enhancements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For Training Purposes Only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4503-3F70-4F3A-96B2-6C27B3AF8AA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89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FSFN Reimbursement Enhancements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ABA706-FA6D-4897-BF45-3AAA37CF176A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888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FSFN Reimbursement Enhancements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ABA706-FA6D-4897-BF45-3AAA37CF176A}" type="slidenum">
              <a:rPr lang="en-US"/>
              <a:pPr eaLnBrk="1" hangingPunct="1"/>
              <a:t>15</a:t>
            </a:fld>
            <a:endParaRPr lang="en-US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5680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FSFN Reimbursement Enhancements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For Training Purposes Only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4503-3F70-4F3A-96B2-6C27B3AF8AA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891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FSFN Reimbursement Enhancements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ABA706-FA6D-4897-BF45-3AAA37CF176A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8885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FSFN Reimbursement Enhancements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ABA706-FA6D-4897-BF45-3AAA37CF176A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5680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FSFN Reimbursement Enhancements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For Training Purposes Only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4503-3F70-4F3A-96B2-6C27B3AF8AA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89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FSFN Reimbursement Enhancements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ABA706-FA6D-4897-BF45-3AAA37CF176A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5231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FSFN Reimbursement Enhancements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ABA706-FA6D-4897-BF45-3AAA37CF176A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8885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FSFN Reimbursement Enhancements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ABA706-FA6D-4897-BF45-3AAA37CF176A}" type="slidenum">
              <a:rPr lang="en-US"/>
              <a:pPr eaLnBrk="1" hangingPunct="1"/>
              <a:t>21</a:t>
            </a:fld>
            <a:endParaRPr lang="en-US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5680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FSFN Reimbursement Enhancements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ABA706-FA6D-4897-BF45-3AAA37CF176A}" type="slidenum">
              <a:rPr lang="en-US"/>
              <a:pPr eaLnBrk="1" hangingPunct="1"/>
              <a:t>22</a:t>
            </a:fld>
            <a:endParaRPr lang="en-US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8885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FSFN Reimbursement Enhancements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ABA706-FA6D-4897-BF45-3AAA37CF176A}" type="slidenum">
              <a:rPr lang="en-US"/>
              <a:pPr eaLnBrk="1" hangingPunct="1"/>
              <a:t>23</a:t>
            </a:fld>
            <a:endParaRPr lang="en-US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5680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FSFN Reimbursement Enhancements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ABA706-FA6D-4897-BF45-3AAA37CF176A}" type="slidenum">
              <a:rPr lang="en-US"/>
              <a:pPr eaLnBrk="1" hangingPunct="1"/>
              <a:t>24</a:t>
            </a:fld>
            <a:endParaRPr lang="en-US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8885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FSFN Reimbursement Enhancements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ABA706-FA6D-4897-BF45-3AAA37CF176A}" type="slidenum">
              <a:rPr lang="en-US"/>
              <a:pPr eaLnBrk="1" hangingPunct="1"/>
              <a:t>25</a:t>
            </a:fld>
            <a:endParaRPr lang="en-US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8885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FSFN Reimbursement Enhancements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ABA706-FA6D-4897-BF45-3AAA37CF176A}" type="slidenum">
              <a:rPr lang="en-US"/>
              <a:pPr eaLnBrk="1" hangingPunct="1"/>
              <a:t>26</a:t>
            </a:fld>
            <a:endParaRPr lang="en-US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8885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FSFN Reimbursement Enhancements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ABA706-FA6D-4897-BF45-3AAA37CF176A}" type="slidenum">
              <a:rPr lang="en-US"/>
              <a:pPr eaLnBrk="1" hangingPunct="1"/>
              <a:t>27</a:t>
            </a:fld>
            <a:endParaRPr lang="en-US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5680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FSFN Reimbursement Enhancements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For Training Purposes Only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4503-3F70-4F3A-96B2-6C27B3AF8AA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891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FSFN Reimbursement Enhancements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ABA706-FA6D-4897-BF45-3AAA37CF176A}" type="slidenum">
              <a:rPr lang="en-US"/>
              <a:pPr eaLnBrk="1" hangingPunct="1"/>
              <a:t>29</a:t>
            </a:fld>
            <a:endParaRPr lang="en-US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503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FSFN Reimbursement Enhancements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ABA706-FA6D-4897-BF45-3AAA37CF176A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1539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FSFN Reimbursement Enhancements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ABA706-FA6D-4897-BF45-3AAA37CF176A}" type="slidenum">
              <a:rPr lang="en-US"/>
              <a:pPr eaLnBrk="1" hangingPunct="1"/>
              <a:t>30</a:t>
            </a:fld>
            <a:endParaRPr lang="en-US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5035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FSFN Reimbursement Enhancements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ABA706-FA6D-4897-BF45-3AAA37CF176A}" type="slidenum">
              <a:rPr lang="en-US"/>
              <a:pPr eaLnBrk="1" hangingPunct="1"/>
              <a:t>31</a:t>
            </a:fld>
            <a:endParaRPr lang="en-US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5035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FSFN Reimbursement Enhancements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For Training Purposes Only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4503-3F70-4F3A-96B2-6C27B3AF8AA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520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FSFN Reimbursement Enhancements</a:t>
            </a:r>
          </a:p>
        </p:txBody>
      </p:sp>
      <p:sp>
        <p:nvSpPr>
          <p:cNvPr id="3481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3482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D1BC7FE-657F-4EAF-BFD5-FCFF77D86078}" type="slidenum">
              <a:rPr lang="en-US"/>
              <a:pPr eaLnBrk="1" hangingPunct="1"/>
              <a:t>33</a:t>
            </a:fld>
            <a:endParaRPr lang="en-US"/>
          </a:p>
        </p:txBody>
      </p:sp>
      <p:sp>
        <p:nvSpPr>
          <p:cNvPr id="348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793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FSFN Reimbursement Enhancements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ABA706-FA6D-4897-BF45-3AAA37CF176A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888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FSFN Reimbursement Enhancements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ABA706-FA6D-4897-BF45-3AAA37CF176A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568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FSFN Reimbursement Enhancements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For Training Purposes Only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4503-3F70-4F3A-96B2-6C27B3AF8AA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89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FSFN Reimbursement Enhancements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ABA706-FA6D-4897-BF45-3AAA37CF176A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888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FSFN Reimbursement Enhancements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ABA706-FA6D-4897-BF45-3AAA37CF176A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568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FSFN Reimbursement Enhancements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ABA706-FA6D-4897-BF45-3AAA37CF176A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888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EF290-3709-4707-A5C9-7EB2D9FE5CD7}" type="datetime1">
              <a:rPr lang="en-US" smtClean="0"/>
              <a:t>12/17/2013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Training Purposes Only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159955-3DE8-49C7-9538-767367CCB6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86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C4B11-D45C-4762-B1D3-E5088B7FE472}" type="datetime1">
              <a:rPr lang="en-US" smtClean="0"/>
              <a:t>12/17/2013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Training Purposes Only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23783D-AFA6-4C4B-8327-0F5EC92091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13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23E3D-B588-4D73-B6B0-B0F35E6CA984}" type="datetime1">
              <a:rPr lang="en-US" smtClean="0"/>
              <a:t>12/17/2013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Training Purposes Only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E76D26-9B25-471C-AA47-ED31326F51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1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B52E-B7B2-4A1C-AA66-DA66999CB26C}" type="datetime1">
              <a:rPr lang="en-US" smtClean="0"/>
              <a:t>12/17/2013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Training Purposes Only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DC62F8-A7D2-49AB-8012-58FB7F5ED6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0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8292595" cy="1362075"/>
          </a:xfrm>
        </p:spPr>
        <p:txBody>
          <a:bodyPr anchor="t"/>
          <a:lstStyle>
            <a:lvl1pPr algn="l">
              <a:defRPr sz="3200" b="1" cap="small" baseline="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3E70D-E138-4AF3-B242-19134FF52C26}" type="datetime1">
              <a:rPr lang="en-US" smtClean="0"/>
              <a:t>12/17/2013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Training Purposes Only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F38896-61B8-4F16-A8CF-0A02345CED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9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595FB-08FF-4C2A-87E6-63F3A5AAE934}" type="datetime1">
              <a:rPr lang="en-US" smtClean="0"/>
              <a:t>12/17/2013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Training Purposes Only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6B21CA-E70F-4EBF-BB1E-10AD02B28E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51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2D2BA-2061-4584-9E27-774381E52494}" type="datetime1">
              <a:rPr lang="en-US" smtClean="0"/>
              <a:t>12/17/2013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Training Purposes Only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B0356-2C9E-467E-9B60-A08560AE19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3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15FBA-684A-44D2-95EE-C9FEF8B452C9}" type="datetime1">
              <a:rPr lang="en-US" smtClean="0"/>
              <a:t>12/17/2013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Training Purposes Only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A5E741-F5AE-4132-BC76-365021B000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20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4931E-73F7-4F18-BD35-6DEC4D453C92}" type="datetime1">
              <a:rPr lang="en-US" smtClean="0"/>
              <a:t>12/17/2013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Training Purposes Only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325E97-C61F-48A6-B30E-4FC09E93B8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91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0B7FD-B39D-4CA8-BC68-D90AE8F91307}" type="datetime1">
              <a:rPr lang="en-US" smtClean="0"/>
              <a:t>12/17/2013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Training Purposes Only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753A4C-49D9-4F4E-990C-FB1EA2BAA2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0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21632-1C38-4E30-9AB1-567AD35B75EC}" type="datetime1">
              <a:rPr lang="en-US" smtClean="0"/>
              <a:t>12/17/2013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Training Purposes Only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46F12E-9119-4275-8FCE-55FAFD40FF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76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007908-ED20-4879-A4AC-832E5181CF7E}" type="datetime1">
              <a:rPr lang="en-US" smtClean="0"/>
              <a:t>12/17/2013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81650" y="6657975"/>
            <a:ext cx="28956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For Training Purposes Only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1725" y="6646863"/>
            <a:ext cx="42227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fld id="{29CE6104-508C-48F5-A8C3-D042CCB4D0C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313"/>
            <a:ext cx="9144000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5775325"/>
            <a:ext cx="545623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Verdana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Verdana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Verdana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Verdana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fsfn.dcf.state.fl.us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erforchildwelfare.org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5778B0-1633-40CA-BF77-52659D8A562C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359400" y="2471738"/>
            <a:ext cx="344170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1"/>
          </a:p>
        </p:txBody>
      </p:sp>
      <p:sp>
        <p:nvSpPr>
          <p:cNvPr id="2053" name="Rectangle 31"/>
          <p:cNvSpPr>
            <a:spLocks noGrp="1" noChangeArrowheads="1"/>
          </p:cNvSpPr>
          <p:nvPr>
            <p:ph type="ctrTitle" idx="4294967295"/>
          </p:nvPr>
        </p:nvSpPr>
        <p:spPr>
          <a:xfrm>
            <a:off x="317157" y="2426993"/>
            <a:ext cx="8496300" cy="1470025"/>
          </a:xfrm>
        </p:spPr>
        <p:txBody>
          <a:bodyPr/>
          <a:lstStyle/>
          <a:p>
            <a:pPr algn="ctr"/>
            <a:r>
              <a:rPr lang="en-US" dirty="0"/>
              <a:t>FSFN </a:t>
            </a:r>
            <a:r>
              <a:rPr lang="en-US" dirty="0" smtClean="0"/>
              <a:t>Independent Living (IL) Enhancements</a:t>
            </a:r>
            <a:br>
              <a:rPr lang="en-US" dirty="0" smtClean="0"/>
            </a:br>
            <a:r>
              <a:rPr lang="en-US" sz="2800" dirty="0" smtClean="0"/>
              <a:t>Topic 1: Overview and General Changes</a:t>
            </a:r>
          </a:p>
        </p:txBody>
      </p:sp>
      <p:sp>
        <p:nvSpPr>
          <p:cNvPr id="2054" name="Rectangle 32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211263"/>
          </a:xfrm>
          <a:noFill/>
        </p:spPr>
        <p:txBody>
          <a:bodyPr anchor="ctr"/>
          <a:lstStyle/>
          <a:p>
            <a:pPr marL="0" indent="0" algn="ctr">
              <a:buFontTx/>
              <a:buNone/>
            </a:pPr>
            <a:r>
              <a:rPr lang="en-US" sz="1800" dirty="0" smtClean="0"/>
              <a:t>December 2013</a:t>
            </a:r>
          </a:p>
        </p:txBody>
      </p:sp>
      <p:grpSp>
        <p:nvGrpSpPr>
          <p:cNvPr id="205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4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6" name="Group 33"/>
          <p:cNvGrpSpPr>
            <a:grpSpLocks/>
          </p:cNvGrpSpPr>
          <p:nvPr/>
        </p:nvGrpSpPr>
        <p:grpSpPr bwMode="auto">
          <a:xfrm>
            <a:off x="0" y="0"/>
            <a:ext cx="9163050" cy="1792288"/>
            <a:chOff x="-3765" y="-12074"/>
            <a:chExt cx="9163216" cy="1792432"/>
          </a:xfrm>
        </p:grpSpPr>
        <p:pic>
          <p:nvPicPr>
            <p:cNvPr id="2059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66"/>
            <a:stretch>
              <a:fillRect/>
            </a:stretch>
          </p:blipFill>
          <p:spPr bwMode="auto">
            <a:xfrm>
              <a:off x="-3765" y="-2722"/>
              <a:ext cx="2289765" cy="1783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88"/>
            <a:stretch>
              <a:fillRect/>
            </a:stretch>
          </p:blipFill>
          <p:spPr bwMode="auto">
            <a:xfrm>
              <a:off x="6240331" y="141022"/>
              <a:ext cx="1989269" cy="1639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7239" y="0"/>
              <a:ext cx="1733405" cy="1152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2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1094558"/>
              <a:ext cx="912886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6774" y="0"/>
              <a:ext cx="1720466" cy="1152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3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9601" y="-2722"/>
              <a:ext cx="1697492" cy="1783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62" t="26707" b="8820"/>
            <a:stretch>
              <a:fillRect/>
            </a:stretch>
          </p:blipFill>
          <p:spPr bwMode="auto">
            <a:xfrm>
              <a:off x="7528141" y="-2722"/>
              <a:ext cx="1631310" cy="1783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6" name="Picture 2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52" b="12440"/>
            <a:stretch>
              <a:fillRect/>
            </a:stretch>
          </p:blipFill>
          <p:spPr bwMode="auto">
            <a:xfrm>
              <a:off x="2133600" y="920822"/>
              <a:ext cx="1649878" cy="859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7" name="Picture 3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177"/>
            <a:stretch>
              <a:fillRect/>
            </a:stretch>
          </p:blipFill>
          <p:spPr bwMode="auto">
            <a:xfrm>
              <a:off x="3048000" y="0"/>
              <a:ext cx="731663" cy="923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8" name="Picture 3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089" b="13510"/>
            <a:stretch>
              <a:fillRect/>
            </a:stretch>
          </p:blipFill>
          <p:spPr bwMode="auto">
            <a:xfrm flipH="1">
              <a:off x="2133600" y="-12074"/>
              <a:ext cx="1007786" cy="97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7" name="Picture 4" descr="http://sphotos-a.xx.fbcdn.net/hphotos-snc6/602554_439438852766954_1217712786_n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45138"/>
            <a:ext cx="83820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1013"/>
            <a:ext cx="9144000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History Tab</a:t>
            </a:r>
          </a:p>
        </p:txBody>
      </p:sp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0F912B-BB43-45D3-AD07-2764CA466D8E}" type="slidenum">
              <a:rPr lang="en-US"/>
              <a:pPr eaLnBrk="1" hangingPunct="1"/>
              <a:t>10</a:t>
            </a:fld>
            <a:endParaRPr lang="en-US"/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498" y="1762672"/>
            <a:ext cx="5851003" cy="438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31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0F912B-BB43-45D3-AD07-2764CA466D8E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307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</a:t>
            </a:r>
            <a:r>
              <a:rPr lang="en-US" dirty="0"/>
              <a:t>to Supporting </a:t>
            </a:r>
            <a:r>
              <a:rPr lang="en-US" dirty="0" smtClean="0"/>
              <a:t>Pages (cont.)</a:t>
            </a:r>
          </a:p>
        </p:txBody>
      </p:sp>
      <p:sp>
        <p:nvSpPr>
          <p:cNvPr id="307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61498" cy="45259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spcBef>
                <a:spcPct val="0"/>
              </a:spcBef>
              <a:buNone/>
              <a:tabLst>
                <a:tab pos="2686050" algn="l"/>
              </a:tabLst>
            </a:pPr>
            <a:r>
              <a:rPr lang="en-US" dirty="0" smtClean="0"/>
              <a:t>Maintain </a:t>
            </a:r>
            <a:r>
              <a:rPr lang="en-US" dirty="0"/>
              <a:t>Education History Pop-Up</a:t>
            </a:r>
            <a:endParaRPr lang="en-US" dirty="0" smtClean="0"/>
          </a:p>
          <a:p>
            <a:pPr lvl="0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Additional </a:t>
            </a:r>
            <a:r>
              <a:rPr lang="en-US" sz="2400" dirty="0">
                <a:solidFill>
                  <a:srgbClr val="000000"/>
                </a:solidFill>
              </a:rPr>
              <a:t>reference values to School Type 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2 </a:t>
            </a:r>
            <a:r>
              <a:rPr lang="en-US" sz="2000" dirty="0">
                <a:solidFill>
                  <a:srgbClr val="000000"/>
                </a:solidFill>
              </a:rPr>
              <a:t>year College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4 </a:t>
            </a:r>
            <a:r>
              <a:rPr lang="en-US" sz="2000" dirty="0">
                <a:solidFill>
                  <a:srgbClr val="000000"/>
                </a:solidFill>
              </a:rPr>
              <a:t>year College or University</a:t>
            </a:r>
          </a:p>
          <a:p>
            <a:pPr lvl="0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New </a:t>
            </a:r>
            <a:r>
              <a:rPr lang="en-US" sz="2400" dirty="0">
                <a:solidFill>
                  <a:srgbClr val="000000"/>
                </a:solidFill>
              </a:rPr>
              <a:t>grade level reference value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Associate </a:t>
            </a:r>
            <a:r>
              <a:rPr lang="en-US" sz="2000" dirty="0">
                <a:solidFill>
                  <a:srgbClr val="000000"/>
                </a:solidFill>
              </a:rPr>
              <a:t>Degree</a:t>
            </a:r>
          </a:p>
          <a:p>
            <a:pPr lvl="0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Two </a:t>
            </a:r>
            <a:r>
              <a:rPr lang="en-US" sz="2400" dirty="0">
                <a:solidFill>
                  <a:srgbClr val="000000"/>
                </a:solidFill>
              </a:rPr>
              <a:t>added fields 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Number </a:t>
            </a:r>
            <a:r>
              <a:rPr lang="en-US" sz="2000" dirty="0">
                <a:solidFill>
                  <a:srgbClr val="000000"/>
                </a:solidFill>
              </a:rPr>
              <a:t>of Hours Currently Enrolled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Total </a:t>
            </a:r>
            <a:r>
              <a:rPr lang="en-US" sz="2000" dirty="0">
                <a:solidFill>
                  <a:srgbClr val="000000"/>
                </a:solidFill>
              </a:rPr>
              <a:t>Credits Earned To Date</a:t>
            </a:r>
          </a:p>
          <a:p>
            <a:pPr lvl="0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New </a:t>
            </a:r>
            <a:r>
              <a:rPr lang="en-US" sz="2400" dirty="0">
                <a:solidFill>
                  <a:srgbClr val="000000"/>
                </a:solidFill>
              </a:rPr>
              <a:t>Reason for Change reference values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18</a:t>
            </a:r>
            <a:r>
              <a:rPr lang="en-US" sz="2000" dirty="0">
                <a:solidFill>
                  <a:srgbClr val="000000"/>
                </a:solidFill>
              </a:rPr>
              <a:t>+: Young Adult Graduated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18</a:t>
            </a:r>
            <a:r>
              <a:rPr lang="en-US" sz="2000" dirty="0">
                <a:solidFill>
                  <a:srgbClr val="000000"/>
                </a:solidFill>
              </a:rPr>
              <a:t>+: Young Adult No Longer Attending/Did Not Graduate</a:t>
            </a:r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11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 </a:t>
            </a:r>
            <a:r>
              <a:rPr lang="en-US" dirty="0"/>
              <a:t>Education History </a:t>
            </a:r>
            <a:r>
              <a:rPr lang="en-US" dirty="0" smtClean="0"/>
              <a:t>Pop-Up</a:t>
            </a:r>
          </a:p>
        </p:txBody>
      </p:sp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0F912B-BB43-45D3-AD07-2764CA466D8E}" type="slidenum">
              <a:rPr lang="en-US"/>
              <a:pPr eaLnBrk="1" hangingPunct="1"/>
              <a:t>12</a:t>
            </a:fld>
            <a:endParaRPr lang="en-US"/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AXU5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14"/>
          <a:stretch>
            <a:fillRect/>
          </a:stretch>
        </p:blipFill>
        <p:spPr bwMode="auto">
          <a:xfrm>
            <a:off x="2165350" y="1940988"/>
            <a:ext cx="4813300" cy="4166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979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459992"/>
            <a:ext cx="6299200" cy="45984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FSFN System Demo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For Training Purposes Only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E741-F5AE-4132-BC76-365021B0003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61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0F912B-BB43-45D3-AD07-2764CA466D8E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307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</a:t>
            </a:r>
            <a:r>
              <a:rPr lang="en-US" dirty="0"/>
              <a:t>to Supporting </a:t>
            </a:r>
            <a:r>
              <a:rPr lang="en-US" dirty="0" smtClean="0"/>
              <a:t>Pages (cont.)</a:t>
            </a:r>
          </a:p>
        </p:txBody>
      </p:sp>
      <p:sp>
        <p:nvSpPr>
          <p:cNvPr id="307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93395" cy="45259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spcBef>
                <a:spcPct val="0"/>
              </a:spcBef>
              <a:buNone/>
              <a:tabLst>
                <a:tab pos="2686050" algn="l"/>
              </a:tabLst>
            </a:pPr>
            <a:r>
              <a:rPr lang="en-US" sz="3000" dirty="0" smtClean="0"/>
              <a:t>Medical Mental Health (MMH)</a:t>
            </a:r>
          </a:p>
          <a:p>
            <a:pPr lvl="0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600" dirty="0">
                <a:solidFill>
                  <a:srgbClr val="000000"/>
                </a:solidFill>
              </a:rPr>
              <a:t>Within the MMH Conditions group box the reference value of “18+ Other” has been </a:t>
            </a:r>
            <a:r>
              <a:rPr lang="en-US" sz="2600" dirty="0" smtClean="0">
                <a:solidFill>
                  <a:srgbClr val="000000"/>
                </a:solidFill>
              </a:rPr>
              <a:t>added as a new category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200" dirty="0">
                <a:solidFill>
                  <a:srgbClr val="000000"/>
                </a:solidFill>
              </a:rPr>
              <a:t>This value can only be selected for a participant age 18 or </a:t>
            </a:r>
            <a:r>
              <a:rPr lang="en-US" sz="2200" dirty="0" smtClean="0">
                <a:solidFill>
                  <a:srgbClr val="000000"/>
                </a:solidFill>
              </a:rPr>
              <a:t>older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200" dirty="0" smtClean="0">
                <a:solidFill>
                  <a:srgbClr val="000000"/>
                </a:solidFill>
              </a:rPr>
              <a:t>If </a:t>
            </a:r>
            <a:r>
              <a:rPr lang="en-US" sz="2200" dirty="0">
                <a:solidFill>
                  <a:srgbClr val="000000"/>
                </a:solidFill>
              </a:rPr>
              <a:t>the value of “18+ Other” is chosen, the Diagnosed Condition Type text box is </a:t>
            </a:r>
            <a:r>
              <a:rPr lang="en-US" sz="2200" dirty="0" smtClean="0">
                <a:solidFill>
                  <a:srgbClr val="000000"/>
                </a:solidFill>
              </a:rPr>
              <a:t>required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200" dirty="0" smtClean="0">
                <a:solidFill>
                  <a:srgbClr val="000000"/>
                </a:solidFill>
              </a:rPr>
              <a:t>If </a:t>
            </a:r>
            <a:r>
              <a:rPr lang="en-US" sz="2200" dirty="0">
                <a:solidFill>
                  <a:srgbClr val="000000"/>
                </a:solidFill>
              </a:rPr>
              <a:t>the user does not have the appropriate security for MMH records, the entire MMH group box does not </a:t>
            </a:r>
            <a:r>
              <a:rPr lang="en-US" sz="2200" dirty="0" smtClean="0">
                <a:solidFill>
                  <a:srgbClr val="000000"/>
                </a:solidFill>
              </a:rPr>
              <a:t>display</a:t>
            </a:r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19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Mental Health – Disability Information Tab</a:t>
            </a:r>
          </a:p>
        </p:txBody>
      </p:sp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0F912B-BB43-45D3-AD07-2764CA466D8E}" type="slidenum">
              <a:rPr lang="en-US"/>
              <a:pPr eaLnBrk="1" hangingPunct="1"/>
              <a:t>15</a:t>
            </a:fld>
            <a:endParaRPr lang="en-US"/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095" y="1605578"/>
            <a:ext cx="6061697" cy="4561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32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459992"/>
            <a:ext cx="6299200" cy="45984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Mental Health FSFN System Demo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For Training Purposes Only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E741-F5AE-4132-BC76-365021B0003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25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0F912B-BB43-45D3-AD07-2764CA466D8E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307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</a:t>
            </a:r>
            <a:r>
              <a:rPr lang="en-US" dirty="0"/>
              <a:t>to Supporting </a:t>
            </a:r>
            <a:r>
              <a:rPr lang="en-US" dirty="0" smtClean="0"/>
              <a:t>Pages (cont.)</a:t>
            </a:r>
          </a:p>
        </p:txBody>
      </p:sp>
      <p:sp>
        <p:nvSpPr>
          <p:cNvPr id="307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Bef>
                <a:spcPct val="0"/>
              </a:spcBef>
              <a:buNone/>
              <a:tabLst>
                <a:tab pos="2686050" algn="l"/>
              </a:tabLst>
            </a:pPr>
            <a:r>
              <a:rPr lang="en-US" dirty="0" smtClean="0"/>
              <a:t>Meetings</a:t>
            </a:r>
            <a:endParaRPr lang="en-US" sz="3000" dirty="0" smtClean="0"/>
          </a:p>
          <a:p>
            <a:pPr lvl="0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The Meetings page provides users with the ability to document the details of various meetings that take place throughout the life of a FSFN case. </a:t>
            </a:r>
            <a:r>
              <a:rPr lang="en-US" sz="2000" dirty="0" smtClean="0">
                <a:solidFill>
                  <a:srgbClr val="000000"/>
                </a:solidFill>
              </a:rPr>
              <a:t>The </a:t>
            </a:r>
            <a:r>
              <a:rPr lang="en-US" sz="2000" dirty="0">
                <a:solidFill>
                  <a:srgbClr val="000000"/>
                </a:solidFill>
              </a:rPr>
              <a:t>following transition planning meeting types have been </a:t>
            </a:r>
            <a:r>
              <a:rPr lang="en-US" sz="2000" dirty="0" smtClean="0">
                <a:solidFill>
                  <a:srgbClr val="000000"/>
                </a:solidFill>
              </a:rPr>
              <a:t>added:</a:t>
            </a:r>
            <a:endParaRPr lang="en-US" sz="2000" dirty="0">
              <a:solidFill>
                <a:srgbClr val="000000"/>
              </a:solidFill>
            </a:endParaRPr>
          </a:p>
          <a:p>
            <a:pPr lvl="2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1800" dirty="0" smtClean="0">
                <a:solidFill>
                  <a:srgbClr val="000000"/>
                </a:solidFill>
              </a:rPr>
              <a:t>Transition </a:t>
            </a:r>
            <a:r>
              <a:rPr lang="en-US" sz="1800" dirty="0">
                <a:solidFill>
                  <a:srgbClr val="000000"/>
                </a:solidFill>
              </a:rPr>
              <a:t>Planning-Initial</a:t>
            </a:r>
          </a:p>
          <a:p>
            <a:pPr lvl="2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1800" dirty="0" smtClean="0">
                <a:solidFill>
                  <a:srgbClr val="000000"/>
                </a:solidFill>
              </a:rPr>
              <a:t>Transition </a:t>
            </a:r>
            <a:r>
              <a:rPr lang="en-US" sz="1800" dirty="0">
                <a:solidFill>
                  <a:srgbClr val="000000"/>
                </a:solidFill>
              </a:rPr>
              <a:t>Planning-Ongoing</a:t>
            </a:r>
          </a:p>
          <a:p>
            <a:pPr lvl="2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1800" dirty="0" smtClean="0">
                <a:solidFill>
                  <a:srgbClr val="000000"/>
                </a:solidFill>
              </a:rPr>
              <a:t>Transition </a:t>
            </a:r>
            <a:r>
              <a:rPr lang="en-US" sz="1800" dirty="0">
                <a:solidFill>
                  <a:srgbClr val="000000"/>
                </a:solidFill>
              </a:rPr>
              <a:t>Planning-Closure</a:t>
            </a:r>
          </a:p>
          <a:p>
            <a:pPr lvl="0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endParaRPr lang="en-US" sz="2600" dirty="0" smtClean="0">
              <a:solidFill>
                <a:srgbClr val="000000"/>
              </a:solidFill>
            </a:endParaRPr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2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Meetings Page</a:t>
            </a:r>
          </a:p>
        </p:txBody>
      </p:sp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0F912B-BB43-45D3-AD07-2764CA466D8E}" type="slidenum">
              <a:rPr lang="en-US"/>
              <a:pPr eaLnBrk="1" hangingPunct="1"/>
              <a:t>18</a:t>
            </a:fld>
            <a:endParaRPr lang="en-US"/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AXU8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68818"/>
            <a:ext cx="6400800" cy="4192270"/>
          </a:xfrm>
          <a:prstGeom prst="rect">
            <a:avLst/>
          </a:prstGeom>
          <a:noFill/>
          <a:ln w="9525" cmpd="sng">
            <a:solidFill>
              <a:srgbClr val="D9D9D9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8871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459992"/>
            <a:ext cx="6299200" cy="45984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Meetings FSFN System Demo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For Training Purposes Only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E741-F5AE-4132-BC76-365021B0003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60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0F912B-BB43-45D3-AD07-2764CA466D8E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307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  <a:endParaRPr lang="en-US" smtClean="0"/>
          </a:p>
        </p:txBody>
      </p:sp>
      <p:sp>
        <p:nvSpPr>
          <p:cNvPr id="307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lnSpc>
                <a:spcPct val="115000"/>
              </a:lnSpc>
              <a:spcBef>
                <a:spcPct val="0"/>
              </a:spcBef>
              <a:buNone/>
              <a:tabLst>
                <a:tab pos="685800" algn="l"/>
                <a:tab pos="2686050" algn="l"/>
              </a:tabLst>
            </a:pPr>
            <a:r>
              <a:rPr lang="en-US" dirty="0"/>
              <a:t>This training module is divided into the following </a:t>
            </a:r>
            <a:r>
              <a:rPr lang="en-US" dirty="0" smtClean="0"/>
              <a:t>topics:</a:t>
            </a:r>
          </a:p>
          <a:p>
            <a:pPr>
              <a:lnSpc>
                <a:spcPct val="115000"/>
              </a:lnSpc>
              <a:spcBef>
                <a:spcPct val="0"/>
              </a:spcBef>
              <a:tabLst>
                <a:tab pos="685800" algn="l"/>
                <a:tab pos="2686050" algn="l"/>
              </a:tabLst>
            </a:pPr>
            <a:r>
              <a:rPr lang="en-US" dirty="0" smtClean="0"/>
              <a:t>Topic 1: </a:t>
            </a:r>
            <a:r>
              <a:rPr lang="en-US" sz="2400" dirty="0"/>
              <a:t>Overview and General Changes</a:t>
            </a:r>
          </a:p>
          <a:p>
            <a:pPr>
              <a:lnSpc>
                <a:spcPct val="115000"/>
              </a:lnSpc>
              <a:spcBef>
                <a:spcPct val="0"/>
              </a:spcBef>
              <a:tabLst>
                <a:tab pos="685800" algn="l"/>
                <a:tab pos="2686050" algn="l"/>
              </a:tabLst>
            </a:pPr>
            <a:r>
              <a:rPr lang="en-US" dirty="0"/>
              <a:t>Topic </a:t>
            </a:r>
            <a:r>
              <a:rPr lang="en-US" dirty="0" smtClean="0"/>
              <a:t>2: </a:t>
            </a:r>
            <a:r>
              <a:rPr lang="en-US" sz="2400" dirty="0"/>
              <a:t>Extended Foster Care (EFC) </a:t>
            </a:r>
            <a:r>
              <a:rPr lang="en-US" sz="2400" dirty="0" smtClean="0"/>
              <a:t>and </a:t>
            </a:r>
            <a:r>
              <a:rPr lang="en-US" sz="2400" dirty="0"/>
              <a:t>Postsecondary Education Services and Support (PESS) Program Eligibility</a:t>
            </a:r>
            <a:endParaRPr lang="en-US" sz="2400" dirty="0" smtClean="0"/>
          </a:p>
          <a:p>
            <a:pPr>
              <a:lnSpc>
                <a:spcPct val="115000"/>
              </a:lnSpc>
              <a:spcBef>
                <a:spcPct val="0"/>
              </a:spcBef>
              <a:tabLst>
                <a:tab pos="685800" algn="l"/>
                <a:tab pos="2686050" algn="l"/>
              </a:tabLst>
            </a:pPr>
            <a:r>
              <a:rPr lang="en-US" dirty="0" smtClean="0"/>
              <a:t>Topic 3: </a:t>
            </a:r>
            <a:r>
              <a:rPr lang="en-US" sz="2400" dirty="0"/>
              <a:t>Young Adult Case Plan Worksheet</a:t>
            </a:r>
            <a:endParaRPr lang="en-US" sz="2400" dirty="0" smtClean="0"/>
          </a:p>
          <a:p>
            <a:pPr>
              <a:lnSpc>
                <a:spcPct val="115000"/>
              </a:lnSpc>
              <a:spcBef>
                <a:spcPct val="0"/>
              </a:spcBef>
              <a:tabLst>
                <a:tab pos="685800" algn="l"/>
                <a:tab pos="2686050" algn="l"/>
              </a:tabLst>
            </a:pPr>
            <a:r>
              <a:rPr lang="en-US" dirty="0" smtClean="0"/>
              <a:t>Topic 4: </a:t>
            </a:r>
            <a:r>
              <a:rPr lang="en-US" sz="2400" dirty="0"/>
              <a:t>Young Adult Judicial Review </a:t>
            </a:r>
            <a:r>
              <a:rPr lang="en-US" sz="2400" dirty="0" smtClean="0"/>
              <a:t>Worksheet</a:t>
            </a:r>
            <a:endParaRPr lang="en-US" sz="2400" dirty="0"/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0F912B-BB43-45D3-AD07-2764CA466D8E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307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</a:t>
            </a:r>
            <a:r>
              <a:rPr lang="en-US" dirty="0"/>
              <a:t>Changes to </a:t>
            </a:r>
            <a:r>
              <a:rPr lang="en-US" dirty="0" smtClean="0"/>
              <a:t>IL </a:t>
            </a:r>
            <a:r>
              <a:rPr lang="en-US" dirty="0"/>
              <a:t>Page</a:t>
            </a:r>
            <a:endParaRPr lang="en-US" dirty="0" smtClean="0"/>
          </a:p>
        </p:txBody>
      </p:sp>
      <p:sp>
        <p:nvSpPr>
          <p:cNvPr id="307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50865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5000"/>
              </a:lnSpc>
              <a:spcBef>
                <a:spcPct val="0"/>
              </a:spcBef>
              <a:buNone/>
              <a:tabLst>
                <a:tab pos="2686050" algn="l"/>
              </a:tabLst>
            </a:pPr>
            <a:r>
              <a:rPr lang="en-US" dirty="0" smtClean="0"/>
              <a:t>Hyperlinks</a:t>
            </a:r>
            <a:endParaRPr lang="en-US" sz="3200" dirty="0" smtClean="0"/>
          </a:p>
          <a:p>
            <a:pPr lvl="0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Person </a:t>
            </a:r>
            <a:r>
              <a:rPr lang="en-US" sz="2400" dirty="0">
                <a:solidFill>
                  <a:srgbClr val="000000"/>
                </a:solidFill>
              </a:rPr>
              <a:t>Man</a:t>
            </a:r>
            <a:r>
              <a:rPr lang="en-US" sz="2400" dirty="0"/>
              <a:t>agement </a:t>
            </a:r>
            <a:r>
              <a:rPr lang="en-US" sz="2400" dirty="0" smtClean="0"/>
              <a:t>– participant name hyperlink takes user to person management page</a:t>
            </a:r>
          </a:p>
          <a:p>
            <a:pPr lvl="0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400" dirty="0" smtClean="0"/>
              <a:t>Maintain Case – case name hyperlink takes user to maintain case page</a:t>
            </a:r>
          </a:p>
          <a:p>
            <a:pPr lvl="0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Upload Images</a:t>
            </a:r>
            <a:endParaRPr lang="en-US" sz="2400" dirty="0">
              <a:solidFill>
                <a:srgbClr val="000000"/>
              </a:solidFill>
            </a:endParaRPr>
          </a:p>
          <a:p>
            <a:pPr lvl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Hyperlink </a:t>
            </a:r>
            <a:r>
              <a:rPr lang="en-US" sz="2000" dirty="0">
                <a:solidFill>
                  <a:srgbClr val="000000"/>
                </a:solidFill>
              </a:rPr>
              <a:t>only displays after the IL page is saved </a:t>
            </a:r>
            <a:r>
              <a:rPr lang="en-US" sz="2000" dirty="0" smtClean="0">
                <a:solidFill>
                  <a:srgbClr val="000000"/>
                </a:solidFill>
              </a:rPr>
              <a:t>initially</a:t>
            </a:r>
            <a:endParaRPr lang="en-US" sz="2000" dirty="0">
              <a:solidFill>
                <a:srgbClr val="000000"/>
              </a:solidFill>
            </a:endParaRPr>
          </a:p>
          <a:p>
            <a:pPr lvl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Hyperlink launches a new Imaging page to allow user to upload an image or a document; defaults Image Category to </a:t>
            </a:r>
            <a:r>
              <a:rPr lang="en-US" sz="2000" dirty="0" smtClean="0">
                <a:solidFill>
                  <a:srgbClr val="000000"/>
                </a:solidFill>
              </a:rPr>
              <a:t>IL and </a:t>
            </a:r>
            <a:r>
              <a:rPr lang="en-US" sz="2000" dirty="0">
                <a:solidFill>
                  <a:srgbClr val="000000"/>
                </a:solidFill>
              </a:rPr>
              <a:t>participant is the young </a:t>
            </a:r>
            <a:r>
              <a:rPr lang="en-US" sz="2000" dirty="0" smtClean="0">
                <a:solidFill>
                  <a:srgbClr val="000000"/>
                </a:solidFill>
              </a:rPr>
              <a:t>adult</a:t>
            </a:r>
          </a:p>
          <a:p>
            <a:pPr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View Attached Images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Hyperlink displays only once when at least one Imaging page is associated with the IL page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Hyperlink launches the Image History </a:t>
            </a:r>
            <a:r>
              <a:rPr lang="en-US" sz="2000" dirty="0" smtClean="0">
                <a:solidFill>
                  <a:srgbClr val="000000"/>
                </a:solidFill>
              </a:rPr>
              <a:t>page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000" dirty="0" smtClean="0"/>
              <a:t>If added directly to the file cabinet, it will not display for IL page</a:t>
            </a:r>
            <a:endParaRPr lang="en-US" sz="2000" dirty="0"/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38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Living Page</a:t>
            </a:r>
          </a:p>
        </p:txBody>
      </p:sp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0F912B-BB43-45D3-AD07-2764CA466D8E}" type="slidenum">
              <a:rPr lang="en-US"/>
              <a:pPr eaLnBrk="1" hangingPunct="1"/>
              <a:t>21</a:t>
            </a:fld>
            <a:endParaRPr lang="en-US"/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XU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728" y="1670981"/>
            <a:ext cx="6041266" cy="453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44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0F912B-BB43-45D3-AD07-2764CA466D8E}" type="slidenum">
              <a:rPr lang="en-US"/>
              <a:pPr eaLnBrk="1" hangingPunct="1"/>
              <a:t>22</a:t>
            </a:fld>
            <a:endParaRPr lang="en-US"/>
          </a:p>
        </p:txBody>
      </p:sp>
      <p:sp>
        <p:nvSpPr>
          <p:cNvPr id="307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</a:t>
            </a:r>
            <a:r>
              <a:rPr lang="en-US" dirty="0"/>
              <a:t>Changes to </a:t>
            </a:r>
            <a:r>
              <a:rPr lang="en-US" dirty="0" smtClean="0"/>
              <a:t>IL Page (cont.)</a:t>
            </a:r>
          </a:p>
        </p:txBody>
      </p:sp>
      <p:sp>
        <p:nvSpPr>
          <p:cNvPr id="307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61498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Bef>
                <a:spcPct val="0"/>
              </a:spcBef>
              <a:buNone/>
              <a:tabLst>
                <a:tab pos="268605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Living </a:t>
            </a:r>
            <a:r>
              <a:rPr lang="en-US" dirty="0">
                <a:solidFill>
                  <a:srgbClr val="000000"/>
                </a:solidFill>
              </a:rPr>
              <a:t>Skills </a:t>
            </a:r>
            <a:r>
              <a:rPr lang="en-US" dirty="0" smtClean="0">
                <a:solidFill>
                  <a:srgbClr val="000000"/>
                </a:solidFill>
              </a:rPr>
              <a:t>Assessment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dirty="0">
                <a:solidFill>
                  <a:srgbClr val="000000"/>
                </a:solidFill>
              </a:rPr>
              <a:t>The Age Assessment drop down field has been updated to include </a:t>
            </a:r>
            <a:r>
              <a:rPr lang="en-US" dirty="0" smtClean="0">
                <a:solidFill>
                  <a:srgbClr val="000000"/>
                </a:solidFill>
              </a:rPr>
              <a:t>additional </a:t>
            </a:r>
            <a:r>
              <a:rPr lang="en-US" dirty="0">
                <a:solidFill>
                  <a:srgbClr val="000000"/>
                </a:solidFill>
              </a:rPr>
              <a:t>age </a:t>
            </a:r>
            <a:r>
              <a:rPr lang="en-US" dirty="0" smtClean="0">
                <a:solidFill>
                  <a:srgbClr val="000000"/>
                </a:solidFill>
              </a:rPr>
              <a:t>values  –  18, 18.5, 19, 19.5, 20, 20.5, 21, 21.5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Only available if case participant is of age 18 or older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1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Skills </a:t>
            </a:r>
            <a:r>
              <a:rPr lang="en-US" dirty="0" smtClean="0"/>
              <a:t>Assessment Page</a:t>
            </a:r>
          </a:p>
        </p:txBody>
      </p:sp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0F912B-BB43-45D3-AD07-2764CA466D8E}" type="slidenum">
              <a:rPr lang="en-US"/>
              <a:pPr eaLnBrk="1" hangingPunct="1"/>
              <a:t>23</a:t>
            </a:fld>
            <a:endParaRPr lang="en-US"/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XU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549" y="1554009"/>
            <a:ext cx="4373007" cy="472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39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0F912B-BB43-45D3-AD07-2764CA466D8E}" type="slidenum">
              <a:rPr lang="en-US"/>
              <a:pPr eaLnBrk="1" hangingPunct="1"/>
              <a:t>24</a:t>
            </a:fld>
            <a:endParaRPr lang="en-US"/>
          </a:p>
        </p:txBody>
      </p:sp>
      <p:sp>
        <p:nvSpPr>
          <p:cNvPr id="307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</a:t>
            </a:r>
            <a:r>
              <a:rPr lang="en-US" dirty="0"/>
              <a:t>Changes to </a:t>
            </a:r>
            <a:r>
              <a:rPr lang="en-US" dirty="0" smtClean="0"/>
              <a:t>IL Page (cont.)</a:t>
            </a:r>
          </a:p>
        </p:txBody>
      </p:sp>
      <p:sp>
        <p:nvSpPr>
          <p:cNvPr id="307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40233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5000"/>
              </a:lnSpc>
              <a:spcBef>
                <a:spcPct val="0"/>
              </a:spcBef>
              <a:buNone/>
              <a:tabLst>
                <a:tab pos="268605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Age 18-23 Tab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Contains two new group boxes: </a:t>
            </a:r>
          </a:p>
          <a:p>
            <a:pPr lvl="2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Extended </a:t>
            </a:r>
            <a:r>
              <a:rPr lang="en-US" dirty="0">
                <a:solidFill>
                  <a:srgbClr val="000000"/>
                </a:solidFill>
              </a:rPr>
              <a:t>Foster Care (</a:t>
            </a:r>
            <a:r>
              <a:rPr lang="en-US" dirty="0" err="1">
                <a:solidFill>
                  <a:srgbClr val="000000"/>
                </a:solidFill>
              </a:rPr>
              <a:t>EFC</a:t>
            </a:r>
            <a:r>
              <a:rPr lang="en-US" dirty="0">
                <a:solidFill>
                  <a:srgbClr val="000000"/>
                </a:solidFill>
              </a:rPr>
              <a:t>) Program </a:t>
            </a:r>
            <a:r>
              <a:rPr lang="en-US" dirty="0" smtClean="0">
                <a:solidFill>
                  <a:srgbClr val="000000"/>
                </a:solidFill>
              </a:rPr>
              <a:t>Eligibility Information</a:t>
            </a:r>
            <a:endParaRPr lang="en-US" dirty="0">
              <a:solidFill>
                <a:srgbClr val="000000"/>
              </a:solidFill>
            </a:endParaRPr>
          </a:p>
          <a:p>
            <a:pPr lvl="2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Postsecondary </a:t>
            </a:r>
            <a:r>
              <a:rPr lang="en-US" dirty="0">
                <a:solidFill>
                  <a:srgbClr val="000000"/>
                </a:solidFill>
              </a:rPr>
              <a:t>Education Services and Support (</a:t>
            </a:r>
            <a:r>
              <a:rPr lang="en-US" dirty="0" err="1">
                <a:solidFill>
                  <a:srgbClr val="000000"/>
                </a:solidFill>
              </a:rPr>
              <a:t>PESS</a:t>
            </a:r>
            <a:r>
              <a:rPr lang="en-US" dirty="0">
                <a:solidFill>
                  <a:srgbClr val="000000"/>
                </a:solidFill>
              </a:rPr>
              <a:t>) Program </a:t>
            </a:r>
            <a:r>
              <a:rPr lang="en-US" dirty="0" smtClean="0">
                <a:solidFill>
                  <a:srgbClr val="000000"/>
                </a:solidFill>
              </a:rPr>
              <a:t>Eligibility Information</a:t>
            </a:r>
          </a:p>
          <a:p>
            <a:pPr lvl="2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 lvl="2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Both display </a:t>
            </a:r>
            <a:r>
              <a:rPr lang="en-US" dirty="0">
                <a:solidFill>
                  <a:srgbClr val="000000"/>
                </a:solidFill>
              </a:rPr>
              <a:t>a current “snapshot” and a historical overview of the eligibility and provision of EFC and/or PESS for young adults, including eligibility type and termination </a:t>
            </a:r>
            <a:r>
              <a:rPr lang="en-US" dirty="0" smtClean="0">
                <a:solidFill>
                  <a:srgbClr val="000000"/>
                </a:solidFill>
              </a:rPr>
              <a:t>dates</a:t>
            </a:r>
          </a:p>
          <a:p>
            <a:pPr lvl="2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 marL="914400" lvl="2" indent="0">
              <a:lnSpc>
                <a:spcPct val="115000"/>
              </a:lnSpc>
              <a:spcBef>
                <a:spcPct val="0"/>
              </a:spcBef>
              <a:buNone/>
              <a:tabLst>
                <a:tab pos="2686050" algn="l"/>
              </a:tabLst>
            </a:pPr>
            <a:r>
              <a:rPr lang="en-US" i="1" dirty="0" err="1" smtClean="0">
                <a:solidFill>
                  <a:srgbClr val="000000"/>
                </a:solidFill>
              </a:rPr>
              <a:t>EFC</a:t>
            </a:r>
            <a:r>
              <a:rPr lang="en-US" i="1" dirty="0" smtClean="0">
                <a:solidFill>
                  <a:srgbClr val="000000"/>
                </a:solidFill>
              </a:rPr>
              <a:t> and </a:t>
            </a:r>
            <a:r>
              <a:rPr lang="en-US" i="1" dirty="0" err="1" smtClean="0">
                <a:solidFill>
                  <a:srgbClr val="000000"/>
                </a:solidFill>
              </a:rPr>
              <a:t>PESS</a:t>
            </a:r>
            <a:r>
              <a:rPr lang="en-US" i="1" dirty="0" smtClean="0">
                <a:solidFill>
                  <a:srgbClr val="000000"/>
                </a:solidFill>
              </a:rPr>
              <a:t> are covered in more detail in module 2</a:t>
            </a:r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54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0F912B-BB43-45D3-AD07-2764CA466D8E}" type="slidenum">
              <a:rPr lang="en-US"/>
              <a:pPr eaLnBrk="1" hangingPunct="1"/>
              <a:t>25</a:t>
            </a:fld>
            <a:endParaRPr lang="en-US"/>
          </a:p>
        </p:txBody>
      </p:sp>
      <p:sp>
        <p:nvSpPr>
          <p:cNvPr id="307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</a:t>
            </a:r>
            <a:r>
              <a:rPr lang="en-US" dirty="0"/>
              <a:t>Changes to </a:t>
            </a:r>
            <a:r>
              <a:rPr lang="en-US" dirty="0" smtClean="0"/>
              <a:t>IL Page (cont.)</a:t>
            </a:r>
          </a:p>
        </p:txBody>
      </p:sp>
      <p:sp>
        <p:nvSpPr>
          <p:cNvPr id="307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8967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Bef>
                <a:spcPct val="0"/>
              </a:spcBef>
              <a:buNone/>
              <a:tabLst>
                <a:tab pos="268605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Age 18-23 Tab (cont.)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Aftercare </a:t>
            </a:r>
            <a:r>
              <a:rPr lang="en-US" dirty="0">
                <a:solidFill>
                  <a:srgbClr val="000000"/>
                </a:solidFill>
              </a:rPr>
              <a:t>Support</a:t>
            </a:r>
            <a:endParaRPr lang="en-US" dirty="0" smtClean="0">
              <a:solidFill>
                <a:srgbClr val="000000"/>
              </a:solidFill>
            </a:endParaRPr>
          </a:p>
          <a:p>
            <a:pPr lvl="2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dirty="0">
                <a:solidFill>
                  <a:srgbClr val="000000"/>
                </a:solidFill>
              </a:rPr>
              <a:t>No changes to the </a:t>
            </a:r>
            <a:r>
              <a:rPr lang="en-US" dirty="0" smtClean="0">
                <a:solidFill>
                  <a:srgbClr val="000000"/>
                </a:solidFill>
              </a:rPr>
              <a:t>functionality</a:t>
            </a:r>
          </a:p>
          <a:p>
            <a:pPr lvl="2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The group </a:t>
            </a:r>
            <a:r>
              <a:rPr lang="en-US" dirty="0">
                <a:solidFill>
                  <a:srgbClr val="000000"/>
                </a:solidFill>
              </a:rPr>
              <a:t>box was moved up on page </a:t>
            </a:r>
            <a:endParaRPr lang="en-US" dirty="0" smtClean="0">
              <a:solidFill>
                <a:srgbClr val="000000"/>
              </a:solidFill>
            </a:endParaRPr>
          </a:p>
          <a:p>
            <a:pPr marL="914400" lvl="2" indent="0">
              <a:lnSpc>
                <a:spcPct val="115000"/>
              </a:lnSpc>
              <a:spcBef>
                <a:spcPct val="0"/>
              </a:spcBef>
              <a:buNone/>
              <a:tabLst>
                <a:tab pos="2686050" algn="l"/>
              </a:tabLst>
            </a:pPr>
            <a:endParaRPr lang="en-US" dirty="0" smtClean="0">
              <a:solidFill>
                <a:srgbClr val="000000"/>
              </a:solidFill>
            </a:endParaRPr>
          </a:p>
          <a:p>
            <a:pPr lvl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Appeal</a:t>
            </a:r>
          </a:p>
          <a:p>
            <a:pPr lvl="2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dirty="0">
                <a:solidFill>
                  <a:srgbClr val="000000"/>
                </a:solidFill>
              </a:rPr>
              <a:t>The Appeals group box allows for the documentation of a second appeal to the district court and why</a:t>
            </a:r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09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0F912B-BB43-45D3-AD07-2764CA466D8E}" type="slidenum">
              <a:rPr lang="en-US"/>
              <a:pPr eaLnBrk="1" hangingPunct="1"/>
              <a:t>26</a:t>
            </a:fld>
            <a:endParaRPr lang="en-US"/>
          </a:p>
        </p:txBody>
      </p:sp>
      <p:sp>
        <p:nvSpPr>
          <p:cNvPr id="307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</a:t>
            </a:r>
            <a:r>
              <a:rPr lang="en-US" dirty="0"/>
              <a:t>Changes to </a:t>
            </a:r>
            <a:r>
              <a:rPr lang="en-US" dirty="0" smtClean="0"/>
              <a:t>IL Page (cont.)</a:t>
            </a:r>
          </a:p>
        </p:txBody>
      </p:sp>
      <p:sp>
        <p:nvSpPr>
          <p:cNvPr id="307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8967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5000"/>
              </a:lnSpc>
              <a:spcBef>
                <a:spcPct val="0"/>
              </a:spcBef>
              <a:buNone/>
              <a:tabLst>
                <a:tab pos="268605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Age 18-23 Tab (cont.)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dirty="0" err="1" smtClean="0">
                <a:solidFill>
                  <a:srgbClr val="000000"/>
                </a:solidFill>
              </a:rPr>
              <a:t>RTI</a:t>
            </a:r>
            <a:r>
              <a:rPr lang="en-US" dirty="0" smtClean="0">
                <a:solidFill>
                  <a:srgbClr val="000000"/>
                </a:solidFill>
              </a:rPr>
              <a:t>/</a:t>
            </a:r>
            <a:r>
              <a:rPr lang="en-US" dirty="0" err="1" smtClean="0">
                <a:solidFill>
                  <a:srgbClr val="000000"/>
                </a:solidFill>
              </a:rPr>
              <a:t>TSS</a:t>
            </a:r>
            <a:endParaRPr lang="en-US" dirty="0" smtClean="0">
              <a:solidFill>
                <a:srgbClr val="000000"/>
              </a:solidFill>
            </a:endParaRPr>
          </a:p>
          <a:p>
            <a:pPr lvl="2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dirty="0">
                <a:solidFill>
                  <a:srgbClr val="000000"/>
                </a:solidFill>
              </a:rPr>
              <a:t>Existing Road-To-Independence/Transitional Support Services group box allows for the tracking for old RTI/TSS program requirements as they are ‘</a:t>
            </a:r>
            <a:r>
              <a:rPr lang="en-US" dirty="0" smtClean="0">
                <a:solidFill>
                  <a:srgbClr val="000000"/>
                </a:solidFill>
              </a:rPr>
              <a:t>grandfathered </a:t>
            </a:r>
            <a:r>
              <a:rPr lang="en-US" dirty="0">
                <a:solidFill>
                  <a:srgbClr val="000000"/>
                </a:solidFill>
              </a:rPr>
              <a:t>out</a:t>
            </a:r>
            <a:r>
              <a:rPr lang="en-US" dirty="0" smtClean="0">
                <a:solidFill>
                  <a:srgbClr val="000000"/>
                </a:solidFill>
              </a:rPr>
              <a:t>’</a:t>
            </a:r>
          </a:p>
          <a:p>
            <a:pPr lvl="2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endParaRPr lang="en-US" dirty="0" smtClean="0">
              <a:solidFill>
                <a:srgbClr val="000000"/>
              </a:solidFill>
            </a:endParaRPr>
          </a:p>
          <a:p>
            <a:pPr lvl="2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Initial RTI cannot be entered after January 15, 2014. For </a:t>
            </a:r>
            <a:r>
              <a:rPr lang="en-US" dirty="0">
                <a:solidFill>
                  <a:srgbClr val="000000"/>
                </a:solidFill>
              </a:rPr>
              <a:t>the young adults receiving RTI as of December 31, 2013 RTI “renewals” or “change in subsidy” are permitted until September 30, 2018. </a:t>
            </a:r>
            <a:r>
              <a:rPr lang="en-US" dirty="0" smtClean="0">
                <a:solidFill>
                  <a:srgbClr val="000000"/>
                </a:solidFill>
              </a:rPr>
              <a:t>After </a:t>
            </a:r>
            <a:r>
              <a:rPr lang="en-US" dirty="0">
                <a:solidFill>
                  <a:srgbClr val="000000"/>
                </a:solidFill>
              </a:rPr>
              <a:t>September 30, 2018, no </a:t>
            </a:r>
            <a:r>
              <a:rPr lang="en-US" dirty="0" smtClean="0">
                <a:solidFill>
                  <a:srgbClr val="000000"/>
                </a:solidFill>
              </a:rPr>
              <a:t>inserts </a:t>
            </a:r>
            <a:r>
              <a:rPr lang="en-US" dirty="0">
                <a:solidFill>
                  <a:srgbClr val="000000"/>
                </a:solidFill>
              </a:rPr>
              <a:t>or edits are permitted. </a:t>
            </a:r>
            <a:endParaRPr lang="en-US" dirty="0" smtClean="0">
              <a:solidFill>
                <a:srgbClr val="000000"/>
              </a:solidFill>
            </a:endParaRPr>
          </a:p>
          <a:p>
            <a:pPr lvl="2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 lvl="2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dirty="0" smtClean="0"/>
              <a:t>Initial TSS cannot be entered after January 15, 2014. For </a:t>
            </a:r>
            <a:r>
              <a:rPr lang="en-US" dirty="0"/>
              <a:t>the young adults receiving TSS as of December 31, 2013 TSS “change in subsidy” are permitted until April 1, 2014. </a:t>
            </a:r>
            <a:r>
              <a:rPr lang="en-US" dirty="0" smtClean="0"/>
              <a:t>After </a:t>
            </a:r>
            <a:r>
              <a:rPr lang="en-US" dirty="0"/>
              <a:t>March 31, 2014, no inserts or edits are permitted</a:t>
            </a:r>
            <a:r>
              <a:rPr lang="en-US" dirty="0">
                <a:solidFill>
                  <a:srgbClr val="000000"/>
                </a:solidFill>
              </a:rPr>
              <a:t>. </a:t>
            </a:r>
            <a:endParaRPr lang="en-US" dirty="0" smtClean="0">
              <a:solidFill>
                <a:srgbClr val="000000"/>
              </a:solidFill>
            </a:endParaRPr>
          </a:p>
          <a:p>
            <a:pPr lvl="2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 lvl="2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dirty="0" smtClean="0"/>
              <a:t>As of January 15, 2014, status on existing RTI/TSS cannot be changed, the row can be </a:t>
            </a:r>
            <a:r>
              <a:rPr lang="en-US" smtClean="0"/>
              <a:t>terminated.</a:t>
            </a:r>
            <a:endParaRPr lang="en-US" dirty="0" smtClean="0"/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46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</a:t>
            </a:r>
            <a:r>
              <a:rPr lang="en-US" dirty="0"/>
              <a:t>Living Age 18-23 Tab</a:t>
            </a:r>
            <a:endParaRPr lang="en-US" dirty="0" smtClean="0"/>
          </a:p>
        </p:txBody>
      </p:sp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0F912B-BB43-45D3-AD07-2764CA466D8E}" type="slidenum">
              <a:rPr lang="en-US"/>
              <a:pPr eaLnBrk="1" hangingPunct="1"/>
              <a:t>27</a:t>
            </a:fld>
            <a:endParaRPr lang="en-US"/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216" y="1555009"/>
            <a:ext cx="4987337" cy="480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6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459992"/>
            <a:ext cx="6299200" cy="45984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Living FSFN System Demo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For Training Purposes Only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E741-F5AE-4132-BC76-365021B0003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55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0F912B-BB43-45D3-AD07-2764CA466D8E}" type="slidenum">
              <a:rPr lang="en-US"/>
              <a:pPr eaLnBrk="1" hangingPunct="1"/>
              <a:t>29</a:t>
            </a:fld>
            <a:endParaRPr lang="en-US"/>
          </a:p>
        </p:txBody>
      </p:sp>
      <p:sp>
        <p:nvSpPr>
          <p:cNvPr id="307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Points to Remember</a:t>
            </a:r>
            <a:endParaRPr lang="en-US" smtClean="0"/>
          </a:p>
        </p:txBody>
      </p:sp>
      <p:sp>
        <p:nvSpPr>
          <p:cNvPr id="3077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Maintain Case </a:t>
            </a:r>
          </a:p>
          <a:p>
            <a:pPr lvl="1"/>
            <a:r>
              <a:rPr lang="en-US" sz="2000" dirty="0"/>
              <a:t>N</a:t>
            </a:r>
            <a:r>
              <a:rPr lang="en-US" sz="2000" dirty="0" smtClean="0"/>
              <a:t>ew </a:t>
            </a:r>
            <a:r>
              <a:rPr lang="en-US" sz="2000" dirty="0"/>
              <a:t>role of “Legal Guardian of Young Adult” </a:t>
            </a:r>
            <a:endParaRPr lang="en-US" sz="2000" dirty="0" smtClean="0"/>
          </a:p>
          <a:p>
            <a:r>
              <a:rPr lang="en-US" sz="2400" dirty="0" smtClean="0"/>
              <a:t>Education 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Added Transitional </a:t>
            </a:r>
            <a:r>
              <a:rPr lang="en-US" sz="2000" dirty="0">
                <a:solidFill>
                  <a:srgbClr val="000000"/>
                </a:solidFill>
              </a:rPr>
              <a:t>Individualized Education Plan (</a:t>
            </a:r>
            <a:r>
              <a:rPr lang="en-US" sz="2000" dirty="0" err="1" smtClean="0">
                <a:solidFill>
                  <a:srgbClr val="000000"/>
                </a:solidFill>
              </a:rPr>
              <a:t>TIEP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New fields: Number of Hours Currently Enrolled and Total Credits Earned To Date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New School Types: 2 year College and 4 year College or University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New Grade Level: Associate Degree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New Reason for Changes:18+: Young Adult Graduated and 18+: Young Adult No Longer Attending/Did Not Graduate</a:t>
            </a:r>
          </a:p>
          <a:p>
            <a:pPr lvl="0"/>
            <a:endParaRPr lang="en-US" sz="2400" dirty="0"/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71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US" dirty="0" smtClean="0"/>
          </a:p>
        </p:txBody>
      </p:sp>
      <p:sp>
        <p:nvSpPr>
          <p:cNvPr id="3077" name="Rectangle 11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  <a:tabLst>
                <a:tab pos="268605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Topic 1: Overview and General Changes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These changes s</a:t>
            </a:r>
            <a:r>
              <a:rPr lang="en-US" dirty="0" smtClean="0"/>
              <a:t>upport:</a:t>
            </a:r>
          </a:p>
          <a:p>
            <a:pPr lvl="2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dirty="0"/>
              <a:t>Nancy C. Detert Common Sense and Compassion Independent Living Act; SB 1036- Enhancements to the Road to Independence (RTI) and Transitional Services </a:t>
            </a:r>
            <a:r>
              <a:rPr lang="en-US" dirty="0" smtClean="0"/>
              <a:t>programs</a:t>
            </a:r>
          </a:p>
          <a:p>
            <a:pPr lvl="2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dirty="0"/>
              <a:t>New program eligibility determination for young adults exiting the foster care system into Extended Foster Care (EFC) and/or Postsecondary Education Services and Support (</a:t>
            </a:r>
            <a:r>
              <a:rPr lang="en-US" dirty="0" err="1" smtClean="0"/>
              <a:t>PESS</a:t>
            </a:r>
            <a:r>
              <a:rPr lang="en-US" dirty="0" smtClean="0"/>
              <a:t>)</a:t>
            </a:r>
          </a:p>
          <a:p>
            <a:pPr lvl="2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dirty="0" smtClean="0"/>
              <a:t>New </a:t>
            </a:r>
            <a:r>
              <a:rPr lang="en-US" dirty="0"/>
              <a:t>Young Adult Case </a:t>
            </a:r>
            <a:r>
              <a:rPr lang="en-US" dirty="0" smtClean="0"/>
              <a:t>Plan and Judicial Review Worksheets to document case planning actions and tasks </a:t>
            </a:r>
            <a:r>
              <a:rPr lang="en-US" dirty="0"/>
              <a:t>to support the young adult’s transition from care into independent </a:t>
            </a:r>
            <a:r>
              <a:rPr lang="en-US" dirty="0" smtClean="0"/>
              <a:t>living</a:t>
            </a:r>
          </a:p>
        </p:txBody>
      </p:sp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0F912B-BB43-45D3-AD07-2764CA466D8E}" type="slidenum">
              <a:rPr lang="en-US"/>
              <a:pPr eaLnBrk="1" hangingPunct="1"/>
              <a:t>3</a:t>
            </a:fld>
            <a:endParaRPr lang="en-US"/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82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0F912B-BB43-45D3-AD07-2764CA466D8E}" type="slidenum">
              <a:rPr lang="en-US"/>
              <a:pPr eaLnBrk="1" hangingPunct="1"/>
              <a:t>30</a:t>
            </a:fld>
            <a:endParaRPr lang="en-US"/>
          </a:p>
        </p:txBody>
      </p:sp>
      <p:sp>
        <p:nvSpPr>
          <p:cNvPr id="307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to </a:t>
            </a:r>
            <a:r>
              <a:rPr lang="en-US" dirty="0" smtClean="0"/>
              <a:t>Remember (cont.)</a:t>
            </a:r>
          </a:p>
        </p:txBody>
      </p:sp>
      <p:sp>
        <p:nvSpPr>
          <p:cNvPr id="3077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Meetings Types</a:t>
            </a:r>
          </a:p>
          <a:p>
            <a:pPr lvl="1"/>
            <a:r>
              <a:rPr lang="en-US" sz="2000" dirty="0"/>
              <a:t>Transition Planning-Initial</a:t>
            </a:r>
          </a:p>
          <a:p>
            <a:pPr lvl="1"/>
            <a:r>
              <a:rPr lang="en-US" sz="2000" dirty="0"/>
              <a:t>Transition Planning-Ongoing</a:t>
            </a:r>
          </a:p>
          <a:p>
            <a:pPr lvl="1"/>
            <a:r>
              <a:rPr lang="en-US" sz="2000" dirty="0"/>
              <a:t>Transition Planning-Closure</a:t>
            </a:r>
          </a:p>
          <a:p>
            <a:r>
              <a:rPr lang="en-US" sz="2400" dirty="0" smtClean="0"/>
              <a:t>Medical/Mental Health 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Added </a:t>
            </a:r>
            <a:r>
              <a:rPr lang="en-US" sz="2000" dirty="0">
                <a:solidFill>
                  <a:srgbClr val="000000"/>
                </a:solidFill>
              </a:rPr>
              <a:t>Diagnosed Condition </a:t>
            </a:r>
            <a:r>
              <a:rPr lang="en-US" sz="2000" dirty="0" smtClean="0">
                <a:solidFill>
                  <a:srgbClr val="000000"/>
                </a:solidFill>
              </a:rPr>
              <a:t>Category: 18+ Other</a:t>
            </a:r>
          </a:p>
          <a:p>
            <a:pPr marL="342900" lvl="1" indent="-342900">
              <a:buChar char="•"/>
            </a:pPr>
            <a:r>
              <a:rPr lang="en-US" dirty="0" smtClean="0">
                <a:ea typeface="+mn-ea"/>
              </a:rPr>
              <a:t>Life Skill Assessment </a:t>
            </a:r>
            <a:endParaRPr lang="en-US" dirty="0">
              <a:ea typeface="+mn-ea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additional ages:18</a:t>
            </a:r>
            <a:r>
              <a:rPr lang="en-US" sz="2000" dirty="0">
                <a:solidFill>
                  <a:srgbClr val="000000"/>
                </a:solidFill>
              </a:rPr>
              <a:t>, 18.5, 19, 19.5, 20, 20.5, 21, 21.5</a:t>
            </a:r>
          </a:p>
          <a:p>
            <a:pPr marL="342900" lvl="1" indent="-342900">
              <a:buChar char="•"/>
            </a:pPr>
            <a:r>
              <a:rPr lang="en-US" dirty="0" smtClean="0">
                <a:ea typeface="+mn-ea"/>
              </a:rPr>
              <a:t>Upload Image and View Attached Images hyperlinks on Independent Living Page </a:t>
            </a:r>
            <a:endParaRPr lang="en-US" dirty="0">
              <a:ea typeface="+mn-ea"/>
            </a:endParaRPr>
          </a:p>
          <a:p>
            <a:pPr lvl="1"/>
            <a:endParaRPr lang="en-US" sz="2000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pPr lvl="0"/>
            <a:endParaRPr lang="en-US" sz="2400" dirty="0"/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2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0F912B-BB43-45D3-AD07-2764CA466D8E}" type="slidenum">
              <a:rPr lang="en-US"/>
              <a:pPr eaLnBrk="1" hangingPunct="1"/>
              <a:t>31</a:t>
            </a:fld>
            <a:endParaRPr lang="en-US"/>
          </a:p>
        </p:txBody>
      </p:sp>
      <p:sp>
        <p:nvSpPr>
          <p:cNvPr id="307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to </a:t>
            </a:r>
            <a:r>
              <a:rPr lang="en-US" dirty="0" smtClean="0"/>
              <a:t>Remember (cont.)</a:t>
            </a:r>
          </a:p>
        </p:txBody>
      </p:sp>
      <p:sp>
        <p:nvSpPr>
          <p:cNvPr id="3077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Appeals</a:t>
            </a:r>
          </a:p>
          <a:p>
            <a:pPr lvl="1"/>
            <a:r>
              <a:rPr lang="en-US" sz="2000" dirty="0" smtClean="0"/>
              <a:t>Document second </a:t>
            </a:r>
            <a:r>
              <a:rPr lang="en-US" sz="2000" dirty="0"/>
              <a:t>appeal to the district court and </a:t>
            </a:r>
            <a:r>
              <a:rPr lang="en-US" sz="2000" dirty="0" smtClean="0"/>
              <a:t>why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Grandfathering Road-To-Independence/ Transitional </a:t>
            </a:r>
            <a:r>
              <a:rPr lang="en-US" sz="2400" dirty="0"/>
              <a:t>Support Services </a:t>
            </a:r>
            <a:r>
              <a:rPr lang="en-US" sz="2400" dirty="0" smtClean="0"/>
              <a:t>(January 1, 2014)</a:t>
            </a:r>
          </a:p>
          <a:p>
            <a:pPr lvl="1"/>
            <a:r>
              <a:rPr lang="en-US" sz="2000" dirty="0" err="1" smtClean="0"/>
              <a:t>RTI</a:t>
            </a:r>
            <a:r>
              <a:rPr lang="en-US" sz="2000" dirty="0" smtClean="0"/>
              <a:t>  </a:t>
            </a:r>
            <a:r>
              <a:rPr lang="en-US" sz="2000" dirty="0"/>
              <a:t>“renewals” or “change in subsidy” are permitted until September 30, 2018. </a:t>
            </a:r>
          </a:p>
          <a:p>
            <a:pPr lvl="1"/>
            <a:r>
              <a:rPr lang="en-US" sz="2000" dirty="0" err="1" smtClean="0"/>
              <a:t>TSS</a:t>
            </a:r>
            <a:r>
              <a:rPr lang="en-US" sz="2000" dirty="0" smtClean="0"/>
              <a:t> “change </a:t>
            </a:r>
            <a:r>
              <a:rPr lang="en-US" sz="2000" dirty="0"/>
              <a:t>in subsidy” are permitted until April 1, </a:t>
            </a:r>
            <a:r>
              <a:rPr lang="en-US" sz="2000" dirty="0" smtClean="0"/>
              <a:t>2014.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pPr lvl="0"/>
            <a:endParaRPr lang="en-US" sz="2400" dirty="0"/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60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/>
              <a:t>User Guides, How Do I Guides, and Topic Papers</a:t>
            </a:r>
            <a:endParaRPr lang="en-US" sz="2400" dirty="0"/>
          </a:p>
          <a:p>
            <a:pPr lvl="1">
              <a:defRPr/>
            </a:pPr>
            <a:r>
              <a:rPr lang="en-US" sz="2000" dirty="0" smtClean="0"/>
              <a:t>Maintain Case</a:t>
            </a:r>
          </a:p>
          <a:p>
            <a:pPr lvl="1">
              <a:defRPr/>
            </a:pPr>
            <a:r>
              <a:rPr lang="en-US" sz="2000" dirty="0" smtClean="0"/>
              <a:t>Education</a:t>
            </a:r>
          </a:p>
          <a:p>
            <a:pPr lvl="1">
              <a:defRPr/>
            </a:pPr>
            <a:r>
              <a:rPr lang="en-US" sz="2000" dirty="0" smtClean="0"/>
              <a:t>Medical/Mental Health</a:t>
            </a:r>
          </a:p>
          <a:p>
            <a:pPr lvl="1">
              <a:defRPr/>
            </a:pPr>
            <a:r>
              <a:rPr lang="en-US" sz="2000" dirty="0" smtClean="0"/>
              <a:t>Meetings</a:t>
            </a:r>
          </a:p>
          <a:p>
            <a:pPr lvl="1">
              <a:defRPr/>
            </a:pPr>
            <a:r>
              <a:rPr lang="en-US" sz="2000" dirty="0" smtClean="0"/>
              <a:t>Independent Living</a:t>
            </a:r>
          </a:p>
          <a:p>
            <a:pPr lvl="1">
              <a:defRPr/>
            </a:pPr>
            <a:r>
              <a:rPr lang="en-US" sz="2000" dirty="0" smtClean="0"/>
              <a:t>Young Adult Case Planning Worksheet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Visit </a:t>
            </a:r>
            <a:r>
              <a:rPr lang="en-US" sz="2400" dirty="0"/>
              <a:t>the </a:t>
            </a:r>
            <a:r>
              <a:rPr lang="en-US" sz="2400" dirty="0" err="1"/>
              <a:t>DCF</a:t>
            </a:r>
            <a:r>
              <a:rPr lang="en-US" sz="2400" dirty="0"/>
              <a:t> FSFN </a:t>
            </a:r>
            <a:r>
              <a:rPr lang="en-US" sz="2400" dirty="0" smtClean="0"/>
              <a:t>Website:</a:t>
            </a:r>
          </a:p>
          <a:p>
            <a:pPr marL="0" indent="0" algn="ctr">
              <a:buNone/>
              <a:defRPr/>
            </a:pPr>
            <a:r>
              <a:rPr lang="en-US" sz="2400" dirty="0" smtClean="0"/>
              <a:t> </a:t>
            </a:r>
            <a:r>
              <a:rPr lang="en-US" sz="3200" u="sng" dirty="0" smtClean="0">
                <a:hlinkClick r:id="rId3"/>
              </a:rPr>
              <a:t>http</a:t>
            </a:r>
            <a:r>
              <a:rPr lang="en-US" sz="3200" u="sng" dirty="0">
                <a:hlinkClick r:id="rId3"/>
              </a:rPr>
              <a:t>://</a:t>
            </a:r>
            <a:r>
              <a:rPr lang="en-US" sz="3200" u="sng" dirty="0" smtClean="0">
                <a:hlinkClick r:id="rId3"/>
              </a:rPr>
              <a:t>fsfn.dcf.state.fl.us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For Training Purposes Only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62F8-A7D2-49AB-8012-58FB7F5ED6D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152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3CFC17B-1624-44FF-8A3E-13FEA0563265}" type="slidenum">
              <a:rPr lang="en-US"/>
              <a:pPr eaLnBrk="1" hangingPunct="1"/>
              <a:t>33</a:t>
            </a:fld>
            <a:endParaRPr 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Please go to …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308100" y="1574800"/>
            <a:ext cx="622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>
              <a:spcBef>
                <a:spcPct val="20000"/>
              </a:spcBef>
            </a:pPr>
            <a:r>
              <a:rPr lang="en-US" sz="2800">
                <a:hlinkClick r:id="rId3"/>
              </a:rPr>
              <a:t>www.centerforchildwelfare.org</a:t>
            </a:r>
            <a:r>
              <a:rPr lang="en-US" sz="2800"/>
              <a:t> </a:t>
            </a:r>
          </a:p>
        </p:txBody>
      </p:sp>
      <p:pic>
        <p:nvPicPr>
          <p:cNvPr id="17414" name="Picture 5" descr="MP900448492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00300"/>
            <a:ext cx="5334000" cy="355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0F912B-BB43-45D3-AD07-2764CA466D8E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307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</a:t>
            </a:r>
            <a:r>
              <a:rPr lang="en-US" dirty="0"/>
              <a:t>to Supporting Pages</a:t>
            </a:r>
            <a:endParaRPr lang="en-US" dirty="0" smtClean="0"/>
          </a:p>
        </p:txBody>
      </p:sp>
      <p:sp>
        <p:nvSpPr>
          <p:cNvPr id="307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76437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Bef>
                <a:spcPct val="0"/>
              </a:spcBef>
              <a:buNone/>
              <a:tabLst>
                <a:tab pos="2686050" algn="l"/>
              </a:tabLst>
            </a:pPr>
            <a:r>
              <a:rPr lang="en-US" dirty="0" smtClean="0"/>
              <a:t>Maintain Case</a:t>
            </a:r>
          </a:p>
          <a:p>
            <a:pPr lvl="0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An </a:t>
            </a:r>
            <a:r>
              <a:rPr lang="en-US" sz="2400" dirty="0">
                <a:solidFill>
                  <a:srgbClr val="000000"/>
                </a:solidFill>
              </a:rPr>
              <a:t>additional role of “Legal Guardian of Young Adult” has been </a:t>
            </a:r>
            <a:r>
              <a:rPr lang="en-US" sz="2400" dirty="0" smtClean="0">
                <a:solidFill>
                  <a:srgbClr val="000000"/>
                </a:solidFill>
              </a:rPr>
              <a:t>added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This </a:t>
            </a:r>
            <a:r>
              <a:rPr lang="en-US" sz="2000" dirty="0">
                <a:solidFill>
                  <a:srgbClr val="000000"/>
                </a:solidFill>
              </a:rPr>
              <a:t>information feeds the participants section of the Young Adult Case plan and Judicial Review Worksheets</a:t>
            </a:r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61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 </a:t>
            </a:r>
            <a:r>
              <a:rPr lang="en-US" dirty="0"/>
              <a:t>Case Worksheet Page</a:t>
            </a:r>
            <a:endParaRPr lang="en-US" dirty="0" smtClean="0"/>
          </a:p>
        </p:txBody>
      </p:sp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0F912B-BB43-45D3-AD07-2764CA466D8E}" type="slidenum">
              <a:rPr lang="en-US"/>
              <a:pPr eaLnBrk="1" hangingPunct="1"/>
              <a:t>5</a:t>
            </a:fld>
            <a:endParaRPr lang="en-US"/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967550"/>
            <a:ext cx="6389687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6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459992"/>
            <a:ext cx="6299200" cy="45984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 Case FSFN System Demo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For Training Purposes Only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E741-F5AE-4132-BC76-365021B0003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94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0F912B-BB43-45D3-AD07-2764CA466D8E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307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</a:t>
            </a:r>
            <a:r>
              <a:rPr lang="en-US" dirty="0"/>
              <a:t>to Supporting </a:t>
            </a:r>
            <a:r>
              <a:rPr lang="en-US" dirty="0" smtClean="0"/>
              <a:t>Pages (cont.)</a:t>
            </a:r>
          </a:p>
        </p:txBody>
      </p:sp>
      <p:sp>
        <p:nvSpPr>
          <p:cNvPr id="307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8707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Bef>
                <a:spcPct val="0"/>
              </a:spcBef>
              <a:buNone/>
              <a:tabLst>
                <a:tab pos="2686050" algn="l"/>
              </a:tabLst>
            </a:pPr>
            <a:r>
              <a:rPr lang="en-US" dirty="0" smtClean="0"/>
              <a:t>Education Information Tab</a:t>
            </a:r>
          </a:p>
          <a:p>
            <a:pPr lvl="0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The </a:t>
            </a:r>
            <a:r>
              <a:rPr lang="en-US" sz="2400" dirty="0">
                <a:solidFill>
                  <a:srgbClr val="000000"/>
                </a:solidFill>
              </a:rPr>
              <a:t>modification to the Education Information tab is the addition of a question to determine if the young adult has a Transitional Individualized Education Plan (</a:t>
            </a:r>
            <a:r>
              <a:rPr lang="en-US" sz="2400" dirty="0" smtClean="0">
                <a:solidFill>
                  <a:srgbClr val="000000"/>
                </a:solidFill>
              </a:rPr>
              <a:t>TIEP)</a:t>
            </a:r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24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Information Tab</a:t>
            </a:r>
          </a:p>
        </p:txBody>
      </p:sp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0F912B-BB43-45D3-AD07-2764CA466D8E}" type="slidenum">
              <a:rPr lang="en-US"/>
              <a:pPr eaLnBrk="1" hangingPunct="1"/>
              <a:t>8</a:t>
            </a:fld>
            <a:endParaRPr lang="en-US"/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25" y="1613401"/>
            <a:ext cx="5454100" cy="455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89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0F912B-BB43-45D3-AD07-2764CA466D8E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307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</a:t>
            </a:r>
            <a:r>
              <a:rPr lang="en-US" dirty="0"/>
              <a:t>to Supporting </a:t>
            </a:r>
            <a:r>
              <a:rPr lang="en-US" dirty="0" smtClean="0"/>
              <a:t>Pages (cont.)</a:t>
            </a:r>
          </a:p>
        </p:txBody>
      </p:sp>
      <p:sp>
        <p:nvSpPr>
          <p:cNvPr id="307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99721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Bef>
                <a:spcPct val="0"/>
              </a:spcBef>
              <a:buNone/>
              <a:tabLst>
                <a:tab pos="2686050" algn="l"/>
              </a:tabLst>
            </a:pPr>
            <a:r>
              <a:rPr lang="en-US" dirty="0" smtClean="0"/>
              <a:t>Education History Tab</a:t>
            </a:r>
          </a:p>
          <a:p>
            <a:pPr lvl="0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The addition of the “Number of Hours </a:t>
            </a:r>
            <a:r>
              <a:rPr lang="en-US" sz="2400" dirty="0">
                <a:solidFill>
                  <a:srgbClr val="000000"/>
                </a:solidFill>
              </a:rPr>
              <a:t>C</a:t>
            </a:r>
            <a:r>
              <a:rPr lang="en-US" sz="2400" dirty="0" smtClean="0">
                <a:solidFill>
                  <a:srgbClr val="000000"/>
                </a:solidFill>
              </a:rPr>
              <a:t>urrently </a:t>
            </a:r>
            <a:r>
              <a:rPr lang="en-US" sz="2400" dirty="0">
                <a:solidFill>
                  <a:srgbClr val="000000"/>
                </a:solidFill>
              </a:rPr>
              <a:t>E</a:t>
            </a:r>
            <a:r>
              <a:rPr lang="en-US" sz="2400" dirty="0" smtClean="0">
                <a:solidFill>
                  <a:srgbClr val="000000"/>
                </a:solidFill>
              </a:rPr>
              <a:t>nrolled and Total </a:t>
            </a:r>
            <a:r>
              <a:rPr lang="en-US" sz="2400" dirty="0">
                <a:solidFill>
                  <a:srgbClr val="000000"/>
                </a:solidFill>
              </a:rPr>
              <a:t>C</a:t>
            </a:r>
            <a:r>
              <a:rPr lang="en-US" sz="2400" dirty="0" smtClean="0">
                <a:solidFill>
                  <a:srgbClr val="000000"/>
                </a:solidFill>
              </a:rPr>
              <a:t>redits </a:t>
            </a:r>
            <a:r>
              <a:rPr lang="en-US" sz="2400" dirty="0">
                <a:solidFill>
                  <a:srgbClr val="000000"/>
                </a:solidFill>
              </a:rPr>
              <a:t>E</a:t>
            </a:r>
            <a:r>
              <a:rPr lang="en-US" sz="2400" dirty="0" smtClean="0">
                <a:solidFill>
                  <a:srgbClr val="000000"/>
                </a:solidFill>
              </a:rPr>
              <a:t>arned to </a:t>
            </a:r>
            <a:r>
              <a:rPr lang="en-US" sz="2400" dirty="0">
                <a:solidFill>
                  <a:srgbClr val="000000"/>
                </a:solidFill>
              </a:rPr>
              <a:t>D</a:t>
            </a:r>
            <a:r>
              <a:rPr lang="en-US" sz="2400" dirty="0" smtClean="0">
                <a:solidFill>
                  <a:srgbClr val="000000"/>
                </a:solidFill>
              </a:rPr>
              <a:t>ate” is displayed on this page.  This </a:t>
            </a:r>
            <a:r>
              <a:rPr lang="en-US" sz="2400" dirty="0">
                <a:solidFill>
                  <a:srgbClr val="000000"/>
                </a:solidFill>
              </a:rPr>
              <a:t>information is populated from the Maintain School History pop-up page. 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0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The </a:t>
            </a:r>
            <a:r>
              <a:rPr lang="en-US" sz="2400" dirty="0">
                <a:solidFill>
                  <a:srgbClr val="000000"/>
                </a:solidFill>
              </a:rPr>
              <a:t>Number of Hours Currently Enrolled and Total Credits Earned To </a:t>
            </a:r>
            <a:r>
              <a:rPr lang="en-US" sz="2400" dirty="0" smtClean="0">
                <a:solidFill>
                  <a:srgbClr val="000000"/>
                </a:solidFill>
              </a:rPr>
              <a:t>Date </a:t>
            </a:r>
            <a:r>
              <a:rPr lang="en-US" sz="2400" dirty="0">
                <a:solidFill>
                  <a:srgbClr val="000000"/>
                </a:solidFill>
              </a:rPr>
              <a:t>now display in </a:t>
            </a:r>
            <a:r>
              <a:rPr lang="en-US" sz="2400" dirty="0" smtClean="0">
                <a:solidFill>
                  <a:srgbClr val="000000"/>
                </a:solidFill>
              </a:rPr>
              <a:t>the Education </a:t>
            </a:r>
            <a:r>
              <a:rPr lang="en-US" sz="2400" dirty="0">
                <a:solidFill>
                  <a:srgbClr val="000000"/>
                </a:solidFill>
              </a:rPr>
              <a:t>History Group box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59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FSFN Reimbursement Enhancements&amp;quot;&quot;/&gt;&lt;property id=&quot;20307&quot; value=&quot;271&quot;/&gt;&lt;/object&gt;&lt;object type=&quot;3&quot; unique_id=&quot;10082&quot;&gt;&lt;property id=&quot;20148&quot; value=&quot;5&quot;/&gt;&lt;property id=&quot;20300&quot; value=&quot;Slide 2 - &amp;quot;Agenda&amp;quot;&quot;/&gt;&lt;property id=&quot;20307&quot; value=&quot;471&quot;/&gt;&lt;/object&gt;&lt;object type=&quot;3&quot; unique_id=&quot;10742&quot;&gt;&lt;property id=&quot;20148&quot; value=&quot;5&quot;/&gt;&lt;property id=&quot;20300&quot; value=&quot;Slide 45 - &amp;quot;Please go to …&amp;quot;&quot;/&gt;&lt;property id=&quot;20307&quot; value=&quot;475&quot;/&gt;&lt;/object&gt;&lt;object type=&quot;3&quot; unique_id=&quot;12353&quot;&gt;&lt;property id=&quot;20148&quot; value=&quot;5&quot;/&gt;&lt;property id=&quot;20300&quot; value=&quot;Slide 3 - &amp;quot;Introduction&amp;quot;&quot;/&gt;&lt;property id=&quot;20307&quot; value=&quot;476&quot;/&gt;&lt;/object&gt;&lt;object type=&quot;3&quot; unique_id=&quot;12354&quot;&gt;&lt;property id=&quot;20148&quot; value=&quot;5&quot;/&gt;&lt;property id=&quot;20300&quot; value=&quot;Slide 4 - &amp;quot;Enhancements Overview&amp;quot;&quot;/&gt;&lt;property id=&quot;20307&quot; value=&quot;477&quot;/&gt;&lt;/object&gt;&lt;object type=&quot;3&quot; unique_id=&quot;12355&quot;&gt;&lt;property id=&quot;20148&quot; value=&quot;5&quot;/&gt;&lt;property id=&quot;20300&quot; value=&quot;Slide 5 - &amp;quot;Scenario 1&amp;#x0D;&amp;#x0A;Group Home&amp;quot;&quot;/&gt;&lt;property id=&quot;20307&quot; value=&quot;478&quot;/&gt;&lt;/object&gt;&lt;object type=&quot;3&quot; unique_id=&quot;12356&quot;&gt;&lt;property id=&quot;20148&quot; value=&quot;5&quot;/&gt;&lt;property id=&quot;20300&quot; value=&quot;Slide 6 - &amp;quot;Scenario 2&amp;#x0D;&amp;#x0A;Extended Foster Care Room and Board&amp;quot;&quot;/&gt;&lt;property id=&quot;20307&quot; value=&quot;479&quot;/&gt;&lt;/object&gt;&lt;object type=&quot;3&quot; unique_id=&quot;12358&quot;&gt;&lt;property id=&quot;20148&quot; value=&quot;5&quot;/&gt;&lt;property id=&quot;20300&quot; value=&quot;Slide 8 - &amp;quot;Report Categories and Other Cost Accumulators (OCAs)&amp;quot;&quot;/&gt;&lt;property id=&quot;20307&quot; value=&quot;502&quot;/&gt;&lt;/object&gt;&lt;object type=&quot;3&quot; unique_id=&quot;12359&quot;&gt;&lt;property id=&quot;20148&quot; value=&quot;5&quot;/&gt;&lt;property id=&quot;20300&quot; value=&quot;Slide 9 - &amp;quot;Description&amp;quot;&quot;/&gt;&lt;property id=&quot;20307&quot; value=&quot;481&quot;/&gt;&lt;/object&gt;&lt;object type=&quot;3&quot; unique_id=&quot;12360&quot;&gt;&lt;property id=&quot;20148&quot; value=&quot;5&quot;/&gt;&lt;property id=&quot;20300&quot; value=&quot;Slide 12 - &amp;quot;Reporting Category Page&amp;quot;&quot;/&gt;&lt;property id=&quot;20307&quot; value=&quot;482&quot;/&gt;&lt;/object&gt;&lt;object type=&quot;3&quot; unique_id=&quot;12361&quot;&gt;&lt;property id=&quot;20148&quot; value=&quot;5&quot;/&gt;&lt;property id=&quot;20300&quot; value=&quot;Slide 13 - &amp;quot;Other Cost Accumulator Page&amp;quot;&quot;/&gt;&lt;property id=&quot;20307&quot; value=&quot;483&quot;/&gt;&lt;/object&gt;&lt;object type=&quot;3&quot; unique_id=&quot;12362&quot;&gt;&lt;property id=&quot;20148&quot; value=&quot;5&quot;/&gt;&lt;property id=&quot;20300&quot; value=&quot;Slide 15 - &amp;quot;Service Type Maintenance&amp;quot;&quot;/&gt;&lt;property id=&quot;20307&quot; value=&quot;503&quot;/&gt;&lt;/object&gt;&lt;object type=&quot;3&quot; unique_id=&quot;12363&quot;&gt;&lt;property id=&quot;20148&quot; value=&quot;5&quot;/&gt;&lt;property id=&quot;20300&quot; value=&quot;Slide 16 - &amp;quot;Description&amp;quot;&quot;/&gt;&lt;property id=&quot;20307&quot; value=&quot;484&quot;/&gt;&lt;/object&gt;&lt;object type=&quot;3&quot; unique_id=&quot;12364&quot;&gt;&lt;property id=&quot;20148&quot; value=&quot;5&quot;/&gt;&lt;property id=&quot;20300&quot; value=&quot;Slide 21 - &amp;quot;List Service Types Page&amp;quot;&quot;/&gt;&lt;property id=&quot;20307&quot; value=&quot;485&quot;/&gt;&lt;/object&gt;&lt;object type=&quot;3&quot; unique_id=&quot;12365&quot;&gt;&lt;property id=&quot;20148&quot; value=&quot;5&quot;/&gt;&lt;property id=&quot;20300&quot; value=&quot;Slide 22 - &amp;quot;Service Type Page&amp;quot;&quot;/&gt;&lt;property id=&quot;20307&quot; value=&quot;486&quot;/&gt;&lt;/object&gt;&lt;object type=&quot;3&quot; unique_id=&quot;12366&quot;&gt;&lt;property id=&quot;20148&quot; value=&quot;5&quot;/&gt;&lt;property id=&quot;20300&quot; value=&quot;Slide 24 - &amp;quot;Provider Service Rate Page&amp;quot;&quot;/&gt;&lt;property id=&quot;20307&quot; value=&quot;487&quot;/&gt;&lt;/object&gt;&lt;object type=&quot;3&quot; unique_id=&quot;12367&quot;&gt;&lt;property id=&quot;20148&quot; value=&quot;5&quot;/&gt;&lt;property id=&quot;20300&quot; value=&quot;Slide 26 - &amp;quot;Multiple Rates for a Service or Placement&amp;quot;&quot;/&gt;&lt;property id=&quot;20307&quot; value=&quot;504&quot;/&gt;&lt;/object&gt;&lt;object type=&quot;3&quot; unique_id=&quot;12368&quot;&gt;&lt;property id=&quot;20148&quot; value=&quot;5&quot;/&gt;&lt;property id=&quot;20300&quot; value=&quot;Slide 27 - &amp;quot;Description&amp;quot;&quot;/&gt;&lt;property id=&quot;20307&quot; value=&quot;488&quot;/&gt;&lt;/object&gt;&lt;object type=&quot;3&quot; unique_id=&quot;12369&quot;&gt;&lt;property id=&quot;20148&quot; value=&quot;5&quot;/&gt;&lt;property id=&quot;20300&quot; value=&quot;Slide 30 - &amp;quot;Out of Home Placement Page&amp;quot;&quot;/&gt;&lt;property id=&quot;20307&quot; value=&quot;489&quot;/&gt;&lt;/object&gt;&lt;object type=&quot;3&quot; unique_id=&quot;12370&quot;&gt;&lt;property id=&quot;20148&quot; value=&quot;5&quot;/&gt;&lt;property id=&quot;20300&quot; value=&quot;Slide 31 - &amp;quot;Services Page&amp;quot;&quot;/&gt;&lt;property id=&quot;20307&quot; value=&quot;490&quot;/&gt;&lt;/object&gt;&lt;object type=&quot;3&quot; unique_id=&quot;12371&quot;&gt;&lt;property id=&quot;20148&quot; value=&quot;5&quot;/&gt;&lt;property id=&quot;20300&quot; value=&quot;Slide 33 - &amp;quot;OCA Reports and Check Write File&amp;quot;&quot;/&gt;&lt;property id=&quot;20307&quot; value=&quot;505&quot;/&gt;&lt;/object&gt;&lt;object type=&quot;3&quot; unique_id=&quot;12372&quot;&gt;&lt;property id=&quot;20148&quot; value=&quot;5&quot;/&gt;&lt;property id=&quot;20300&quot; value=&quot;Slide 34 - &amp;quot;Description&amp;quot;&quot;/&gt;&lt;property id=&quot;20307&quot; value=&quot;491&quot;/&gt;&lt;/object&gt;&lt;object type=&quot;3&quot; unique_id=&quot;12373&quot;&gt;&lt;property id=&quot;20148&quot; value=&quot;5&quot;/&gt;&lt;property id=&quot;20300&quot; value=&quot;Slide 35 - &amp;quot;Key Changes&amp;quot;&quot;/&gt;&lt;property id=&quot;20307&quot; value=&quot;492&quot;/&gt;&lt;/object&gt;&lt;object type=&quot;3&quot; unique_id=&quot;12374&quot;&gt;&lt;property id=&quot;20148&quot; value=&quot;5&quot;/&gt;&lt;property id=&quot;20300&quot; value=&quot;Slide 36 - &amp;quot;Sample Report Output: OCA Reconciliation&amp;quot;&quot;/&gt;&lt;property id=&quot;20307&quot; value=&quot;493&quot;/&gt;&lt;/object&gt;&lt;object type=&quot;3&quot; unique_id=&quot;12375&quot;&gt;&lt;property id=&quot;20148&quot; value=&quot;5&quot;/&gt;&lt;property id=&quot;20300&quot; value=&quot;Slide 38 - &amp;quot;Sample File Output&amp;quot;&quot;/&gt;&lt;property id=&quot;20307&quot; value=&quot;494&quot;/&gt;&lt;/object&gt;&lt;object type=&quot;3&quot; unique_id=&quot;12376&quot;&gt;&lt;property id=&quot;20148&quot; value=&quot;5&quot;/&gt;&lt;property id=&quot;20300&quot; value=&quot;Slide 39 - &amp;quot;Scenario Review and Points to Remember&amp;quot;&quot;/&gt;&lt;property id=&quot;20307&quot; value=&quot;506&quot;/&gt;&lt;/object&gt;&lt;object type=&quot;3&quot; unique_id=&quot;12380&quot;&gt;&lt;property id=&quot;20148&quot; value=&quot;5&quot;/&gt;&lt;property id=&quot;20300&quot; value=&quot;Slide 43 - &amp;quot;Points to Remember&amp;quot;&quot;/&gt;&lt;property id=&quot;20307&quot; value=&quot;498&quot;/&gt;&lt;/object&gt;&lt;object type=&quot;3&quot; unique_id=&quot;12748&quot;&gt;&lt;property id=&quot;20148&quot; value=&quot;5&quot;/&gt;&lt;property id=&quot;20300&quot; value=&quot;Slide 14 - &amp;quot;FSFN System Demo&amp;quot;&quot;/&gt;&lt;property id=&quot;20307&quot; value=&quot;508&quot;/&gt;&lt;/object&gt;&lt;object type=&quot;3&quot; unique_id=&quot;12749&quot;&gt;&lt;property id=&quot;20148&quot; value=&quot;5&quot;/&gt;&lt;property id=&quot;20300&quot; value=&quot;Slide 25 - &amp;quot;FSFN System Demo&amp;quot;&quot;/&gt;&lt;property id=&quot;20307&quot; value=&quot;511&quot;/&gt;&lt;/object&gt;&lt;object type=&quot;3&quot; unique_id=&quot;12750&quot;&gt;&lt;property id=&quot;20148&quot; value=&quot;5&quot;/&gt;&lt;property id=&quot;20300&quot; value=&quot;Slide 32 - &amp;quot;FSFN System Demo&amp;quot;&quot;/&gt;&lt;property id=&quot;20307&quot; value=&quot;512&quot;/&gt;&lt;/object&gt;&lt;object type=&quot;3&quot; unique_id=&quot;12751&quot;&gt;&lt;property id=&quot;20148&quot; value=&quot;5&quot;/&gt;&lt;property id=&quot;20300&quot; value=&quot;Slide 44 - &amp;quot;Reference Information&amp;quot;&quot;/&gt;&lt;property id=&quot;20307&quot; value=&quot;507&quot;/&gt;&lt;/object&gt;&lt;object type=&quot;3&quot; unique_id=&quot;12789&quot;&gt;&lt;property id=&quot;20148&quot; value=&quot;5&quot;/&gt;&lt;property id=&quot;20300&quot; value=&quot;Slide 7 - &amp;quot;Scenario 3&amp;#x0D;&amp;#x0A;Adoption&amp;quot;&quot;/&gt;&lt;property id=&quot;20307&quot; value=&quot;513&quot;/&gt;&lt;/object&gt;&lt;object type=&quot;3&quot; unique_id=&quot;13347&quot;&gt;&lt;property id=&quot;20148&quot; value=&quot;5&quot;/&gt;&lt;property id=&quot;20300&quot; value=&quot;Slide 10 - &amp;quot;Enhancements: Report Categories&amp;quot;&quot;/&gt;&lt;property id=&quot;20307&quot; value=&quot;514&quot;/&gt;&lt;/object&gt;&lt;object type=&quot;3&quot; unique_id=&quot;13348&quot;&gt;&lt;property id=&quot;20148&quot; value=&quot;5&quot;/&gt;&lt;property id=&quot;20300&quot; value=&quot;Slide 11 - &amp;quot;Enhancements: Other Cost Accumulator&amp;quot;&quot;/&gt;&lt;property id=&quot;20307&quot; value=&quot;515&quot;/&gt;&lt;/object&gt;&lt;object type=&quot;3&quot; unique_id=&quot;13349&quot;&gt;&lt;property id=&quot;20148&quot; value=&quot;5&quot;/&gt;&lt;property id=&quot;20300&quot; value=&quot;Slide 17 - &amp;quot;Enhancements: List Service Types&amp;quot;&quot;/&gt;&lt;property id=&quot;20307&quot; value=&quot;516&quot;/&gt;&lt;/object&gt;&lt;object type=&quot;3&quot; unique_id=&quot;13350&quot;&gt;&lt;property id=&quot;20148&quot; value=&quot;5&quot;/&gt;&lt;property id=&quot;20300&quot; value=&quot;Slide 18 - &amp;quot;Enhancements: Service Type&amp;quot;&quot;/&gt;&lt;property id=&quot;20307&quot; value=&quot;517&quot;/&gt;&lt;/object&gt;&lt;object type=&quot;3&quot; unique_id=&quot;13351&quot;&gt;&lt;property id=&quot;20148&quot; value=&quot;5&quot;/&gt;&lt;property id=&quot;20300&quot; value=&quot;Slide 19 - &amp;quot;Enhancement: Edit Provider Services&amp;quot;&quot;/&gt;&lt;property id=&quot;20307&quot; value=&quot;518&quot;/&gt;&lt;/object&gt;&lt;object type=&quot;3&quot; unique_id=&quot;13352&quot;&gt;&lt;property id=&quot;20148&quot; value=&quot;5&quot;/&gt;&lt;property id=&quot;20300&quot; value=&quot;Slide 20 - &amp;quot;Enhancement: Provider Service Rate&amp;quot;&quot;/&gt;&lt;property id=&quot;20307&quot; value=&quot;519&quot;/&gt;&lt;/object&gt;&lt;object type=&quot;3&quot; unique_id=&quot;13353&quot;&gt;&lt;property id=&quot;20148&quot; value=&quot;5&quot;/&gt;&lt;property id=&quot;20300&quot; value=&quot;Slide 23 - &amp;quot;Edit Provider Services&amp;quot;&quot;/&gt;&lt;property id=&quot;20307&quot; value=&quot;520&quot;/&gt;&lt;/object&gt;&lt;object type=&quot;3&quot; unique_id=&quot;13354&quot;&gt;&lt;property id=&quot;20148&quot; value=&quot;5&quot;/&gt;&lt;property id=&quot;20300&quot; value=&quot;Slide 28 - &amp;quot;Enhancements: Out of Home Placement&amp;quot;&quot;/&gt;&lt;property id=&quot;20307&quot; value=&quot;521&quot;/&gt;&lt;/object&gt;&lt;object type=&quot;3&quot; unique_id=&quot;13355&quot;&gt;&lt;property id=&quot;20148&quot; value=&quot;5&quot;/&gt;&lt;property id=&quot;20300&quot; value=&quot;Slide 29 - &amp;quot;Enhancements: Service Financial Tab&amp;quot;&quot;/&gt;&lt;property id=&quot;20307&quot; value=&quot;522&quot;/&gt;&lt;/object&gt;&lt;object type=&quot;3&quot; unique_id=&quot;13356&quot;&gt;&lt;property id=&quot;20148&quot; value=&quot;5&quot;/&gt;&lt;property id=&quot;20300&quot; value=&quot;Slide 40 - &amp;quot;Scenario 1 Review&amp;#x0D;&amp;#x0A;Group Home&amp;quot;&quot;/&gt;&lt;property id=&quot;20307&quot; value=&quot;523&quot;/&gt;&lt;/object&gt;&lt;object type=&quot;3&quot; unique_id=&quot;13357&quot;&gt;&lt;property id=&quot;20148&quot; value=&quot;5&quot;/&gt;&lt;property id=&quot;20300&quot; value=&quot;Slide 41 - &amp;quot;Scenario 2 Review&amp;#x0D;&amp;#x0A;Extended Foster Care Room and Board&amp;quot;&quot;/&gt;&lt;property id=&quot;20307&quot; value=&quot;524&quot;/&gt;&lt;/object&gt;&lt;object type=&quot;3&quot; unique_id=&quot;13358&quot;&gt;&lt;property id=&quot;20148&quot; value=&quot;5&quot;/&gt;&lt;property id=&quot;20300&quot; value=&quot;Slide 42 - &amp;quot;Scenario 3 Review&amp;#x0D;&amp;#x0A;Adoption&amp;quot;&quot;/&gt;&lt;property id=&quot;20307&quot; value=&quot;525&quot;/&gt;&lt;/object&gt;&lt;object type=&quot;3&quot; unique_id=&quot;13405&quot;&gt;&lt;property id=&quot;20148&quot; value=&quot;5&quot;/&gt;&lt;property id=&quot;20300&quot; value=&quot;Slide 37 - &amp;quot;Sample Report Output: OCA Roll-Up&amp;quot;&quot;/&gt;&lt;property id=&quot;20307&quot; value=&quot;52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828D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rgbClr val="FF99FF"/>
        </a:solidFill>
        <a:ln>
          <a:solidFill>
            <a:schemeClr val="tx1"/>
          </a:solidFill>
        </a:ln>
      </a:spPr>
      <a:bodyPr wrap="square" rtlCol="0">
        <a:spAutoFit/>
      </a:bodyPr>
      <a:lstStyle>
        <a:defPPr>
          <a:defRPr sz="1400" b="1" dirty="0" smtClean="0">
            <a:solidFill>
              <a:srgbClr val="0070C0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nowledge Base Document" ma:contentTypeID="0x0101004E0C76BA01FE49858DBF5D9F1A50EB5B00C1717AB0DCB1564DBDBDC5DEAD62D851" ma:contentTypeVersion="0" ma:contentTypeDescription="Upload a document to the Knowledge Base" ma:contentTypeScope="" ma:versionID="638f92bbedd226d73718ab2f6e7bb965">
  <xsd:schema xmlns:xsd="http://www.w3.org/2001/XMLSchema" xmlns:p="http://schemas.microsoft.com/office/2006/metadata/properties" xmlns:ns2="5B641CA3-29DB-4B40-AAF1-933874EF828D" targetNamespace="http://schemas.microsoft.com/office/2006/metadata/properties" ma:root="true" ma:fieldsID="d2e5b9c6326b4426df0544c1c24cbc6f" ns2:_="">
    <xsd:import namespace="5B641CA3-29DB-4B40-AAF1-933874EF828D"/>
    <xsd:element name="properties">
      <xsd:complexType>
        <xsd:sequence>
          <xsd:element name="documentManagement">
            <xsd:complexType>
              <xsd:all>
                <xsd:element ref="ns2:KBKeywords" minOccurs="0"/>
                <xsd:element ref="ns2:KBRelatedArticle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5B641CA3-29DB-4B40-AAF1-933874EF828D" elementFormDefault="qualified">
    <xsd:import namespace="http://schemas.microsoft.com/office/2006/documentManagement/types"/>
    <xsd:element name="KBKeywords" ma:index="8" nillable="true" ma:displayName="Keywords" ma:description="" ma:list="{BFE8AD22-74D2-462C-9188-1458E2E05E23}" ma:internalName="KBKeywords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BRelatedArticles" ma:index="9" nillable="true" ma:displayName="Related Articles" ma:description="" ma:list="Self" ma:internalName="KBRelatedArticles" ma:showField="TextFileNam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Short 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KBKeywords xmlns="5B641CA3-29DB-4B40-AAF1-933874EF828D"/>
    <KBRelatedArticles xmlns="5B641CA3-29DB-4B40-AAF1-933874EF828D"/>
  </documentManagement>
</p:properties>
</file>

<file path=customXml/itemProps1.xml><?xml version="1.0" encoding="utf-8"?>
<ds:datastoreItem xmlns:ds="http://schemas.openxmlformats.org/officeDocument/2006/customXml" ds:itemID="{BA67A2AC-BB42-40E0-B9D7-5F75EBD21F60}"/>
</file>

<file path=customXml/itemProps2.xml><?xml version="1.0" encoding="utf-8"?>
<ds:datastoreItem xmlns:ds="http://schemas.openxmlformats.org/officeDocument/2006/customXml" ds:itemID="{4B8CA2C7-4A53-4C72-B32F-C53B8D95B93B}"/>
</file>

<file path=customXml/itemProps3.xml><?xml version="1.0" encoding="utf-8"?>
<ds:datastoreItem xmlns:ds="http://schemas.openxmlformats.org/officeDocument/2006/customXml" ds:itemID="{F9789618-D9DF-41A1-872F-F2C6EDAB2EB2}"/>
</file>

<file path=docProps/app.xml><?xml version="1.0" encoding="utf-8"?>
<Properties xmlns="http://schemas.openxmlformats.org/officeDocument/2006/extended-properties" xmlns:vt="http://schemas.openxmlformats.org/officeDocument/2006/docPropsVTypes">
  <TotalTime>25907</TotalTime>
  <Words>1668</Words>
  <Application>Microsoft Office PowerPoint</Application>
  <PresentationFormat>On-screen Show (4:3)</PresentationFormat>
  <Paragraphs>313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 Design</vt:lpstr>
      <vt:lpstr>FSFN Independent Living (IL) Enhancements Topic 1: Overview and General Changes</vt:lpstr>
      <vt:lpstr>Agenda</vt:lpstr>
      <vt:lpstr>Introduction</vt:lpstr>
      <vt:lpstr>Changes to Supporting Pages</vt:lpstr>
      <vt:lpstr>Maintain Case Worksheet Page</vt:lpstr>
      <vt:lpstr>Maintain Case FSFN System Demo</vt:lpstr>
      <vt:lpstr>Changes to Supporting Pages (cont.)</vt:lpstr>
      <vt:lpstr>Education Information Tab</vt:lpstr>
      <vt:lpstr>Changes to Supporting Pages (cont.)</vt:lpstr>
      <vt:lpstr>Education History Tab</vt:lpstr>
      <vt:lpstr>Changes to Supporting Pages (cont.)</vt:lpstr>
      <vt:lpstr>Maintain Education History Pop-Up</vt:lpstr>
      <vt:lpstr>Education FSFN System Demo</vt:lpstr>
      <vt:lpstr>Changes to Supporting Pages (cont.)</vt:lpstr>
      <vt:lpstr>Medical Mental Health – Disability Information Tab</vt:lpstr>
      <vt:lpstr>Medical Mental Health FSFN System Demo</vt:lpstr>
      <vt:lpstr>Changes to Supporting Pages (cont.)</vt:lpstr>
      <vt:lpstr>Meetings Page</vt:lpstr>
      <vt:lpstr>Meetings FSFN System Demo</vt:lpstr>
      <vt:lpstr>General Changes to IL Page</vt:lpstr>
      <vt:lpstr>Independent Living Page</vt:lpstr>
      <vt:lpstr>General Changes to IL Page (cont.)</vt:lpstr>
      <vt:lpstr>Living Skills Assessment Page</vt:lpstr>
      <vt:lpstr>General Changes to IL Page (cont.)</vt:lpstr>
      <vt:lpstr>General Changes to IL Page (cont.)</vt:lpstr>
      <vt:lpstr>General Changes to IL Page (cont.)</vt:lpstr>
      <vt:lpstr>Independent Living Age 18-23 Tab</vt:lpstr>
      <vt:lpstr>Independent Living FSFN System Demo</vt:lpstr>
      <vt:lpstr>Points to Remember</vt:lpstr>
      <vt:lpstr>Points to Remember (cont.)</vt:lpstr>
      <vt:lpstr>Points to Remember (cont.)</vt:lpstr>
      <vt:lpstr>Reference Information</vt:lpstr>
      <vt:lpstr>Please go to …</vt:lpstr>
    </vt:vector>
  </TitlesOfParts>
  <Company>IBM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FSFN IL Enhancements - Topic 1: Overview and General Changes</dc:title>
  <dc:creator>Christopher J. Nonevski</dc:creator>
  <cp:lastModifiedBy>McNeish, Roxann</cp:lastModifiedBy>
  <cp:revision>2066</cp:revision>
  <cp:lastPrinted>2013-10-25T17:35:04Z</cp:lastPrinted>
  <dcterms:created xsi:type="dcterms:W3CDTF">2013-03-19T20:37:54Z</dcterms:created>
  <dcterms:modified xsi:type="dcterms:W3CDTF">2013-12-17T18:55:27Z</dcterms:modified>
  <cp:contentType>Knowledge Base 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0x0101004E0C76BA01FE49858DBF5D9F1A50EB5B00C1717AB0DCB1564DBDBDC5DEAD62D851</vt:lpwstr>
  </property>
</Properties>
</file>