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1" r:id="rId2"/>
    <p:sldId id="476" r:id="rId3"/>
    <p:sldId id="554" r:id="rId4"/>
    <p:sldId id="477" r:id="rId5"/>
    <p:sldId id="574" r:id="rId6"/>
    <p:sldId id="531" r:id="rId7"/>
    <p:sldId id="557" r:id="rId8"/>
    <p:sldId id="568" r:id="rId9"/>
    <p:sldId id="558" r:id="rId10"/>
    <p:sldId id="569" r:id="rId11"/>
    <p:sldId id="570" r:id="rId12"/>
    <p:sldId id="571" r:id="rId13"/>
    <p:sldId id="572" r:id="rId14"/>
    <p:sldId id="566" r:id="rId15"/>
    <p:sldId id="567" r:id="rId16"/>
    <p:sldId id="573" r:id="rId17"/>
    <p:sldId id="553" r:id="rId18"/>
    <p:sldId id="507" r:id="rId19"/>
    <p:sldId id="475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D4D"/>
    <a:srgbClr val="CCECFF"/>
    <a:srgbClr val="0066FF"/>
    <a:srgbClr val="F828D0"/>
    <a:srgbClr val="FF99FF"/>
    <a:srgbClr val="FFFF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99" autoAdjust="0"/>
    <p:restoredTop sz="87054" autoAdjust="0"/>
  </p:normalViewPr>
  <p:slideViewPr>
    <p:cSldViewPr snapToGrid="0">
      <p:cViewPr>
        <p:scale>
          <a:sx n="100" d="100"/>
          <a:sy n="100" d="100"/>
        </p:scale>
        <p:origin x="-763" y="-58"/>
      </p:cViewPr>
      <p:guideLst>
        <p:guide orient="horz" pos="81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-51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61566-4F11-4EB3-AB2B-DA83319F0043}" type="datetime1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6718AFA5-CC70-4AD7-B246-649C3FBB7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0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1C0BB2-522B-4EE9-8AA4-33D2BBD1A85D}" type="datetime1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2324503-3F70-4F3A-96B2-6C27B3AF8AA9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21391"/>
              </p:ext>
            </p:extLst>
          </p:nvPr>
        </p:nvGraphicFramePr>
        <p:xfrm>
          <a:off x="716289" y="4590575"/>
          <a:ext cx="5867391" cy="43205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867391"/>
              </a:tblGrid>
              <a:tr h="54006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6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7536" marR="97536" marT="48006" marB="480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358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155FF6-3835-4555-8E19-BC7BBAF82C1B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0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03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2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1BC7FE-657F-4EAF-BFD5-FCFF77D86078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9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5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6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FSFN Reimbursement Enhancements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503-3F70-4F3A-96B2-6C27B3AF8A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FSFN Reimbursement Enhancements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BA706-FA6D-4897-BF45-3AAA37CF176A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8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F290-3709-4707-A5C9-7EB2D9FE5CD7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59955-3DE8-49C7-9538-767367CCB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4B11-D45C-4762-B1D3-E5088B7FE472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3783D-AFA6-4C4B-8327-0F5EC9209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3E3D-B588-4D73-B6B0-B0F35E6CA984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76D26-9B25-471C-AA47-ED31326F5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B52E-B7B2-4A1C-AA66-DA66999CB26C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C62F8-A7D2-49AB-8012-58FB7F5ED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292595" cy="1362075"/>
          </a:xfrm>
        </p:spPr>
        <p:txBody>
          <a:bodyPr anchor="t"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E70D-E138-4AF3-B242-19134FF52C26}" type="datetime1">
              <a:rPr lang="en-US" smtClean="0"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38896-61B8-4F16-A8CF-0A02345CE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9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95FB-08FF-4C2A-87E6-63F3A5AAE934}" type="datetime1">
              <a:rPr lang="en-US" smtClean="0"/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B21CA-E70F-4EBF-BB1E-10AD02B28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D2BA-2061-4584-9E27-774381E52494}" type="datetime1">
              <a:rPr lang="en-US" smtClean="0"/>
              <a:t>12/17/2013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B0356-2C9E-467E-9B60-A08560AE1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5FBA-684A-44D2-95EE-C9FEF8B452C9}" type="datetime1">
              <a:rPr lang="en-US" smtClean="0"/>
              <a:t>12/17/2013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5E741-F5AE-4132-BC76-365021B00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931E-73F7-4F18-BD35-6DEC4D453C92}" type="datetime1">
              <a:rPr lang="en-US" smtClean="0"/>
              <a:t>12/17/2013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25E97-C61F-48A6-B30E-4FC09E93B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B7FD-B39D-4CA8-BC68-D90AE8F91307}" type="datetime1">
              <a:rPr lang="en-US" smtClean="0"/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53A4C-49D9-4F4E-990C-FB1EA2BAA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21632-1C38-4E30-9AB1-567AD35B75EC}" type="datetime1">
              <a:rPr lang="en-US" smtClean="0"/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6F12E-9119-4275-8FCE-55FAFD40F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007908-ED20-4879-A4AC-832E5181CF7E}" type="datetime1">
              <a:rPr lang="en-US" smtClean="0"/>
              <a:t>12/17/2013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81650" y="6657975"/>
            <a:ext cx="2895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For Training Purposes Only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1725" y="6646863"/>
            <a:ext cx="4222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29CE6104-508C-48F5-A8C3-D042CCB4D0C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775325"/>
            <a:ext cx="5456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Verdan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sfn.dcf.state.fl.u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childwelfar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5778B0-1633-40CA-BF77-52659D8A562C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59400" y="2471738"/>
            <a:ext cx="3441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2053" name="Rectangle 31"/>
          <p:cNvSpPr>
            <a:spLocks noGrp="1" noChangeArrowheads="1"/>
          </p:cNvSpPr>
          <p:nvPr>
            <p:ph type="ctrTitle" idx="4294967295"/>
          </p:nvPr>
        </p:nvSpPr>
        <p:spPr>
          <a:xfrm>
            <a:off x="317157" y="2426993"/>
            <a:ext cx="8496300" cy="1985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FSFN </a:t>
            </a:r>
            <a:r>
              <a:rPr lang="en-US" dirty="0" smtClean="0"/>
              <a:t>Independent Living (IL) Enhancements</a:t>
            </a:r>
            <a:br>
              <a:rPr lang="en-US" dirty="0" smtClean="0"/>
            </a:br>
            <a:r>
              <a:rPr lang="en-US" sz="2800" dirty="0"/>
              <a:t>Topic 2: Extended Foster Care (EFC) Program Eligibility and Postsecondary Education Services and Support (PESS) Program Eligibility</a:t>
            </a:r>
            <a:br>
              <a:rPr lang="en-US" sz="2800" dirty="0"/>
            </a:br>
            <a:endParaRPr lang="en-US" sz="2800" dirty="0" smtClean="0"/>
          </a:p>
        </p:txBody>
      </p:sp>
      <p:sp>
        <p:nvSpPr>
          <p:cNvPr id="2054" name="Rectangle 3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211263"/>
          </a:xfrm>
          <a:noFill/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sz="1800" dirty="0" smtClean="0"/>
              <a:t>December 2013</a:t>
            </a:r>
          </a:p>
        </p:txBody>
      </p:sp>
      <p:grpSp>
        <p:nvGrpSpPr>
          <p:cNvPr id="205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Group 33"/>
          <p:cNvGrpSpPr>
            <a:grpSpLocks/>
          </p:cNvGrpSpPr>
          <p:nvPr/>
        </p:nvGrpSpPr>
        <p:grpSpPr bwMode="auto">
          <a:xfrm>
            <a:off x="0" y="0"/>
            <a:ext cx="9163050" cy="1792288"/>
            <a:chOff x="-3765" y="-12074"/>
            <a:chExt cx="9163216" cy="1792432"/>
          </a:xfrm>
        </p:grpSpPr>
        <p:pic>
          <p:nvPicPr>
            <p:cNvPr id="205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/>
            <a:stretch>
              <a:fillRect/>
            </a:stretch>
          </p:blipFill>
          <p:spPr bwMode="auto">
            <a:xfrm>
              <a:off x="-3765" y="-2722"/>
              <a:ext cx="2289765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88"/>
            <a:stretch>
              <a:fillRect/>
            </a:stretch>
          </p:blipFill>
          <p:spPr bwMode="auto">
            <a:xfrm>
              <a:off x="6240331" y="141022"/>
              <a:ext cx="1989269" cy="163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239" y="0"/>
              <a:ext cx="1733405" cy="115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094558"/>
              <a:ext cx="91288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774" y="0"/>
              <a:ext cx="1720466" cy="115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601" y="-2722"/>
              <a:ext cx="1697492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2" t="26707" b="8820"/>
            <a:stretch>
              <a:fillRect/>
            </a:stretch>
          </p:blipFill>
          <p:spPr bwMode="auto">
            <a:xfrm>
              <a:off x="7528141" y="-2722"/>
              <a:ext cx="1631310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52" b="12440"/>
            <a:stretch>
              <a:fillRect/>
            </a:stretch>
          </p:blipFill>
          <p:spPr bwMode="auto">
            <a:xfrm>
              <a:off x="2133600" y="920822"/>
              <a:ext cx="1649878" cy="85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77"/>
            <a:stretch>
              <a:fillRect/>
            </a:stretch>
          </p:blipFill>
          <p:spPr bwMode="auto">
            <a:xfrm>
              <a:off x="3048000" y="0"/>
              <a:ext cx="731663" cy="92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89" b="13510"/>
            <a:stretch>
              <a:fillRect/>
            </a:stretch>
          </p:blipFill>
          <p:spPr bwMode="auto">
            <a:xfrm flipH="1">
              <a:off x="2133600" y="-12074"/>
              <a:ext cx="1007786" cy="97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7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5138"/>
            <a:ext cx="8382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Foster Care Program </a:t>
            </a:r>
            <a:r>
              <a:rPr lang="en-US" dirty="0" smtClean="0"/>
              <a:t>Eligibility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39959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Supervisory Eligibility </a:t>
            </a:r>
            <a:r>
              <a:rPr lang="en-US" sz="2400" dirty="0" smtClean="0"/>
              <a:t>Override checkbox </a:t>
            </a:r>
            <a:r>
              <a:rPr lang="en-US" sz="2400" dirty="0"/>
              <a:t>enabled if </a:t>
            </a:r>
            <a:r>
              <a:rPr lang="en-US" sz="2400" dirty="0" smtClean="0"/>
              <a:t>Denied-Ineligible; only supervisors security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endParaRPr lang="en-US" sz="2400" dirty="0"/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Reason for </a:t>
            </a:r>
            <a:r>
              <a:rPr lang="en-US" sz="2400" dirty="0" smtClean="0"/>
              <a:t>Override; </a:t>
            </a:r>
            <a:r>
              <a:rPr lang="en-US" sz="2400" dirty="0"/>
              <a:t>Narrative for reason why system-generated final determination of Denied – Ineligible was overridden by a supervisor</a:t>
            </a:r>
            <a:endParaRPr lang="en-US" sz="27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tabLst>
                <a:tab pos="685800" algn="l"/>
                <a:tab pos="2686050" algn="l"/>
              </a:tabLst>
            </a:pPr>
            <a:r>
              <a:rPr lang="en-US" dirty="0"/>
              <a:t>Postsecondary Education Services and Support (</a:t>
            </a:r>
            <a:r>
              <a:rPr lang="en-US" dirty="0" err="1"/>
              <a:t>PESS</a:t>
            </a:r>
            <a:r>
              <a:rPr lang="en-US" dirty="0"/>
              <a:t>) Program Eligibility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Age </a:t>
            </a:r>
            <a:r>
              <a:rPr lang="en-US" sz="2200" dirty="0">
                <a:solidFill>
                  <a:srgbClr val="000000"/>
                </a:solidFill>
              </a:rPr>
              <a:t>18-23 tab contains a new group box for </a:t>
            </a:r>
            <a:r>
              <a:rPr lang="en-US" sz="2200" dirty="0" err="1" smtClean="0">
                <a:solidFill>
                  <a:srgbClr val="000000"/>
                </a:solidFill>
              </a:rPr>
              <a:t>PESS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group </a:t>
            </a:r>
            <a:r>
              <a:rPr lang="en-US" sz="2200" dirty="0" smtClean="0">
                <a:solidFill>
                  <a:srgbClr val="000000"/>
                </a:solidFill>
              </a:rPr>
              <a:t>box </a:t>
            </a:r>
            <a:r>
              <a:rPr lang="en-US" sz="2200" dirty="0">
                <a:solidFill>
                  <a:srgbClr val="000000"/>
                </a:solidFill>
              </a:rPr>
              <a:t>display a current “snapshot” and a historical overview of the eligibility and provision of </a:t>
            </a:r>
            <a:r>
              <a:rPr lang="en-US" sz="2200" dirty="0" err="1" smtClean="0">
                <a:solidFill>
                  <a:srgbClr val="000000"/>
                </a:solidFill>
              </a:rPr>
              <a:t>PESS</a:t>
            </a:r>
            <a:r>
              <a:rPr lang="en-US" sz="2200" dirty="0" smtClean="0">
                <a:solidFill>
                  <a:srgbClr val="000000"/>
                </a:solidFill>
              </a:rPr>
              <a:t> for </a:t>
            </a:r>
            <a:r>
              <a:rPr lang="en-US" sz="2200" dirty="0">
                <a:solidFill>
                  <a:srgbClr val="000000"/>
                </a:solidFill>
              </a:rPr>
              <a:t>the young adult, including eligibility type and termination dates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 smtClean="0"/>
              <a:t>Types: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Initial (first time young adult applies)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Redetermination (if previously denied ineligible)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Re-entry (if previously terminated and re-entering the program)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/>
              <a:t>Renewal (redetermination of eligibility to continue program)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 smtClean="0"/>
              <a:t>First </a:t>
            </a:r>
            <a:r>
              <a:rPr lang="en-US" sz="1800" dirty="0"/>
              <a:t>created row can only be Initial type and there can only be one row with Initial </a:t>
            </a:r>
            <a:r>
              <a:rPr lang="en-US" sz="1800" dirty="0" smtClean="0"/>
              <a:t>type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Postsecondary Education Services and Support (</a:t>
            </a:r>
            <a:r>
              <a:rPr lang="en-US" dirty="0" err="1"/>
              <a:t>PESS</a:t>
            </a:r>
            <a:r>
              <a:rPr lang="en-US" dirty="0"/>
              <a:t>) Program </a:t>
            </a:r>
            <a:r>
              <a:rPr lang="en-US" dirty="0" smtClean="0"/>
              <a:t>Eligibility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err="1" smtClean="0"/>
              <a:t>PESS</a:t>
            </a:r>
            <a:r>
              <a:rPr lang="en-US" dirty="0" smtClean="0"/>
              <a:t> Determination: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(no determination, default)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– Eligible (eligible, not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– Ineligible (ineligible, not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Approved – Eligible (eligible,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Denied – Ineligible (ineligible,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Approved (Override) – Eligible (denied – ineligible was overridden with supervisory override)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On Appeal – (denied – ineligible is under appeal)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sz="20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Page – Age 18-23 tab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23" y="1490116"/>
            <a:ext cx="4913354" cy="47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PESS Program </a:t>
            </a:r>
            <a:r>
              <a:rPr lang="en-US" dirty="0"/>
              <a:t>Eligibility Pop </a:t>
            </a:r>
            <a:r>
              <a:rPr lang="en-US" dirty="0" smtClean="0"/>
              <a:t>Up Page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14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3"/>
          <a:stretch/>
        </p:blipFill>
        <p:spPr bwMode="auto">
          <a:xfrm>
            <a:off x="2689341" y="1502548"/>
            <a:ext cx="3765317" cy="47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PESS FSFN System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0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Postsecondary Education Services and Support (</a:t>
            </a:r>
            <a:r>
              <a:rPr lang="en-US" dirty="0" err="1"/>
              <a:t>PESS</a:t>
            </a:r>
            <a:r>
              <a:rPr lang="en-US" dirty="0"/>
              <a:t>) Program </a:t>
            </a:r>
            <a:r>
              <a:rPr lang="en-US" dirty="0" smtClean="0"/>
              <a:t>Eligibility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err="1" smtClean="0"/>
              <a:t>PESS</a:t>
            </a:r>
            <a:r>
              <a:rPr lang="en-US" dirty="0" smtClean="0"/>
              <a:t> Renewal: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 smtClean="0"/>
              <a:t>From the </a:t>
            </a:r>
            <a:r>
              <a:rPr lang="en-US" sz="1900" dirty="0" err="1" smtClean="0"/>
              <a:t>PESS</a:t>
            </a:r>
            <a:r>
              <a:rPr lang="en-US" sz="1900" dirty="0" smtClean="0"/>
              <a:t> group box on the Age 18-23 tab, the Renewal hyperlink launches the </a:t>
            </a:r>
            <a:r>
              <a:rPr lang="en-US" sz="1900" dirty="0" err="1" smtClean="0"/>
              <a:t>PESS</a:t>
            </a:r>
            <a:r>
              <a:rPr lang="en-US" sz="1900" dirty="0" smtClean="0"/>
              <a:t> pop-up page with the termination reason defaulted to ‘Renewal’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 smtClean="0"/>
              <a:t>After saving the </a:t>
            </a:r>
            <a:r>
              <a:rPr lang="en-US" sz="1900" dirty="0" err="1" smtClean="0"/>
              <a:t>PESS</a:t>
            </a:r>
            <a:r>
              <a:rPr lang="en-US" sz="1900" dirty="0" smtClean="0"/>
              <a:t> pop-up page, a new </a:t>
            </a:r>
            <a:r>
              <a:rPr lang="en-US" sz="1900" dirty="0" err="1" smtClean="0"/>
              <a:t>PESS</a:t>
            </a:r>
            <a:r>
              <a:rPr lang="en-US" sz="1900" dirty="0" smtClean="0"/>
              <a:t> page launches with type of Renewal and Effective/Enrollment date is defaulted to the previous termination date plus one.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 smtClean="0"/>
              <a:t>For renewal, the system will not allow for a gap in service. </a:t>
            </a:r>
            <a:endParaRPr lang="en-US" sz="1900" dirty="0"/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sz="20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to Remember</a:t>
            </a:r>
            <a:endParaRPr lang="en-US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Check to Finalize check box is enabled on or after Effective/Enrollment date. </a:t>
            </a:r>
          </a:p>
          <a:p>
            <a:pPr lvl="0"/>
            <a:r>
              <a:rPr lang="en-US" sz="2400" dirty="0" err="1" smtClean="0"/>
              <a:t>PESS</a:t>
            </a:r>
            <a:r>
              <a:rPr lang="en-US" sz="2400" dirty="0" smtClean="0"/>
              <a:t> Renewal hyperlink opens the existing </a:t>
            </a:r>
            <a:r>
              <a:rPr lang="en-US" sz="2400" dirty="0" err="1" smtClean="0"/>
              <a:t>PESS</a:t>
            </a:r>
            <a:r>
              <a:rPr lang="en-US" sz="2400" dirty="0" smtClean="0"/>
              <a:t> page with renewal as the termination reason. When page is saved, the next renewal page is open without a gap in service.</a:t>
            </a:r>
          </a:p>
          <a:p>
            <a:pPr lvl="0"/>
            <a:r>
              <a:rPr lang="en-US" sz="2400" dirty="0" smtClean="0"/>
              <a:t>Only supervisors can override a Denied-</a:t>
            </a:r>
            <a:r>
              <a:rPr lang="en-US" sz="2400" dirty="0" err="1" smtClean="0"/>
              <a:t>Ineligibile</a:t>
            </a:r>
            <a:r>
              <a:rPr lang="en-US" sz="2400" smtClean="0"/>
              <a:t> determination. </a:t>
            </a:r>
            <a:endParaRPr lang="en-US" sz="24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User Guides, How Do I Guides, and Topic Papers</a:t>
            </a:r>
          </a:p>
          <a:p>
            <a:pPr lvl="1">
              <a:defRPr/>
            </a:pPr>
            <a:r>
              <a:rPr lang="en-US" sz="2000" dirty="0"/>
              <a:t>Maintain Case</a:t>
            </a:r>
          </a:p>
          <a:p>
            <a:pPr lvl="1">
              <a:defRPr/>
            </a:pPr>
            <a:r>
              <a:rPr lang="en-US" sz="2000" dirty="0"/>
              <a:t>Education</a:t>
            </a:r>
          </a:p>
          <a:p>
            <a:pPr lvl="1">
              <a:defRPr/>
            </a:pPr>
            <a:r>
              <a:rPr lang="en-US" sz="2000" dirty="0"/>
              <a:t>Medical/Mental Health</a:t>
            </a:r>
          </a:p>
          <a:p>
            <a:pPr lvl="1">
              <a:defRPr/>
            </a:pPr>
            <a:r>
              <a:rPr lang="en-US" sz="2000" dirty="0"/>
              <a:t>Meetings</a:t>
            </a:r>
          </a:p>
          <a:p>
            <a:pPr lvl="1">
              <a:defRPr/>
            </a:pPr>
            <a:r>
              <a:rPr lang="en-US" sz="2000" dirty="0"/>
              <a:t>Independent Living</a:t>
            </a:r>
          </a:p>
          <a:p>
            <a:pPr lvl="1">
              <a:defRPr/>
            </a:pPr>
            <a:r>
              <a:rPr lang="en-US" sz="2000" dirty="0"/>
              <a:t>Young Adult Case Planning Worksheet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Visit the </a:t>
            </a:r>
            <a:r>
              <a:rPr lang="en-US" sz="2400" dirty="0" err="1"/>
              <a:t>DCF</a:t>
            </a:r>
            <a:r>
              <a:rPr lang="en-US" sz="2400" dirty="0"/>
              <a:t> FSFN Website:</a:t>
            </a:r>
          </a:p>
          <a:p>
            <a:pPr marL="0" indent="0" algn="ctr">
              <a:buNone/>
              <a:defRPr/>
            </a:pPr>
            <a:r>
              <a:rPr lang="en-US" sz="2400" dirty="0"/>
              <a:t> </a:t>
            </a:r>
            <a:r>
              <a:rPr lang="en-US" sz="3200" u="sng" dirty="0">
                <a:hlinkClick r:id="rId3"/>
              </a:rPr>
              <a:t>http://fsfn.dcf.state.fl.us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62F8-A7D2-49AB-8012-58FB7F5ED6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CFC17B-1624-44FF-8A3E-13FEA0563265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Please go to …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308100" y="1574800"/>
            <a:ext cx="622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US" sz="2800">
                <a:hlinkClick r:id="rId3"/>
              </a:rPr>
              <a:t>www.centerforchildwelfare.org</a:t>
            </a:r>
            <a:r>
              <a:rPr lang="en-US" sz="2800"/>
              <a:t> </a:t>
            </a:r>
          </a:p>
        </p:txBody>
      </p:sp>
      <p:pic>
        <p:nvPicPr>
          <p:cNvPr id="17414" name="Picture 5" descr="MP90044849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00300"/>
            <a:ext cx="5334000" cy="35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685800" algn="l"/>
                <a:tab pos="2686050" algn="l"/>
              </a:tabLst>
            </a:pPr>
            <a:r>
              <a:rPr lang="en-US" dirty="0"/>
              <a:t>Topic 2: Extended Foster Care (EFC) Program Eligibility and Postsecondary Education Services and Support (PESS) Program Eligibility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These changes s</a:t>
            </a:r>
            <a:r>
              <a:rPr lang="en-US" dirty="0" smtClean="0"/>
              <a:t>upport: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/>
              <a:t>Nancy C. Detert Common Sense and Compassion Independent Living Act; SB 1036- Enhancements to the Road to Independence (RTI) and Transitional Services </a:t>
            </a:r>
            <a:r>
              <a:rPr lang="en-US" dirty="0" smtClean="0"/>
              <a:t>programs</a:t>
            </a:r>
          </a:p>
          <a:p>
            <a:pPr lvl="2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dirty="0" smtClean="0"/>
              <a:t>New program eligibility determination for young adults exiting the foster care system into Extended Foster Care (EFC) and/or Postsecondary Education Services and Support (PESS) is now system determined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2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Extended Foster Care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EFC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Program </a:t>
            </a:r>
            <a:r>
              <a:rPr lang="en-US" dirty="0">
                <a:solidFill>
                  <a:srgbClr val="000000"/>
                </a:solidFill>
              </a:rPr>
              <a:t>Eligibility </a:t>
            </a:r>
            <a:endParaRPr lang="en-US" dirty="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Age </a:t>
            </a:r>
            <a:r>
              <a:rPr lang="en-US" sz="2200" dirty="0">
                <a:solidFill>
                  <a:srgbClr val="000000"/>
                </a:solidFill>
              </a:rPr>
              <a:t>18-23 tab contains a new group box for </a:t>
            </a:r>
            <a:r>
              <a:rPr lang="en-US" sz="2200" dirty="0" err="1">
                <a:solidFill>
                  <a:srgbClr val="000000"/>
                </a:solidFill>
              </a:rPr>
              <a:t>EFC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group </a:t>
            </a:r>
            <a:r>
              <a:rPr lang="en-US" sz="2200" dirty="0" smtClean="0">
                <a:solidFill>
                  <a:srgbClr val="000000"/>
                </a:solidFill>
              </a:rPr>
              <a:t>box </a:t>
            </a:r>
            <a:r>
              <a:rPr lang="en-US" sz="2200" dirty="0">
                <a:solidFill>
                  <a:srgbClr val="000000"/>
                </a:solidFill>
              </a:rPr>
              <a:t>display a current “snapshot” and a historical overview of the eligibility and provision of </a:t>
            </a:r>
            <a:r>
              <a:rPr lang="en-US" sz="2200" dirty="0" err="1">
                <a:solidFill>
                  <a:srgbClr val="000000"/>
                </a:solidFill>
              </a:rPr>
              <a:t>EFC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for </a:t>
            </a:r>
            <a:r>
              <a:rPr lang="en-US" sz="2200" dirty="0">
                <a:solidFill>
                  <a:srgbClr val="000000"/>
                </a:solidFill>
              </a:rPr>
              <a:t>the young adult, including eligibility type and termination dates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200" dirty="0" smtClean="0"/>
              <a:t>Types: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 smtClean="0"/>
              <a:t>Initial </a:t>
            </a:r>
            <a:r>
              <a:rPr lang="en-US" sz="1800" dirty="0"/>
              <a:t>(first time young adult applies)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 smtClean="0"/>
              <a:t>Redetermination </a:t>
            </a:r>
            <a:r>
              <a:rPr lang="en-US" sz="1800" dirty="0"/>
              <a:t>(if previously denied ineligible)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 smtClean="0"/>
              <a:t>Re-entry </a:t>
            </a:r>
            <a:r>
              <a:rPr lang="en-US" sz="1800" dirty="0"/>
              <a:t>(If previously terminated and re-entering the program)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800" dirty="0" smtClean="0"/>
              <a:t>First </a:t>
            </a:r>
            <a:r>
              <a:rPr lang="en-US" sz="1800" dirty="0"/>
              <a:t>created row can only be Initial type and there can only be one row with Initial </a:t>
            </a:r>
            <a:r>
              <a:rPr lang="en-US" sz="1800" dirty="0" smtClean="0"/>
              <a:t>type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3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Foster </a:t>
            </a:r>
            <a:r>
              <a:rPr lang="en-US" dirty="0" smtClean="0"/>
              <a:t>Care (</a:t>
            </a:r>
            <a:r>
              <a:rPr lang="en-US" dirty="0" err="1" smtClean="0"/>
              <a:t>EFC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Program </a:t>
            </a:r>
            <a:r>
              <a:rPr lang="en-US" dirty="0"/>
              <a:t>Eligibility</a:t>
            </a:r>
            <a:endParaRPr lang="en-US" dirty="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dirty="0" err="1" smtClean="0"/>
              <a:t>EFC</a:t>
            </a:r>
            <a:r>
              <a:rPr lang="en-US" dirty="0" smtClean="0"/>
              <a:t> Determination: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(no determination, default)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– Eligible (eligible, not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Pending – Ineligible (ineligible, not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Approved – Eligible (eligible,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Denied – Ineligible (ineligible, finalized)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Approved (Override) – Eligible (denied – ineligible was overridden with supervisory override)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1900" dirty="0"/>
              <a:t>On Appeal – (denied – ineligible is under appeal)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endParaRPr lang="en-US" sz="20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Foster </a:t>
            </a:r>
            <a:r>
              <a:rPr lang="en-US" dirty="0" smtClean="0"/>
              <a:t>Care (</a:t>
            </a:r>
            <a:r>
              <a:rPr lang="en-US" dirty="0" err="1" smtClean="0"/>
              <a:t>EFC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Program </a:t>
            </a:r>
            <a:r>
              <a:rPr lang="en-US" dirty="0"/>
              <a:t>Eligibility</a:t>
            </a:r>
            <a:endParaRPr lang="en-US" dirty="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sz="2400" dirty="0" err="1" smtClean="0"/>
              <a:t>EFC</a:t>
            </a:r>
            <a:r>
              <a:rPr lang="en-US" sz="2400" dirty="0" smtClean="0"/>
              <a:t> Determination Eligibility: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/>
              <a:t>FSFN runs the </a:t>
            </a:r>
            <a:r>
              <a:rPr lang="en-US" sz="2000" dirty="0" err="1"/>
              <a:t>EFC</a:t>
            </a:r>
            <a:r>
              <a:rPr lang="en-US" sz="2000" dirty="0"/>
              <a:t> Eligibility Determination process and determination eligibility based on Effective/Enrolled Date and answers to </a:t>
            </a:r>
            <a:r>
              <a:rPr lang="en-US" sz="2000" dirty="0" smtClean="0"/>
              <a:t>questions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/>
              <a:t>Only enabled after questions are answered</a:t>
            </a: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r>
              <a:rPr lang="en-US" sz="2400" dirty="0" smtClean="0"/>
              <a:t>Check to Finalized </a:t>
            </a:r>
            <a:r>
              <a:rPr lang="en-US" sz="2400" dirty="0" err="1" smtClean="0"/>
              <a:t>EFC</a:t>
            </a:r>
            <a:r>
              <a:rPr lang="en-US" sz="2400" dirty="0" smtClean="0"/>
              <a:t> Eligibility Determination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/>
              <a:t>When checked and page is saved, finalizes determination and freezes data. 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000" dirty="0" smtClean="0"/>
              <a:t>Enabled on or after Effective/Enrollment date. </a:t>
            </a:r>
            <a:endParaRPr lang="en-US" sz="20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Page – Age 18-23 tab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6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23" y="1490116"/>
            <a:ext cx="4913354" cy="47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EFC Program Eligibility Pop </a:t>
            </a:r>
            <a:r>
              <a:rPr lang="en-US" dirty="0" smtClean="0"/>
              <a:t>Up Page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9"/>
          <a:stretch/>
        </p:blipFill>
        <p:spPr bwMode="auto">
          <a:xfrm>
            <a:off x="2310449" y="1567019"/>
            <a:ext cx="4510764" cy="47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9992"/>
            <a:ext cx="6299200" cy="459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EFC FSFN System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Training Purposes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E741-F5AE-4132-BC76-365021B000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For Training Purposes Only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912B-BB43-45D3-AD07-2764CA466D8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Foster Care Program </a:t>
            </a:r>
            <a:r>
              <a:rPr lang="en-US" dirty="0" smtClean="0"/>
              <a:t>Eligibility (cont.)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39959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On Appeal checkbox enabled if </a:t>
            </a:r>
            <a:r>
              <a:rPr lang="en-US" sz="2400" dirty="0" smtClean="0"/>
              <a:t>Denied-Ineligible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endParaRPr lang="en-US" sz="2400" dirty="0"/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If ineligible, explain how notified of appeal process, allows you to explain how the young adult was notified of the appeal </a:t>
            </a:r>
            <a:r>
              <a:rPr lang="en-US" sz="2400" dirty="0" smtClean="0"/>
              <a:t>process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  <a:tabLst>
                <a:tab pos="2686050" algn="l"/>
              </a:tabLst>
            </a:pPr>
            <a:endParaRPr lang="en-US" sz="2400" dirty="0"/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2686050" algn="l"/>
              </a:tabLst>
            </a:pPr>
            <a:r>
              <a:rPr lang="en-US" sz="2400" dirty="0"/>
              <a:t>Date Notified of appeal process</a:t>
            </a:r>
            <a:endParaRPr lang="en-US" sz="2700" dirty="0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SFN Reimbursement Enhancements&amp;quot;&quot;/&gt;&lt;property id=&quot;20307&quot; value=&quot;271&quot;/&gt;&lt;/object&gt;&lt;object type=&quot;3&quot; unique_id=&quot;10082&quot;&gt;&lt;property id=&quot;20148&quot; value=&quot;5&quot;/&gt;&lt;property id=&quot;20300&quot; value=&quot;Slide 2 - &amp;quot;Agenda&amp;quot;&quot;/&gt;&lt;property id=&quot;20307&quot; value=&quot;471&quot;/&gt;&lt;/object&gt;&lt;object type=&quot;3&quot; unique_id=&quot;10742&quot;&gt;&lt;property id=&quot;20148&quot; value=&quot;5&quot;/&gt;&lt;property id=&quot;20300&quot; value=&quot;Slide 45 - &amp;quot;Please go to …&amp;quot;&quot;/&gt;&lt;property id=&quot;20307&quot; value=&quot;475&quot;/&gt;&lt;/object&gt;&lt;object type=&quot;3&quot; unique_id=&quot;12353&quot;&gt;&lt;property id=&quot;20148&quot; value=&quot;5&quot;/&gt;&lt;property id=&quot;20300&quot; value=&quot;Slide 3 - &amp;quot;Introduction&amp;quot;&quot;/&gt;&lt;property id=&quot;20307&quot; value=&quot;476&quot;/&gt;&lt;/object&gt;&lt;object type=&quot;3&quot; unique_id=&quot;12354&quot;&gt;&lt;property id=&quot;20148&quot; value=&quot;5&quot;/&gt;&lt;property id=&quot;20300&quot; value=&quot;Slide 4 - &amp;quot;Enhancements Overview&amp;quot;&quot;/&gt;&lt;property id=&quot;20307&quot; value=&quot;477&quot;/&gt;&lt;/object&gt;&lt;object type=&quot;3&quot; unique_id=&quot;12355&quot;&gt;&lt;property id=&quot;20148&quot; value=&quot;5&quot;/&gt;&lt;property id=&quot;20300&quot; value=&quot;Slide 5 - &amp;quot;Scenario 1&amp;#x0D;&amp;#x0A;Group Home&amp;quot;&quot;/&gt;&lt;property id=&quot;20307&quot; value=&quot;478&quot;/&gt;&lt;/object&gt;&lt;object type=&quot;3&quot; unique_id=&quot;12356&quot;&gt;&lt;property id=&quot;20148&quot; value=&quot;5&quot;/&gt;&lt;property id=&quot;20300&quot; value=&quot;Slide 6 - &amp;quot;Scenario 2&amp;#x0D;&amp;#x0A;Extended Foster Care Room and Board&amp;quot;&quot;/&gt;&lt;property id=&quot;20307&quot; value=&quot;479&quot;/&gt;&lt;/object&gt;&lt;object type=&quot;3&quot; unique_id=&quot;12358&quot;&gt;&lt;property id=&quot;20148&quot; value=&quot;5&quot;/&gt;&lt;property id=&quot;20300&quot; value=&quot;Slide 8 - &amp;quot;Report Categories and Other Cost Accumulators (OCAs)&amp;quot;&quot;/&gt;&lt;property id=&quot;20307&quot; value=&quot;502&quot;/&gt;&lt;/object&gt;&lt;object type=&quot;3&quot; unique_id=&quot;12359&quot;&gt;&lt;property id=&quot;20148&quot; value=&quot;5&quot;/&gt;&lt;property id=&quot;20300&quot; value=&quot;Slide 9 - &amp;quot;Description&amp;quot;&quot;/&gt;&lt;property id=&quot;20307&quot; value=&quot;481&quot;/&gt;&lt;/object&gt;&lt;object type=&quot;3&quot; unique_id=&quot;12360&quot;&gt;&lt;property id=&quot;20148&quot; value=&quot;5&quot;/&gt;&lt;property id=&quot;20300&quot; value=&quot;Slide 12 - &amp;quot;Reporting Category Page&amp;quot;&quot;/&gt;&lt;property id=&quot;20307&quot; value=&quot;482&quot;/&gt;&lt;/object&gt;&lt;object type=&quot;3&quot; unique_id=&quot;12361&quot;&gt;&lt;property id=&quot;20148&quot; value=&quot;5&quot;/&gt;&lt;property id=&quot;20300&quot; value=&quot;Slide 13 - &amp;quot;Other Cost Accumulator Page&amp;quot;&quot;/&gt;&lt;property id=&quot;20307&quot; value=&quot;483&quot;/&gt;&lt;/object&gt;&lt;object type=&quot;3&quot; unique_id=&quot;12362&quot;&gt;&lt;property id=&quot;20148&quot; value=&quot;5&quot;/&gt;&lt;property id=&quot;20300&quot; value=&quot;Slide 15 - &amp;quot;Service Type Maintenance&amp;quot;&quot;/&gt;&lt;property id=&quot;20307&quot; value=&quot;503&quot;/&gt;&lt;/object&gt;&lt;object type=&quot;3&quot; unique_id=&quot;12363&quot;&gt;&lt;property id=&quot;20148&quot; value=&quot;5&quot;/&gt;&lt;property id=&quot;20300&quot; value=&quot;Slide 16 - &amp;quot;Description&amp;quot;&quot;/&gt;&lt;property id=&quot;20307&quot; value=&quot;484&quot;/&gt;&lt;/object&gt;&lt;object type=&quot;3&quot; unique_id=&quot;12364&quot;&gt;&lt;property id=&quot;20148&quot; value=&quot;5&quot;/&gt;&lt;property id=&quot;20300&quot; value=&quot;Slide 21 - &amp;quot;List Service Types Page&amp;quot;&quot;/&gt;&lt;property id=&quot;20307&quot; value=&quot;485&quot;/&gt;&lt;/object&gt;&lt;object type=&quot;3&quot; unique_id=&quot;12365&quot;&gt;&lt;property id=&quot;20148&quot; value=&quot;5&quot;/&gt;&lt;property id=&quot;20300&quot; value=&quot;Slide 22 - &amp;quot;Service Type Page&amp;quot;&quot;/&gt;&lt;property id=&quot;20307&quot; value=&quot;486&quot;/&gt;&lt;/object&gt;&lt;object type=&quot;3&quot; unique_id=&quot;12366&quot;&gt;&lt;property id=&quot;20148&quot; value=&quot;5&quot;/&gt;&lt;property id=&quot;20300&quot; value=&quot;Slide 24 - &amp;quot;Provider Service Rate Page&amp;quot;&quot;/&gt;&lt;property id=&quot;20307&quot; value=&quot;487&quot;/&gt;&lt;/object&gt;&lt;object type=&quot;3&quot; unique_id=&quot;12367&quot;&gt;&lt;property id=&quot;20148&quot; value=&quot;5&quot;/&gt;&lt;property id=&quot;20300&quot; value=&quot;Slide 26 - &amp;quot;Multiple Rates for a Service or Placement&amp;quot;&quot;/&gt;&lt;property id=&quot;20307&quot; value=&quot;504&quot;/&gt;&lt;/object&gt;&lt;object type=&quot;3&quot; unique_id=&quot;12368&quot;&gt;&lt;property id=&quot;20148&quot; value=&quot;5&quot;/&gt;&lt;property id=&quot;20300&quot; value=&quot;Slide 27 - &amp;quot;Description&amp;quot;&quot;/&gt;&lt;property id=&quot;20307&quot; value=&quot;488&quot;/&gt;&lt;/object&gt;&lt;object type=&quot;3&quot; unique_id=&quot;12369&quot;&gt;&lt;property id=&quot;20148&quot; value=&quot;5&quot;/&gt;&lt;property id=&quot;20300&quot; value=&quot;Slide 30 - &amp;quot;Out of Home Placement Page&amp;quot;&quot;/&gt;&lt;property id=&quot;20307&quot; value=&quot;489&quot;/&gt;&lt;/object&gt;&lt;object type=&quot;3&quot; unique_id=&quot;12370&quot;&gt;&lt;property id=&quot;20148&quot; value=&quot;5&quot;/&gt;&lt;property id=&quot;20300&quot; value=&quot;Slide 31 - &amp;quot;Services Page&amp;quot;&quot;/&gt;&lt;property id=&quot;20307&quot; value=&quot;490&quot;/&gt;&lt;/object&gt;&lt;object type=&quot;3&quot; unique_id=&quot;12371&quot;&gt;&lt;property id=&quot;20148&quot; value=&quot;5&quot;/&gt;&lt;property id=&quot;20300&quot; value=&quot;Slide 33 - &amp;quot;OCA Reports and Check Write File&amp;quot;&quot;/&gt;&lt;property id=&quot;20307&quot; value=&quot;505&quot;/&gt;&lt;/object&gt;&lt;object type=&quot;3&quot; unique_id=&quot;12372&quot;&gt;&lt;property id=&quot;20148&quot; value=&quot;5&quot;/&gt;&lt;property id=&quot;20300&quot; value=&quot;Slide 34 - &amp;quot;Description&amp;quot;&quot;/&gt;&lt;property id=&quot;20307&quot; value=&quot;491&quot;/&gt;&lt;/object&gt;&lt;object type=&quot;3&quot; unique_id=&quot;12373&quot;&gt;&lt;property id=&quot;20148&quot; value=&quot;5&quot;/&gt;&lt;property id=&quot;20300&quot; value=&quot;Slide 35 - &amp;quot;Key Changes&amp;quot;&quot;/&gt;&lt;property id=&quot;20307&quot; value=&quot;492&quot;/&gt;&lt;/object&gt;&lt;object type=&quot;3&quot; unique_id=&quot;12374&quot;&gt;&lt;property id=&quot;20148&quot; value=&quot;5&quot;/&gt;&lt;property id=&quot;20300&quot; value=&quot;Slide 36 - &amp;quot;Sample Report Output: OCA Reconciliation&amp;quot;&quot;/&gt;&lt;property id=&quot;20307&quot; value=&quot;493&quot;/&gt;&lt;/object&gt;&lt;object type=&quot;3&quot; unique_id=&quot;12375&quot;&gt;&lt;property id=&quot;20148&quot; value=&quot;5&quot;/&gt;&lt;property id=&quot;20300&quot; value=&quot;Slide 38 - &amp;quot;Sample File Output&amp;quot;&quot;/&gt;&lt;property id=&quot;20307&quot; value=&quot;494&quot;/&gt;&lt;/object&gt;&lt;object type=&quot;3&quot; unique_id=&quot;12376&quot;&gt;&lt;property id=&quot;20148&quot; value=&quot;5&quot;/&gt;&lt;property id=&quot;20300&quot; value=&quot;Slide 39 - &amp;quot;Scenario Review and Points to Remember&amp;quot;&quot;/&gt;&lt;property id=&quot;20307&quot; value=&quot;506&quot;/&gt;&lt;/object&gt;&lt;object type=&quot;3&quot; unique_id=&quot;12380&quot;&gt;&lt;property id=&quot;20148&quot; value=&quot;5&quot;/&gt;&lt;property id=&quot;20300&quot; value=&quot;Slide 43 - &amp;quot;Points to Remember&amp;quot;&quot;/&gt;&lt;property id=&quot;20307&quot; value=&quot;498&quot;/&gt;&lt;/object&gt;&lt;object type=&quot;3&quot; unique_id=&quot;12748&quot;&gt;&lt;property id=&quot;20148&quot; value=&quot;5&quot;/&gt;&lt;property id=&quot;20300&quot; value=&quot;Slide 14 - &amp;quot;FSFN System Demo&amp;quot;&quot;/&gt;&lt;property id=&quot;20307&quot; value=&quot;508&quot;/&gt;&lt;/object&gt;&lt;object type=&quot;3&quot; unique_id=&quot;12749&quot;&gt;&lt;property id=&quot;20148&quot; value=&quot;5&quot;/&gt;&lt;property id=&quot;20300&quot; value=&quot;Slide 25 - &amp;quot;FSFN System Demo&amp;quot;&quot;/&gt;&lt;property id=&quot;20307&quot; value=&quot;511&quot;/&gt;&lt;/object&gt;&lt;object type=&quot;3&quot; unique_id=&quot;12750&quot;&gt;&lt;property id=&quot;20148&quot; value=&quot;5&quot;/&gt;&lt;property id=&quot;20300&quot; value=&quot;Slide 32 - &amp;quot;FSFN System Demo&amp;quot;&quot;/&gt;&lt;property id=&quot;20307&quot; value=&quot;512&quot;/&gt;&lt;/object&gt;&lt;object type=&quot;3&quot; unique_id=&quot;12751&quot;&gt;&lt;property id=&quot;20148&quot; value=&quot;5&quot;/&gt;&lt;property id=&quot;20300&quot; value=&quot;Slide 44 - &amp;quot;Reference Information&amp;quot;&quot;/&gt;&lt;property id=&quot;20307&quot; value=&quot;507&quot;/&gt;&lt;/object&gt;&lt;object type=&quot;3&quot; unique_id=&quot;12789&quot;&gt;&lt;property id=&quot;20148&quot; value=&quot;5&quot;/&gt;&lt;property id=&quot;20300&quot; value=&quot;Slide 7 - &amp;quot;Scenario 3&amp;#x0D;&amp;#x0A;Adoption&amp;quot;&quot;/&gt;&lt;property id=&quot;20307&quot; value=&quot;513&quot;/&gt;&lt;/object&gt;&lt;object type=&quot;3&quot; unique_id=&quot;13347&quot;&gt;&lt;property id=&quot;20148&quot; value=&quot;5&quot;/&gt;&lt;property id=&quot;20300&quot; value=&quot;Slide 10 - &amp;quot;Enhancements: Report Categories&amp;quot;&quot;/&gt;&lt;property id=&quot;20307&quot; value=&quot;514&quot;/&gt;&lt;/object&gt;&lt;object type=&quot;3&quot; unique_id=&quot;13348&quot;&gt;&lt;property id=&quot;20148&quot; value=&quot;5&quot;/&gt;&lt;property id=&quot;20300&quot; value=&quot;Slide 11 - &amp;quot;Enhancements: Other Cost Accumulator&amp;quot;&quot;/&gt;&lt;property id=&quot;20307&quot; value=&quot;515&quot;/&gt;&lt;/object&gt;&lt;object type=&quot;3&quot; unique_id=&quot;13349&quot;&gt;&lt;property id=&quot;20148&quot; value=&quot;5&quot;/&gt;&lt;property id=&quot;20300&quot; value=&quot;Slide 17 - &amp;quot;Enhancements: List Service Types&amp;quot;&quot;/&gt;&lt;property id=&quot;20307&quot; value=&quot;516&quot;/&gt;&lt;/object&gt;&lt;object type=&quot;3&quot; unique_id=&quot;13350&quot;&gt;&lt;property id=&quot;20148&quot; value=&quot;5&quot;/&gt;&lt;property id=&quot;20300&quot; value=&quot;Slide 18 - &amp;quot;Enhancements: Service Type&amp;quot;&quot;/&gt;&lt;property id=&quot;20307&quot; value=&quot;517&quot;/&gt;&lt;/object&gt;&lt;object type=&quot;3&quot; unique_id=&quot;13351&quot;&gt;&lt;property id=&quot;20148&quot; value=&quot;5&quot;/&gt;&lt;property id=&quot;20300&quot; value=&quot;Slide 19 - &amp;quot;Enhancement: Edit Provider Services&amp;quot;&quot;/&gt;&lt;property id=&quot;20307&quot; value=&quot;518&quot;/&gt;&lt;/object&gt;&lt;object type=&quot;3&quot; unique_id=&quot;13352&quot;&gt;&lt;property id=&quot;20148&quot; value=&quot;5&quot;/&gt;&lt;property id=&quot;20300&quot; value=&quot;Slide 20 - &amp;quot;Enhancement: Provider Service Rate&amp;quot;&quot;/&gt;&lt;property id=&quot;20307&quot; value=&quot;519&quot;/&gt;&lt;/object&gt;&lt;object type=&quot;3&quot; unique_id=&quot;13353&quot;&gt;&lt;property id=&quot;20148&quot; value=&quot;5&quot;/&gt;&lt;property id=&quot;20300&quot; value=&quot;Slide 23 - &amp;quot;Edit Provider Services&amp;quot;&quot;/&gt;&lt;property id=&quot;20307&quot; value=&quot;520&quot;/&gt;&lt;/object&gt;&lt;object type=&quot;3&quot; unique_id=&quot;13354&quot;&gt;&lt;property id=&quot;20148&quot; value=&quot;5&quot;/&gt;&lt;property id=&quot;20300&quot; value=&quot;Slide 28 - &amp;quot;Enhancements: Out of Home Placement&amp;quot;&quot;/&gt;&lt;property id=&quot;20307&quot; value=&quot;521&quot;/&gt;&lt;/object&gt;&lt;object type=&quot;3&quot; unique_id=&quot;13355&quot;&gt;&lt;property id=&quot;20148&quot; value=&quot;5&quot;/&gt;&lt;property id=&quot;20300&quot; value=&quot;Slide 29 - &amp;quot;Enhancements: Service Financial Tab&amp;quot;&quot;/&gt;&lt;property id=&quot;20307&quot; value=&quot;522&quot;/&gt;&lt;/object&gt;&lt;object type=&quot;3&quot; unique_id=&quot;13356&quot;&gt;&lt;property id=&quot;20148&quot; value=&quot;5&quot;/&gt;&lt;property id=&quot;20300&quot; value=&quot;Slide 40 - &amp;quot;Scenario 1 Review&amp;#x0D;&amp;#x0A;Group Home&amp;quot;&quot;/&gt;&lt;property id=&quot;20307&quot; value=&quot;523&quot;/&gt;&lt;/object&gt;&lt;object type=&quot;3&quot; unique_id=&quot;13357&quot;&gt;&lt;property id=&quot;20148&quot; value=&quot;5&quot;/&gt;&lt;property id=&quot;20300&quot; value=&quot;Slide 41 - &amp;quot;Scenario 2 Review&amp;#x0D;&amp;#x0A;Extended Foster Care Room and Board&amp;quot;&quot;/&gt;&lt;property id=&quot;20307&quot; value=&quot;524&quot;/&gt;&lt;/object&gt;&lt;object type=&quot;3&quot; unique_id=&quot;13358&quot;&gt;&lt;property id=&quot;20148&quot; value=&quot;5&quot;/&gt;&lt;property id=&quot;20300&quot; value=&quot;Slide 42 - &amp;quot;Scenario 3 Review&amp;#x0D;&amp;#x0A;Adoption&amp;quot;&quot;/&gt;&lt;property id=&quot;20307&quot; value=&quot;525&quot;/&gt;&lt;/object&gt;&lt;object type=&quot;3&quot; unique_id=&quot;13405&quot;&gt;&lt;property id=&quot;20148&quot; value=&quot;5&quot;/&gt;&lt;property id=&quot;20300&quot; value=&quot;Slide 37 - &amp;quot;Sample Report Output: OCA Roll-Up&amp;quot;&quot;/&gt;&lt;property id=&quot;20307&quot; value=&quot;5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828D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99FF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sz="1400" b="1" dirty="0" smtClean="0">
            <a:solidFill>
              <a:srgbClr val="0070C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nowledge Base Document" ma:contentTypeID="0x0101004E0C76BA01FE49858DBF5D9F1A50EB5B00C1717AB0DCB1564DBDBDC5DEAD62D851" ma:contentTypeVersion="0" ma:contentTypeDescription="Upload a document to the Knowledge Base" ma:contentTypeScope="" ma:versionID="638f92bbedd226d73718ab2f6e7bb965">
  <xsd:schema xmlns:xsd="http://www.w3.org/2001/XMLSchema" xmlns:p="http://schemas.microsoft.com/office/2006/metadata/properties" xmlns:ns2="5B641CA3-29DB-4B40-AAF1-933874EF828D" targetNamespace="http://schemas.microsoft.com/office/2006/metadata/properties" ma:root="true" ma:fieldsID="d2e5b9c6326b4426df0544c1c24cbc6f" ns2:_="">
    <xsd:import namespace="5B641CA3-29DB-4B40-AAF1-933874EF828D"/>
    <xsd:element name="properties">
      <xsd:complexType>
        <xsd:sequence>
          <xsd:element name="documentManagement">
            <xsd:complexType>
              <xsd:all>
                <xsd:element ref="ns2:KBKeywords" minOccurs="0"/>
                <xsd:element ref="ns2:KBRelatedArticl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B641CA3-29DB-4B40-AAF1-933874EF828D" elementFormDefault="qualified">
    <xsd:import namespace="http://schemas.microsoft.com/office/2006/documentManagement/types"/>
    <xsd:element name="KBKeywords" ma:index="8" nillable="true" ma:displayName="Keywords" ma:description="" ma:list="{BFE8AD22-74D2-462C-9188-1458E2E05E23}" ma:internalName="KBKeyword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BRelatedArticles" ma:index="9" nillable="true" ma:displayName="Related Articles" ma:description="" ma:list="Self" ma:internalName="KBRelatedArticles" ma:showField="TextFile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Shor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KBKeywords xmlns="5B641CA3-29DB-4B40-AAF1-933874EF828D"/>
    <KBRelatedArticles xmlns="5B641CA3-29DB-4B40-AAF1-933874EF828D"/>
  </documentManagement>
</p:properties>
</file>

<file path=customXml/itemProps1.xml><?xml version="1.0" encoding="utf-8"?>
<ds:datastoreItem xmlns:ds="http://schemas.openxmlformats.org/officeDocument/2006/customXml" ds:itemID="{E7D8F9A5-546D-48CA-A659-805B232F2DE1}"/>
</file>

<file path=customXml/itemProps2.xml><?xml version="1.0" encoding="utf-8"?>
<ds:datastoreItem xmlns:ds="http://schemas.openxmlformats.org/officeDocument/2006/customXml" ds:itemID="{7554813C-3ED0-436B-9C79-E7A58392A868}"/>
</file>

<file path=customXml/itemProps3.xml><?xml version="1.0" encoding="utf-8"?>
<ds:datastoreItem xmlns:ds="http://schemas.openxmlformats.org/officeDocument/2006/customXml" ds:itemID="{84D081E3-331A-4B2A-B724-8BDA249731A8}"/>
</file>

<file path=docProps/app.xml><?xml version="1.0" encoding="utf-8"?>
<Properties xmlns="http://schemas.openxmlformats.org/officeDocument/2006/extended-properties" xmlns:vt="http://schemas.openxmlformats.org/officeDocument/2006/docPropsVTypes">
  <TotalTime>27128</TotalTime>
  <Words>1058</Words>
  <Application>Microsoft Office PowerPoint</Application>
  <PresentationFormat>On-screen Show (4:3)</PresentationFormat>
  <Paragraphs>182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FSFN Independent Living (IL) Enhancements Topic 2: Extended Foster Care (EFC) Program Eligibility and Postsecondary Education Services and Support (PESS) Program Eligibility </vt:lpstr>
      <vt:lpstr>Introduction</vt:lpstr>
      <vt:lpstr>Extended Foster Care (EFC) Program Eligibility </vt:lpstr>
      <vt:lpstr>Extended Foster Care (EFC)  Program Eligibility</vt:lpstr>
      <vt:lpstr>Extended Foster Care (EFC)  Program Eligibility</vt:lpstr>
      <vt:lpstr>IL Page – Age 18-23 tab</vt:lpstr>
      <vt:lpstr>EFC Program Eligibility Pop Up Page</vt:lpstr>
      <vt:lpstr>EFC FSFN System Demo</vt:lpstr>
      <vt:lpstr>Extended Foster Care Program Eligibility (cont.)</vt:lpstr>
      <vt:lpstr>Extended Foster Care Program Eligibility (cont.)</vt:lpstr>
      <vt:lpstr>Postsecondary Education Services and Support (PESS) Program Eligibility</vt:lpstr>
      <vt:lpstr>Postsecondary Education Services and Support (PESS) Program Eligibility (cont.)</vt:lpstr>
      <vt:lpstr>IL Page – Age 18-23 tab</vt:lpstr>
      <vt:lpstr>PESS Program Eligibility Pop Up Page</vt:lpstr>
      <vt:lpstr>PESS FSFN System Demo</vt:lpstr>
      <vt:lpstr>Postsecondary Education Services and Support (PESS) Program Eligibility (cont.)</vt:lpstr>
      <vt:lpstr>Points to Remember</vt:lpstr>
      <vt:lpstr>Reference Information</vt:lpstr>
      <vt:lpstr>Please go to …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FSFN IL Enhancements - Topic 2: EFC Program Eligibility and PESS Program Eligibility</dc:title>
  <dc:creator>Christopher J. Nonevski</dc:creator>
  <cp:lastModifiedBy>McNeish, Roxann</cp:lastModifiedBy>
  <cp:revision>2079</cp:revision>
  <cp:lastPrinted>2013-11-05T18:58:58Z</cp:lastPrinted>
  <dcterms:created xsi:type="dcterms:W3CDTF">2013-03-19T20:37:54Z</dcterms:created>
  <dcterms:modified xsi:type="dcterms:W3CDTF">2013-12-17T20:05:23Z</dcterms:modified>
  <cp:contentType>Knowledge Base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0x0101004E0C76BA01FE49858DBF5D9F1A50EB5B00C1717AB0DCB1564DBDBDC5DEAD62D851</vt:lpwstr>
  </property>
</Properties>
</file>