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45"/>
  </p:notesMasterIdLst>
  <p:sldIdLst>
    <p:sldId id="387" r:id="rId2"/>
    <p:sldId id="396" r:id="rId3"/>
    <p:sldId id="390" r:id="rId4"/>
    <p:sldId id="392" r:id="rId5"/>
    <p:sldId id="393" r:id="rId6"/>
    <p:sldId id="394" r:id="rId7"/>
    <p:sldId id="397" r:id="rId8"/>
    <p:sldId id="398" r:id="rId9"/>
    <p:sldId id="443" r:id="rId10"/>
    <p:sldId id="400" r:id="rId11"/>
    <p:sldId id="401" r:id="rId12"/>
    <p:sldId id="402" r:id="rId13"/>
    <p:sldId id="404" r:id="rId14"/>
    <p:sldId id="405" r:id="rId15"/>
    <p:sldId id="411" r:id="rId16"/>
    <p:sldId id="412" r:id="rId17"/>
    <p:sldId id="413" r:id="rId18"/>
    <p:sldId id="414" r:id="rId19"/>
    <p:sldId id="415" r:id="rId20"/>
    <p:sldId id="416" r:id="rId21"/>
    <p:sldId id="417" r:id="rId22"/>
    <p:sldId id="418" r:id="rId23"/>
    <p:sldId id="419" r:id="rId24"/>
    <p:sldId id="420" r:id="rId25"/>
    <p:sldId id="423" r:id="rId26"/>
    <p:sldId id="424" r:id="rId27"/>
    <p:sldId id="425" r:id="rId28"/>
    <p:sldId id="426" r:id="rId29"/>
    <p:sldId id="427" r:id="rId30"/>
    <p:sldId id="428" r:id="rId31"/>
    <p:sldId id="429" r:id="rId32"/>
    <p:sldId id="431" r:id="rId33"/>
    <p:sldId id="432" r:id="rId34"/>
    <p:sldId id="433" r:id="rId35"/>
    <p:sldId id="441" r:id="rId36"/>
    <p:sldId id="435" r:id="rId37"/>
    <p:sldId id="436" r:id="rId38"/>
    <p:sldId id="437" r:id="rId39"/>
    <p:sldId id="438" r:id="rId40"/>
    <p:sldId id="439" r:id="rId41"/>
    <p:sldId id="440" r:id="rId42"/>
    <p:sldId id="430" r:id="rId43"/>
    <p:sldId id="442" r:id="rId44"/>
  </p:sldIdLst>
  <p:sldSz cx="9144000" cy="6858000" type="screen4x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E0000"/>
    <a:srgbClr val="F20000"/>
    <a:srgbClr val="1D5974"/>
    <a:srgbClr val="F9E3D2"/>
    <a:srgbClr val="F5B18B"/>
    <a:srgbClr val="57D3FF"/>
    <a:srgbClr val="167C47"/>
    <a:srgbClr val="E6E6E6"/>
    <a:srgbClr val="F5F5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78" autoAdjust="0"/>
    <p:restoredTop sz="85857" autoAdjust="0"/>
  </p:normalViewPr>
  <p:slideViewPr>
    <p:cSldViewPr snapToGrid="0" snapToObjects="1">
      <p:cViewPr>
        <p:scale>
          <a:sx n="70" d="100"/>
          <a:sy n="70" d="100"/>
        </p:scale>
        <p:origin x="-184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90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0E2FC-D1CC-4C02-A941-4D65C91C1BC9}" type="doc">
      <dgm:prSet loTypeId="urn:microsoft.com/office/officeart/2009/3/layout/RandomtoResultProcess" loCatId="process" qsTypeId="urn:microsoft.com/office/officeart/2005/8/quickstyle/3d9" qsCatId="3D" csTypeId="urn:microsoft.com/office/officeart/2005/8/colors/accent1_2" csCatId="accent1" phldr="1"/>
      <dgm:spPr/>
      <dgm:t>
        <a:bodyPr/>
        <a:lstStyle/>
        <a:p>
          <a:endParaRPr lang="en-US"/>
        </a:p>
      </dgm:t>
    </dgm:pt>
    <dgm:pt modelId="{4D96C4DC-0094-4BFE-81DC-0CCD5B1C8366}">
      <dgm:prSet phldrT="[Text]"/>
      <dgm:spPr/>
      <dgm:t>
        <a:bodyPr/>
        <a:lstStyle/>
        <a:p>
          <a:r>
            <a:rPr lang="en-US" dirty="0" smtClean="0"/>
            <a:t>INFORMATION DOMAINS</a:t>
          </a:r>
          <a:endParaRPr lang="en-US" dirty="0"/>
        </a:p>
      </dgm:t>
    </dgm:pt>
    <dgm:pt modelId="{2AEDE63A-B808-49FA-A86D-F77A4E60CCD9}" type="parTrans" cxnId="{2D3B3F1C-A2B8-4289-94D0-5A971C9644C3}">
      <dgm:prSet/>
      <dgm:spPr/>
      <dgm:t>
        <a:bodyPr/>
        <a:lstStyle/>
        <a:p>
          <a:endParaRPr lang="en-US"/>
        </a:p>
      </dgm:t>
    </dgm:pt>
    <dgm:pt modelId="{5DB9B117-6795-4340-9B6C-E902B018235C}" type="sibTrans" cxnId="{2D3B3F1C-A2B8-4289-94D0-5A971C9644C3}">
      <dgm:prSet/>
      <dgm:spPr/>
      <dgm:t>
        <a:bodyPr/>
        <a:lstStyle/>
        <a:p>
          <a:endParaRPr lang="en-US"/>
        </a:p>
      </dgm:t>
    </dgm:pt>
    <dgm:pt modelId="{05B72232-DCFA-4EFD-BD72-BE163ECD92B8}">
      <dgm:prSet phldrT="[Text]"/>
      <dgm:spPr/>
      <dgm:t>
        <a:bodyPr/>
        <a:lstStyle/>
        <a:p>
          <a:r>
            <a:rPr lang="en-US" dirty="0" smtClean="0">
              <a:solidFill>
                <a:srgbClr val="FF0000"/>
              </a:solidFill>
            </a:rPr>
            <a:t>                                     PRESENT DANGER  </a:t>
          </a:r>
        </a:p>
        <a:p>
          <a:r>
            <a:rPr lang="en-US" dirty="0" smtClean="0">
              <a:solidFill>
                <a:srgbClr val="FF0000"/>
              </a:solidFill>
            </a:rPr>
            <a:t>IMPENDING DANGER</a:t>
          </a:r>
          <a:endParaRPr lang="en-US" dirty="0">
            <a:solidFill>
              <a:srgbClr val="FF0000"/>
            </a:solidFill>
          </a:endParaRPr>
        </a:p>
      </dgm:t>
    </dgm:pt>
    <dgm:pt modelId="{D3457E16-2AD5-4539-ACA0-97DA5BC72A83}" type="parTrans" cxnId="{0E641AA6-D519-4029-9240-DC0999F72948}">
      <dgm:prSet/>
      <dgm:spPr/>
      <dgm:t>
        <a:bodyPr/>
        <a:lstStyle/>
        <a:p>
          <a:endParaRPr lang="en-US"/>
        </a:p>
      </dgm:t>
    </dgm:pt>
    <dgm:pt modelId="{8286E006-D9CE-48AE-8C4C-2256FC5EAC59}" type="sibTrans" cxnId="{0E641AA6-D519-4029-9240-DC0999F72948}">
      <dgm:prSet/>
      <dgm:spPr/>
      <dgm:t>
        <a:bodyPr/>
        <a:lstStyle/>
        <a:p>
          <a:endParaRPr lang="en-US"/>
        </a:p>
      </dgm:t>
    </dgm:pt>
    <dgm:pt modelId="{E5E9D218-8646-45D7-B59B-40A14F5E63B7}">
      <dgm:prSet phldrT="[Text]"/>
      <dgm:spPr/>
      <dgm:t>
        <a:bodyPr/>
        <a:lstStyle/>
        <a:p>
          <a:r>
            <a:rPr lang="en-US" dirty="0" smtClean="0"/>
            <a:t>                                         CHILD VULNERABILITY      </a:t>
          </a:r>
        </a:p>
        <a:p>
          <a:r>
            <a:rPr lang="en-US" dirty="0" smtClean="0"/>
            <a:t>CAREGIVER PROTECTIVE CAPACITY</a:t>
          </a:r>
          <a:endParaRPr lang="en-US" dirty="0"/>
        </a:p>
      </dgm:t>
    </dgm:pt>
    <dgm:pt modelId="{C960321D-907E-4399-89C3-D1C298A6D4B5}" type="parTrans" cxnId="{DFF5DA15-63E0-4340-8C87-23697E10B6F9}">
      <dgm:prSet/>
      <dgm:spPr/>
      <dgm:t>
        <a:bodyPr/>
        <a:lstStyle/>
        <a:p>
          <a:endParaRPr lang="en-US"/>
        </a:p>
      </dgm:t>
    </dgm:pt>
    <dgm:pt modelId="{E9A9EDB8-9258-4E7D-A0A7-5C290BBC606E}" type="sibTrans" cxnId="{DFF5DA15-63E0-4340-8C87-23697E10B6F9}">
      <dgm:prSet/>
      <dgm:spPr/>
      <dgm:t>
        <a:bodyPr/>
        <a:lstStyle/>
        <a:p>
          <a:endParaRPr lang="en-US"/>
        </a:p>
      </dgm:t>
    </dgm:pt>
    <dgm:pt modelId="{BE275F00-585E-48DC-B78A-12428D3BF3F0}">
      <dgm:prSet phldrT="[Text]"/>
      <dgm:spPr>
        <a:gradFill rotWithShape="0">
          <a:gsLst>
            <a:gs pos="24000">
              <a:srgbClr val="167C47"/>
            </a:gs>
            <a:gs pos="72000">
              <a:srgbClr val="C00000"/>
            </a:gs>
            <a:gs pos="100000">
              <a:schemeClr val="accent1">
                <a:tint val="23500"/>
                <a:satMod val="160000"/>
              </a:schemeClr>
            </a:gs>
          </a:gsLst>
          <a:lin ang="600000" scaled="0"/>
        </a:gradFill>
      </dgm:spPr>
      <dgm:t>
        <a:bodyPr/>
        <a:lstStyle/>
        <a:p>
          <a:r>
            <a:rPr lang="en-US" b="1" dirty="0" smtClean="0"/>
            <a:t>SAFE ?    UNSAFE ? </a:t>
          </a:r>
          <a:endParaRPr lang="en-US" b="1" dirty="0"/>
        </a:p>
      </dgm:t>
    </dgm:pt>
    <dgm:pt modelId="{235E895F-DB6E-49D1-AECA-A711D69281D4}" type="sibTrans" cxnId="{C56CF8A5-E430-4DB3-A302-35182EAA89AD}">
      <dgm:prSet/>
      <dgm:spPr/>
      <dgm:t>
        <a:bodyPr/>
        <a:lstStyle/>
        <a:p>
          <a:endParaRPr lang="en-US"/>
        </a:p>
      </dgm:t>
    </dgm:pt>
    <dgm:pt modelId="{CB557C1E-F592-4865-8205-184629E33C5D}" type="parTrans" cxnId="{C56CF8A5-E430-4DB3-A302-35182EAA89AD}">
      <dgm:prSet/>
      <dgm:spPr/>
      <dgm:t>
        <a:bodyPr/>
        <a:lstStyle/>
        <a:p>
          <a:endParaRPr lang="en-US"/>
        </a:p>
      </dgm:t>
    </dgm:pt>
    <dgm:pt modelId="{BC978F99-9E85-4BB1-8F96-2B11D011291E}" type="pres">
      <dgm:prSet presAssocID="{D330E2FC-D1CC-4C02-A941-4D65C91C1BC9}" presName="Name0" presStyleCnt="0">
        <dgm:presLayoutVars>
          <dgm:dir/>
          <dgm:animOne val="branch"/>
          <dgm:animLvl val="lvl"/>
        </dgm:presLayoutVars>
      </dgm:prSet>
      <dgm:spPr/>
      <dgm:t>
        <a:bodyPr/>
        <a:lstStyle/>
        <a:p>
          <a:endParaRPr lang="en-US"/>
        </a:p>
      </dgm:t>
    </dgm:pt>
    <dgm:pt modelId="{B882B546-FB1E-4A34-8C59-073807C82BEB}" type="pres">
      <dgm:prSet presAssocID="{4D96C4DC-0094-4BFE-81DC-0CCD5B1C8366}" presName="chaos" presStyleCnt="0"/>
      <dgm:spPr/>
    </dgm:pt>
    <dgm:pt modelId="{F48BB28E-719F-4740-A7D3-A1965CF6AE9E}" type="pres">
      <dgm:prSet presAssocID="{4D96C4DC-0094-4BFE-81DC-0CCD5B1C8366}" presName="parTx1" presStyleLbl="revTx" presStyleIdx="0" presStyleCnt="3" custLinFactNeighborY="41412"/>
      <dgm:spPr/>
      <dgm:t>
        <a:bodyPr/>
        <a:lstStyle/>
        <a:p>
          <a:endParaRPr lang="en-US"/>
        </a:p>
      </dgm:t>
    </dgm:pt>
    <dgm:pt modelId="{C42463A9-81C8-4332-9378-9A8F482AACD8}" type="pres">
      <dgm:prSet presAssocID="{4D96C4DC-0094-4BFE-81DC-0CCD5B1C8366}" presName="c1" presStyleLbl="node1" presStyleIdx="0" presStyleCnt="19"/>
      <dgm:spPr/>
    </dgm:pt>
    <dgm:pt modelId="{6B5476AE-4C4F-4DD7-8DE7-71C2E682C2AD}" type="pres">
      <dgm:prSet presAssocID="{4D96C4DC-0094-4BFE-81DC-0CCD5B1C8366}" presName="c2" presStyleLbl="node1" presStyleIdx="1" presStyleCnt="19"/>
      <dgm:spPr/>
    </dgm:pt>
    <dgm:pt modelId="{47E1FE63-4043-4ACA-AFAB-11367E2FB672}" type="pres">
      <dgm:prSet presAssocID="{4D96C4DC-0094-4BFE-81DC-0CCD5B1C8366}" presName="c3" presStyleLbl="node1" presStyleIdx="2" presStyleCnt="19" custLinFactNeighborX="4213" custLinFactNeighborY="17463"/>
      <dgm:spPr/>
    </dgm:pt>
    <dgm:pt modelId="{7AC99451-BD54-486E-907E-E3D1F9EE034D}" type="pres">
      <dgm:prSet presAssocID="{4D96C4DC-0094-4BFE-81DC-0CCD5B1C8366}" presName="c4" presStyleLbl="node1" presStyleIdx="3" presStyleCnt="19"/>
      <dgm:spPr/>
    </dgm:pt>
    <dgm:pt modelId="{069CA091-4A01-43FB-AD8A-84FFA84BE588}" type="pres">
      <dgm:prSet presAssocID="{4D96C4DC-0094-4BFE-81DC-0CCD5B1C8366}" presName="c5" presStyleLbl="node1" presStyleIdx="4" presStyleCnt="19"/>
      <dgm:spPr/>
    </dgm:pt>
    <dgm:pt modelId="{D068E39F-002B-483E-8B0A-60EB7FB3EFDF}" type="pres">
      <dgm:prSet presAssocID="{4D96C4DC-0094-4BFE-81DC-0CCD5B1C8366}" presName="c6" presStyleLbl="node1" presStyleIdx="5" presStyleCnt="19"/>
      <dgm:spPr/>
    </dgm:pt>
    <dgm:pt modelId="{BA017250-0B27-4836-AFD2-3FD2C672B54A}" type="pres">
      <dgm:prSet presAssocID="{4D96C4DC-0094-4BFE-81DC-0CCD5B1C8366}" presName="c7" presStyleLbl="node1" presStyleIdx="6" presStyleCnt="19"/>
      <dgm:spPr/>
    </dgm:pt>
    <dgm:pt modelId="{2DBA48F5-3534-4D76-82FF-2DEECDA1DFAA}" type="pres">
      <dgm:prSet presAssocID="{4D96C4DC-0094-4BFE-81DC-0CCD5B1C8366}" presName="c8" presStyleLbl="node1" presStyleIdx="7" presStyleCnt="19"/>
      <dgm:spPr/>
    </dgm:pt>
    <dgm:pt modelId="{803008A3-9E1B-4BB0-A65C-764DA3444E79}" type="pres">
      <dgm:prSet presAssocID="{4D96C4DC-0094-4BFE-81DC-0CCD5B1C8366}" presName="c9" presStyleLbl="node1" presStyleIdx="8" presStyleCnt="19"/>
      <dgm:spPr/>
    </dgm:pt>
    <dgm:pt modelId="{CBFDB165-0DC1-4D1C-8DC1-FB40E25492B6}" type="pres">
      <dgm:prSet presAssocID="{4D96C4DC-0094-4BFE-81DC-0CCD5B1C8366}" presName="c10" presStyleLbl="node1" presStyleIdx="9" presStyleCnt="19"/>
      <dgm:spPr/>
    </dgm:pt>
    <dgm:pt modelId="{552B9C74-3AED-420A-9EB3-47C9B8330ADA}" type="pres">
      <dgm:prSet presAssocID="{4D96C4DC-0094-4BFE-81DC-0CCD5B1C8366}" presName="c11" presStyleLbl="node1" presStyleIdx="10" presStyleCnt="19"/>
      <dgm:spPr/>
    </dgm:pt>
    <dgm:pt modelId="{CC9A1A5D-EAEE-4831-BB76-5738FB305CD6}" type="pres">
      <dgm:prSet presAssocID="{4D96C4DC-0094-4BFE-81DC-0CCD5B1C8366}" presName="c12" presStyleLbl="node1" presStyleIdx="11" presStyleCnt="19"/>
      <dgm:spPr/>
    </dgm:pt>
    <dgm:pt modelId="{A5851C86-9C7E-4721-B8DA-71FBE300E8A4}" type="pres">
      <dgm:prSet presAssocID="{4D96C4DC-0094-4BFE-81DC-0CCD5B1C8366}" presName="c13" presStyleLbl="node1" presStyleIdx="12" presStyleCnt="19"/>
      <dgm:spPr/>
    </dgm:pt>
    <dgm:pt modelId="{72B67A90-509B-44D8-9CF5-677EE6E58C9D}" type="pres">
      <dgm:prSet presAssocID="{4D96C4DC-0094-4BFE-81DC-0CCD5B1C8366}" presName="c14" presStyleLbl="node1" presStyleIdx="13" presStyleCnt="19"/>
      <dgm:spPr/>
    </dgm:pt>
    <dgm:pt modelId="{E26FD2F6-B6DD-41D8-8A21-E03D86CA6F44}" type="pres">
      <dgm:prSet presAssocID="{4D96C4DC-0094-4BFE-81DC-0CCD5B1C8366}" presName="c15" presStyleLbl="node1" presStyleIdx="14" presStyleCnt="19"/>
      <dgm:spPr/>
    </dgm:pt>
    <dgm:pt modelId="{DC25B227-F455-4F1B-859E-C0079DEA780B}" type="pres">
      <dgm:prSet presAssocID="{4D96C4DC-0094-4BFE-81DC-0CCD5B1C8366}" presName="c16" presStyleLbl="node1" presStyleIdx="15" presStyleCnt="19"/>
      <dgm:spPr/>
    </dgm:pt>
    <dgm:pt modelId="{E826227B-811B-4EE4-9B0B-3F99545D618A}" type="pres">
      <dgm:prSet presAssocID="{4D96C4DC-0094-4BFE-81DC-0CCD5B1C8366}" presName="c17" presStyleLbl="node1" presStyleIdx="16" presStyleCnt="19"/>
      <dgm:spPr/>
    </dgm:pt>
    <dgm:pt modelId="{86D40178-FDA5-49DF-894F-AC09652870C6}" type="pres">
      <dgm:prSet presAssocID="{4D96C4DC-0094-4BFE-81DC-0CCD5B1C8366}" presName="c18" presStyleLbl="node1" presStyleIdx="17" presStyleCnt="19"/>
      <dgm:spPr/>
    </dgm:pt>
    <dgm:pt modelId="{C15AD5D4-FCB6-4DB6-A433-60733511843D}" type="pres">
      <dgm:prSet presAssocID="{5DB9B117-6795-4340-9B6C-E902B018235C}" presName="chevronComposite1" presStyleCnt="0"/>
      <dgm:spPr/>
    </dgm:pt>
    <dgm:pt modelId="{23FA0CD7-9D06-4276-8285-8624A43DDC7F}" type="pres">
      <dgm:prSet presAssocID="{5DB9B117-6795-4340-9B6C-E902B018235C}" presName="chevron1" presStyleLbl="sibTrans2D1" presStyleIdx="0" presStyleCnt="3"/>
      <dgm:spPr/>
    </dgm:pt>
    <dgm:pt modelId="{B54DEBD6-023F-4FF9-8B06-4BB17064D86C}" type="pres">
      <dgm:prSet presAssocID="{5DB9B117-6795-4340-9B6C-E902B018235C}" presName="spChevron1" presStyleCnt="0"/>
      <dgm:spPr/>
    </dgm:pt>
    <dgm:pt modelId="{FA2B64F2-B774-458B-ADCE-F30DB7274C34}" type="pres">
      <dgm:prSet presAssocID="{05B72232-DCFA-4EFD-BD72-BE163ECD92B8}" presName="middle" presStyleCnt="0"/>
      <dgm:spPr/>
    </dgm:pt>
    <dgm:pt modelId="{62B4D9DC-2771-44B7-9770-D0380BF86B40}" type="pres">
      <dgm:prSet presAssocID="{05B72232-DCFA-4EFD-BD72-BE163ECD92B8}" presName="parTxMid" presStyleLbl="revTx" presStyleIdx="1" presStyleCnt="3" custLinFactNeighborX="-3780"/>
      <dgm:spPr/>
      <dgm:t>
        <a:bodyPr/>
        <a:lstStyle/>
        <a:p>
          <a:endParaRPr lang="en-US"/>
        </a:p>
      </dgm:t>
    </dgm:pt>
    <dgm:pt modelId="{6D3DE64F-6142-4796-99D7-4189A274F76C}" type="pres">
      <dgm:prSet presAssocID="{05B72232-DCFA-4EFD-BD72-BE163ECD92B8}" presName="spMid" presStyleCnt="0"/>
      <dgm:spPr/>
    </dgm:pt>
    <dgm:pt modelId="{C4039C8E-CC48-4E08-AB2C-10D382C71B2B}" type="pres">
      <dgm:prSet presAssocID="{8286E006-D9CE-48AE-8C4C-2256FC5EAC59}" presName="chevronComposite1" presStyleCnt="0"/>
      <dgm:spPr/>
    </dgm:pt>
    <dgm:pt modelId="{D9BE8E12-AEBB-4BC6-9D8C-FFB6D3F336F7}" type="pres">
      <dgm:prSet presAssocID="{8286E006-D9CE-48AE-8C4C-2256FC5EAC59}" presName="chevron1" presStyleLbl="sibTrans2D1" presStyleIdx="1" presStyleCnt="3" custLinFactNeighborX="-10305"/>
      <dgm:spPr/>
    </dgm:pt>
    <dgm:pt modelId="{70BF27F6-0E35-4446-8263-B0307F0046E1}" type="pres">
      <dgm:prSet presAssocID="{8286E006-D9CE-48AE-8C4C-2256FC5EAC59}" presName="spChevron1" presStyleCnt="0"/>
      <dgm:spPr/>
    </dgm:pt>
    <dgm:pt modelId="{41A5C849-71B9-40FE-8F0F-82B5DCA4BBDD}" type="pres">
      <dgm:prSet presAssocID="{E5E9D218-8646-45D7-B59B-40A14F5E63B7}" presName="middle" presStyleCnt="0"/>
      <dgm:spPr/>
    </dgm:pt>
    <dgm:pt modelId="{EB053FAF-8F80-448C-A128-0CDA6F8B6293}" type="pres">
      <dgm:prSet presAssocID="{E5E9D218-8646-45D7-B59B-40A14F5E63B7}" presName="parTxMid" presStyleLbl="revTx" presStyleIdx="2" presStyleCnt="3" custLinFactNeighborX="-4536"/>
      <dgm:spPr/>
      <dgm:t>
        <a:bodyPr/>
        <a:lstStyle/>
        <a:p>
          <a:endParaRPr lang="en-US"/>
        </a:p>
      </dgm:t>
    </dgm:pt>
    <dgm:pt modelId="{AC74EB92-38A0-4C4D-A4FD-830F9EA03C4D}" type="pres">
      <dgm:prSet presAssocID="{E5E9D218-8646-45D7-B59B-40A14F5E63B7}" presName="spMid" presStyleCnt="0"/>
      <dgm:spPr/>
    </dgm:pt>
    <dgm:pt modelId="{F22B54F2-7822-44FA-BA47-C21626E6D4FA}" type="pres">
      <dgm:prSet presAssocID="{E9A9EDB8-9258-4E7D-A0A7-5C290BBC606E}" presName="chevronComposite1" presStyleCnt="0"/>
      <dgm:spPr/>
    </dgm:pt>
    <dgm:pt modelId="{49DAF658-5457-4BCE-A50F-38C1577073B7}" type="pres">
      <dgm:prSet presAssocID="{E9A9EDB8-9258-4E7D-A0A7-5C290BBC606E}" presName="chevron1" presStyleLbl="sibTrans2D1" presStyleIdx="2" presStyleCnt="3" custLinFactNeighborX="8244" custLinFactNeighborY="-2160"/>
      <dgm:spPr/>
    </dgm:pt>
    <dgm:pt modelId="{C37BAD87-57F4-4B1B-9678-480FF52B891D}" type="pres">
      <dgm:prSet presAssocID="{E9A9EDB8-9258-4E7D-A0A7-5C290BBC606E}" presName="spChevron1" presStyleCnt="0"/>
      <dgm:spPr/>
    </dgm:pt>
    <dgm:pt modelId="{9DD0812A-6485-4276-8925-DFF717A7EB92}" type="pres">
      <dgm:prSet presAssocID="{BE275F00-585E-48DC-B78A-12428D3BF3F0}" presName="last" presStyleCnt="0"/>
      <dgm:spPr/>
    </dgm:pt>
    <dgm:pt modelId="{2BE62E2F-120F-4726-BE5D-F6792DFA56FE}" type="pres">
      <dgm:prSet presAssocID="{BE275F00-585E-48DC-B78A-12428D3BF3F0}" presName="circleTx" presStyleLbl="node1" presStyleIdx="18" presStyleCnt="19" custLinFactNeighborX="6172" custLinFactNeighborY="-5983"/>
      <dgm:spPr/>
      <dgm:t>
        <a:bodyPr/>
        <a:lstStyle/>
        <a:p>
          <a:endParaRPr lang="en-US"/>
        </a:p>
      </dgm:t>
    </dgm:pt>
    <dgm:pt modelId="{C67D3985-EFA7-43BB-85DE-BEBFB715A275}" type="pres">
      <dgm:prSet presAssocID="{BE275F00-585E-48DC-B78A-12428D3BF3F0}" presName="spN" presStyleCnt="0"/>
      <dgm:spPr/>
    </dgm:pt>
  </dgm:ptLst>
  <dgm:cxnLst>
    <dgm:cxn modelId="{DF887C30-BF4D-408A-A82B-BE6335C69C45}" type="presOf" srcId="{E5E9D218-8646-45D7-B59B-40A14F5E63B7}" destId="{EB053FAF-8F80-448C-A128-0CDA6F8B6293}" srcOrd="0" destOrd="0" presId="urn:microsoft.com/office/officeart/2009/3/layout/RandomtoResultProcess"/>
    <dgm:cxn modelId="{419B189E-C98B-4C60-A50E-D946620936F5}" type="presOf" srcId="{4D96C4DC-0094-4BFE-81DC-0CCD5B1C8366}" destId="{F48BB28E-719F-4740-A7D3-A1965CF6AE9E}" srcOrd="0" destOrd="0" presId="urn:microsoft.com/office/officeart/2009/3/layout/RandomtoResultProcess"/>
    <dgm:cxn modelId="{4897117F-15D0-4815-82E3-307CA399BA83}" type="presOf" srcId="{BE275F00-585E-48DC-B78A-12428D3BF3F0}" destId="{2BE62E2F-120F-4726-BE5D-F6792DFA56FE}" srcOrd="0" destOrd="0" presId="urn:microsoft.com/office/officeart/2009/3/layout/RandomtoResultProcess"/>
    <dgm:cxn modelId="{C1A1C34C-9364-447C-8EA6-65B52BFC77D2}" type="presOf" srcId="{D330E2FC-D1CC-4C02-A941-4D65C91C1BC9}" destId="{BC978F99-9E85-4BB1-8F96-2B11D011291E}" srcOrd="0" destOrd="0" presId="urn:microsoft.com/office/officeart/2009/3/layout/RandomtoResultProcess"/>
    <dgm:cxn modelId="{2D3B3F1C-A2B8-4289-94D0-5A971C9644C3}" srcId="{D330E2FC-D1CC-4C02-A941-4D65C91C1BC9}" destId="{4D96C4DC-0094-4BFE-81DC-0CCD5B1C8366}" srcOrd="0" destOrd="0" parTransId="{2AEDE63A-B808-49FA-A86D-F77A4E60CCD9}" sibTransId="{5DB9B117-6795-4340-9B6C-E902B018235C}"/>
    <dgm:cxn modelId="{DFF5DA15-63E0-4340-8C87-23697E10B6F9}" srcId="{D330E2FC-D1CC-4C02-A941-4D65C91C1BC9}" destId="{E5E9D218-8646-45D7-B59B-40A14F5E63B7}" srcOrd="2" destOrd="0" parTransId="{C960321D-907E-4399-89C3-D1C298A6D4B5}" sibTransId="{E9A9EDB8-9258-4E7D-A0A7-5C290BBC606E}"/>
    <dgm:cxn modelId="{0E641AA6-D519-4029-9240-DC0999F72948}" srcId="{D330E2FC-D1CC-4C02-A941-4D65C91C1BC9}" destId="{05B72232-DCFA-4EFD-BD72-BE163ECD92B8}" srcOrd="1" destOrd="0" parTransId="{D3457E16-2AD5-4539-ACA0-97DA5BC72A83}" sibTransId="{8286E006-D9CE-48AE-8C4C-2256FC5EAC59}"/>
    <dgm:cxn modelId="{51F71A58-1428-4F8D-B023-F854C7825FCC}" type="presOf" srcId="{05B72232-DCFA-4EFD-BD72-BE163ECD92B8}" destId="{62B4D9DC-2771-44B7-9770-D0380BF86B40}" srcOrd="0" destOrd="0" presId="urn:microsoft.com/office/officeart/2009/3/layout/RandomtoResultProcess"/>
    <dgm:cxn modelId="{C56CF8A5-E430-4DB3-A302-35182EAA89AD}" srcId="{D330E2FC-D1CC-4C02-A941-4D65C91C1BC9}" destId="{BE275F00-585E-48DC-B78A-12428D3BF3F0}" srcOrd="3" destOrd="0" parTransId="{CB557C1E-F592-4865-8205-184629E33C5D}" sibTransId="{235E895F-DB6E-49D1-AECA-A711D69281D4}"/>
    <dgm:cxn modelId="{844C90A4-7EAC-4BD7-B49E-E737185FD8DC}" type="presParOf" srcId="{BC978F99-9E85-4BB1-8F96-2B11D011291E}" destId="{B882B546-FB1E-4A34-8C59-073807C82BEB}" srcOrd="0" destOrd="0" presId="urn:microsoft.com/office/officeart/2009/3/layout/RandomtoResultProcess"/>
    <dgm:cxn modelId="{1F9B7F86-8899-4384-8904-0193326A6FB5}" type="presParOf" srcId="{B882B546-FB1E-4A34-8C59-073807C82BEB}" destId="{F48BB28E-719F-4740-A7D3-A1965CF6AE9E}" srcOrd="0" destOrd="0" presId="urn:microsoft.com/office/officeart/2009/3/layout/RandomtoResultProcess"/>
    <dgm:cxn modelId="{7310D840-6388-429B-9EA9-8F8D2CB990EE}" type="presParOf" srcId="{B882B546-FB1E-4A34-8C59-073807C82BEB}" destId="{C42463A9-81C8-4332-9378-9A8F482AACD8}" srcOrd="1" destOrd="0" presId="urn:microsoft.com/office/officeart/2009/3/layout/RandomtoResultProcess"/>
    <dgm:cxn modelId="{4BC3C9BD-3C41-4595-9E13-EA3A4CC3B2AA}" type="presParOf" srcId="{B882B546-FB1E-4A34-8C59-073807C82BEB}" destId="{6B5476AE-4C4F-4DD7-8DE7-71C2E682C2AD}" srcOrd="2" destOrd="0" presId="urn:microsoft.com/office/officeart/2009/3/layout/RandomtoResultProcess"/>
    <dgm:cxn modelId="{5656B36A-78EB-4578-B1EC-9F845AE896DB}" type="presParOf" srcId="{B882B546-FB1E-4A34-8C59-073807C82BEB}" destId="{47E1FE63-4043-4ACA-AFAB-11367E2FB672}" srcOrd="3" destOrd="0" presId="urn:microsoft.com/office/officeart/2009/3/layout/RandomtoResultProcess"/>
    <dgm:cxn modelId="{9FC18A8E-0C0D-4B4B-BD2E-9267A63E8A5B}" type="presParOf" srcId="{B882B546-FB1E-4A34-8C59-073807C82BEB}" destId="{7AC99451-BD54-486E-907E-E3D1F9EE034D}" srcOrd="4" destOrd="0" presId="urn:microsoft.com/office/officeart/2009/3/layout/RandomtoResultProcess"/>
    <dgm:cxn modelId="{CA9E753F-784D-471C-B201-8B860F803031}" type="presParOf" srcId="{B882B546-FB1E-4A34-8C59-073807C82BEB}" destId="{069CA091-4A01-43FB-AD8A-84FFA84BE588}" srcOrd="5" destOrd="0" presId="urn:microsoft.com/office/officeart/2009/3/layout/RandomtoResultProcess"/>
    <dgm:cxn modelId="{698562CD-8F70-4A40-889A-BF8B97E94ABE}" type="presParOf" srcId="{B882B546-FB1E-4A34-8C59-073807C82BEB}" destId="{D068E39F-002B-483E-8B0A-60EB7FB3EFDF}" srcOrd="6" destOrd="0" presId="urn:microsoft.com/office/officeart/2009/3/layout/RandomtoResultProcess"/>
    <dgm:cxn modelId="{72440D13-8C6D-4C22-9E0C-285391186154}" type="presParOf" srcId="{B882B546-FB1E-4A34-8C59-073807C82BEB}" destId="{BA017250-0B27-4836-AFD2-3FD2C672B54A}" srcOrd="7" destOrd="0" presId="urn:microsoft.com/office/officeart/2009/3/layout/RandomtoResultProcess"/>
    <dgm:cxn modelId="{40F04800-1373-4E95-85C5-A053D1AF0C54}" type="presParOf" srcId="{B882B546-FB1E-4A34-8C59-073807C82BEB}" destId="{2DBA48F5-3534-4D76-82FF-2DEECDA1DFAA}" srcOrd="8" destOrd="0" presId="urn:microsoft.com/office/officeart/2009/3/layout/RandomtoResultProcess"/>
    <dgm:cxn modelId="{90D9C192-C72C-4ED7-85C8-231DE12E535D}" type="presParOf" srcId="{B882B546-FB1E-4A34-8C59-073807C82BEB}" destId="{803008A3-9E1B-4BB0-A65C-764DA3444E79}" srcOrd="9" destOrd="0" presId="urn:microsoft.com/office/officeart/2009/3/layout/RandomtoResultProcess"/>
    <dgm:cxn modelId="{75C493C7-4BF3-4680-A72E-1149FF4FC787}" type="presParOf" srcId="{B882B546-FB1E-4A34-8C59-073807C82BEB}" destId="{CBFDB165-0DC1-4D1C-8DC1-FB40E25492B6}" srcOrd="10" destOrd="0" presId="urn:microsoft.com/office/officeart/2009/3/layout/RandomtoResultProcess"/>
    <dgm:cxn modelId="{10EBD9F2-C8F3-4731-8515-5DDD4D827E86}" type="presParOf" srcId="{B882B546-FB1E-4A34-8C59-073807C82BEB}" destId="{552B9C74-3AED-420A-9EB3-47C9B8330ADA}" srcOrd="11" destOrd="0" presId="urn:microsoft.com/office/officeart/2009/3/layout/RandomtoResultProcess"/>
    <dgm:cxn modelId="{81E376AF-3ACC-4045-B7F5-2B84E925FEDC}" type="presParOf" srcId="{B882B546-FB1E-4A34-8C59-073807C82BEB}" destId="{CC9A1A5D-EAEE-4831-BB76-5738FB305CD6}" srcOrd="12" destOrd="0" presId="urn:microsoft.com/office/officeart/2009/3/layout/RandomtoResultProcess"/>
    <dgm:cxn modelId="{5483D3A6-DB56-4C97-8925-954C472349B1}" type="presParOf" srcId="{B882B546-FB1E-4A34-8C59-073807C82BEB}" destId="{A5851C86-9C7E-4721-B8DA-71FBE300E8A4}" srcOrd="13" destOrd="0" presId="urn:microsoft.com/office/officeart/2009/3/layout/RandomtoResultProcess"/>
    <dgm:cxn modelId="{A4CEBFE2-287B-482F-95CC-87AE69B5D0D0}" type="presParOf" srcId="{B882B546-FB1E-4A34-8C59-073807C82BEB}" destId="{72B67A90-509B-44D8-9CF5-677EE6E58C9D}" srcOrd="14" destOrd="0" presId="urn:microsoft.com/office/officeart/2009/3/layout/RandomtoResultProcess"/>
    <dgm:cxn modelId="{570FFD5B-DA4C-419A-8456-22D497937B10}" type="presParOf" srcId="{B882B546-FB1E-4A34-8C59-073807C82BEB}" destId="{E26FD2F6-B6DD-41D8-8A21-E03D86CA6F44}" srcOrd="15" destOrd="0" presId="urn:microsoft.com/office/officeart/2009/3/layout/RandomtoResultProcess"/>
    <dgm:cxn modelId="{E1B84ED2-330E-4716-8ABC-67DC97F575D5}" type="presParOf" srcId="{B882B546-FB1E-4A34-8C59-073807C82BEB}" destId="{DC25B227-F455-4F1B-859E-C0079DEA780B}" srcOrd="16" destOrd="0" presId="urn:microsoft.com/office/officeart/2009/3/layout/RandomtoResultProcess"/>
    <dgm:cxn modelId="{7AC15C66-A23D-4206-86F7-570A66BD0BF4}" type="presParOf" srcId="{B882B546-FB1E-4A34-8C59-073807C82BEB}" destId="{E826227B-811B-4EE4-9B0B-3F99545D618A}" srcOrd="17" destOrd="0" presId="urn:microsoft.com/office/officeart/2009/3/layout/RandomtoResultProcess"/>
    <dgm:cxn modelId="{D6D02AB2-9515-430D-8F83-BA5D08BCB7E9}" type="presParOf" srcId="{B882B546-FB1E-4A34-8C59-073807C82BEB}" destId="{86D40178-FDA5-49DF-894F-AC09652870C6}" srcOrd="18" destOrd="0" presId="urn:microsoft.com/office/officeart/2009/3/layout/RandomtoResultProcess"/>
    <dgm:cxn modelId="{A0DED7FD-BBD7-4BEE-88FC-A4FA02D95946}" type="presParOf" srcId="{BC978F99-9E85-4BB1-8F96-2B11D011291E}" destId="{C15AD5D4-FCB6-4DB6-A433-60733511843D}" srcOrd="1" destOrd="0" presId="urn:microsoft.com/office/officeart/2009/3/layout/RandomtoResultProcess"/>
    <dgm:cxn modelId="{7F685438-70B1-4567-A0C2-33B79C113526}" type="presParOf" srcId="{C15AD5D4-FCB6-4DB6-A433-60733511843D}" destId="{23FA0CD7-9D06-4276-8285-8624A43DDC7F}" srcOrd="0" destOrd="0" presId="urn:microsoft.com/office/officeart/2009/3/layout/RandomtoResultProcess"/>
    <dgm:cxn modelId="{5B269546-62B7-4F0E-A1A9-165B53C8B46F}" type="presParOf" srcId="{C15AD5D4-FCB6-4DB6-A433-60733511843D}" destId="{B54DEBD6-023F-4FF9-8B06-4BB17064D86C}" srcOrd="1" destOrd="0" presId="urn:microsoft.com/office/officeart/2009/3/layout/RandomtoResultProcess"/>
    <dgm:cxn modelId="{096EBFDA-EDD5-4363-B1C9-9B612E9CCC98}" type="presParOf" srcId="{BC978F99-9E85-4BB1-8F96-2B11D011291E}" destId="{FA2B64F2-B774-458B-ADCE-F30DB7274C34}" srcOrd="2" destOrd="0" presId="urn:microsoft.com/office/officeart/2009/3/layout/RandomtoResultProcess"/>
    <dgm:cxn modelId="{7FCF8D25-970A-4F3F-8AAA-B78078F6290D}" type="presParOf" srcId="{FA2B64F2-B774-458B-ADCE-F30DB7274C34}" destId="{62B4D9DC-2771-44B7-9770-D0380BF86B40}" srcOrd="0" destOrd="0" presId="urn:microsoft.com/office/officeart/2009/3/layout/RandomtoResultProcess"/>
    <dgm:cxn modelId="{C7D7A3FA-DEFC-4499-BA8C-DBCD0F64EB5F}" type="presParOf" srcId="{FA2B64F2-B774-458B-ADCE-F30DB7274C34}" destId="{6D3DE64F-6142-4796-99D7-4189A274F76C}" srcOrd="1" destOrd="0" presId="urn:microsoft.com/office/officeart/2009/3/layout/RandomtoResultProcess"/>
    <dgm:cxn modelId="{38090FF2-138E-4154-97DC-3725EF176064}" type="presParOf" srcId="{BC978F99-9E85-4BB1-8F96-2B11D011291E}" destId="{C4039C8E-CC48-4E08-AB2C-10D382C71B2B}" srcOrd="3" destOrd="0" presId="urn:microsoft.com/office/officeart/2009/3/layout/RandomtoResultProcess"/>
    <dgm:cxn modelId="{040B8EF3-9D17-4B84-8B40-415A4A43B273}" type="presParOf" srcId="{C4039C8E-CC48-4E08-AB2C-10D382C71B2B}" destId="{D9BE8E12-AEBB-4BC6-9D8C-FFB6D3F336F7}" srcOrd="0" destOrd="0" presId="urn:microsoft.com/office/officeart/2009/3/layout/RandomtoResultProcess"/>
    <dgm:cxn modelId="{8A552946-DE36-4372-80F6-9588D89EC2C9}" type="presParOf" srcId="{C4039C8E-CC48-4E08-AB2C-10D382C71B2B}" destId="{70BF27F6-0E35-4446-8263-B0307F0046E1}" srcOrd="1" destOrd="0" presId="urn:microsoft.com/office/officeart/2009/3/layout/RandomtoResultProcess"/>
    <dgm:cxn modelId="{57DE6081-AD4A-45B0-9832-DB706F71FE8B}" type="presParOf" srcId="{BC978F99-9E85-4BB1-8F96-2B11D011291E}" destId="{41A5C849-71B9-40FE-8F0F-82B5DCA4BBDD}" srcOrd="4" destOrd="0" presId="urn:microsoft.com/office/officeart/2009/3/layout/RandomtoResultProcess"/>
    <dgm:cxn modelId="{E3B4A79E-A53A-4D72-9876-3ED0A91870F0}" type="presParOf" srcId="{41A5C849-71B9-40FE-8F0F-82B5DCA4BBDD}" destId="{EB053FAF-8F80-448C-A128-0CDA6F8B6293}" srcOrd="0" destOrd="0" presId="urn:microsoft.com/office/officeart/2009/3/layout/RandomtoResultProcess"/>
    <dgm:cxn modelId="{78645859-5151-4BFE-A41E-1EDA5BE2CA26}" type="presParOf" srcId="{41A5C849-71B9-40FE-8F0F-82B5DCA4BBDD}" destId="{AC74EB92-38A0-4C4D-A4FD-830F9EA03C4D}" srcOrd="1" destOrd="0" presId="urn:microsoft.com/office/officeart/2009/3/layout/RandomtoResultProcess"/>
    <dgm:cxn modelId="{F209FE11-6843-41B5-BAFD-7BC96EED3796}" type="presParOf" srcId="{BC978F99-9E85-4BB1-8F96-2B11D011291E}" destId="{F22B54F2-7822-44FA-BA47-C21626E6D4FA}" srcOrd="5" destOrd="0" presId="urn:microsoft.com/office/officeart/2009/3/layout/RandomtoResultProcess"/>
    <dgm:cxn modelId="{8040655A-94D4-4081-A784-11CF3866F721}" type="presParOf" srcId="{F22B54F2-7822-44FA-BA47-C21626E6D4FA}" destId="{49DAF658-5457-4BCE-A50F-38C1577073B7}" srcOrd="0" destOrd="0" presId="urn:microsoft.com/office/officeart/2009/3/layout/RandomtoResultProcess"/>
    <dgm:cxn modelId="{CEFD6B90-8BAA-4C38-A854-7B741B144F63}" type="presParOf" srcId="{F22B54F2-7822-44FA-BA47-C21626E6D4FA}" destId="{C37BAD87-57F4-4B1B-9678-480FF52B891D}" srcOrd="1" destOrd="0" presId="urn:microsoft.com/office/officeart/2009/3/layout/RandomtoResultProcess"/>
    <dgm:cxn modelId="{203A4A12-564B-41C6-9A0C-1D0E47893154}" type="presParOf" srcId="{BC978F99-9E85-4BB1-8F96-2B11D011291E}" destId="{9DD0812A-6485-4276-8925-DFF717A7EB92}" srcOrd="6" destOrd="0" presId="urn:microsoft.com/office/officeart/2009/3/layout/RandomtoResultProcess"/>
    <dgm:cxn modelId="{F6780F8E-31CA-4C4E-8ED1-4CE5A3CF592C}" type="presParOf" srcId="{9DD0812A-6485-4276-8925-DFF717A7EB92}" destId="{2BE62E2F-120F-4726-BE5D-F6792DFA56FE}" srcOrd="0" destOrd="0" presId="urn:microsoft.com/office/officeart/2009/3/layout/RandomtoResultProcess"/>
    <dgm:cxn modelId="{3E939A42-4D20-4763-BB21-7CDC1CF82D8C}" type="presParOf" srcId="{9DD0812A-6485-4276-8925-DFF717A7EB92}" destId="{C67D3985-EFA7-43BB-85DE-BEBFB715A275}" srcOrd="1" destOrd="0" presId="urn:microsoft.com/office/officeart/2009/3/layout/RandomtoResul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0E2FC-D1CC-4C02-A941-4D65C91C1BC9}" type="doc">
      <dgm:prSet loTypeId="urn:microsoft.com/office/officeart/2009/3/layout/RandomtoResultProcess" loCatId="process" qsTypeId="urn:microsoft.com/office/officeart/2005/8/quickstyle/3d9" qsCatId="3D" csTypeId="urn:microsoft.com/office/officeart/2005/8/colors/accent1_2" csCatId="accent1" phldr="1"/>
      <dgm:spPr/>
      <dgm:t>
        <a:bodyPr/>
        <a:lstStyle/>
        <a:p>
          <a:endParaRPr lang="en-US"/>
        </a:p>
      </dgm:t>
    </dgm:pt>
    <dgm:pt modelId="{BE275F00-585E-48DC-B78A-12428D3BF3F0}">
      <dgm:prSet phldrT="[Text]"/>
      <dgm:spPr>
        <a:solidFill>
          <a:srgbClr val="C00000"/>
        </a:solidFill>
      </dgm:spPr>
      <dgm:t>
        <a:bodyPr/>
        <a:lstStyle/>
        <a:p>
          <a:r>
            <a:rPr lang="en-US" b="1" dirty="0" smtClean="0">
              <a:solidFill>
                <a:schemeClr val="bg1"/>
              </a:solidFill>
            </a:rPr>
            <a:t>UNSAFE</a:t>
          </a:r>
          <a:endParaRPr lang="en-US" b="1" dirty="0">
            <a:solidFill>
              <a:schemeClr val="bg1"/>
            </a:solidFill>
          </a:endParaRPr>
        </a:p>
      </dgm:t>
    </dgm:pt>
    <dgm:pt modelId="{CB557C1E-F592-4865-8205-184629E33C5D}" type="parTrans" cxnId="{C56CF8A5-E430-4DB3-A302-35182EAA89AD}">
      <dgm:prSet/>
      <dgm:spPr/>
      <dgm:t>
        <a:bodyPr/>
        <a:lstStyle/>
        <a:p>
          <a:endParaRPr lang="en-US"/>
        </a:p>
      </dgm:t>
    </dgm:pt>
    <dgm:pt modelId="{235E895F-DB6E-49D1-AECA-A711D69281D4}" type="sibTrans" cxnId="{C56CF8A5-E430-4DB3-A302-35182EAA89AD}">
      <dgm:prSet/>
      <dgm:spPr/>
      <dgm:t>
        <a:bodyPr/>
        <a:lstStyle/>
        <a:p>
          <a:endParaRPr lang="en-US"/>
        </a:p>
      </dgm:t>
    </dgm:pt>
    <dgm:pt modelId="{4D96C4DC-0094-4BFE-81DC-0CCD5B1C8366}">
      <dgm:prSet phldrT="[Text]"/>
      <dgm:spPr/>
      <dgm:t>
        <a:bodyPr/>
        <a:lstStyle/>
        <a:p>
          <a:r>
            <a:rPr lang="en-US" dirty="0" smtClean="0"/>
            <a:t>INFORMATION DOMAINS</a:t>
          </a:r>
          <a:endParaRPr lang="en-US" dirty="0"/>
        </a:p>
      </dgm:t>
    </dgm:pt>
    <dgm:pt modelId="{2AEDE63A-B808-49FA-A86D-F77A4E60CCD9}" type="parTrans" cxnId="{2D3B3F1C-A2B8-4289-94D0-5A971C9644C3}">
      <dgm:prSet/>
      <dgm:spPr/>
      <dgm:t>
        <a:bodyPr/>
        <a:lstStyle/>
        <a:p>
          <a:endParaRPr lang="en-US"/>
        </a:p>
      </dgm:t>
    </dgm:pt>
    <dgm:pt modelId="{5DB9B117-6795-4340-9B6C-E902B018235C}" type="sibTrans" cxnId="{2D3B3F1C-A2B8-4289-94D0-5A971C9644C3}">
      <dgm:prSet/>
      <dgm:spPr/>
      <dgm:t>
        <a:bodyPr/>
        <a:lstStyle/>
        <a:p>
          <a:endParaRPr lang="en-US"/>
        </a:p>
      </dgm:t>
    </dgm:pt>
    <dgm:pt modelId="{E5E9D218-8646-45D7-B59B-40A14F5E63B7}">
      <dgm:prSet phldrT="[Text]"/>
      <dgm:spPr/>
      <dgm:t>
        <a:bodyPr/>
        <a:lstStyle/>
        <a:p>
          <a:r>
            <a:rPr lang="en-US" dirty="0" smtClean="0">
              <a:solidFill>
                <a:srgbClr val="FF0000"/>
              </a:solidFill>
            </a:rPr>
            <a:t>CHILD VULNERABILITY      </a:t>
          </a:r>
        </a:p>
        <a:p>
          <a:r>
            <a:rPr lang="en-US" dirty="0" smtClean="0">
              <a:solidFill>
                <a:srgbClr val="FF0000"/>
              </a:solidFill>
            </a:rPr>
            <a:t>CAREGIVER PROTECTIVE CAPACITY</a:t>
          </a:r>
          <a:endParaRPr lang="en-US" dirty="0">
            <a:solidFill>
              <a:srgbClr val="FF0000"/>
            </a:solidFill>
          </a:endParaRPr>
        </a:p>
      </dgm:t>
    </dgm:pt>
    <dgm:pt modelId="{C960321D-907E-4399-89C3-D1C298A6D4B5}" type="parTrans" cxnId="{DFF5DA15-63E0-4340-8C87-23697E10B6F9}">
      <dgm:prSet/>
      <dgm:spPr/>
      <dgm:t>
        <a:bodyPr/>
        <a:lstStyle/>
        <a:p>
          <a:endParaRPr lang="en-US"/>
        </a:p>
      </dgm:t>
    </dgm:pt>
    <dgm:pt modelId="{E9A9EDB8-9258-4E7D-A0A7-5C290BBC606E}" type="sibTrans" cxnId="{DFF5DA15-63E0-4340-8C87-23697E10B6F9}">
      <dgm:prSet/>
      <dgm:spPr/>
      <dgm:t>
        <a:bodyPr/>
        <a:lstStyle/>
        <a:p>
          <a:endParaRPr lang="en-US"/>
        </a:p>
      </dgm:t>
    </dgm:pt>
    <dgm:pt modelId="{05B72232-DCFA-4EFD-BD72-BE163ECD92B8}">
      <dgm:prSet phldrT="[Text]"/>
      <dgm:spPr/>
      <dgm:t>
        <a:bodyPr/>
        <a:lstStyle/>
        <a:p>
          <a:r>
            <a:rPr lang="en-US" dirty="0" smtClean="0">
              <a:solidFill>
                <a:srgbClr val="FF0000"/>
              </a:solidFill>
            </a:rPr>
            <a:t>PRESENT DANGER  </a:t>
          </a:r>
        </a:p>
        <a:p>
          <a:r>
            <a:rPr lang="en-US" dirty="0" smtClean="0">
              <a:solidFill>
                <a:srgbClr val="FF0000"/>
              </a:solidFill>
            </a:rPr>
            <a:t>IMPENDING DANGER</a:t>
          </a:r>
          <a:endParaRPr lang="en-US" dirty="0">
            <a:solidFill>
              <a:srgbClr val="FF0000"/>
            </a:solidFill>
          </a:endParaRPr>
        </a:p>
      </dgm:t>
    </dgm:pt>
    <dgm:pt modelId="{8286E006-D9CE-48AE-8C4C-2256FC5EAC59}" type="sibTrans" cxnId="{0E641AA6-D519-4029-9240-DC0999F72948}">
      <dgm:prSet/>
      <dgm:spPr/>
      <dgm:t>
        <a:bodyPr/>
        <a:lstStyle/>
        <a:p>
          <a:endParaRPr lang="en-US"/>
        </a:p>
      </dgm:t>
    </dgm:pt>
    <dgm:pt modelId="{D3457E16-2AD5-4539-ACA0-97DA5BC72A83}" type="parTrans" cxnId="{0E641AA6-D519-4029-9240-DC0999F72948}">
      <dgm:prSet/>
      <dgm:spPr/>
      <dgm:t>
        <a:bodyPr/>
        <a:lstStyle/>
        <a:p>
          <a:endParaRPr lang="en-US"/>
        </a:p>
      </dgm:t>
    </dgm:pt>
    <dgm:pt modelId="{BC978F99-9E85-4BB1-8F96-2B11D011291E}" type="pres">
      <dgm:prSet presAssocID="{D330E2FC-D1CC-4C02-A941-4D65C91C1BC9}" presName="Name0" presStyleCnt="0">
        <dgm:presLayoutVars>
          <dgm:dir/>
          <dgm:animOne val="branch"/>
          <dgm:animLvl val="lvl"/>
        </dgm:presLayoutVars>
      </dgm:prSet>
      <dgm:spPr/>
      <dgm:t>
        <a:bodyPr/>
        <a:lstStyle/>
        <a:p>
          <a:endParaRPr lang="en-US"/>
        </a:p>
      </dgm:t>
    </dgm:pt>
    <dgm:pt modelId="{B882B546-FB1E-4A34-8C59-073807C82BEB}" type="pres">
      <dgm:prSet presAssocID="{4D96C4DC-0094-4BFE-81DC-0CCD5B1C8366}" presName="chaos" presStyleCnt="0"/>
      <dgm:spPr/>
    </dgm:pt>
    <dgm:pt modelId="{F48BB28E-719F-4740-A7D3-A1965CF6AE9E}" type="pres">
      <dgm:prSet presAssocID="{4D96C4DC-0094-4BFE-81DC-0CCD5B1C8366}" presName="parTx1" presStyleLbl="revTx" presStyleIdx="0" presStyleCnt="3" custLinFactNeighborY="41412"/>
      <dgm:spPr/>
      <dgm:t>
        <a:bodyPr/>
        <a:lstStyle/>
        <a:p>
          <a:endParaRPr lang="en-US"/>
        </a:p>
      </dgm:t>
    </dgm:pt>
    <dgm:pt modelId="{C42463A9-81C8-4332-9378-9A8F482AACD8}" type="pres">
      <dgm:prSet presAssocID="{4D96C4DC-0094-4BFE-81DC-0CCD5B1C8366}" presName="c1" presStyleLbl="node1" presStyleIdx="0" presStyleCnt="19"/>
      <dgm:spPr/>
    </dgm:pt>
    <dgm:pt modelId="{6B5476AE-4C4F-4DD7-8DE7-71C2E682C2AD}" type="pres">
      <dgm:prSet presAssocID="{4D96C4DC-0094-4BFE-81DC-0CCD5B1C8366}" presName="c2" presStyleLbl="node1" presStyleIdx="1" presStyleCnt="19"/>
      <dgm:spPr/>
    </dgm:pt>
    <dgm:pt modelId="{47E1FE63-4043-4ACA-AFAB-11367E2FB672}" type="pres">
      <dgm:prSet presAssocID="{4D96C4DC-0094-4BFE-81DC-0CCD5B1C8366}" presName="c3" presStyleLbl="node1" presStyleIdx="2" presStyleCnt="19" custLinFactNeighborX="4213" custLinFactNeighborY="17463"/>
      <dgm:spPr/>
    </dgm:pt>
    <dgm:pt modelId="{7AC99451-BD54-486E-907E-E3D1F9EE034D}" type="pres">
      <dgm:prSet presAssocID="{4D96C4DC-0094-4BFE-81DC-0CCD5B1C8366}" presName="c4" presStyleLbl="node1" presStyleIdx="3" presStyleCnt="19"/>
      <dgm:spPr/>
    </dgm:pt>
    <dgm:pt modelId="{069CA091-4A01-43FB-AD8A-84FFA84BE588}" type="pres">
      <dgm:prSet presAssocID="{4D96C4DC-0094-4BFE-81DC-0CCD5B1C8366}" presName="c5" presStyleLbl="node1" presStyleIdx="4" presStyleCnt="19"/>
      <dgm:spPr/>
    </dgm:pt>
    <dgm:pt modelId="{D068E39F-002B-483E-8B0A-60EB7FB3EFDF}" type="pres">
      <dgm:prSet presAssocID="{4D96C4DC-0094-4BFE-81DC-0CCD5B1C8366}" presName="c6" presStyleLbl="node1" presStyleIdx="5" presStyleCnt="19"/>
      <dgm:spPr/>
    </dgm:pt>
    <dgm:pt modelId="{BA017250-0B27-4836-AFD2-3FD2C672B54A}" type="pres">
      <dgm:prSet presAssocID="{4D96C4DC-0094-4BFE-81DC-0CCD5B1C8366}" presName="c7" presStyleLbl="node1" presStyleIdx="6" presStyleCnt="19"/>
      <dgm:spPr/>
    </dgm:pt>
    <dgm:pt modelId="{2DBA48F5-3534-4D76-82FF-2DEECDA1DFAA}" type="pres">
      <dgm:prSet presAssocID="{4D96C4DC-0094-4BFE-81DC-0CCD5B1C8366}" presName="c8" presStyleLbl="node1" presStyleIdx="7" presStyleCnt="19"/>
      <dgm:spPr/>
    </dgm:pt>
    <dgm:pt modelId="{803008A3-9E1B-4BB0-A65C-764DA3444E79}" type="pres">
      <dgm:prSet presAssocID="{4D96C4DC-0094-4BFE-81DC-0CCD5B1C8366}" presName="c9" presStyleLbl="node1" presStyleIdx="8" presStyleCnt="19"/>
      <dgm:spPr/>
    </dgm:pt>
    <dgm:pt modelId="{CBFDB165-0DC1-4D1C-8DC1-FB40E25492B6}" type="pres">
      <dgm:prSet presAssocID="{4D96C4DC-0094-4BFE-81DC-0CCD5B1C8366}" presName="c10" presStyleLbl="node1" presStyleIdx="9" presStyleCnt="19"/>
      <dgm:spPr/>
    </dgm:pt>
    <dgm:pt modelId="{552B9C74-3AED-420A-9EB3-47C9B8330ADA}" type="pres">
      <dgm:prSet presAssocID="{4D96C4DC-0094-4BFE-81DC-0CCD5B1C8366}" presName="c11" presStyleLbl="node1" presStyleIdx="10" presStyleCnt="19"/>
      <dgm:spPr/>
    </dgm:pt>
    <dgm:pt modelId="{CC9A1A5D-EAEE-4831-BB76-5738FB305CD6}" type="pres">
      <dgm:prSet presAssocID="{4D96C4DC-0094-4BFE-81DC-0CCD5B1C8366}" presName="c12" presStyleLbl="node1" presStyleIdx="11" presStyleCnt="19"/>
      <dgm:spPr/>
    </dgm:pt>
    <dgm:pt modelId="{A5851C86-9C7E-4721-B8DA-71FBE300E8A4}" type="pres">
      <dgm:prSet presAssocID="{4D96C4DC-0094-4BFE-81DC-0CCD5B1C8366}" presName="c13" presStyleLbl="node1" presStyleIdx="12" presStyleCnt="19"/>
      <dgm:spPr/>
    </dgm:pt>
    <dgm:pt modelId="{72B67A90-509B-44D8-9CF5-677EE6E58C9D}" type="pres">
      <dgm:prSet presAssocID="{4D96C4DC-0094-4BFE-81DC-0CCD5B1C8366}" presName="c14" presStyleLbl="node1" presStyleIdx="13" presStyleCnt="19"/>
      <dgm:spPr/>
    </dgm:pt>
    <dgm:pt modelId="{E26FD2F6-B6DD-41D8-8A21-E03D86CA6F44}" type="pres">
      <dgm:prSet presAssocID="{4D96C4DC-0094-4BFE-81DC-0CCD5B1C8366}" presName="c15" presStyleLbl="node1" presStyleIdx="14" presStyleCnt="19"/>
      <dgm:spPr/>
    </dgm:pt>
    <dgm:pt modelId="{DC25B227-F455-4F1B-859E-C0079DEA780B}" type="pres">
      <dgm:prSet presAssocID="{4D96C4DC-0094-4BFE-81DC-0CCD5B1C8366}" presName="c16" presStyleLbl="node1" presStyleIdx="15" presStyleCnt="19"/>
      <dgm:spPr/>
    </dgm:pt>
    <dgm:pt modelId="{E826227B-811B-4EE4-9B0B-3F99545D618A}" type="pres">
      <dgm:prSet presAssocID="{4D96C4DC-0094-4BFE-81DC-0CCD5B1C8366}" presName="c17" presStyleLbl="node1" presStyleIdx="16" presStyleCnt="19" custLinFactNeighborX="0"/>
      <dgm:spPr/>
    </dgm:pt>
    <dgm:pt modelId="{86D40178-FDA5-49DF-894F-AC09652870C6}" type="pres">
      <dgm:prSet presAssocID="{4D96C4DC-0094-4BFE-81DC-0CCD5B1C8366}" presName="c18" presStyleLbl="node1" presStyleIdx="17" presStyleCnt="19"/>
      <dgm:spPr/>
    </dgm:pt>
    <dgm:pt modelId="{C15AD5D4-FCB6-4DB6-A433-60733511843D}" type="pres">
      <dgm:prSet presAssocID="{5DB9B117-6795-4340-9B6C-E902B018235C}" presName="chevronComposite1" presStyleCnt="0"/>
      <dgm:spPr/>
    </dgm:pt>
    <dgm:pt modelId="{23FA0CD7-9D06-4276-8285-8624A43DDC7F}" type="pres">
      <dgm:prSet presAssocID="{5DB9B117-6795-4340-9B6C-E902B018235C}" presName="chevron1" presStyleLbl="sibTrans2D1" presStyleIdx="0" presStyleCnt="3"/>
      <dgm:spPr/>
    </dgm:pt>
    <dgm:pt modelId="{B54DEBD6-023F-4FF9-8B06-4BB17064D86C}" type="pres">
      <dgm:prSet presAssocID="{5DB9B117-6795-4340-9B6C-E902B018235C}" presName="spChevron1" presStyleCnt="0"/>
      <dgm:spPr/>
    </dgm:pt>
    <dgm:pt modelId="{FA2B64F2-B774-458B-ADCE-F30DB7274C34}" type="pres">
      <dgm:prSet presAssocID="{05B72232-DCFA-4EFD-BD72-BE163ECD92B8}" presName="middle" presStyleCnt="0"/>
      <dgm:spPr/>
    </dgm:pt>
    <dgm:pt modelId="{62B4D9DC-2771-44B7-9770-D0380BF86B40}" type="pres">
      <dgm:prSet presAssocID="{05B72232-DCFA-4EFD-BD72-BE163ECD92B8}" presName="parTxMid" presStyleLbl="revTx" presStyleIdx="1" presStyleCnt="3" custLinFactNeighborX="-3780" custLinFactNeighborY="8640"/>
      <dgm:spPr/>
      <dgm:t>
        <a:bodyPr/>
        <a:lstStyle/>
        <a:p>
          <a:endParaRPr lang="en-US"/>
        </a:p>
      </dgm:t>
    </dgm:pt>
    <dgm:pt modelId="{6D3DE64F-6142-4796-99D7-4189A274F76C}" type="pres">
      <dgm:prSet presAssocID="{05B72232-DCFA-4EFD-BD72-BE163ECD92B8}" presName="spMid" presStyleCnt="0"/>
      <dgm:spPr/>
    </dgm:pt>
    <dgm:pt modelId="{C4039C8E-CC48-4E08-AB2C-10D382C71B2B}" type="pres">
      <dgm:prSet presAssocID="{8286E006-D9CE-48AE-8C4C-2256FC5EAC59}" presName="chevronComposite1" presStyleCnt="0"/>
      <dgm:spPr/>
    </dgm:pt>
    <dgm:pt modelId="{D9BE8E12-AEBB-4BC6-9D8C-FFB6D3F336F7}" type="pres">
      <dgm:prSet presAssocID="{8286E006-D9CE-48AE-8C4C-2256FC5EAC59}" presName="chevron1" presStyleLbl="sibTrans2D1" presStyleIdx="1" presStyleCnt="3" custLinFactNeighborX="-10305" custLinFactNeighborY="0"/>
      <dgm:spPr/>
    </dgm:pt>
    <dgm:pt modelId="{70BF27F6-0E35-4446-8263-B0307F0046E1}" type="pres">
      <dgm:prSet presAssocID="{8286E006-D9CE-48AE-8C4C-2256FC5EAC59}" presName="spChevron1" presStyleCnt="0"/>
      <dgm:spPr/>
    </dgm:pt>
    <dgm:pt modelId="{41A5C849-71B9-40FE-8F0F-82B5DCA4BBDD}" type="pres">
      <dgm:prSet presAssocID="{E5E9D218-8646-45D7-B59B-40A14F5E63B7}" presName="middle" presStyleCnt="0"/>
      <dgm:spPr/>
    </dgm:pt>
    <dgm:pt modelId="{EB053FAF-8F80-448C-A128-0CDA6F8B6293}" type="pres">
      <dgm:prSet presAssocID="{E5E9D218-8646-45D7-B59B-40A14F5E63B7}" presName="parTxMid" presStyleLbl="revTx" presStyleIdx="2" presStyleCnt="3" custLinFactNeighborX="-4536" custLinFactNeighborY="8640"/>
      <dgm:spPr/>
      <dgm:t>
        <a:bodyPr/>
        <a:lstStyle/>
        <a:p>
          <a:endParaRPr lang="en-US"/>
        </a:p>
      </dgm:t>
    </dgm:pt>
    <dgm:pt modelId="{AC74EB92-38A0-4C4D-A4FD-830F9EA03C4D}" type="pres">
      <dgm:prSet presAssocID="{E5E9D218-8646-45D7-B59B-40A14F5E63B7}" presName="spMid" presStyleCnt="0"/>
      <dgm:spPr/>
    </dgm:pt>
    <dgm:pt modelId="{F22B54F2-7822-44FA-BA47-C21626E6D4FA}" type="pres">
      <dgm:prSet presAssocID="{E9A9EDB8-9258-4E7D-A0A7-5C290BBC606E}" presName="chevronComposite1" presStyleCnt="0"/>
      <dgm:spPr/>
    </dgm:pt>
    <dgm:pt modelId="{49DAF658-5457-4BCE-A50F-38C1577073B7}" type="pres">
      <dgm:prSet presAssocID="{E9A9EDB8-9258-4E7D-A0A7-5C290BBC606E}" presName="chevron1" presStyleLbl="sibTrans2D1" presStyleIdx="2" presStyleCnt="3" custLinFactNeighborX="8244" custLinFactNeighborY="-2160"/>
      <dgm:spPr/>
    </dgm:pt>
    <dgm:pt modelId="{C37BAD87-57F4-4B1B-9678-480FF52B891D}" type="pres">
      <dgm:prSet presAssocID="{E9A9EDB8-9258-4E7D-A0A7-5C290BBC606E}" presName="spChevron1" presStyleCnt="0"/>
      <dgm:spPr/>
    </dgm:pt>
    <dgm:pt modelId="{9DD0812A-6485-4276-8925-DFF717A7EB92}" type="pres">
      <dgm:prSet presAssocID="{BE275F00-585E-48DC-B78A-12428D3BF3F0}" presName="last" presStyleCnt="0"/>
      <dgm:spPr/>
    </dgm:pt>
    <dgm:pt modelId="{2BE62E2F-120F-4726-BE5D-F6792DFA56FE}" type="pres">
      <dgm:prSet presAssocID="{BE275F00-585E-48DC-B78A-12428D3BF3F0}" presName="circleTx" presStyleLbl="node1" presStyleIdx="18" presStyleCnt="19" custLinFactNeighborX="5334" custLinFactNeighborY="-2667"/>
      <dgm:spPr/>
      <dgm:t>
        <a:bodyPr/>
        <a:lstStyle/>
        <a:p>
          <a:endParaRPr lang="en-US"/>
        </a:p>
      </dgm:t>
    </dgm:pt>
    <dgm:pt modelId="{C67D3985-EFA7-43BB-85DE-BEBFB715A275}" type="pres">
      <dgm:prSet presAssocID="{BE275F00-585E-48DC-B78A-12428D3BF3F0}" presName="spN" presStyleCnt="0"/>
      <dgm:spPr/>
    </dgm:pt>
  </dgm:ptLst>
  <dgm:cxnLst>
    <dgm:cxn modelId="{A10047DC-659B-46F0-98CF-E20BA5672079}" type="presOf" srcId="{D330E2FC-D1CC-4C02-A941-4D65C91C1BC9}" destId="{BC978F99-9E85-4BB1-8F96-2B11D011291E}" srcOrd="0" destOrd="0" presId="urn:microsoft.com/office/officeart/2009/3/layout/RandomtoResultProcess"/>
    <dgm:cxn modelId="{8CF3FC92-3550-49BD-A9EA-676B710BFDD8}" type="presOf" srcId="{E5E9D218-8646-45D7-B59B-40A14F5E63B7}" destId="{EB053FAF-8F80-448C-A128-0CDA6F8B6293}" srcOrd="0" destOrd="0" presId="urn:microsoft.com/office/officeart/2009/3/layout/RandomtoResultProcess"/>
    <dgm:cxn modelId="{2D3B3F1C-A2B8-4289-94D0-5A971C9644C3}" srcId="{D330E2FC-D1CC-4C02-A941-4D65C91C1BC9}" destId="{4D96C4DC-0094-4BFE-81DC-0CCD5B1C8366}" srcOrd="0" destOrd="0" parTransId="{2AEDE63A-B808-49FA-A86D-F77A4E60CCD9}" sibTransId="{5DB9B117-6795-4340-9B6C-E902B018235C}"/>
    <dgm:cxn modelId="{DFF5DA15-63E0-4340-8C87-23697E10B6F9}" srcId="{D330E2FC-D1CC-4C02-A941-4D65C91C1BC9}" destId="{E5E9D218-8646-45D7-B59B-40A14F5E63B7}" srcOrd="2" destOrd="0" parTransId="{C960321D-907E-4399-89C3-D1C298A6D4B5}" sibTransId="{E9A9EDB8-9258-4E7D-A0A7-5C290BBC606E}"/>
    <dgm:cxn modelId="{9D88001A-B463-4201-969F-33ABA47DFE52}" type="presOf" srcId="{05B72232-DCFA-4EFD-BD72-BE163ECD92B8}" destId="{62B4D9DC-2771-44B7-9770-D0380BF86B40}" srcOrd="0" destOrd="0" presId="urn:microsoft.com/office/officeart/2009/3/layout/RandomtoResultProcess"/>
    <dgm:cxn modelId="{D1DD2A7E-5443-445D-AA6A-ECA72F704349}" type="presOf" srcId="{BE275F00-585E-48DC-B78A-12428D3BF3F0}" destId="{2BE62E2F-120F-4726-BE5D-F6792DFA56FE}" srcOrd="0" destOrd="0" presId="urn:microsoft.com/office/officeart/2009/3/layout/RandomtoResultProcess"/>
    <dgm:cxn modelId="{35495737-2227-4537-880E-D768B5508C63}" type="presOf" srcId="{4D96C4DC-0094-4BFE-81DC-0CCD5B1C8366}" destId="{F48BB28E-719F-4740-A7D3-A1965CF6AE9E}" srcOrd="0" destOrd="0" presId="urn:microsoft.com/office/officeart/2009/3/layout/RandomtoResultProcess"/>
    <dgm:cxn modelId="{0E641AA6-D519-4029-9240-DC0999F72948}" srcId="{D330E2FC-D1CC-4C02-A941-4D65C91C1BC9}" destId="{05B72232-DCFA-4EFD-BD72-BE163ECD92B8}" srcOrd="1" destOrd="0" parTransId="{D3457E16-2AD5-4539-ACA0-97DA5BC72A83}" sibTransId="{8286E006-D9CE-48AE-8C4C-2256FC5EAC59}"/>
    <dgm:cxn modelId="{C56CF8A5-E430-4DB3-A302-35182EAA89AD}" srcId="{D330E2FC-D1CC-4C02-A941-4D65C91C1BC9}" destId="{BE275F00-585E-48DC-B78A-12428D3BF3F0}" srcOrd="3" destOrd="0" parTransId="{CB557C1E-F592-4865-8205-184629E33C5D}" sibTransId="{235E895F-DB6E-49D1-AECA-A711D69281D4}"/>
    <dgm:cxn modelId="{AF7A8C14-718C-4641-853F-940D2769C72B}" type="presParOf" srcId="{BC978F99-9E85-4BB1-8F96-2B11D011291E}" destId="{B882B546-FB1E-4A34-8C59-073807C82BEB}" srcOrd="0" destOrd="0" presId="urn:microsoft.com/office/officeart/2009/3/layout/RandomtoResultProcess"/>
    <dgm:cxn modelId="{E80C6B74-BD3D-4A80-B3B0-AB6EF4BC156C}" type="presParOf" srcId="{B882B546-FB1E-4A34-8C59-073807C82BEB}" destId="{F48BB28E-719F-4740-A7D3-A1965CF6AE9E}" srcOrd="0" destOrd="0" presId="urn:microsoft.com/office/officeart/2009/3/layout/RandomtoResultProcess"/>
    <dgm:cxn modelId="{19AFFA3E-E38A-4228-B904-0E960FE1EE2D}" type="presParOf" srcId="{B882B546-FB1E-4A34-8C59-073807C82BEB}" destId="{C42463A9-81C8-4332-9378-9A8F482AACD8}" srcOrd="1" destOrd="0" presId="urn:microsoft.com/office/officeart/2009/3/layout/RandomtoResultProcess"/>
    <dgm:cxn modelId="{1F2E0A37-1B6C-410B-9044-76BE82B22CAD}" type="presParOf" srcId="{B882B546-FB1E-4A34-8C59-073807C82BEB}" destId="{6B5476AE-4C4F-4DD7-8DE7-71C2E682C2AD}" srcOrd="2" destOrd="0" presId="urn:microsoft.com/office/officeart/2009/3/layout/RandomtoResultProcess"/>
    <dgm:cxn modelId="{EA61A371-55C8-45D4-9B02-76A15C59C40B}" type="presParOf" srcId="{B882B546-FB1E-4A34-8C59-073807C82BEB}" destId="{47E1FE63-4043-4ACA-AFAB-11367E2FB672}" srcOrd="3" destOrd="0" presId="urn:microsoft.com/office/officeart/2009/3/layout/RandomtoResultProcess"/>
    <dgm:cxn modelId="{43171285-2E94-4C44-9A96-694FF98681D1}" type="presParOf" srcId="{B882B546-FB1E-4A34-8C59-073807C82BEB}" destId="{7AC99451-BD54-486E-907E-E3D1F9EE034D}" srcOrd="4" destOrd="0" presId="urn:microsoft.com/office/officeart/2009/3/layout/RandomtoResultProcess"/>
    <dgm:cxn modelId="{5511699C-DA19-49F5-9CF0-2428C7E1202B}" type="presParOf" srcId="{B882B546-FB1E-4A34-8C59-073807C82BEB}" destId="{069CA091-4A01-43FB-AD8A-84FFA84BE588}" srcOrd="5" destOrd="0" presId="urn:microsoft.com/office/officeart/2009/3/layout/RandomtoResultProcess"/>
    <dgm:cxn modelId="{4E5B5E27-5ED5-43F2-9C03-19BF3C30AC69}" type="presParOf" srcId="{B882B546-FB1E-4A34-8C59-073807C82BEB}" destId="{D068E39F-002B-483E-8B0A-60EB7FB3EFDF}" srcOrd="6" destOrd="0" presId="urn:microsoft.com/office/officeart/2009/3/layout/RandomtoResultProcess"/>
    <dgm:cxn modelId="{942610FB-32A9-48BF-B0CF-F93E521A4BF7}" type="presParOf" srcId="{B882B546-FB1E-4A34-8C59-073807C82BEB}" destId="{BA017250-0B27-4836-AFD2-3FD2C672B54A}" srcOrd="7" destOrd="0" presId="urn:microsoft.com/office/officeart/2009/3/layout/RandomtoResultProcess"/>
    <dgm:cxn modelId="{6AF9BDF2-D7FC-48DA-A3E9-63487065B940}" type="presParOf" srcId="{B882B546-FB1E-4A34-8C59-073807C82BEB}" destId="{2DBA48F5-3534-4D76-82FF-2DEECDA1DFAA}" srcOrd="8" destOrd="0" presId="urn:microsoft.com/office/officeart/2009/3/layout/RandomtoResultProcess"/>
    <dgm:cxn modelId="{8A808E9B-4DDE-44DC-A58A-FB98A4DCD132}" type="presParOf" srcId="{B882B546-FB1E-4A34-8C59-073807C82BEB}" destId="{803008A3-9E1B-4BB0-A65C-764DA3444E79}" srcOrd="9" destOrd="0" presId="urn:microsoft.com/office/officeart/2009/3/layout/RandomtoResultProcess"/>
    <dgm:cxn modelId="{267C6945-ADF6-436B-AEB0-B75C107D0A81}" type="presParOf" srcId="{B882B546-FB1E-4A34-8C59-073807C82BEB}" destId="{CBFDB165-0DC1-4D1C-8DC1-FB40E25492B6}" srcOrd="10" destOrd="0" presId="urn:microsoft.com/office/officeart/2009/3/layout/RandomtoResultProcess"/>
    <dgm:cxn modelId="{C0AF0189-2DC0-4717-90E1-BE7436E77FC4}" type="presParOf" srcId="{B882B546-FB1E-4A34-8C59-073807C82BEB}" destId="{552B9C74-3AED-420A-9EB3-47C9B8330ADA}" srcOrd="11" destOrd="0" presId="urn:microsoft.com/office/officeart/2009/3/layout/RandomtoResultProcess"/>
    <dgm:cxn modelId="{FEEB5D4F-63FF-4ACB-BDDA-E99706F91F5C}" type="presParOf" srcId="{B882B546-FB1E-4A34-8C59-073807C82BEB}" destId="{CC9A1A5D-EAEE-4831-BB76-5738FB305CD6}" srcOrd="12" destOrd="0" presId="urn:microsoft.com/office/officeart/2009/3/layout/RandomtoResultProcess"/>
    <dgm:cxn modelId="{87E27C48-B7F1-4CDE-BABA-AB64711AAD10}" type="presParOf" srcId="{B882B546-FB1E-4A34-8C59-073807C82BEB}" destId="{A5851C86-9C7E-4721-B8DA-71FBE300E8A4}" srcOrd="13" destOrd="0" presId="urn:microsoft.com/office/officeart/2009/3/layout/RandomtoResultProcess"/>
    <dgm:cxn modelId="{BEAC9E27-7E70-4A73-935D-C2F34FDE5E8F}" type="presParOf" srcId="{B882B546-FB1E-4A34-8C59-073807C82BEB}" destId="{72B67A90-509B-44D8-9CF5-677EE6E58C9D}" srcOrd="14" destOrd="0" presId="urn:microsoft.com/office/officeart/2009/3/layout/RandomtoResultProcess"/>
    <dgm:cxn modelId="{47F0188A-5E46-4A5E-9733-00612279D3C0}" type="presParOf" srcId="{B882B546-FB1E-4A34-8C59-073807C82BEB}" destId="{E26FD2F6-B6DD-41D8-8A21-E03D86CA6F44}" srcOrd="15" destOrd="0" presId="urn:microsoft.com/office/officeart/2009/3/layout/RandomtoResultProcess"/>
    <dgm:cxn modelId="{B7CF5E02-AB77-4FA0-A340-F99025161A2C}" type="presParOf" srcId="{B882B546-FB1E-4A34-8C59-073807C82BEB}" destId="{DC25B227-F455-4F1B-859E-C0079DEA780B}" srcOrd="16" destOrd="0" presId="urn:microsoft.com/office/officeart/2009/3/layout/RandomtoResultProcess"/>
    <dgm:cxn modelId="{B1AA3E65-17BE-4E54-A911-A0E74DEE6AD0}" type="presParOf" srcId="{B882B546-FB1E-4A34-8C59-073807C82BEB}" destId="{E826227B-811B-4EE4-9B0B-3F99545D618A}" srcOrd="17" destOrd="0" presId="urn:microsoft.com/office/officeart/2009/3/layout/RandomtoResultProcess"/>
    <dgm:cxn modelId="{CECEFEC1-9E23-42B2-8EDC-23E10647A37A}" type="presParOf" srcId="{B882B546-FB1E-4A34-8C59-073807C82BEB}" destId="{86D40178-FDA5-49DF-894F-AC09652870C6}" srcOrd="18" destOrd="0" presId="urn:microsoft.com/office/officeart/2009/3/layout/RandomtoResultProcess"/>
    <dgm:cxn modelId="{E85F7CCF-4AA6-413E-873E-751E8C7A5287}" type="presParOf" srcId="{BC978F99-9E85-4BB1-8F96-2B11D011291E}" destId="{C15AD5D4-FCB6-4DB6-A433-60733511843D}" srcOrd="1" destOrd="0" presId="urn:microsoft.com/office/officeart/2009/3/layout/RandomtoResultProcess"/>
    <dgm:cxn modelId="{EA187CBE-E636-4FD4-A913-5EAEF3176534}" type="presParOf" srcId="{C15AD5D4-FCB6-4DB6-A433-60733511843D}" destId="{23FA0CD7-9D06-4276-8285-8624A43DDC7F}" srcOrd="0" destOrd="0" presId="urn:microsoft.com/office/officeart/2009/3/layout/RandomtoResultProcess"/>
    <dgm:cxn modelId="{389CB77D-84BF-4AB1-918D-88641009EEF5}" type="presParOf" srcId="{C15AD5D4-FCB6-4DB6-A433-60733511843D}" destId="{B54DEBD6-023F-4FF9-8B06-4BB17064D86C}" srcOrd="1" destOrd="0" presId="urn:microsoft.com/office/officeart/2009/3/layout/RandomtoResultProcess"/>
    <dgm:cxn modelId="{275F15AE-735B-4FC6-88A1-095C789682C1}" type="presParOf" srcId="{BC978F99-9E85-4BB1-8F96-2B11D011291E}" destId="{FA2B64F2-B774-458B-ADCE-F30DB7274C34}" srcOrd="2" destOrd="0" presId="urn:microsoft.com/office/officeart/2009/3/layout/RandomtoResultProcess"/>
    <dgm:cxn modelId="{0C8EC4EE-1629-4715-A9B3-C5EAC50EFE8E}" type="presParOf" srcId="{FA2B64F2-B774-458B-ADCE-F30DB7274C34}" destId="{62B4D9DC-2771-44B7-9770-D0380BF86B40}" srcOrd="0" destOrd="0" presId="urn:microsoft.com/office/officeart/2009/3/layout/RandomtoResultProcess"/>
    <dgm:cxn modelId="{EE5789F5-1412-4FC5-8167-03ECABD310D6}" type="presParOf" srcId="{FA2B64F2-B774-458B-ADCE-F30DB7274C34}" destId="{6D3DE64F-6142-4796-99D7-4189A274F76C}" srcOrd="1" destOrd="0" presId="urn:microsoft.com/office/officeart/2009/3/layout/RandomtoResultProcess"/>
    <dgm:cxn modelId="{611070C5-955E-4DDE-BB49-7D4DB243D441}" type="presParOf" srcId="{BC978F99-9E85-4BB1-8F96-2B11D011291E}" destId="{C4039C8E-CC48-4E08-AB2C-10D382C71B2B}" srcOrd="3" destOrd="0" presId="urn:microsoft.com/office/officeart/2009/3/layout/RandomtoResultProcess"/>
    <dgm:cxn modelId="{7043EE0B-6452-499D-B626-04E790E91BE8}" type="presParOf" srcId="{C4039C8E-CC48-4E08-AB2C-10D382C71B2B}" destId="{D9BE8E12-AEBB-4BC6-9D8C-FFB6D3F336F7}" srcOrd="0" destOrd="0" presId="urn:microsoft.com/office/officeart/2009/3/layout/RandomtoResultProcess"/>
    <dgm:cxn modelId="{07D74B59-AE4A-4328-9027-7B92FC39716C}" type="presParOf" srcId="{C4039C8E-CC48-4E08-AB2C-10D382C71B2B}" destId="{70BF27F6-0E35-4446-8263-B0307F0046E1}" srcOrd="1" destOrd="0" presId="urn:microsoft.com/office/officeart/2009/3/layout/RandomtoResultProcess"/>
    <dgm:cxn modelId="{237B6D81-2C74-4BA3-9F9E-169906349DA9}" type="presParOf" srcId="{BC978F99-9E85-4BB1-8F96-2B11D011291E}" destId="{41A5C849-71B9-40FE-8F0F-82B5DCA4BBDD}" srcOrd="4" destOrd="0" presId="urn:microsoft.com/office/officeart/2009/3/layout/RandomtoResultProcess"/>
    <dgm:cxn modelId="{FD302613-86C3-4B25-91AE-1444A9F6A8C3}" type="presParOf" srcId="{41A5C849-71B9-40FE-8F0F-82B5DCA4BBDD}" destId="{EB053FAF-8F80-448C-A128-0CDA6F8B6293}" srcOrd="0" destOrd="0" presId="urn:microsoft.com/office/officeart/2009/3/layout/RandomtoResultProcess"/>
    <dgm:cxn modelId="{258D4362-1797-493F-AD73-D07AF185851F}" type="presParOf" srcId="{41A5C849-71B9-40FE-8F0F-82B5DCA4BBDD}" destId="{AC74EB92-38A0-4C4D-A4FD-830F9EA03C4D}" srcOrd="1" destOrd="0" presId="urn:microsoft.com/office/officeart/2009/3/layout/RandomtoResultProcess"/>
    <dgm:cxn modelId="{192592E1-770C-4F61-8DD7-FAA0D785AF71}" type="presParOf" srcId="{BC978F99-9E85-4BB1-8F96-2B11D011291E}" destId="{F22B54F2-7822-44FA-BA47-C21626E6D4FA}" srcOrd="5" destOrd="0" presId="urn:microsoft.com/office/officeart/2009/3/layout/RandomtoResultProcess"/>
    <dgm:cxn modelId="{5CE1B518-2195-468F-A653-2A3A406D6D3C}" type="presParOf" srcId="{F22B54F2-7822-44FA-BA47-C21626E6D4FA}" destId="{49DAF658-5457-4BCE-A50F-38C1577073B7}" srcOrd="0" destOrd="0" presId="urn:microsoft.com/office/officeart/2009/3/layout/RandomtoResultProcess"/>
    <dgm:cxn modelId="{91B84538-7C87-49A0-8C8E-8EE1EA1B816E}" type="presParOf" srcId="{F22B54F2-7822-44FA-BA47-C21626E6D4FA}" destId="{C37BAD87-57F4-4B1B-9678-480FF52B891D}" srcOrd="1" destOrd="0" presId="urn:microsoft.com/office/officeart/2009/3/layout/RandomtoResultProcess"/>
    <dgm:cxn modelId="{1A20B72E-8865-4530-9373-9A603A2B4011}" type="presParOf" srcId="{BC978F99-9E85-4BB1-8F96-2B11D011291E}" destId="{9DD0812A-6485-4276-8925-DFF717A7EB92}" srcOrd="6" destOrd="0" presId="urn:microsoft.com/office/officeart/2009/3/layout/RandomtoResultProcess"/>
    <dgm:cxn modelId="{9402A42C-561F-4F98-A8DC-75F6E2070F7D}" type="presParOf" srcId="{9DD0812A-6485-4276-8925-DFF717A7EB92}" destId="{2BE62E2F-120F-4726-BE5D-F6792DFA56FE}" srcOrd="0" destOrd="0" presId="urn:microsoft.com/office/officeart/2009/3/layout/RandomtoResultProcess"/>
    <dgm:cxn modelId="{6AF4AFBC-4FDA-4953-A98F-C0B110088C2C}" type="presParOf" srcId="{9DD0812A-6485-4276-8925-DFF717A7EB92}" destId="{C67D3985-EFA7-43BB-85DE-BEBFB715A275}" srcOrd="1" destOrd="0" presId="urn:microsoft.com/office/officeart/2009/3/layout/RandomtoResul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8BB28E-719F-4740-A7D3-A1965CF6AE9E}">
      <dsp:nvSpPr>
        <dsp:cNvPr id="0" name=""/>
        <dsp:cNvSpPr/>
      </dsp:nvSpPr>
      <dsp:spPr>
        <a:xfrm>
          <a:off x="124960" y="3387370"/>
          <a:ext cx="1803405" cy="59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smtClean="0"/>
            <a:t>INFORMATION DOMAINS</a:t>
          </a:r>
          <a:endParaRPr lang="en-US" sz="1200" kern="1200" dirty="0"/>
        </a:p>
      </dsp:txBody>
      <dsp:txXfrm>
        <a:off x="124960" y="3387370"/>
        <a:ext cx="1803405" cy="594304"/>
      </dsp:txXfrm>
    </dsp:sp>
    <dsp:sp modelId="{C42463A9-81C8-4332-9378-9A8F482AACD8}">
      <dsp:nvSpPr>
        <dsp:cNvPr id="0" name=""/>
        <dsp:cNvSpPr/>
      </dsp:nvSpPr>
      <dsp:spPr>
        <a:xfrm>
          <a:off x="122910" y="296050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B5476AE-4C4F-4DD7-8DE7-71C2E682C2AD}">
      <dsp:nvSpPr>
        <dsp:cNvPr id="0" name=""/>
        <dsp:cNvSpPr/>
      </dsp:nvSpPr>
      <dsp:spPr>
        <a:xfrm>
          <a:off x="223327" y="275967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7E1FE63-4043-4ACA-AFAB-11367E2FB672}">
      <dsp:nvSpPr>
        <dsp:cNvPr id="0" name=""/>
        <dsp:cNvSpPr/>
      </dsp:nvSpPr>
      <dsp:spPr>
        <a:xfrm>
          <a:off x="473825" y="2839205"/>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AC99451-BD54-486E-907E-E3D1F9EE034D}">
      <dsp:nvSpPr>
        <dsp:cNvPr id="0" name=""/>
        <dsp:cNvSpPr/>
      </dsp:nvSpPr>
      <dsp:spPr>
        <a:xfrm>
          <a:off x="665162" y="257892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69CA091-4A01-43FB-AD8A-84FFA84BE588}">
      <dsp:nvSpPr>
        <dsp:cNvPr id="0" name=""/>
        <dsp:cNvSpPr/>
      </dsp:nvSpPr>
      <dsp:spPr>
        <a:xfrm>
          <a:off x="926246" y="2498588"/>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068E39F-002B-483E-8B0A-60EB7FB3EFDF}">
      <dsp:nvSpPr>
        <dsp:cNvPr id="0" name=""/>
        <dsp:cNvSpPr/>
      </dsp:nvSpPr>
      <dsp:spPr>
        <a:xfrm>
          <a:off x="1247580" y="263917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A017250-0B27-4836-AFD2-3FD2C672B54A}">
      <dsp:nvSpPr>
        <dsp:cNvPr id="0" name=""/>
        <dsp:cNvSpPr/>
      </dsp:nvSpPr>
      <dsp:spPr>
        <a:xfrm>
          <a:off x="1448414" y="2739589"/>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DBA48F5-3534-4D76-82FF-2DEECDA1DFAA}">
      <dsp:nvSpPr>
        <dsp:cNvPr id="0" name=""/>
        <dsp:cNvSpPr/>
      </dsp:nvSpPr>
      <dsp:spPr>
        <a:xfrm>
          <a:off x="1729581" y="296050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03008A3-9E1B-4BB0-A65C-764DA3444E79}">
      <dsp:nvSpPr>
        <dsp:cNvPr id="0" name=""/>
        <dsp:cNvSpPr/>
      </dsp:nvSpPr>
      <dsp:spPr>
        <a:xfrm>
          <a:off x="1850081" y="3181423"/>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BFDB165-0DC1-4D1C-8DC1-FB40E25492B6}">
      <dsp:nvSpPr>
        <dsp:cNvPr id="0" name=""/>
        <dsp:cNvSpPr/>
      </dsp:nvSpPr>
      <dsp:spPr>
        <a:xfrm>
          <a:off x="805745" y="2759672"/>
          <a:ext cx="368878" cy="368878"/>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52B9C74-3AED-420A-9EB3-47C9B8330ADA}">
      <dsp:nvSpPr>
        <dsp:cNvPr id="0" name=""/>
        <dsp:cNvSpPr/>
      </dsp:nvSpPr>
      <dsp:spPr>
        <a:xfrm>
          <a:off x="22493" y="3522841"/>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C9A1A5D-EAEE-4831-BB76-5738FB305CD6}">
      <dsp:nvSpPr>
        <dsp:cNvPr id="0" name=""/>
        <dsp:cNvSpPr/>
      </dsp:nvSpPr>
      <dsp:spPr>
        <a:xfrm>
          <a:off x="142994" y="3703591"/>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5851C86-9C7E-4721-B8DA-71FBE300E8A4}">
      <dsp:nvSpPr>
        <dsp:cNvPr id="0" name=""/>
        <dsp:cNvSpPr/>
      </dsp:nvSpPr>
      <dsp:spPr>
        <a:xfrm>
          <a:off x="444244" y="3864258"/>
          <a:ext cx="327891" cy="327891"/>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2B67A90-509B-44D8-9CF5-677EE6E58C9D}">
      <dsp:nvSpPr>
        <dsp:cNvPr id="0" name=""/>
        <dsp:cNvSpPr/>
      </dsp:nvSpPr>
      <dsp:spPr>
        <a:xfrm>
          <a:off x="865995" y="412534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26FD2F6-B6DD-41D8-8A21-E03D86CA6F44}">
      <dsp:nvSpPr>
        <dsp:cNvPr id="0" name=""/>
        <dsp:cNvSpPr/>
      </dsp:nvSpPr>
      <dsp:spPr>
        <a:xfrm>
          <a:off x="946329" y="3864258"/>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C25B227-F455-4F1B-859E-C0079DEA780B}">
      <dsp:nvSpPr>
        <dsp:cNvPr id="0" name=""/>
        <dsp:cNvSpPr/>
      </dsp:nvSpPr>
      <dsp:spPr>
        <a:xfrm>
          <a:off x="1147163" y="414542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826227B-811B-4EE4-9B0B-3F99545D618A}">
      <dsp:nvSpPr>
        <dsp:cNvPr id="0" name=""/>
        <dsp:cNvSpPr/>
      </dsp:nvSpPr>
      <dsp:spPr>
        <a:xfrm>
          <a:off x="1327913" y="3824092"/>
          <a:ext cx="327891" cy="327891"/>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6D40178-FDA5-49DF-894F-AC09652870C6}">
      <dsp:nvSpPr>
        <dsp:cNvPr id="0" name=""/>
        <dsp:cNvSpPr/>
      </dsp:nvSpPr>
      <dsp:spPr>
        <a:xfrm>
          <a:off x="1769748" y="3743758"/>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3FA0CD7-9D06-4276-8285-8624A43DDC7F}">
      <dsp:nvSpPr>
        <dsp:cNvPr id="0" name=""/>
        <dsp:cNvSpPr/>
      </dsp:nvSpPr>
      <dsp:spPr>
        <a:xfrm>
          <a:off x="1995173" y="27995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2B4D9DC-2771-44B7-9770-D0380BF86B40}">
      <dsp:nvSpPr>
        <dsp:cNvPr id="0" name=""/>
        <dsp:cNvSpPr/>
      </dsp:nvSpPr>
      <dsp:spPr>
        <a:xfrm>
          <a:off x="2588966" y="2800119"/>
          <a:ext cx="1805572" cy="12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smtClean="0">
              <a:solidFill>
                <a:srgbClr val="FF0000"/>
              </a:solidFill>
            </a:rPr>
            <a:t>                                     PRESENT DANGER  </a:t>
          </a:r>
        </a:p>
        <a:p>
          <a:pPr lvl="0" algn="ctr" defTabSz="533400">
            <a:lnSpc>
              <a:spcPct val="90000"/>
            </a:lnSpc>
            <a:spcBef>
              <a:spcPct val="0"/>
            </a:spcBef>
            <a:spcAft>
              <a:spcPct val="35000"/>
            </a:spcAft>
          </a:pPr>
          <a:r>
            <a:rPr lang="en-US" sz="1200" kern="1200" dirty="0" smtClean="0">
              <a:solidFill>
                <a:srgbClr val="FF0000"/>
              </a:solidFill>
            </a:rPr>
            <a:t>IMPENDING DANGER</a:t>
          </a:r>
          <a:endParaRPr lang="en-US" sz="1200" kern="1200" dirty="0">
            <a:solidFill>
              <a:srgbClr val="FF0000"/>
            </a:solidFill>
          </a:endParaRPr>
        </a:p>
      </dsp:txBody>
      <dsp:txXfrm>
        <a:off x="2588966" y="2800119"/>
        <a:ext cx="1805572" cy="1263900"/>
      </dsp:txXfrm>
    </dsp:sp>
    <dsp:sp modelId="{D9BE8E12-AEBB-4BC6-9D8C-FFB6D3F336F7}">
      <dsp:nvSpPr>
        <dsp:cNvPr id="0" name=""/>
        <dsp:cNvSpPr/>
      </dsp:nvSpPr>
      <dsp:spPr>
        <a:xfrm>
          <a:off x="4394566" y="27995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B053FAF-8F80-448C-A128-0CDA6F8B6293}">
      <dsp:nvSpPr>
        <dsp:cNvPr id="0" name=""/>
        <dsp:cNvSpPr/>
      </dsp:nvSpPr>
      <dsp:spPr>
        <a:xfrm>
          <a:off x="5042932" y="2800119"/>
          <a:ext cx="1805572" cy="12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smtClean="0"/>
            <a:t>                                         CHILD VULNERABILITY      </a:t>
          </a:r>
        </a:p>
        <a:p>
          <a:pPr lvl="0" algn="ctr" defTabSz="533400">
            <a:lnSpc>
              <a:spcPct val="90000"/>
            </a:lnSpc>
            <a:spcBef>
              <a:spcPct val="0"/>
            </a:spcBef>
            <a:spcAft>
              <a:spcPct val="35000"/>
            </a:spcAft>
          </a:pPr>
          <a:r>
            <a:rPr lang="en-US" sz="1200" kern="1200" dirty="0" smtClean="0"/>
            <a:t>CAREGIVER PROTECTIVE CAPACITY</a:t>
          </a:r>
          <a:endParaRPr lang="en-US" sz="1200" kern="1200" dirty="0"/>
        </a:p>
      </dsp:txBody>
      <dsp:txXfrm>
        <a:off x="5042932" y="2800119"/>
        <a:ext cx="1805572" cy="1263900"/>
      </dsp:txXfrm>
    </dsp:sp>
    <dsp:sp modelId="{49DAF658-5457-4BCE-A50F-38C1577073B7}">
      <dsp:nvSpPr>
        <dsp:cNvPr id="0" name=""/>
        <dsp:cNvSpPr/>
      </dsp:nvSpPr>
      <dsp:spPr>
        <a:xfrm>
          <a:off x="6984984" y="27722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BE62E2F-120F-4726-BE5D-F6792DFA56FE}">
      <dsp:nvSpPr>
        <dsp:cNvPr id="0" name=""/>
        <dsp:cNvSpPr/>
      </dsp:nvSpPr>
      <dsp:spPr>
        <a:xfrm>
          <a:off x="7759388" y="2603229"/>
          <a:ext cx="1534736" cy="1534736"/>
        </a:xfrm>
        <a:prstGeom prst="ellipse">
          <a:avLst/>
        </a:prstGeom>
        <a:gradFill rotWithShape="0">
          <a:gsLst>
            <a:gs pos="24000">
              <a:srgbClr val="167C47"/>
            </a:gs>
            <a:gs pos="72000">
              <a:srgbClr val="C00000"/>
            </a:gs>
            <a:gs pos="100000">
              <a:schemeClr val="accent1">
                <a:tint val="23500"/>
                <a:satMod val="160000"/>
              </a:schemeClr>
            </a:gs>
          </a:gsLst>
          <a:lin ang="600000" scaled="0"/>
        </a:gra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533400">
            <a:lnSpc>
              <a:spcPct val="90000"/>
            </a:lnSpc>
            <a:spcBef>
              <a:spcPct val="0"/>
            </a:spcBef>
            <a:spcAft>
              <a:spcPct val="35000"/>
            </a:spcAft>
          </a:pPr>
          <a:r>
            <a:rPr lang="en-US" sz="1200" b="1" kern="1200" dirty="0" smtClean="0"/>
            <a:t>SAFE ?    UNSAFE ? </a:t>
          </a:r>
          <a:endParaRPr lang="en-US" sz="1200" b="1" kern="1200" dirty="0"/>
        </a:p>
      </dsp:txBody>
      <dsp:txXfrm>
        <a:off x="7759388" y="2603229"/>
        <a:ext cx="1534736" cy="15347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8BB28E-719F-4740-A7D3-A1965CF6AE9E}">
      <dsp:nvSpPr>
        <dsp:cNvPr id="0" name=""/>
        <dsp:cNvSpPr/>
      </dsp:nvSpPr>
      <dsp:spPr>
        <a:xfrm>
          <a:off x="124960" y="3387370"/>
          <a:ext cx="1803405" cy="59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smtClean="0"/>
            <a:t>INFORMATION DOMAINS</a:t>
          </a:r>
          <a:endParaRPr lang="en-US" sz="1200" kern="1200" dirty="0"/>
        </a:p>
      </dsp:txBody>
      <dsp:txXfrm>
        <a:off x="124960" y="3387370"/>
        <a:ext cx="1803405" cy="594304"/>
      </dsp:txXfrm>
    </dsp:sp>
    <dsp:sp modelId="{C42463A9-81C8-4332-9378-9A8F482AACD8}">
      <dsp:nvSpPr>
        <dsp:cNvPr id="0" name=""/>
        <dsp:cNvSpPr/>
      </dsp:nvSpPr>
      <dsp:spPr>
        <a:xfrm>
          <a:off x="122910" y="296050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B5476AE-4C4F-4DD7-8DE7-71C2E682C2AD}">
      <dsp:nvSpPr>
        <dsp:cNvPr id="0" name=""/>
        <dsp:cNvSpPr/>
      </dsp:nvSpPr>
      <dsp:spPr>
        <a:xfrm>
          <a:off x="223327" y="275967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7E1FE63-4043-4ACA-AFAB-11367E2FB672}">
      <dsp:nvSpPr>
        <dsp:cNvPr id="0" name=""/>
        <dsp:cNvSpPr/>
      </dsp:nvSpPr>
      <dsp:spPr>
        <a:xfrm>
          <a:off x="473825" y="2839205"/>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AC99451-BD54-486E-907E-E3D1F9EE034D}">
      <dsp:nvSpPr>
        <dsp:cNvPr id="0" name=""/>
        <dsp:cNvSpPr/>
      </dsp:nvSpPr>
      <dsp:spPr>
        <a:xfrm>
          <a:off x="665162" y="257892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69CA091-4A01-43FB-AD8A-84FFA84BE588}">
      <dsp:nvSpPr>
        <dsp:cNvPr id="0" name=""/>
        <dsp:cNvSpPr/>
      </dsp:nvSpPr>
      <dsp:spPr>
        <a:xfrm>
          <a:off x="926246" y="2498588"/>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068E39F-002B-483E-8B0A-60EB7FB3EFDF}">
      <dsp:nvSpPr>
        <dsp:cNvPr id="0" name=""/>
        <dsp:cNvSpPr/>
      </dsp:nvSpPr>
      <dsp:spPr>
        <a:xfrm>
          <a:off x="1247580" y="263917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A017250-0B27-4836-AFD2-3FD2C672B54A}">
      <dsp:nvSpPr>
        <dsp:cNvPr id="0" name=""/>
        <dsp:cNvSpPr/>
      </dsp:nvSpPr>
      <dsp:spPr>
        <a:xfrm>
          <a:off x="1448414" y="2739589"/>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DBA48F5-3534-4D76-82FF-2DEECDA1DFAA}">
      <dsp:nvSpPr>
        <dsp:cNvPr id="0" name=""/>
        <dsp:cNvSpPr/>
      </dsp:nvSpPr>
      <dsp:spPr>
        <a:xfrm>
          <a:off x="1729581" y="296050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03008A3-9E1B-4BB0-A65C-764DA3444E79}">
      <dsp:nvSpPr>
        <dsp:cNvPr id="0" name=""/>
        <dsp:cNvSpPr/>
      </dsp:nvSpPr>
      <dsp:spPr>
        <a:xfrm>
          <a:off x="1850081" y="3181423"/>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BFDB165-0DC1-4D1C-8DC1-FB40E25492B6}">
      <dsp:nvSpPr>
        <dsp:cNvPr id="0" name=""/>
        <dsp:cNvSpPr/>
      </dsp:nvSpPr>
      <dsp:spPr>
        <a:xfrm>
          <a:off x="805745" y="2759672"/>
          <a:ext cx="368878" cy="368878"/>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52B9C74-3AED-420A-9EB3-47C9B8330ADA}">
      <dsp:nvSpPr>
        <dsp:cNvPr id="0" name=""/>
        <dsp:cNvSpPr/>
      </dsp:nvSpPr>
      <dsp:spPr>
        <a:xfrm>
          <a:off x="22493" y="3522841"/>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C9A1A5D-EAEE-4831-BB76-5738FB305CD6}">
      <dsp:nvSpPr>
        <dsp:cNvPr id="0" name=""/>
        <dsp:cNvSpPr/>
      </dsp:nvSpPr>
      <dsp:spPr>
        <a:xfrm>
          <a:off x="142994" y="3703591"/>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5851C86-9C7E-4721-B8DA-71FBE300E8A4}">
      <dsp:nvSpPr>
        <dsp:cNvPr id="0" name=""/>
        <dsp:cNvSpPr/>
      </dsp:nvSpPr>
      <dsp:spPr>
        <a:xfrm>
          <a:off x="444244" y="3864258"/>
          <a:ext cx="327891" cy="327891"/>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2B67A90-509B-44D8-9CF5-677EE6E58C9D}">
      <dsp:nvSpPr>
        <dsp:cNvPr id="0" name=""/>
        <dsp:cNvSpPr/>
      </dsp:nvSpPr>
      <dsp:spPr>
        <a:xfrm>
          <a:off x="865995" y="412534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26FD2F6-B6DD-41D8-8A21-E03D86CA6F44}">
      <dsp:nvSpPr>
        <dsp:cNvPr id="0" name=""/>
        <dsp:cNvSpPr/>
      </dsp:nvSpPr>
      <dsp:spPr>
        <a:xfrm>
          <a:off x="946329" y="3864258"/>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C25B227-F455-4F1B-859E-C0079DEA780B}">
      <dsp:nvSpPr>
        <dsp:cNvPr id="0" name=""/>
        <dsp:cNvSpPr/>
      </dsp:nvSpPr>
      <dsp:spPr>
        <a:xfrm>
          <a:off x="1147163" y="414542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826227B-811B-4EE4-9B0B-3F99545D618A}">
      <dsp:nvSpPr>
        <dsp:cNvPr id="0" name=""/>
        <dsp:cNvSpPr/>
      </dsp:nvSpPr>
      <dsp:spPr>
        <a:xfrm>
          <a:off x="1327913" y="3824092"/>
          <a:ext cx="327891" cy="327891"/>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6D40178-FDA5-49DF-894F-AC09652870C6}">
      <dsp:nvSpPr>
        <dsp:cNvPr id="0" name=""/>
        <dsp:cNvSpPr/>
      </dsp:nvSpPr>
      <dsp:spPr>
        <a:xfrm>
          <a:off x="1769748" y="3743758"/>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3FA0CD7-9D06-4276-8285-8624A43DDC7F}">
      <dsp:nvSpPr>
        <dsp:cNvPr id="0" name=""/>
        <dsp:cNvSpPr/>
      </dsp:nvSpPr>
      <dsp:spPr>
        <a:xfrm>
          <a:off x="1995173" y="27995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2B4D9DC-2771-44B7-9770-D0380BF86B40}">
      <dsp:nvSpPr>
        <dsp:cNvPr id="0" name=""/>
        <dsp:cNvSpPr/>
      </dsp:nvSpPr>
      <dsp:spPr>
        <a:xfrm>
          <a:off x="2588966" y="2909320"/>
          <a:ext cx="1805572" cy="12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smtClean="0">
              <a:solidFill>
                <a:srgbClr val="FF0000"/>
              </a:solidFill>
            </a:rPr>
            <a:t>PRESENT DANGER  </a:t>
          </a:r>
        </a:p>
        <a:p>
          <a:pPr lvl="0" algn="ctr" defTabSz="533400">
            <a:lnSpc>
              <a:spcPct val="90000"/>
            </a:lnSpc>
            <a:spcBef>
              <a:spcPct val="0"/>
            </a:spcBef>
            <a:spcAft>
              <a:spcPct val="35000"/>
            </a:spcAft>
          </a:pPr>
          <a:r>
            <a:rPr lang="en-US" sz="1200" kern="1200" dirty="0" smtClean="0">
              <a:solidFill>
                <a:srgbClr val="FF0000"/>
              </a:solidFill>
            </a:rPr>
            <a:t>IMPENDING DANGER</a:t>
          </a:r>
          <a:endParaRPr lang="en-US" sz="1200" kern="1200" dirty="0">
            <a:solidFill>
              <a:srgbClr val="FF0000"/>
            </a:solidFill>
          </a:endParaRPr>
        </a:p>
      </dsp:txBody>
      <dsp:txXfrm>
        <a:off x="2588966" y="2909320"/>
        <a:ext cx="1805572" cy="1263900"/>
      </dsp:txXfrm>
    </dsp:sp>
    <dsp:sp modelId="{D9BE8E12-AEBB-4BC6-9D8C-FFB6D3F336F7}">
      <dsp:nvSpPr>
        <dsp:cNvPr id="0" name=""/>
        <dsp:cNvSpPr/>
      </dsp:nvSpPr>
      <dsp:spPr>
        <a:xfrm>
          <a:off x="4394566" y="27995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B053FAF-8F80-448C-A128-0CDA6F8B6293}">
      <dsp:nvSpPr>
        <dsp:cNvPr id="0" name=""/>
        <dsp:cNvSpPr/>
      </dsp:nvSpPr>
      <dsp:spPr>
        <a:xfrm>
          <a:off x="5042932" y="2909320"/>
          <a:ext cx="1805572" cy="12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smtClean="0">
              <a:solidFill>
                <a:srgbClr val="FF0000"/>
              </a:solidFill>
            </a:rPr>
            <a:t>CHILD VULNERABILITY      </a:t>
          </a:r>
        </a:p>
        <a:p>
          <a:pPr lvl="0" algn="ctr" defTabSz="533400">
            <a:lnSpc>
              <a:spcPct val="90000"/>
            </a:lnSpc>
            <a:spcBef>
              <a:spcPct val="0"/>
            </a:spcBef>
            <a:spcAft>
              <a:spcPct val="35000"/>
            </a:spcAft>
          </a:pPr>
          <a:r>
            <a:rPr lang="en-US" sz="1200" kern="1200" dirty="0" smtClean="0">
              <a:solidFill>
                <a:srgbClr val="FF0000"/>
              </a:solidFill>
            </a:rPr>
            <a:t>CAREGIVER PROTECTIVE CAPACITY</a:t>
          </a:r>
          <a:endParaRPr lang="en-US" sz="1200" kern="1200" dirty="0">
            <a:solidFill>
              <a:srgbClr val="FF0000"/>
            </a:solidFill>
          </a:endParaRPr>
        </a:p>
      </dsp:txBody>
      <dsp:txXfrm>
        <a:off x="5042932" y="2909320"/>
        <a:ext cx="1805572" cy="1263900"/>
      </dsp:txXfrm>
    </dsp:sp>
    <dsp:sp modelId="{49DAF658-5457-4BCE-A50F-38C1577073B7}">
      <dsp:nvSpPr>
        <dsp:cNvPr id="0" name=""/>
        <dsp:cNvSpPr/>
      </dsp:nvSpPr>
      <dsp:spPr>
        <a:xfrm>
          <a:off x="6984984" y="27722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BE62E2F-120F-4726-BE5D-F6792DFA56FE}">
      <dsp:nvSpPr>
        <dsp:cNvPr id="0" name=""/>
        <dsp:cNvSpPr/>
      </dsp:nvSpPr>
      <dsp:spPr>
        <a:xfrm>
          <a:off x="7746534" y="2654121"/>
          <a:ext cx="1534736" cy="1534736"/>
        </a:xfrm>
        <a:prstGeom prst="ellipse">
          <a:avLst/>
        </a:prstGeom>
        <a:solidFill>
          <a:srgbClr val="C00000"/>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533400">
            <a:lnSpc>
              <a:spcPct val="90000"/>
            </a:lnSpc>
            <a:spcBef>
              <a:spcPct val="0"/>
            </a:spcBef>
            <a:spcAft>
              <a:spcPct val="35000"/>
            </a:spcAft>
          </a:pPr>
          <a:r>
            <a:rPr lang="en-US" sz="1200" b="1" kern="1200" dirty="0" smtClean="0">
              <a:solidFill>
                <a:schemeClr val="bg1"/>
              </a:solidFill>
            </a:rPr>
            <a:t>UNSAFE</a:t>
          </a:r>
          <a:endParaRPr lang="en-US" sz="1200" b="1" kern="1200" dirty="0">
            <a:solidFill>
              <a:schemeClr val="bg1"/>
            </a:solidFill>
          </a:endParaRPr>
        </a:p>
      </dsp:txBody>
      <dsp:txXfrm>
        <a:off x="7746534" y="2654121"/>
        <a:ext cx="1534736" cy="153473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C7DB0-2782-4CEC-9F9B-49E9E6A0503A}" type="datetimeFigureOut">
              <a:rPr lang="en-US" smtClean="0"/>
              <a:pPr/>
              <a:t>5/1/2013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8D83E-F90D-445B-BB71-163CBCD55965}" type="slidenum">
              <a:rPr lang="en-US" smtClean="0"/>
              <a:pPr/>
              <a:t>‹#›</a:t>
            </a:fld>
            <a:endParaRPr lang="en-US" dirty="0"/>
          </a:p>
        </p:txBody>
      </p:sp>
    </p:spTree>
    <p:extLst>
      <p:ext uri="{BB962C8B-B14F-4D97-AF65-F5344CB8AC3E}">
        <p14:creationId xmlns:p14="http://schemas.microsoft.com/office/powerpoint/2010/main" xmlns="" val="300032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Welcome and thank you for participating in this E-learning module on Safety Planning.  [ADVANCE SLIDE]</a:t>
            </a:r>
          </a:p>
          <a:p>
            <a:endParaRPr lang="en-US" sz="1200" kern="1200" dirty="0" smtClean="0">
              <a:solidFill>
                <a:schemeClr val="tx1"/>
              </a:solidFill>
              <a:latin typeface="+mn-lt"/>
              <a:ea typeface="+mn-ea"/>
              <a:cs typeface="+mn-cs"/>
            </a:endParaRPr>
          </a:p>
          <a:p>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fld id="{B312BA37-703B-40AC-B22C-FC82070CEBEE}"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safety plan is made up of actions and services that will temporarily substitute for the lacking of parental protective capacity to control danger threats. [ADVANCE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safety plan is different from a case plan.  A safety plan ensures the child’s safety while simultaneously working with the family.   Nothing in the safety plan identifies how the parents need to change, just what actions and</a:t>
            </a:r>
            <a:r>
              <a:rPr lang="en-US" sz="1200" kern="1200" baseline="0" dirty="0" smtClean="0">
                <a:solidFill>
                  <a:schemeClr val="tx1"/>
                </a:solidFill>
                <a:latin typeface="+mn-lt"/>
                <a:ea typeface="+mn-ea"/>
                <a:cs typeface="+mn-cs"/>
              </a:rPr>
              <a:t> strategies need to be implemented immediately</a:t>
            </a:r>
            <a:r>
              <a:rPr lang="en-US" sz="1200" kern="1200" dirty="0" smtClean="0">
                <a:solidFill>
                  <a:schemeClr val="tx1"/>
                </a:solidFill>
                <a:latin typeface="+mn-lt"/>
                <a:ea typeface="+mn-ea"/>
                <a:cs typeface="+mn-cs"/>
              </a:rPr>
              <a:t>.  The case plan helps the parents or</a:t>
            </a:r>
            <a:r>
              <a:rPr lang="en-US" sz="1200" kern="1200" baseline="0" dirty="0" smtClean="0">
                <a:solidFill>
                  <a:schemeClr val="tx1"/>
                </a:solidFill>
                <a:latin typeface="+mn-lt"/>
                <a:ea typeface="+mn-ea"/>
                <a:cs typeface="+mn-cs"/>
              </a:rPr>
              <a:t> caregivers develop the protective capacity to assure child safety in the long run.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want you to start thinking about  . . . if</a:t>
            </a:r>
            <a:r>
              <a:rPr lang="en-US" sz="1200" kern="1200" dirty="0" smtClean="0">
                <a:solidFill>
                  <a:schemeClr val="tx1"/>
                </a:solidFill>
                <a:latin typeface="+mn-lt"/>
                <a:ea typeface="+mn-ea"/>
                <a:cs typeface="+mn-cs"/>
              </a:rPr>
              <a:t> you have reached the conclusion that a child or children are unsafe, what</a:t>
            </a:r>
            <a:r>
              <a:rPr lang="en-US" sz="1200" kern="1200" baseline="0" dirty="0" smtClean="0">
                <a:solidFill>
                  <a:schemeClr val="tx1"/>
                </a:solidFill>
                <a:latin typeface="+mn-lt"/>
                <a:ea typeface="+mn-ea"/>
                <a:cs typeface="+mn-cs"/>
              </a:rPr>
              <a:t> actions and tasks would you need to put into place to ensure the child’s safety while remaining in the home</a:t>
            </a:r>
            <a:r>
              <a:rPr lang="en-US" sz="1200" kern="1200" dirty="0" smtClean="0">
                <a:solidFill>
                  <a:schemeClr val="tx1"/>
                </a:solidFill>
                <a:latin typeface="+mn-lt"/>
                <a:ea typeface="+mn-ea"/>
                <a:cs typeface="+mn-cs"/>
              </a:rPr>
              <a:t>?  [ADVANCE</a:t>
            </a:r>
            <a:r>
              <a:rPr lang="en-US" sz="1200" kern="1200" baseline="0" dirty="0" smtClean="0">
                <a:solidFill>
                  <a:schemeClr val="tx1"/>
                </a:solidFill>
                <a:latin typeface="+mn-lt"/>
                <a:ea typeface="+mn-ea"/>
                <a:cs typeface="+mn-cs"/>
              </a:rPr>
              <a:t> SLIDE]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unsafe child does not automatically require a placement outside the home. Safety plans range from entirely in-home to exclusively out-of-home care. A safety plan’s objective [CLICK]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to control threats in the least intrusive manner. Using a</a:t>
            </a:r>
            <a:r>
              <a:rPr lang="en-US" sz="1200" kern="1200" baseline="0" dirty="0" smtClean="0">
                <a:solidFill>
                  <a:schemeClr val="tx1"/>
                </a:solidFill>
                <a:latin typeface="+mn-lt"/>
                <a:ea typeface="+mn-ea"/>
                <a:cs typeface="+mn-cs"/>
              </a:rPr>
              <a:t> combination of </a:t>
            </a:r>
            <a:r>
              <a:rPr lang="en-US" sz="1200" kern="1200" dirty="0" smtClean="0">
                <a:solidFill>
                  <a:schemeClr val="tx1"/>
                </a:solidFill>
                <a:latin typeface="+mn-lt"/>
                <a:ea typeface="+mn-ea"/>
                <a:cs typeface="+mn-cs"/>
              </a:rPr>
              <a:t>respite care or short-term foster care to separate children from threats can allow children to spend more time at home. When recommending an out-of-home safety plan, the parties must inform the court why an in-home safety plan cannot work. This is the essence of demonstrating reasonable efforts to prevent placement or why</a:t>
            </a:r>
            <a:r>
              <a:rPr lang="en-US" sz="1200" kern="1200" baseline="0" dirty="0" smtClean="0">
                <a:solidFill>
                  <a:schemeClr val="tx1"/>
                </a:solidFill>
                <a:latin typeface="+mn-lt"/>
                <a:ea typeface="+mn-ea"/>
                <a:cs typeface="+mn-cs"/>
              </a:rPr>
              <a:t> we cannot reunify </a:t>
            </a:r>
            <a:r>
              <a:rPr lang="en-US" sz="1200" kern="1200" dirty="0" smtClean="0">
                <a:solidFill>
                  <a:schemeClr val="tx1"/>
                </a:solidFill>
                <a:latin typeface="+mn-lt"/>
                <a:ea typeface="+mn-ea"/>
                <a:cs typeface="+mn-cs"/>
              </a:rPr>
              <a:t>quickly.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Devising a safety plan to allow children to remain</a:t>
            </a:r>
            <a:r>
              <a:rPr lang="en-US" sz="1200" kern="1200" baseline="0" dirty="0" smtClean="0">
                <a:solidFill>
                  <a:schemeClr val="tx1"/>
                </a:solidFill>
                <a:latin typeface="+mn-lt"/>
                <a:ea typeface="+mn-ea"/>
                <a:cs typeface="+mn-cs"/>
              </a:rPr>
              <a:t> at home </a:t>
            </a:r>
            <a:r>
              <a:rPr lang="en-US" sz="1200" kern="1200" dirty="0" smtClean="0">
                <a:solidFill>
                  <a:schemeClr val="tx1"/>
                </a:solidFill>
                <a:latin typeface="+mn-lt"/>
                <a:ea typeface="+mn-ea"/>
                <a:cs typeface="+mn-cs"/>
              </a:rPr>
              <a:t>means knowing about actions or methods that might immediately control threats of danger by</a:t>
            </a:r>
            <a:r>
              <a:rPr lang="en-US" sz="1200" kern="1200" baseline="0" dirty="0" smtClean="0">
                <a:solidFill>
                  <a:schemeClr val="tx1"/>
                </a:solidFill>
                <a:latin typeface="+mn-lt"/>
                <a:ea typeface="+mn-ea"/>
                <a:cs typeface="+mn-cs"/>
              </a:rPr>
              <a:t> substituting for a parent or caregiver’s lack of protective capacities</a:t>
            </a:r>
            <a:r>
              <a:rPr lang="en-US" sz="1200" kern="1200" dirty="0" smtClean="0">
                <a:solidFill>
                  <a:schemeClr val="tx1"/>
                </a:solidFill>
                <a:latin typeface="+mn-lt"/>
                <a:ea typeface="+mn-ea"/>
                <a:cs typeface="+mn-cs"/>
              </a:rPr>
              <a:t>.  There are</a:t>
            </a:r>
            <a:r>
              <a:rPr lang="en-US" sz="1200" kern="1200" baseline="0" dirty="0" smtClean="0">
                <a:solidFill>
                  <a:schemeClr val="tx1"/>
                </a:solidFill>
                <a:latin typeface="+mn-lt"/>
                <a:ea typeface="+mn-ea"/>
                <a:cs typeface="+mn-cs"/>
              </a:rPr>
              <a:t> five main strategies or actions to accomplish that: [CLICK] managing threatening behavior, [CLICK] managing crises,[CLICK] providing for social support, [CLICK] providing resources and [CLICK] providing for temporary separation between adults and children.  </a:t>
            </a:r>
            <a:r>
              <a:rPr lang="en-US" sz="1200" kern="1200" dirty="0" smtClean="0">
                <a:solidFill>
                  <a:schemeClr val="tx1"/>
                </a:solidFill>
                <a:latin typeface="+mn-lt"/>
                <a:ea typeface="+mn-ea"/>
                <a:cs typeface="+mn-cs"/>
              </a:rPr>
              <a:t> [ADVANCE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Another important</a:t>
            </a:r>
            <a:r>
              <a:rPr lang="en-US" sz="1200" kern="1200" baseline="0" dirty="0" smtClean="0">
                <a:solidFill>
                  <a:schemeClr val="tx1"/>
                </a:solidFill>
                <a:latin typeface="+mn-lt"/>
                <a:ea typeface="+mn-ea"/>
                <a:cs typeface="+mn-cs"/>
              </a:rPr>
              <a:t> thing to remember is that m</a:t>
            </a:r>
            <a:r>
              <a:rPr lang="en-US" sz="1200" kern="1200" dirty="0" smtClean="0">
                <a:solidFill>
                  <a:schemeClr val="tx1"/>
                </a:solidFill>
                <a:latin typeface="+mn-lt"/>
                <a:ea typeface="+mn-ea"/>
                <a:cs typeface="+mn-cs"/>
              </a:rPr>
              <a:t>any protective actions do not have to be carried out by a professional or a paid safety service provider. [CLICK] Child care can be provided by a daycare facility or by a church volunteer. Monitoring whether and how parents provide children’s meals can be done by a grandmother,</a:t>
            </a:r>
            <a:r>
              <a:rPr lang="en-US" sz="1200" kern="1200" baseline="0" dirty="0" smtClean="0">
                <a:solidFill>
                  <a:schemeClr val="tx1"/>
                </a:solidFill>
                <a:latin typeface="+mn-lt"/>
                <a:ea typeface="+mn-ea"/>
                <a:cs typeface="+mn-cs"/>
              </a:rPr>
              <a:t> mentor or Case Manager.   </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[ADVANCE SLIDE]</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All</a:t>
            </a:r>
            <a:r>
              <a:rPr lang="en-US" sz="1200" baseline="0" dirty="0" smtClean="0"/>
              <a:t> the sa</a:t>
            </a:r>
            <a:r>
              <a:rPr lang="en-US" sz="1200" dirty="0" smtClean="0"/>
              <a:t>fety actions or services to control or manage threats must be explored and considered in</a:t>
            </a:r>
            <a:r>
              <a:rPr lang="en-US" sz="1200" baseline="0" dirty="0" smtClean="0"/>
              <a:t> terms of how, or if, they will sufficiently substitute for a parent’s lack of protective capacity.  The best safety plan outcomes [CLICK] occur as a result of including </a:t>
            </a:r>
            <a:r>
              <a:rPr lang="en-US" sz="1200" kern="1200" baseline="0" dirty="0" smtClean="0">
                <a:solidFill>
                  <a:schemeClr val="tx1"/>
                </a:solidFill>
                <a:latin typeface="+mn-lt"/>
                <a:ea typeface="+mn-ea"/>
                <a:cs typeface="+mn-cs"/>
              </a:rPr>
              <a:t>the right participants, putting</a:t>
            </a:r>
            <a:r>
              <a:rPr lang="en-US" sz="1200" kern="1200" dirty="0" smtClean="0">
                <a:solidFill>
                  <a:schemeClr val="tx1"/>
                </a:solidFill>
                <a:latin typeface="+mn-lt"/>
                <a:ea typeface="+mn-ea"/>
                <a:cs typeface="+mn-cs"/>
              </a:rPr>
              <a:t> the right actions in place, and selecting the least intrusive plan to keep </a:t>
            </a:r>
            <a:r>
              <a:rPr lang="en-US" sz="1200" kern="1200" baseline="0" dirty="0" smtClean="0">
                <a:solidFill>
                  <a:schemeClr val="tx1"/>
                </a:solidFill>
                <a:latin typeface="+mn-lt"/>
                <a:ea typeface="+mn-ea"/>
                <a:cs typeface="+mn-cs"/>
              </a:rPr>
              <a:t>children protected and safe.  Using an in-home plan as an alternative to full time out of home placement will always be your first consideration . . .  but how do you know when it is sufficient to ensure the children’s safety? </a:t>
            </a:r>
            <a:r>
              <a:rPr lang="en-US" sz="1200" kern="1200" dirty="0" smtClean="0">
                <a:solidFill>
                  <a:schemeClr val="tx1"/>
                </a:solidFill>
                <a:latin typeface="+mn-lt"/>
                <a:ea typeface="+mn-ea"/>
                <a:cs typeface="+mn-cs"/>
              </a:rPr>
              <a:t>[ADVANCE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we have considered these options, we must answer the bottom line question: will an in-home or out-of-home safety plan, or some combination, be the least intrusive approach to keep the child safe and still be sufficient? [ADVANCE</a:t>
            </a:r>
            <a:r>
              <a:rPr lang="en-US" sz="1200" kern="1200" baseline="0" dirty="0" smtClean="0">
                <a:solidFill>
                  <a:schemeClr val="tx1"/>
                </a:solidFill>
                <a:latin typeface="+mn-lt"/>
                <a:ea typeface="+mn-ea"/>
                <a:cs typeface="+mn-cs"/>
              </a:rPr>
              <a:t> SLIDE]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very important because if an in-home safety plan would be sufficient, and the agency fails to consider or implement one, then the agency has failed to provide reasonable efforts to prevent removal. [ADVANCE SLIDE]</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consideration of whether an in-home safety plan will work should include a specific consideration of how and when the danger threats emerge.  Some critical thinking questions to consider related to the danger threats are the following:  </a:t>
            </a:r>
          </a:p>
          <a:p>
            <a:pPr marL="171450" indent="-171450">
              <a:buFont typeface="Arial" pitchFamily="34" charset="0"/>
              <a:buChar char="•"/>
            </a:pPr>
            <a:r>
              <a:rPr lang="en-US" sz="1200" kern="1200" dirty="0" smtClean="0">
                <a:solidFill>
                  <a:schemeClr val="tx1"/>
                </a:solidFill>
                <a:latin typeface="+mn-lt"/>
                <a:ea typeface="+mn-ea"/>
                <a:cs typeface="+mn-cs"/>
              </a:rPr>
              <a:t>Does each threat happen every day? Different times of day? Is there any pattern or are they unpredictable?</a:t>
            </a:r>
          </a:p>
          <a:p>
            <a:pPr marL="171450" indent="-171450">
              <a:buFont typeface="Arial" pitchFamily="34" charset="0"/>
              <a:buChar char="•"/>
            </a:pPr>
            <a:r>
              <a:rPr lang="en-US" sz="1200" kern="1200" dirty="0" smtClean="0">
                <a:solidFill>
                  <a:schemeClr val="tx1"/>
                </a:solidFill>
                <a:latin typeface="+mn-lt"/>
                <a:ea typeface="+mn-ea"/>
                <a:cs typeface="+mn-cs"/>
              </a:rPr>
              <a:t>How long have these threats been occurring? Will it be easier or harder to control or manage threatening behavior with a long family history?</a:t>
            </a:r>
          </a:p>
          <a:p>
            <a:pPr marL="171450" indent="-171450">
              <a:buFont typeface="Arial" pitchFamily="34" charset="0"/>
              <a:buChar char="•"/>
            </a:pPr>
            <a:r>
              <a:rPr lang="en-US" sz="1200" kern="1200" dirty="0" smtClean="0">
                <a:solidFill>
                  <a:schemeClr val="tx1"/>
                </a:solidFill>
                <a:latin typeface="+mn-lt"/>
                <a:ea typeface="+mn-ea"/>
                <a:cs typeface="+mn-cs"/>
              </a:rPr>
              <a:t>Does anything specific trigger the threat or accompany the threat, such as pay day, alcohol use, or migraine?  [ADVANCE SLIDE]</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should also consider whether an in-home safety plan would be sufficient to control the threats, in view of how the household environment and how the caregiver’s react to the idea of an in-home safety plan.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Some critical thinking questions which will guide this decision include: </a:t>
            </a:r>
          </a:p>
          <a:p>
            <a:pPr lvl="0">
              <a:buFont typeface="Arial" pitchFamily="34" charset="0"/>
              <a:buChar char="•"/>
            </a:pPr>
            <a:r>
              <a:rPr lang="en-US" sz="1200" kern="1200" dirty="0" smtClean="0">
                <a:solidFill>
                  <a:schemeClr val="tx1"/>
                </a:solidFill>
                <a:latin typeface="+mn-lt"/>
                <a:ea typeface="+mn-ea"/>
                <a:cs typeface="+mn-cs"/>
              </a:rPr>
              <a:t>Are the parents living in the home, or do they disappear occasionally? </a:t>
            </a:r>
          </a:p>
          <a:p>
            <a:pPr lvl="0">
              <a:buFont typeface="Arial" pitchFamily="34" charset="0"/>
              <a:buChar char="•"/>
            </a:pPr>
            <a:r>
              <a:rPr lang="en-US" sz="1200" kern="1200" dirty="0" smtClean="0">
                <a:solidFill>
                  <a:schemeClr val="tx1"/>
                </a:solidFill>
                <a:latin typeface="+mn-lt"/>
                <a:ea typeface="+mn-ea"/>
                <a:cs typeface="+mn-cs"/>
              </a:rPr>
              <a:t>Are the parents willing to cooperate with an in-home plan? How are we gauging “cooperation”?</a:t>
            </a:r>
          </a:p>
          <a:p>
            <a:pPr lvl="0">
              <a:buFont typeface="Arial" pitchFamily="34" charset="0"/>
              <a:buChar char="•"/>
            </a:pPr>
            <a:r>
              <a:rPr lang="en-US" sz="1200" kern="1200" dirty="0" smtClean="0">
                <a:solidFill>
                  <a:schemeClr val="tx1"/>
                </a:solidFill>
                <a:latin typeface="+mn-lt"/>
                <a:ea typeface="+mn-ea"/>
                <a:cs typeface="+mn-cs"/>
              </a:rPr>
              <a:t>Is the household predictable enough that actions will eliminate or manage threats of danger?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you consider these questions, if the answer to any of these is no, then an in-home safety plan is not appropriate.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objective is to build upon the three previous e-learning modules which introduced the information domains, the key safety constructs,</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the critical thinking necessary to adequately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inform</a:t>
            </a:r>
            <a:r>
              <a:rPr lang="en-US" sz="1200" kern="1200" baseline="0" dirty="0" smtClean="0">
                <a:solidFill>
                  <a:schemeClr val="tx1"/>
                </a:solidFill>
                <a:latin typeface="+mn-lt"/>
                <a:ea typeface="+mn-ea"/>
                <a:cs typeface="+mn-cs"/>
              </a:rPr>
              <a:t> safety decision making and </a:t>
            </a:r>
            <a:r>
              <a:rPr lang="en-US" sz="1200" kern="1200" dirty="0" smtClean="0">
                <a:solidFill>
                  <a:schemeClr val="tx1"/>
                </a:solidFill>
                <a:latin typeface="+mn-lt"/>
                <a:ea typeface="+mn-ea"/>
                <a:cs typeface="+mn-cs"/>
              </a:rPr>
              <a:t>illustrate how a sufficient and effective [CLICK] safety plan controls for any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active danger threats identified in the home.  [ADVANCE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baseline="0" dirty="0" smtClean="0">
                <a:solidFill>
                  <a:schemeClr val="tx1"/>
                </a:solidFill>
                <a:latin typeface="+mn-lt"/>
                <a:ea typeface="+mn-ea"/>
                <a:cs typeface="+mn-cs"/>
              </a:rPr>
              <a:t>Another critical thinking consideration for in-home safety planning is to match the right safety actions, at the right level, frequency, and intensity to manage the identified threats.  </a:t>
            </a:r>
          </a:p>
          <a:p>
            <a:pPr rtl="0"/>
            <a:r>
              <a:rPr lang="en-US" sz="1200" b="0" i="0" u="none" strike="noStrike" kern="1200" baseline="0" dirty="0" smtClean="0">
                <a:solidFill>
                  <a:schemeClr val="tx1"/>
                </a:solidFill>
                <a:latin typeface="+mn-lt"/>
                <a:ea typeface="+mn-ea"/>
                <a:cs typeface="+mn-cs"/>
              </a:rPr>
              <a:t>Thinking critically, here are some key elements to consider:  </a:t>
            </a:r>
          </a:p>
          <a:p>
            <a:pPr lvl="1" rtl="0"/>
            <a:r>
              <a:rPr lang="en-US" sz="1200" b="0" i="0" u="none" strike="noStrike" kern="1200" baseline="0" dirty="0" smtClean="0">
                <a:solidFill>
                  <a:schemeClr val="tx1"/>
                </a:solidFill>
                <a:latin typeface="+mn-lt"/>
                <a:ea typeface="+mn-ea"/>
                <a:cs typeface="+mn-cs"/>
              </a:rPr>
              <a:t>•How often and how long are safety actions likely to be needed? </a:t>
            </a:r>
          </a:p>
          <a:p>
            <a:pPr lvl="1" rtl="0"/>
            <a:r>
              <a:rPr lang="en-US" sz="1200" b="0" i="0" u="none" strike="noStrike" kern="1200" baseline="0" dirty="0" smtClean="0">
                <a:solidFill>
                  <a:schemeClr val="tx1"/>
                </a:solidFill>
                <a:latin typeface="+mn-lt"/>
                <a:ea typeface="+mn-ea"/>
                <a:cs typeface="+mn-cs"/>
              </a:rPr>
              <a:t>•Are informal or formal safety management providers available to carry out services at appropriate times, frequency and duration? [CLICK]</a:t>
            </a:r>
          </a:p>
          <a:p>
            <a:pPr lvl="1" rtl="0"/>
            <a:r>
              <a:rPr lang="en-US" sz="1200" b="0" i="0" u="none" strike="noStrike" kern="1200" baseline="0" dirty="0" smtClean="0">
                <a:solidFill>
                  <a:schemeClr val="tx1"/>
                </a:solidFill>
                <a:latin typeface="+mn-lt"/>
                <a:ea typeface="+mn-ea"/>
                <a:cs typeface="+mn-cs"/>
              </a:rPr>
              <a:t>•Are the people who carry out the in-home safety plan aware, committed, and reliable?</a:t>
            </a:r>
          </a:p>
          <a:p>
            <a:pPr lvl="1" rtl="0"/>
            <a:r>
              <a:rPr lang="en-US" sz="1200" b="0" i="0" u="none" strike="noStrike" kern="1200" baseline="0" dirty="0" smtClean="0">
                <a:solidFill>
                  <a:schemeClr val="tx1"/>
                </a:solidFill>
                <a:latin typeface="+mn-lt"/>
                <a:ea typeface="+mn-ea"/>
                <a:cs typeface="+mn-cs"/>
              </a:rPr>
              <a:t>•Are safety plan providers, informal or formal, able to sustain the intense effort until the parent can protect without support?  [ADVANCE SLIDE]</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consideration of these types of questions help us to analyze whether or not an in-home safety plan will work. If the analysis reveals that any</a:t>
            </a:r>
            <a:r>
              <a:rPr lang="en-US" sz="1200" kern="1200" baseline="0" dirty="0" smtClean="0">
                <a:solidFill>
                  <a:schemeClr val="tx1"/>
                </a:solidFill>
                <a:latin typeface="+mn-lt"/>
                <a:ea typeface="+mn-ea"/>
                <a:cs typeface="+mn-cs"/>
              </a:rPr>
              <a:t> of the three categorical considerations, [CLICK] sufficiency, feasibility or sustainability is not practical</a:t>
            </a:r>
            <a:r>
              <a:rPr lang="en-US" sz="1200" kern="1200" dirty="0" smtClean="0">
                <a:solidFill>
                  <a:schemeClr val="tx1"/>
                </a:solidFill>
                <a:latin typeface="+mn-lt"/>
                <a:ea typeface="+mn-ea"/>
                <a:cs typeface="+mn-cs"/>
              </a:rPr>
              <a:t>, an </a:t>
            </a:r>
            <a:r>
              <a:rPr lang="en-US" sz="1200" i="1" kern="1200" dirty="0" smtClean="0">
                <a:solidFill>
                  <a:schemeClr val="tx1"/>
                </a:solidFill>
                <a:latin typeface="+mn-lt"/>
                <a:ea typeface="+mn-ea"/>
                <a:cs typeface="+mn-cs"/>
              </a:rPr>
              <a:t>out-of-home safety plan </a:t>
            </a:r>
            <a:r>
              <a:rPr lang="en-US" sz="1200" kern="1200" dirty="0" smtClean="0">
                <a:solidFill>
                  <a:schemeClr val="tx1"/>
                </a:solidFill>
                <a:latin typeface="+mn-lt"/>
                <a:ea typeface="+mn-ea"/>
                <a:cs typeface="+mn-cs"/>
              </a:rPr>
              <a:t>must be developed.  [ADVANCE SLIDE]</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order to determine that an in-home safety plan is sufficient, feasible and sustainable, let’s review the five criteria which we all must remember when we develop in-home safety plans.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First, the safety plan only controls or manages danger threats.  This means that there must be a direct and logical connection between plan tasks and the way threats operate in the family.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Secondly, the safety plan must have an immediate effect on controlling threats. Strategies resulting in long term change, such as counseling or anger management classes, may be appropriate for the case plan but will not have an immediate effect and do not belong in a safety plan.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third criteria is that people and services identified in the safety plan must be accessible and available when threats are present.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fourth criteria is that in-home safety plans must have concrete, action oriented activities and tasks.  Safety plans identify specific day care or supervision arrangements whereas case plans tend to include categorical activities</a:t>
            </a:r>
            <a:r>
              <a:rPr lang="en-US" sz="1200" kern="1200" baseline="0" dirty="0" smtClean="0">
                <a:solidFill>
                  <a:schemeClr val="tx1"/>
                </a:solidFill>
                <a:latin typeface="+mn-lt"/>
                <a:ea typeface="+mn-ea"/>
                <a:cs typeface="+mn-cs"/>
              </a:rPr>
              <a:t> like </a:t>
            </a:r>
            <a:r>
              <a:rPr lang="en-US" sz="1200" kern="1200" dirty="0" smtClean="0">
                <a:solidFill>
                  <a:schemeClr val="tx1"/>
                </a:solidFill>
                <a:latin typeface="+mn-lt"/>
                <a:ea typeface="+mn-ea"/>
                <a:cs typeface="+mn-cs"/>
              </a:rPr>
              <a:t>counseling or therapy.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Finally, the fifth criteria for in-home safety plans is that they must never rely on parental promises to stop the threatening behavior.  A safety plan should never say that the parent will stop drinking or always supervise the child.  We have already established that the identified danger threats are out of control, so a parental promise to control the identified behavior is not a reliable safety plan.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safety plan is the foundation of safety management. [CLICK] The safety plan is the official agreement which we develop with the family and identifies who will do what, when, and where, and for how long, in order to control the identified danger threats.  [ADVANCE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four key components of a written safety plan.  The first is that it must identify, in language that can be understood by everyone involved, what the danger threats are that exist in this family.  This means that each identified danger threat is described in terms of how it is displayed in this family.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second component is that the written plan must identify how the danger threat will be managed including, by whom, and under what circumstances.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must include specific agreements with specification of time requirements, availability, accessibility and suitability of all those involved. </a:t>
            </a:r>
            <a:r>
              <a:rPr lang="en-US" sz="1200" kern="1200" baseline="0" dirty="0" smtClean="0">
                <a:solidFill>
                  <a:schemeClr val="tx1"/>
                </a:solidFill>
                <a:latin typeface="+mn-lt"/>
                <a:ea typeface="+mn-ea"/>
                <a:cs typeface="+mn-cs"/>
              </a:rPr>
              <a:t> Participants to the plan may </a:t>
            </a:r>
            <a:r>
              <a:rPr lang="en-US" sz="1200" kern="1200" dirty="0" smtClean="0">
                <a:solidFill>
                  <a:schemeClr val="tx1"/>
                </a:solidFill>
                <a:latin typeface="+mn-lt"/>
                <a:ea typeface="+mn-ea"/>
                <a:cs typeface="+mn-cs"/>
              </a:rPr>
              <a:t>include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family members, professional service providers, and any other individuals</a:t>
            </a:r>
            <a:r>
              <a:rPr lang="en-US" sz="1200" kern="1200" baseline="0" dirty="0" smtClean="0">
                <a:solidFill>
                  <a:schemeClr val="tx1"/>
                </a:solidFill>
                <a:latin typeface="+mn-lt"/>
                <a:ea typeface="+mn-ea"/>
                <a:cs typeface="+mn-cs"/>
              </a:rPr>
              <a:t> in the </a:t>
            </a:r>
            <a:r>
              <a:rPr lang="en-US" sz="1200" kern="1200" dirty="0" smtClean="0">
                <a:solidFill>
                  <a:schemeClr val="tx1"/>
                </a:solidFill>
                <a:latin typeface="+mn-lt"/>
                <a:ea typeface="+mn-ea"/>
                <a:cs typeface="+mn-cs"/>
              </a:rPr>
              <a:t>community supportive of the family and willing to commit their time and abide by the plan.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third essential component of the written plan is documentation of the parent or caregiver’s awareness and acknowledgement of danger threats and their acceptance and willingness for the plan to be implemented.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final essential component of the written plan is a specific description of how the investigator or case manager will manage the plan.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how long should we anticipate a safety plan to be in place in any given case?  The answer to this is simple, [CLICK] as long as it is needed.  And the need is defined by the presence of danger threats, the presence of a vulnerable child and the lack of protective capacity.  The safety plan must be implemented and active as long as danger threats exist and caregiver protective capacities are diminished.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remember, we will have safety plans operating at the same time we have case plans. Safety plans and case plans serve a different purpose. Simply put, safety plans are focused on control; case plans are focused on change. Safety plans substitute for lack of protective capacity; case plans focus on changing or enhancing protective capacity. And safety plans must have an immediate effect, whereas case plans have treatment effects which are achieved over time.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module we will look at what a safety plan is, and what it is not.  We will lay out the criteria for a sufficient safety plan and we will describe the process for determining the least intrusive safety plan.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module we have examined the steps to determine what type of safety plan will be sufficient and the requirements to consider in implementing the least intrusive plan possible. We have also looked at the specific criteria used to evaluate the sufficiency of in-home safety plans. And, finally, we identified the essential written components of all in-home safety plans.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Please proceed to answer the questions which follow and thank you for your participation.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Q1:  Which of these items is not true?</a:t>
            </a:r>
          </a:p>
          <a:p>
            <a:r>
              <a:rPr lang="en-US" sz="1200" kern="1200" dirty="0" smtClean="0">
                <a:solidFill>
                  <a:schemeClr val="tx1"/>
                </a:solidFill>
                <a:latin typeface="+mn-lt"/>
                <a:ea typeface="+mn-ea"/>
                <a:cs typeface="+mn-cs"/>
              </a:rPr>
              <a:t> </a:t>
            </a:r>
          </a:p>
          <a:p>
            <a:pPr marL="228600" indent="-228600">
              <a:buFont typeface="+mj-lt"/>
              <a:buAutoNum type="alphaLcPeriod"/>
            </a:pPr>
            <a:r>
              <a:rPr lang="en-US" sz="1200" kern="1200" dirty="0" smtClean="0">
                <a:solidFill>
                  <a:schemeClr val="tx1"/>
                </a:solidFill>
                <a:latin typeface="+mn-lt"/>
                <a:ea typeface="+mn-ea"/>
                <a:cs typeface="+mn-cs"/>
              </a:rPr>
              <a:t>The primary purpose of a safety plan is control</a:t>
            </a:r>
          </a:p>
          <a:p>
            <a:pPr marL="228600" indent="-228600">
              <a:buFont typeface="+mj-lt"/>
              <a:buAutoNum type="alphaLcPeriod"/>
            </a:pPr>
            <a:r>
              <a:rPr lang="en-US" sz="1200" kern="1200" dirty="0" smtClean="0">
                <a:solidFill>
                  <a:schemeClr val="tx1"/>
                </a:solidFill>
                <a:latin typeface="+mn-lt"/>
                <a:ea typeface="+mn-ea"/>
                <a:cs typeface="+mn-cs"/>
              </a:rPr>
              <a:t>People involved in safety plans must be immediately accessible and available</a:t>
            </a:r>
          </a:p>
          <a:p>
            <a:pPr marL="228600" indent="-228600">
              <a:buFont typeface="+mj-lt"/>
              <a:buAutoNum type="alphaLcPeriod"/>
            </a:pPr>
            <a:r>
              <a:rPr lang="en-US" sz="1200" kern="1200" dirty="0" smtClean="0">
                <a:solidFill>
                  <a:schemeClr val="tx1"/>
                </a:solidFill>
                <a:latin typeface="+mn-lt"/>
                <a:ea typeface="+mn-ea"/>
                <a:cs typeface="+mn-cs"/>
              </a:rPr>
              <a:t>A safety plan only lasts for 30 days</a:t>
            </a:r>
          </a:p>
          <a:p>
            <a:pPr marL="228600" indent="-228600">
              <a:buFont typeface="+mj-lt"/>
              <a:buAutoNum type="alphaLcPeriod"/>
            </a:pPr>
            <a:r>
              <a:rPr lang="en-US" sz="1200" kern="1200" dirty="0" smtClean="0">
                <a:solidFill>
                  <a:schemeClr val="tx1"/>
                </a:solidFill>
                <a:latin typeface="+mn-lt"/>
                <a:ea typeface="+mn-ea"/>
                <a:cs typeface="+mn-cs"/>
              </a:rPr>
              <a:t>A safety plan must have an immediate effect</a:t>
            </a:r>
          </a:p>
          <a:p>
            <a:pPr marL="228600" indent="-228600">
              <a:buFont typeface="+mj-lt"/>
              <a:buAutoNum type="alphaLcPeriod"/>
            </a:pPr>
            <a:r>
              <a:rPr lang="en-US" sz="1200" kern="1200" dirty="0" smtClean="0">
                <a:solidFill>
                  <a:schemeClr val="tx1"/>
                </a:solidFill>
                <a:latin typeface="+mn-lt"/>
                <a:ea typeface="+mn-ea"/>
                <a:cs typeface="+mn-cs"/>
              </a:rPr>
              <a:t>Safety plans can include professional and non-professional providers</a:t>
            </a:r>
          </a:p>
          <a:p>
            <a:r>
              <a:rPr lang="en-US" sz="1200" kern="1200" dirty="0" smtClean="0">
                <a:solidFill>
                  <a:schemeClr val="tx1"/>
                </a:solidFill>
                <a:latin typeface="+mn-lt"/>
                <a:ea typeface="+mn-ea"/>
                <a:cs typeface="+mn-cs"/>
              </a:rPr>
              <a:t>[ADVANCE SLIDE]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Answer (c) is not true because safety plans are always “open-ended”, that is, they are in place as long as they are needed which is defined by how soon the parental or caregiver protective capacity can control any and all active danger threats previously or currently identified in the home.  [ADVANCE</a:t>
            </a:r>
            <a:r>
              <a:rPr lang="en-US" sz="1200" baseline="0" dirty="0" smtClean="0"/>
              <a:t> SLIDE]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Q2:  </a:t>
            </a:r>
            <a:r>
              <a:rPr lang="en-US" sz="1200" kern="1200" dirty="0" smtClean="0">
                <a:solidFill>
                  <a:schemeClr val="tx1"/>
                </a:solidFill>
                <a:latin typeface="+mn-lt"/>
                <a:ea typeface="+mn-ea"/>
                <a:cs typeface="+mn-cs"/>
              </a:rPr>
              <a:t>Safety</a:t>
            </a:r>
            <a:r>
              <a:rPr lang="en-US" sz="1200" kern="1200" baseline="0" dirty="0" smtClean="0">
                <a:solidFill>
                  <a:schemeClr val="tx1"/>
                </a:solidFill>
                <a:latin typeface="+mn-lt"/>
                <a:ea typeface="+mn-ea"/>
                <a:cs typeface="+mn-cs"/>
              </a:rPr>
              <a:t> plans initiate actions and services that will temporarily substitute for (fill in the blank)</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pPr marL="228600" indent="-228600">
              <a:buFont typeface="+mj-lt"/>
              <a:buAutoNum type="alphaLcPeriod"/>
            </a:pPr>
            <a:r>
              <a:rPr lang="en-US" sz="1200" kern="1200" dirty="0" smtClean="0">
                <a:solidFill>
                  <a:schemeClr val="tx1"/>
                </a:solidFill>
                <a:latin typeface="+mn-lt"/>
                <a:ea typeface="+mn-ea"/>
                <a:cs typeface="+mn-cs"/>
              </a:rPr>
              <a:t>Present</a:t>
            </a:r>
            <a:r>
              <a:rPr lang="en-US" sz="1200" kern="1200" baseline="0" dirty="0" smtClean="0">
                <a:solidFill>
                  <a:schemeClr val="tx1"/>
                </a:solidFill>
                <a:latin typeface="+mn-lt"/>
                <a:ea typeface="+mn-ea"/>
                <a:cs typeface="+mn-cs"/>
              </a:rPr>
              <a:t> danger</a:t>
            </a:r>
            <a:endParaRPr lang="en-US" sz="1200" kern="1200" dirty="0" smtClean="0">
              <a:solidFill>
                <a:schemeClr val="tx1"/>
              </a:solidFill>
              <a:latin typeface="+mn-lt"/>
              <a:ea typeface="+mn-ea"/>
              <a:cs typeface="+mn-cs"/>
            </a:endParaRPr>
          </a:p>
          <a:p>
            <a:pPr marL="228600" indent="-228600">
              <a:buFont typeface="+mj-lt"/>
              <a:buAutoNum type="alphaLcPeriod"/>
            </a:pPr>
            <a:r>
              <a:rPr lang="en-US" sz="1200" kern="1200" dirty="0" smtClean="0">
                <a:solidFill>
                  <a:schemeClr val="tx1"/>
                </a:solidFill>
                <a:latin typeface="+mn-lt"/>
                <a:ea typeface="+mn-ea"/>
                <a:cs typeface="+mn-cs"/>
              </a:rPr>
              <a:t>Child Vulnerability</a:t>
            </a:r>
          </a:p>
          <a:p>
            <a:pPr marL="228600" indent="-228600">
              <a:buFont typeface="+mj-lt"/>
              <a:buAutoNum type="alphaLcPeriod"/>
            </a:pPr>
            <a:r>
              <a:rPr lang="en-US" sz="1200" kern="1200" dirty="0" smtClean="0">
                <a:solidFill>
                  <a:schemeClr val="tx1"/>
                </a:solidFill>
                <a:latin typeface="+mn-lt"/>
                <a:ea typeface="+mn-ea"/>
                <a:cs typeface="+mn-cs"/>
              </a:rPr>
              <a:t>Basic</a:t>
            </a:r>
            <a:r>
              <a:rPr lang="en-US" sz="1200" kern="1200" baseline="0" dirty="0" smtClean="0">
                <a:solidFill>
                  <a:schemeClr val="tx1"/>
                </a:solidFill>
                <a:latin typeface="+mn-lt"/>
                <a:ea typeface="+mn-ea"/>
                <a:cs typeface="+mn-cs"/>
              </a:rPr>
              <a:t> resources</a:t>
            </a:r>
            <a:endParaRPr lang="en-US" sz="1200" kern="1200" dirty="0" smtClean="0">
              <a:solidFill>
                <a:schemeClr val="tx1"/>
              </a:solidFill>
              <a:latin typeface="+mn-lt"/>
              <a:ea typeface="+mn-ea"/>
              <a:cs typeface="+mn-cs"/>
            </a:endParaRPr>
          </a:p>
          <a:p>
            <a:pPr marL="228600" indent="-228600">
              <a:buFont typeface="+mj-lt"/>
              <a:buAutoNum type="alphaLcPeriod"/>
            </a:pPr>
            <a:r>
              <a:rPr lang="en-US" sz="1200" kern="1200" dirty="0" smtClean="0">
                <a:solidFill>
                  <a:schemeClr val="tx1"/>
                </a:solidFill>
                <a:latin typeface="+mn-lt"/>
                <a:ea typeface="+mn-ea"/>
                <a:cs typeface="+mn-cs"/>
              </a:rPr>
              <a:t>Lacking</a:t>
            </a:r>
            <a:r>
              <a:rPr lang="en-US" sz="1200" kern="1200" baseline="0" dirty="0" smtClean="0">
                <a:solidFill>
                  <a:schemeClr val="tx1"/>
                </a:solidFill>
                <a:latin typeface="+mn-lt"/>
                <a:ea typeface="+mn-ea"/>
                <a:cs typeface="+mn-cs"/>
              </a:rPr>
              <a:t> parental protective capacity</a:t>
            </a:r>
            <a:endParaRPr lang="en-US" sz="1200" kern="1200" dirty="0" smtClean="0">
              <a:solidFill>
                <a:schemeClr val="tx1"/>
              </a:solidFill>
              <a:latin typeface="+mn-lt"/>
              <a:ea typeface="+mn-ea"/>
              <a:cs typeface="+mn-cs"/>
            </a:endParaRPr>
          </a:p>
          <a:p>
            <a:endParaRPr lang="en-US" dirty="0" smtClean="0"/>
          </a:p>
          <a:p>
            <a:r>
              <a:rPr lang="en-US" dirty="0" smtClean="0"/>
              <a:t>[ADVANCE</a:t>
            </a:r>
            <a:r>
              <a:rPr lang="en-US" baseline="0" dirty="0" smtClean="0"/>
              <a:t> SLIDE]</a:t>
            </a:r>
            <a:endParaRPr lang="en-US" dirty="0" smtClean="0"/>
          </a:p>
        </p:txBody>
      </p:sp>
      <p:sp>
        <p:nvSpPr>
          <p:cNvPr id="4" name="Slide Number Placeholder 3"/>
          <p:cNvSpPr>
            <a:spLocks noGrp="1"/>
          </p:cNvSpPr>
          <p:nvPr>
            <p:ph type="sldNum" sz="quarter" idx="10"/>
          </p:nvPr>
        </p:nvSpPr>
        <p:spPr/>
        <p:txBody>
          <a:bodyPr/>
          <a:lstStyle/>
          <a:p>
            <a:fld id="{10D8D83E-F90D-445B-BB71-163CBCD5596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Q2:  </a:t>
            </a:r>
            <a:r>
              <a:rPr lang="en-US" sz="1200" kern="1200" dirty="0" smtClean="0">
                <a:solidFill>
                  <a:schemeClr val="tx1"/>
                </a:solidFill>
                <a:latin typeface="+mn-lt"/>
                <a:ea typeface="+mn-ea"/>
                <a:cs typeface="+mn-cs"/>
              </a:rPr>
              <a:t>Safety</a:t>
            </a:r>
            <a:r>
              <a:rPr lang="en-US" sz="1200" kern="1200" baseline="0" dirty="0" smtClean="0">
                <a:solidFill>
                  <a:schemeClr val="tx1"/>
                </a:solidFill>
                <a:latin typeface="+mn-lt"/>
                <a:ea typeface="+mn-ea"/>
                <a:cs typeface="+mn-cs"/>
              </a:rPr>
              <a:t> plans initiate actions and services that will temporarily substitute for (fill in the blank)</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pPr marL="228600" indent="-228600">
              <a:buFont typeface="+mj-lt"/>
              <a:buAutoNum type="alphaLcPeriod"/>
            </a:pPr>
            <a:r>
              <a:rPr lang="en-US" sz="1200" kern="1200" dirty="0" smtClean="0">
                <a:solidFill>
                  <a:schemeClr val="tx1"/>
                </a:solidFill>
                <a:latin typeface="+mn-lt"/>
                <a:ea typeface="+mn-ea"/>
                <a:cs typeface="+mn-cs"/>
              </a:rPr>
              <a:t>Present</a:t>
            </a:r>
            <a:r>
              <a:rPr lang="en-US" sz="1200" kern="1200" baseline="0" dirty="0" smtClean="0">
                <a:solidFill>
                  <a:schemeClr val="tx1"/>
                </a:solidFill>
                <a:latin typeface="+mn-lt"/>
                <a:ea typeface="+mn-ea"/>
                <a:cs typeface="+mn-cs"/>
              </a:rPr>
              <a:t> danger</a:t>
            </a:r>
            <a:endParaRPr lang="en-US" sz="1200" kern="1200" dirty="0" smtClean="0">
              <a:solidFill>
                <a:schemeClr val="tx1"/>
              </a:solidFill>
              <a:latin typeface="+mn-lt"/>
              <a:ea typeface="+mn-ea"/>
              <a:cs typeface="+mn-cs"/>
            </a:endParaRPr>
          </a:p>
          <a:p>
            <a:pPr marL="228600" indent="-228600">
              <a:buFont typeface="+mj-lt"/>
              <a:buAutoNum type="alphaLcPeriod"/>
            </a:pPr>
            <a:r>
              <a:rPr lang="en-US" sz="1200" kern="1200" dirty="0" smtClean="0">
                <a:solidFill>
                  <a:schemeClr val="tx1"/>
                </a:solidFill>
                <a:latin typeface="+mn-lt"/>
                <a:ea typeface="+mn-ea"/>
                <a:cs typeface="+mn-cs"/>
              </a:rPr>
              <a:t>Child Vulnerability</a:t>
            </a:r>
          </a:p>
          <a:p>
            <a:pPr marL="228600" indent="-228600">
              <a:buFont typeface="+mj-lt"/>
              <a:buAutoNum type="alphaLcPeriod"/>
            </a:pPr>
            <a:r>
              <a:rPr lang="en-US" sz="1200" kern="1200" dirty="0" smtClean="0">
                <a:solidFill>
                  <a:schemeClr val="tx1"/>
                </a:solidFill>
                <a:latin typeface="+mn-lt"/>
                <a:ea typeface="+mn-ea"/>
                <a:cs typeface="+mn-cs"/>
              </a:rPr>
              <a:t>Basic</a:t>
            </a:r>
            <a:r>
              <a:rPr lang="en-US" sz="1200" kern="1200" baseline="0" dirty="0" smtClean="0">
                <a:solidFill>
                  <a:schemeClr val="tx1"/>
                </a:solidFill>
                <a:latin typeface="+mn-lt"/>
                <a:ea typeface="+mn-ea"/>
                <a:cs typeface="+mn-cs"/>
              </a:rPr>
              <a:t> resources</a:t>
            </a:r>
            <a:endParaRPr lang="en-US" sz="1200" kern="1200" dirty="0" smtClean="0">
              <a:solidFill>
                <a:schemeClr val="tx1"/>
              </a:solidFill>
              <a:latin typeface="+mn-lt"/>
              <a:ea typeface="+mn-ea"/>
              <a:cs typeface="+mn-cs"/>
            </a:endParaRPr>
          </a:p>
          <a:p>
            <a:pPr marL="228600" indent="-228600">
              <a:buFont typeface="+mj-lt"/>
              <a:buAutoNum type="alphaLcPeriod"/>
            </a:pPr>
            <a:r>
              <a:rPr lang="en-US" sz="1200" kern="1200" dirty="0" smtClean="0">
                <a:solidFill>
                  <a:schemeClr val="tx1"/>
                </a:solidFill>
                <a:latin typeface="+mn-lt"/>
                <a:ea typeface="+mn-ea"/>
                <a:cs typeface="+mn-cs"/>
              </a:rPr>
              <a:t>Lacking</a:t>
            </a:r>
            <a:r>
              <a:rPr lang="en-US" sz="1200" kern="1200" baseline="0" dirty="0" smtClean="0">
                <a:solidFill>
                  <a:schemeClr val="tx1"/>
                </a:solidFill>
                <a:latin typeface="+mn-lt"/>
                <a:ea typeface="+mn-ea"/>
                <a:cs typeface="+mn-cs"/>
              </a:rPr>
              <a:t> parental protective capacity</a:t>
            </a:r>
            <a:endParaRPr lang="en-US" sz="1200" kern="1200" dirty="0" smtClean="0">
              <a:solidFill>
                <a:schemeClr val="tx1"/>
              </a:solidFill>
              <a:latin typeface="+mn-lt"/>
              <a:ea typeface="+mn-ea"/>
              <a:cs typeface="+mn-cs"/>
            </a:endParaRPr>
          </a:p>
          <a:p>
            <a:endParaRPr lang="en-US" dirty="0" smtClean="0"/>
          </a:p>
          <a:p>
            <a:r>
              <a:rPr lang="en-US" dirty="0" smtClean="0"/>
              <a:t>[ADVANCE</a:t>
            </a:r>
            <a:r>
              <a:rPr lang="en-US" baseline="0" dirty="0" smtClean="0"/>
              <a:t> SLIDE]</a:t>
            </a:r>
            <a:endParaRPr lang="en-US" dirty="0" smtClean="0"/>
          </a:p>
        </p:txBody>
      </p:sp>
      <p:sp>
        <p:nvSpPr>
          <p:cNvPr id="4" name="Slide Number Placeholder 3"/>
          <p:cNvSpPr>
            <a:spLocks noGrp="1"/>
          </p:cNvSpPr>
          <p:nvPr>
            <p:ph type="sldNum" sz="quarter" idx="10"/>
          </p:nvPr>
        </p:nvSpPr>
        <p:spPr/>
        <p:txBody>
          <a:bodyPr/>
          <a:lstStyle/>
          <a:p>
            <a:fld id="{10D8D83E-F90D-445B-BB71-163CBCD5596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Q3:   Which of these is not a criteria for an in-home safety plan?</a:t>
            </a:r>
          </a:p>
          <a:p>
            <a:r>
              <a:rPr lang="en-US" sz="1200" kern="1200" dirty="0" smtClean="0">
                <a:solidFill>
                  <a:schemeClr val="tx1"/>
                </a:solidFill>
                <a:latin typeface="+mn-lt"/>
                <a:ea typeface="+mn-ea"/>
                <a:cs typeface="+mn-cs"/>
              </a:rPr>
              <a:t> </a:t>
            </a:r>
          </a:p>
          <a:p>
            <a:pPr marL="228600" indent="-228600">
              <a:buFont typeface="+mj-lt"/>
              <a:buAutoNum type="alphaLcPeriod"/>
            </a:pPr>
            <a:r>
              <a:rPr lang="en-US" sz="1200" kern="1200" dirty="0" smtClean="0">
                <a:solidFill>
                  <a:schemeClr val="tx1"/>
                </a:solidFill>
                <a:latin typeface="+mn-lt"/>
                <a:ea typeface="+mn-ea"/>
                <a:cs typeface="+mn-cs"/>
              </a:rPr>
              <a:t>Addresses all apparent needs in the family</a:t>
            </a:r>
          </a:p>
          <a:p>
            <a:pPr marL="228600" indent="-228600">
              <a:buFont typeface="+mj-lt"/>
              <a:buAutoNum type="alphaLcPeriod"/>
            </a:pPr>
            <a:r>
              <a:rPr lang="en-US" sz="1200" kern="1200" dirty="0" smtClean="0">
                <a:solidFill>
                  <a:schemeClr val="tx1"/>
                </a:solidFill>
                <a:latin typeface="+mn-lt"/>
                <a:ea typeface="+mn-ea"/>
                <a:cs typeface="+mn-cs"/>
              </a:rPr>
              <a:t>Has an immediate effect on controlling threats</a:t>
            </a:r>
          </a:p>
          <a:p>
            <a:pPr marL="228600" indent="-228600">
              <a:buFont typeface="+mj-lt"/>
              <a:buAutoNum type="alphaLcPeriod"/>
            </a:pPr>
            <a:r>
              <a:rPr lang="en-US" sz="1200" kern="1200" dirty="0" smtClean="0">
                <a:solidFill>
                  <a:schemeClr val="tx1"/>
                </a:solidFill>
                <a:latin typeface="+mn-lt"/>
                <a:ea typeface="+mn-ea"/>
                <a:cs typeface="+mn-cs"/>
              </a:rPr>
              <a:t>Has concrete, action oriented activities and tasks</a:t>
            </a:r>
          </a:p>
          <a:p>
            <a:pPr marL="228600" indent="-228600">
              <a:buFont typeface="+mj-lt"/>
              <a:buAutoNum type="alphaLcPeriod"/>
            </a:pPr>
            <a:r>
              <a:rPr lang="en-US" sz="1200" kern="1200" dirty="0" smtClean="0">
                <a:solidFill>
                  <a:schemeClr val="tx1"/>
                </a:solidFill>
                <a:latin typeface="+mn-lt"/>
                <a:ea typeface="+mn-ea"/>
                <a:cs typeface="+mn-cs"/>
              </a:rPr>
              <a:t>Must never rely on parental promises</a:t>
            </a:r>
          </a:p>
          <a:p>
            <a:pPr marL="228600" indent="-228600">
              <a:buFont typeface="+mj-lt"/>
              <a:buAutoNum type="alphaLcPeriod"/>
            </a:pPr>
            <a:r>
              <a:rPr lang="en-US" sz="1200" kern="1200" dirty="0" smtClean="0">
                <a:solidFill>
                  <a:schemeClr val="tx1"/>
                </a:solidFill>
                <a:latin typeface="+mn-lt"/>
                <a:ea typeface="+mn-ea"/>
                <a:cs typeface="+mn-cs"/>
              </a:rPr>
              <a:t>Must be based on people and services that are available when the threats are present</a:t>
            </a:r>
          </a:p>
          <a:p>
            <a:r>
              <a:rPr lang="en-US" sz="1200" kern="1200" dirty="0" smtClean="0">
                <a:solidFill>
                  <a:schemeClr val="tx1"/>
                </a:solidFill>
                <a:latin typeface="+mn-lt"/>
                <a:ea typeface="+mn-ea"/>
                <a:cs typeface="+mn-cs"/>
              </a:rPr>
              <a:t>[ADVANCE</a:t>
            </a:r>
            <a:r>
              <a:rPr lang="en-US" sz="1200" kern="1200" baseline="0" dirty="0" smtClean="0">
                <a:solidFill>
                  <a:schemeClr val="tx1"/>
                </a:solidFill>
                <a:latin typeface="+mn-lt"/>
                <a:ea typeface="+mn-ea"/>
                <a:cs typeface="+mn-cs"/>
              </a:rPr>
              <a:t> SLIDE]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Answer (a) is not one of the criteria for implementation of an in-home safety plan.  Safety plans are all about taking immediate safety actions to control active danger threats and appropriately managing the plan, which is commonly referred to as “safety management.”  As important as it is to meet the parent’s and children’s needs, that again, is an aspect of case planning, not safety planning.</a:t>
            </a:r>
          </a:p>
          <a:p>
            <a:r>
              <a:rPr lang="en-US" sz="1200" kern="1200" dirty="0" smtClean="0">
                <a:solidFill>
                  <a:schemeClr val="tx1"/>
                </a:solidFill>
                <a:latin typeface="+mn-lt"/>
                <a:ea typeface="+mn-ea"/>
                <a:cs typeface="+mn-cs"/>
              </a:rPr>
              <a:t>[ADVANCE</a:t>
            </a:r>
            <a:r>
              <a:rPr lang="en-US" sz="1200" kern="1200" baseline="0" dirty="0" smtClean="0">
                <a:solidFill>
                  <a:schemeClr val="tx1"/>
                </a:solidFill>
                <a:latin typeface="+mn-lt"/>
                <a:ea typeface="+mn-ea"/>
                <a:cs typeface="+mn-cs"/>
              </a:rPr>
              <a:t> SLIDE]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Q4: </a:t>
            </a:r>
            <a:r>
              <a:rPr lang="en-US" sz="1200" kern="1200" dirty="0" smtClean="0">
                <a:solidFill>
                  <a:schemeClr val="tx1"/>
                </a:solidFill>
                <a:latin typeface="+mn-lt"/>
                <a:ea typeface="+mn-ea"/>
                <a:cs typeface="+mn-cs"/>
              </a:rPr>
              <a:t> Reasonable efforts requires that we consider in-home safety plan options prior to making the recommendation to place the child in an out-of-home placement.  </a:t>
            </a:r>
          </a:p>
          <a:p>
            <a:endParaRPr lang="en-US" sz="1200" kern="1200" dirty="0" smtClean="0">
              <a:solidFill>
                <a:schemeClr val="tx1"/>
              </a:solidFill>
              <a:latin typeface="+mn-lt"/>
              <a:ea typeface="+mn-ea"/>
              <a:cs typeface="+mn-cs"/>
            </a:endParaRPr>
          </a:p>
          <a:p>
            <a:pPr marL="228600" indent="-228600">
              <a:buFont typeface="+mj-lt"/>
              <a:buAutoNum type="alphaLcPeriod"/>
            </a:pPr>
            <a:r>
              <a:rPr lang="en-US" sz="1200" kern="1200" dirty="0" smtClean="0">
                <a:solidFill>
                  <a:schemeClr val="tx1"/>
                </a:solidFill>
                <a:latin typeface="+mn-lt"/>
                <a:ea typeface="+mn-ea"/>
                <a:cs typeface="+mn-cs"/>
              </a:rPr>
              <a:t>True</a:t>
            </a:r>
          </a:p>
          <a:p>
            <a:pPr marL="228600" indent="-228600">
              <a:buFont typeface="+mj-lt"/>
              <a:buAutoNum type="alphaLcPeriod"/>
            </a:pPr>
            <a:r>
              <a:rPr lang="en-US" sz="1200" kern="1200" dirty="0" smtClean="0">
                <a:solidFill>
                  <a:schemeClr val="tx1"/>
                </a:solidFill>
                <a:latin typeface="+mn-lt"/>
                <a:ea typeface="+mn-ea"/>
                <a:cs typeface="+mn-cs"/>
              </a:rPr>
              <a:t>False </a:t>
            </a:r>
          </a:p>
          <a:p>
            <a:r>
              <a:rPr lang="en-US" sz="1200" kern="1200" dirty="0" smtClean="0">
                <a:solidFill>
                  <a:schemeClr val="tx1"/>
                </a:solidFill>
                <a:latin typeface="+mn-lt"/>
                <a:ea typeface="+mn-ea"/>
                <a:cs typeface="+mn-cs"/>
              </a:rPr>
              <a:t>[ADVANCE</a:t>
            </a:r>
            <a:r>
              <a:rPr lang="en-US" sz="1200" kern="1200" baseline="0" dirty="0" smtClean="0">
                <a:solidFill>
                  <a:schemeClr val="tx1"/>
                </a:solidFill>
                <a:latin typeface="+mn-lt"/>
                <a:ea typeface="+mn-ea"/>
                <a:cs typeface="+mn-cs"/>
              </a:rPr>
              <a:t> SLIDE]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correct answer (a) “True.”  Not only do we have to consider an in-home safety plan prior to placing a child in an out-of-home placement , we have to be able to demonstrate to the court why even with the provision of appropriate services the child cannot be maintained safely in his or her home.  This is why your efforts in documenting the insufficiency, unfeasibility and the unsustainability of an in-home plan are so important:  they provide the rationale and justification to the court for the out-of-home placement. </a:t>
            </a:r>
          </a:p>
          <a:p>
            <a:r>
              <a:rPr lang="en-US" sz="1200" kern="1200" dirty="0" smtClean="0">
                <a:solidFill>
                  <a:schemeClr val="tx1"/>
                </a:solidFill>
                <a:latin typeface="+mn-lt"/>
                <a:ea typeface="+mn-ea"/>
                <a:cs typeface="+mn-cs"/>
              </a:rPr>
              <a:t>[ADVANCE</a:t>
            </a:r>
            <a:r>
              <a:rPr lang="en-US" sz="1200" kern="1200" baseline="0" dirty="0" smtClean="0">
                <a:solidFill>
                  <a:schemeClr val="tx1"/>
                </a:solidFill>
                <a:latin typeface="+mn-lt"/>
                <a:ea typeface="+mn-ea"/>
                <a:cs typeface="+mn-cs"/>
              </a:rPr>
              <a:t> SLIDE]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you have finished this module, you will be able to list the criteria for a sufficient safety plan, explain the steps to determine which type of safety plan will meet the needs of the case and meet the requirements of developing the least intrusive plan.  [ADVANCE</a:t>
            </a:r>
            <a:r>
              <a:rPr lang="en-US" sz="1200" kern="1200" baseline="0" dirty="0" smtClean="0">
                <a:solidFill>
                  <a:schemeClr val="tx1"/>
                </a:solidFill>
                <a:latin typeface="+mn-lt"/>
                <a:ea typeface="+mn-ea"/>
                <a:cs typeface="+mn-cs"/>
              </a:rPr>
              <a:t>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Q5: </a:t>
            </a:r>
            <a:r>
              <a:rPr lang="en-US" sz="1200" kern="1200" dirty="0" smtClean="0">
                <a:solidFill>
                  <a:schemeClr val="tx1"/>
                </a:solidFill>
                <a:latin typeface="+mn-lt"/>
                <a:ea typeface="+mn-ea"/>
                <a:cs typeface="+mn-cs"/>
              </a:rPr>
              <a:t> Written safety plans should include:</a:t>
            </a:r>
          </a:p>
          <a:p>
            <a:r>
              <a:rPr lang="en-US" sz="1200" kern="1200" dirty="0" smtClean="0">
                <a:solidFill>
                  <a:schemeClr val="tx1"/>
                </a:solidFill>
                <a:latin typeface="+mn-lt"/>
                <a:ea typeface="+mn-ea"/>
                <a:cs typeface="+mn-cs"/>
              </a:rPr>
              <a:t> </a:t>
            </a:r>
          </a:p>
          <a:p>
            <a:pPr marL="228600" indent="-228600">
              <a:buFont typeface="+mj-lt"/>
              <a:buAutoNum type="alphaLcPeriod"/>
            </a:pPr>
            <a:r>
              <a:rPr lang="en-US" sz="1200" kern="1200" dirty="0" smtClean="0">
                <a:solidFill>
                  <a:schemeClr val="tx1"/>
                </a:solidFill>
                <a:latin typeface="+mn-lt"/>
                <a:ea typeface="+mn-ea"/>
                <a:cs typeface="+mn-cs"/>
              </a:rPr>
              <a:t>A description of the danger threats in language the family can understand</a:t>
            </a:r>
          </a:p>
          <a:p>
            <a:pPr marL="228600" indent="-228600">
              <a:buFont typeface="+mj-lt"/>
              <a:buAutoNum type="alphaLcPeriod"/>
            </a:pPr>
            <a:r>
              <a:rPr lang="en-US" sz="1200" kern="1200" dirty="0" smtClean="0">
                <a:solidFill>
                  <a:schemeClr val="tx1"/>
                </a:solidFill>
                <a:latin typeface="+mn-lt"/>
                <a:ea typeface="+mn-ea"/>
                <a:cs typeface="+mn-cs"/>
              </a:rPr>
              <a:t>A description of how the danger threats will be managed and by whom</a:t>
            </a:r>
          </a:p>
          <a:p>
            <a:pPr marL="228600" indent="-228600">
              <a:buFont typeface="+mj-lt"/>
              <a:buAutoNum type="alphaLcPeriod"/>
            </a:pPr>
            <a:r>
              <a:rPr lang="en-US" sz="1200" kern="1200" dirty="0" smtClean="0">
                <a:solidFill>
                  <a:schemeClr val="tx1"/>
                </a:solidFill>
                <a:latin typeface="+mn-lt"/>
                <a:ea typeface="+mn-ea"/>
                <a:cs typeface="+mn-cs"/>
              </a:rPr>
              <a:t>A description of the parent or caregiver’s awareness of the danger threats</a:t>
            </a:r>
          </a:p>
          <a:p>
            <a:pPr marL="228600" indent="-228600">
              <a:buFont typeface="+mj-lt"/>
              <a:buAutoNum type="alphaLcPeriod"/>
            </a:pPr>
            <a:r>
              <a:rPr lang="en-US" sz="1200" kern="1200" dirty="0" smtClean="0">
                <a:solidFill>
                  <a:schemeClr val="tx1"/>
                </a:solidFill>
                <a:latin typeface="+mn-lt"/>
                <a:ea typeface="+mn-ea"/>
                <a:cs typeface="+mn-cs"/>
              </a:rPr>
              <a:t>A description of how the plan will be managed by the investigator or case manager</a:t>
            </a:r>
          </a:p>
          <a:p>
            <a:pPr marL="228600" indent="-228600">
              <a:buFont typeface="+mj-lt"/>
              <a:buAutoNum type="alphaLcPeriod"/>
            </a:pPr>
            <a:r>
              <a:rPr lang="en-US" sz="1200" kern="1200" dirty="0" smtClean="0">
                <a:solidFill>
                  <a:schemeClr val="tx1"/>
                </a:solidFill>
                <a:latin typeface="+mn-lt"/>
                <a:ea typeface="+mn-ea"/>
                <a:cs typeface="+mn-cs"/>
              </a:rPr>
              <a:t>All of the above</a:t>
            </a:r>
          </a:p>
          <a:p>
            <a:pPr marL="228600" indent="-228600">
              <a:buFont typeface="+mj-lt"/>
              <a:buAutoNum type="alphaLcPeriod"/>
            </a:pPr>
            <a:endParaRPr lang="en-US" sz="1200" kern="1200" dirty="0" smtClean="0">
              <a:solidFill>
                <a:schemeClr val="tx1"/>
              </a:solidFill>
              <a:latin typeface="+mn-lt"/>
              <a:ea typeface="+mn-ea"/>
              <a:cs typeface="+mn-cs"/>
            </a:endParaRPr>
          </a:p>
          <a:p>
            <a:pPr marL="0" indent="0">
              <a:buFontTx/>
              <a:buNone/>
            </a:pPr>
            <a:r>
              <a:rPr lang="en-US" sz="1200" kern="1200" dirty="0" smtClean="0">
                <a:solidFill>
                  <a:schemeClr val="tx1"/>
                </a:solidFill>
                <a:latin typeface="+mn-lt"/>
                <a:ea typeface="+mn-ea"/>
                <a:cs typeface="+mn-cs"/>
              </a:rPr>
              <a:t>[ADVANCE</a:t>
            </a:r>
            <a:r>
              <a:rPr lang="en-US" sz="1200" kern="1200" baseline="0" dirty="0" smtClean="0">
                <a:solidFill>
                  <a:schemeClr val="tx1"/>
                </a:solidFill>
                <a:latin typeface="+mn-lt"/>
                <a:ea typeface="+mn-ea"/>
                <a:cs typeface="+mn-cs"/>
              </a:rPr>
              <a:t> SLIDE]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Answer (e) “all of the above” is correct.  When your written safety plan includes all the elements listed in (a) through (d) you have developed a detailed plan which takes all the guesswork out of what is supposed to be happening on a hourly, daily or weekly, basis, who is responsible for completing the action, and how the plan is going to be managed and reviewed in a timely manner in order to make any necessary adjustments to ensure child safety.</a:t>
            </a:r>
          </a:p>
          <a:p>
            <a:pPr marL="0" indent="0">
              <a:buFontTx/>
              <a:buNone/>
            </a:pPr>
            <a:endParaRPr lang="en-US" sz="1200" kern="1200" dirty="0" smtClean="0">
              <a:solidFill>
                <a:schemeClr val="tx1"/>
              </a:solidFill>
              <a:latin typeface="+mn-lt"/>
              <a:ea typeface="+mn-ea"/>
              <a:cs typeface="+mn-cs"/>
            </a:endParaRPr>
          </a:p>
          <a:p>
            <a:pPr marL="0" indent="0">
              <a:buFontTx/>
              <a:buNone/>
            </a:pPr>
            <a:r>
              <a:rPr lang="en-US" sz="1200" kern="1200" dirty="0" smtClean="0">
                <a:solidFill>
                  <a:schemeClr val="tx1"/>
                </a:solidFill>
                <a:latin typeface="+mn-lt"/>
                <a:ea typeface="+mn-ea"/>
                <a:cs typeface="+mn-cs"/>
              </a:rPr>
              <a:t>[ADVANCE</a:t>
            </a:r>
            <a:r>
              <a:rPr lang="en-US" sz="1200" kern="1200" baseline="0" dirty="0" smtClean="0">
                <a:solidFill>
                  <a:schemeClr val="tx1"/>
                </a:solidFill>
                <a:latin typeface="+mn-lt"/>
                <a:ea typeface="+mn-ea"/>
                <a:cs typeface="+mn-cs"/>
              </a:rPr>
              <a:t> SLIDE]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on completing Module </a:t>
            </a:r>
            <a:r>
              <a:rPr lang="en-US" dirty="0" smtClean="0"/>
              <a:t>Four:  Safety</a:t>
            </a:r>
            <a:r>
              <a:rPr lang="en-US" baseline="0" dirty="0" smtClean="0"/>
              <a:t> Planning</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Within the week you should also complete the discussion guide that accompanies this module.  If you are not watching the module as part of a group exercise facilitated by your supervisor or assigned safety practice expert please contact them for a copy of the discussion guide.  The discussion guide is intended to provide additional resources and instruction so you </a:t>
            </a:r>
            <a:r>
              <a:rPr lang="en-US" dirty="0" smtClean="0"/>
              <a:t>can </a:t>
            </a:r>
            <a:r>
              <a:rPr lang="en-US" sz="1200" kern="1200" dirty="0" smtClean="0">
                <a:solidFill>
                  <a:schemeClr val="tx1"/>
                </a:solidFill>
                <a:latin typeface="+mn-lt"/>
                <a:ea typeface="+mn-ea"/>
                <a:cs typeface="+mn-cs"/>
              </a:rPr>
              <a:t>further explore the five criteria for an in-home safety plan and review and evaluate some sample written in-home safety plans. </a:t>
            </a:r>
          </a:p>
          <a:p>
            <a:endParaRPr lang="en-US" dirty="0"/>
          </a:p>
          <a:p>
            <a:pPr defTabSz="910940">
              <a:defRPr/>
            </a:pPr>
            <a:r>
              <a:rPr lang="en-US" dirty="0"/>
              <a:t>One last thing, don’t forget to get credit for participating in this e-learning module by going to your individual training screen in FSFN and selecting the training course titled Module </a:t>
            </a:r>
            <a:r>
              <a:rPr lang="en-US" dirty="0" smtClean="0"/>
              <a:t>Four:  Safety</a:t>
            </a:r>
            <a:r>
              <a:rPr lang="en-US" baseline="0" dirty="0" smtClean="0"/>
              <a:t> Planning</a:t>
            </a:r>
            <a:r>
              <a:rPr lang="en-US" dirty="0" smtClean="0"/>
              <a:t>.  </a:t>
            </a:r>
            <a:endParaRPr lang="en-US" dirty="0"/>
          </a:p>
          <a:p>
            <a:pPr defTabSz="910940">
              <a:defRPr/>
            </a:pPr>
            <a:endParaRPr lang="en-US" dirty="0"/>
          </a:p>
          <a:p>
            <a:r>
              <a:rPr lang="en-US" dirty="0"/>
              <a:t>Again, thank you for your participation!</a:t>
            </a:r>
          </a:p>
        </p:txBody>
      </p:sp>
      <p:sp>
        <p:nvSpPr>
          <p:cNvPr id="4" name="Slide Number Placeholder 3"/>
          <p:cNvSpPr>
            <a:spLocks noGrp="1"/>
          </p:cNvSpPr>
          <p:nvPr>
            <p:ph type="sldNum" sz="quarter" idx="10"/>
          </p:nvPr>
        </p:nvSpPr>
        <p:spPr/>
        <p:txBody>
          <a:bodyPr/>
          <a:lstStyle/>
          <a:p>
            <a:fld id="{2B0843B3-801B-4898-816C-4111B4AC611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429624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a previous e-learning module, we identified the information standards that let us know when we have sufficient information on the family for decision making. [CLICK]</a:t>
            </a:r>
            <a:r>
              <a:rPr lang="en-US" sz="1200" kern="1200" baseline="0" dirty="0" smtClean="0">
                <a:solidFill>
                  <a:schemeClr val="tx1"/>
                </a:solidFill>
                <a:latin typeface="+mn-lt"/>
                <a:ea typeface="+mn-ea"/>
                <a:cs typeface="+mn-cs"/>
              </a:rPr>
              <a:t> Sufficient i</a:t>
            </a:r>
            <a:r>
              <a:rPr lang="en-US" dirty="0" smtClean="0"/>
              <a:t>nformation collection gives us a full picture of the family .</a:t>
            </a:r>
            <a:r>
              <a:rPr lang="en-US" baseline="0" dirty="0" smtClean="0"/>
              <a:t> . . i</a:t>
            </a:r>
            <a:r>
              <a:rPr lang="en-US" dirty="0" smtClean="0"/>
              <a:t>s relevant to only one particular domain . . . is pertinent to gaining a complete understanding of the domain... covers the principal or core issues of the domain . . . and is adequate enough to give us confidence in our conclusions.  [ADVANCE</a:t>
            </a:r>
            <a:r>
              <a:rPr lang="en-US" baseline="0" dirty="0" smtClean="0"/>
              <a: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Sufficient information around the six information domains reveal [CLICK] present and impending danger in the home.  Sufficient information will also inform us [CLICK] about whether or not the child is vulnerable to the identified danger threat and whether or not the parent or caregiver possesses sufficient protective capacity to keep the child safe despite the presence of a threat.  All this information [CLICK] factors into the determination of child safety. [ADVANCE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threats of danger are identified</a:t>
            </a:r>
            <a:r>
              <a:rPr lang="en-US" sz="1200" kern="1200" baseline="0" dirty="0" smtClean="0">
                <a:solidFill>
                  <a:schemeClr val="tx1"/>
                </a:solidFill>
                <a:latin typeface="+mn-lt"/>
                <a:ea typeface="+mn-ea"/>
                <a:cs typeface="+mn-cs"/>
              </a:rPr>
              <a:t> in the presence of </a:t>
            </a:r>
            <a:r>
              <a:rPr lang="en-US" sz="1200" kern="1200" dirty="0" smtClean="0">
                <a:solidFill>
                  <a:schemeClr val="tx1"/>
                </a:solidFill>
                <a:latin typeface="+mn-lt"/>
                <a:ea typeface="+mn-ea"/>
                <a:cs typeface="+mn-cs"/>
              </a:rPr>
              <a:t>a vulnerable child and the parents or caregivers possess insufficient protective capacities, the child is unsafe [CLICK]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 must temporarily substitute for their inability to control the threats. In every instance when a child is determined to be unsafe, a safety plan is mandatory.  [ADVANCE</a:t>
            </a:r>
            <a:r>
              <a:rPr lang="en-US" sz="1200" kern="1200" baseline="0" dirty="0" smtClean="0">
                <a:solidFill>
                  <a:schemeClr val="tx1"/>
                </a:solidFill>
                <a:latin typeface="+mn-lt"/>
                <a:ea typeface="+mn-ea"/>
                <a:cs typeface="+mn-cs"/>
              </a:rPr>
              <a: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Using</a:t>
            </a:r>
            <a:r>
              <a:rPr lang="en-US" sz="1200" kern="1200" baseline="0" dirty="0" smtClean="0">
                <a:solidFill>
                  <a:schemeClr val="tx1"/>
                </a:solidFill>
                <a:latin typeface="+mn-lt"/>
                <a:ea typeface="+mn-ea"/>
                <a:cs typeface="+mn-cs"/>
              </a:rPr>
              <a:t> our safety equation from module two let’s illustrate </a:t>
            </a:r>
            <a:r>
              <a:rPr lang="en-US" sz="1200" kern="1200" dirty="0" smtClean="0">
                <a:solidFill>
                  <a:schemeClr val="tx1"/>
                </a:solidFill>
                <a:latin typeface="+mn-lt"/>
                <a:ea typeface="+mn-ea"/>
                <a:cs typeface="+mn-cs"/>
              </a:rPr>
              <a:t>the safety determination another way</a:t>
            </a:r>
            <a:r>
              <a:rPr lang="en-US" sz="1200" kern="1200" baseline="0" dirty="0" smtClean="0">
                <a:solidFill>
                  <a:schemeClr val="tx1"/>
                </a:solidFill>
                <a:latin typeface="+mn-lt"/>
                <a:ea typeface="+mn-ea"/>
                <a:cs typeface="+mn-cs"/>
              </a:rPr>
              <a:t>:  identified danger threats plus </a:t>
            </a:r>
            <a:r>
              <a:rPr lang="en-US" sz="1200" kern="1200" dirty="0" smtClean="0">
                <a:solidFill>
                  <a:schemeClr val="tx1"/>
                </a:solidFill>
                <a:latin typeface="+mn-lt"/>
                <a:ea typeface="+mn-ea"/>
                <a:cs typeface="+mn-cs"/>
              </a:rPr>
              <a:t>a vulnerable child with parents or caregivers lacking sufficient protective capacities, equates to an</a:t>
            </a:r>
            <a:r>
              <a:rPr lang="en-US" sz="1200" kern="1200" baseline="0" dirty="0" smtClean="0">
                <a:solidFill>
                  <a:schemeClr val="tx1"/>
                </a:solidFill>
                <a:latin typeface="+mn-lt"/>
                <a:ea typeface="+mn-ea"/>
                <a:cs typeface="+mn-cs"/>
              </a:rPr>
              <a:t> unsafe </a:t>
            </a:r>
            <a:r>
              <a:rPr lang="en-US" sz="1200" kern="1200" dirty="0" smtClean="0">
                <a:solidFill>
                  <a:schemeClr val="tx1"/>
                </a:solidFill>
                <a:latin typeface="+mn-lt"/>
                <a:ea typeface="+mn-ea"/>
                <a:cs typeface="+mn-cs"/>
              </a:rPr>
              <a:t>child [CLICK] which determines our need for a safety plan. [ADVANCE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Any agreed upon arrangement [CLICK] or plan </a:t>
            </a:r>
            <a:r>
              <a:rPr lang="en-US" sz="1200" kern="1200" baseline="0" dirty="0" smtClean="0">
                <a:solidFill>
                  <a:schemeClr val="tx1"/>
                </a:solidFill>
                <a:latin typeface="+mn-lt"/>
                <a:ea typeface="+mn-ea"/>
                <a:cs typeface="+mn-cs"/>
              </a:rPr>
              <a:t>containing </a:t>
            </a:r>
            <a:r>
              <a:rPr lang="en-US" sz="1200" kern="1200" dirty="0" smtClean="0">
                <a:solidFill>
                  <a:schemeClr val="tx1"/>
                </a:solidFill>
                <a:latin typeface="+mn-lt"/>
                <a:ea typeface="+mn-ea"/>
                <a:cs typeface="+mn-cs"/>
              </a:rPr>
              <a:t>actions and tasks focusing on controlling danger</a:t>
            </a:r>
            <a:r>
              <a:rPr lang="en-US" sz="1200" kern="1200" baseline="0" dirty="0" smtClean="0">
                <a:solidFill>
                  <a:schemeClr val="tx1"/>
                </a:solidFill>
                <a:latin typeface="+mn-lt"/>
                <a:ea typeface="+mn-ea"/>
                <a:cs typeface="+mn-cs"/>
              </a:rPr>
              <a:t> threats is called </a:t>
            </a:r>
            <a:r>
              <a:rPr lang="en-US" sz="1200" kern="1200" dirty="0" smtClean="0">
                <a:solidFill>
                  <a:schemeClr val="tx1"/>
                </a:solidFill>
                <a:latin typeface="+mn-lt"/>
                <a:ea typeface="+mn-ea"/>
                <a:cs typeface="+mn-cs"/>
              </a:rPr>
              <a:t>a safety plan. [ADVANCE</a:t>
            </a:r>
            <a:r>
              <a:rPr lang="en-US" sz="1200" kern="1200" baseline="0" dirty="0" smtClean="0">
                <a:solidFill>
                  <a:schemeClr val="tx1"/>
                </a:solidFill>
                <a:latin typeface="+mn-lt"/>
                <a:ea typeface="+mn-ea"/>
                <a:cs typeface="+mn-cs"/>
              </a:rPr>
              <a:t>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pP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 descr="http://sphotos-a.xx.fbcdn.net/hphotos-snc6/602554_439438852766954_1217712786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545138"/>
            <a:ext cx="838584" cy="931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14166"/>
          <a:stretch/>
        </p:blipFill>
        <p:spPr>
          <a:xfrm>
            <a:off x="-3765" y="-2722"/>
            <a:ext cx="2289765" cy="1783080"/>
          </a:xfrm>
          <a:prstGeom prst="rect">
            <a:avLst/>
          </a:prstGeom>
        </p:spPr>
      </p:pic>
      <p:pic>
        <p:nvPicPr>
          <p:cNvPr id="27" name="Picture 26"/>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b="7588"/>
          <a:stretch/>
        </p:blipFill>
        <p:spPr>
          <a:xfrm>
            <a:off x="6240331" y="141022"/>
            <a:ext cx="1989269" cy="1639336"/>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6497239" y="0"/>
            <a:ext cx="1733405" cy="1152144"/>
          </a:xfrm>
          <a:prstGeom prst="rect">
            <a:avLst/>
          </a:prstGeom>
        </p:spPr>
      </p:pic>
      <p:pic>
        <p:nvPicPr>
          <p:cNvPr id="25" name="Picture 24"/>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5334000" y="1094558"/>
            <a:ext cx="912886" cy="685800"/>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4776774" y="0"/>
            <a:ext cx="1720466" cy="1152144"/>
          </a:xfrm>
          <a:prstGeom prst="rect">
            <a:avLst/>
          </a:prstGeom>
        </p:spPr>
      </p:pic>
      <p:pic>
        <p:nvPicPr>
          <p:cNvPr id="32" name="Picture 31"/>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3699601" y="-2722"/>
            <a:ext cx="1697492" cy="1783080"/>
          </a:xfrm>
          <a:prstGeom prst="rect">
            <a:avLst/>
          </a:prstGeom>
        </p:spPr>
      </p:pic>
      <p:pic>
        <p:nvPicPr>
          <p:cNvPr id="3" name="Picture 2"/>
          <p:cNvPicPr>
            <a:picLocks noChangeAspect="1"/>
          </p:cNvPicPr>
          <p:nvPr userDrawn="1"/>
        </p:nvPicPr>
        <p:blipFill rotWithShape="1">
          <a:blip r:embed="rId10" cstate="print">
            <a:extLst>
              <a:ext uri="{28A0092B-C50C-407E-A947-70E740481C1C}">
                <a14:useLocalDpi xmlns:a14="http://schemas.microsoft.com/office/drawing/2010/main" xmlns="" val="0"/>
              </a:ext>
            </a:extLst>
          </a:blip>
          <a:srcRect l="11562" t="26707" b="8819"/>
          <a:stretch/>
        </p:blipFill>
        <p:spPr>
          <a:xfrm>
            <a:off x="7528141" y="-2722"/>
            <a:ext cx="1631310" cy="1783080"/>
          </a:xfrm>
          <a:prstGeom prst="rect">
            <a:avLst/>
          </a:prstGeom>
        </p:spPr>
      </p:pic>
      <p:pic>
        <p:nvPicPr>
          <p:cNvPr id="28" name="Picture 27"/>
          <p:cNvPicPr>
            <a:picLocks noChangeAspect="1"/>
          </p:cNvPicPr>
          <p:nvPr userDrawn="1"/>
        </p:nvPicPr>
        <p:blipFill rotWithShape="1">
          <a:blip r:embed="rId11" cstate="print">
            <a:extLst>
              <a:ext uri="{28A0092B-C50C-407E-A947-70E740481C1C}">
                <a14:useLocalDpi xmlns:a14="http://schemas.microsoft.com/office/drawing/2010/main" xmlns="" val="0"/>
              </a:ext>
            </a:extLst>
          </a:blip>
          <a:srcRect t="18452" b="12440"/>
          <a:stretch/>
        </p:blipFill>
        <p:spPr>
          <a:xfrm>
            <a:off x="2133600" y="920822"/>
            <a:ext cx="1649878" cy="859536"/>
          </a:xfrm>
          <a:prstGeom prst="rect">
            <a:avLst/>
          </a:prstGeom>
        </p:spPr>
      </p:pic>
      <p:pic>
        <p:nvPicPr>
          <p:cNvPr id="33" name="Picture 32"/>
          <p:cNvPicPr>
            <a:picLocks noChangeAspect="1"/>
          </p:cNvPicPr>
          <p:nvPr userDrawn="1"/>
        </p:nvPicPr>
        <p:blipFill rotWithShape="1">
          <a:blip r:embed="rId12" cstate="print">
            <a:extLst>
              <a:ext uri="{28A0092B-C50C-407E-A947-70E740481C1C}">
                <a14:useLocalDpi xmlns:a14="http://schemas.microsoft.com/office/drawing/2010/main" xmlns="" val="0"/>
              </a:ext>
            </a:extLst>
          </a:blip>
          <a:srcRect t="16178"/>
          <a:stretch/>
        </p:blipFill>
        <p:spPr>
          <a:xfrm>
            <a:off x="3048000" y="0"/>
            <a:ext cx="731663" cy="923544"/>
          </a:xfrm>
          <a:prstGeom prst="rect">
            <a:avLst/>
          </a:prstGeom>
        </p:spPr>
      </p:pic>
      <p:pic>
        <p:nvPicPr>
          <p:cNvPr id="31" name="Picture 30"/>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r="40089" b="13510"/>
          <a:stretch/>
        </p:blipFill>
        <p:spPr>
          <a:xfrm flipH="1">
            <a:off x="2133600" y="-12074"/>
            <a:ext cx="1007786" cy="972764"/>
          </a:xfrm>
          <a:prstGeom prst="rect">
            <a:avLst/>
          </a:prstGeom>
        </p:spPr>
      </p:pic>
    </p:spTree>
    <p:extLst>
      <p:ext uri="{BB962C8B-B14F-4D97-AF65-F5344CB8AC3E}">
        <p14:creationId xmlns:p14="http://schemas.microsoft.com/office/powerpoint/2010/main" xmlns="" val="2417732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7"/>
                                        </p:tgtEl>
                                        <p:attrNameLst>
                                          <p:attrName>style.visibility</p:attrName>
                                        </p:attrNameLst>
                                      </p:cBhvr>
                                      <p:to>
                                        <p:strVal val="visible"/>
                                      </p:to>
                                    </p:set>
                                    <p:anim calcmode="lin" valueType="num">
                                      <p:cBhvr>
                                        <p:cTn id="13" dur="3000" fill="hold"/>
                                        <p:tgtEl>
                                          <p:spTgt spid="27"/>
                                        </p:tgtEl>
                                        <p:attrNameLst>
                                          <p:attrName>ppt_w</p:attrName>
                                        </p:attrNameLst>
                                      </p:cBhvr>
                                      <p:tavLst>
                                        <p:tav tm="0">
                                          <p:val>
                                            <p:fltVal val="0"/>
                                          </p:val>
                                        </p:tav>
                                        <p:tav tm="100000">
                                          <p:val>
                                            <p:strVal val="#ppt_w"/>
                                          </p:val>
                                        </p:tav>
                                      </p:tavLst>
                                    </p:anim>
                                    <p:anim calcmode="lin" valueType="num">
                                      <p:cBhvr>
                                        <p:cTn id="14" dur="3000" fill="hold"/>
                                        <p:tgtEl>
                                          <p:spTgt spid="27"/>
                                        </p:tgtEl>
                                        <p:attrNameLst>
                                          <p:attrName>ppt_h</p:attrName>
                                        </p:attrNameLst>
                                      </p:cBhvr>
                                      <p:tavLst>
                                        <p:tav tm="0">
                                          <p:val>
                                            <p:fltVal val="0"/>
                                          </p:val>
                                        </p:tav>
                                        <p:tav tm="100000">
                                          <p:val>
                                            <p:strVal val="#ppt_h"/>
                                          </p:val>
                                        </p:tav>
                                      </p:tavLst>
                                    </p:anim>
                                    <p:anim calcmode="lin" valueType="num">
                                      <p:cBhvr>
                                        <p:cTn id="15" dur="3000" fill="hold"/>
                                        <p:tgtEl>
                                          <p:spTgt spid="27"/>
                                        </p:tgtEl>
                                        <p:attrNameLst>
                                          <p:attrName>style.rotation</p:attrName>
                                        </p:attrNameLst>
                                      </p:cBhvr>
                                      <p:tavLst>
                                        <p:tav tm="0">
                                          <p:val>
                                            <p:fltVal val="90"/>
                                          </p:val>
                                        </p:tav>
                                        <p:tav tm="100000">
                                          <p:val>
                                            <p:fltVal val="0"/>
                                          </p:val>
                                        </p:tav>
                                      </p:tavLst>
                                    </p:anim>
                                    <p:animEffect transition="in" filter="fade">
                                      <p:cBhvr>
                                        <p:cTn id="16" dur="3000"/>
                                        <p:tgtEl>
                                          <p:spTgt spid="27"/>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9"/>
                                        </p:tgtEl>
                                        <p:attrNameLst>
                                          <p:attrName>style.visibility</p:attrName>
                                        </p:attrNameLst>
                                      </p:cBhvr>
                                      <p:to>
                                        <p:strVal val="visible"/>
                                      </p:to>
                                    </p:set>
                                    <p:anim calcmode="lin" valueType="num">
                                      <p:cBhvr>
                                        <p:cTn id="19" dur="3000" fill="hold"/>
                                        <p:tgtEl>
                                          <p:spTgt spid="29"/>
                                        </p:tgtEl>
                                        <p:attrNameLst>
                                          <p:attrName>ppt_w</p:attrName>
                                        </p:attrNameLst>
                                      </p:cBhvr>
                                      <p:tavLst>
                                        <p:tav tm="0">
                                          <p:val>
                                            <p:fltVal val="0"/>
                                          </p:val>
                                        </p:tav>
                                        <p:tav tm="100000">
                                          <p:val>
                                            <p:strVal val="#ppt_w"/>
                                          </p:val>
                                        </p:tav>
                                      </p:tavLst>
                                    </p:anim>
                                    <p:anim calcmode="lin" valueType="num">
                                      <p:cBhvr>
                                        <p:cTn id="20" dur="3000" fill="hold"/>
                                        <p:tgtEl>
                                          <p:spTgt spid="29"/>
                                        </p:tgtEl>
                                        <p:attrNameLst>
                                          <p:attrName>ppt_h</p:attrName>
                                        </p:attrNameLst>
                                      </p:cBhvr>
                                      <p:tavLst>
                                        <p:tav tm="0">
                                          <p:val>
                                            <p:fltVal val="0"/>
                                          </p:val>
                                        </p:tav>
                                        <p:tav tm="100000">
                                          <p:val>
                                            <p:strVal val="#ppt_h"/>
                                          </p:val>
                                        </p:tav>
                                      </p:tavLst>
                                    </p:anim>
                                    <p:anim calcmode="lin" valueType="num">
                                      <p:cBhvr>
                                        <p:cTn id="21" dur="3000" fill="hold"/>
                                        <p:tgtEl>
                                          <p:spTgt spid="29"/>
                                        </p:tgtEl>
                                        <p:attrNameLst>
                                          <p:attrName>style.rotation</p:attrName>
                                        </p:attrNameLst>
                                      </p:cBhvr>
                                      <p:tavLst>
                                        <p:tav tm="0">
                                          <p:val>
                                            <p:fltVal val="90"/>
                                          </p:val>
                                        </p:tav>
                                        <p:tav tm="100000">
                                          <p:val>
                                            <p:fltVal val="0"/>
                                          </p:val>
                                        </p:tav>
                                      </p:tavLst>
                                    </p:anim>
                                    <p:animEffect transition="in" filter="fade">
                                      <p:cBhvr>
                                        <p:cTn id="22" dur="3000"/>
                                        <p:tgtEl>
                                          <p:spTgt spid="29"/>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25"/>
                                        </p:tgtEl>
                                        <p:attrNameLst>
                                          <p:attrName>style.visibility</p:attrName>
                                        </p:attrNameLst>
                                      </p:cBhvr>
                                      <p:to>
                                        <p:strVal val="visible"/>
                                      </p:to>
                                    </p:set>
                                    <p:anim calcmode="lin" valueType="num">
                                      <p:cBhvr>
                                        <p:cTn id="25" dur="3000" fill="hold"/>
                                        <p:tgtEl>
                                          <p:spTgt spid="25"/>
                                        </p:tgtEl>
                                        <p:attrNameLst>
                                          <p:attrName>ppt_w</p:attrName>
                                        </p:attrNameLst>
                                      </p:cBhvr>
                                      <p:tavLst>
                                        <p:tav tm="0">
                                          <p:val>
                                            <p:fltVal val="0"/>
                                          </p:val>
                                        </p:tav>
                                        <p:tav tm="100000">
                                          <p:val>
                                            <p:strVal val="#ppt_w"/>
                                          </p:val>
                                        </p:tav>
                                      </p:tavLst>
                                    </p:anim>
                                    <p:anim calcmode="lin" valueType="num">
                                      <p:cBhvr>
                                        <p:cTn id="26" dur="3000" fill="hold"/>
                                        <p:tgtEl>
                                          <p:spTgt spid="25"/>
                                        </p:tgtEl>
                                        <p:attrNameLst>
                                          <p:attrName>ppt_h</p:attrName>
                                        </p:attrNameLst>
                                      </p:cBhvr>
                                      <p:tavLst>
                                        <p:tav tm="0">
                                          <p:val>
                                            <p:fltVal val="0"/>
                                          </p:val>
                                        </p:tav>
                                        <p:tav tm="100000">
                                          <p:val>
                                            <p:strVal val="#ppt_h"/>
                                          </p:val>
                                        </p:tav>
                                      </p:tavLst>
                                    </p:anim>
                                    <p:anim calcmode="lin" valueType="num">
                                      <p:cBhvr>
                                        <p:cTn id="27" dur="3000" fill="hold"/>
                                        <p:tgtEl>
                                          <p:spTgt spid="25"/>
                                        </p:tgtEl>
                                        <p:attrNameLst>
                                          <p:attrName>style.rotation</p:attrName>
                                        </p:attrNameLst>
                                      </p:cBhvr>
                                      <p:tavLst>
                                        <p:tav tm="0">
                                          <p:val>
                                            <p:fltVal val="90"/>
                                          </p:val>
                                        </p:tav>
                                        <p:tav tm="100000">
                                          <p:val>
                                            <p:fltVal val="0"/>
                                          </p:val>
                                        </p:tav>
                                      </p:tavLst>
                                    </p:anim>
                                    <p:animEffect transition="in" filter="fade">
                                      <p:cBhvr>
                                        <p:cTn id="28" dur="3000"/>
                                        <p:tgtEl>
                                          <p:spTgt spid="2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
                                        </p:tgtEl>
                                        <p:attrNameLst>
                                          <p:attrName>style.visibility</p:attrName>
                                        </p:attrNameLst>
                                      </p:cBhvr>
                                      <p:to>
                                        <p:strVal val="visible"/>
                                      </p:to>
                                    </p:set>
                                    <p:anim calcmode="lin" valueType="num">
                                      <p:cBhvr>
                                        <p:cTn id="31" dur="3000" fill="hold"/>
                                        <p:tgtEl>
                                          <p:spTgt spid="30"/>
                                        </p:tgtEl>
                                        <p:attrNameLst>
                                          <p:attrName>ppt_w</p:attrName>
                                        </p:attrNameLst>
                                      </p:cBhvr>
                                      <p:tavLst>
                                        <p:tav tm="0">
                                          <p:val>
                                            <p:fltVal val="0"/>
                                          </p:val>
                                        </p:tav>
                                        <p:tav tm="100000">
                                          <p:val>
                                            <p:strVal val="#ppt_w"/>
                                          </p:val>
                                        </p:tav>
                                      </p:tavLst>
                                    </p:anim>
                                    <p:anim calcmode="lin" valueType="num">
                                      <p:cBhvr>
                                        <p:cTn id="32" dur="3000" fill="hold"/>
                                        <p:tgtEl>
                                          <p:spTgt spid="30"/>
                                        </p:tgtEl>
                                        <p:attrNameLst>
                                          <p:attrName>ppt_h</p:attrName>
                                        </p:attrNameLst>
                                      </p:cBhvr>
                                      <p:tavLst>
                                        <p:tav tm="0">
                                          <p:val>
                                            <p:fltVal val="0"/>
                                          </p:val>
                                        </p:tav>
                                        <p:tav tm="100000">
                                          <p:val>
                                            <p:strVal val="#ppt_h"/>
                                          </p:val>
                                        </p:tav>
                                      </p:tavLst>
                                    </p:anim>
                                    <p:anim calcmode="lin" valueType="num">
                                      <p:cBhvr>
                                        <p:cTn id="33" dur="3000" fill="hold"/>
                                        <p:tgtEl>
                                          <p:spTgt spid="30"/>
                                        </p:tgtEl>
                                        <p:attrNameLst>
                                          <p:attrName>style.rotation</p:attrName>
                                        </p:attrNameLst>
                                      </p:cBhvr>
                                      <p:tavLst>
                                        <p:tav tm="0">
                                          <p:val>
                                            <p:fltVal val="90"/>
                                          </p:val>
                                        </p:tav>
                                        <p:tav tm="100000">
                                          <p:val>
                                            <p:fltVal val="0"/>
                                          </p:val>
                                        </p:tav>
                                      </p:tavLst>
                                    </p:anim>
                                    <p:animEffect transition="in" filter="fade">
                                      <p:cBhvr>
                                        <p:cTn id="34" dur="3000"/>
                                        <p:tgtEl>
                                          <p:spTgt spid="30"/>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32"/>
                                        </p:tgtEl>
                                        <p:attrNameLst>
                                          <p:attrName>style.visibility</p:attrName>
                                        </p:attrNameLst>
                                      </p:cBhvr>
                                      <p:to>
                                        <p:strVal val="visible"/>
                                      </p:to>
                                    </p:set>
                                    <p:anim calcmode="lin" valueType="num">
                                      <p:cBhvr>
                                        <p:cTn id="37" dur="3000" fill="hold"/>
                                        <p:tgtEl>
                                          <p:spTgt spid="32"/>
                                        </p:tgtEl>
                                        <p:attrNameLst>
                                          <p:attrName>ppt_w</p:attrName>
                                        </p:attrNameLst>
                                      </p:cBhvr>
                                      <p:tavLst>
                                        <p:tav tm="0">
                                          <p:val>
                                            <p:fltVal val="0"/>
                                          </p:val>
                                        </p:tav>
                                        <p:tav tm="100000">
                                          <p:val>
                                            <p:strVal val="#ppt_w"/>
                                          </p:val>
                                        </p:tav>
                                      </p:tavLst>
                                    </p:anim>
                                    <p:anim calcmode="lin" valueType="num">
                                      <p:cBhvr>
                                        <p:cTn id="38" dur="3000" fill="hold"/>
                                        <p:tgtEl>
                                          <p:spTgt spid="32"/>
                                        </p:tgtEl>
                                        <p:attrNameLst>
                                          <p:attrName>ppt_h</p:attrName>
                                        </p:attrNameLst>
                                      </p:cBhvr>
                                      <p:tavLst>
                                        <p:tav tm="0">
                                          <p:val>
                                            <p:fltVal val="0"/>
                                          </p:val>
                                        </p:tav>
                                        <p:tav tm="100000">
                                          <p:val>
                                            <p:strVal val="#ppt_h"/>
                                          </p:val>
                                        </p:tav>
                                      </p:tavLst>
                                    </p:anim>
                                    <p:anim calcmode="lin" valueType="num">
                                      <p:cBhvr>
                                        <p:cTn id="39" dur="3000" fill="hold"/>
                                        <p:tgtEl>
                                          <p:spTgt spid="32"/>
                                        </p:tgtEl>
                                        <p:attrNameLst>
                                          <p:attrName>style.rotation</p:attrName>
                                        </p:attrNameLst>
                                      </p:cBhvr>
                                      <p:tavLst>
                                        <p:tav tm="0">
                                          <p:val>
                                            <p:fltVal val="90"/>
                                          </p:val>
                                        </p:tav>
                                        <p:tav tm="100000">
                                          <p:val>
                                            <p:fltVal val="0"/>
                                          </p:val>
                                        </p:tav>
                                      </p:tavLst>
                                    </p:anim>
                                    <p:animEffect transition="in" filter="fade">
                                      <p:cBhvr>
                                        <p:cTn id="40" dur="3000"/>
                                        <p:tgtEl>
                                          <p:spTgt spid="32"/>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3"/>
                                        </p:tgtEl>
                                        <p:attrNameLst>
                                          <p:attrName>style.visibility</p:attrName>
                                        </p:attrNameLst>
                                      </p:cBhvr>
                                      <p:to>
                                        <p:strVal val="visible"/>
                                      </p:to>
                                    </p:set>
                                    <p:anim calcmode="lin" valueType="num">
                                      <p:cBhvr>
                                        <p:cTn id="43" dur="3000" fill="hold"/>
                                        <p:tgtEl>
                                          <p:spTgt spid="3"/>
                                        </p:tgtEl>
                                        <p:attrNameLst>
                                          <p:attrName>ppt_w</p:attrName>
                                        </p:attrNameLst>
                                      </p:cBhvr>
                                      <p:tavLst>
                                        <p:tav tm="0">
                                          <p:val>
                                            <p:fltVal val="0"/>
                                          </p:val>
                                        </p:tav>
                                        <p:tav tm="100000">
                                          <p:val>
                                            <p:strVal val="#ppt_w"/>
                                          </p:val>
                                        </p:tav>
                                      </p:tavLst>
                                    </p:anim>
                                    <p:anim calcmode="lin" valueType="num">
                                      <p:cBhvr>
                                        <p:cTn id="44" dur="3000" fill="hold"/>
                                        <p:tgtEl>
                                          <p:spTgt spid="3"/>
                                        </p:tgtEl>
                                        <p:attrNameLst>
                                          <p:attrName>ppt_h</p:attrName>
                                        </p:attrNameLst>
                                      </p:cBhvr>
                                      <p:tavLst>
                                        <p:tav tm="0">
                                          <p:val>
                                            <p:fltVal val="0"/>
                                          </p:val>
                                        </p:tav>
                                        <p:tav tm="100000">
                                          <p:val>
                                            <p:strVal val="#ppt_h"/>
                                          </p:val>
                                        </p:tav>
                                      </p:tavLst>
                                    </p:anim>
                                    <p:anim calcmode="lin" valueType="num">
                                      <p:cBhvr>
                                        <p:cTn id="45" dur="3000" fill="hold"/>
                                        <p:tgtEl>
                                          <p:spTgt spid="3"/>
                                        </p:tgtEl>
                                        <p:attrNameLst>
                                          <p:attrName>style.rotation</p:attrName>
                                        </p:attrNameLst>
                                      </p:cBhvr>
                                      <p:tavLst>
                                        <p:tav tm="0">
                                          <p:val>
                                            <p:fltVal val="90"/>
                                          </p:val>
                                        </p:tav>
                                        <p:tav tm="100000">
                                          <p:val>
                                            <p:fltVal val="0"/>
                                          </p:val>
                                        </p:tav>
                                      </p:tavLst>
                                    </p:anim>
                                    <p:animEffect transition="in" filter="fade">
                                      <p:cBhvr>
                                        <p:cTn id="46" dur="3000"/>
                                        <p:tgtEl>
                                          <p:spTgt spid="3"/>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28"/>
                                        </p:tgtEl>
                                        <p:attrNameLst>
                                          <p:attrName>style.visibility</p:attrName>
                                        </p:attrNameLst>
                                      </p:cBhvr>
                                      <p:to>
                                        <p:strVal val="visible"/>
                                      </p:to>
                                    </p:set>
                                    <p:anim calcmode="lin" valueType="num">
                                      <p:cBhvr>
                                        <p:cTn id="49" dur="3000" fill="hold"/>
                                        <p:tgtEl>
                                          <p:spTgt spid="28"/>
                                        </p:tgtEl>
                                        <p:attrNameLst>
                                          <p:attrName>ppt_w</p:attrName>
                                        </p:attrNameLst>
                                      </p:cBhvr>
                                      <p:tavLst>
                                        <p:tav tm="0">
                                          <p:val>
                                            <p:fltVal val="0"/>
                                          </p:val>
                                        </p:tav>
                                        <p:tav tm="100000">
                                          <p:val>
                                            <p:strVal val="#ppt_w"/>
                                          </p:val>
                                        </p:tav>
                                      </p:tavLst>
                                    </p:anim>
                                    <p:anim calcmode="lin" valueType="num">
                                      <p:cBhvr>
                                        <p:cTn id="50" dur="3000" fill="hold"/>
                                        <p:tgtEl>
                                          <p:spTgt spid="28"/>
                                        </p:tgtEl>
                                        <p:attrNameLst>
                                          <p:attrName>ppt_h</p:attrName>
                                        </p:attrNameLst>
                                      </p:cBhvr>
                                      <p:tavLst>
                                        <p:tav tm="0">
                                          <p:val>
                                            <p:fltVal val="0"/>
                                          </p:val>
                                        </p:tav>
                                        <p:tav tm="100000">
                                          <p:val>
                                            <p:strVal val="#ppt_h"/>
                                          </p:val>
                                        </p:tav>
                                      </p:tavLst>
                                    </p:anim>
                                    <p:anim calcmode="lin" valueType="num">
                                      <p:cBhvr>
                                        <p:cTn id="51" dur="3000" fill="hold"/>
                                        <p:tgtEl>
                                          <p:spTgt spid="28"/>
                                        </p:tgtEl>
                                        <p:attrNameLst>
                                          <p:attrName>style.rotation</p:attrName>
                                        </p:attrNameLst>
                                      </p:cBhvr>
                                      <p:tavLst>
                                        <p:tav tm="0">
                                          <p:val>
                                            <p:fltVal val="90"/>
                                          </p:val>
                                        </p:tav>
                                        <p:tav tm="100000">
                                          <p:val>
                                            <p:fltVal val="0"/>
                                          </p:val>
                                        </p:tav>
                                      </p:tavLst>
                                    </p:anim>
                                    <p:animEffect transition="in" filter="fade">
                                      <p:cBhvr>
                                        <p:cTn id="52" dur="3000"/>
                                        <p:tgtEl>
                                          <p:spTgt spid="28"/>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33"/>
                                        </p:tgtEl>
                                        <p:attrNameLst>
                                          <p:attrName>style.visibility</p:attrName>
                                        </p:attrNameLst>
                                      </p:cBhvr>
                                      <p:to>
                                        <p:strVal val="visible"/>
                                      </p:to>
                                    </p:set>
                                    <p:anim calcmode="lin" valueType="num">
                                      <p:cBhvr>
                                        <p:cTn id="55" dur="3000" fill="hold"/>
                                        <p:tgtEl>
                                          <p:spTgt spid="33"/>
                                        </p:tgtEl>
                                        <p:attrNameLst>
                                          <p:attrName>ppt_w</p:attrName>
                                        </p:attrNameLst>
                                      </p:cBhvr>
                                      <p:tavLst>
                                        <p:tav tm="0">
                                          <p:val>
                                            <p:fltVal val="0"/>
                                          </p:val>
                                        </p:tav>
                                        <p:tav tm="100000">
                                          <p:val>
                                            <p:strVal val="#ppt_w"/>
                                          </p:val>
                                        </p:tav>
                                      </p:tavLst>
                                    </p:anim>
                                    <p:anim calcmode="lin" valueType="num">
                                      <p:cBhvr>
                                        <p:cTn id="56" dur="3000" fill="hold"/>
                                        <p:tgtEl>
                                          <p:spTgt spid="33"/>
                                        </p:tgtEl>
                                        <p:attrNameLst>
                                          <p:attrName>ppt_h</p:attrName>
                                        </p:attrNameLst>
                                      </p:cBhvr>
                                      <p:tavLst>
                                        <p:tav tm="0">
                                          <p:val>
                                            <p:fltVal val="0"/>
                                          </p:val>
                                        </p:tav>
                                        <p:tav tm="100000">
                                          <p:val>
                                            <p:strVal val="#ppt_h"/>
                                          </p:val>
                                        </p:tav>
                                      </p:tavLst>
                                    </p:anim>
                                    <p:anim calcmode="lin" valueType="num">
                                      <p:cBhvr>
                                        <p:cTn id="57" dur="3000" fill="hold"/>
                                        <p:tgtEl>
                                          <p:spTgt spid="33"/>
                                        </p:tgtEl>
                                        <p:attrNameLst>
                                          <p:attrName>style.rotation</p:attrName>
                                        </p:attrNameLst>
                                      </p:cBhvr>
                                      <p:tavLst>
                                        <p:tav tm="0">
                                          <p:val>
                                            <p:fltVal val="90"/>
                                          </p:val>
                                        </p:tav>
                                        <p:tav tm="100000">
                                          <p:val>
                                            <p:fltVal val="0"/>
                                          </p:val>
                                        </p:tav>
                                      </p:tavLst>
                                    </p:anim>
                                    <p:animEffect transition="in" filter="fade">
                                      <p:cBhvr>
                                        <p:cTn id="58" dur="3000"/>
                                        <p:tgtEl>
                                          <p:spTgt spid="33"/>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31"/>
                                        </p:tgtEl>
                                        <p:attrNameLst>
                                          <p:attrName>style.visibility</p:attrName>
                                        </p:attrNameLst>
                                      </p:cBhvr>
                                      <p:to>
                                        <p:strVal val="visible"/>
                                      </p:to>
                                    </p:set>
                                    <p:anim calcmode="lin" valueType="num">
                                      <p:cBhvr>
                                        <p:cTn id="61" dur="3000" fill="hold"/>
                                        <p:tgtEl>
                                          <p:spTgt spid="31"/>
                                        </p:tgtEl>
                                        <p:attrNameLst>
                                          <p:attrName>ppt_w</p:attrName>
                                        </p:attrNameLst>
                                      </p:cBhvr>
                                      <p:tavLst>
                                        <p:tav tm="0">
                                          <p:val>
                                            <p:fltVal val="0"/>
                                          </p:val>
                                        </p:tav>
                                        <p:tav tm="100000">
                                          <p:val>
                                            <p:strVal val="#ppt_w"/>
                                          </p:val>
                                        </p:tav>
                                      </p:tavLst>
                                    </p:anim>
                                    <p:anim calcmode="lin" valueType="num">
                                      <p:cBhvr>
                                        <p:cTn id="62" dur="3000" fill="hold"/>
                                        <p:tgtEl>
                                          <p:spTgt spid="31"/>
                                        </p:tgtEl>
                                        <p:attrNameLst>
                                          <p:attrName>ppt_h</p:attrName>
                                        </p:attrNameLst>
                                      </p:cBhvr>
                                      <p:tavLst>
                                        <p:tav tm="0">
                                          <p:val>
                                            <p:fltVal val="0"/>
                                          </p:val>
                                        </p:tav>
                                        <p:tav tm="100000">
                                          <p:val>
                                            <p:strVal val="#ppt_h"/>
                                          </p:val>
                                        </p:tav>
                                      </p:tavLst>
                                    </p:anim>
                                    <p:anim calcmode="lin" valueType="num">
                                      <p:cBhvr>
                                        <p:cTn id="63" dur="3000" fill="hold"/>
                                        <p:tgtEl>
                                          <p:spTgt spid="31"/>
                                        </p:tgtEl>
                                        <p:attrNameLst>
                                          <p:attrName>style.rotation</p:attrName>
                                        </p:attrNameLst>
                                      </p:cBhvr>
                                      <p:tavLst>
                                        <p:tav tm="0">
                                          <p:val>
                                            <p:fltVal val="90"/>
                                          </p:val>
                                        </p:tav>
                                        <p:tav tm="100000">
                                          <p:val>
                                            <p:fltVal val="0"/>
                                          </p:val>
                                        </p:tav>
                                      </p:tavLst>
                                    </p:anim>
                                    <p:animEffect transition="in" filter="fade">
                                      <p:cBhvr>
                                        <p:cTn id="64" dur="3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4501555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5"/>
          <p:cNvSpPr>
            <a:spLocks noGrp="1"/>
          </p:cNvSpPr>
          <p:nvPr>
            <p:ph type="title"/>
          </p:nvPr>
        </p:nvSpPr>
        <p:spPr>
          <a:xfrm>
            <a:off x="457200" y="274638"/>
            <a:ext cx="8229600" cy="792162"/>
          </a:xfrm>
        </p:spPr>
        <p:txBody>
          <a:bodyPr rtlCol="0">
            <a:normAutofit/>
          </a:bodyPr>
          <a:lstStyle>
            <a:lvl1pPr>
              <a:defRPr sz="3600"/>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xmlns="" val="344501555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00"/>
              </a:spcBef>
              <a:spcAft>
                <a:spcPts val="600"/>
              </a:spcAft>
              <a:defRPr/>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a:xfrm>
            <a:off x="274320" y="155448"/>
            <a:ext cx="8229600" cy="792162"/>
          </a:xfrm>
        </p:spPr>
        <p:txBody>
          <a:bodyPr rtlCol="0">
            <a:normAutofit/>
          </a:bodyPr>
          <a:lstStyle>
            <a:lvl1pPr>
              <a:defRPr sz="3200"/>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xmlns="" val="193017532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7"/>
          <p:cNvSpPr>
            <a:spLocks noGrp="1"/>
          </p:cNvSpPr>
          <p:nvPr>
            <p:ph type="title"/>
          </p:nvPr>
        </p:nvSpPr>
        <p:spPr/>
        <p:txBody>
          <a:bodyPr rtlCol="0">
            <a:normAutofit/>
          </a:bodyPr>
          <a:lstStyle>
            <a:lvl1pPr>
              <a:defRPr sz="3200"/>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xmlns="" val="18127261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lvl1pPr>
              <a:defRPr sz="3200"/>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xmlns="" val="400763808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106168" y="1658033"/>
            <a:ext cx="5006499" cy="646331"/>
          </a:xfrm>
          <a:prstGeom prst="rect">
            <a:avLst/>
          </a:prstGeom>
          <a:noFill/>
        </p:spPr>
        <p:txBody>
          <a:bodyPr wrap="none" rtlCol="0">
            <a:spAutoFit/>
          </a:bodyPr>
          <a:lstStyle/>
          <a:p>
            <a:pPr defTabSz="914400" fontAlgn="base">
              <a:spcBef>
                <a:spcPct val="0"/>
              </a:spcBef>
              <a:spcAft>
                <a:spcPct val="0"/>
              </a:spcAft>
            </a:pPr>
            <a:r>
              <a:rPr lang="en-US" sz="3600" b="1" dirty="0" smtClean="0">
                <a:solidFill>
                  <a:srgbClr val="FF0000"/>
                </a:solidFill>
                <a:latin typeface="Arial" pitchFamily="34" charset="0"/>
              </a:rPr>
              <a:t>Do not use this layout</a:t>
            </a:r>
            <a:endParaRPr lang="en-US" sz="3600" b="1" dirty="0">
              <a:solidFill>
                <a:srgbClr val="FF0000"/>
              </a:solidFill>
              <a:latin typeface="Arial" pitchFamily="34" charset="0"/>
            </a:endParaRPr>
          </a:p>
        </p:txBody>
      </p:sp>
    </p:spTree>
    <p:extLst>
      <p:ext uri="{BB962C8B-B14F-4D97-AF65-F5344CB8AC3E}">
        <p14:creationId xmlns:p14="http://schemas.microsoft.com/office/powerpoint/2010/main" xmlns="" val="823952039"/>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Title">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5"/>
          <p:cNvSpPr>
            <a:spLocks noGrp="1"/>
          </p:cNvSpPr>
          <p:nvPr>
            <p:ph type="title"/>
          </p:nvPr>
        </p:nvSpPr>
        <p:spPr>
          <a:xfrm>
            <a:off x="457200" y="274638"/>
            <a:ext cx="8229600" cy="792162"/>
          </a:xfrm>
        </p:spPr>
        <p:txBody>
          <a:bodyPr rtlCol="0">
            <a:normAutofit/>
          </a:bodyPr>
          <a:lstStyle>
            <a:lvl1pPr>
              <a:defRPr sz="3200"/>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xmlns="" val="70114846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691733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Calibri" pitchFamily="34" charset="0"/>
              <a:cs typeface="Calibri"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055197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Calibri" pitchFamily="34" charset="0"/>
              <a:cs typeface="Calibri"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296215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792162"/>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11" name="Picture 4" descr="http://sphotos-a.xx.fbcdn.net/hphotos-snc6/602554_439438852766954_1217712786_n.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userDrawn="1"/>
        </p:nvSpPr>
        <p:spPr>
          <a:xfrm>
            <a:off x="0" y="104140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04264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796035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nLst>
      <p:par>
        <p:cTn id="1" dur="indefinite" restart="never" nodeType="tmRoot"/>
      </p:par>
    </p:tnLst>
  </p:timing>
  <p:hf hdr="0" dt="0"/>
  <p:txStyles>
    <p:titleStyle>
      <a:lvl1pPr algn="l" rtl="0" eaLnBrk="1" latinLnBrk="0" hangingPunct="1">
        <a:spcBef>
          <a:spcPct val="0"/>
        </a:spcBef>
        <a:buNone/>
        <a:defRPr kumimoji="0" sz="3600" b="1" kern="1200">
          <a:solidFill>
            <a:schemeClr val="tx2"/>
          </a:solidFill>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617" y="2088095"/>
            <a:ext cx="8192478" cy="1705966"/>
          </a:xfrm>
        </p:spPr>
        <p:txBody>
          <a:bodyPr>
            <a:noAutofit/>
          </a:bodyPr>
          <a:lstStyle/>
          <a:p>
            <a:r>
              <a:rPr lang="en-US" sz="3400" dirty="0" smtClean="0"/>
              <a:t>Florida Department of Children and Families</a:t>
            </a:r>
            <a:endParaRPr lang="en-US" sz="3400" dirty="0"/>
          </a:p>
        </p:txBody>
      </p:sp>
      <p:sp>
        <p:nvSpPr>
          <p:cNvPr id="4" name="Subtitle 3"/>
          <p:cNvSpPr>
            <a:spLocks noGrp="1"/>
          </p:cNvSpPr>
          <p:nvPr>
            <p:ph type="subTitle" idx="1"/>
          </p:nvPr>
        </p:nvSpPr>
        <p:spPr>
          <a:xfrm>
            <a:off x="983047" y="3905734"/>
            <a:ext cx="7772400" cy="516666"/>
          </a:xfrm>
        </p:spPr>
        <p:txBody>
          <a:bodyPr>
            <a:noAutofit/>
          </a:bodyPr>
          <a:lstStyle/>
          <a:p>
            <a:r>
              <a:rPr lang="en-US" sz="3000" dirty="0" smtClean="0"/>
              <a:t>Safety Planning</a:t>
            </a:r>
            <a:endParaRPr lang="en-US" sz="3000" dirty="0"/>
          </a:p>
        </p:txBody>
      </p:sp>
    </p:spTree>
    <p:custDataLst>
      <p:tags r:id="rId1"/>
    </p:custDataLst>
    <p:extLst>
      <p:ext uri="{BB962C8B-B14F-4D97-AF65-F5344CB8AC3E}">
        <p14:creationId xmlns:p14="http://schemas.microsoft.com/office/powerpoint/2010/main" xmlns="" val="1865184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4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Safety Plan?</a:t>
            </a:r>
            <a:endParaRPr lang="en-US" dirty="0"/>
          </a:p>
        </p:txBody>
      </p:sp>
      <p:sp>
        <p:nvSpPr>
          <p:cNvPr id="8" name="Content Placeholder 2"/>
          <p:cNvSpPr txBox="1">
            <a:spLocks/>
          </p:cNvSpPr>
          <p:nvPr/>
        </p:nvSpPr>
        <p:spPr>
          <a:xfrm>
            <a:off x="457200" y="1371600"/>
            <a:ext cx="8344671" cy="1843400"/>
          </a:xfrm>
          <a:prstGeom prst="rect">
            <a:avLst/>
          </a:prstGeom>
          <a:solidFill>
            <a:schemeClr val="bg1"/>
          </a:solidFill>
          <a:ln>
            <a:noFill/>
          </a:ln>
        </p:spPr>
        <p:txBody>
          <a:bodyPr vert="horz">
            <a:no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defTabSz="914400">
              <a:buNone/>
            </a:pPr>
            <a:r>
              <a:rPr lang="en-US" sz="2800" dirty="0" smtClean="0"/>
              <a:t>Initiation of actions and services that will temporarily substitute for the lacking of parental protective capacity to control the danger threats</a:t>
            </a:r>
            <a:endParaRPr lang="en-US" sz="2800" dirty="0"/>
          </a:p>
        </p:txBody>
      </p:sp>
      <p:pic>
        <p:nvPicPr>
          <p:cNvPr id="6" name="Picture 2" descr="http://ts3.mm.bing.net/th?id=H.4805356357157166&amp;pid=15.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98577" y="3398293"/>
            <a:ext cx="3326573" cy="22509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4333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2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Safety Plan Differs from Case Plan</a:t>
            </a:r>
            <a:endParaRPr lang="en-US" dirty="0"/>
          </a:p>
        </p:txBody>
      </p:sp>
      <p:sp>
        <p:nvSpPr>
          <p:cNvPr id="5" name="Rectangle 4"/>
          <p:cNvSpPr/>
          <p:nvPr/>
        </p:nvSpPr>
        <p:spPr>
          <a:xfrm>
            <a:off x="881195" y="2960511"/>
            <a:ext cx="375903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solidFill>
                  <a:schemeClr val="bg2">
                    <a:lumMod val="50000"/>
                  </a:schemeClr>
                </a:solidFill>
                <a:effectLst>
                  <a:outerShdw blurRad="76200" dist="50800" dir="5400000" algn="tl" rotWithShape="0">
                    <a:srgbClr val="000000">
                      <a:alpha val="65000"/>
                    </a:srgbClr>
                  </a:outerShdw>
                </a:effectLst>
              </a:rPr>
              <a:t>Safety Plan</a:t>
            </a:r>
            <a:endParaRPr lang="en-US" sz="4800" b="1" cap="none" spc="50" dirty="0">
              <a:ln w="11430"/>
              <a:solidFill>
                <a:schemeClr val="bg2">
                  <a:lumMod val="50000"/>
                </a:schemeClr>
              </a:solidFill>
              <a:effectLst>
                <a:outerShdw blurRad="76200" dist="50800" dir="5400000" algn="tl" rotWithShape="0">
                  <a:srgbClr val="000000">
                    <a:alpha val="65000"/>
                  </a:srgbClr>
                </a:outerShdw>
              </a:effectLst>
            </a:endParaRPr>
          </a:p>
        </p:txBody>
      </p:sp>
      <p:sp>
        <p:nvSpPr>
          <p:cNvPr id="8" name="Not Equal 7"/>
          <p:cNvSpPr/>
          <p:nvPr/>
        </p:nvSpPr>
        <p:spPr>
          <a:xfrm>
            <a:off x="4435513" y="3029801"/>
            <a:ext cx="968145" cy="666171"/>
          </a:xfrm>
          <a:prstGeom prst="mathNotEqual">
            <a:avLst/>
          </a:prstGeom>
          <a:solidFill>
            <a:schemeClr val="tx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5378946" y="2960511"/>
            <a:ext cx="3044423" cy="830997"/>
          </a:xfrm>
          <a:prstGeom prst="rect">
            <a:avLst/>
          </a:prstGeom>
          <a:noFill/>
        </p:spPr>
        <p:txBody>
          <a:bodyPr wrap="none" lIns="91440" tIns="45720" rIns="91440" bIns="4572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Case Plan</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5602624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Range of Safety Plans</a:t>
            </a:r>
            <a:endParaRPr lang="en-US" dirty="0"/>
          </a:p>
        </p:txBody>
      </p:sp>
      <p:sp>
        <p:nvSpPr>
          <p:cNvPr id="3" name="Content Placeholder 2"/>
          <p:cNvSpPr>
            <a:spLocks noGrp="1"/>
          </p:cNvSpPr>
          <p:nvPr>
            <p:ph idx="1"/>
          </p:nvPr>
        </p:nvSpPr>
        <p:spPr>
          <a:xfrm>
            <a:off x="457200" y="1371600"/>
            <a:ext cx="8127240" cy="2489747"/>
          </a:xfrm>
        </p:spPr>
        <p:txBody>
          <a:bodyPr>
            <a:normAutofit/>
          </a:bodyPr>
          <a:lstStyle/>
          <a:p>
            <a:r>
              <a:rPr lang="en-US" sz="2800" dirty="0" smtClean="0"/>
              <a:t>An unsafe child does not automatically require placement outside the home</a:t>
            </a:r>
          </a:p>
          <a:p>
            <a:r>
              <a:rPr lang="en-US" sz="2800" dirty="0" smtClean="0"/>
              <a:t>Safety plans range from entirely in-home to exclusively out-of-home care</a:t>
            </a:r>
          </a:p>
        </p:txBody>
      </p:sp>
      <p:sp>
        <p:nvSpPr>
          <p:cNvPr id="5" name="Rectangle 4"/>
          <p:cNvSpPr/>
          <p:nvPr/>
        </p:nvSpPr>
        <p:spPr>
          <a:xfrm>
            <a:off x="787872" y="5131565"/>
            <a:ext cx="2047355"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In-Home</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5421095" y="5158861"/>
            <a:ext cx="297389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Out-of</a:t>
            </a: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Left-Right Arrow 6"/>
          <p:cNvSpPr/>
          <p:nvPr/>
        </p:nvSpPr>
        <p:spPr>
          <a:xfrm>
            <a:off x="696035" y="4517404"/>
            <a:ext cx="7895229" cy="682391"/>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Down Arrow Callout 7"/>
          <p:cNvSpPr/>
          <p:nvPr/>
        </p:nvSpPr>
        <p:spPr>
          <a:xfrm>
            <a:off x="805185" y="3903238"/>
            <a:ext cx="1828800" cy="7779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solidFill>
                  <a:schemeClr val="tx1"/>
                </a:solidFill>
              </a:rPr>
              <a:t>Intrusiveness</a:t>
            </a:r>
            <a:endParaRPr lang="en-US" dirty="0">
              <a:solidFill>
                <a:schemeClr val="tx1"/>
              </a:solidFill>
            </a:endParaRPr>
          </a:p>
        </p:txBody>
      </p:sp>
    </p:spTree>
    <p:extLst>
      <p:ext uri="{BB962C8B-B14F-4D97-AF65-F5344CB8AC3E}">
        <p14:creationId xmlns:p14="http://schemas.microsoft.com/office/powerpoint/2010/main" xmlns="" val="1211027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1" nodeType="withEffect">
                                  <p:stCondLst>
                                    <p:cond delay="10000"/>
                                  </p:stCondLst>
                                  <p:childTnLst>
                                    <p:animMotion origin="layout" path="M -8.33333E-7 3.09898E-6 L 0.64774 3.09898E-6 " pathEditMode="relative" rAng="0" ptsTypes="AA">
                                      <p:cBhvr>
                                        <p:cTn id="6" dur="2000" fill="hold"/>
                                        <p:tgtEl>
                                          <p:spTgt spid="8"/>
                                        </p:tgtEl>
                                        <p:attrNameLst>
                                          <p:attrName>ppt_x</p:attrName>
                                          <p:attrName>ppt_y</p:attrName>
                                        </p:attrNameLst>
                                      </p:cBhvr>
                                      <p:rCtr x="32378" y="0"/>
                                    </p:animMotion>
                                  </p:childTnLst>
                                </p:cTn>
                              </p:par>
                              <p:par>
                                <p:cTn id="7" presetID="53" presetClass="entr" presetSubtype="0" fill="hold" grpId="0" nodeType="withEffect">
                                  <p:stCondLst>
                                    <p:cond delay="150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p:cTn id="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1" dur="1000"/>
                                        <p:tgtEl>
                                          <p:spTgt spid="3">
                                            <p:txEl>
                                              <p:pRg st="0" end="0"/>
                                            </p:txEl>
                                          </p:spTgt>
                                        </p:tgtEl>
                                      </p:cBhvr>
                                    </p:animEffect>
                                  </p:childTnLst>
                                </p:cTn>
                              </p:par>
                              <p:par>
                                <p:cTn id="12" presetID="53" presetClass="entr" presetSubtype="0" fill="hold" grpId="0" nodeType="withEffect">
                                  <p:stCondLst>
                                    <p:cond delay="75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Safety Actions or Services to Control or Manage Danger Threats</a:t>
            </a:r>
            <a:endParaRPr lang="en-US" dirty="0"/>
          </a:p>
        </p:txBody>
      </p:sp>
      <p:pic>
        <p:nvPicPr>
          <p:cNvPr id="2049" name="Picture 1" descr="http://cdn-static.zdnet.com/i/story/61/03/009415/salesforcecom-co-founder-collaboration-and-the-social-enterpris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09825" y="2200275"/>
            <a:ext cx="4143375" cy="310515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 descr="http://cdn-static.zdnet.com/i/story/61/03/009415/salesforcecom-co-founder-collaboration-and-the-social-enterpris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61297" b="44701"/>
          <a:stretch/>
        </p:blipFill>
        <p:spPr bwMode="auto">
          <a:xfrm flipH="1">
            <a:off x="4949590" y="1656924"/>
            <a:ext cx="1603610" cy="171710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 descr="http://cdn-static.zdnet.com/i/story/61/03/009415/salesforcecom-co-founder-collaboration-and-the-social-enterpris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61297" b="44701"/>
          <a:stretch/>
        </p:blipFill>
        <p:spPr bwMode="auto">
          <a:xfrm flipH="1">
            <a:off x="1894759" y="3870136"/>
            <a:ext cx="1603610" cy="171710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248155" y="2333781"/>
            <a:ext cx="2169994" cy="584775"/>
          </a:xfrm>
          <a:prstGeom prst="rect">
            <a:avLst/>
          </a:prstGeom>
          <a:noFill/>
        </p:spPr>
        <p:txBody>
          <a:bodyPr wrap="square" rtlCol="0">
            <a:spAutoFit/>
          </a:bodyPr>
          <a:lstStyle/>
          <a:p>
            <a:pPr algn="ctr"/>
            <a:r>
              <a:rPr lang="en-US" sz="1600" b="1" dirty="0" smtClean="0">
                <a:latin typeface="Calibri" pitchFamily="34" charset="0"/>
              </a:rPr>
              <a:t>Managing threatening behavior</a:t>
            </a:r>
            <a:endParaRPr lang="en-US" sz="1600" b="1" dirty="0">
              <a:latin typeface="Calibri" pitchFamily="34" charset="0"/>
            </a:endParaRPr>
          </a:p>
        </p:txBody>
      </p:sp>
      <p:sp>
        <p:nvSpPr>
          <p:cNvPr id="14" name="TextBox 13"/>
          <p:cNvSpPr txBox="1"/>
          <p:nvPr/>
        </p:nvSpPr>
        <p:spPr>
          <a:xfrm>
            <a:off x="5751395" y="3030012"/>
            <a:ext cx="2169994" cy="338554"/>
          </a:xfrm>
          <a:prstGeom prst="rect">
            <a:avLst/>
          </a:prstGeom>
          <a:noFill/>
        </p:spPr>
        <p:txBody>
          <a:bodyPr wrap="square" rtlCol="0">
            <a:spAutoFit/>
          </a:bodyPr>
          <a:lstStyle/>
          <a:p>
            <a:r>
              <a:rPr lang="en-US" sz="1600" b="1" dirty="0" smtClean="0">
                <a:latin typeface="Calibri" pitchFamily="34" charset="0"/>
              </a:rPr>
              <a:t>Managing crises</a:t>
            </a:r>
            <a:endParaRPr lang="en-US" sz="1600" b="1" dirty="0">
              <a:latin typeface="Calibri" pitchFamily="34" charset="0"/>
            </a:endParaRPr>
          </a:p>
        </p:txBody>
      </p:sp>
      <p:sp>
        <p:nvSpPr>
          <p:cNvPr id="15" name="TextBox 14"/>
          <p:cNvSpPr txBox="1"/>
          <p:nvPr/>
        </p:nvSpPr>
        <p:spPr>
          <a:xfrm>
            <a:off x="5494355" y="3619148"/>
            <a:ext cx="2169994" cy="584775"/>
          </a:xfrm>
          <a:prstGeom prst="rect">
            <a:avLst/>
          </a:prstGeom>
          <a:noFill/>
        </p:spPr>
        <p:txBody>
          <a:bodyPr wrap="square" rtlCol="0">
            <a:spAutoFit/>
          </a:bodyPr>
          <a:lstStyle/>
          <a:p>
            <a:pPr algn="ctr"/>
            <a:r>
              <a:rPr lang="en-US" sz="1600" b="1" dirty="0" smtClean="0">
                <a:latin typeface="Calibri" pitchFamily="34" charset="0"/>
              </a:rPr>
              <a:t>Providing for social support</a:t>
            </a:r>
            <a:endParaRPr lang="en-US" sz="1600" b="1" dirty="0">
              <a:latin typeface="Calibri" pitchFamily="34" charset="0"/>
            </a:endParaRPr>
          </a:p>
        </p:txBody>
      </p:sp>
      <p:sp>
        <p:nvSpPr>
          <p:cNvPr id="16" name="TextBox 15"/>
          <p:cNvSpPr txBox="1"/>
          <p:nvPr/>
        </p:nvSpPr>
        <p:spPr>
          <a:xfrm>
            <a:off x="3223644" y="4966871"/>
            <a:ext cx="1887938" cy="338554"/>
          </a:xfrm>
          <a:prstGeom prst="rect">
            <a:avLst/>
          </a:prstGeom>
          <a:noFill/>
        </p:spPr>
        <p:txBody>
          <a:bodyPr wrap="square" rtlCol="0">
            <a:spAutoFit/>
          </a:bodyPr>
          <a:lstStyle/>
          <a:p>
            <a:r>
              <a:rPr lang="en-US" sz="1600" b="1" dirty="0" smtClean="0">
                <a:latin typeface="Calibri" pitchFamily="34" charset="0"/>
              </a:rPr>
              <a:t>Providing resources</a:t>
            </a:r>
            <a:endParaRPr lang="en-US" sz="1600" b="1" dirty="0">
              <a:latin typeface="Calibri" pitchFamily="34" charset="0"/>
            </a:endParaRPr>
          </a:p>
        </p:txBody>
      </p:sp>
      <p:sp>
        <p:nvSpPr>
          <p:cNvPr id="17" name="TextBox 16"/>
          <p:cNvSpPr txBox="1"/>
          <p:nvPr/>
        </p:nvSpPr>
        <p:spPr>
          <a:xfrm>
            <a:off x="635623" y="3460462"/>
            <a:ext cx="2585256" cy="830997"/>
          </a:xfrm>
          <a:prstGeom prst="rect">
            <a:avLst/>
          </a:prstGeom>
          <a:noFill/>
        </p:spPr>
        <p:txBody>
          <a:bodyPr wrap="square" rtlCol="0">
            <a:spAutoFit/>
          </a:bodyPr>
          <a:lstStyle/>
          <a:p>
            <a:pPr algn="ctr"/>
            <a:r>
              <a:rPr lang="en-US" sz="1600" b="1" dirty="0" smtClean="0">
                <a:latin typeface="Calibri" pitchFamily="34" charset="0"/>
              </a:rPr>
              <a:t>Providing for temporary separation between adult and child</a:t>
            </a:r>
            <a:endParaRPr lang="en-US" sz="1600" b="1" dirty="0">
              <a:latin typeface="Calibri" pitchFamily="34" charset="0"/>
            </a:endParaRPr>
          </a:p>
        </p:txBody>
      </p:sp>
    </p:spTree>
    <p:extLst>
      <p:ext uri="{BB962C8B-B14F-4D97-AF65-F5344CB8AC3E}">
        <p14:creationId xmlns:p14="http://schemas.microsoft.com/office/powerpoint/2010/main" xmlns="" val="3488264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9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2150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2350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255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275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Can Provide Protective Actions?</a:t>
            </a:r>
            <a:endParaRPr lang="en-US" dirty="0"/>
          </a:p>
        </p:txBody>
      </p:sp>
      <p:pic>
        <p:nvPicPr>
          <p:cNvPr id="2049" name="Picture 1" descr="http://cdn-static.zdnet.com/i/story/61/03/009415/salesforcecom-co-founder-collaboration-and-the-social-enterpris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09825" y="2200275"/>
            <a:ext cx="4143375" cy="310515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 descr="http://cdn-static.zdnet.com/i/story/61/03/009415/salesforcecom-co-founder-collaboration-and-the-social-enterpris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61297" b="44701"/>
          <a:stretch/>
        </p:blipFill>
        <p:spPr bwMode="auto">
          <a:xfrm flipH="1">
            <a:off x="4949590" y="1656924"/>
            <a:ext cx="1603610" cy="171710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 descr="http://cdn-static.zdnet.com/i/story/61/03/009415/salesforcecom-co-founder-collaboration-and-the-social-enterpris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61297" b="44701"/>
          <a:stretch/>
        </p:blipFill>
        <p:spPr bwMode="auto">
          <a:xfrm flipH="1">
            <a:off x="1894759" y="3870136"/>
            <a:ext cx="1603610" cy="171710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111675" y="2333781"/>
            <a:ext cx="2169994" cy="584775"/>
          </a:xfrm>
          <a:prstGeom prst="rect">
            <a:avLst/>
          </a:prstGeom>
          <a:noFill/>
        </p:spPr>
        <p:txBody>
          <a:bodyPr wrap="square" rtlCol="0">
            <a:spAutoFit/>
          </a:bodyPr>
          <a:lstStyle/>
          <a:p>
            <a:pPr algn="ctr"/>
            <a:r>
              <a:rPr lang="en-US" sz="1600" b="1" dirty="0" smtClean="0">
                <a:solidFill>
                  <a:srgbClr val="00B0F0"/>
                </a:solidFill>
                <a:latin typeface="Calibri" pitchFamily="34" charset="0"/>
              </a:rPr>
              <a:t>Professional </a:t>
            </a:r>
            <a:r>
              <a:rPr lang="en-US" sz="1600" b="1" u="sng" dirty="0" smtClean="0">
                <a:solidFill>
                  <a:srgbClr val="00B0F0"/>
                </a:solidFill>
                <a:latin typeface="Calibri" pitchFamily="34" charset="0"/>
              </a:rPr>
              <a:t>or</a:t>
            </a:r>
            <a:r>
              <a:rPr lang="en-US" sz="1600" b="1" dirty="0" smtClean="0">
                <a:solidFill>
                  <a:srgbClr val="00B0F0"/>
                </a:solidFill>
                <a:latin typeface="Calibri" pitchFamily="34" charset="0"/>
              </a:rPr>
              <a:t> paid safety service provider</a:t>
            </a:r>
            <a:endParaRPr lang="en-US" sz="1600" b="1" dirty="0">
              <a:solidFill>
                <a:srgbClr val="00B0F0"/>
              </a:solidFill>
              <a:latin typeface="Calibri" pitchFamily="34" charset="0"/>
            </a:endParaRPr>
          </a:p>
        </p:txBody>
      </p:sp>
      <p:sp>
        <p:nvSpPr>
          <p:cNvPr id="14" name="TextBox 13"/>
          <p:cNvSpPr txBox="1"/>
          <p:nvPr/>
        </p:nvSpPr>
        <p:spPr>
          <a:xfrm>
            <a:off x="5573971" y="3262028"/>
            <a:ext cx="2169994" cy="830997"/>
          </a:xfrm>
          <a:prstGeom prst="rect">
            <a:avLst/>
          </a:prstGeom>
          <a:noFill/>
        </p:spPr>
        <p:txBody>
          <a:bodyPr wrap="square" rtlCol="0">
            <a:spAutoFit/>
          </a:bodyPr>
          <a:lstStyle/>
          <a:p>
            <a:r>
              <a:rPr lang="en-US" sz="1600" b="1" dirty="0" smtClean="0">
                <a:solidFill>
                  <a:srgbClr val="00B0F0"/>
                </a:solidFill>
                <a:latin typeface="Calibri" pitchFamily="34" charset="0"/>
              </a:rPr>
              <a:t>Formal daycare provider </a:t>
            </a:r>
            <a:r>
              <a:rPr lang="en-US" sz="1600" b="1" u="sng" dirty="0" smtClean="0">
                <a:solidFill>
                  <a:srgbClr val="00B0F0"/>
                </a:solidFill>
                <a:latin typeface="Calibri" pitchFamily="34" charset="0"/>
              </a:rPr>
              <a:t>or</a:t>
            </a:r>
            <a:r>
              <a:rPr lang="en-US" sz="1600" b="1" dirty="0" smtClean="0">
                <a:solidFill>
                  <a:srgbClr val="00B0F0"/>
                </a:solidFill>
                <a:latin typeface="Calibri" pitchFamily="34" charset="0"/>
              </a:rPr>
              <a:t> church volunteer</a:t>
            </a:r>
            <a:endParaRPr lang="en-US" sz="1600" b="1" dirty="0">
              <a:solidFill>
                <a:srgbClr val="00B0F0"/>
              </a:solidFill>
              <a:latin typeface="Calibri" pitchFamily="34" charset="0"/>
            </a:endParaRPr>
          </a:p>
        </p:txBody>
      </p:sp>
      <p:sp>
        <p:nvSpPr>
          <p:cNvPr id="16" name="TextBox 15"/>
          <p:cNvSpPr txBox="1"/>
          <p:nvPr/>
        </p:nvSpPr>
        <p:spPr>
          <a:xfrm>
            <a:off x="3223644" y="4966871"/>
            <a:ext cx="1887938" cy="584775"/>
          </a:xfrm>
          <a:prstGeom prst="rect">
            <a:avLst/>
          </a:prstGeom>
          <a:noFill/>
        </p:spPr>
        <p:txBody>
          <a:bodyPr wrap="square" rtlCol="0">
            <a:spAutoFit/>
          </a:bodyPr>
          <a:lstStyle/>
          <a:p>
            <a:pPr algn="ctr"/>
            <a:r>
              <a:rPr lang="en-US" sz="1600" b="1" dirty="0" smtClean="0">
                <a:solidFill>
                  <a:srgbClr val="00B0F0"/>
                </a:solidFill>
                <a:latin typeface="Calibri" pitchFamily="34" charset="0"/>
              </a:rPr>
              <a:t>Grandmother </a:t>
            </a:r>
            <a:r>
              <a:rPr lang="en-US" sz="1600" b="1" u="sng" dirty="0" smtClean="0">
                <a:solidFill>
                  <a:srgbClr val="00B0F0"/>
                </a:solidFill>
                <a:latin typeface="Calibri" pitchFamily="34" charset="0"/>
              </a:rPr>
              <a:t>or</a:t>
            </a:r>
            <a:r>
              <a:rPr lang="en-US" sz="1600" b="1" dirty="0" smtClean="0">
                <a:solidFill>
                  <a:srgbClr val="00B0F0"/>
                </a:solidFill>
                <a:latin typeface="Calibri" pitchFamily="34" charset="0"/>
              </a:rPr>
              <a:t> mentor</a:t>
            </a:r>
            <a:endParaRPr lang="en-US" sz="1600" b="1" dirty="0">
              <a:solidFill>
                <a:srgbClr val="00B0F0"/>
              </a:solidFill>
              <a:latin typeface="Calibri" pitchFamily="34" charset="0"/>
            </a:endParaRPr>
          </a:p>
        </p:txBody>
      </p:sp>
      <p:sp>
        <p:nvSpPr>
          <p:cNvPr id="17" name="TextBox 16"/>
          <p:cNvSpPr txBox="1"/>
          <p:nvPr/>
        </p:nvSpPr>
        <p:spPr>
          <a:xfrm>
            <a:off x="635623" y="3460462"/>
            <a:ext cx="2585256" cy="338554"/>
          </a:xfrm>
          <a:prstGeom prst="rect">
            <a:avLst/>
          </a:prstGeom>
          <a:noFill/>
        </p:spPr>
        <p:txBody>
          <a:bodyPr wrap="square" rtlCol="0">
            <a:spAutoFit/>
          </a:bodyPr>
          <a:lstStyle/>
          <a:p>
            <a:pPr algn="ctr"/>
            <a:r>
              <a:rPr lang="en-US" sz="1600" b="1" dirty="0" smtClean="0">
                <a:solidFill>
                  <a:srgbClr val="00B0F0"/>
                </a:solidFill>
                <a:latin typeface="Calibri" pitchFamily="34" charset="0"/>
              </a:rPr>
              <a:t>Case Manager</a:t>
            </a:r>
            <a:endParaRPr lang="en-US" sz="1600" b="1" dirty="0">
              <a:solidFill>
                <a:srgbClr val="00B0F0"/>
              </a:solidFill>
              <a:latin typeface="Calibri" pitchFamily="34" charset="0"/>
            </a:endParaRPr>
          </a:p>
        </p:txBody>
      </p:sp>
      <p:pic>
        <p:nvPicPr>
          <p:cNvPr id="13" name="Picture 1" descr="http://cdn-static.zdnet.com/i/story/61/03/009415/salesforcecom-co-founder-collaboration-and-the-social-enterprise.jpg"/>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xmlns="" val="0"/>
              </a:ext>
            </a:extLst>
          </a:blip>
          <a:srcRect l="51888" t="29285" r="38472" b="29406"/>
          <a:stretch/>
        </p:blipFill>
        <p:spPr bwMode="auto">
          <a:xfrm>
            <a:off x="4575657" y="3098252"/>
            <a:ext cx="399445" cy="12826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7768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75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125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210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225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Safety Plan Outcomes</a:t>
            </a:r>
            <a:endParaRPr lang="en-US" dirty="0"/>
          </a:p>
        </p:txBody>
      </p:sp>
      <p:pic>
        <p:nvPicPr>
          <p:cNvPr id="5" name="Picture 4" descr="bboard_bg.jpeg"/>
          <p:cNvPicPr>
            <a:picLocks noChangeAspect="1"/>
          </p:cNvPicPr>
          <p:nvPr/>
        </p:nvPicPr>
        <p:blipFill>
          <a:blip r:embed="rId3"/>
          <a:stretch>
            <a:fillRect/>
          </a:stretch>
        </p:blipFill>
        <p:spPr>
          <a:xfrm>
            <a:off x="0" y="974906"/>
            <a:ext cx="9144000" cy="5910390"/>
          </a:xfrm>
          <a:prstGeom prst="rect">
            <a:avLst/>
          </a:prstGeom>
        </p:spPr>
      </p:pic>
      <p:sp>
        <p:nvSpPr>
          <p:cNvPr id="6" name="TextBox 5"/>
          <p:cNvSpPr txBox="1"/>
          <p:nvPr/>
        </p:nvSpPr>
        <p:spPr>
          <a:xfrm>
            <a:off x="286593" y="3294757"/>
            <a:ext cx="1787856" cy="369332"/>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Danger Threats</a:t>
            </a:r>
            <a:endParaRPr lang="en-US" b="1" dirty="0">
              <a:solidFill>
                <a:schemeClr val="bg1"/>
              </a:solidFill>
              <a:latin typeface="Calibri" pitchFamily="34" charset="0"/>
              <a:cs typeface="Calibri" pitchFamily="34" charset="0"/>
            </a:endParaRPr>
          </a:p>
        </p:txBody>
      </p:sp>
      <p:sp>
        <p:nvSpPr>
          <p:cNvPr id="14" name="Plus 13"/>
          <p:cNvSpPr/>
          <p:nvPr/>
        </p:nvSpPr>
        <p:spPr>
          <a:xfrm>
            <a:off x="2006209" y="3220869"/>
            <a:ext cx="552730" cy="518301"/>
          </a:xfrm>
          <a:prstGeom prst="mathPl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7" name="TextBox 6"/>
          <p:cNvSpPr txBox="1"/>
          <p:nvPr/>
        </p:nvSpPr>
        <p:spPr>
          <a:xfrm>
            <a:off x="2416372" y="3305847"/>
            <a:ext cx="2205797" cy="369332"/>
          </a:xfrm>
          <a:prstGeom prst="rect">
            <a:avLst/>
          </a:prstGeom>
          <a:noFill/>
        </p:spPr>
        <p:txBody>
          <a:bodyPr wrap="square" rtlCol="0">
            <a:spAutoFit/>
          </a:bodyPr>
          <a:lstStyle/>
          <a:p>
            <a:pPr algn="ctr">
              <a:buNone/>
            </a:pPr>
            <a:r>
              <a:rPr lang="en-US" b="1" dirty="0" smtClean="0">
                <a:solidFill>
                  <a:schemeClr val="bg1"/>
                </a:solidFill>
                <a:latin typeface="Calibri" pitchFamily="34" charset="0"/>
                <a:cs typeface="Calibri" pitchFamily="34" charset="0"/>
              </a:rPr>
              <a:t>Child Vulnerability</a:t>
            </a:r>
          </a:p>
        </p:txBody>
      </p:sp>
      <p:sp>
        <p:nvSpPr>
          <p:cNvPr id="10" name="TextBox 9"/>
          <p:cNvSpPr txBox="1"/>
          <p:nvPr/>
        </p:nvSpPr>
        <p:spPr>
          <a:xfrm>
            <a:off x="7478970" y="3144629"/>
            <a:ext cx="1201010" cy="769441"/>
          </a:xfrm>
          <a:prstGeom prst="rect">
            <a:avLst/>
          </a:prstGeom>
          <a:noFill/>
        </p:spPr>
        <p:txBody>
          <a:bodyPr wrap="square" rtlCol="0">
            <a:spAutoFit/>
          </a:bodyPr>
          <a:lstStyle/>
          <a:p>
            <a:pPr algn="ctr">
              <a:buNone/>
            </a:pPr>
            <a:r>
              <a:rPr lang="en-US" sz="2200" b="1" dirty="0" smtClean="0">
                <a:solidFill>
                  <a:srgbClr val="92D050"/>
                </a:solidFill>
                <a:latin typeface="Calibri" pitchFamily="34" charset="0"/>
                <a:cs typeface="Calibri" pitchFamily="34" charset="0"/>
              </a:rPr>
              <a:t>Safe Child</a:t>
            </a:r>
          </a:p>
        </p:txBody>
      </p:sp>
      <p:sp>
        <p:nvSpPr>
          <p:cNvPr id="16" name="Equal 15"/>
          <p:cNvSpPr/>
          <p:nvPr/>
        </p:nvSpPr>
        <p:spPr>
          <a:xfrm>
            <a:off x="7063640" y="3289109"/>
            <a:ext cx="442625" cy="579202"/>
          </a:xfrm>
          <a:prstGeom prst="mathEqual">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8" name="Plus 17"/>
          <p:cNvSpPr/>
          <p:nvPr/>
        </p:nvSpPr>
        <p:spPr>
          <a:xfrm>
            <a:off x="4628897" y="3223141"/>
            <a:ext cx="552730" cy="518301"/>
          </a:xfrm>
          <a:prstGeom prst="mathPl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19" name="TextBox 18"/>
          <p:cNvSpPr txBox="1"/>
          <p:nvPr/>
        </p:nvSpPr>
        <p:spPr>
          <a:xfrm>
            <a:off x="5208923" y="2809661"/>
            <a:ext cx="1818115" cy="1477328"/>
          </a:xfrm>
          <a:prstGeom prst="rect">
            <a:avLst/>
          </a:prstGeom>
          <a:noFill/>
          <a:ln>
            <a:solidFill>
              <a:schemeClr val="bg1"/>
            </a:solidFill>
          </a:ln>
        </p:spPr>
        <p:txBody>
          <a:bodyPr wrap="square" rtlCol="0">
            <a:spAutoFit/>
          </a:bodyPr>
          <a:lstStyle/>
          <a:p>
            <a:pPr algn="ctr">
              <a:buNone/>
            </a:pPr>
            <a:r>
              <a:rPr lang="en-US" b="1" dirty="0" smtClean="0">
                <a:solidFill>
                  <a:srgbClr val="00B0F0"/>
                </a:solidFill>
                <a:latin typeface="Calibri" pitchFamily="34" charset="0"/>
                <a:cs typeface="Calibri" pitchFamily="34" charset="0"/>
              </a:rPr>
              <a:t>Safety plan substituting for lack of protective capacity </a:t>
            </a:r>
          </a:p>
        </p:txBody>
      </p:sp>
      <p:sp>
        <p:nvSpPr>
          <p:cNvPr id="20" name="TextBox 19"/>
          <p:cNvSpPr txBox="1"/>
          <p:nvPr/>
        </p:nvSpPr>
        <p:spPr>
          <a:xfrm>
            <a:off x="5510754" y="3042408"/>
            <a:ext cx="1599739" cy="923330"/>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Caregiver Protective </a:t>
            </a:r>
            <a:r>
              <a:rPr lang="en-US" b="1" dirty="0">
                <a:solidFill>
                  <a:schemeClr val="bg1"/>
                </a:solidFill>
                <a:latin typeface="Calibri" pitchFamily="34" charset="0"/>
                <a:cs typeface="Calibri" pitchFamily="34" charset="0"/>
              </a:rPr>
              <a:t>C</a:t>
            </a:r>
            <a:r>
              <a:rPr lang="en-US" b="1" dirty="0" smtClean="0">
                <a:solidFill>
                  <a:schemeClr val="bg1"/>
                </a:solidFill>
                <a:latin typeface="Calibri" pitchFamily="34" charset="0"/>
                <a:cs typeface="Calibri" pitchFamily="34" charset="0"/>
              </a:rPr>
              <a:t>apacity</a:t>
            </a:r>
          </a:p>
        </p:txBody>
      </p:sp>
      <p:sp>
        <p:nvSpPr>
          <p:cNvPr id="21" name="TextBox 20"/>
          <p:cNvSpPr txBox="1"/>
          <p:nvPr/>
        </p:nvSpPr>
        <p:spPr>
          <a:xfrm>
            <a:off x="7383433" y="3144629"/>
            <a:ext cx="1385662" cy="769441"/>
          </a:xfrm>
          <a:prstGeom prst="rect">
            <a:avLst/>
          </a:prstGeom>
          <a:noFill/>
        </p:spPr>
        <p:txBody>
          <a:bodyPr wrap="square" rtlCol="0">
            <a:spAutoFit/>
          </a:bodyPr>
          <a:lstStyle/>
          <a:p>
            <a:pPr algn="ctr">
              <a:buNone/>
            </a:pPr>
            <a:r>
              <a:rPr lang="en-US" sz="2200" b="1" dirty="0" smtClean="0">
                <a:solidFill>
                  <a:srgbClr val="FF0000"/>
                </a:solidFill>
                <a:latin typeface="Calibri" pitchFamily="34" charset="0"/>
                <a:cs typeface="Calibri" pitchFamily="34" charset="0"/>
              </a:rPr>
              <a:t>Unsafe Child</a:t>
            </a:r>
          </a:p>
        </p:txBody>
      </p:sp>
      <p:sp>
        <p:nvSpPr>
          <p:cNvPr id="22" name="Minus 21"/>
          <p:cNvSpPr/>
          <p:nvPr/>
        </p:nvSpPr>
        <p:spPr>
          <a:xfrm>
            <a:off x="4758649" y="3237606"/>
            <a:ext cx="331969" cy="608223"/>
          </a:xfrm>
          <a:prstGeom prst="mathMin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Tree>
    <p:extLst>
      <p:ext uri="{BB962C8B-B14F-4D97-AF65-F5344CB8AC3E}">
        <p14:creationId xmlns:p14="http://schemas.microsoft.com/office/powerpoint/2010/main" xmlns="" val="2598737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17000"/>
                                  </p:stCondLst>
                                  <p:childTnLst>
                                    <p:set>
                                      <p:cBhvr>
                                        <p:cTn id="6" dur="1" fill="hold">
                                          <p:stCondLst>
                                            <p:cond delay="0"/>
                                          </p:stCondLst>
                                        </p:cTn>
                                        <p:tgtEl>
                                          <p:spTgt spid="22"/>
                                        </p:tgtEl>
                                        <p:attrNameLst>
                                          <p:attrName>style.visibility</p:attrName>
                                        </p:attrNameLst>
                                      </p:cBhvr>
                                      <p:to>
                                        <p:strVal val="hidden"/>
                                      </p:to>
                                    </p:set>
                                  </p:childTnLst>
                                </p:cTn>
                              </p:par>
                              <p:par>
                                <p:cTn id="7" presetID="2" presetClass="exit" presetSubtype="4" fill="hold" grpId="0" nodeType="withEffect">
                                  <p:stCondLst>
                                    <p:cond delay="15000"/>
                                  </p:stCondLst>
                                  <p:childTnLst>
                                    <p:anim calcmode="lin" valueType="num">
                                      <p:cBhvr additive="base">
                                        <p:cTn id="8" dur="2000"/>
                                        <p:tgtEl>
                                          <p:spTgt spid="20"/>
                                        </p:tgtEl>
                                        <p:attrNameLst>
                                          <p:attrName>ppt_x</p:attrName>
                                        </p:attrNameLst>
                                      </p:cBhvr>
                                      <p:tavLst>
                                        <p:tav tm="0">
                                          <p:val>
                                            <p:strVal val="ppt_x"/>
                                          </p:val>
                                        </p:tav>
                                        <p:tav tm="100000">
                                          <p:val>
                                            <p:strVal val="ppt_x"/>
                                          </p:val>
                                        </p:tav>
                                      </p:tavLst>
                                    </p:anim>
                                    <p:anim calcmode="lin" valueType="num">
                                      <p:cBhvr additive="base">
                                        <p:cTn id="9" dur="2000"/>
                                        <p:tgtEl>
                                          <p:spTgt spid="20"/>
                                        </p:tgtEl>
                                        <p:attrNameLst>
                                          <p:attrName>ppt_y</p:attrName>
                                        </p:attrNameLst>
                                      </p:cBhvr>
                                      <p:tavLst>
                                        <p:tav tm="0">
                                          <p:val>
                                            <p:strVal val="ppt_y"/>
                                          </p:val>
                                        </p:tav>
                                        <p:tav tm="100000">
                                          <p:val>
                                            <p:strVal val="1+ppt_h/2"/>
                                          </p:val>
                                        </p:tav>
                                      </p:tavLst>
                                    </p:anim>
                                    <p:set>
                                      <p:cBhvr>
                                        <p:cTn id="10" dur="1" fill="hold">
                                          <p:stCondLst>
                                            <p:cond delay="1999"/>
                                          </p:stCondLst>
                                        </p:cTn>
                                        <p:tgtEl>
                                          <p:spTgt spid="20"/>
                                        </p:tgtEl>
                                        <p:attrNameLst>
                                          <p:attrName>style.visibility</p:attrName>
                                        </p:attrNameLst>
                                      </p:cBhvr>
                                      <p:to>
                                        <p:strVal val="hidden"/>
                                      </p:to>
                                    </p:set>
                                  </p:childTnLst>
                                </p:cTn>
                              </p:par>
                              <p:par>
                                <p:cTn id="11" presetID="1" presetClass="entr" presetSubtype="0" fill="hold" grpId="0" nodeType="withEffect">
                                  <p:stCondLst>
                                    <p:cond delay="17000"/>
                                  </p:stCondLst>
                                  <p:childTnLst>
                                    <p:set>
                                      <p:cBhvr>
                                        <p:cTn id="12" dur="1" fill="hold">
                                          <p:stCondLst>
                                            <p:cond delay="0"/>
                                          </p:stCondLst>
                                        </p:cTn>
                                        <p:tgtEl>
                                          <p:spTgt spid="18"/>
                                        </p:tgtEl>
                                        <p:attrNameLst>
                                          <p:attrName>style.visibility</p:attrName>
                                        </p:attrNameLst>
                                      </p:cBhvr>
                                      <p:to>
                                        <p:strVal val="visible"/>
                                      </p:to>
                                    </p:set>
                                  </p:childTnLst>
                                </p:cTn>
                              </p:par>
                              <p:par>
                                <p:cTn id="13" presetID="2" presetClass="entr" presetSubtype="4" fill="hold" grpId="0" nodeType="withEffect">
                                  <p:stCondLst>
                                    <p:cond delay="170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2000" fill="hold"/>
                                        <p:tgtEl>
                                          <p:spTgt spid="19"/>
                                        </p:tgtEl>
                                        <p:attrNameLst>
                                          <p:attrName>ppt_x</p:attrName>
                                        </p:attrNameLst>
                                      </p:cBhvr>
                                      <p:tavLst>
                                        <p:tav tm="0">
                                          <p:val>
                                            <p:strVal val="#ppt_x"/>
                                          </p:val>
                                        </p:tav>
                                        <p:tav tm="100000">
                                          <p:val>
                                            <p:strVal val="#ppt_x"/>
                                          </p:val>
                                        </p:tav>
                                      </p:tavLst>
                                    </p:anim>
                                    <p:anim calcmode="lin" valueType="num">
                                      <p:cBhvr additive="base">
                                        <p:cTn id="16" dur="2000" fill="hold"/>
                                        <p:tgtEl>
                                          <p:spTgt spid="19"/>
                                        </p:tgtEl>
                                        <p:attrNameLst>
                                          <p:attrName>ppt_y</p:attrName>
                                        </p:attrNameLst>
                                      </p:cBhvr>
                                      <p:tavLst>
                                        <p:tav tm="0">
                                          <p:val>
                                            <p:strVal val="1+#ppt_h/2"/>
                                          </p:val>
                                        </p:tav>
                                        <p:tav tm="100000">
                                          <p:val>
                                            <p:strVal val="#ppt_y"/>
                                          </p:val>
                                        </p:tav>
                                      </p:tavLst>
                                    </p:anim>
                                  </p:childTnLst>
                                </p:cTn>
                              </p:par>
                              <p:par>
                                <p:cTn id="17" presetID="1" presetClass="exit" presetSubtype="0" fill="hold" grpId="0" nodeType="withEffect">
                                  <p:stCondLst>
                                    <p:cond delay="15000"/>
                                  </p:stCondLst>
                                  <p:childTnLst>
                                    <p:set>
                                      <p:cBhvr>
                                        <p:cTn id="18" dur="1" fill="hold">
                                          <p:stCondLst>
                                            <p:cond delay="0"/>
                                          </p:stCondLst>
                                        </p:cTn>
                                        <p:tgtEl>
                                          <p:spTgt spid="21"/>
                                        </p:tgtEl>
                                        <p:attrNameLst>
                                          <p:attrName>style.visibility</p:attrName>
                                        </p:attrNameLst>
                                      </p:cBhvr>
                                      <p:to>
                                        <p:strVal val="hidden"/>
                                      </p:to>
                                    </p:set>
                                  </p:childTnLst>
                                </p:cTn>
                              </p:par>
                              <p:par>
                                <p:cTn id="19" presetID="23" presetClass="entr" presetSubtype="16" fill="hold" grpId="0" nodeType="withEffect">
                                  <p:stCondLst>
                                    <p:cond delay="270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000" fill="hold"/>
                                        <p:tgtEl>
                                          <p:spTgt spid="10"/>
                                        </p:tgtEl>
                                        <p:attrNameLst>
                                          <p:attrName>ppt_w</p:attrName>
                                        </p:attrNameLst>
                                      </p:cBhvr>
                                      <p:tavLst>
                                        <p:tav tm="0">
                                          <p:val>
                                            <p:fltVal val="0"/>
                                          </p:val>
                                        </p:tav>
                                        <p:tav tm="100000">
                                          <p:val>
                                            <p:strVal val="#ppt_w"/>
                                          </p:val>
                                        </p:tav>
                                      </p:tavLst>
                                    </p:anim>
                                    <p:anim calcmode="lin" valueType="num">
                                      <p:cBhvr>
                                        <p:cTn id="22" dur="2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animBg="1"/>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5448"/>
            <a:ext cx="8869680" cy="792162"/>
          </a:xfrm>
        </p:spPr>
        <p:txBody>
          <a:bodyPr>
            <a:noAutofit/>
          </a:bodyPr>
          <a:lstStyle/>
          <a:p>
            <a:r>
              <a:rPr lang="en-US" sz="2800" dirty="0" smtClean="0"/>
              <a:t>Which Safety Plan Keeps Child Safe and is Still Sufficient?</a:t>
            </a:r>
            <a:endParaRPr lang="en-US" sz="2800" dirty="0"/>
          </a:p>
        </p:txBody>
      </p:sp>
      <p:sp>
        <p:nvSpPr>
          <p:cNvPr id="5" name="TextBox 3"/>
          <p:cNvSpPr txBox="1">
            <a:spLocks noChangeArrowheads="1"/>
          </p:cNvSpPr>
          <p:nvPr/>
        </p:nvSpPr>
        <p:spPr bwMode="auto">
          <a:xfrm>
            <a:off x="1264659" y="2962712"/>
            <a:ext cx="3063875" cy="708025"/>
          </a:xfrm>
          <a:prstGeom prst="rect">
            <a:avLst/>
          </a:prstGeom>
          <a:ln cmpd="dbl"/>
          <a:effectLst/>
          <a:scene3d>
            <a:camera prst="orthographicFront"/>
            <a:lightRig rig="threePt" dir="t"/>
          </a:scene3d>
          <a:sp3d>
            <a:bevelT/>
          </a:sp3d>
          <a:extLst>
            <a:ext uri="{91240B29-F687-4F45-9708-019B960494DF}">
              <a14:hiddenLine xmlns:a14="http://schemas.microsoft.com/office/drawing/2010/main" xmlns=""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wrap="none">
            <a:spAutoFit/>
          </a:bodyPr>
          <a:lstStyle>
            <a:lvl1pPr eaLnBrk="0" hangingPunct="0">
              <a:defRPr kumimoji="1" sz="2400" i="1">
                <a:solidFill>
                  <a:schemeClr val="tx1"/>
                </a:solidFill>
                <a:latin typeface="Arial" charset="0"/>
                <a:ea typeface="ＭＳ Ｐゴシック" charset="0"/>
                <a:cs typeface="ＭＳ Ｐゴシック" charset="0"/>
              </a:defRPr>
            </a:lvl1pPr>
            <a:lvl2pPr marL="742950" indent="-285750" eaLnBrk="0" hangingPunct="0">
              <a:defRPr kumimoji="1" sz="2400" i="1">
                <a:solidFill>
                  <a:schemeClr val="tx1"/>
                </a:solidFill>
                <a:latin typeface="Arial" charset="0"/>
                <a:ea typeface="ＭＳ Ｐゴシック" charset="0"/>
              </a:defRPr>
            </a:lvl2pPr>
            <a:lvl3pPr marL="1143000" indent="-228600" eaLnBrk="0" hangingPunct="0">
              <a:defRPr kumimoji="1" sz="2400" i="1">
                <a:solidFill>
                  <a:schemeClr val="tx1"/>
                </a:solidFill>
                <a:latin typeface="Arial" charset="0"/>
                <a:ea typeface="ＭＳ Ｐゴシック" charset="0"/>
              </a:defRPr>
            </a:lvl3pPr>
            <a:lvl4pPr marL="1600200" indent="-228600" eaLnBrk="0" hangingPunct="0">
              <a:defRPr kumimoji="1" sz="2400" i="1">
                <a:solidFill>
                  <a:schemeClr val="tx1"/>
                </a:solidFill>
                <a:latin typeface="Arial" charset="0"/>
                <a:ea typeface="ＭＳ Ｐゴシック" charset="0"/>
              </a:defRPr>
            </a:lvl4pPr>
            <a:lvl5pPr marL="2057400" indent="-228600" eaLnBrk="0" hangingPunct="0">
              <a:defRPr kumimoji="1" sz="2400" 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Arial" charset="0"/>
                <a:ea typeface="ＭＳ Ｐゴシック" charset="0"/>
              </a:defRPr>
            </a:lvl9pPr>
          </a:lstStyle>
          <a:p>
            <a:pPr algn="ctr" defTabSz="914400" eaLnBrk="1" fontAlgn="base" hangingPunct="1">
              <a:spcBef>
                <a:spcPct val="30000"/>
              </a:spcBef>
              <a:spcAft>
                <a:spcPct val="0"/>
              </a:spcAft>
            </a:pPr>
            <a:r>
              <a:rPr lang="en-US" sz="4000" i="0" dirty="0">
                <a:solidFill>
                  <a:srgbClr val="FFFFFF"/>
                </a:solidFill>
              </a:rPr>
              <a:t>Safety Plans</a:t>
            </a:r>
          </a:p>
        </p:txBody>
      </p:sp>
      <p:sp>
        <p:nvSpPr>
          <p:cNvPr id="6" name="TextBox 5"/>
          <p:cNvSpPr txBox="1">
            <a:spLocks noChangeArrowheads="1"/>
          </p:cNvSpPr>
          <p:nvPr/>
        </p:nvSpPr>
        <p:spPr bwMode="auto">
          <a:xfrm>
            <a:off x="3537342" y="1612720"/>
            <a:ext cx="2946400" cy="461963"/>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kumimoji="1" sz="2400" i="1">
                <a:solidFill>
                  <a:schemeClr val="tx1"/>
                </a:solidFill>
                <a:latin typeface="Arial" charset="0"/>
                <a:ea typeface="ＭＳ Ｐゴシック" charset="0"/>
                <a:cs typeface="ＭＳ Ｐゴシック" charset="0"/>
              </a:defRPr>
            </a:lvl1pPr>
            <a:lvl2pPr marL="742950" indent="-285750" eaLnBrk="0" hangingPunct="0">
              <a:defRPr kumimoji="1" sz="2400" i="1">
                <a:solidFill>
                  <a:schemeClr val="tx1"/>
                </a:solidFill>
                <a:latin typeface="Arial" charset="0"/>
                <a:ea typeface="ＭＳ Ｐゴシック" charset="0"/>
              </a:defRPr>
            </a:lvl2pPr>
            <a:lvl3pPr marL="1143000" indent="-228600" eaLnBrk="0" hangingPunct="0">
              <a:defRPr kumimoji="1" sz="2400" i="1">
                <a:solidFill>
                  <a:schemeClr val="tx1"/>
                </a:solidFill>
                <a:latin typeface="Arial" charset="0"/>
                <a:ea typeface="ＭＳ Ｐゴシック" charset="0"/>
              </a:defRPr>
            </a:lvl3pPr>
            <a:lvl4pPr marL="1600200" indent="-228600" eaLnBrk="0" hangingPunct="0">
              <a:defRPr kumimoji="1" sz="2400" i="1">
                <a:solidFill>
                  <a:schemeClr val="tx1"/>
                </a:solidFill>
                <a:latin typeface="Arial" charset="0"/>
                <a:ea typeface="ＭＳ Ｐゴシック" charset="0"/>
              </a:defRPr>
            </a:lvl4pPr>
            <a:lvl5pPr marL="2057400" indent="-228600" eaLnBrk="0" hangingPunct="0">
              <a:defRPr kumimoji="1" sz="2400" 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Arial" charset="0"/>
                <a:ea typeface="ＭＳ Ｐゴシック" charset="0"/>
              </a:defRPr>
            </a:lvl9pPr>
          </a:lstStyle>
          <a:p>
            <a:pPr algn="r" defTabSz="914400" eaLnBrk="1" fontAlgn="base" hangingPunct="1">
              <a:spcBef>
                <a:spcPct val="30000"/>
              </a:spcBef>
              <a:spcAft>
                <a:spcPct val="0"/>
              </a:spcAft>
            </a:pPr>
            <a:r>
              <a:rPr lang="en-US" dirty="0" smtClean="0"/>
              <a:t>In-home </a:t>
            </a:r>
            <a:r>
              <a:rPr lang="en-US" dirty="0"/>
              <a:t>safety plan</a:t>
            </a:r>
          </a:p>
        </p:txBody>
      </p:sp>
      <p:sp>
        <p:nvSpPr>
          <p:cNvPr id="7" name="TextBox 6"/>
          <p:cNvSpPr txBox="1">
            <a:spLocks noChangeArrowheads="1"/>
          </p:cNvSpPr>
          <p:nvPr/>
        </p:nvSpPr>
        <p:spPr bwMode="auto">
          <a:xfrm>
            <a:off x="7024485" y="4127320"/>
            <a:ext cx="1919288" cy="461963"/>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kumimoji="1" sz="2400" i="1">
                <a:solidFill>
                  <a:schemeClr val="tx1"/>
                </a:solidFill>
                <a:latin typeface="Arial" charset="0"/>
                <a:ea typeface="ＭＳ Ｐゴシック" charset="0"/>
                <a:cs typeface="ＭＳ Ｐゴシック" charset="0"/>
              </a:defRPr>
            </a:lvl1pPr>
            <a:lvl2pPr marL="742950" indent="-285750" eaLnBrk="0" hangingPunct="0">
              <a:defRPr kumimoji="1" sz="2400" i="1">
                <a:solidFill>
                  <a:schemeClr val="tx1"/>
                </a:solidFill>
                <a:latin typeface="Arial" charset="0"/>
                <a:ea typeface="ＭＳ Ｐゴシック" charset="0"/>
              </a:defRPr>
            </a:lvl2pPr>
            <a:lvl3pPr marL="1143000" indent="-228600" eaLnBrk="0" hangingPunct="0">
              <a:defRPr kumimoji="1" sz="2400" i="1">
                <a:solidFill>
                  <a:schemeClr val="tx1"/>
                </a:solidFill>
                <a:latin typeface="Arial" charset="0"/>
                <a:ea typeface="ＭＳ Ｐゴシック" charset="0"/>
              </a:defRPr>
            </a:lvl3pPr>
            <a:lvl4pPr marL="1600200" indent="-228600" eaLnBrk="0" hangingPunct="0">
              <a:defRPr kumimoji="1" sz="2400" i="1">
                <a:solidFill>
                  <a:schemeClr val="tx1"/>
                </a:solidFill>
                <a:latin typeface="Arial" charset="0"/>
                <a:ea typeface="ＭＳ Ｐゴシック" charset="0"/>
              </a:defRPr>
            </a:lvl4pPr>
            <a:lvl5pPr marL="2057400" indent="-228600" eaLnBrk="0" hangingPunct="0">
              <a:defRPr kumimoji="1" sz="2400" 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Arial" charset="0"/>
                <a:ea typeface="ＭＳ Ｐゴシック" charset="0"/>
              </a:defRPr>
            </a:lvl9pPr>
          </a:lstStyle>
          <a:p>
            <a:pPr algn="r" defTabSz="914400" eaLnBrk="1" fontAlgn="base" hangingPunct="1">
              <a:spcBef>
                <a:spcPct val="30000"/>
              </a:spcBef>
              <a:spcAft>
                <a:spcPct val="0"/>
              </a:spcAft>
            </a:pPr>
            <a:r>
              <a:rPr lang="en-US" dirty="0"/>
              <a:t>combination</a:t>
            </a:r>
          </a:p>
        </p:txBody>
      </p:sp>
      <p:sp>
        <p:nvSpPr>
          <p:cNvPr id="8" name="TextBox 7"/>
          <p:cNvSpPr txBox="1">
            <a:spLocks noChangeArrowheads="1"/>
          </p:cNvSpPr>
          <p:nvPr/>
        </p:nvSpPr>
        <p:spPr bwMode="auto">
          <a:xfrm>
            <a:off x="2736372" y="5427185"/>
            <a:ext cx="3621240" cy="46166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kumimoji="1" sz="2400" i="1">
                <a:solidFill>
                  <a:schemeClr val="tx1"/>
                </a:solidFill>
                <a:latin typeface="Arial" charset="0"/>
                <a:ea typeface="ＭＳ Ｐゴシック" charset="0"/>
                <a:cs typeface="ＭＳ Ｐゴシック" charset="0"/>
              </a:defRPr>
            </a:lvl1pPr>
            <a:lvl2pPr marL="742950" indent="-285750" eaLnBrk="0" hangingPunct="0">
              <a:defRPr kumimoji="1" sz="2400" i="1">
                <a:solidFill>
                  <a:schemeClr val="tx1"/>
                </a:solidFill>
                <a:latin typeface="Arial" charset="0"/>
                <a:ea typeface="ＭＳ Ｐゴシック" charset="0"/>
              </a:defRPr>
            </a:lvl2pPr>
            <a:lvl3pPr marL="1143000" indent="-228600" eaLnBrk="0" hangingPunct="0">
              <a:defRPr kumimoji="1" sz="2400" i="1">
                <a:solidFill>
                  <a:schemeClr val="tx1"/>
                </a:solidFill>
                <a:latin typeface="Arial" charset="0"/>
                <a:ea typeface="ＭＳ Ｐゴシック" charset="0"/>
              </a:defRPr>
            </a:lvl3pPr>
            <a:lvl4pPr marL="1600200" indent="-228600" eaLnBrk="0" hangingPunct="0">
              <a:defRPr kumimoji="1" sz="2400" i="1">
                <a:solidFill>
                  <a:schemeClr val="tx1"/>
                </a:solidFill>
                <a:latin typeface="Arial" charset="0"/>
                <a:ea typeface="ＭＳ Ｐゴシック" charset="0"/>
              </a:defRPr>
            </a:lvl4pPr>
            <a:lvl5pPr marL="2057400" indent="-228600" eaLnBrk="0" hangingPunct="0">
              <a:defRPr kumimoji="1" sz="2400" 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Arial" charset="0"/>
                <a:ea typeface="ＭＳ Ｐゴシック" charset="0"/>
              </a:defRPr>
            </a:lvl9pPr>
          </a:lstStyle>
          <a:p>
            <a:pPr algn="r" defTabSz="914400" eaLnBrk="1" fontAlgn="base" hangingPunct="1">
              <a:spcBef>
                <a:spcPct val="30000"/>
              </a:spcBef>
              <a:spcAft>
                <a:spcPct val="0"/>
              </a:spcAft>
            </a:pPr>
            <a:r>
              <a:rPr lang="en-US" dirty="0" smtClean="0"/>
              <a:t>Out-of-home safety </a:t>
            </a:r>
            <a:r>
              <a:rPr lang="en-US" dirty="0"/>
              <a:t>plan</a:t>
            </a:r>
          </a:p>
        </p:txBody>
      </p:sp>
      <p:cxnSp>
        <p:nvCxnSpPr>
          <p:cNvPr id="9" name="Straight Arrow Connector 8"/>
          <p:cNvCxnSpPr/>
          <p:nvPr/>
        </p:nvCxnSpPr>
        <p:spPr>
          <a:xfrm flipV="1">
            <a:off x="4492400" y="2146120"/>
            <a:ext cx="762000" cy="1219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4492400" y="3365320"/>
            <a:ext cx="2438400" cy="914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4492400" y="3365320"/>
            <a:ext cx="570918" cy="20618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8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02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to Consider</a:t>
            </a:r>
            <a:endParaRPr lang="en-US" dirty="0"/>
          </a:p>
        </p:txBody>
      </p:sp>
      <p:sp>
        <p:nvSpPr>
          <p:cNvPr id="3" name="Content Placeholder 2"/>
          <p:cNvSpPr>
            <a:spLocks noGrp="1"/>
          </p:cNvSpPr>
          <p:nvPr>
            <p:ph idx="1"/>
          </p:nvPr>
        </p:nvSpPr>
        <p:spPr>
          <a:xfrm>
            <a:off x="457200" y="1371600"/>
            <a:ext cx="8046720" cy="4365702"/>
          </a:xfrm>
        </p:spPr>
        <p:txBody>
          <a:bodyPr>
            <a:normAutofit/>
          </a:bodyPr>
          <a:lstStyle/>
          <a:p>
            <a:pPr marL="0" indent="0">
              <a:buNone/>
            </a:pPr>
            <a:r>
              <a:rPr lang="en-US" sz="2800" dirty="0" smtClean="0"/>
              <a:t>If an in-home safety plan would be sufficient, and the agency fails to consider or implement one, then the agency has failed to provide reasonable efforts to prevent removal</a:t>
            </a:r>
            <a:endParaRPr lang="en-US" sz="2800" dirty="0"/>
          </a:p>
        </p:txBody>
      </p:sp>
      <p:pic>
        <p:nvPicPr>
          <p:cNvPr id="2052" name="Picture 4" descr="http://michelephoenix.com/wp-content/uploads/2012/01/broken-family.jpg"/>
          <p:cNvPicPr>
            <a:picLocks noChangeAspect="1" noChangeArrowheads="1"/>
          </p:cNvPicPr>
          <p:nvPr/>
        </p:nvPicPr>
        <p:blipFill>
          <a:blip r:embed="rId3"/>
          <a:srcRect/>
          <a:stretch>
            <a:fillRect/>
          </a:stretch>
        </p:blipFill>
        <p:spPr bwMode="auto">
          <a:xfrm>
            <a:off x="3794083" y="3062091"/>
            <a:ext cx="4510869" cy="31957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46720" cy="4525963"/>
          </a:xfrm>
        </p:spPr>
        <p:txBody>
          <a:bodyPr>
            <a:noAutofit/>
          </a:bodyPr>
          <a:lstStyle/>
          <a:p>
            <a:r>
              <a:rPr lang="en-US" sz="2800" dirty="0" smtClean="0">
                <a:solidFill>
                  <a:srgbClr val="00B0F0"/>
                </a:solidFill>
              </a:rPr>
              <a:t>When do the danger threats emerge?</a:t>
            </a:r>
          </a:p>
          <a:p>
            <a:pPr lvl="1"/>
            <a:r>
              <a:rPr lang="en-US" sz="2600" dirty="0" smtClean="0"/>
              <a:t>Does each threat happen every day? Different times of day? Is there any pattern or are they unpredictable?</a:t>
            </a:r>
          </a:p>
          <a:p>
            <a:pPr lvl="1"/>
            <a:r>
              <a:rPr lang="en-US" sz="2600" dirty="0" smtClean="0"/>
              <a:t>How long have these threats been occurring? Will it be easier or harder to control or manage threatening behavior with a long family history?</a:t>
            </a:r>
          </a:p>
          <a:p>
            <a:pPr lvl="1"/>
            <a:r>
              <a:rPr lang="en-US" sz="2600" dirty="0" smtClean="0"/>
              <a:t>Does anything specific trigger the threat or accompany the threat, such as pay day, alcohol use, or migraine?</a:t>
            </a:r>
          </a:p>
        </p:txBody>
      </p:sp>
      <p:sp>
        <p:nvSpPr>
          <p:cNvPr id="2" name="Title 1"/>
          <p:cNvSpPr>
            <a:spLocks noGrp="1"/>
          </p:cNvSpPr>
          <p:nvPr>
            <p:ph type="title"/>
          </p:nvPr>
        </p:nvSpPr>
        <p:spPr/>
        <p:txBody>
          <a:bodyPr>
            <a:normAutofit/>
          </a:bodyPr>
          <a:lstStyle/>
          <a:p>
            <a:r>
              <a:rPr lang="en-US" smtClean="0"/>
              <a:t>Critical Thinking for In-home Safety Planning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68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2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3500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r>
              <a:rPr lang="en-US" sz="2800" dirty="0" smtClean="0">
                <a:solidFill>
                  <a:srgbClr val="00B0F0"/>
                </a:solidFill>
              </a:rPr>
              <a:t>How do the parents react to the idea of an in-home safety plan?</a:t>
            </a:r>
          </a:p>
          <a:p>
            <a:pPr lvl="1"/>
            <a:r>
              <a:rPr lang="en-US" sz="2600" dirty="0" smtClean="0"/>
              <a:t>Are the parents living in the home, or do they disappear occasionally? </a:t>
            </a:r>
          </a:p>
          <a:p>
            <a:pPr lvl="1"/>
            <a:r>
              <a:rPr lang="en-US" sz="2600" dirty="0" smtClean="0"/>
              <a:t>Are the parents willing to cooperate with an in-home plan? How are we gauging “cooperation”?</a:t>
            </a:r>
          </a:p>
          <a:p>
            <a:pPr lvl="1"/>
            <a:r>
              <a:rPr lang="en-US" sz="2600" dirty="0" smtClean="0"/>
              <a:t>Is the household predictable enough that actions will eliminate or manage threats of danger?</a:t>
            </a:r>
          </a:p>
          <a:p>
            <a:pPr lvl="1"/>
            <a:r>
              <a:rPr lang="en-US" sz="2600" i="1" dirty="0" smtClean="0">
                <a:solidFill>
                  <a:srgbClr val="DE0000"/>
                </a:solidFill>
              </a:rPr>
              <a:t>*If no to any of the above…, then an in-home </a:t>
            </a:r>
            <a:br>
              <a:rPr lang="en-US" sz="2600" i="1" dirty="0" smtClean="0">
                <a:solidFill>
                  <a:srgbClr val="DE0000"/>
                </a:solidFill>
              </a:rPr>
            </a:br>
            <a:r>
              <a:rPr lang="en-US" sz="2600" i="1" dirty="0" smtClean="0">
                <a:solidFill>
                  <a:srgbClr val="DE0000"/>
                </a:solidFill>
              </a:rPr>
              <a:t>  safety plan is not appropriate!</a:t>
            </a:r>
          </a:p>
        </p:txBody>
      </p:sp>
      <p:sp>
        <p:nvSpPr>
          <p:cNvPr id="2" name="Title 1"/>
          <p:cNvSpPr>
            <a:spLocks noGrp="1"/>
          </p:cNvSpPr>
          <p:nvPr>
            <p:ph type="title"/>
          </p:nvPr>
        </p:nvSpPr>
        <p:spPr/>
        <p:txBody>
          <a:bodyPr>
            <a:normAutofit/>
          </a:bodyPr>
          <a:lstStyle/>
          <a:p>
            <a:r>
              <a:rPr lang="en-US" smtClean="0"/>
              <a:t>Critical Thinking for In-home Safety Planning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80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30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850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75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Carrying Forward . . .</a:t>
            </a:r>
            <a:endParaRPr lang="en-US" dirty="0"/>
          </a:p>
        </p:txBody>
      </p:sp>
      <p:pic>
        <p:nvPicPr>
          <p:cNvPr id="23" name="Picture 22" descr="titanium_pen_inhand_black.jpg"/>
          <p:cNvPicPr>
            <a:picLocks noChangeAspect="1"/>
          </p:cNvPicPr>
          <p:nvPr/>
        </p:nvPicPr>
        <p:blipFill>
          <a:blip r:embed="rId3">
            <a:clrChange>
              <a:clrFrom>
                <a:srgbClr val="FFFFFF"/>
              </a:clrFrom>
              <a:clrTo>
                <a:srgbClr val="FFFFFF">
                  <a:alpha val="0"/>
                </a:srgbClr>
              </a:clrTo>
            </a:clrChange>
          </a:blip>
          <a:stretch>
            <a:fillRect/>
          </a:stretch>
        </p:blipFill>
        <p:spPr>
          <a:xfrm>
            <a:off x="6855070" y="4749324"/>
            <a:ext cx="2287189" cy="1704803"/>
          </a:xfrm>
          <a:prstGeom prst="rect">
            <a:avLst/>
          </a:prstGeom>
        </p:spPr>
      </p:pic>
      <p:sp>
        <p:nvSpPr>
          <p:cNvPr id="26" name="TextBox 25"/>
          <p:cNvSpPr txBox="1"/>
          <p:nvPr/>
        </p:nvSpPr>
        <p:spPr>
          <a:xfrm>
            <a:off x="4471449" y="5777170"/>
            <a:ext cx="2549801" cy="707886"/>
          </a:xfrm>
          <a:prstGeom prst="rect">
            <a:avLst/>
          </a:prstGeom>
          <a:noFill/>
        </p:spPr>
        <p:txBody>
          <a:bodyPr wrap="none" rtlCol="0">
            <a:spAutoFit/>
          </a:bodyPr>
          <a:lstStyle/>
          <a:p>
            <a:r>
              <a:rPr lang="en-US" sz="4000" b="1" dirty="0" smtClean="0">
                <a:latin typeface="Calibri" pitchFamily="34" charset="0"/>
                <a:cs typeface="Calibri" pitchFamily="34" charset="0"/>
              </a:rPr>
              <a:t>Safety Plan</a:t>
            </a:r>
            <a:endParaRPr lang="en-US" sz="4000" b="1" dirty="0">
              <a:latin typeface="Calibri" pitchFamily="34" charset="0"/>
              <a:cs typeface="Calibri" pitchFamily="34" charset="0"/>
            </a:endParaRPr>
          </a:p>
        </p:txBody>
      </p:sp>
      <p:grpSp>
        <p:nvGrpSpPr>
          <p:cNvPr id="15" name="Group 18"/>
          <p:cNvGrpSpPr/>
          <p:nvPr/>
        </p:nvGrpSpPr>
        <p:grpSpPr>
          <a:xfrm>
            <a:off x="920443" y="2027158"/>
            <a:ext cx="2099598" cy="2099598"/>
            <a:chOff x="842796" y="934092"/>
            <a:chExt cx="2099598" cy="2099598"/>
          </a:xfrm>
        </p:grpSpPr>
        <p:sp>
          <p:nvSpPr>
            <p:cNvPr id="17" name="Oval 16"/>
            <p:cNvSpPr/>
            <p:nvPr/>
          </p:nvSpPr>
          <p:spPr>
            <a:xfrm>
              <a:off x="842796" y="934092"/>
              <a:ext cx="2099598" cy="209959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8" name="Oval 4"/>
            <p:cNvSpPr/>
            <p:nvPr/>
          </p:nvSpPr>
          <p:spPr>
            <a:xfrm>
              <a:off x="1150275" y="1241571"/>
              <a:ext cx="1484640" cy="14846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3000" b="0" kern="1200" dirty="0" smtClean="0">
                  <a:latin typeface="Calibri" pitchFamily="34" charset="0"/>
                  <a:cs typeface="Calibri" pitchFamily="34" charset="0"/>
                </a:rPr>
                <a:t>KNOW THE FAMILY</a:t>
              </a:r>
              <a:endParaRPr lang="en-US" sz="3000" b="0" kern="1200" dirty="0">
                <a:latin typeface="Calibri" pitchFamily="34" charset="0"/>
                <a:cs typeface="Calibri" pitchFamily="34" charset="0"/>
              </a:endParaRPr>
            </a:p>
          </p:txBody>
        </p:sp>
      </p:grpSp>
      <p:grpSp>
        <p:nvGrpSpPr>
          <p:cNvPr id="19" name="Group 19"/>
          <p:cNvGrpSpPr/>
          <p:nvPr/>
        </p:nvGrpSpPr>
        <p:grpSpPr>
          <a:xfrm>
            <a:off x="1445342" y="1184737"/>
            <a:ext cx="1049799" cy="1049799"/>
            <a:chOff x="1367695" y="91671"/>
            <a:chExt cx="1049799" cy="1049799"/>
          </a:xfrm>
        </p:grpSpPr>
        <p:sp>
          <p:nvSpPr>
            <p:cNvPr id="20" name="Oval 19"/>
            <p:cNvSpPr/>
            <p:nvPr/>
          </p:nvSpPr>
          <p:spPr>
            <a:xfrm>
              <a:off x="1367695" y="9167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1" name="Oval 6"/>
            <p:cNvSpPr/>
            <p:nvPr/>
          </p:nvSpPr>
          <p:spPr>
            <a:xfrm>
              <a:off x="1521435" y="24541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D1:</a:t>
              </a:r>
            </a:p>
            <a:p>
              <a:pPr lvl="0" algn="ctr" defTabSz="355600">
                <a:lnSpc>
                  <a:spcPct val="90000"/>
                </a:lnSpc>
                <a:spcBef>
                  <a:spcPct val="0"/>
                </a:spcBef>
                <a:spcAft>
                  <a:spcPct val="35000"/>
                </a:spcAft>
              </a:pPr>
              <a:r>
                <a:rPr lang="en-US" sz="800" b="0" kern="1200" dirty="0" smtClean="0"/>
                <a:t>Extent of Maltreatment</a:t>
              </a:r>
              <a:endParaRPr lang="en-US" sz="800" b="0" kern="1200" dirty="0"/>
            </a:p>
          </p:txBody>
        </p:sp>
      </p:grpSp>
      <p:grpSp>
        <p:nvGrpSpPr>
          <p:cNvPr id="22" name="Group 20"/>
          <p:cNvGrpSpPr/>
          <p:nvPr/>
        </p:nvGrpSpPr>
        <p:grpSpPr>
          <a:xfrm>
            <a:off x="2629477" y="1868397"/>
            <a:ext cx="1049799" cy="1049799"/>
            <a:chOff x="2551830" y="775331"/>
            <a:chExt cx="1049799" cy="1049799"/>
          </a:xfrm>
        </p:grpSpPr>
        <p:sp>
          <p:nvSpPr>
            <p:cNvPr id="24" name="Oval 23"/>
            <p:cNvSpPr/>
            <p:nvPr/>
          </p:nvSpPr>
          <p:spPr>
            <a:xfrm>
              <a:off x="2551830" y="775331"/>
              <a:ext cx="1049799" cy="1049799"/>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7" name="Oval 8"/>
            <p:cNvSpPr/>
            <p:nvPr/>
          </p:nvSpPr>
          <p:spPr>
            <a:xfrm>
              <a:off x="2705570" y="929070"/>
              <a:ext cx="811902"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D2: </a:t>
              </a:r>
            </a:p>
            <a:p>
              <a:pPr lvl="0" algn="ctr" defTabSz="355600">
                <a:lnSpc>
                  <a:spcPct val="90000"/>
                </a:lnSpc>
                <a:spcBef>
                  <a:spcPct val="0"/>
                </a:spcBef>
                <a:spcAft>
                  <a:spcPct val="35000"/>
                </a:spcAft>
              </a:pPr>
              <a:r>
                <a:rPr lang="en-US" sz="800" b="0" kern="1200" dirty="0" smtClean="0"/>
                <a:t>Surrounding Circumstances</a:t>
              </a:r>
              <a:endParaRPr lang="en-US" sz="800" b="0" kern="1200" dirty="0"/>
            </a:p>
          </p:txBody>
        </p:sp>
      </p:grpSp>
      <p:grpSp>
        <p:nvGrpSpPr>
          <p:cNvPr id="28" name="Group 21"/>
          <p:cNvGrpSpPr/>
          <p:nvPr/>
        </p:nvGrpSpPr>
        <p:grpSpPr>
          <a:xfrm>
            <a:off x="2629477" y="3235719"/>
            <a:ext cx="1049799" cy="1049799"/>
            <a:chOff x="2551830" y="2142653"/>
            <a:chExt cx="1049799" cy="1049799"/>
          </a:xfrm>
        </p:grpSpPr>
        <p:sp>
          <p:nvSpPr>
            <p:cNvPr id="29" name="Oval 28"/>
            <p:cNvSpPr/>
            <p:nvPr/>
          </p:nvSpPr>
          <p:spPr>
            <a:xfrm>
              <a:off x="2551830" y="2142653"/>
              <a:ext cx="1049799" cy="1049799"/>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30" name="Oval 10"/>
            <p:cNvSpPr/>
            <p:nvPr/>
          </p:nvSpPr>
          <p:spPr>
            <a:xfrm>
              <a:off x="2705570"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D3: </a:t>
              </a:r>
            </a:p>
            <a:p>
              <a:pPr lvl="0" algn="ctr" defTabSz="355600">
                <a:lnSpc>
                  <a:spcPct val="90000"/>
                </a:lnSpc>
                <a:spcBef>
                  <a:spcPct val="0"/>
                </a:spcBef>
                <a:spcAft>
                  <a:spcPct val="35000"/>
                </a:spcAft>
              </a:pPr>
              <a:r>
                <a:rPr lang="en-US" sz="800" b="0" kern="1200" dirty="0" smtClean="0"/>
                <a:t>Child Functioning</a:t>
              </a:r>
              <a:endParaRPr lang="en-US" sz="800" b="0" kern="1200" dirty="0"/>
            </a:p>
          </p:txBody>
        </p:sp>
      </p:grpSp>
      <p:grpSp>
        <p:nvGrpSpPr>
          <p:cNvPr id="31" name="Group 23"/>
          <p:cNvGrpSpPr/>
          <p:nvPr/>
        </p:nvGrpSpPr>
        <p:grpSpPr>
          <a:xfrm>
            <a:off x="1445342" y="3919379"/>
            <a:ext cx="1049799" cy="1049799"/>
            <a:chOff x="1367695" y="2826313"/>
            <a:chExt cx="1049799" cy="1049799"/>
          </a:xfrm>
        </p:grpSpPr>
        <p:sp>
          <p:nvSpPr>
            <p:cNvPr id="32" name="Oval 31"/>
            <p:cNvSpPr/>
            <p:nvPr/>
          </p:nvSpPr>
          <p:spPr>
            <a:xfrm>
              <a:off x="1367695" y="2826313"/>
              <a:ext cx="1049799" cy="1049799"/>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33" name="Oval 12"/>
            <p:cNvSpPr/>
            <p:nvPr/>
          </p:nvSpPr>
          <p:spPr>
            <a:xfrm>
              <a:off x="1521435" y="298005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D4: </a:t>
              </a:r>
            </a:p>
            <a:p>
              <a:pPr lvl="0" algn="ctr" defTabSz="355600">
                <a:lnSpc>
                  <a:spcPct val="90000"/>
                </a:lnSpc>
                <a:spcBef>
                  <a:spcPct val="0"/>
                </a:spcBef>
                <a:spcAft>
                  <a:spcPct val="35000"/>
                </a:spcAft>
              </a:pPr>
              <a:r>
                <a:rPr lang="en-US" sz="800" b="0" kern="1200" dirty="0" smtClean="0"/>
                <a:t>Adult Functioning</a:t>
              </a:r>
              <a:endParaRPr lang="en-US" sz="800" b="0" kern="1200" dirty="0"/>
            </a:p>
          </p:txBody>
        </p:sp>
      </p:grpSp>
      <p:grpSp>
        <p:nvGrpSpPr>
          <p:cNvPr id="34" name="Group 24"/>
          <p:cNvGrpSpPr/>
          <p:nvPr/>
        </p:nvGrpSpPr>
        <p:grpSpPr>
          <a:xfrm>
            <a:off x="261208" y="3235719"/>
            <a:ext cx="1049799" cy="1049799"/>
            <a:chOff x="183561" y="2142653"/>
            <a:chExt cx="1049799" cy="1049799"/>
          </a:xfrm>
        </p:grpSpPr>
        <p:sp>
          <p:nvSpPr>
            <p:cNvPr id="35" name="Oval 34"/>
            <p:cNvSpPr/>
            <p:nvPr/>
          </p:nvSpPr>
          <p:spPr>
            <a:xfrm>
              <a:off x="183561" y="2142653"/>
              <a:ext cx="1049799" cy="1049799"/>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6" name="Oval 14"/>
            <p:cNvSpPr/>
            <p:nvPr/>
          </p:nvSpPr>
          <p:spPr>
            <a:xfrm>
              <a:off x="337301"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D5:</a:t>
              </a:r>
            </a:p>
            <a:p>
              <a:pPr lvl="0" algn="ctr" defTabSz="355600">
                <a:lnSpc>
                  <a:spcPct val="90000"/>
                </a:lnSpc>
                <a:spcBef>
                  <a:spcPct val="0"/>
                </a:spcBef>
                <a:spcAft>
                  <a:spcPct val="35000"/>
                </a:spcAft>
              </a:pPr>
              <a:r>
                <a:rPr lang="en-US" sz="800" b="0" kern="1200" dirty="0" smtClean="0"/>
                <a:t>General Parenting Practices</a:t>
              </a:r>
              <a:endParaRPr lang="en-US" sz="800" b="0" kern="1200" dirty="0"/>
            </a:p>
          </p:txBody>
        </p:sp>
      </p:grpSp>
      <p:grpSp>
        <p:nvGrpSpPr>
          <p:cNvPr id="37" name="Group 25"/>
          <p:cNvGrpSpPr/>
          <p:nvPr/>
        </p:nvGrpSpPr>
        <p:grpSpPr>
          <a:xfrm>
            <a:off x="261208" y="1868397"/>
            <a:ext cx="1049799" cy="1049799"/>
            <a:chOff x="183561" y="775331"/>
            <a:chExt cx="1049799" cy="1049799"/>
          </a:xfrm>
        </p:grpSpPr>
        <p:sp>
          <p:nvSpPr>
            <p:cNvPr id="38" name="Oval 37"/>
            <p:cNvSpPr/>
            <p:nvPr/>
          </p:nvSpPr>
          <p:spPr>
            <a:xfrm>
              <a:off x="183561" y="77533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9" name="Oval 16"/>
            <p:cNvSpPr/>
            <p:nvPr/>
          </p:nvSpPr>
          <p:spPr>
            <a:xfrm>
              <a:off x="337301" y="92907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D6:</a:t>
              </a:r>
            </a:p>
            <a:p>
              <a:pPr lvl="0" algn="ctr" defTabSz="355600">
                <a:lnSpc>
                  <a:spcPct val="90000"/>
                </a:lnSpc>
                <a:spcBef>
                  <a:spcPct val="0"/>
                </a:spcBef>
                <a:spcAft>
                  <a:spcPct val="35000"/>
                </a:spcAft>
              </a:pPr>
              <a:r>
                <a:rPr lang="en-US" sz="800" b="0" kern="1200" dirty="0" smtClean="0"/>
                <a:t>Discipline or Behavior Management</a:t>
              </a:r>
              <a:endParaRPr lang="en-US" sz="800" b="0" kern="1200" dirty="0"/>
            </a:p>
          </p:txBody>
        </p:sp>
      </p:grpSp>
      <p:grpSp>
        <p:nvGrpSpPr>
          <p:cNvPr id="41" name="Group 40"/>
          <p:cNvGrpSpPr/>
          <p:nvPr/>
        </p:nvGrpSpPr>
        <p:grpSpPr>
          <a:xfrm>
            <a:off x="3624684" y="1840878"/>
            <a:ext cx="4918294" cy="3990884"/>
            <a:chOff x="3624684" y="1977358"/>
            <a:chExt cx="4918294" cy="3990884"/>
          </a:xfrm>
        </p:grpSpPr>
        <p:cxnSp>
          <p:nvCxnSpPr>
            <p:cNvPr id="12" name="Straight Arrow Connector 11"/>
            <p:cNvCxnSpPr/>
            <p:nvPr/>
          </p:nvCxnSpPr>
          <p:spPr>
            <a:xfrm>
              <a:off x="5579136" y="4218080"/>
              <a:ext cx="0" cy="613231"/>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964254" y="3081972"/>
              <a:ext cx="750628"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 name="Diamond 6"/>
            <p:cNvSpPr/>
            <p:nvPr/>
          </p:nvSpPr>
          <p:spPr>
            <a:xfrm rot="153677">
              <a:off x="4411606" y="1977358"/>
              <a:ext cx="2438362" cy="2115296"/>
            </a:xfrm>
            <a:prstGeom prst="diamon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Calibri" pitchFamily="34" charset="0"/>
                  <a:cs typeface="Calibri" pitchFamily="34" charset="0"/>
                </a:rPr>
                <a:t>Safe?</a:t>
              </a:r>
              <a:endParaRPr lang="en-US" sz="3200" b="1"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TextBox 7"/>
            <p:cNvSpPr txBox="1"/>
            <p:nvPr/>
          </p:nvSpPr>
          <p:spPr>
            <a:xfrm>
              <a:off x="7670047" y="2746889"/>
              <a:ext cx="872931" cy="707886"/>
            </a:xfrm>
            <a:prstGeom prst="rect">
              <a:avLst/>
            </a:prstGeom>
            <a:noFill/>
          </p:spPr>
          <p:txBody>
            <a:bodyPr wrap="none" rtlCol="0">
              <a:spAutoFit/>
            </a:bodyPr>
            <a:lstStyle/>
            <a:p>
              <a:r>
                <a:rPr lang="en-US" sz="4000" b="1" dirty="0" smtClean="0">
                  <a:latin typeface="Calibri" pitchFamily="34" charset="0"/>
                  <a:cs typeface="Calibri" pitchFamily="34" charset="0"/>
                </a:rPr>
                <a:t>Yes</a:t>
              </a:r>
              <a:endParaRPr lang="en-US" sz="4000" b="1" dirty="0">
                <a:latin typeface="Calibri" pitchFamily="34" charset="0"/>
                <a:cs typeface="Calibri" pitchFamily="34" charset="0"/>
              </a:endParaRPr>
            </a:p>
          </p:txBody>
        </p:sp>
        <p:sp>
          <p:nvSpPr>
            <p:cNvPr id="9" name="TextBox 8"/>
            <p:cNvSpPr txBox="1"/>
            <p:nvPr/>
          </p:nvSpPr>
          <p:spPr>
            <a:xfrm>
              <a:off x="5192341" y="4721747"/>
              <a:ext cx="798617" cy="707886"/>
            </a:xfrm>
            <a:prstGeom prst="rect">
              <a:avLst/>
            </a:prstGeom>
            <a:noFill/>
          </p:spPr>
          <p:txBody>
            <a:bodyPr wrap="none" rtlCol="0">
              <a:spAutoFit/>
            </a:bodyPr>
            <a:lstStyle/>
            <a:p>
              <a:r>
                <a:rPr lang="en-US" sz="4000" b="1" dirty="0" smtClean="0">
                  <a:latin typeface="Calibri" pitchFamily="34" charset="0"/>
                  <a:cs typeface="Calibri" pitchFamily="34" charset="0"/>
                </a:rPr>
                <a:t>No</a:t>
              </a:r>
              <a:endParaRPr lang="en-US" sz="4000" b="1" dirty="0">
                <a:latin typeface="Calibri" pitchFamily="34" charset="0"/>
                <a:cs typeface="Calibri" pitchFamily="34" charset="0"/>
              </a:endParaRPr>
            </a:p>
          </p:txBody>
        </p:sp>
        <p:cxnSp>
          <p:nvCxnSpPr>
            <p:cNvPr id="16" name="Straight Arrow Connector 15"/>
            <p:cNvCxnSpPr/>
            <p:nvPr/>
          </p:nvCxnSpPr>
          <p:spPr>
            <a:xfrm>
              <a:off x="3624684" y="2972493"/>
              <a:ext cx="696637"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592784" y="5355011"/>
              <a:ext cx="0" cy="613231"/>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88178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60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0" fill="hold" nodeType="withEffect">
                                  <p:stCondLst>
                                    <p:cond delay="6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0" fill="hold" nodeType="withEffect">
                                  <p:stCondLst>
                                    <p:cond delay="70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0" fill="hold" nodeType="withEffect">
                                  <p:stCondLst>
                                    <p:cond delay="75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0" fill="hold" nodeType="withEffect">
                                  <p:stCondLst>
                                    <p:cond delay="800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0" fill="hold" nodeType="withEffect">
                                  <p:stCondLst>
                                    <p:cond delay="85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1" presetClass="entr" presetSubtype="0" fill="hold" nodeType="withEffect">
                                  <p:stCondLst>
                                    <p:cond delay="12000"/>
                                  </p:stCondLst>
                                  <p:childTnLst>
                                    <p:set>
                                      <p:cBhvr>
                                        <p:cTn id="36" dur="1" fill="hold">
                                          <p:stCondLst>
                                            <p:cond delay="0"/>
                                          </p:stCondLst>
                                        </p:cTn>
                                        <p:tgtEl>
                                          <p:spTgt spid="23"/>
                                        </p:tgtEl>
                                        <p:attrNameLst>
                                          <p:attrName>style.visibility</p:attrName>
                                        </p:attrNameLst>
                                      </p:cBhvr>
                                      <p:to>
                                        <p:strVal val="visible"/>
                                      </p:to>
                                    </p:set>
                                  </p:childTnLst>
                                </p:cTn>
                              </p:par>
                              <p:par>
                                <p:cTn id="37" presetID="10" presetClass="entr" presetSubtype="0" fill="hold" nodeType="withEffect">
                                  <p:stCondLst>
                                    <p:cond delay="130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500"/>
                                        <p:tgtEl>
                                          <p:spTgt spid="41"/>
                                        </p:tgtEl>
                                      </p:cBhvr>
                                    </p:animEffect>
                                  </p:childTnLst>
                                </p:cTn>
                              </p:par>
                              <p:par>
                                <p:cTn id="40" presetID="1" presetClass="entr" presetSubtype="0" fill="hold" grpId="2" nodeType="withEffect">
                                  <p:stCondLst>
                                    <p:cond delay="17800"/>
                                  </p:stCondLst>
                                  <p:childTnLst>
                                    <p:set>
                                      <p:cBhvr>
                                        <p:cTn id="41" dur="1" fill="hold">
                                          <p:stCondLst>
                                            <p:cond delay="0"/>
                                          </p:stCondLst>
                                        </p:cTn>
                                        <p:tgtEl>
                                          <p:spTgt spid="26"/>
                                        </p:tgtEl>
                                        <p:attrNameLst>
                                          <p:attrName>style.visibility</p:attrName>
                                        </p:attrNameLst>
                                      </p:cBhvr>
                                      <p:to>
                                        <p:strVal val="visible"/>
                                      </p:to>
                                    </p:set>
                                  </p:childTnLst>
                                </p:cTn>
                              </p:par>
                              <p:par>
                                <p:cTn id="42" presetID="26" presetClass="emph" presetSubtype="0" repeatCount="3000" fill="hold" grpId="0" nodeType="withEffect">
                                  <p:stCondLst>
                                    <p:cond delay="17800"/>
                                  </p:stCondLst>
                                  <p:childTnLst>
                                    <p:animEffect transition="out" filter="fade">
                                      <p:cBhvr>
                                        <p:cTn id="43" dur="567" tmFilter="0, 0; .2, .5; .8, .5; 1, 0"/>
                                        <p:tgtEl>
                                          <p:spTgt spid="26"/>
                                        </p:tgtEl>
                                      </p:cBhvr>
                                    </p:animEffect>
                                    <p:animScale>
                                      <p:cBhvr>
                                        <p:cTn id="44" dur="283"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r>
              <a:rPr lang="en-US" sz="2800" dirty="0" smtClean="0">
                <a:solidFill>
                  <a:srgbClr val="00B0F0"/>
                </a:solidFill>
              </a:rPr>
              <a:t>The right services…; At the right level...; At the right frequency:</a:t>
            </a:r>
          </a:p>
        </p:txBody>
      </p:sp>
      <p:sp>
        <p:nvSpPr>
          <p:cNvPr id="2" name="Title 1"/>
          <p:cNvSpPr>
            <a:spLocks noGrp="1"/>
          </p:cNvSpPr>
          <p:nvPr>
            <p:ph type="title"/>
          </p:nvPr>
        </p:nvSpPr>
        <p:spPr/>
        <p:txBody>
          <a:bodyPr>
            <a:normAutofit/>
          </a:bodyPr>
          <a:lstStyle/>
          <a:p>
            <a:r>
              <a:rPr lang="en-US" smtClean="0"/>
              <a:t>Critical Thinking for In-home Safety Planning</a:t>
            </a:r>
            <a:endParaRPr lang="en-US" dirty="0"/>
          </a:p>
        </p:txBody>
      </p:sp>
      <p:sp>
        <p:nvSpPr>
          <p:cNvPr id="7" name="Content Placeholder 2"/>
          <p:cNvSpPr txBox="1">
            <a:spLocks/>
          </p:cNvSpPr>
          <p:nvPr/>
        </p:nvSpPr>
        <p:spPr>
          <a:xfrm>
            <a:off x="607755" y="3732280"/>
            <a:ext cx="7082264" cy="1876940"/>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defTabSz="914400"/>
            <a:r>
              <a:rPr lang="en-US" sz="2600" dirty="0"/>
              <a:t>Are safety plan providers, informal or formal, able to sustain the intense effort until the parent can protect without support? </a:t>
            </a:r>
            <a:endParaRPr lang="en-US" sz="2600" dirty="0" smtClean="0"/>
          </a:p>
        </p:txBody>
      </p:sp>
      <p:sp>
        <p:nvSpPr>
          <p:cNvPr id="8" name="Content Placeholder 2"/>
          <p:cNvSpPr txBox="1">
            <a:spLocks/>
          </p:cNvSpPr>
          <p:nvPr/>
        </p:nvSpPr>
        <p:spPr>
          <a:xfrm>
            <a:off x="624180" y="2400429"/>
            <a:ext cx="7537180" cy="1980516"/>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defTabSz="914400"/>
            <a:r>
              <a:rPr lang="en-US" sz="2600" dirty="0" smtClean="0"/>
              <a:t>How often and long would safety actions be needed (e.g., separation service: after-school daycare two times per week, from 3 pm to 6 pm)? </a:t>
            </a:r>
          </a:p>
        </p:txBody>
      </p:sp>
      <p:sp>
        <p:nvSpPr>
          <p:cNvPr id="9" name="Content Placeholder 2"/>
          <p:cNvSpPr txBox="1">
            <a:spLocks/>
          </p:cNvSpPr>
          <p:nvPr/>
        </p:nvSpPr>
        <p:spPr>
          <a:xfrm>
            <a:off x="610532" y="3735554"/>
            <a:ext cx="7082264" cy="1747011"/>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defTabSz="914400"/>
            <a:r>
              <a:rPr lang="en-US" sz="2600" dirty="0"/>
              <a:t>Are informal or formal safety management providers available to carry out services at appropriate times, frequency and duration?</a:t>
            </a:r>
            <a:endParaRPr lang="en-US" sz="2600" dirty="0" smtClean="0"/>
          </a:p>
        </p:txBody>
      </p:sp>
      <p:sp>
        <p:nvSpPr>
          <p:cNvPr id="10" name="Content Placeholder 2"/>
          <p:cNvSpPr txBox="1">
            <a:spLocks/>
          </p:cNvSpPr>
          <p:nvPr/>
        </p:nvSpPr>
        <p:spPr>
          <a:xfrm>
            <a:off x="617797" y="2392269"/>
            <a:ext cx="6560926" cy="1729363"/>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defTabSz="914400"/>
            <a:r>
              <a:rPr lang="en-US" sz="2600" dirty="0" smtClean="0">
                <a:latin typeface="Calibri"/>
              </a:rPr>
              <a:t>Are the people who would carry out the in-home safety plan aware, committed, and reliable?</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17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2" presetClass="exit" presetSubtype="2" fill="hold" grpId="0" nodeType="withEffect">
                                  <p:stCondLst>
                                    <p:cond delay="31500"/>
                                  </p:stCondLst>
                                  <p:childTnLst>
                                    <p:anim calcmode="lin" valueType="num">
                                      <p:cBhvr additive="base">
                                        <p:cTn id="11" dur="500"/>
                                        <p:tgtEl>
                                          <p:spTgt spid="8"/>
                                        </p:tgtEl>
                                        <p:attrNameLst>
                                          <p:attrName>ppt_x</p:attrName>
                                        </p:attrNameLst>
                                      </p:cBhvr>
                                      <p:tavLst>
                                        <p:tav tm="0">
                                          <p:val>
                                            <p:strVal val="ppt_x"/>
                                          </p:val>
                                        </p:tav>
                                        <p:tav tm="100000">
                                          <p:val>
                                            <p:strVal val="1+ppt_w/2"/>
                                          </p:val>
                                        </p:tav>
                                      </p:tavLst>
                                    </p:anim>
                                    <p:anim calcmode="lin" valueType="num">
                                      <p:cBhvr additive="base">
                                        <p:cTn id="12" dur="500"/>
                                        <p:tgtEl>
                                          <p:spTgt spid="8"/>
                                        </p:tgtEl>
                                        <p:attrNameLst>
                                          <p:attrName>ppt_y</p:attrName>
                                        </p:attrNameLst>
                                      </p:cBhvr>
                                      <p:tavLst>
                                        <p:tav tm="0">
                                          <p:val>
                                            <p:strVal val="ppt_y"/>
                                          </p:val>
                                        </p:tav>
                                        <p:tav tm="100000">
                                          <p:val>
                                            <p:strVal val="ppt_y"/>
                                          </p:val>
                                        </p:tav>
                                      </p:tavLst>
                                    </p:anim>
                                    <p:set>
                                      <p:cBhvr>
                                        <p:cTn id="13" dur="1" fill="hold">
                                          <p:stCondLst>
                                            <p:cond delay="499"/>
                                          </p:stCondLst>
                                        </p:cTn>
                                        <p:tgtEl>
                                          <p:spTgt spid="8"/>
                                        </p:tgtEl>
                                        <p:attrNameLst>
                                          <p:attrName>style.visibility</p:attrName>
                                        </p:attrNameLst>
                                      </p:cBhvr>
                                      <p:to>
                                        <p:strVal val="hidden"/>
                                      </p:to>
                                    </p:set>
                                  </p:childTnLst>
                                </p:cTn>
                              </p:par>
                              <p:par>
                                <p:cTn id="14" presetID="2" presetClass="entr" presetSubtype="8" fill="hold" grpId="0" nodeType="withEffect">
                                  <p:stCondLst>
                                    <p:cond delay="315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53" presetClass="entr" presetSubtype="0" fill="hold" grpId="1" nodeType="withEffect">
                                  <p:stCondLst>
                                    <p:cond delay="22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par>
                                <p:cTn id="23" presetID="2" presetClass="exit" presetSubtype="2" fill="hold" grpId="0" nodeType="withEffect">
                                  <p:stCondLst>
                                    <p:cond delay="31500"/>
                                  </p:stCondLst>
                                  <p:childTnLst>
                                    <p:anim calcmode="lin" valueType="num">
                                      <p:cBhvr additive="base">
                                        <p:cTn id="24" dur="500"/>
                                        <p:tgtEl>
                                          <p:spTgt spid="9"/>
                                        </p:tgtEl>
                                        <p:attrNameLst>
                                          <p:attrName>ppt_x</p:attrName>
                                        </p:attrNameLst>
                                      </p:cBhvr>
                                      <p:tavLst>
                                        <p:tav tm="0">
                                          <p:val>
                                            <p:strVal val="ppt_x"/>
                                          </p:val>
                                        </p:tav>
                                        <p:tav tm="100000">
                                          <p:val>
                                            <p:strVal val="1+ppt_w/2"/>
                                          </p:val>
                                        </p:tav>
                                      </p:tavLst>
                                    </p:anim>
                                    <p:anim calcmode="lin" valueType="num">
                                      <p:cBhvr additive="base">
                                        <p:cTn id="25" dur="500"/>
                                        <p:tgtEl>
                                          <p:spTgt spid="9"/>
                                        </p:tgtEl>
                                        <p:attrNameLst>
                                          <p:attrName>ppt_y</p:attrName>
                                        </p:attrNameLst>
                                      </p:cBhvr>
                                      <p:tavLst>
                                        <p:tav tm="0">
                                          <p:val>
                                            <p:strVal val="ppt_y"/>
                                          </p:val>
                                        </p:tav>
                                        <p:tav tm="100000">
                                          <p:val>
                                            <p:strVal val="ppt_y"/>
                                          </p:val>
                                        </p:tav>
                                      </p:tavLst>
                                    </p:anim>
                                    <p:set>
                                      <p:cBhvr>
                                        <p:cTn id="26" dur="1" fill="hold">
                                          <p:stCondLst>
                                            <p:cond delay="499"/>
                                          </p:stCondLst>
                                        </p:cTn>
                                        <p:tgtEl>
                                          <p:spTgt spid="9"/>
                                        </p:tgtEl>
                                        <p:attrNameLst>
                                          <p:attrName>style.visibility</p:attrName>
                                        </p:attrNameLst>
                                      </p:cBhvr>
                                      <p:to>
                                        <p:strVal val="hidden"/>
                                      </p:to>
                                    </p:set>
                                  </p:childTnLst>
                                </p:cTn>
                              </p:par>
                              <p:par>
                                <p:cTn id="27" presetID="2" presetClass="entr" presetSubtype="8" fill="hold" grpId="0" nodeType="withEffect">
                                  <p:stCondLst>
                                    <p:cond delay="315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9" grpId="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 In-home Plan…</a:t>
            </a:r>
            <a:endParaRPr lang="en-US" dirty="0"/>
          </a:p>
        </p:txBody>
      </p:sp>
      <p:sp>
        <p:nvSpPr>
          <p:cNvPr id="8" name="TextBox 7"/>
          <p:cNvSpPr txBox="1"/>
          <p:nvPr/>
        </p:nvSpPr>
        <p:spPr>
          <a:xfrm>
            <a:off x="1222849" y="5206667"/>
            <a:ext cx="6762453" cy="707886"/>
          </a:xfrm>
          <a:prstGeom prst="rect">
            <a:avLst/>
          </a:prstGeom>
          <a:noFill/>
        </p:spPr>
        <p:txBody>
          <a:bodyPr wrap="square" rtlCol="0">
            <a:spAutoFit/>
          </a:bodyPr>
          <a:lstStyle/>
          <a:p>
            <a:pPr algn="ctr"/>
            <a:r>
              <a:rPr lang="en-US" sz="4000" dirty="0" smtClean="0">
                <a:latin typeface="Calibri" pitchFamily="34" charset="0"/>
              </a:rPr>
              <a:t>Any No = Out-of-Home Plan</a:t>
            </a:r>
            <a:endParaRPr lang="en-US" sz="4000" dirty="0">
              <a:latin typeface="Calibri" pitchFamily="34" charset="0"/>
            </a:endParaRPr>
          </a:p>
        </p:txBody>
      </p:sp>
      <p:grpSp>
        <p:nvGrpSpPr>
          <p:cNvPr id="18" name="Group 17"/>
          <p:cNvGrpSpPr/>
          <p:nvPr/>
        </p:nvGrpSpPr>
        <p:grpSpPr>
          <a:xfrm>
            <a:off x="2058544" y="1815152"/>
            <a:ext cx="4942766" cy="961826"/>
            <a:chOff x="0" y="0"/>
            <a:chExt cx="5927681" cy="1042469"/>
          </a:xfrm>
          <a:scene3d>
            <a:camera prst="orthographicFront"/>
            <a:lightRig rig="threePt" dir="t">
              <a:rot lat="0" lon="0" rev="7500000"/>
            </a:lightRig>
          </a:scene3d>
        </p:grpSpPr>
        <p:sp>
          <p:nvSpPr>
            <p:cNvPr id="25" name="Rounded Rectangle 24"/>
            <p:cNvSpPr/>
            <p:nvPr/>
          </p:nvSpPr>
          <p:spPr>
            <a:xfrm>
              <a:off x="0" y="0"/>
              <a:ext cx="5927681" cy="1042469"/>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Rounded Rectangle 4"/>
            <p:cNvSpPr/>
            <p:nvPr/>
          </p:nvSpPr>
          <p:spPr>
            <a:xfrm>
              <a:off x="50890" y="194503"/>
              <a:ext cx="5825903" cy="7083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Sufficient?</a:t>
              </a:r>
              <a:endParaRPr lang="en-US" sz="3600" kern="1200" dirty="0"/>
            </a:p>
          </p:txBody>
        </p:sp>
      </p:grpSp>
      <p:grpSp>
        <p:nvGrpSpPr>
          <p:cNvPr id="19" name="Group 18"/>
          <p:cNvGrpSpPr/>
          <p:nvPr/>
        </p:nvGrpSpPr>
        <p:grpSpPr>
          <a:xfrm>
            <a:off x="2058544" y="2935250"/>
            <a:ext cx="4942766" cy="872738"/>
            <a:chOff x="0" y="1181138"/>
            <a:chExt cx="5927681" cy="1042469"/>
          </a:xfrm>
          <a:scene3d>
            <a:camera prst="orthographicFront"/>
            <a:lightRig rig="threePt" dir="t">
              <a:rot lat="0" lon="0" rev="7500000"/>
            </a:lightRig>
          </a:scene3d>
        </p:grpSpPr>
        <p:sp>
          <p:nvSpPr>
            <p:cNvPr id="23" name="Rounded Rectangle 22"/>
            <p:cNvSpPr/>
            <p:nvPr/>
          </p:nvSpPr>
          <p:spPr>
            <a:xfrm>
              <a:off x="0" y="1181138"/>
              <a:ext cx="5927681" cy="1042469"/>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10081594"/>
                <a:satOff val="4384"/>
                <a:lumOff val="1275"/>
                <a:alphaOff val="0"/>
              </a:schemeClr>
            </a:fillRef>
            <a:effectRef idx="2">
              <a:schemeClr val="accent2">
                <a:hueOff val="-10081594"/>
                <a:satOff val="4384"/>
                <a:lumOff val="1275"/>
                <a:alphaOff val="0"/>
              </a:schemeClr>
            </a:effectRef>
            <a:fontRef idx="minor">
              <a:schemeClr val="lt1"/>
            </a:fontRef>
          </p:style>
        </p:sp>
        <p:sp>
          <p:nvSpPr>
            <p:cNvPr id="24" name="Rounded Rectangle 6"/>
            <p:cNvSpPr/>
            <p:nvPr/>
          </p:nvSpPr>
          <p:spPr>
            <a:xfrm>
              <a:off x="50889" y="1232027"/>
              <a:ext cx="5825903" cy="9406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Feasible?</a:t>
              </a:r>
              <a:endParaRPr lang="en-US" sz="3600" kern="1200" dirty="0"/>
            </a:p>
          </p:txBody>
        </p:sp>
      </p:grpSp>
      <p:grpSp>
        <p:nvGrpSpPr>
          <p:cNvPr id="20" name="Group 19"/>
          <p:cNvGrpSpPr/>
          <p:nvPr/>
        </p:nvGrpSpPr>
        <p:grpSpPr>
          <a:xfrm>
            <a:off x="2058544" y="3985864"/>
            <a:ext cx="4942766" cy="872738"/>
            <a:chOff x="0" y="2327288"/>
            <a:chExt cx="5927681" cy="1042469"/>
          </a:xfrm>
          <a:scene3d>
            <a:camera prst="orthographicFront"/>
            <a:lightRig rig="threePt" dir="t">
              <a:rot lat="0" lon="0" rev="7500000"/>
            </a:lightRig>
          </a:scene3d>
        </p:grpSpPr>
        <p:sp>
          <p:nvSpPr>
            <p:cNvPr id="21" name="Rounded Rectangle 20"/>
            <p:cNvSpPr/>
            <p:nvPr/>
          </p:nvSpPr>
          <p:spPr>
            <a:xfrm>
              <a:off x="0" y="2327288"/>
              <a:ext cx="5927681" cy="1042469"/>
            </a:xfrm>
            <a:prstGeom prst="roundRect">
              <a:avLst/>
            </a:prstGeom>
            <a:solidFill>
              <a:srgbClr val="167C47"/>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20163188"/>
                <a:satOff val="8769"/>
                <a:lumOff val="2550"/>
                <a:alphaOff val="0"/>
              </a:schemeClr>
            </a:effectRef>
            <a:fontRef idx="minor">
              <a:schemeClr val="lt1"/>
            </a:fontRef>
          </p:style>
        </p:sp>
        <p:sp>
          <p:nvSpPr>
            <p:cNvPr id="22" name="Rounded Rectangle 8"/>
            <p:cNvSpPr/>
            <p:nvPr/>
          </p:nvSpPr>
          <p:spPr>
            <a:xfrm>
              <a:off x="50889" y="2378177"/>
              <a:ext cx="5825903" cy="9406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Sustainable?</a:t>
              </a:r>
              <a:endParaRPr lang="en-US" sz="3600" kern="1200" dirty="0"/>
            </a:p>
          </p:txBody>
        </p:sp>
      </p:grpSp>
      <p:sp>
        <p:nvSpPr>
          <p:cNvPr id="28" name="TextBox 27"/>
          <p:cNvSpPr txBox="1"/>
          <p:nvPr/>
        </p:nvSpPr>
        <p:spPr>
          <a:xfrm>
            <a:off x="5504615" y="1856096"/>
            <a:ext cx="1593216" cy="784830"/>
          </a:xfrm>
          <a:prstGeom prst="rect">
            <a:avLst/>
          </a:prstGeom>
          <a:noFill/>
        </p:spPr>
        <p:txBody>
          <a:bodyPr wrap="square" rtlCol="0">
            <a:spAutoFit/>
          </a:bodyPr>
          <a:lstStyle/>
          <a:p>
            <a:r>
              <a:rPr lang="en-US" sz="4500" dirty="0" smtClean="0">
                <a:latin typeface="Calibri" pitchFamily="34" charset="0"/>
              </a:rPr>
              <a:t>Yes!</a:t>
            </a:r>
            <a:endParaRPr lang="en-US" sz="4500" dirty="0">
              <a:latin typeface="Calibri" pitchFamily="34" charset="0"/>
            </a:endParaRPr>
          </a:p>
        </p:txBody>
      </p:sp>
      <p:sp>
        <p:nvSpPr>
          <p:cNvPr id="29" name="TextBox 28"/>
          <p:cNvSpPr txBox="1"/>
          <p:nvPr/>
        </p:nvSpPr>
        <p:spPr>
          <a:xfrm>
            <a:off x="5529636" y="2929635"/>
            <a:ext cx="1593216" cy="784830"/>
          </a:xfrm>
          <a:prstGeom prst="rect">
            <a:avLst/>
          </a:prstGeom>
          <a:noFill/>
        </p:spPr>
        <p:txBody>
          <a:bodyPr wrap="square" rtlCol="0">
            <a:spAutoFit/>
          </a:bodyPr>
          <a:lstStyle/>
          <a:p>
            <a:r>
              <a:rPr lang="en-US" sz="4500" dirty="0" smtClean="0">
                <a:latin typeface="Calibri" pitchFamily="34" charset="0"/>
              </a:rPr>
              <a:t>Yes!</a:t>
            </a:r>
            <a:endParaRPr lang="en-US" sz="4500" dirty="0">
              <a:latin typeface="Calibri" pitchFamily="34" charset="0"/>
            </a:endParaRPr>
          </a:p>
        </p:txBody>
      </p:sp>
      <p:sp>
        <p:nvSpPr>
          <p:cNvPr id="30" name="TextBox 29"/>
          <p:cNvSpPr txBox="1"/>
          <p:nvPr/>
        </p:nvSpPr>
        <p:spPr>
          <a:xfrm>
            <a:off x="5559207" y="4003372"/>
            <a:ext cx="1593216" cy="784830"/>
          </a:xfrm>
          <a:prstGeom prst="rect">
            <a:avLst/>
          </a:prstGeom>
          <a:noFill/>
        </p:spPr>
        <p:txBody>
          <a:bodyPr wrap="square" rtlCol="0">
            <a:spAutoFit/>
          </a:bodyPr>
          <a:lstStyle/>
          <a:p>
            <a:r>
              <a:rPr lang="en-US" sz="4500" dirty="0" smtClean="0">
                <a:latin typeface="Calibri" pitchFamily="34" charset="0"/>
              </a:rPr>
              <a:t>No!</a:t>
            </a:r>
            <a:endParaRPr lang="en-US" sz="4500" dirty="0">
              <a:latin typeface="Calibri" pitchFamily="34" charset="0"/>
            </a:endParaRPr>
          </a:p>
        </p:txBody>
      </p:sp>
    </p:spTree>
    <p:extLst>
      <p:ext uri="{BB962C8B-B14F-4D97-AF65-F5344CB8AC3E}">
        <p14:creationId xmlns:p14="http://schemas.microsoft.com/office/powerpoint/2010/main" xmlns="" val="378328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980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repeatCount="3000" fill="hold" grpId="1" nodeType="withEffect">
                                  <p:stCondLst>
                                    <p:cond delay="198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1" presetClass="entr" presetSubtype="0" fill="hold" grpId="0" nodeType="withEffect">
                                  <p:stCondLst>
                                    <p:cond delay="1450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1550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0" nodeType="withEffect">
                                  <p:stCondLst>
                                    <p:cond delay="1700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Five Criteria for In-home Safety Plan</a:t>
            </a:r>
            <a:endParaRPr lang="en-US" dirty="0"/>
          </a:p>
        </p:txBody>
      </p:sp>
      <p:sp>
        <p:nvSpPr>
          <p:cNvPr id="39" name="Round Same Side Corner Rectangle 38"/>
          <p:cNvSpPr/>
          <p:nvPr/>
        </p:nvSpPr>
        <p:spPr>
          <a:xfrm rot="5400000">
            <a:off x="4626372" y="-1829413"/>
            <a:ext cx="652739" cy="7253723"/>
          </a:xfrm>
          <a:prstGeom prst="round2SameRect">
            <a:avLst/>
          </a:prstGeom>
          <a:solidFill>
            <a:srgbClr val="57D3FF">
              <a:alpha val="89804"/>
            </a:srgbClr>
          </a:solidFill>
          <a:ln>
            <a:solidFill>
              <a:schemeClr val="bg2">
                <a:lumMod val="75000"/>
              </a:schemeClr>
            </a:solidFill>
          </a:ln>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0" name="Round Same Side Corner Rectangle 4"/>
          <p:cNvSpPr/>
          <p:nvPr/>
        </p:nvSpPr>
        <p:spPr>
          <a:xfrm>
            <a:off x="1325880" y="1502943"/>
            <a:ext cx="7222746" cy="589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smtClean="0">
                <a:latin typeface="Calibri" pitchFamily="34" charset="0"/>
                <a:cs typeface="Calibri" pitchFamily="34" charset="0"/>
              </a:rPr>
              <a:t>The safety plan only controls or manages danger threats.  </a:t>
            </a:r>
            <a:endParaRPr lang="en-US" sz="1900" kern="1200" dirty="0">
              <a:latin typeface="Calibri" pitchFamily="34" charset="0"/>
              <a:cs typeface="Calibri" pitchFamily="34" charset="0"/>
            </a:endParaRPr>
          </a:p>
        </p:txBody>
      </p:sp>
      <p:grpSp>
        <p:nvGrpSpPr>
          <p:cNvPr id="12" name="Group 11"/>
          <p:cNvGrpSpPr/>
          <p:nvPr/>
        </p:nvGrpSpPr>
        <p:grpSpPr>
          <a:xfrm>
            <a:off x="457814" y="1375838"/>
            <a:ext cx="763720" cy="815923"/>
            <a:chOff x="613" y="1866"/>
            <a:chExt cx="763720" cy="815923"/>
          </a:xfrm>
        </p:grpSpPr>
        <p:sp>
          <p:nvSpPr>
            <p:cNvPr id="37" name="Rounded Rectangle 36"/>
            <p:cNvSpPr/>
            <p:nvPr/>
          </p:nvSpPr>
          <p:spPr>
            <a:xfrm>
              <a:off x="613" y="1866"/>
              <a:ext cx="763720" cy="815923"/>
            </a:xfrm>
            <a:prstGeom prst="roundRect">
              <a:avLst/>
            </a:prstGeom>
            <a:solidFill>
              <a:srgbClr val="C00000"/>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38" name="Rounded Rectangle 6"/>
            <p:cNvSpPr/>
            <p:nvPr/>
          </p:nvSpPr>
          <p:spPr>
            <a:xfrm>
              <a:off x="37895" y="39148"/>
              <a:ext cx="689156" cy="7413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latin typeface="Calibri" pitchFamily="34" charset="0"/>
                  <a:cs typeface="Calibri" pitchFamily="34" charset="0"/>
                </a:rPr>
                <a:t>1</a:t>
              </a:r>
              <a:endParaRPr lang="en-US" sz="4100" kern="1200" dirty="0">
                <a:latin typeface="Calibri" pitchFamily="34" charset="0"/>
                <a:cs typeface="Calibri" pitchFamily="34" charset="0"/>
              </a:endParaRPr>
            </a:p>
          </p:txBody>
        </p:sp>
      </p:grpSp>
      <p:sp>
        <p:nvSpPr>
          <p:cNvPr id="35" name="Round Same Side Corner Rectangle 34"/>
          <p:cNvSpPr/>
          <p:nvPr/>
        </p:nvSpPr>
        <p:spPr>
          <a:xfrm rot="5400000">
            <a:off x="4626644" y="-957780"/>
            <a:ext cx="652739" cy="7251192"/>
          </a:xfrm>
          <a:prstGeom prst="round2SameRect">
            <a:avLst/>
          </a:prstGeom>
          <a:solidFill>
            <a:srgbClr val="DE0000">
              <a:alpha val="89804"/>
            </a:srgbClr>
          </a:solidFill>
          <a:ln>
            <a:solidFill>
              <a:srgbClr val="DE0000">
                <a:alpha val="90000"/>
              </a:srgbClr>
            </a:solidFill>
          </a:ln>
        </p:spPr>
        <p:style>
          <a:lnRef idx="2">
            <a:schemeClr val="accent2">
              <a:tint val="40000"/>
              <a:alpha val="90000"/>
              <a:hueOff val="-5246062"/>
              <a:satOff val="4151"/>
              <a:lumOff val="294"/>
              <a:alphaOff val="0"/>
            </a:schemeClr>
          </a:lnRef>
          <a:fillRef idx="1">
            <a:scrgbClr r="0" g="0" b="0"/>
          </a:fillRef>
          <a:effectRef idx="0">
            <a:schemeClr val="accent2">
              <a:tint val="40000"/>
              <a:alpha val="90000"/>
              <a:hueOff val="-5246062"/>
              <a:satOff val="4151"/>
              <a:lumOff val="294"/>
              <a:alphaOff val="0"/>
            </a:schemeClr>
          </a:effectRef>
          <a:fontRef idx="minor">
            <a:schemeClr val="dk1">
              <a:hueOff val="0"/>
              <a:satOff val="0"/>
              <a:lumOff val="0"/>
              <a:alphaOff val="0"/>
            </a:schemeClr>
          </a:fontRef>
        </p:style>
      </p:sp>
      <p:sp>
        <p:nvSpPr>
          <p:cNvPr id="36" name="Round Same Side Corner Rectangle 8"/>
          <p:cNvSpPr/>
          <p:nvPr/>
        </p:nvSpPr>
        <p:spPr>
          <a:xfrm>
            <a:off x="1327418" y="2373310"/>
            <a:ext cx="7220179" cy="589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smtClean="0">
                <a:solidFill>
                  <a:schemeClr val="bg1"/>
                </a:solidFill>
                <a:latin typeface="Calibri" pitchFamily="34" charset="0"/>
                <a:cs typeface="Calibri" pitchFamily="34" charset="0"/>
              </a:rPr>
              <a:t>Must have an immediate effect on controlling threats. </a:t>
            </a:r>
            <a:endParaRPr lang="en-US" sz="1900" kern="1200" dirty="0">
              <a:solidFill>
                <a:schemeClr val="bg1"/>
              </a:solidFill>
              <a:latin typeface="Calibri" pitchFamily="34" charset="0"/>
              <a:cs typeface="Calibri" pitchFamily="34" charset="0"/>
            </a:endParaRPr>
          </a:p>
        </p:txBody>
      </p:sp>
      <p:grpSp>
        <p:nvGrpSpPr>
          <p:cNvPr id="14" name="Group 13"/>
          <p:cNvGrpSpPr/>
          <p:nvPr/>
        </p:nvGrpSpPr>
        <p:grpSpPr>
          <a:xfrm>
            <a:off x="457814" y="2232558"/>
            <a:ext cx="768096" cy="815923"/>
            <a:chOff x="613" y="858586"/>
            <a:chExt cx="774066" cy="815923"/>
          </a:xfrm>
        </p:grpSpPr>
        <p:sp>
          <p:nvSpPr>
            <p:cNvPr id="33" name="Rounded Rectangle 32"/>
            <p:cNvSpPr/>
            <p:nvPr/>
          </p:nvSpPr>
          <p:spPr>
            <a:xfrm>
              <a:off x="613" y="858586"/>
              <a:ext cx="774066" cy="815923"/>
            </a:xfrm>
            <a:prstGeom prst="roundRect">
              <a:avLst/>
            </a:prstGeom>
            <a:solidFill>
              <a:srgbClr val="00B0F0"/>
            </a:solidFill>
          </p:spPr>
          <p:style>
            <a:lnRef idx="3">
              <a:schemeClr val="lt1">
                <a:hueOff val="0"/>
                <a:satOff val="0"/>
                <a:lumOff val="0"/>
                <a:alphaOff val="0"/>
              </a:schemeClr>
            </a:lnRef>
            <a:fillRef idx="1">
              <a:scrgbClr r="0" g="0" b="0"/>
            </a:fillRef>
            <a:effectRef idx="1">
              <a:schemeClr val="accent2">
                <a:hueOff val="-5040797"/>
                <a:satOff val="2192"/>
                <a:lumOff val="637"/>
                <a:alphaOff val="0"/>
              </a:schemeClr>
            </a:effectRef>
            <a:fontRef idx="minor">
              <a:schemeClr val="lt1"/>
            </a:fontRef>
          </p:style>
        </p:sp>
        <p:sp>
          <p:nvSpPr>
            <p:cNvPr id="34" name="Rounded Rectangle 10"/>
            <p:cNvSpPr/>
            <p:nvPr/>
          </p:nvSpPr>
          <p:spPr>
            <a:xfrm>
              <a:off x="38400" y="896373"/>
              <a:ext cx="698492" cy="740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tx1"/>
                  </a:solidFill>
                  <a:latin typeface="Calibri" pitchFamily="34" charset="0"/>
                  <a:cs typeface="Calibri" pitchFamily="34" charset="0"/>
                </a:rPr>
                <a:t>2</a:t>
              </a:r>
              <a:endParaRPr lang="en-US" sz="4100" kern="1200" dirty="0">
                <a:solidFill>
                  <a:schemeClr val="tx1"/>
                </a:solidFill>
                <a:latin typeface="Calibri" pitchFamily="34" charset="0"/>
                <a:cs typeface="Calibri" pitchFamily="34" charset="0"/>
              </a:endParaRPr>
            </a:p>
          </p:txBody>
        </p:sp>
      </p:grpSp>
      <p:sp>
        <p:nvSpPr>
          <p:cNvPr id="31" name="Round Same Side Corner Rectangle 30"/>
          <p:cNvSpPr/>
          <p:nvPr/>
        </p:nvSpPr>
        <p:spPr>
          <a:xfrm rot="5400000">
            <a:off x="4625106" y="-101060"/>
            <a:ext cx="652739" cy="7251192"/>
          </a:xfrm>
          <a:prstGeom prst="round2SameRect">
            <a:avLst/>
          </a:prstGeom>
          <a:solidFill>
            <a:srgbClr val="57D3FF">
              <a:alpha val="90000"/>
            </a:srgbClr>
          </a:solidFill>
          <a:ln>
            <a:solidFill>
              <a:schemeClr val="bg2">
                <a:lumMod val="75000"/>
              </a:schemeClr>
            </a:solidFill>
          </a:ln>
        </p:spPr>
        <p:style>
          <a:lnRef idx="2">
            <a:schemeClr val="accent2">
              <a:tint val="40000"/>
              <a:alpha val="90000"/>
              <a:hueOff val="-10492125"/>
              <a:satOff val="8301"/>
              <a:lumOff val="588"/>
              <a:alphaOff val="0"/>
            </a:schemeClr>
          </a:lnRef>
          <a:fillRef idx="1">
            <a:scrgbClr r="0" g="0" b="0"/>
          </a:fillRef>
          <a:effectRef idx="0">
            <a:schemeClr val="accent2">
              <a:tint val="40000"/>
              <a:alpha val="90000"/>
              <a:hueOff val="-10492125"/>
              <a:satOff val="8301"/>
              <a:lumOff val="588"/>
              <a:alphaOff val="0"/>
            </a:schemeClr>
          </a:effectRef>
          <a:fontRef idx="minor">
            <a:schemeClr val="dk1">
              <a:hueOff val="0"/>
              <a:satOff val="0"/>
              <a:lumOff val="0"/>
              <a:alphaOff val="0"/>
            </a:schemeClr>
          </a:fontRef>
        </p:style>
      </p:sp>
      <p:sp>
        <p:nvSpPr>
          <p:cNvPr id="32" name="Round Same Side Corner Rectangle 12"/>
          <p:cNvSpPr/>
          <p:nvPr/>
        </p:nvSpPr>
        <p:spPr>
          <a:xfrm>
            <a:off x="1325880" y="3230030"/>
            <a:ext cx="6849129" cy="589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smtClean="0">
                <a:latin typeface="Calibri" pitchFamily="34" charset="0"/>
                <a:cs typeface="Calibri" pitchFamily="34" charset="0"/>
              </a:rPr>
              <a:t>People and services identified in the safety plan must be accessible and available when the threats are present.</a:t>
            </a:r>
            <a:endParaRPr lang="en-US" sz="1900" kern="1200" dirty="0">
              <a:latin typeface="Calibri" pitchFamily="34" charset="0"/>
              <a:cs typeface="Calibri" pitchFamily="34" charset="0"/>
            </a:endParaRPr>
          </a:p>
        </p:txBody>
      </p:sp>
      <p:grpSp>
        <p:nvGrpSpPr>
          <p:cNvPr id="16" name="Group 15"/>
          <p:cNvGrpSpPr/>
          <p:nvPr/>
        </p:nvGrpSpPr>
        <p:grpSpPr>
          <a:xfrm>
            <a:off x="457814" y="3089278"/>
            <a:ext cx="768096" cy="815923"/>
            <a:chOff x="613" y="1715306"/>
            <a:chExt cx="777059" cy="815923"/>
          </a:xfrm>
        </p:grpSpPr>
        <p:sp>
          <p:nvSpPr>
            <p:cNvPr id="29" name="Rounded Rectangle 28"/>
            <p:cNvSpPr/>
            <p:nvPr/>
          </p:nvSpPr>
          <p:spPr>
            <a:xfrm>
              <a:off x="613" y="1715306"/>
              <a:ext cx="777059" cy="815923"/>
            </a:xfrm>
            <a:prstGeom prst="roundRect">
              <a:avLst/>
            </a:prstGeom>
            <a:solidFill>
              <a:srgbClr val="C00000"/>
            </a:solidFill>
          </p:spPr>
          <p:style>
            <a:lnRef idx="3">
              <a:schemeClr val="lt1">
                <a:hueOff val="0"/>
                <a:satOff val="0"/>
                <a:lumOff val="0"/>
                <a:alphaOff val="0"/>
              </a:schemeClr>
            </a:lnRef>
            <a:fillRef idx="1">
              <a:scrgbClr r="0" g="0" b="0"/>
            </a:fillRef>
            <a:effectRef idx="1">
              <a:schemeClr val="accent2">
                <a:hueOff val="-10081594"/>
                <a:satOff val="4384"/>
                <a:lumOff val="1275"/>
                <a:alphaOff val="0"/>
              </a:schemeClr>
            </a:effectRef>
            <a:fontRef idx="minor">
              <a:schemeClr val="lt1"/>
            </a:fontRef>
          </p:style>
        </p:sp>
        <p:sp>
          <p:nvSpPr>
            <p:cNvPr id="30" name="Rounded Rectangle 14"/>
            <p:cNvSpPr/>
            <p:nvPr/>
          </p:nvSpPr>
          <p:spPr>
            <a:xfrm>
              <a:off x="38546" y="1753239"/>
              <a:ext cx="701193" cy="740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latin typeface="Calibri" pitchFamily="34" charset="0"/>
                  <a:cs typeface="Calibri" pitchFamily="34" charset="0"/>
                </a:rPr>
                <a:t>3</a:t>
              </a:r>
              <a:endParaRPr lang="en-US" sz="4100" kern="1200" dirty="0">
                <a:latin typeface="Calibri" pitchFamily="34" charset="0"/>
                <a:cs typeface="Calibri" pitchFamily="34" charset="0"/>
              </a:endParaRPr>
            </a:p>
          </p:txBody>
        </p:sp>
      </p:grpSp>
      <p:sp>
        <p:nvSpPr>
          <p:cNvPr id="27" name="Round Same Side Corner Rectangle 26"/>
          <p:cNvSpPr/>
          <p:nvPr/>
        </p:nvSpPr>
        <p:spPr>
          <a:xfrm rot="5400000">
            <a:off x="4625107" y="742012"/>
            <a:ext cx="652739" cy="7251192"/>
          </a:xfrm>
          <a:prstGeom prst="round2SameRect">
            <a:avLst/>
          </a:prstGeom>
          <a:solidFill>
            <a:srgbClr val="DE0000">
              <a:alpha val="89804"/>
            </a:srgbClr>
          </a:solidFill>
          <a:ln>
            <a:solidFill>
              <a:srgbClr val="DE0000">
                <a:alpha val="90000"/>
              </a:srgbClr>
            </a:solidFill>
          </a:ln>
        </p:spPr>
        <p:style>
          <a:lnRef idx="2">
            <a:schemeClr val="accent2">
              <a:tint val="40000"/>
              <a:alpha val="90000"/>
              <a:hueOff val="-15738186"/>
              <a:satOff val="12452"/>
              <a:lumOff val="881"/>
              <a:alphaOff val="0"/>
            </a:schemeClr>
          </a:lnRef>
          <a:fillRef idx="1">
            <a:scrgbClr r="0" g="0" b="0"/>
          </a:fillRef>
          <a:effectRef idx="0">
            <a:schemeClr val="accent2">
              <a:tint val="40000"/>
              <a:alpha val="90000"/>
              <a:hueOff val="-15738186"/>
              <a:satOff val="12452"/>
              <a:lumOff val="881"/>
              <a:alphaOff val="0"/>
            </a:schemeClr>
          </a:effectRef>
          <a:fontRef idx="minor">
            <a:schemeClr val="dk1">
              <a:hueOff val="0"/>
              <a:satOff val="0"/>
              <a:lumOff val="0"/>
              <a:alphaOff val="0"/>
            </a:schemeClr>
          </a:fontRef>
        </p:style>
      </p:sp>
      <p:sp>
        <p:nvSpPr>
          <p:cNvPr id="28" name="Round Same Side Corner Rectangle 16"/>
          <p:cNvSpPr/>
          <p:nvPr/>
        </p:nvSpPr>
        <p:spPr>
          <a:xfrm>
            <a:off x="1325880" y="4073102"/>
            <a:ext cx="7220013" cy="589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smtClean="0">
                <a:solidFill>
                  <a:schemeClr val="bg1"/>
                </a:solidFill>
                <a:latin typeface="Calibri" pitchFamily="34" charset="0"/>
                <a:cs typeface="Calibri" pitchFamily="34" charset="0"/>
              </a:rPr>
              <a:t>Safety plans must have concrete, action-oriented activities and tasks.  </a:t>
            </a:r>
            <a:endParaRPr lang="en-US" sz="1900" kern="1200" dirty="0">
              <a:solidFill>
                <a:schemeClr val="bg1"/>
              </a:solidFill>
              <a:latin typeface="Calibri" pitchFamily="34" charset="0"/>
              <a:cs typeface="Calibri" pitchFamily="34" charset="0"/>
            </a:endParaRPr>
          </a:p>
        </p:txBody>
      </p:sp>
      <p:grpSp>
        <p:nvGrpSpPr>
          <p:cNvPr id="18" name="Group 17"/>
          <p:cNvGrpSpPr/>
          <p:nvPr/>
        </p:nvGrpSpPr>
        <p:grpSpPr>
          <a:xfrm>
            <a:off x="457814" y="3945998"/>
            <a:ext cx="768096" cy="815923"/>
            <a:chOff x="613" y="2572026"/>
            <a:chExt cx="817908" cy="815923"/>
          </a:xfrm>
        </p:grpSpPr>
        <p:sp>
          <p:nvSpPr>
            <p:cNvPr id="25" name="Rounded Rectangle 24"/>
            <p:cNvSpPr/>
            <p:nvPr/>
          </p:nvSpPr>
          <p:spPr>
            <a:xfrm>
              <a:off x="613" y="2572026"/>
              <a:ext cx="817908" cy="815923"/>
            </a:xfrm>
            <a:prstGeom prst="roundRect">
              <a:avLst/>
            </a:prstGeom>
            <a:solidFill>
              <a:srgbClr val="00B0F0"/>
            </a:solidFill>
          </p:spPr>
          <p:style>
            <a:lnRef idx="3">
              <a:schemeClr val="lt1">
                <a:hueOff val="0"/>
                <a:satOff val="0"/>
                <a:lumOff val="0"/>
                <a:alphaOff val="0"/>
              </a:schemeClr>
            </a:lnRef>
            <a:fillRef idx="1">
              <a:scrgbClr r="0" g="0" b="0"/>
            </a:fillRef>
            <a:effectRef idx="1">
              <a:schemeClr val="accent2">
                <a:hueOff val="-15122391"/>
                <a:satOff val="6577"/>
                <a:lumOff val="1912"/>
                <a:alphaOff val="0"/>
              </a:schemeClr>
            </a:effectRef>
            <a:fontRef idx="minor">
              <a:schemeClr val="lt1"/>
            </a:fontRef>
          </p:style>
        </p:sp>
        <p:sp>
          <p:nvSpPr>
            <p:cNvPr id="26" name="Rounded Rectangle 18"/>
            <p:cNvSpPr/>
            <p:nvPr/>
          </p:nvSpPr>
          <p:spPr>
            <a:xfrm>
              <a:off x="40443" y="2611856"/>
              <a:ext cx="738248" cy="736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tx1"/>
                  </a:solidFill>
                  <a:latin typeface="Calibri" pitchFamily="34" charset="0"/>
                  <a:cs typeface="Calibri" pitchFamily="34" charset="0"/>
                </a:rPr>
                <a:t>4</a:t>
              </a:r>
              <a:endParaRPr lang="en-US" sz="4100" kern="1200" dirty="0">
                <a:solidFill>
                  <a:schemeClr val="tx1"/>
                </a:solidFill>
                <a:latin typeface="Calibri" pitchFamily="34" charset="0"/>
                <a:cs typeface="Calibri" pitchFamily="34" charset="0"/>
              </a:endParaRPr>
            </a:p>
          </p:txBody>
        </p:sp>
      </p:grpSp>
      <p:sp>
        <p:nvSpPr>
          <p:cNvPr id="23" name="Round Same Side Corner Rectangle 22"/>
          <p:cNvSpPr/>
          <p:nvPr/>
        </p:nvSpPr>
        <p:spPr>
          <a:xfrm rot="5400000">
            <a:off x="4625106" y="1598731"/>
            <a:ext cx="652739" cy="7251192"/>
          </a:xfrm>
          <a:prstGeom prst="round2SameRect">
            <a:avLst/>
          </a:prstGeom>
          <a:solidFill>
            <a:srgbClr val="57D3FF">
              <a:alpha val="90000"/>
            </a:srgbClr>
          </a:solidFill>
          <a:ln>
            <a:solidFill>
              <a:schemeClr val="bg2">
                <a:lumMod val="75000"/>
              </a:schemeClr>
            </a:solidFill>
          </a:ln>
        </p:spPr>
        <p:style>
          <a:lnRef idx="2">
            <a:schemeClr val="accent2">
              <a:tint val="40000"/>
              <a:alpha val="90000"/>
              <a:hueOff val="-20984249"/>
              <a:satOff val="16603"/>
              <a:lumOff val="1175"/>
              <a:alphaOff val="0"/>
            </a:schemeClr>
          </a:lnRef>
          <a:fillRef idx="1">
            <a:scrgbClr r="0" g="0" b="0"/>
          </a:fillRef>
          <a:effectRef idx="0">
            <a:schemeClr val="accent2">
              <a:tint val="40000"/>
              <a:alpha val="90000"/>
              <a:hueOff val="-20984249"/>
              <a:satOff val="16603"/>
              <a:lumOff val="1175"/>
              <a:alphaOff val="0"/>
            </a:schemeClr>
          </a:effectRef>
          <a:fontRef idx="minor">
            <a:schemeClr val="dk1">
              <a:hueOff val="0"/>
              <a:satOff val="0"/>
              <a:lumOff val="0"/>
              <a:alphaOff val="0"/>
            </a:schemeClr>
          </a:fontRef>
        </p:style>
      </p:sp>
      <p:sp>
        <p:nvSpPr>
          <p:cNvPr id="24" name="Round Same Side Corner Rectangle 20"/>
          <p:cNvSpPr/>
          <p:nvPr/>
        </p:nvSpPr>
        <p:spPr>
          <a:xfrm>
            <a:off x="1325880" y="4929821"/>
            <a:ext cx="7219926" cy="58901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smtClean="0">
                <a:latin typeface="Calibri" pitchFamily="34" charset="0"/>
                <a:cs typeface="Calibri" pitchFamily="34" charset="0"/>
              </a:rPr>
              <a:t>Never rely on parental promises.  </a:t>
            </a:r>
            <a:endParaRPr lang="en-US" sz="1900" kern="1200" dirty="0">
              <a:latin typeface="Calibri" pitchFamily="34" charset="0"/>
              <a:cs typeface="Calibri" pitchFamily="34" charset="0"/>
            </a:endParaRPr>
          </a:p>
        </p:txBody>
      </p:sp>
      <p:grpSp>
        <p:nvGrpSpPr>
          <p:cNvPr id="20" name="Group 19"/>
          <p:cNvGrpSpPr/>
          <p:nvPr/>
        </p:nvGrpSpPr>
        <p:grpSpPr>
          <a:xfrm>
            <a:off x="457814" y="4802718"/>
            <a:ext cx="768096" cy="815923"/>
            <a:chOff x="613" y="3428746"/>
            <a:chExt cx="836757" cy="815923"/>
          </a:xfrm>
        </p:grpSpPr>
        <p:sp>
          <p:nvSpPr>
            <p:cNvPr id="21" name="Rounded Rectangle 20"/>
            <p:cNvSpPr/>
            <p:nvPr/>
          </p:nvSpPr>
          <p:spPr>
            <a:xfrm>
              <a:off x="613" y="3428746"/>
              <a:ext cx="836757" cy="815923"/>
            </a:xfrm>
            <a:prstGeom prst="roundRect">
              <a:avLst/>
            </a:prstGeom>
            <a:solidFill>
              <a:srgbClr val="C00000"/>
            </a:solidFill>
          </p:spPr>
          <p:style>
            <a:lnRef idx="3">
              <a:schemeClr val="lt1">
                <a:hueOff val="0"/>
                <a:satOff val="0"/>
                <a:lumOff val="0"/>
                <a:alphaOff val="0"/>
              </a:schemeClr>
            </a:lnRef>
            <a:fillRef idx="1">
              <a:scrgbClr r="0" g="0" b="0"/>
            </a:fillRef>
            <a:effectRef idx="1">
              <a:schemeClr val="accent2">
                <a:hueOff val="-20163188"/>
                <a:satOff val="8769"/>
                <a:lumOff val="2550"/>
                <a:alphaOff val="0"/>
              </a:schemeClr>
            </a:effectRef>
            <a:fontRef idx="minor">
              <a:schemeClr val="lt1"/>
            </a:fontRef>
          </p:style>
        </p:sp>
        <p:sp>
          <p:nvSpPr>
            <p:cNvPr id="22" name="Rounded Rectangle 22"/>
            <p:cNvSpPr/>
            <p:nvPr/>
          </p:nvSpPr>
          <p:spPr>
            <a:xfrm>
              <a:off x="40443" y="3468576"/>
              <a:ext cx="757097" cy="736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latin typeface="Calibri" pitchFamily="34" charset="0"/>
                  <a:cs typeface="Calibri" pitchFamily="34" charset="0"/>
                </a:rPr>
                <a:t>5</a:t>
              </a:r>
              <a:endParaRPr lang="en-US" sz="4100" kern="1200" dirty="0">
                <a:latin typeface="Calibri" pitchFamily="34" charset="0"/>
                <a:cs typeface="Calibri" pitchFamily="34" charset="0"/>
              </a:endParaRPr>
            </a:p>
          </p:txBody>
        </p:sp>
      </p:grpSp>
    </p:spTree>
    <p:extLst>
      <p:ext uri="{BB962C8B-B14F-4D97-AF65-F5344CB8AC3E}">
        <p14:creationId xmlns:p14="http://schemas.microsoft.com/office/powerpoint/2010/main" xmlns="" val="3638617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550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par>
                                <p:cTn id="10" presetID="53" presetClass="entr" presetSubtype="0" fill="hold" grpId="0" nodeType="withEffect">
                                  <p:stCondLst>
                                    <p:cond delay="300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Effect transition="in" filter="fade">
                                      <p:cBhvr>
                                        <p:cTn id="14" dur="1000"/>
                                        <p:tgtEl>
                                          <p:spTgt spid="36"/>
                                        </p:tgtEl>
                                      </p:cBhvr>
                                    </p:animEffect>
                                  </p:childTnLst>
                                </p:cTn>
                              </p:par>
                              <p:par>
                                <p:cTn id="15" presetID="53" presetClass="entr" presetSubtype="0" fill="hold" grpId="0" nodeType="withEffect">
                                  <p:stCondLst>
                                    <p:cond delay="495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Effect transition="in" filter="fade">
                                      <p:cBhvr>
                                        <p:cTn id="19" dur="1000"/>
                                        <p:tgtEl>
                                          <p:spTgt spid="32"/>
                                        </p:tgtEl>
                                      </p:cBhvr>
                                    </p:animEffect>
                                  </p:childTnLst>
                                </p:cTn>
                              </p:par>
                              <p:par>
                                <p:cTn id="20" presetID="53" presetClass="entr" presetSubtype="0" fill="hold" grpId="0" nodeType="withEffect">
                                  <p:stCondLst>
                                    <p:cond delay="605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fltVal val="0"/>
                                          </p:val>
                                        </p:tav>
                                        <p:tav tm="100000">
                                          <p:val>
                                            <p:strVal val="#ppt_w"/>
                                          </p:val>
                                        </p:tav>
                                      </p:tavLst>
                                    </p:anim>
                                    <p:anim calcmode="lin" valueType="num">
                                      <p:cBhvr>
                                        <p:cTn id="23" dur="1000" fill="hold"/>
                                        <p:tgtEl>
                                          <p:spTgt spid="28"/>
                                        </p:tgtEl>
                                        <p:attrNameLst>
                                          <p:attrName>ppt_h</p:attrName>
                                        </p:attrNameLst>
                                      </p:cBhvr>
                                      <p:tavLst>
                                        <p:tav tm="0">
                                          <p:val>
                                            <p:fltVal val="0"/>
                                          </p:val>
                                        </p:tav>
                                        <p:tav tm="100000">
                                          <p:val>
                                            <p:strVal val="#ppt_h"/>
                                          </p:val>
                                        </p:tav>
                                      </p:tavLst>
                                    </p:anim>
                                    <p:animEffect transition="in" filter="fade">
                                      <p:cBhvr>
                                        <p:cTn id="24" dur="1000"/>
                                        <p:tgtEl>
                                          <p:spTgt spid="28"/>
                                        </p:tgtEl>
                                      </p:cBhvr>
                                    </p:animEffect>
                                  </p:childTnLst>
                                </p:cTn>
                              </p:par>
                              <p:par>
                                <p:cTn id="25" presetID="53" presetClass="entr" presetSubtype="0" fill="hold" grpId="0" nodeType="withEffect">
                                  <p:stCondLst>
                                    <p:cond delay="850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6" grpId="0"/>
      <p:bldP spid="32" grpId="0"/>
      <p:bldP spid="28"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Plan Management</a:t>
            </a:r>
            <a:endParaRPr lang="en-US" dirty="0"/>
          </a:p>
        </p:txBody>
      </p:sp>
      <p:pic>
        <p:nvPicPr>
          <p:cNvPr id="1026" name="Picture 2" descr="http://www.notarypublicinchicago.com/wp-content/uploads/2010/03/signing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015850"/>
            <a:ext cx="9144000" cy="585579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 descr="http://2.bp.blogspot.com/_6z8gzmY5B1w/TKBjWnR4V6I/AAAAAAAAAFk/aVsNdiyosss/s400/Safety+Sig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36895" y="2557041"/>
            <a:ext cx="2961569" cy="2724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639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60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Four Key Components of a Written Safety Plan</a:t>
            </a:r>
            <a:endParaRPr lang="en-US" dirty="0"/>
          </a:p>
        </p:txBody>
      </p:sp>
      <p:sp>
        <p:nvSpPr>
          <p:cNvPr id="22" name="Pentagon 21"/>
          <p:cNvSpPr/>
          <p:nvPr/>
        </p:nvSpPr>
        <p:spPr>
          <a:xfrm rot="10800000">
            <a:off x="2774358" y="1466867"/>
            <a:ext cx="4709421" cy="890815"/>
          </a:xfrm>
          <a:prstGeom prst="homePlate">
            <a:avLst/>
          </a:prstGeom>
          <a:solidFill>
            <a:srgbClr val="C00000"/>
          </a:solidFill>
          <a:ln cmpd="dbl">
            <a:solidFill>
              <a:srgbClr val="F20000"/>
            </a:soli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23" name="Pentagon 4"/>
          <p:cNvSpPr/>
          <p:nvPr/>
        </p:nvSpPr>
        <p:spPr>
          <a:xfrm>
            <a:off x="2983417" y="1466868"/>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smtClean="0">
                <a:solidFill>
                  <a:schemeClr val="bg1"/>
                </a:solidFill>
                <a:latin typeface="Calibri" pitchFamily="34" charset="0"/>
                <a:cs typeface="Calibri" pitchFamily="34" charset="0"/>
              </a:rPr>
              <a:t>Identifies how danger threat is displayed in this family?</a:t>
            </a:r>
            <a:endParaRPr lang="en-US" sz="1900" kern="1200" dirty="0">
              <a:solidFill>
                <a:schemeClr val="bg1"/>
              </a:solidFill>
              <a:latin typeface="Calibri" pitchFamily="34" charset="0"/>
              <a:cs typeface="Calibri" pitchFamily="34" charset="0"/>
            </a:endParaRPr>
          </a:p>
        </p:txBody>
      </p:sp>
      <p:sp>
        <p:nvSpPr>
          <p:cNvPr id="9" name="Oval 8"/>
          <p:cNvSpPr/>
          <p:nvPr/>
        </p:nvSpPr>
        <p:spPr>
          <a:xfrm>
            <a:off x="1810347" y="1466868"/>
            <a:ext cx="890814" cy="890814"/>
          </a:xfrm>
          <a:prstGeom prst="ellipse">
            <a:avLst/>
          </a:prstGeom>
          <a:blipFill rotWithShape="0">
            <a:blip r:embed="rId3"/>
            <a:stretch>
              <a:fillRect/>
            </a:stretch>
          </a:blipFill>
          <a:ln>
            <a:solidFill>
              <a:schemeClr val="lt1">
                <a:hueOff val="0"/>
                <a:satOff val="0"/>
                <a:lumOff val="0"/>
              </a:schemeClr>
            </a:solidFill>
          </a:ln>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2774359" y="2623596"/>
            <a:ext cx="4709421" cy="890814"/>
            <a:chOff x="1408911" y="1159040"/>
            <a:chExt cx="4709421" cy="890814"/>
          </a:xfrm>
        </p:grpSpPr>
        <p:sp>
          <p:nvSpPr>
            <p:cNvPr id="20" name="Pentagon 19"/>
            <p:cNvSpPr/>
            <p:nvPr/>
          </p:nvSpPr>
          <p:spPr>
            <a:xfrm rot="10800000">
              <a:off x="1408911" y="1159040"/>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sp>
        <p:sp>
          <p:nvSpPr>
            <p:cNvPr id="21" name="Pentagon 7"/>
            <p:cNvSpPr/>
            <p:nvPr/>
          </p:nvSpPr>
          <p:spPr>
            <a:xfrm rot="21600000">
              <a:off x="1631617" y="1159040"/>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 </a:t>
              </a:r>
              <a:endParaRPr lang="en-US" sz="2000" kern="1200" dirty="0">
                <a:latin typeface="Calibri" pitchFamily="34" charset="0"/>
                <a:cs typeface="Calibri" pitchFamily="34" charset="0"/>
              </a:endParaRPr>
            </a:p>
          </p:txBody>
        </p:sp>
      </p:grpSp>
      <p:sp>
        <p:nvSpPr>
          <p:cNvPr id="11" name="Oval 10"/>
          <p:cNvSpPr/>
          <p:nvPr/>
        </p:nvSpPr>
        <p:spPr>
          <a:xfrm>
            <a:off x="1810347" y="2623596"/>
            <a:ext cx="890814" cy="890814"/>
          </a:xfrm>
          <a:prstGeom prst="ellipse">
            <a:avLst/>
          </a:prstGeom>
          <a:blipFill rotWithShape="0">
            <a:blip r:embed="rId4"/>
            <a:stretch>
              <a:fillRect/>
            </a:stretch>
          </a:blipFill>
          <a:ln>
            <a:solidFill>
              <a:schemeClr val="lt1">
                <a:hueOff val="0"/>
                <a:satOff val="0"/>
                <a:lumOff val="0"/>
              </a:schemeClr>
            </a:solidFill>
          </a:ln>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2774359" y="3807621"/>
            <a:ext cx="4709421" cy="890814"/>
            <a:chOff x="1408911" y="2315769"/>
            <a:chExt cx="4709421" cy="890814"/>
          </a:xfrm>
        </p:grpSpPr>
        <p:sp>
          <p:nvSpPr>
            <p:cNvPr id="18" name="Pentagon 17"/>
            <p:cNvSpPr/>
            <p:nvPr/>
          </p:nvSpPr>
          <p:spPr>
            <a:xfrm rot="10800000">
              <a:off x="1408911" y="2315769"/>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sp>
          <p:nvSpPr>
            <p:cNvPr id="19" name="Pentagon 10"/>
            <p:cNvSpPr/>
            <p:nvPr/>
          </p:nvSpPr>
          <p:spPr>
            <a:xfrm rot="21600000">
              <a:off x="1631617" y="2315769"/>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 </a:t>
              </a:r>
              <a:endParaRPr lang="en-US" sz="2000" kern="1200" dirty="0">
                <a:latin typeface="Calibri" pitchFamily="34" charset="0"/>
                <a:cs typeface="Calibri" pitchFamily="34" charset="0"/>
              </a:endParaRPr>
            </a:p>
          </p:txBody>
        </p:sp>
      </p:grpSp>
      <p:sp>
        <p:nvSpPr>
          <p:cNvPr id="13" name="Oval 12"/>
          <p:cNvSpPr/>
          <p:nvPr/>
        </p:nvSpPr>
        <p:spPr>
          <a:xfrm>
            <a:off x="1810347" y="3780325"/>
            <a:ext cx="890814" cy="890814"/>
          </a:xfrm>
          <a:prstGeom prst="ellipse">
            <a:avLst/>
          </a:prstGeom>
          <a:blipFill rotWithShape="0">
            <a:blip r:embed="rId5"/>
            <a:stretch>
              <a:fillRect/>
            </a:stretch>
          </a:blipFill>
          <a:ln>
            <a:solidFill>
              <a:schemeClr val="lt1">
                <a:hueOff val="0"/>
                <a:satOff val="0"/>
                <a:lumOff val="0"/>
              </a:schemeClr>
            </a:solidFill>
          </a:ln>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2774359" y="4937054"/>
            <a:ext cx="4709421" cy="890814"/>
            <a:chOff x="1408911" y="3472498"/>
            <a:chExt cx="4709421" cy="890814"/>
          </a:xfrm>
        </p:grpSpPr>
        <p:sp>
          <p:nvSpPr>
            <p:cNvPr id="16" name="Pentagon 15"/>
            <p:cNvSpPr/>
            <p:nvPr/>
          </p:nvSpPr>
          <p:spPr>
            <a:xfrm rot="10800000">
              <a:off x="1408911" y="3472498"/>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17" name="Pentagon 13"/>
            <p:cNvSpPr/>
            <p:nvPr/>
          </p:nvSpPr>
          <p:spPr>
            <a:xfrm rot="21600000">
              <a:off x="1631617" y="3472498"/>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endParaRPr lang="en-US" sz="2000" kern="1200" dirty="0">
                <a:latin typeface="Calibri" pitchFamily="34" charset="0"/>
                <a:cs typeface="Calibri" pitchFamily="34" charset="0"/>
              </a:endParaRPr>
            </a:p>
          </p:txBody>
        </p:sp>
      </p:grpSp>
      <p:sp>
        <p:nvSpPr>
          <p:cNvPr id="15" name="Oval 14"/>
          <p:cNvSpPr/>
          <p:nvPr/>
        </p:nvSpPr>
        <p:spPr>
          <a:xfrm>
            <a:off x="1810347" y="4937054"/>
            <a:ext cx="890814" cy="890814"/>
          </a:xfrm>
          <a:prstGeom prst="ellipse">
            <a:avLst/>
          </a:prstGeom>
          <a:blipFill rotWithShape="0">
            <a:blip r:embed="rId6"/>
            <a:stretch>
              <a:fillRect/>
            </a:stretch>
          </a:blipFill>
          <a:ln>
            <a:solidFill>
              <a:schemeClr val="lt1">
                <a:hueOff val="0"/>
                <a:satOff val="0"/>
                <a:lumOff val="0"/>
              </a:schemeClr>
            </a:solidFill>
          </a:ln>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341224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100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Four Key Components of a Written Safety Plan</a:t>
            </a:r>
            <a:endParaRPr lang="en-US" dirty="0"/>
          </a:p>
        </p:txBody>
      </p:sp>
      <p:grpSp>
        <p:nvGrpSpPr>
          <p:cNvPr id="8" name="Group 7"/>
          <p:cNvGrpSpPr/>
          <p:nvPr/>
        </p:nvGrpSpPr>
        <p:grpSpPr>
          <a:xfrm>
            <a:off x="2801655" y="1466868"/>
            <a:ext cx="4709421" cy="890814"/>
            <a:chOff x="1408911" y="2312"/>
            <a:chExt cx="4709421" cy="890814"/>
          </a:xfrm>
        </p:grpSpPr>
        <p:sp>
          <p:nvSpPr>
            <p:cNvPr id="22" name="Pentagon 21"/>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23"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smtClean="0">
                  <a:solidFill>
                    <a:schemeClr val="tx1"/>
                  </a:solidFill>
                  <a:latin typeface="Calibri" pitchFamily="34" charset="0"/>
                  <a:cs typeface="Calibri" pitchFamily="34" charset="0"/>
                </a:rPr>
                <a:t>Identifies how danger threat is displayed in this family?</a:t>
              </a:r>
              <a:endParaRPr lang="en-US" sz="1900" kern="1200" dirty="0">
                <a:solidFill>
                  <a:schemeClr val="tx1"/>
                </a:solidFill>
                <a:latin typeface="Calibri" pitchFamily="34" charset="0"/>
                <a:cs typeface="Calibri" pitchFamily="34" charset="0"/>
              </a:endParaRPr>
            </a:p>
          </p:txBody>
        </p:sp>
      </p:grpSp>
      <p:sp>
        <p:nvSpPr>
          <p:cNvPr id="9" name="Oval 8"/>
          <p:cNvSpPr/>
          <p:nvPr/>
        </p:nvSpPr>
        <p:spPr>
          <a:xfrm>
            <a:off x="1810347" y="1466868"/>
            <a:ext cx="890814" cy="890814"/>
          </a:xfrm>
          <a:prstGeom prst="ellipse">
            <a:avLst/>
          </a:prstGeom>
          <a:blipFill rotWithShape="0">
            <a:blip r:embed="rId3"/>
            <a:stretch>
              <a:fillRect/>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20" name="Pentagon 19"/>
          <p:cNvSpPr/>
          <p:nvPr/>
        </p:nvSpPr>
        <p:spPr>
          <a:xfrm rot="10800000">
            <a:off x="2774359" y="2623596"/>
            <a:ext cx="4709421" cy="890814"/>
          </a:xfrm>
          <a:prstGeom prst="homePlate">
            <a:avLst/>
          </a:prstGeom>
          <a:solidFill>
            <a:srgbClr val="C00000"/>
          </a:solidFill>
          <a:ln cmpd="dbl">
            <a:solidFill>
              <a:srgbClr val="F20000"/>
            </a:solidFill>
          </a:ln>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sp>
      <p:sp>
        <p:nvSpPr>
          <p:cNvPr id="21" name="Pentagon 7"/>
          <p:cNvSpPr/>
          <p:nvPr/>
        </p:nvSpPr>
        <p:spPr>
          <a:xfrm>
            <a:off x="3024361" y="2623596"/>
            <a:ext cx="4486715" cy="890814"/>
          </a:xfrm>
          <a:prstGeom prst="rect">
            <a:avLst/>
          </a:prstGeom>
          <a:ln cmpd="dbl"/>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smtClean="0">
                <a:solidFill>
                  <a:schemeClr val="bg1"/>
                </a:solidFill>
                <a:latin typeface="Calibri" pitchFamily="34" charset="0"/>
                <a:cs typeface="Calibri" pitchFamily="34" charset="0"/>
              </a:rPr>
              <a:t>Identifies how threat is managed.  Who?  When? How long?</a:t>
            </a:r>
            <a:endParaRPr lang="en-US" sz="1900" kern="1200" dirty="0">
              <a:solidFill>
                <a:schemeClr val="bg1"/>
              </a:solidFill>
              <a:latin typeface="Calibri" pitchFamily="34" charset="0"/>
              <a:cs typeface="Calibri" pitchFamily="34" charset="0"/>
            </a:endParaRPr>
          </a:p>
        </p:txBody>
      </p:sp>
      <p:sp>
        <p:nvSpPr>
          <p:cNvPr id="11" name="Oval 10"/>
          <p:cNvSpPr/>
          <p:nvPr/>
        </p:nvSpPr>
        <p:spPr>
          <a:xfrm>
            <a:off x="1810347" y="2623596"/>
            <a:ext cx="890814" cy="890814"/>
          </a:xfrm>
          <a:prstGeom prst="ellipse">
            <a:avLst/>
          </a:prstGeom>
          <a:blipFill rotWithShape="0">
            <a:blip r:embed="rId4"/>
            <a:stretch>
              <a:fillRect/>
            </a:stretch>
          </a:blipFill>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2774456" y="3803904"/>
            <a:ext cx="4709421" cy="890814"/>
            <a:chOff x="1408911" y="2315769"/>
            <a:chExt cx="4709421" cy="890814"/>
          </a:xfrm>
        </p:grpSpPr>
        <p:sp>
          <p:nvSpPr>
            <p:cNvPr id="18" name="Pentagon 17"/>
            <p:cNvSpPr/>
            <p:nvPr/>
          </p:nvSpPr>
          <p:spPr>
            <a:xfrm rot="10800000">
              <a:off x="1408911" y="2315769"/>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sp>
          <p:nvSpPr>
            <p:cNvPr id="19" name="Pentagon 10"/>
            <p:cNvSpPr/>
            <p:nvPr/>
          </p:nvSpPr>
          <p:spPr>
            <a:xfrm rot="21600000">
              <a:off x="1631617" y="2315769"/>
              <a:ext cx="4486715" cy="890814"/>
            </a:xfrm>
            <a:prstGeom prst="rect">
              <a:avLst/>
            </a:prstGeom>
            <a:noFill/>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 </a:t>
              </a:r>
              <a:endParaRPr lang="en-US" sz="2000" kern="1200" dirty="0">
                <a:latin typeface="Calibri" pitchFamily="34" charset="0"/>
                <a:cs typeface="Calibri" pitchFamily="34" charset="0"/>
              </a:endParaRPr>
            </a:p>
          </p:txBody>
        </p:sp>
      </p:grpSp>
      <p:sp>
        <p:nvSpPr>
          <p:cNvPr id="13" name="Oval 12"/>
          <p:cNvSpPr/>
          <p:nvPr/>
        </p:nvSpPr>
        <p:spPr>
          <a:xfrm>
            <a:off x="1810347" y="3780325"/>
            <a:ext cx="890814" cy="890814"/>
          </a:xfrm>
          <a:prstGeom prst="ellipse">
            <a:avLst/>
          </a:prstGeom>
          <a:blipFill rotWithShape="0">
            <a:blip r:embed="rId5"/>
            <a:stretch>
              <a:fillRect/>
            </a:stretch>
          </a:blipFill>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2774359" y="4937054"/>
            <a:ext cx="4709421" cy="890814"/>
            <a:chOff x="1408911" y="3472498"/>
            <a:chExt cx="4709421" cy="890814"/>
          </a:xfrm>
        </p:grpSpPr>
        <p:sp>
          <p:nvSpPr>
            <p:cNvPr id="16" name="Pentagon 15"/>
            <p:cNvSpPr/>
            <p:nvPr/>
          </p:nvSpPr>
          <p:spPr>
            <a:xfrm rot="10800000">
              <a:off x="1408911" y="3472498"/>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17" name="Pentagon 13"/>
            <p:cNvSpPr/>
            <p:nvPr/>
          </p:nvSpPr>
          <p:spPr>
            <a:xfrm rot="21600000">
              <a:off x="1631617" y="3472498"/>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endParaRPr lang="en-US" sz="2000" kern="1200" dirty="0">
                <a:latin typeface="Calibri" pitchFamily="34" charset="0"/>
                <a:cs typeface="Calibri" pitchFamily="34" charset="0"/>
              </a:endParaRPr>
            </a:p>
          </p:txBody>
        </p:sp>
      </p:grpSp>
      <p:sp>
        <p:nvSpPr>
          <p:cNvPr id="15" name="Oval 14"/>
          <p:cNvSpPr/>
          <p:nvPr/>
        </p:nvSpPr>
        <p:spPr>
          <a:xfrm>
            <a:off x="1810347" y="4937054"/>
            <a:ext cx="890814" cy="890814"/>
          </a:xfrm>
          <a:prstGeom prst="ellipse">
            <a:avLst/>
          </a:prstGeom>
          <a:blipFill rotWithShape="0">
            <a:blip r:embed="rId6"/>
            <a:stretch>
              <a:fillRect/>
            </a:stretch>
          </a:blipFill>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2937365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450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790279" y="2624328"/>
            <a:ext cx="4709421" cy="890814"/>
            <a:chOff x="1408911" y="2312"/>
            <a:chExt cx="4709421" cy="890814"/>
          </a:xfrm>
        </p:grpSpPr>
        <p:sp>
          <p:nvSpPr>
            <p:cNvPr id="50" name="Pentagon 49"/>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51"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defTabSz="889000">
                <a:lnSpc>
                  <a:spcPct val="90000"/>
                </a:lnSpc>
                <a:spcBef>
                  <a:spcPct val="0"/>
                </a:spcBef>
                <a:spcAft>
                  <a:spcPct val="35000"/>
                </a:spcAft>
              </a:pPr>
              <a:r>
                <a:rPr lang="en-US" sz="1900" dirty="0" smtClean="0">
                  <a:solidFill>
                    <a:schemeClr val="tx1"/>
                  </a:solidFill>
                  <a:latin typeface="Calibri" pitchFamily="34" charset="0"/>
                  <a:cs typeface="Calibri" pitchFamily="34" charset="0"/>
                </a:rPr>
                <a:t>Identifies how threat is managed.  Who?  When? How long?</a:t>
              </a:r>
              <a:endParaRPr lang="en-US" sz="1900" dirty="0">
                <a:solidFill>
                  <a:schemeClr val="tx1"/>
                </a:solidFill>
                <a:latin typeface="Calibri" pitchFamily="34" charset="0"/>
                <a:cs typeface="Calibri" pitchFamily="34" charset="0"/>
              </a:endParaRPr>
            </a:p>
          </p:txBody>
        </p:sp>
      </p:grpSp>
      <p:sp>
        <p:nvSpPr>
          <p:cNvPr id="53" name="Pentagon 52"/>
          <p:cNvSpPr/>
          <p:nvPr/>
        </p:nvSpPr>
        <p:spPr>
          <a:xfrm rot="10800000">
            <a:off x="2790279" y="3806542"/>
            <a:ext cx="4709421" cy="890814"/>
          </a:xfrm>
          <a:prstGeom prst="homePlate">
            <a:avLst/>
          </a:prstGeom>
          <a:solidFill>
            <a:srgbClr val="C00000"/>
          </a:solidFill>
          <a:ln cmpd="dbl">
            <a:solidFill>
              <a:srgbClr val="F20000"/>
            </a:soli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2" name="Title 1"/>
          <p:cNvSpPr>
            <a:spLocks noGrp="1"/>
          </p:cNvSpPr>
          <p:nvPr>
            <p:ph type="title"/>
          </p:nvPr>
        </p:nvSpPr>
        <p:spPr/>
        <p:txBody>
          <a:bodyPr>
            <a:normAutofit/>
          </a:bodyPr>
          <a:lstStyle/>
          <a:p>
            <a:r>
              <a:rPr lang="en-US" smtClean="0"/>
              <a:t>Four Key Components of a Written Safety Plan</a:t>
            </a:r>
            <a:endParaRPr lang="en-US" dirty="0"/>
          </a:p>
        </p:txBody>
      </p:sp>
      <p:grpSp>
        <p:nvGrpSpPr>
          <p:cNvPr id="30" name="Group 29"/>
          <p:cNvGrpSpPr/>
          <p:nvPr/>
        </p:nvGrpSpPr>
        <p:grpSpPr>
          <a:xfrm>
            <a:off x="2801655" y="1466868"/>
            <a:ext cx="4709421" cy="890814"/>
            <a:chOff x="1408911" y="2312"/>
            <a:chExt cx="4709421" cy="890814"/>
          </a:xfrm>
        </p:grpSpPr>
        <p:sp>
          <p:nvSpPr>
            <p:cNvPr id="31" name="Pentagon 30"/>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32"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smtClean="0">
                  <a:solidFill>
                    <a:schemeClr val="tx1"/>
                  </a:solidFill>
                  <a:latin typeface="Calibri" pitchFamily="34" charset="0"/>
                  <a:cs typeface="Calibri" pitchFamily="34" charset="0"/>
                </a:rPr>
                <a:t>Identifies how danger threat is displayed in this family?</a:t>
              </a:r>
              <a:endParaRPr lang="en-US" sz="1900" kern="1200" dirty="0">
                <a:solidFill>
                  <a:schemeClr val="tx1"/>
                </a:solidFill>
                <a:latin typeface="Calibri" pitchFamily="34" charset="0"/>
                <a:cs typeface="Calibri" pitchFamily="34" charset="0"/>
              </a:endParaRPr>
            </a:p>
          </p:txBody>
        </p:sp>
      </p:grpSp>
      <p:sp>
        <p:nvSpPr>
          <p:cNvPr id="33" name="Oval 32"/>
          <p:cNvSpPr/>
          <p:nvPr/>
        </p:nvSpPr>
        <p:spPr>
          <a:xfrm>
            <a:off x="1810347" y="1466868"/>
            <a:ext cx="890814" cy="890814"/>
          </a:xfrm>
          <a:prstGeom prst="ellipse">
            <a:avLst/>
          </a:prstGeom>
          <a:blipFill rotWithShape="0">
            <a:blip r:embed="rId3"/>
            <a:stretch>
              <a:fillRect/>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37" name="Oval 36"/>
          <p:cNvSpPr/>
          <p:nvPr/>
        </p:nvSpPr>
        <p:spPr>
          <a:xfrm>
            <a:off x="1810347" y="2623596"/>
            <a:ext cx="890814" cy="890814"/>
          </a:xfrm>
          <a:prstGeom prst="ellipse">
            <a:avLst/>
          </a:prstGeom>
          <a:blipFill rotWithShape="0">
            <a:blip r:embed="rId4"/>
            <a:stretch>
              <a:fillRect/>
            </a:stretch>
          </a:blipFill>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41" name="Oval 40"/>
          <p:cNvSpPr/>
          <p:nvPr/>
        </p:nvSpPr>
        <p:spPr>
          <a:xfrm>
            <a:off x="1810347" y="3780325"/>
            <a:ext cx="890814" cy="890814"/>
          </a:xfrm>
          <a:prstGeom prst="ellipse">
            <a:avLst/>
          </a:prstGeom>
          <a:blipFill rotWithShape="0">
            <a:blip r:embed="rId5"/>
            <a:stretch>
              <a:fillRect/>
            </a:stretch>
          </a:blipFill>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grpSp>
        <p:nvGrpSpPr>
          <p:cNvPr id="42" name="Group 41"/>
          <p:cNvGrpSpPr/>
          <p:nvPr/>
        </p:nvGrpSpPr>
        <p:grpSpPr>
          <a:xfrm>
            <a:off x="2774359" y="4937054"/>
            <a:ext cx="4709421" cy="890814"/>
            <a:chOff x="1408911" y="3472498"/>
            <a:chExt cx="4709421" cy="890814"/>
          </a:xfrm>
        </p:grpSpPr>
        <p:sp>
          <p:nvSpPr>
            <p:cNvPr id="43" name="Pentagon 42"/>
            <p:cNvSpPr/>
            <p:nvPr/>
          </p:nvSpPr>
          <p:spPr>
            <a:xfrm rot="10800000">
              <a:off x="1408911" y="3472498"/>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44" name="Pentagon 13"/>
            <p:cNvSpPr/>
            <p:nvPr/>
          </p:nvSpPr>
          <p:spPr>
            <a:xfrm rot="21600000">
              <a:off x="1631617" y="3472498"/>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endParaRPr lang="en-US" sz="2000" kern="1200" dirty="0">
                <a:latin typeface="Calibri" pitchFamily="34" charset="0"/>
                <a:cs typeface="Calibri" pitchFamily="34" charset="0"/>
              </a:endParaRPr>
            </a:p>
          </p:txBody>
        </p:sp>
      </p:grpSp>
      <p:sp>
        <p:nvSpPr>
          <p:cNvPr id="45" name="Oval 44"/>
          <p:cNvSpPr/>
          <p:nvPr/>
        </p:nvSpPr>
        <p:spPr>
          <a:xfrm>
            <a:off x="1810347" y="4937054"/>
            <a:ext cx="890814" cy="890814"/>
          </a:xfrm>
          <a:prstGeom prst="ellipse">
            <a:avLst/>
          </a:prstGeom>
          <a:blipFill rotWithShape="0">
            <a:blip r:embed="rId6"/>
            <a:stretch>
              <a:fillRect/>
            </a:stretch>
          </a:blipFill>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54" name="Pentagon 13"/>
          <p:cNvSpPr/>
          <p:nvPr/>
        </p:nvSpPr>
        <p:spPr>
          <a:xfrm>
            <a:off x="2985689" y="3816496"/>
            <a:ext cx="4861777" cy="890814"/>
          </a:xfrm>
          <a:prstGeom prst="rect">
            <a:avLst/>
          </a:prstGeom>
          <a:ln cmpd="dbl"/>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defTabSz="889000">
              <a:lnSpc>
                <a:spcPct val="90000"/>
              </a:lnSpc>
              <a:spcBef>
                <a:spcPct val="0"/>
              </a:spcBef>
              <a:spcAft>
                <a:spcPct val="35000"/>
              </a:spcAft>
            </a:pPr>
            <a:r>
              <a:rPr lang="en-US" sz="1900" dirty="0" smtClean="0">
                <a:solidFill>
                  <a:schemeClr val="bg1"/>
                </a:solidFill>
                <a:latin typeface="Calibri" pitchFamily="34" charset="0"/>
                <a:cs typeface="Calibri" pitchFamily="34" charset="0"/>
              </a:rPr>
              <a:t>Awareness/acknowledgement of threat Acceptance/willingness to employ plan</a:t>
            </a:r>
            <a:endParaRPr lang="en-US" sz="19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xmlns="" val="2482028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7500"/>
                                  </p:stCondLst>
                                  <p:childTnLst>
                                    <p:animEffect transition="out" filter="fade">
                                      <p:cBhvr>
                                        <p:cTn id="6" dur="500" tmFilter="0, 0; .2, .5; .8, .5; 1, 0"/>
                                        <p:tgtEl>
                                          <p:spTgt spid="54"/>
                                        </p:tgtEl>
                                      </p:cBhvr>
                                    </p:animEffect>
                                    <p:animScale>
                                      <p:cBhvr>
                                        <p:cTn id="7"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 23"/>
          <p:cNvSpPr/>
          <p:nvPr/>
        </p:nvSpPr>
        <p:spPr>
          <a:xfrm rot="10800000">
            <a:off x="2788007" y="3800577"/>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25" name="Pentagon 13"/>
          <p:cNvSpPr/>
          <p:nvPr/>
        </p:nvSpPr>
        <p:spPr>
          <a:xfrm>
            <a:off x="2997065" y="3800577"/>
            <a:ext cx="4782162" cy="890814"/>
          </a:xfrm>
          <a:prstGeom prst="rect">
            <a:avLst/>
          </a:prstGeom>
          <a:ln cmpd="dbl"/>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defTabSz="889000">
              <a:lnSpc>
                <a:spcPct val="90000"/>
              </a:lnSpc>
              <a:spcBef>
                <a:spcPct val="0"/>
              </a:spcBef>
              <a:spcAft>
                <a:spcPct val="35000"/>
              </a:spcAft>
            </a:pPr>
            <a:r>
              <a:rPr lang="en-US" sz="1900" dirty="0" smtClean="0">
                <a:solidFill>
                  <a:schemeClr val="tx1"/>
                </a:solidFill>
                <a:latin typeface="Calibri" pitchFamily="34" charset="0"/>
                <a:cs typeface="Calibri" pitchFamily="34" charset="0"/>
              </a:rPr>
              <a:t>Awareness/acknowledgement of threat Acceptance/willingness to employ plan</a:t>
            </a:r>
            <a:endParaRPr lang="en-US" sz="1900" dirty="0">
              <a:solidFill>
                <a:schemeClr val="tx1"/>
              </a:solidFill>
              <a:latin typeface="Calibri" pitchFamily="34" charset="0"/>
              <a:cs typeface="Calibri" pitchFamily="34" charset="0"/>
            </a:endParaRPr>
          </a:p>
        </p:txBody>
      </p:sp>
      <p:sp>
        <p:nvSpPr>
          <p:cNvPr id="2" name="Title 1"/>
          <p:cNvSpPr>
            <a:spLocks noGrp="1"/>
          </p:cNvSpPr>
          <p:nvPr>
            <p:ph type="title"/>
          </p:nvPr>
        </p:nvSpPr>
        <p:spPr/>
        <p:txBody>
          <a:bodyPr>
            <a:normAutofit/>
          </a:bodyPr>
          <a:lstStyle/>
          <a:p>
            <a:r>
              <a:rPr lang="en-US" dirty="0" smtClean="0"/>
              <a:t>Four Key Components of a Written Safety Plan</a:t>
            </a:r>
            <a:endParaRPr lang="en-US" dirty="0"/>
          </a:p>
        </p:txBody>
      </p:sp>
      <p:grpSp>
        <p:nvGrpSpPr>
          <p:cNvPr id="11" name="Group 10"/>
          <p:cNvGrpSpPr/>
          <p:nvPr/>
        </p:nvGrpSpPr>
        <p:grpSpPr>
          <a:xfrm>
            <a:off x="2790279" y="2624328"/>
            <a:ext cx="4709421" cy="890814"/>
            <a:chOff x="1408911" y="2312"/>
            <a:chExt cx="4709421" cy="890814"/>
          </a:xfrm>
        </p:grpSpPr>
        <p:sp>
          <p:nvSpPr>
            <p:cNvPr id="12" name="Pentagon 11"/>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3"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defTabSz="889000">
                <a:lnSpc>
                  <a:spcPct val="90000"/>
                </a:lnSpc>
                <a:spcBef>
                  <a:spcPct val="0"/>
                </a:spcBef>
                <a:spcAft>
                  <a:spcPct val="35000"/>
                </a:spcAft>
              </a:pPr>
              <a:r>
                <a:rPr lang="en-US" sz="1900" dirty="0" smtClean="0">
                  <a:solidFill>
                    <a:schemeClr val="tx1"/>
                  </a:solidFill>
                  <a:latin typeface="Calibri" pitchFamily="34" charset="0"/>
                  <a:cs typeface="Calibri" pitchFamily="34" charset="0"/>
                </a:rPr>
                <a:t>Identifies how threat is managed.  Who?  When? How long?</a:t>
              </a:r>
              <a:endParaRPr lang="en-US" sz="1900" dirty="0">
                <a:solidFill>
                  <a:schemeClr val="tx1"/>
                </a:solidFill>
                <a:latin typeface="Calibri" pitchFamily="34" charset="0"/>
                <a:cs typeface="Calibri" pitchFamily="34" charset="0"/>
              </a:endParaRPr>
            </a:p>
          </p:txBody>
        </p:sp>
      </p:grpSp>
      <p:sp>
        <p:nvSpPr>
          <p:cNvPr id="15" name="Pentagon 14"/>
          <p:cNvSpPr/>
          <p:nvPr/>
        </p:nvSpPr>
        <p:spPr>
          <a:xfrm rot="10800000">
            <a:off x="2788104" y="4937760"/>
            <a:ext cx="4709421" cy="890814"/>
          </a:xfrm>
          <a:prstGeom prst="homePlate">
            <a:avLst/>
          </a:prstGeom>
          <a:solidFill>
            <a:srgbClr val="C00000"/>
          </a:solidFill>
          <a:ln cmpd="dbl">
            <a:solidFill>
              <a:srgbClr val="F20000"/>
            </a:solidFill>
          </a:ln>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sp>
      <p:sp>
        <p:nvSpPr>
          <p:cNvPr id="16" name="Pentagon 7"/>
          <p:cNvSpPr/>
          <p:nvPr/>
        </p:nvSpPr>
        <p:spPr>
          <a:xfrm>
            <a:off x="3010810" y="4937760"/>
            <a:ext cx="4486715" cy="890814"/>
          </a:xfrm>
          <a:prstGeom prst="rect">
            <a:avLst/>
          </a:prstGeom>
          <a:ln cmpd="dbl"/>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r>
              <a:rPr lang="en-US" sz="1900" dirty="0" smtClean="0">
                <a:solidFill>
                  <a:schemeClr val="bg1"/>
                </a:solidFill>
                <a:latin typeface="Calibri" pitchFamily="34" charset="0"/>
                <a:cs typeface="Calibri" pitchFamily="34" charset="0"/>
              </a:rPr>
              <a:t>How plan will be managed by investigator and/or case manager?</a:t>
            </a:r>
            <a:endParaRPr lang="en-US" sz="1900" dirty="0">
              <a:solidFill>
                <a:schemeClr val="bg1"/>
              </a:solidFill>
              <a:latin typeface="Calibri" pitchFamily="34" charset="0"/>
              <a:cs typeface="Calibri" pitchFamily="34" charset="0"/>
            </a:endParaRPr>
          </a:p>
        </p:txBody>
      </p:sp>
      <p:grpSp>
        <p:nvGrpSpPr>
          <p:cNvPr id="17" name="Group 16"/>
          <p:cNvGrpSpPr/>
          <p:nvPr/>
        </p:nvGrpSpPr>
        <p:grpSpPr>
          <a:xfrm>
            <a:off x="2801655" y="1466868"/>
            <a:ext cx="4709421" cy="890814"/>
            <a:chOff x="1408911" y="2312"/>
            <a:chExt cx="4709421" cy="890814"/>
          </a:xfrm>
        </p:grpSpPr>
        <p:sp>
          <p:nvSpPr>
            <p:cNvPr id="18" name="Pentagon 17"/>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9"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smtClean="0">
                  <a:solidFill>
                    <a:schemeClr val="tx1"/>
                  </a:solidFill>
                  <a:latin typeface="Calibri" pitchFamily="34" charset="0"/>
                  <a:cs typeface="Calibri" pitchFamily="34" charset="0"/>
                </a:rPr>
                <a:t>Identifies how danger threat is displayed in this family?</a:t>
              </a:r>
              <a:endParaRPr lang="en-US" sz="1900" kern="1200" dirty="0">
                <a:solidFill>
                  <a:schemeClr val="tx1"/>
                </a:solidFill>
                <a:latin typeface="Calibri" pitchFamily="34" charset="0"/>
                <a:cs typeface="Calibri" pitchFamily="34" charset="0"/>
              </a:endParaRPr>
            </a:p>
          </p:txBody>
        </p:sp>
      </p:grpSp>
      <p:sp>
        <p:nvSpPr>
          <p:cNvPr id="20" name="Oval 19"/>
          <p:cNvSpPr/>
          <p:nvPr/>
        </p:nvSpPr>
        <p:spPr>
          <a:xfrm>
            <a:off x="1810347" y="1466868"/>
            <a:ext cx="890814" cy="890814"/>
          </a:xfrm>
          <a:prstGeom prst="ellipse">
            <a:avLst/>
          </a:prstGeom>
          <a:blipFill rotWithShape="0">
            <a:blip r:embed="rId3"/>
            <a:stretch>
              <a:fillRect/>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21" name="Oval 20"/>
          <p:cNvSpPr/>
          <p:nvPr/>
        </p:nvSpPr>
        <p:spPr>
          <a:xfrm>
            <a:off x="1810347" y="2623596"/>
            <a:ext cx="890814" cy="890814"/>
          </a:xfrm>
          <a:prstGeom prst="ellipse">
            <a:avLst/>
          </a:prstGeom>
          <a:blipFill rotWithShape="0">
            <a:blip r:embed="rId4"/>
            <a:stretch>
              <a:fillRect/>
            </a:stretch>
          </a:blipFill>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22" name="Oval 21"/>
          <p:cNvSpPr/>
          <p:nvPr/>
        </p:nvSpPr>
        <p:spPr>
          <a:xfrm>
            <a:off x="1810347" y="3780325"/>
            <a:ext cx="890814" cy="890814"/>
          </a:xfrm>
          <a:prstGeom prst="ellipse">
            <a:avLst/>
          </a:prstGeom>
          <a:blipFill rotWithShape="0">
            <a:blip r:embed="rId5"/>
            <a:stretch>
              <a:fillRect/>
            </a:stretch>
          </a:blipFill>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26" name="Oval 25"/>
          <p:cNvSpPr/>
          <p:nvPr/>
        </p:nvSpPr>
        <p:spPr>
          <a:xfrm>
            <a:off x="1810347" y="4937054"/>
            <a:ext cx="890814" cy="890814"/>
          </a:xfrm>
          <a:prstGeom prst="ellipse">
            <a:avLst/>
          </a:prstGeom>
          <a:blipFill rotWithShape="0">
            <a:blip r:embed="rId6"/>
            <a:stretch>
              <a:fillRect/>
            </a:stretch>
          </a:blipFill>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165814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700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Long do Safety Plans Last?</a:t>
            </a:r>
            <a:endParaRPr lang="en-US" dirty="0"/>
          </a:p>
        </p:txBody>
      </p:sp>
      <p:pic>
        <p:nvPicPr>
          <p:cNvPr id="2049" name="Picture 1" descr="http://www.youthedesigner.com/wp-content/uploads/2010/03/47-more-than-enough.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1021" y="2652917"/>
            <a:ext cx="6660098" cy="266403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txBox="1">
            <a:spLocks/>
          </p:cNvSpPr>
          <p:nvPr/>
        </p:nvSpPr>
        <p:spPr>
          <a:xfrm>
            <a:off x="1487595" y="2173676"/>
            <a:ext cx="6429461" cy="3131192"/>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defTabSz="914400"/>
            <a:r>
              <a:rPr lang="en-US" sz="2800" dirty="0" smtClean="0"/>
              <a:t>As long as they are needed</a:t>
            </a:r>
          </a:p>
          <a:p>
            <a:pPr defTabSz="914400"/>
            <a:r>
              <a:rPr lang="en-US" sz="2800" dirty="0" smtClean="0"/>
              <a:t>Need defined by active danger threats and lack of protective capacity</a:t>
            </a:r>
            <a:endParaRPr lang="en-US" sz="2800" dirty="0"/>
          </a:p>
        </p:txBody>
      </p:sp>
    </p:spTree>
    <p:extLst>
      <p:ext uri="{BB962C8B-B14F-4D97-AF65-F5344CB8AC3E}">
        <p14:creationId xmlns:p14="http://schemas.microsoft.com/office/powerpoint/2010/main" xmlns="" val="208194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withEffect">
                                  <p:stCondLst>
                                    <p:cond delay="9000"/>
                                  </p:stCondLst>
                                  <p:childTnLst>
                                    <p:animEffect transition="out" filter="circle(out)">
                                      <p:cBhvr>
                                        <p:cTn id="6" dur="1000"/>
                                        <p:tgtEl>
                                          <p:spTgt spid="2049"/>
                                        </p:tgtEl>
                                      </p:cBhvr>
                                    </p:animEffect>
                                    <p:set>
                                      <p:cBhvr>
                                        <p:cTn id="7" dur="1" fill="hold">
                                          <p:stCondLst>
                                            <p:cond delay="999"/>
                                          </p:stCondLst>
                                        </p:cTn>
                                        <p:tgtEl>
                                          <p:spTgt spid="2049"/>
                                        </p:tgtEl>
                                        <p:attrNameLst>
                                          <p:attrName>style.visibility</p:attrName>
                                        </p:attrNameLst>
                                      </p:cBhvr>
                                      <p:to>
                                        <p:strVal val="hidden"/>
                                      </p:to>
                                    </p:set>
                                  </p:childTnLst>
                                </p:cTn>
                              </p:par>
                              <p:par>
                                <p:cTn id="8" presetID="10" presetClass="entr" presetSubtype="0" fill="hold" grpId="0" nodeType="withEffect">
                                  <p:stCondLst>
                                    <p:cond delay="96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856663750"/>
              </p:ext>
            </p:extLst>
          </p:nvPr>
        </p:nvGraphicFramePr>
        <p:xfrm>
          <a:off x="1098644" y="1960202"/>
          <a:ext cx="7081838" cy="301782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40919"/>
                <a:gridCol w="3540919"/>
              </a:tblGrid>
              <a:tr h="668738">
                <a:tc>
                  <a:txBody>
                    <a:bodyPr/>
                    <a:lstStyle/>
                    <a:p>
                      <a:pPr>
                        <a:lnSpc>
                          <a:spcPct val="150000"/>
                        </a:lnSpc>
                        <a:spcBef>
                          <a:spcPts val="1200"/>
                        </a:spcBef>
                        <a:spcAft>
                          <a:spcPts val="1200"/>
                        </a:spcAft>
                      </a:pPr>
                      <a:r>
                        <a:rPr lang="en-US" sz="2600" dirty="0" smtClean="0">
                          <a:latin typeface="Calibri" pitchFamily="34" charset="0"/>
                          <a:cs typeface="Calibri" pitchFamily="34" charset="0"/>
                        </a:rPr>
                        <a:t>Safety Plan</a:t>
                      </a:r>
                      <a:endParaRPr lang="en-US" sz="2600" dirty="0">
                        <a:latin typeface="Calibri" pitchFamily="34" charset="0"/>
                        <a:cs typeface="Calibri" pitchFamily="34" charset="0"/>
                      </a:endParaRPr>
                    </a:p>
                  </a:txBody>
                  <a:tcPr/>
                </a:tc>
                <a:tc>
                  <a:txBody>
                    <a:bodyPr/>
                    <a:lstStyle/>
                    <a:p>
                      <a:pPr>
                        <a:lnSpc>
                          <a:spcPct val="150000"/>
                        </a:lnSpc>
                        <a:spcBef>
                          <a:spcPts val="1200"/>
                        </a:spcBef>
                        <a:spcAft>
                          <a:spcPts val="1200"/>
                        </a:spcAft>
                      </a:pPr>
                      <a:r>
                        <a:rPr lang="en-US" sz="2600" dirty="0" smtClean="0">
                          <a:latin typeface="Calibri" pitchFamily="34" charset="0"/>
                          <a:cs typeface="Calibri" pitchFamily="34" charset="0"/>
                        </a:rPr>
                        <a:t>Case Plan</a:t>
                      </a:r>
                      <a:endParaRPr lang="en-US" sz="2600" dirty="0">
                        <a:latin typeface="Calibri" pitchFamily="34" charset="0"/>
                        <a:cs typeface="Calibri" pitchFamily="34" charset="0"/>
                      </a:endParaRPr>
                    </a:p>
                  </a:txBody>
                  <a:tcPr/>
                </a:tc>
              </a:tr>
              <a:tr h="668738">
                <a:tc>
                  <a:txBody>
                    <a:bodyPr/>
                    <a:lstStyle/>
                    <a:p>
                      <a:pPr>
                        <a:lnSpc>
                          <a:spcPct val="150000"/>
                        </a:lnSpc>
                        <a:spcBef>
                          <a:spcPts val="1200"/>
                        </a:spcBef>
                        <a:spcAft>
                          <a:spcPts val="1200"/>
                        </a:spcAft>
                      </a:pPr>
                      <a:r>
                        <a:rPr lang="en-US" sz="2600" dirty="0" smtClean="0">
                          <a:latin typeface="Calibri" pitchFamily="34" charset="0"/>
                          <a:cs typeface="Calibri" pitchFamily="34" charset="0"/>
                        </a:rPr>
                        <a:t>Control</a:t>
                      </a:r>
                      <a:endParaRPr lang="en-US" sz="2600" dirty="0">
                        <a:latin typeface="Calibri" pitchFamily="34" charset="0"/>
                        <a:cs typeface="Calibri" pitchFamily="34" charset="0"/>
                      </a:endParaRPr>
                    </a:p>
                  </a:txBody>
                  <a:tcPr/>
                </a:tc>
                <a:tc>
                  <a:txBody>
                    <a:bodyPr/>
                    <a:lstStyle/>
                    <a:p>
                      <a:pPr>
                        <a:lnSpc>
                          <a:spcPct val="150000"/>
                        </a:lnSpc>
                        <a:spcBef>
                          <a:spcPts val="1200"/>
                        </a:spcBef>
                        <a:spcAft>
                          <a:spcPts val="1200"/>
                        </a:spcAft>
                      </a:pPr>
                      <a:r>
                        <a:rPr lang="en-US" sz="2600" dirty="0" smtClean="0">
                          <a:latin typeface="Calibri" pitchFamily="34" charset="0"/>
                          <a:cs typeface="Calibri" pitchFamily="34" charset="0"/>
                        </a:rPr>
                        <a:t>Change</a:t>
                      </a:r>
                      <a:endParaRPr lang="en-US" sz="2600" dirty="0">
                        <a:latin typeface="Calibri" pitchFamily="34" charset="0"/>
                        <a:cs typeface="Calibri" pitchFamily="34" charset="0"/>
                      </a:endParaRPr>
                    </a:p>
                  </a:txBody>
                  <a:tcPr/>
                </a:tc>
              </a:tr>
              <a:tr h="960421">
                <a:tc>
                  <a:txBody>
                    <a:bodyPr/>
                    <a:lstStyle/>
                    <a:p>
                      <a:pPr>
                        <a:lnSpc>
                          <a:spcPct val="100000"/>
                        </a:lnSpc>
                        <a:spcBef>
                          <a:spcPts val="1200"/>
                        </a:spcBef>
                        <a:spcAft>
                          <a:spcPts val="1200"/>
                        </a:spcAft>
                      </a:pPr>
                      <a:r>
                        <a:rPr lang="en-US" sz="2600" dirty="0" smtClean="0">
                          <a:latin typeface="Calibri" pitchFamily="34" charset="0"/>
                          <a:cs typeface="Calibri" pitchFamily="34" charset="0"/>
                        </a:rPr>
                        <a:t>Substitutes for lacking protective capacity</a:t>
                      </a:r>
                      <a:endParaRPr lang="en-US" sz="2600" dirty="0">
                        <a:latin typeface="Calibri" pitchFamily="34" charset="0"/>
                        <a:cs typeface="Calibri" pitchFamily="34" charset="0"/>
                      </a:endParaRPr>
                    </a:p>
                  </a:txBody>
                  <a:tcPr/>
                </a:tc>
                <a:tc>
                  <a:txBody>
                    <a:bodyPr/>
                    <a:lstStyle/>
                    <a:p>
                      <a:pPr>
                        <a:lnSpc>
                          <a:spcPct val="100000"/>
                        </a:lnSpc>
                        <a:spcBef>
                          <a:spcPts val="1200"/>
                        </a:spcBef>
                        <a:spcAft>
                          <a:spcPts val="1200"/>
                        </a:spcAft>
                      </a:pPr>
                      <a:r>
                        <a:rPr lang="en-US" sz="2600" dirty="0" smtClean="0">
                          <a:latin typeface="Calibri" pitchFamily="34" charset="0"/>
                          <a:cs typeface="Calibri" pitchFamily="34" charset="0"/>
                        </a:rPr>
                        <a:t>Enhancing or building protective capacity</a:t>
                      </a:r>
                      <a:endParaRPr lang="en-US" sz="2600" dirty="0">
                        <a:latin typeface="Calibri" pitchFamily="34" charset="0"/>
                        <a:cs typeface="Calibri" pitchFamily="34" charset="0"/>
                      </a:endParaRPr>
                    </a:p>
                  </a:txBody>
                  <a:tcPr/>
                </a:tc>
              </a:tr>
              <a:tr h="668738">
                <a:tc>
                  <a:txBody>
                    <a:bodyPr/>
                    <a:lstStyle/>
                    <a:p>
                      <a:pPr>
                        <a:lnSpc>
                          <a:spcPct val="150000"/>
                        </a:lnSpc>
                        <a:spcBef>
                          <a:spcPts val="1200"/>
                        </a:spcBef>
                        <a:spcAft>
                          <a:spcPts val="1200"/>
                        </a:spcAft>
                      </a:pPr>
                      <a:r>
                        <a:rPr lang="en-US" sz="2600" dirty="0" smtClean="0">
                          <a:latin typeface="Calibri" pitchFamily="34" charset="0"/>
                          <a:cs typeface="Calibri" pitchFamily="34" charset="0"/>
                        </a:rPr>
                        <a:t>Immediate effect</a:t>
                      </a:r>
                      <a:endParaRPr lang="en-US" sz="2600" dirty="0">
                        <a:latin typeface="Calibri" pitchFamily="34" charset="0"/>
                        <a:cs typeface="Calibri" pitchFamily="34" charset="0"/>
                      </a:endParaRPr>
                    </a:p>
                  </a:txBody>
                  <a:tcPr/>
                </a:tc>
                <a:tc>
                  <a:txBody>
                    <a:bodyPr/>
                    <a:lstStyle/>
                    <a:p>
                      <a:pPr>
                        <a:lnSpc>
                          <a:spcPct val="150000"/>
                        </a:lnSpc>
                        <a:spcBef>
                          <a:spcPts val="1200"/>
                        </a:spcBef>
                        <a:spcAft>
                          <a:spcPts val="1200"/>
                        </a:spcAft>
                      </a:pPr>
                      <a:r>
                        <a:rPr lang="en-US" sz="2600" dirty="0" smtClean="0">
                          <a:latin typeface="Calibri" pitchFamily="34" charset="0"/>
                          <a:cs typeface="Calibri" pitchFamily="34" charset="0"/>
                        </a:rPr>
                        <a:t>Achieved over time</a:t>
                      </a:r>
                      <a:endParaRPr lang="en-US" sz="2600" dirty="0">
                        <a:latin typeface="Calibri" pitchFamily="34" charset="0"/>
                        <a:cs typeface="Calibri" pitchFamily="34" charset="0"/>
                      </a:endParaRPr>
                    </a:p>
                  </a:txBody>
                  <a:tcPr/>
                </a:tc>
              </a:tr>
            </a:tbl>
          </a:graphicData>
        </a:graphic>
      </p:graphicFrame>
      <p:sp>
        <p:nvSpPr>
          <p:cNvPr id="2" name="Title 1"/>
          <p:cNvSpPr>
            <a:spLocks noGrp="1"/>
          </p:cNvSpPr>
          <p:nvPr>
            <p:ph type="title"/>
          </p:nvPr>
        </p:nvSpPr>
        <p:spPr/>
        <p:txBody>
          <a:bodyPr/>
          <a:lstStyle/>
          <a:p>
            <a:r>
              <a:rPr lang="en-US" dirty="0" smtClean="0"/>
              <a:t>Safety Plan vs. Case Plan</a:t>
            </a:r>
            <a:endParaRPr lang="en-US" dirty="0"/>
          </a:p>
        </p:txBody>
      </p:sp>
    </p:spTree>
    <p:extLst>
      <p:ext uri="{BB962C8B-B14F-4D97-AF65-F5344CB8AC3E}">
        <p14:creationId xmlns:p14="http://schemas.microsoft.com/office/powerpoint/2010/main" xmlns="" val="910580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Safety Planning</a:t>
            </a:r>
            <a:endParaRPr lang="en-US" dirty="0"/>
          </a:p>
        </p:txBody>
      </p:sp>
      <p:sp>
        <p:nvSpPr>
          <p:cNvPr id="5" name="Content Placeholder 4"/>
          <p:cNvSpPr>
            <a:spLocks noGrp="1"/>
          </p:cNvSpPr>
          <p:nvPr>
            <p:ph idx="1"/>
          </p:nvPr>
        </p:nvSpPr>
        <p:spPr/>
        <p:txBody>
          <a:bodyPr>
            <a:normAutofit/>
          </a:bodyPr>
          <a:lstStyle/>
          <a:p>
            <a:r>
              <a:rPr lang="en-US" sz="2800" dirty="0" smtClean="0"/>
              <a:t>What it is…and what it is NOT!</a:t>
            </a:r>
          </a:p>
          <a:p>
            <a:r>
              <a:rPr lang="en-US" sz="2800" dirty="0" smtClean="0"/>
              <a:t>What is a sufficient safety plan?</a:t>
            </a:r>
          </a:p>
          <a:p>
            <a:r>
              <a:rPr lang="en-US" sz="2800" dirty="0" smtClean="0"/>
              <a:t>How do we create the least intrusive but effective safety plan?</a:t>
            </a:r>
          </a:p>
        </p:txBody>
      </p:sp>
      <p:pic>
        <p:nvPicPr>
          <p:cNvPr id="1025" name="Picture 1" descr="http://vlcmanagement.com/_images/edgar_filing_checklist.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800300" y="3330053"/>
            <a:ext cx="2761396" cy="27613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ts3.mm.bing.net/th?id=H.4780677520229734&amp;pid=15.1"/>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157867" y="5379085"/>
            <a:ext cx="1421343" cy="9044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0957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par>
                                <p:cTn id="10" presetID="53" presetClass="entr" presetSubtype="0" fill="hold" grpId="0" nodeType="withEffect">
                                  <p:stCondLst>
                                    <p:cond delay="80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5">
                                            <p:txEl>
                                              <p:pRg st="1" end="1"/>
                                            </p:txEl>
                                          </p:spTgt>
                                        </p:tgtEl>
                                      </p:cBhvr>
                                    </p:animEffect>
                                  </p:childTnLst>
                                </p:cTn>
                              </p:par>
                              <p:par>
                                <p:cTn id="15" presetID="53" presetClass="entr" presetSubtype="0" fill="hold" grpId="0" nodeType="withEffect">
                                  <p:stCondLst>
                                    <p:cond delay="120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Steps to determine what type of safety plan will be sufficient</a:t>
            </a:r>
          </a:p>
          <a:p>
            <a:r>
              <a:rPr lang="en-US" dirty="0" smtClean="0"/>
              <a:t>Requirements to consider the least intrusive plan possible</a:t>
            </a:r>
          </a:p>
          <a:p>
            <a:r>
              <a:rPr lang="en-US" dirty="0" smtClean="0"/>
              <a:t>Specific criteria used to evaluate the sufficiency of in-home safety plans</a:t>
            </a:r>
          </a:p>
          <a:p>
            <a:r>
              <a:rPr lang="en-US" dirty="0" smtClean="0"/>
              <a:t>Essential written components of all in-home safety plans</a:t>
            </a:r>
            <a:endParaRPr lang="en-US" dirty="0"/>
          </a:p>
        </p:txBody>
      </p:sp>
      <p:sp>
        <p:nvSpPr>
          <p:cNvPr id="2" name="Title 1"/>
          <p:cNvSpPr>
            <a:spLocks noGrp="1"/>
          </p:cNvSpPr>
          <p:nvPr>
            <p:ph type="title"/>
          </p:nvPr>
        </p:nvSpPr>
        <p:spPr/>
        <p:txBody>
          <a:bodyPr/>
          <a:lstStyle/>
          <a:p>
            <a:r>
              <a:rPr lang="en-US" smtClean="0"/>
              <a:t>Summary of Module</a:t>
            </a:r>
            <a:endParaRPr lang="en-US" dirty="0"/>
          </a:p>
        </p:txBody>
      </p:sp>
    </p:spTree>
    <p:extLst>
      <p:ext uri="{BB962C8B-B14F-4D97-AF65-F5344CB8AC3E}">
        <p14:creationId xmlns:p14="http://schemas.microsoft.com/office/powerpoint/2010/main" xmlns="" val="1041850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73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133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par>
                                <p:cTn id="20" presetID="53" presetClass="entr" presetSubtype="0" fill="hold" grpId="0" nodeType="withEffect">
                                  <p:stCondLst>
                                    <p:cond delay="22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Directions</a:t>
            </a:r>
            <a:endParaRPr lang="en-US" dirty="0"/>
          </a:p>
        </p:txBody>
      </p:sp>
      <p:pic>
        <p:nvPicPr>
          <p:cNvPr id="5" name="Picture 4" descr="quiz-pt-2.jpg"/>
          <p:cNvPicPr>
            <a:picLocks noChangeAspect="1"/>
          </p:cNvPicPr>
          <p:nvPr/>
        </p:nvPicPr>
        <p:blipFill>
          <a:blip r:embed="rId3"/>
          <a:stretch>
            <a:fillRect/>
          </a:stretch>
        </p:blipFill>
        <p:spPr>
          <a:xfrm>
            <a:off x="-1" y="1002202"/>
            <a:ext cx="9144001" cy="5855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7588864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8229600" cy="792162"/>
          </a:xfrm>
        </p:spPr>
        <p:txBody>
          <a:bodyPr/>
          <a:lstStyle/>
          <a:p>
            <a:r>
              <a:rPr lang="en-US" sz="3000" dirty="0" smtClean="0"/>
              <a:t>Q1: Which of these items is not true?</a:t>
            </a:r>
            <a:r>
              <a:rPr lang="en-US" dirty="0" smtClean="0"/>
              <a:t> </a:t>
            </a:r>
            <a:endParaRPr lang="en-US" dirty="0"/>
          </a:p>
        </p:txBody>
      </p:sp>
      <p:sp>
        <p:nvSpPr>
          <p:cNvPr id="3" name="Content Placeholder 2"/>
          <p:cNvSpPr>
            <a:spLocks noGrp="1"/>
          </p:cNvSpPr>
          <p:nvPr>
            <p:ph idx="4294967295"/>
          </p:nvPr>
        </p:nvSpPr>
        <p:spPr>
          <a:xfrm>
            <a:off x="457200" y="1463040"/>
            <a:ext cx="8229600" cy="4572000"/>
          </a:xfrm>
        </p:spPr>
        <p:txBody>
          <a:bodyPr>
            <a:normAutofit/>
          </a:bodyPr>
          <a:lstStyle/>
          <a:p>
            <a:pPr marL="566928" indent="-457200">
              <a:buFont typeface="+mj-lt"/>
              <a:buAutoNum type="alphaLcPeriod"/>
            </a:pPr>
            <a:r>
              <a:rPr lang="en-US" sz="2000" dirty="0" smtClean="0"/>
              <a:t>The primary purpose of a safety plan is control</a:t>
            </a:r>
          </a:p>
          <a:p>
            <a:pPr marL="566928" indent="-457200">
              <a:buFont typeface="+mj-lt"/>
              <a:buAutoNum type="alphaLcPeriod"/>
            </a:pPr>
            <a:r>
              <a:rPr lang="en-US" sz="2000" dirty="0" smtClean="0"/>
              <a:t>People involved in safety plans must be immediately accessible and available</a:t>
            </a:r>
          </a:p>
          <a:p>
            <a:pPr marL="566928" indent="-457200">
              <a:buFont typeface="+mj-lt"/>
              <a:buAutoNum type="alphaLcPeriod"/>
            </a:pPr>
            <a:r>
              <a:rPr lang="en-US" sz="2000" dirty="0" smtClean="0"/>
              <a:t>A safety plan only lasts for 30 days</a:t>
            </a:r>
          </a:p>
          <a:p>
            <a:pPr marL="566928" indent="-457200">
              <a:buFont typeface="+mj-lt"/>
              <a:buAutoNum type="alphaLcPeriod"/>
            </a:pPr>
            <a:r>
              <a:rPr lang="en-US" sz="2000" dirty="0" smtClean="0"/>
              <a:t>A safety plan must have an immediate effect</a:t>
            </a:r>
          </a:p>
          <a:p>
            <a:pPr marL="566928" indent="-457200">
              <a:buFont typeface="+mj-lt"/>
              <a:buAutoNum type="alphaLcPeriod"/>
            </a:pPr>
            <a:r>
              <a:rPr lang="en-US" sz="2000" dirty="0" smtClean="0"/>
              <a:t>Safety plans can include professional and non-professional providers </a:t>
            </a:r>
            <a:endParaRPr lang="en-US" sz="2000" dirty="0"/>
          </a:p>
        </p:txBody>
      </p:sp>
    </p:spTree>
    <p:extLst>
      <p:ext uri="{BB962C8B-B14F-4D97-AF65-F5344CB8AC3E}">
        <p14:creationId xmlns:p14="http://schemas.microsoft.com/office/powerpoint/2010/main" xmlns="" val="15487053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88286"/>
            <a:ext cx="8229600" cy="792162"/>
          </a:xfrm>
        </p:spPr>
        <p:txBody>
          <a:bodyPr>
            <a:normAutofit/>
          </a:bodyPr>
          <a:lstStyle/>
          <a:p>
            <a:r>
              <a:rPr lang="en-US" sz="3000" dirty="0" smtClean="0"/>
              <a:t>Q1: Which of these items is not true? </a:t>
            </a:r>
            <a:endParaRPr lang="en-US" sz="3000" dirty="0"/>
          </a:p>
        </p:txBody>
      </p:sp>
      <p:sp>
        <p:nvSpPr>
          <p:cNvPr id="3" name="Content Placeholder 2"/>
          <p:cNvSpPr>
            <a:spLocks noGrp="1"/>
          </p:cNvSpPr>
          <p:nvPr>
            <p:ph idx="4294967295"/>
          </p:nvPr>
        </p:nvSpPr>
        <p:spPr>
          <a:xfrm>
            <a:off x="457200" y="1463040"/>
            <a:ext cx="8229600" cy="4525962"/>
          </a:xfrm>
        </p:spPr>
        <p:txBody>
          <a:bodyPr>
            <a:normAutofit/>
          </a:bodyPr>
          <a:lstStyle/>
          <a:p>
            <a:pPr marL="566928" indent="-457200">
              <a:buFont typeface="+mj-lt"/>
              <a:buAutoNum type="alphaLcPeriod"/>
            </a:pPr>
            <a:r>
              <a:rPr lang="en-US" sz="2000" dirty="0" smtClean="0"/>
              <a:t>The primary purpose of a safety plan is control</a:t>
            </a:r>
          </a:p>
          <a:p>
            <a:pPr marL="566928" indent="-457200">
              <a:buFont typeface="+mj-lt"/>
              <a:buAutoNum type="alphaLcPeriod"/>
            </a:pPr>
            <a:r>
              <a:rPr lang="en-US" sz="2000" dirty="0" smtClean="0"/>
              <a:t>People involved in safety plans must be immediately accessible and available</a:t>
            </a:r>
          </a:p>
          <a:p>
            <a:pPr marL="566928" indent="-457200">
              <a:buFont typeface="+mj-lt"/>
              <a:buAutoNum type="alphaLcPeriod"/>
            </a:pPr>
            <a:r>
              <a:rPr lang="en-US" sz="2000" b="1" dirty="0" smtClean="0"/>
              <a:t>A SAFETY PLAN ONLY LASTS FOR 30 DAYS</a:t>
            </a:r>
          </a:p>
          <a:p>
            <a:pPr marL="566928" indent="-457200">
              <a:buFont typeface="+mj-lt"/>
              <a:buAutoNum type="alphaLcPeriod"/>
            </a:pPr>
            <a:r>
              <a:rPr lang="en-US" sz="2000" dirty="0" smtClean="0"/>
              <a:t>A safety plan must have an immediate effect</a:t>
            </a:r>
          </a:p>
          <a:p>
            <a:pPr marL="566928" indent="-457200">
              <a:buFont typeface="+mj-lt"/>
              <a:buAutoNum type="alphaLcPeriod"/>
            </a:pPr>
            <a:r>
              <a:rPr lang="en-US" sz="2000" dirty="0" smtClean="0"/>
              <a:t>Safety plans can include professional and non-professional providers </a:t>
            </a:r>
            <a:endParaRPr lang="en-US" sz="2000" dirty="0"/>
          </a:p>
        </p:txBody>
      </p:sp>
      <p:sp>
        <p:nvSpPr>
          <p:cNvPr id="11" name="Rounded Rectangle 10"/>
          <p:cNvSpPr/>
          <p:nvPr/>
        </p:nvSpPr>
        <p:spPr>
          <a:xfrm rot="10800000">
            <a:off x="764270" y="4272464"/>
            <a:ext cx="7766537" cy="940981"/>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6" name="TextBox 5"/>
          <p:cNvSpPr txBox="1"/>
          <p:nvPr/>
        </p:nvSpPr>
        <p:spPr>
          <a:xfrm>
            <a:off x="883072" y="4354352"/>
            <a:ext cx="7483005" cy="692497"/>
          </a:xfrm>
          <a:prstGeom prst="rect">
            <a:avLst/>
          </a:prstGeom>
          <a:noFill/>
        </p:spPr>
        <p:txBody>
          <a:bodyPr wrap="square" rtlCol="0">
            <a:spAutoFit/>
          </a:bodyPr>
          <a:lstStyle/>
          <a:p>
            <a:pPr defTabSz="914400"/>
            <a:r>
              <a:rPr lang="en-US" sz="1300" dirty="0">
                <a:latin typeface="Calibri" pitchFamily="34" charset="0"/>
                <a:cs typeface="Calibri" pitchFamily="34" charset="0"/>
              </a:rPr>
              <a:t>Answer </a:t>
            </a:r>
            <a:r>
              <a:rPr lang="en-US" sz="1300" dirty="0" smtClean="0">
                <a:latin typeface="Calibri" pitchFamily="34" charset="0"/>
                <a:cs typeface="Calibri" pitchFamily="34" charset="0"/>
              </a:rPr>
              <a:t>(c) is not true because safety plans are always “open-ended”, that is, they are in place as </a:t>
            </a:r>
            <a:r>
              <a:rPr lang="en-US" sz="1300" dirty="0">
                <a:latin typeface="Calibri" pitchFamily="34" charset="0"/>
                <a:cs typeface="Calibri" pitchFamily="34" charset="0"/>
              </a:rPr>
              <a:t>long as they are </a:t>
            </a:r>
            <a:r>
              <a:rPr lang="en-US" sz="1300" dirty="0" smtClean="0">
                <a:latin typeface="Calibri" pitchFamily="34" charset="0"/>
                <a:cs typeface="Calibri" pitchFamily="34" charset="0"/>
              </a:rPr>
              <a:t>needed which is defined by how soon the parental or caregiver protective capacity can control any and all active danger threats previously or currently identified in the home.</a:t>
            </a:r>
            <a:endParaRPr lang="en-US" sz="1300" dirty="0">
              <a:latin typeface="Calibri" pitchFamily="34" charset="0"/>
              <a:cs typeface="Calibri" pitchFamily="34" charset="0"/>
            </a:endParaRPr>
          </a:p>
        </p:txBody>
      </p:sp>
    </p:spTree>
    <p:extLst>
      <p:ext uri="{BB962C8B-B14F-4D97-AF65-F5344CB8AC3E}">
        <p14:creationId xmlns:p14="http://schemas.microsoft.com/office/powerpoint/2010/main" xmlns="" val="11058471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8523027" cy="1417684"/>
          </a:xfrm>
        </p:spPr>
        <p:txBody>
          <a:bodyPr>
            <a:noAutofit/>
          </a:bodyPr>
          <a:lstStyle/>
          <a:p>
            <a:pPr marL="630936" indent="-630936"/>
            <a:r>
              <a:rPr lang="en-US" sz="3000" dirty="0" smtClean="0"/>
              <a:t>Q2: Safety plans initiate actions and services that will temporarily substitute for  ______ ?</a:t>
            </a:r>
            <a:br>
              <a:rPr lang="en-US" sz="3000" dirty="0" smtClean="0"/>
            </a:br>
            <a:endParaRPr lang="en-US" sz="3000" dirty="0"/>
          </a:p>
        </p:txBody>
      </p:sp>
      <p:sp>
        <p:nvSpPr>
          <p:cNvPr id="3" name="Content Placeholder 2"/>
          <p:cNvSpPr>
            <a:spLocks noGrp="1"/>
          </p:cNvSpPr>
          <p:nvPr>
            <p:ph idx="4294967295"/>
          </p:nvPr>
        </p:nvSpPr>
        <p:spPr>
          <a:xfrm>
            <a:off x="457200" y="1463040"/>
            <a:ext cx="8229600" cy="4525962"/>
          </a:xfrm>
        </p:spPr>
        <p:txBody>
          <a:bodyPr>
            <a:normAutofit/>
          </a:bodyPr>
          <a:lstStyle/>
          <a:p>
            <a:pPr marL="566928" indent="-457200">
              <a:buFont typeface="+mj-lt"/>
              <a:buAutoNum type="alphaLcPeriod"/>
            </a:pPr>
            <a:r>
              <a:rPr lang="en-US" sz="2000" dirty="0" smtClean="0"/>
              <a:t>Present danger</a:t>
            </a:r>
          </a:p>
          <a:p>
            <a:pPr marL="566928" indent="-457200">
              <a:buFont typeface="+mj-lt"/>
              <a:buAutoNum type="alphaLcPeriod"/>
            </a:pPr>
            <a:r>
              <a:rPr lang="en-US" sz="2000" dirty="0" smtClean="0"/>
              <a:t>Child vulnerability</a:t>
            </a:r>
          </a:p>
          <a:p>
            <a:pPr marL="566928" indent="-457200">
              <a:buFont typeface="+mj-lt"/>
              <a:buAutoNum type="alphaLcPeriod"/>
            </a:pPr>
            <a:r>
              <a:rPr lang="en-US" sz="2000" dirty="0" smtClean="0"/>
              <a:t>Basic resources</a:t>
            </a:r>
          </a:p>
          <a:p>
            <a:pPr marL="566928" indent="-457200">
              <a:buFont typeface="+mj-lt"/>
              <a:buAutoNum type="alphaLcPeriod"/>
            </a:pPr>
            <a:r>
              <a:rPr lang="en-US" sz="2000" dirty="0" smtClean="0"/>
              <a:t>Lacking parental protective capacity</a:t>
            </a:r>
          </a:p>
        </p:txBody>
      </p:sp>
    </p:spTree>
    <p:extLst>
      <p:ext uri="{BB962C8B-B14F-4D97-AF65-F5344CB8AC3E}">
        <p14:creationId xmlns:p14="http://schemas.microsoft.com/office/powerpoint/2010/main" xmlns="" val="300344847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191062"/>
            <a:ext cx="8412480" cy="1132082"/>
          </a:xfrm>
        </p:spPr>
        <p:txBody>
          <a:bodyPr>
            <a:normAutofit/>
          </a:bodyPr>
          <a:lstStyle/>
          <a:p>
            <a:pPr marL="630936" indent="-630936"/>
            <a:r>
              <a:rPr lang="en-US" sz="3000" dirty="0" smtClean="0"/>
              <a:t>Q2: Safety plans initiate actions and services that will temporarily substitute for  ______ ?</a:t>
            </a:r>
            <a:endParaRPr lang="en-US" sz="3000" dirty="0"/>
          </a:p>
        </p:txBody>
      </p:sp>
      <p:sp>
        <p:nvSpPr>
          <p:cNvPr id="3" name="Content Placeholder 2"/>
          <p:cNvSpPr>
            <a:spLocks noGrp="1"/>
          </p:cNvSpPr>
          <p:nvPr>
            <p:ph idx="4294967295"/>
          </p:nvPr>
        </p:nvSpPr>
        <p:spPr>
          <a:xfrm>
            <a:off x="457200" y="1463040"/>
            <a:ext cx="8229600" cy="4525962"/>
          </a:xfrm>
        </p:spPr>
        <p:txBody>
          <a:bodyPr>
            <a:normAutofit/>
          </a:bodyPr>
          <a:lstStyle/>
          <a:p>
            <a:pPr marL="566928" indent="-457200">
              <a:buFont typeface="+mj-lt"/>
              <a:buAutoNum type="alphaLcPeriod"/>
            </a:pPr>
            <a:r>
              <a:rPr lang="en-US" sz="2000" dirty="0" smtClean="0"/>
              <a:t>Present danger</a:t>
            </a:r>
          </a:p>
          <a:p>
            <a:pPr marL="566928" indent="-457200">
              <a:buFont typeface="+mj-lt"/>
              <a:buAutoNum type="alphaLcPeriod"/>
            </a:pPr>
            <a:r>
              <a:rPr lang="en-US" sz="2000" dirty="0" smtClean="0"/>
              <a:t>Child vulnerability</a:t>
            </a:r>
          </a:p>
          <a:p>
            <a:pPr marL="566928" indent="-457200">
              <a:buFont typeface="+mj-lt"/>
              <a:buAutoNum type="alphaLcPeriod"/>
            </a:pPr>
            <a:r>
              <a:rPr lang="en-US" sz="2000" dirty="0" smtClean="0"/>
              <a:t>Basic resources</a:t>
            </a:r>
          </a:p>
          <a:p>
            <a:pPr marL="566928" indent="-457200">
              <a:buFont typeface="+mj-lt"/>
              <a:buAutoNum type="alphaLcPeriod"/>
            </a:pPr>
            <a:r>
              <a:rPr lang="en-US" sz="2000" b="1" dirty="0" smtClean="0"/>
              <a:t>LACKING PARENTAL PROTECTIVE CAPACITY</a:t>
            </a:r>
          </a:p>
        </p:txBody>
      </p:sp>
      <p:sp>
        <p:nvSpPr>
          <p:cNvPr id="11" name="Rounded Rectangle 10"/>
          <p:cNvSpPr/>
          <p:nvPr/>
        </p:nvSpPr>
        <p:spPr>
          <a:xfrm rot="10800000">
            <a:off x="764270" y="4272464"/>
            <a:ext cx="7766537" cy="974442"/>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6" name="TextBox 5"/>
          <p:cNvSpPr txBox="1"/>
          <p:nvPr/>
        </p:nvSpPr>
        <p:spPr>
          <a:xfrm>
            <a:off x="832511" y="4354354"/>
            <a:ext cx="7698296" cy="692497"/>
          </a:xfrm>
          <a:prstGeom prst="rect">
            <a:avLst/>
          </a:prstGeom>
          <a:noFill/>
        </p:spPr>
        <p:txBody>
          <a:bodyPr wrap="square" rtlCol="0">
            <a:spAutoFit/>
          </a:bodyPr>
          <a:lstStyle/>
          <a:p>
            <a:pPr defTabSz="914400"/>
            <a:r>
              <a:rPr lang="en-US" sz="1300" dirty="0">
                <a:latin typeface="Calibri" pitchFamily="34" charset="0"/>
                <a:cs typeface="Calibri" pitchFamily="34" charset="0"/>
              </a:rPr>
              <a:t>Answer </a:t>
            </a:r>
            <a:r>
              <a:rPr lang="en-US" sz="1300" dirty="0" smtClean="0">
                <a:latin typeface="Calibri" pitchFamily="34" charset="0"/>
                <a:cs typeface="Calibri" pitchFamily="34" charset="0"/>
              </a:rPr>
              <a:t>(d) “Lacking parental protective capacity” is the correct response.  Substituting for inadequate protective capacity will assist in controlling the danger threat while the parent or caregiver begins to address what he or she needs to change to be able to protect their children without agency oversight or involvement.</a:t>
            </a:r>
            <a:endParaRPr lang="en-US" sz="1300" dirty="0">
              <a:latin typeface="Calibri" pitchFamily="34" charset="0"/>
              <a:cs typeface="Calibri" pitchFamily="34" charset="0"/>
            </a:endParaRPr>
          </a:p>
        </p:txBody>
      </p:sp>
    </p:spTree>
    <p:extLst>
      <p:ext uri="{BB962C8B-B14F-4D97-AF65-F5344CB8AC3E}">
        <p14:creationId xmlns:p14="http://schemas.microsoft.com/office/powerpoint/2010/main" xmlns="" val="404859463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92750"/>
            <a:ext cx="8229600" cy="1133856"/>
          </a:xfrm>
        </p:spPr>
        <p:txBody>
          <a:bodyPr>
            <a:normAutofit/>
          </a:bodyPr>
          <a:lstStyle/>
          <a:p>
            <a:pPr marL="685800" indent="-731520"/>
            <a:r>
              <a:rPr lang="en-US" sz="3000" dirty="0" smtClean="0"/>
              <a:t>Q3: Which of these is not a criteria for an in-home safety plan?  </a:t>
            </a:r>
            <a:endParaRPr lang="en-US" sz="3000" dirty="0"/>
          </a:p>
        </p:txBody>
      </p:sp>
      <p:sp>
        <p:nvSpPr>
          <p:cNvPr id="3" name="Content Placeholder 2"/>
          <p:cNvSpPr>
            <a:spLocks noGrp="1"/>
          </p:cNvSpPr>
          <p:nvPr>
            <p:ph idx="4294967295"/>
          </p:nvPr>
        </p:nvSpPr>
        <p:spPr>
          <a:xfrm>
            <a:off x="457200" y="1463040"/>
            <a:ext cx="8229600" cy="4525962"/>
          </a:xfrm>
        </p:spPr>
        <p:txBody>
          <a:bodyPr>
            <a:normAutofit/>
          </a:bodyPr>
          <a:lstStyle/>
          <a:p>
            <a:pPr marL="566928" indent="-457200">
              <a:buFont typeface="+mj-lt"/>
              <a:buAutoNum type="alphaLcPeriod"/>
            </a:pPr>
            <a:r>
              <a:rPr lang="en-US" sz="2000" dirty="0" smtClean="0"/>
              <a:t>Addresses all apparent needs in the family</a:t>
            </a:r>
          </a:p>
          <a:p>
            <a:pPr marL="566928" indent="-457200">
              <a:buFont typeface="+mj-lt"/>
              <a:buAutoNum type="alphaLcPeriod"/>
            </a:pPr>
            <a:r>
              <a:rPr lang="en-US" sz="2000" dirty="0" smtClean="0"/>
              <a:t>Has an immediate effect on controlling threats</a:t>
            </a:r>
          </a:p>
          <a:p>
            <a:pPr marL="566928" indent="-457200">
              <a:buFont typeface="+mj-lt"/>
              <a:buAutoNum type="alphaLcPeriod"/>
            </a:pPr>
            <a:r>
              <a:rPr lang="en-US" sz="2000" dirty="0" smtClean="0"/>
              <a:t>Has concrete, action oriented activities and tasks</a:t>
            </a:r>
          </a:p>
          <a:p>
            <a:pPr marL="566928" indent="-457200">
              <a:buFont typeface="+mj-lt"/>
              <a:buAutoNum type="alphaLcPeriod"/>
            </a:pPr>
            <a:r>
              <a:rPr lang="en-US" sz="2000" dirty="0" smtClean="0"/>
              <a:t>Must never rely on parental promises</a:t>
            </a:r>
          </a:p>
          <a:p>
            <a:pPr marL="566928" indent="-457200">
              <a:buFont typeface="+mj-lt"/>
              <a:buAutoNum type="alphaLcPeriod"/>
            </a:pPr>
            <a:r>
              <a:rPr lang="en-US" sz="2000" dirty="0" smtClean="0"/>
              <a:t>Must be based on people and services that are available when the threats are present </a:t>
            </a:r>
            <a:endParaRPr lang="en-US" sz="2000" dirty="0"/>
          </a:p>
        </p:txBody>
      </p:sp>
    </p:spTree>
    <p:extLst>
      <p:ext uri="{BB962C8B-B14F-4D97-AF65-F5344CB8AC3E}">
        <p14:creationId xmlns:p14="http://schemas.microsoft.com/office/powerpoint/2010/main" xmlns="" val="141876285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91888"/>
            <a:ext cx="8229600" cy="1133856"/>
          </a:xfrm>
        </p:spPr>
        <p:txBody>
          <a:bodyPr>
            <a:noAutofit/>
          </a:bodyPr>
          <a:lstStyle/>
          <a:p>
            <a:pPr marL="685800" indent="-731520" algn="l"/>
            <a:r>
              <a:rPr lang="en-US" sz="3000" dirty="0" smtClean="0"/>
              <a:t>Q3: Which of these is not a criteria for an in-home safety plan?  </a:t>
            </a:r>
            <a:endParaRPr lang="en-US" sz="3000" dirty="0"/>
          </a:p>
        </p:txBody>
      </p:sp>
      <p:sp>
        <p:nvSpPr>
          <p:cNvPr id="5" name="Rounded Rectangle 4"/>
          <p:cNvSpPr/>
          <p:nvPr/>
        </p:nvSpPr>
        <p:spPr>
          <a:xfrm rot="10800000">
            <a:off x="764271" y="4272464"/>
            <a:ext cx="7766537" cy="1213936"/>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6" name="TextBox 5"/>
          <p:cNvSpPr txBox="1"/>
          <p:nvPr/>
        </p:nvSpPr>
        <p:spPr>
          <a:xfrm>
            <a:off x="900746" y="4408946"/>
            <a:ext cx="7424387" cy="892552"/>
          </a:xfrm>
          <a:prstGeom prst="rect">
            <a:avLst/>
          </a:prstGeom>
          <a:noFill/>
        </p:spPr>
        <p:txBody>
          <a:bodyPr wrap="square" rtlCol="0">
            <a:spAutoFit/>
          </a:bodyPr>
          <a:lstStyle/>
          <a:p>
            <a:pPr defTabSz="914400"/>
            <a:r>
              <a:rPr lang="en-US" sz="1300" dirty="0" smtClean="0">
                <a:latin typeface="Calibri" pitchFamily="34" charset="0"/>
                <a:cs typeface="Calibri" pitchFamily="34" charset="0"/>
              </a:rPr>
              <a:t>Answer (a) is not one of the criteria for implementation of an in-home safety plan.  Safety plans are all about taking immediate safety actions to control active danger threats and appropriately manage the plan, which is commonly referred to as “safety management.”  As important as it is to meet the parent’s and children’s needs, that again, is an aspect of case planning, not safety planning.</a:t>
            </a:r>
            <a:endParaRPr lang="en-US" sz="1300" dirty="0">
              <a:latin typeface="Calibri" pitchFamily="34" charset="0"/>
              <a:cs typeface="Calibri" pitchFamily="34" charset="0"/>
            </a:endParaRPr>
          </a:p>
        </p:txBody>
      </p:sp>
      <p:sp>
        <p:nvSpPr>
          <p:cNvPr id="8" name="Content Placeholder 2"/>
          <p:cNvSpPr txBox="1">
            <a:spLocks/>
          </p:cNvSpPr>
          <p:nvPr/>
        </p:nvSpPr>
        <p:spPr>
          <a:xfrm>
            <a:off x="457200" y="1463040"/>
            <a:ext cx="8229600" cy="4525962"/>
          </a:xfrm>
          <a:prstGeom prst="rect">
            <a:avLst/>
          </a:prstGeom>
        </p:spPr>
        <p:txBody>
          <a:bodyPr vert="horz">
            <a:normAutofit/>
          </a:bodyPr>
          <a:lstStyle/>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ADDRESSES ALL APPARENT NEEDS IN THE FAMILY</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Has an immediate effect on controlling threats</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Has concrete, action oriented activities and tasks</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Must never rely on parental promises</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Must be based on people and services that are available when the threats are present </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15898306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22823"/>
            <a:ext cx="8523027" cy="1501253"/>
          </a:xfrm>
        </p:spPr>
        <p:txBody>
          <a:bodyPr>
            <a:noAutofit/>
          </a:bodyPr>
          <a:lstStyle/>
          <a:p>
            <a:pPr marL="548640" indent="-548640"/>
            <a:r>
              <a:rPr lang="en-US" sz="2600" dirty="0" smtClean="0"/>
              <a:t>Q4: Reasonable efforts requires that we consider in-home safety plan options prior to making the recommendation to place the child in an out-of-home placement.    </a:t>
            </a:r>
            <a:endParaRPr lang="en-US" sz="2600" dirty="0"/>
          </a:p>
        </p:txBody>
      </p:sp>
      <p:sp>
        <p:nvSpPr>
          <p:cNvPr id="3" name="Content Placeholder 2"/>
          <p:cNvSpPr>
            <a:spLocks noGrp="1"/>
          </p:cNvSpPr>
          <p:nvPr>
            <p:ph idx="4294967295"/>
          </p:nvPr>
        </p:nvSpPr>
        <p:spPr>
          <a:xfrm>
            <a:off x="457200" y="1828800"/>
            <a:ext cx="8229600" cy="4525962"/>
          </a:xfrm>
        </p:spPr>
        <p:txBody>
          <a:bodyPr/>
          <a:lstStyle/>
          <a:p>
            <a:pPr marL="566928" indent="-457200">
              <a:buFont typeface="+mj-lt"/>
              <a:buAutoNum type="alphaLcPeriod"/>
            </a:pPr>
            <a:r>
              <a:rPr lang="en-US" dirty="0" smtClean="0"/>
              <a:t>True</a:t>
            </a:r>
          </a:p>
          <a:p>
            <a:pPr marL="566928" indent="-457200">
              <a:buFont typeface="+mj-lt"/>
              <a:buAutoNum type="alphaLcPeriod"/>
            </a:pPr>
            <a:r>
              <a:rPr lang="en-US" dirty="0" smtClean="0"/>
              <a:t>False </a:t>
            </a:r>
          </a:p>
        </p:txBody>
      </p:sp>
    </p:spTree>
    <p:extLst>
      <p:ext uri="{BB962C8B-B14F-4D97-AF65-F5344CB8AC3E}">
        <p14:creationId xmlns:p14="http://schemas.microsoft.com/office/powerpoint/2010/main" xmlns="" val="46322618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320" y="220045"/>
            <a:ext cx="8592234" cy="1281208"/>
          </a:xfrm>
        </p:spPr>
        <p:txBody>
          <a:bodyPr>
            <a:noAutofit/>
          </a:bodyPr>
          <a:lstStyle/>
          <a:p>
            <a:pPr marL="548640" indent="-548640"/>
            <a:r>
              <a:rPr lang="en-US" sz="2600" dirty="0" smtClean="0"/>
              <a:t>Q4: Reasonable efforts requires that we consider in-home safety plan options prior to making the recommendation to place the child in an out-of-home placement. </a:t>
            </a:r>
            <a:endParaRPr lang="en-US" sz="2600" dirty="0"/>
          </a:p>
        </p:txBody>
      </p:sp>
      <p:sp>
        <p:nvSpPr>
          <p:cNvPr id="10" name="Content Placeholder 2"/>
          <p:cNvSpPr txBox="1">
            <a:spLocks/>
          </p:cNvSpPr>
          <p:nvPr/>
        </p:nvSpPr>
        <p:spPr>
          <a:xfrm>
            <a:off x="457200" y="1828800"/>
            <a:ext cx="8229600" cy="4525962"/>
          </a:xfrm>
          <a:prstGeom prst="rect">
            <a:avLst/>
          </a:prstGeom>
        </p:spPr>
        <p:txBody>
          <a:bodyPr vert="horz">
            <a:normAutofit/>
          </a:bodyPr>
          <a:lstStyle/>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TRUE</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False </a:t>
            </a:r>
          </a:p>
        </p:txBody>
      </p:sp>
      <p:sp>
        <p:nvSpPr>
          <p:cNvPr id="11" name="Rounded Rectangle 10"/>
          <p:cNvSpPr/>
          <p:nvPr/>
        </p:nvSpPr>
        <p:spPr>
          <a:xfrm rot="10800000">
            <a:off x="764271" y="4272464"/>
            <a:ext cx="7766537" cy="1213936"/>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6" name="TextBox 5"/>
          <p:cNvSpPr txBox="1"/>
          <p:nvPr/>
        </p:nvSpPr>
        <p:spPr>
          <a:xfrm>
            <a:off x="859807" y="4325554"/>
            <a:ext cx="7533568" cy="1092607"/>
          </a:xfrm>
          <a:prstGeom prst="rect">
            <a:avLst/>
          </a:prstGeom>
          <a:noFill/>
        </p:spPr>
        <p:txBody>
          <a:bodyPr wrap="square" rtlCol="0">
            <a:spAutoFit/>
          </a:bodyPr>
          <a:lstStyle/>
          <a:p>
            <a:pPr defTabSz="914400"/>
            <a:r>
              <a:rPr lang="en-US" sz="1300" dirty="0" smtClean="0">
                <a:latin typeface="Calibri" pitchFamily="34" charset="0"/>
                <a:cs typeface="Calibri" pitchFamily="34" charset="0"/>
              </a:rPr>
              <a:t>The correct answer (a) “True.”  Not only do we have to consider an in-home safety plan prior to placing a child in an out-of-home placement , we have to be able to demonstrate to the court why even with the provision of appropriate services the child cannot be maintained safely in his or her home.  This is why your efforts in documenting the insufficiency, unfeasibility and the </a:t>
            </a:r>
            <a:r>
              <a:rPr lang="en-US" sz="1300" dirty="0" err="1" smtClean="0">
                <a:latin typeface="Calibri" pitchFamily="34" charset="0"/>
                <a:cs typeface="Calibri" pitchFamily="34" charset="0"/>
              </a:rPr>
              <a:t>unsustainability</a:t>
            </a:r>
            <a:r>
              <a:rPr lang="en-US" sz="1300" dirty="0" smtClean="0">
                <a:latin typeface="Calibri" pitchFamily="34" charset="0"/>
                <a:cs typeface="Calibri" pitchFamily="34" charset="0"/>
              </a:rPr>
              <a:t> of an in-home plan are so important:  they provide the rationale and justification to the court for the out-of-home placement. </a:t>
            </a:r>
            <a:endParaRPr lang="en-US" sz="1300" dirty="0">
              <a:latin typeface="Calibri" pitchFamily="34" charset="0"/>
              <a:cs typeface="Calibri" pitchFamily="34" charset="0"/>
            </a:endParaRPr>
          </a:p>
        </p:txBody>
      </p:sp>
    </p:spTree>
    <p:extLst>
      <p:ext uri="{BB962C8B-B14F-4D97-AF65-F5344CB8AC3E}">
        <p14:creationId xmlns:p14="http://schemas.microsoft.com/office/powerpoint/2010/main" xmlns="" val="9612107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Module Objectives</a:t>
            </a:r>
            <a:endParaRPr lang="en-US" dirty="0"/>
          </a:p>
        </p:txBody>
      </p:sp>
      <p:sp>
        <p:nvSpPr>
          <p:cNvPr id="5" name="Content Placeholder 4"/>
          <p:cNvSpPr>
            <a:spLocks noGrp="1"/>
          </p:cNvSpPr>
          <p:nvPr>
            <p:ph idx="1"/>
          </p:nvPr>
        </p:nvSpPr>
        <p:spPr>
          <a:xfrm>
            <a:off x="307071" y="1371600"/>
            <a:ext cx="8523027" cy="1575771"/>
          </a:xfrm>
        </p:spPr>
        <p:txBody>
          <a:bodyPr>
            <a:normAutofit/>
          </a:bodyPr>
          <a:lstStyle/>
          <a:p>
            <a:pPr marL="0" indent="0">
              <a:buNone/>
            </a:pPr>
            <a:r>
              <a:rPr lang="en-US" sz="2800" dirty="0" smtClean="0"/>
              <a:t>When you have finished this module, you will be able to:</a:t>
            </a:r>
          </a:p>
        </p:txBody>
      </p:sp>
      <p:sp>
        <p:nvSpPr>
          <p:cNvPr id="8" name="Content Placeholder 4"/>
          <p:cNvSpPr txBox="1">
            <a:spLocks/>
          </p:cNvSpPr>
          <p:nvPr/>
        </p:nvSpPr>
        <p:spPr>
          <a:xfrm>
            <a:off x="495347" y="2043168"/>
            <a:ext cx="4881869" cy="3033791"/>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defTabSz="914400"/>
            <a:r>
              <a:rPr lang="en-US" sz="2600" dirty="0" smtClean="0"/>
              <a:t>List criteria for a sufficient plan</a:t>
            </a:r>
          </a:p>
          <a:p>
            <a:pPr defTabSz="914400"/>
            <a:r>
              <a:rPr lang="en-US" sz="2600" dirty="0" smtClean="0"/>
              <a:t>Explain the steps to determine in-home or out-of-home plan</a:t>
            </a:r>
          </a:p>
          <a:p>
            <a:pPr defTabSz="914400"/>
            <a:r>
              <a:rPr lang="en-US" sz="2600" dirty="0" smtClean="0"/>
              <a:t>Develop the least intrusive plan</a:t>
            </a:r>
          </a:p>
        </p:txBody>
      </p:sp>
      <p:pic>
        <p:nvPicPr>
          <p:cNvPr id="2052" name="Picture 4" descr="http://ts1.mm.bing.net/th?id=H.4503759525511784&amp;pid=15.1"/>
          <p:cNvPicPr>
            <a:picLocks noChangeAspect="1" noChangeArrowheads="1"/>
          </p:cNvPicPr>
          <p:nvPr/>
        </p:nvPicPr>
        <p:blipFill rotWithShape="1">
          <a:blip r:embed="rId3">
            <a:extLst>
              <a:ext uri="{28A0092B-C50C-407E-A947-70E740481C1C}">
                <a14:useLocalDpi xmlns:a14="http://schemas.microsoft.com/office/drawing/2010/main" xmlns="" val="0"/>
              </a:ext>
            </a:extLst>
          </a:blip>
          <a:stretch/>
        </p:blipFill>
        <p:spPr bwMode="auto">
          <a:xfrm>
            <a:off x="5755372" y="2234240"/>
            <a:ext cx="28575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6690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2" presetClass="entr" presetSubtype="4" fill="hold" grpId="0" nodeType="withEffect">
                                  <p:stCondLst>
                                    <p:cond delay="400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additive="base">
                                        <p:cTn id="1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800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additive="base">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8">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500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8229600" cy="792162"/>
          </a:xfrm>
        </p:spPr>
        <p:txBody>
          <a:bodyPr>
            <a:noAutofit/>
          </a:bodyPr>
          <a:lstStyle/>
          <a:p>
            <a:pPr algn="l"/>
            <a:r>
              <a:rPr lang="en-US" sz="3000" dirty="0" smtClean="0"/>
              <a:t>Q5: Written safety plans should include:  </a:t>
            </a:r>
            <a:endParaRPr lang="en-US" sz="3000" dirty="0"/>
          </a:p>
        </p:txBody>
      </p:sp>
      <p:sp>
        <p:nvSpPr>
          <p:cNvPr id="3" name="Content Placeholder 2"/>
          <p:cNvSpPr>
            <a:spLocks noGrp="1"/>
          </p:cNvSpPr>
          <p:nvPr>
            <p:ph idx="4294967295"/>
          </p:nvPr>
        </p:nvSpPr>
        <p:spPr>
          <a:xfrm>
            <a:off x="457200" y="1463040"/>
            <a:ext cx="8509379" cy="4525963"/>
          </a:xfrm>
        </p:spPr>
        <p:txBody>
          <a:bodyPr>
            <a:normAutofit/>
          </a:bodyPr>
          <a:lstStyle/>
          <a:p>
            <a:pPr marL="514350" indent="-514350">
              <a:buFont typeface="+mj-lt"/>
              <a:buAutoNum type="alphaLcPeriod"/>
            </a:pPr>
            <a:r>
              <a:rPr lang="en-US" sz="2000" dirty="0" smtClean="0"/>
              <a:t>A description of the danger threats in language the family can understand</a:t>
            </a:r>
          </a:p>
          <a:p>
            <a:pPr marL="514350" indent="-514350">
              <a:buFont typeface="+mj-lt"/>
              <a:buAutoNum type="alphaLcPeriod"/>
            </a:pPr>
            <a:r>
              <a:rPr lang="en-US" sz="2000" dirty="0" smtClean="0"/>
              <a:t>A description of how the danger threats will be managed and by whom</a:t>
            </a:r>
          </a:p>
          <a:p>
            <a:pPr marL="514350" indent="-514350">
              <a:buFont typeface="+mj-lt"/>
              <a:buAutoNum type="alphaLcPeriod"/>
            </a:pPr>
            <a:r>
              <a:rPr lang="en-US" sz="2000" dirty="0" smtClean="0"/>
              <a:t>A description of the parent or caregiver’s awareness of the danger threats</a:t>
            </a:r>
          </a:p>
          <a:p>
            <a:pPr marL="514350" indent="-514350">
              <a:buFont typeface="+mj-lt"/>
              <a:buAutoNum type="alphaLcPeriod"/>
            </a:pPr>
            <a:r>
              <a:rPr lang="en-US" sz="2000" dirty="0" smtClean="0"/>
              <a:t>A description of how the plan will be managed by the investigator or case manager</a:t>
            </a:r>
          </a:p>
          <a:p>
            <a:pPr marL="514350" indent="-514350">
              <a:buFont typeface="+mj-lt"/>
              <a:buAutoNum type="alphaLcPeriod"/>
            </a:pPr>
            <a:r>
              <a:rPr lang="en-US" sz="2000" dirty="0" smtClean="0"/>
              <a:t>All of the above</a:t>
            </a:r>
          </a:p>
          <a:p>
            <a:pPr marL="514350" indent="-514350">
              <a:buFont typeface="+mj-lt"/>
              <a:buAutoNum type="alphaLcPeriod"/>
            </a:pPr>
            <a:endParaRPr lang="en-US" sz="2000" dirty="0"/>
          </a:p>
        </p:txBody>
      </p:sp>
    </p:spTree>
    <p:extLst>
      <p:ext uri="{BB962C8B-B14F-4D97-AF65-F5344CB8AC3E}">
        <p14:creationId xmlns:p14="http://schemas.microsoft.com/office/powerpoint/2010/main" xmlns="" val="256756536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60990"/>
            <a:ext cx="8229600" cy="792162"/>
          </a:xfrm>
        </p:spPr>
        <p:txBody>
          <a:bodyPr>
            <a:noAutofit/>
          </a:bodyPr>
          <a:lstStyle/>
          <a:p>
            <a:pPr algn="l"/>
            <a:r>
              <a:rPr lang="en-US" sz="3000" dirty="0" smtClean="0"/>
              <a:t>Q5: Written safety plans should include: </a:t>
            </a:r>
            <a:r>
              <a:rPr lang="en-US" dirty="0" smtClean="0"/>
              <a:t> </a:t>
            </a:r>
            <a:endParaRPr lang="en-US" dirty="0"/>
          </a:p>
        </p:txBody>
      </p:sp>
      <p:sp>
        <p:nvSpPr>
          <p:cNvPr id="3" name="Content Placeholder 2"/>
          <p:cNvSpPr>
            <a:spLocks noGrp="1"/>
          </p:cNvSpPr>
          <p:nvPr>
            <p:ph idx="4294967295"/>
          </p:nvPr>
        </p:nvSpPr>
        <p:spPr>
          <a:xfrm>
            <a:off x="457199" y="1463040"/>
            <a:ext cx="8387511" cy="4525962"/>
          </a:xfrm>
        </p:spPr>
        <p:txBody>
          <a:bodyPr>
            <a:normAutofit/>
          </a:bodyPr>
          <a:lstStyle/>
          <a:p>
            <a:pPr marL="514350" indent="-514350">
              <a:buFont typeface="+mj-lt"/>
              <a:buAutoNum type="alphaLcPeriod"/>
            </a:pPr>
            <a:r>
              <a:rPr lang="en-US" sz="2000" dirty="0" smtClean="0"/>
              <a:t>A description of the danger threats in language the family can understand</a:t>
            </a:r>
          </a:p>
          <a:p>
            <a:pPr marL="514350" indent="-514350">
              <a:buFont typeface="+mj-lt"/>
              <a:buAutoNum type="alphaLcPeriod"/>
            </a:pPr>
            <a:r>
              <a:rPr lang="en-US" sz="2000" dirty="0" smtClean="0"/>
              <a:t>A description of how the danger threats will be managed and by whom</a:t>
            </a:r>
          </a:p>
          <a:p>
            <a:pPr marL="514350" indent="-514350">
              <a:buFont typeface="+mj-lt"/>
              <a:buAutoNum type="alphaLcPeriod"/>
            </a:pPr>
            <a:r>
              <a:rPr lang="en-US" sz="2000" dirty="0" smtClean="0"/>
              <a:t>A description of the parent or caregiver’s awareness of the danger threats</a:t>
            </a:r>
          </a:p>
          <a:p>
            <a:pPr marL="514350" indent="-514350">
              <a:buFont typeface="+mj-lt"/>
              <a:buAutoNum type="alphaLcPeriod"/>
            </a:pPr>
            <a:r>
              <a:rPr lang="en-US" sz="2000" dirty="0" smtClean="0"/>
              <a:t>A description of how the plan will be managed by the investigator or case manager</a:t>
            </a:r>
          </a:p>
          <a:p>
            <a:pPr marL="514350" indent="-514350">
              <a:buFont typeface="+mj-lt"/>
              <a:buAutoNum type="alphaLcPeriod"/>
            </a:pPr>
            <a:r>
              <a:rPr lang="en-US" sz="2000" b="1" dirty="0" smtClean="0"/>
              <a:t>ALL OF THE ABOVE</a:t>
            </a:r>
            <a:endParaRPr lang="en-US" sz="2000" b="1" dirty="0"/>
          </a:p>
        </p:txBody>
      </p:sp>
      <p:sp>
        <p:nvSpPr>
          <p:cNvPr id="9" name="Rounded Rectangle 8"/>
          <p:cNvSpPr/>
          <p:nvPr/>
        </p:nvSpPr>
        <p:spPr>
          <a:xfrm rot="10800000">
            <a:off x="764271" y="4272464"/>
            <a:ext cx="7766537" cy="1213936"/>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7" name="TextBox 6"/>
          <p:cNvSpPr txBox="1"/>
          <p:nvPr/>
        </p:nvSpPr>
        <p:spPr>
          <a:xfrm>
            <a:off x="873456" y="4314716"/>
            <a:ext cx="7616584" cy="1092607"/>
          </a:xfrm>
          <a:prstGeom prst="rect">
            <a:avLst/>
          </a:prstGeom>
          <a:noFill/>
        </p:spPr>
        <p:txBody>
          <a:bodyPr wrap="square" rtlCol="0">
            <a:spAutoFit/>
          </a:bodyPr>
          <a:lstStyle/>
          <a:p>
            <a:pPr defTabSz="914400"/>
            <a:r>
              <a:rPr lang="en-US" sz="1300" dirty="0" smtClean="0">
                <a:latin typeface="Calibri" pitchFamily="34" charset="0"/>
                <a:cs typeface="Calibri" pitchFamily="34" charset="0"/>
              </a:rPr>
              <a:t>Answer (e) “all of the above” is correct.  When your written safety plan includes all the elements listed in (a) through (d) you have developed a detailed plan which takes all the guesswork out of what is supposed to be happening on a hourly, daily or weekly, basis, who is responsible for completing the action, and how the plan is going to be managed and reviewed in a timely manner in order to make any necessary adjustments to ensure child safety.</a:t>
            </a:r>
            <a:endParaRPr lang="en-US" sz="1300" dirty="0">
              <a:latin typeface="Calibri" pitchFamily="34" charset="0"/>
              <a:cs typeface="Calibri" pitchFamily="34" charset="0"/>
            </a:endParaRPr>
          </a:p>
        </p:txBody>
      </p:sp>
    </p:spTree>
    <p:extLst>
      <p:ext uri="{BB962C8B-B14F-4D97-AF65-F5344CB8AC3E}">
        <p14:creationId xmlns:p14="http://schemas.microsoft.com/office/powerpoint/2010/main" xmlns="" val="83916946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6" name="Picture 2" descr="MCj0434825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948744"/>
            <a:ext cx="10591800" cy="83731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62000" y="2001536"/>
            <a:ext cx="7924800" cy="1138773"/>
          </a:xfrm>
          <a:prstGeom prst="rect">
            <a:avLst/>
          </a:prstGeom>
          <a:noFill/>
        </p:spPr>
        <p:txBody>
          <a:bodyPr wrap="square" rtlCol="0">
            <a:spAutoFit/>
          </a:bodyPr>
          <a:lstStyle/>
          <a:p>
            <a:pPr algn="ctr"/>
            <a:r>
              <a:rPr lang="en-US" sz="3200" b="1" dirty="0" smtClean="0">
                <a:solidFill>
                  <a:prstClr val="black"/>
                </a:solidFill>
                <a:latin typeface="Calibri" pitchFamily="34" charset="0"/>
                <a:cs typeface="Calibri" pitchFamily="34" charset="0"/>
              </a:rPr>
              <a:t>Module Four: Safety Planning</a:t>
            </a:r>
          </a:p>
          <a:p>
            <a:pPr algn="ctr"/>
            <a:endParaRPr lang="en-US" sz="3600" b="1" dirty="0">
              <a:solidFill>
                <a:prstClr val="black"/>
              </a:solidFill>
            </a:endParaRPr>
          </a:p>
        </p:txBody>
      </p:sp>
      <p:sp>
        <p:nvSpPr>
          <p:cNvPr id="8" name="Subtitle 2"/>
          <p:cNvSpPr txBox="1">
            <a:spLocks/>
          </p:cNvSpPr>
          <p:nvPr/>
        </p:nvSpPr>
        <p:spPr>
          <a:xfrm>
            <a:off x="1905000" y="954200"/>
            <a:ext cx="5334000" cy="99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smtClean="0">
                <a:solidFill>
                  <a:srgbClr val="FF0000"/>
                </a:solidFill>
              </a:rPr>
              <a:t>Congratulations!</a:t>
            </a:r>
            <a:endParaRPr lang="en-US" sz="4400" b="1" dirty="0">
              <a:solidFill>
                <a:srgbClr val="FF0000"/>
              </a:solidFill>
            </a:endParaRPr>
          </a:p>
        </p:txBody>
      </p:sp>
      <p:pic>
        <p:nvPicPr>
          <p:cNvPr id="9" name="Picture 8" descr="logo.png"/>
          <p:cNvPicPr>
            <a:picLocks noChangeAspect="1"/>
          </p:cNvPicPr>
          <p:nvPr/>
        </p:nvPicPr>
        <p:blipFill>
          <a:blip r:embed="rId4" cstate="print"/>
          <a:stretch>
            <a:fillRect/>
          </a:stretch>
        </p:blipFill>
        <p:spPr>
          <a:xfrm>
            <a:off x="1181637" y="4419600"/>
            <a:ext cx="4105275" cy="876300"/>
          </a:xfrm>
          <a:prstGeom prst="rect">
            <a:avLst/>
          </a:prstGeom>
        </p:spPr>
      </p:pic>
    </p:spTree>
    <p:extLst>
      <p:ext uri="{BB962C8B-B14F-4D97-AF65-F5344CB8AC3E}">
        <p14:creationId xmlns:p14="http://schemas.microsoft.com/office/powerpoint/2010/main" xmlns="" val="2120540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2982" y="1657375"/>
            <a:ext cx="8761017" cy="3684200"/>
          </a:xfrm>
        </p:spPr>
        <p:txBody>
          <a:bodyPr>
            <a:noAutofit/>
          </a:bodyPr>
          <a:lstStyle/>
          <a:p>
            <a:pPr marL="566928" indent="-457200">
              <a:spcBef>
                <a:spcPts val="200"/>
              </a:spcBef>
              <a:spcAft>
                <a:spcPts val="400"/>
              </a:spcAft>
              <a:buFont typeface="+mj-lt"/>
              <a:buAutoNum type="arabicPeriod"/>
            </a:pPr>
            <a:r>
              <a:rPr lang="en-US" sz="2000" dirty="0" smtClean="0"/>
              <a:t>Log into FSFN.</a:t>
            </a:r>
          </a:p>
          <a:p>
            <a:pPr marL="566928" indent="-457200">
              <a:spcBef>
                <a:spcPts val="200"/>
              </a:spcBef>
              <a:spcAft>
                <a:spcPts val="400"/>
              </a:spcAft>
              <a:buFont typeface="+mj-lt"/>
              <a:buAutoNum type="arabicPeriod"/>
            </a:pPr>
            <a:r>
              <a:rPr lang="en-US" sz="2000" dirty="0" smtClean="0"/>
              <a:t>Click </a:t>
            </a:r>
            <a:r>
              <a:rPr lang="en-US" sz="2000" b="1" dirty="0" smtClean="0"/>
              <a:t>Create</a:t>
            </a:r>
            <a:r>
              <a:rPr lang="en-US" sz="2000" dirty="0" smtClean="0"/>
              <a:t> &gt; </a:t>
            </a:r>
            <a:r>
              <a:rPr lang="en-US" sz="2000" b="1" dirty="0" smtClean="0"/>
              <a:t>Worker Training</a:t>
            </a:r>
            <a:r>
              <a:rPr lang="en-US" sz="2000" dirty="0" smtClean="0"/>
              <a:t> &gt; </a:t>
            </a:r>
            <a:r>
              <a:rPr lang="en-US" sz="2000" b="1" dirty="0" smtClean="0"/>
              <a:t>Individual Training Plan</a:t>
            </a:r>
            <a:r>
              <a:rPr lang="en-US" sz="2000" dirty="0" smtClean="0"/>
              <a:t>.</a:t>
            </a:r>
          </a:p>
          <a:p>
            <a:pPr marL="566928" indent="-457200">
              <a:spcBef>
                <a:spcPts val="200"/>
              </a:spcBef>
              <a:spcAft>
                <a:spcPts val="400"/>
              </a:spcAft>
              <a:buFont typeface="+mj-lt"/>
              <a:buAutoNum type="arabicPeriod"/>
            </a:pPr>
            <a:r>
              <a:rPr lang="en-US" sz="2000" dirty="0" smtClean="0"/>
              <a:t>Click </a:t>
            </a:r>
            <a:r>
              <a:rPr lang="en-US" sz="2000" b="1" dirty="0" smtClean="0"/>
              <a:t>Search</a:t>
            </a:r>
            <a:r>
              <a:rPr lang="en-US" sz="2000" dirty="0" smtClean="0"/>
              <a:t> within the </a:t>
            </a:r>
            <a:r>
              <a:rPr lang="en-US" sz="2000" b="1" dirty="0" smtClean="0"/>
              <a:t>Assigned Training in Progress</a:t>
            </a:r>
            <a:r>
              <a:rPr lang="en-US" sz="2000" dirty="0" smtClean="0"/>
              <a:t> group box.</a:t>
            </a:r>
            <a:endParaRPr lang="en-US" sz="2000" b="1" dirty="0" smtClean="0"/>
          </a:p>
          <a:p>
            <a:pPr marL="566928" indent="-457200">
              <a:spcBef>
                <a:spcPts val="200"/>
              </a:spcBef>
              <a:spcAft>
                <a:spcPts val="400"/>
              </a:spcAft>
              <a:buFont typeface="+mj-lt"/>
              <a:buAutoNum type="arabicPeriod"/>
            </a:pPr>
            <a:r>
              <a:rPr lang="en-US" sz="2000" dirty="0" smtClean="0"/>
              <a:t>Enter </a:t>
            </a:r>
            <a:r>
              <a:rPr lang="en-US" sz="2000" b="1" dirty="0" smtClean="0"/>
              <a:t>E-Learning 4: Safety Planning </a:t>
            </a:r>
            <a:r>
              <a:rPr lang="en-US" sz="2000" dirty="0" smtClean="0"/>
              <a:t>(or simply enter “</a:t>
            </a:r>
            <a:r>
              <a:rPr lang="en-US" sz="2000" b="1" dirty="0" smtClean="0"/>
              <a:t>E</a:t>
            </a:r>
            <a:r>
              <a:rPr lang="en-US" sz="2000" dirty="0" smtClean="0"/>
              <a:t>“ followed </a:t>
            </a:r>
            <a:br>
              <a:rPr lang="en-US" sz="2000" dirty="0" smtClean="0"/>
            </a:br>
            <a:r>
              <a:rPr lang="en-US" sz="2000" dirty="0" smtClean="0"/>
              <a:t>by *) and then click search.</a:t>
            </a:r>
            <a:endParaRPr lang="en-US" sz="2000" b="1" dirty="0" smtClean="0"/>
          </a:p>
          <a:p>
            <a:pPr marL="566928" indent="-457200">
              <a:spcBef>
                <a:spcPts val="200"/>
              </a:spcBef>
              <a:spcAft>
                <a:spcPts val="400"/>
              </a:spcAft>
              <a:buFont typeface="+mj-lt"/>
              <a:buAutoNum type="arabicPeriod"/>
            </a:pPr>
            <a:r>
              <a:rPr lang="en-US" sz="2000" dirty="0" smtClean="0"/>
              <a:t>Click </a:t>
            </a:r>
            <a:r>
              <a:rPr lang="en-US" sz="2000" b="1" dirty="0" smtClean="0"/>
              <a:t>Select</a:t>
            </a:r>
            <a:r>
              <a:rPr lang="en-US" sz="2000" dirty="0" smtClean="0"/>
              <a:t> next to the course when it appears.</a:t>
            </a:r>
          </a:p>
          <a:p>
            <a:pPr marL="566928" indent="-457200">
              <a:spcBef>
                <a:spcPts val="200"/>
              </a:spcBef>
              <a:spcAft>
                <a:spcPts val="400"/>
              </a:spcAft>
              <a:buFont typeface="+mj-lt"/>
              <a:buAutoNum type="arabicPeriod"/>
            </a:pPr>
            <a:r>
              <a:rPr lang="en-US" sz="2000" dirty="0" smtClean="0"/>
              <a:t>Click </a:t>
            </a:r>
            <a:r>
              <a:rPr lang="en-US" sz="2000" b="1" dirty="0" smtClean="0"/>
              <a:t>Continue</a:t>
            </a:r>
            <a:r>
              <a:rPr lang="en-US" sz="2000" dirty="0" smtClean="0"/>
              <a:t> at the bottom of the page.</a:t>
            </a:r>
          </a:p>
          <a:p>
            <a:pPr marL="566928" indent="-457200">
              <a:spcBef>
                <a:spcPts val="200"/>
              </a:spcBef>
              <a:spcAft>
                <a:spcPts val="400"/>
              </a:spcAft>
              <a:buFont typeface="+mj-lt"/>
              <a:buAutoNum type="arabicPeriod"/>
            </a:pPr>
            <a:r>
              <a:rPr lang="en-US" sz="2000" dirty="0" smtClean="0"/>
              <a:t>When the selected course title is displayed on your Individual Worker screen, indicate that the status is “Completed” and record the completion date.</a:t>
            </a:r>
          </a:p>
          <a:p>
            <a:pPr marL="566928" indent="-457200">
              <a:spcBef>
                <a:spcPts val="200"/>
              </a:spcBef>
              <a:spcAft>
                <a:spcPts val="400"/>
              </a:spcAft>
              <a:buFont typeface="+mj-lt"/>
              <a:buAutoNum type="arabicPeriod"/>
            </a:pPr>
            <a:r>
              <a:rPr lang="en-US" sz="2000" dirty="0" smtClean="0"/>
              <a:t>Click </a:t>
            </a:r>
            <a:r>
              <a:rPr lang="en-US" sz="2000" b="1" dirty="0" smtClean="0"/>
              <a:t>Save</a:t>
            </a:r>
            <a:r>
              <a:rPr lang="en-US" sz="2000" dirty="0" smtClean="0"/>
              <a:t>.</a:t>
            </a:r>
            <a:endParaRPr lang="en-US" sz="2000" b="1" dirty="0" smtClean="0"/>
          </a:p>
        </p:txBody>
      </p:sp>
      <p:sp>
        <p:nvSpPr>
          <p:cNvPr id="3" name="Title 2"/>
          <p:cNvSpPr>
            <a:spLocks noGrp="1"/>
          </p:cNvSpPr>
          <p:nvPr>
            <p:ph type="title"/>
          </p:nvPr>
        </p:nvSpPr>
        <p:spPr/>
        <p:txBody>
          <a:bodyPr>
            <a:normAutofit/>
          </a:bodyPr>
          <a:lstStyle/>
          <a:p>
            <a:r>
              <a:rPr lang="en-US" dirty="0" smtClean="0"/>
              <a:t>Safety Planning Course Registration  </a:t>
            </a:r>
            <a:endParaRPr lang="en-US" dirty="0"/>
          </a:p>
        </p:txBody>
      </p:sp>
      <p:sp>
        <p:nvSpPr>
          <p:cNvPr id="5" name="TextBox 4"/>
          <p:cNvSpPr txBox="1"/>
          <p:nvPr/>
        </p:nvSpPr>
        <p:spPr>
          <a:xfrm>
            <a:off x="258885" y="1217687"/>
            <a:ext cx="7611094" cy="400110"/>
          </a:xfrm>
          <a:prstGeom prst="rect">
            <a:avLst/>
          </a:prstGeom>
          <a:noFill/>
        </p:spPr>
        <p:txBody>
          <a:bodyPr wrap="square" rtlCol="0">
            <a:spAutoFit/>
          </a:bodyPr>
          <a:lstStyle/>
          <a:p>
            <a:r>
              <a:rPr lang="en-US" sz="2000" dirty="0" smtClean="0">
                <a:latin typeface="Calibri" pitchFamily="34" charset="0"/>
                <a:cs typeface="Calibri" pitchFamily="34" charset="0"/>
              </a:rPr>
              <a:t>To receive credit for this course, you will need to:</a:t>
            </a:r>
            <a:endParaRPr lang="en-US" sz="2000" dirty="0">
              <a:latin typeface="Calibri" pitchFamily="34" charset="0"/>
              <a:cs typeface="Calibri" pitchFamily="34" charset="0"/>
            </a:endParaRPr>
          </a:p>
        </p:txBody>
      </p:sp>
      <p:sp>
        <p:nvSpPr>
          <p:cNvPr id="6" name="TextBox 5"/>
          <p:cNvSpPr txBox="1"/>
          <p:nvPr/>
        </p:nvSpPr>
        <p:spPr>
          <a:xfrm>
            <a:off x="258885" y="5409815"/>
            <a:ext cx="8717280" cy="400110"/>
          </a:xfrm>
          <a:prstGeom prst="rect">
            <a:avLst/>
          </a:prstGeom>
          <a:noFill/>
        </p:spPr>
        <p:txBody>
          <a:bodyPr wrap="square" rtlCol="0">
            <a:spAutoFit/>
          </a:bodyPr>
          <a:lstStyle/>
          <a:p>
            <a:pPr marL="0" lvl="1">
              <a:spcBef>
                <a:spcPts val="400"/>
              </a:spcBef>
              <a:spcAft>
                <a:spcPts val="600"/>
              </a:spcAft>
            </a:pPr>
            <a:r>
              <a:rPr lang="en-US" sz="2000" dirty="0" smtClean="0">
                <a:latin typeface="Calibri" pitchFamily="34" charset="0"/>
                <a:cs typeface="Calibri" pitchFamily="34" charset="0"/>
              </a:rPr>
              <a:t>This should then be displayed in your “Individual Training History”.</a:t>
            </a:r>
            <a:endParaRPr lang="en-US" sz="2000" dirty="0">
              <a:latin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Standards</a:t>
            </a:r>
            <a:endParaRPr lang="en-US" dirty="0"/>
          </a:p>
        </p:txBody>
      </p:sp>
      <p:pic>
        <p:nvPicPr>
          <p:cNvPr id="5" name="Content Placeholder 3" descr="1-04560-00_Embossed_Writing_Paper_G.jpg"/>
          <p:cNvPicPr>
            <a:picLocks noGrp="1" noChangeAspect="1"/>
          </p:cNvPicPr>
          <p:nvPr>
            <p:ph idx="1"/>
          </p:nvPr>
        </p:nvPicPr>
        <p:blipFill>
          <a:blip r:embed="rId3"/>
          <a:stretch>
            <a:fillRect/>
          </a:stretch>
        </p:blipFill>
        <p:spPr>
          <a:xfrm>
            <a:off x="498808" y="1377014"/>
            <a:ext cx="8298894" cy="4979336"/>
          </a:xfrm>
          <a:prstGeom prst="rect">
            <a:avLst/>
          </a:prstGeom>
        </p:spPr>
      </p:pic>
      <p:sp>
        <p:nvSpPr>
          <p:cNvPr id="6" name="TextBox 5"/>
          <p:cNvSpPr txBox="1"/>
          <p:nvPr/>
        </p:nvSpPr>
        <p:spPr>
          <a:xfrm>
            <a:off x="2497535" y="2054389"/>
            <a:ext cx="4270913" cy="646331"/>
          </a:xfrm>
          <a:prstGeom prst="rect">
            <a:avLst/>
          </a:prstGeom>
          <a:noFill/>
        </p:spPr>
        <p:txBody>
          <a:bodyPr wrap="none" rtlCol="0">
            <a:spAutoFit/>
          </a:bodyPr>
          <a:lstStyle/>
          <a:p>
            <a:r>
              <a:rPr lang="en-US" sz="3600" dirty="0" smtClean="0">
                <a:latin typeface="Calibri" pitchFamily="34" charset="0"/>
                <a:cs typeface="Calibri" pitchFamily="34" charset="0"/>
              </a:rPr>
              <a:t>Sufficient Information</a:t>
            </a:r>
          </a:p>
        </p:txBody>
      </p:sp>
      <p:sp>
        <p:nvSpPr>
          <p:cNvPr id="7" name="TextBox 6"/>
          <p:cNvSpPr txBox="1"/>
          <p:nvPr/>
        </p:nvSpPr>
        <p:spPr>
          <a:xfrm>
            <a:off x="1337483" y="2700720"/>
            <a:ext cx="6428096" cy="384721"/>
          </a:xfrm>
          <a:prstGeom prst="rect">
            <a:avLst/>
          </a:prstGeom>
          <a:noFill/>
        </p:spPr>
        <p:txBody>
          <a:bodyPr wrap="square" rtlCol="0">
            <a:spAutoFit/>
          </a:bodyPr>
          <a:lstStyle/>
          <a:p>
            <a:r>
              <a:rPr lang="en-US" sz="1900" dirty="0" smtClean="0">
                <a:latin typeface="Calibri" pitchFamily="34" charset="0"/>
                <a:cs typeface="Calibri" pitchFamily="34" charset="0"/>
              </a:rPr>
              <a:t>Information that . . . </a:t>
            </a:r>
          </a:p>
        </p:txBody>
      </p:sp>
      <p:sp>
        <p:nvSpPr>
          <p:cNvPr id="3" name="TextBox 2"/>
          <p:cNvSpPr txBox="1"/>
          <p:nvPr/>
        </p:nvSpPr>
        <p:spPr>
          <a:xfrm>
            <a:off x="1419361" y="3131140"/>
            <a:ext cx="6796590" cy="1554272"/>
          </a:xfrm>
          <a:prstGeom prst="rect">
            <a:avLst/>
          </a:prstGeom>
          <a:noFill/>
        </p:spPr>
        <p:txBody>
          <a:bodyPr wrap="square" rtlCol="0">
            <a:spAutoFit/>
          </a:bodyPr>
          <a:lstStyle/>
          <a:p>
            <a:pPr marL="285750" indent="-285750">
              <a:buFont typeface="Arial" pitchFamily="34" charset="0"/>
              <a:buChar char="•"/>
            </a:pPr>
            <a:r>
              <a:rPr lang="en-US" sz="1900" dirty="0" smtClean="0">
                <a:latin typeface="Calibri" pitchFamily="34" charset="0"/>
                <a:cs typeface="Calibri" pitchFamily="34" charset="0"/>
              </a:rPr>
              <a:t>Gives us a full picture of the family</a:t>
            </a:r>
          </a:p>
          <a:p>
            <a:pPr marL="285750" indent="-285750">
              <a:buFont typeface="Arial" pitchFamily="34" charset="0"/>
              <a:buChar char="•"/>
            </a:pPr>
            <a:r>
              <a:rPr lang="en-US" sz="1900" dirty="0" smtClean="0">
                <a:latin typeface="Calibri" pitchFamily="34" charset="0"/>
                <a:cs typeface="Calibri" pitchFamily="34" charset="0"/>
              </a:rPr>
              <a:t>Is relevant to only one particular domain</a:t>
            </a:r>
          </a:p>
          <a:p>
            <a:pPr marL="285750" indent="-285750">
              <a:buFont typeface="Arial" pitchFamily="34" charset="0"/>
              <a:buChar char="•"/>
            </a:pPr>
            <a:r>
              <a:rPr lang="en-US" sz="1900" dirty="0" smtClean="0">
                <a:latin typeface="Calibri" pitchFamily="34" charset="0"/>
                <a:cs typeface="Calibri" pitchFamily="34" charset="0"/>
              </a:rPr>
              <a:t>Is pertinent to gaining a complete understanding of the domain</a:t>
            </a:r>
          </a:p>
          <a:p>
            <a:pPr marL="285750" indent="-285750">
              <a:buFont typeface="Arial" pitchFamily="34" charset="0"/>
              <a:buChar char="•"/>
            </a:pPr>
            <a:r>
              <a:rPr lang="en-US" sz="1900" dirty="0" smtClean="0">
                <a:latin typeface="Calibri" pitchFamily="34" charset="0"/>
                <a:cs typeface="Calibri" pitchFamily="34" charset="0"/>
              </a:rPr>
              <a:t>Covers the principal or core issues of the domain</a:t>
            </a:r>
          </a:p>
          <a:p>
            <a:pPr marL="285750" indent="-285750">
              <a:buFont typeface="Arial" pitchFamily="34" charset="0"/>
              <a:buChar char="•"/>
            </a:pPr>
            <a:r>
              <a:rPr lang="en-US" sz="1900" dirty="0" smtClean="0">
                <a:latin typeface="Calibri" pitchFamily="34" charset="0"/>
                <a:cs typeface="Calibri" pitchFamily="34" charset="0"/>
              </a:rPr>
              <a:t>Is adequate enough to give us confidence in our conclusions</a:t>
            </a:r>
          </a:p>
        </p:txBody>
      </p:sp>
    </p:spTree>
    <p:extLst>
      <p:ext uri="{BB962C8B-B14F-4D97-AF65-F5344CB8AC3E}">
        <p14:creationId xmlns:p14="http://schemas.microsoft.com/office/powerpoint/2010/main" xmlns="" val="2524642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2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15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18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par>
                                <p:cTn id="20" presetID="53" presetClass="entr" presetSubtype="0" fill="hold" grpId="0" nodeType="withEffect">
                                  <p:stCondLst>
                                    <p:cond delay="22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3">
                                            <p:txEl>
                                              <p:pRg st="3" end="3"/>
                                            </p:txEl>
                                          </p:spTgt>
                                        </p:tgtEl>
                                      </p:cBhvr>
                                    </p:animEffect>
                                  </p:childTnLst>
                                </p:cTn>
                              </p:par>
                              <p:par>
                                <p:cTn id="25" presetID="53" presetClass="entr" presetSubtype="0" fill="hold" grpId="0" nodeType="withEffect">
                                  <p:stCondLst>
                                    <p:cond delay="26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5448"/>
            <a:ext cx="8869680" cy="792162"/>
          </a:xfrm>
        </p:spPr>
        <p:txBody>
          <a:bodyPr>
            <a:noAutofit/>
          </a:bodyPr>
          <a:lstStyle/>
          <a:p>
            <a:r>
              <a:rPr lang="en-US" sz="3200" dirty="0" smtClean="0"/>
              <a:t>Sufficient Information and Safety Decision </a:t>
            </a:r>
            <a:r>
              <a:rPr lang="en-US" sz="3200" dirty="0" smtClean="0"/>
              <a:t>Making</a:t>
            </a:r>
            <a:endParaRPr lang="en-US" sz="3200" dirty="0"/>
          </a:p>
        </p:txBody>
      </p:sp>
      <p:graphicFrame>
        <p:nvGraphicFramePr>
          <p:cNvPr id="3" name="Diagram 2"/>
          <p:cNvGraphicFramePr/>
          <p:nvPr>
            <p:extLst>
              <p:ext uri="{D42A27DB-BD31-4B8C-83A1-F6EECF244321}">
                <p14:modId xmlns:p14="http://schemas.microsoft.com/office/powerpoint/2010/main" xmlns="" val="603472873"/>
              </p:ext>
            </p:extLst>
          </p:nvPr>
        </p:nvGraphicFramePr>
        <p:xfrm>
          <a:off x="245653" y="-791596"/>
          <a:ext cx="9294125" cy="678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20836425">
            <a:off x="418146" y="3872764"/>
            <a:ext cx="4954138" cy="1569660"/>
          </a:xfrm>
          <a:prstGeom prst="rect">
            <a:avLst/>
          </a:prstGeom>
          <a:noFill/>
        </p:spPr>
        <p:txBody>
          <a:bodyPr wrap="square" rtlCol="0">
            <a:spAutoFit/>
          </a:bodyPr>
          <a:lstStyle/>
          <a:p>
            <a:pPr marL="342900" indent="-342900">
              <a:buFont typeface="+mj-lt"/>
              <a:buAutoNum type="arabicParenR"/>
            </a:pPr>
            <a:r>
              <a:rPr lang="en-US" sz="1600" b="1" dirty="0" smtClean="0">
                <a:latin typeface="Calibri" pitchFamily="34" charset="0"/>
              </a:rPr>
              <a:t>Extent of Maltreatment</a:t>
            </a:r>
          </a:p>
          <a:p>
            <a:pPr marL="342900" indent="-342900">
              <a:buFont typeface="+mj-lt"/>
              <a:buAutoNum type="arabicParenR"/>
            </a:pPr>
            <a:r>
              <a:rPr lang="en-US" sz="1600" b="1" dirty="0" smtClean="0">
                <a:latin typeface="Calibri" pitchFamily="34" charset="0"/>
              </a:rPr>
              <a:t>Circumstances Surrounding Maltreatment</a:t>
            </a:r>
          </a:p>
          <a:p>
            <a:pPr marL="342900" indent="-342900">
              <a:buFont typeface="+mj-lt"/>
              <a:buAutoNum type="arabicParenR"/>
            </a:pPr>
            <a:r>
              <a:rPr lang="en-US" sz="1600" b="1" dirty="0" smtClean="0">
                <a:latin typeface="Calibri" pitchFamily="34" charset="0"/>
              </a:rPr>
              <a:t>Child Functioning</a:t>
            </a:r>
          </a:p>
          <a:p>
            <a:pPr marL="342900" indent="-342900">
              <a:buFont typeface="+mj-lt"/>
              <a:buAutoNum type="arabicParenR"/>
            </a:pPr>
            <a:r>
              <a:rPr lang="en-US" sz="1600" b="1" dirty="0" smtClean="0">
                <a:latin typeface="Calibri" pitchFamily="34" charset="0"/>
              </a:rPr>
              <a:t>Adult Functioning</a:t>
            </a:r>
          </a:p>
          <a:p>
            <a:pPr marL="342900" indent="-342900">
              <a:buFont typeface="+mj-lt"/>
              <a:buAutoNum type="arabicParenR"/>
            </a:pPr>
            <a:r>
              <a:rPr lang="en-US" sz="1600" b="1" dirty="0" smtClean="0">
                <a:latin typeface="Calibri" pitchFamily="34" charset="0"/>
              </a:rPr>
              <a:t>General Parenting Practices</a:t>
            </a:r>
          </a:p>
          <a:p>
            <a:pPr marL="342900" indent="-342900">
              <a:buFont typeface="+mj-lt"/>
              <a:buAutoNum type="arabicParenR"/>
            </a:pPr>
            <a:r>
              <a:rPr lang="en-US" sz="1600" b="1" dirty="0" smtClean="0">
                <a:latin typeface="Calibri" pitchFamily="34" charset="0"/>
              </a:rPr>
              <a:t>Disciplinary Practices</a:t>
            </a:r>
            <a:endParaRPr lang="en-US" sz="1600" b="1" dirty="0">
              <a:latin typeface="Calibri" pitchFamily="34" charset="0"/>
            </a:endParaRPr>
          </a:p>
        </p:txBody>
      </p:sp>
      <p:sp>
        <p:nvSpPr>
          <p:cNvPr id="13" name="Rectangle 12"/>
          <p:cNvSpPr/>
          <p:nvPr/>
        </p:nvSpPr>
        <p:spPr>
          <a:xfrm rot="20845783">
            <a:off x="7457125" y="1486303"/>
            <a:ext cx="1546079" cy="1464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20845783">
            <a:off x="3046665" y="2385055"/>
            <a:ext cx="1634466" cy="932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20066125">
            <a:off x="5308914" y="2038851"/>
            <a:ext cx="1600200" cy="996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250169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550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1200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2550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Decision Making and Safety Planning</a:t>
            </a:r>
            <a:endParaRPr lang="en-US" dirty="0"/>
          </a:p>
        </p:txBody>
      </p:sp>
      <p:graphicFrame>
        <p:nvGraphicFramePr>
          <p:cNvPr id="3" name="Diagram 2"/>
          <p:cNvGraphicFramePr/>
          <p:nvPr>
            <p:extLst>
              <p:ext uri="{D42A27DB-BD31-4B8C-83A1-F6EECF244321}">
                <p14:modId xmlns:p14="http://schemas.microsoft.com/office/powerpoint/2010/main" xmlns="" val="112015759"/>
              </p:ext>
            </p:extLst>
          </p:nvPr>
        </p:nvGraphicFramePr>
        <p:xfrm>
          <a:off x="246888" y="-795528"/>
          <a:ext cx="9294125" cy="678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20836425">
            <a:off x="418146" y="3872764"/>
            <a:ext cx="4954138" cy="1569660"/>
          </a:xfrm>
          <a:prstGeom prst="rect">
            <a:avLst/>
          </a:prstGeom>
          <a:noFill/>
        </p:spPr>
        <p:txBody>
          <a:bodyPr wrap="square" rtlCol="0">
            <a:spAutoFit/>
          </a:bodyPr>
          <a:lstStyle/>
          <a:p>
            <a:pPr marL="342900" indent="-342900">
              <a:buFont typeface="+mj-lt"/>
              <a:buAutoNum type="arabicParenR"/>
            </a:pPr>
            <a:r>
              <a:rPr lang="en-US" sz="1600" b="1" dirty="0" smtClean="0">
                <a:latin typeface="Calibri" pitchFamily="34" charset="0"/>
              </a:rPr>
              <a:t>Extent of Maltreatment</a:t>
            </a:r>
          </a:p>
          <a:p>
            <a:pPr marL="342900" indent="-342900">
              <a:buFont typeface="+mj-lt"/>
              <a:buAutoNum type="arabicParenR"/>
            </a:pPr>
            <a:r>
              <a:rPr lang="en-US" sz="1600" b="1" dirty="0" smtClean="0">
                <a:latin typeface="Calibri" pitchFamily="34" charset="0"/>
              </a:rPr>
              <a:t>Circumstances Surrounding Maltreatment</a:t>
            </a:r>
          </a:p>
          <a:p>
            <a:pPr marL="342900" indent="-342900">
              <a:buFont typeface="+mj-lt"/>
              <a:buAutoNum type="arabicParenR"/>
            </a:pPr>
            <a:r>
              <a:rPr lang="en-US" sz="1600" b="1" dirty="0" smtClean="0">
                <a:latin typeface="Calibri" pitchFamily="34" charset="0"/>
              </a:rPr>
              <a:t>Child Functioning</a:t>
            </a:r>
          </a:p>
          <a:p>
            <a:pPr marL="342900" indent="-342900">
              <a:buFont typeface="+mj-lt"/>
              <a:buAutoNum type="arabicParenR"/>
            </a:pPr>
            <a:r>
              <a:rPr lang="en-US" sz="1600" b="1" dirty="0" smtClean="0">
                <a:latin typeface="Calibri" pitchFamily="34" charset="0"/>
              </a:rPr>
              <a:t>Adult Functioning</a:t>
            </a:r>
          </a:p>
          <a:p>
            <a:pPr marL="342900" indent="-342900">
              <a:buFont typeface="+mj-lt"/>
              <a:buAutoNum type="arabicParenR"/>
            </a:pPr>
            <a:r>
              <a:rPr lang="en-US" sz="1600" b="1" dirty="0" smtClean="0">
                <a:latin typeface="Calibri" pitchFamily="34" charset="0"/>
              </a:rPr>
              <a:t>General Parenting Practices</a:t>
            </a:r>
          </a:p>
          <a:p>
            <a:pPr marL="342900" indent="-342900">
              <a:buFont typeface="+mj-lt"/>
              <a:buAutoNum type="arabicParenR"/>
            </a:pPr>
            <a:r>
              <a:rPr lang="en-US" sz="1600" b="1" dirty="0" smtClean="0">
                <a:latin typeface="Calibri" pitchFamily="34" charset="0"/>
              </a:rPr>
              <a:t>Disciplinary Practices</a:t>
            </a:r>
            <a:endParaRPr lang="en-US" sz="1600" b="1" dirty="0">
              <a:latin typeface="Calibri" pitchFamily="34" charset="0"/>
            </a:endParaRPr>
          </a:p>
        </p:txBody>
      </p:sp>
      <p:sp>
        <p:nvSpPr>
          <p:cNvPr id="9" name="Rectangle 8"/>
          <p:cNvSpPr/>
          <p:nvPr/>
        </p:nvSpPr>
        <p:spPr>
          <a:xfrm rot="20845783">
            <a:off x="7457125" y="1328372"/>
            <a:ext cx="1546079" cy="1464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98427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1200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Determining the Need for a Safety Plan</a:t>
            </a:r>
            <a:endParaRPr lang="en-US" dirty="0"/>
          </a:p>
        </p:txBody>
      </p:sp>
      <p:pic>
        <p:nvPicPr>
          <p:cNvPr id="5" name="Picture 4" descr="bboard_bg.jpeg"/>
          <p:cNvPicPr>
            <a:picLocks noChangeAspect="1"/>
          </p:cNvPicPr>
          <p:nvPr/>
        </p:nvPicPr>
        <p:blipFill>
          <a:blip r:embed="rId3"/>
          <a:stretch>
            <a:fillRect/>
          </a:stretch>
        </p:blipFill>
        <p:spPr>
          <a:xfrm>
            <a:off x="0" y="961258"/>
            <a:ext cx="9144000" cy="5910390"/>
          </a:xfrm>
          <a:prstGeom prst="rect">
            <a:avLst/>
          </a:prstGeom>
        </p:spPr>
      </p:pic>
      <p:sp>
        <p:nvSpPr>
          <p:cNvPr id="6" name="TextBox 5"/>
          <p:cNvSpPr txBox="1"/>
          <p:nvPr/>
        </p:nvSpPr>
        <p:spPr>
          <a:xfrm>
            <a:off x="573205" y="3268017"/>
            <a:ext cx="1787856" cy="369332"/>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Danger Threats</a:t>
            </a:r>
            <a:endParaRPr lang="en-US" b="1" dirty="0">
              <a:solidFill>
                <a:schemeClr val="bg1"/>
              </a:solidFill>
              <a:latin typeface="Calibri" pitchFamily="34" charset="0"/>
              <a:cs typeface="Calibri" pitchFamily="34" charset="0"/>
            </a:endParaRPr>
          </a:p>
        </p:txBody>
      </p:sp>
      <p:sp>
        <p:nvSpPr>
          <p:cNvPr id="14" name="Plus 13"/>
          <p:cNvSpPr/>
          <p:nvPr/>
        </p:nvSpPr>
        <p:spPr>
          <a:xfrm>
            <a:off x="2388353" y="3193573"/>
            <a:ext cx="552730" cy="518301"/>
          </a:xfrm>
          <a:prstGeom prst="mathPl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p:nvSpPr>
        <p:spPr>
          <a:xfrm>
            <a:off x="2689332" y="3278551"/>
            <a:ext cx="2493870" cy="369332"/>
          </a:xfrm>
          <a:prstGeom prst="rect">
            <a:avLst/>
          </a:prstGeom>
          <a:noFill/>
        </p:spPr>
        <p:txBody>
          <a:bodyPr wrap="square" rtlCol="0">
            <a:spAutoFit/>
          </a:bodyPr>
          <a:lstStyle/>
          <a:p>
            <a:pPr algn="ctr">
              <a:buNone/>
            </a:pPr>
            <a:r>
              <a:rPr lang="en-US" b="1" dirty="0" smtClean="0">
                <a:solidFill>
                  <a:schemeClr val="bg1"/>
                </a:solidFill>
                <a:latin typeface="Calibri" pitchFamily="34" charset="0"/>
                <a:cs typeface="Calibri" pitchFamily="34" charset="0"/>
              </a:rPr>
              <a:t>Child Vulnerability</a:t>
            </a:r>
          </a:p>
        </p:txBody>
      </p:sp>
      <p:sp>
        <p:nvSpPr>
          <p:cNvPr id="15" name="Minus 14"/>
          <p:cNvSpPr/>
          <p:nvPr/>
        </p:nvSpPr>
        <p:spPr>
          <a:xfrm>
            <a:off x="5031609" y="3142070"/>
            <a:ext cx="331969" cy="608223"/>
          </a:xfrm>
          <a:prstGeom prst="mathMin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extBox 7"/>
          <p:cNvSpPr txBox="1"/>
          <p:nvPr/>
        </p:nvSpPr>
        <p:spPr>
          <a:xfrm>
            <a:off x="5456162" y="3015112"/>
            <a:ext cx="1599739" cy="923330"/>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Caregiver Protective </a:t>
            </a:r>
            <a:r>
              <a:rPr lang="en-US" b="1" dirty="0">
                <a:solidFill>
                  <a:schemeClr val="bg1"/>
                </a:solidFill>
                <a:latin typeface="Calibri" pitchFamily="34" charset="0"/>
                <a:cs typeface="Calibri" pitchFamily="34" charset="0"/>
              </a:rPr>
              <a:t>C</a:t>
            </a:r>
            <a:r>
              <a:rPr lang="en-US" b="1" dirty="0" smtClean="0">
                <a:solidFill>
                  <a:schemeClr val="bg1"/>
                </a:solidFill>
                <a:latin typeface="Calibri" pitchFamily="34" charset="0"/>
                <a:cs typeface="Calibri" pitchFamily="34" charset="0"/>
              </a:rPr>
              <a:t>apacity</a:t>
            </a:r>
          </a:p>
        </p:txBody>
      </p:sp>
      <p:sp>
        <p:nvSpPr>
          <p:cNvPr id="16" name="Equal 15"/>
          <p:cNvSpPr/>
          <p:nvPr/>
        </p:nvSpPr>
        <p:spPr>
          <a:xfrm>
            <a:off x="6954456" y="3289109"/>
            <a:ext cx="442625" cy="579202"/>
          </a:xfrm>
          <a:prstGeom prst="mathEqual">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TextBox 9"/>
          <p:cNvSpPr txBox="1"/>
          <p:nvPr/>
        </p:nvSpPr>
        <p:spPr>
          <a:xfrm>
            <a:off x="7342489" y="3130981"/>
            <a:ext cx="1384111" cy="769441"/>
          </a:xfrm>
          <a:prstGeom prst="rect">
            <a:avLst/>
          </a:prstGeom>
          <a:noFill/>
        </p:spPr>
        <p:txBody>
          <a:bodyPr wrap="square" rtlCol="0">
            <a:spAutoFit/>
          </a:bodyPr>
          <a:lstStyle/>
          <a:p>
            <a:pPr algn="ctr">
              <a:buNone/>
            </a:pPr>
            <a:r>
              <a:rPr lang="en-US" sz="2200" b="1" dirty="0" smtClean="0">
                <a:solidFill>
                  <a:srgbClr val="FF0000"/>
                </a:solidFill>
                <a:latin typeface="Calibri" pitchFamily="34" charset="0"/>
                <a:cs typeface="Calibri" pitchFamily="34" charset="0"/>
              </a:rPr>
              <a:t>Unsafe Child</a:t>
            </a:r>
          </a:p>
        </p:txBody>
      </p:sp>
      <p:pic>
        <p:nvPicPr>
          <p:cNvPr id="13" name="Picture 12" descr="chalk.png"/>
          <p:cNvPicPr>
            <a:picLocks noChangeAspect="1"/>
          </p:cNvPicPr>
          <p:nvPr/>
        </p:nvPicPr>
        <p:blipFill>
          <a:blip r:embed="rId4"/>
          <a:stretch>
            <a:fillRect/>
          </a:stretch>
        </p:blipFill>
        <p:spPr>
          <a:xfrm>
            <a:off x="6891646" y="3968940"/>
            <a:ext cx="1326825" cy="1098554"/>
          </a:xfrm>
          <a:prstGeom prst="rect">
            <a:avLst/>
          </a:prstGeom>
        </p:spPr>
      </p:pic>
      <p:sp>
        <p:nvSpPr>
          <p:cNvPr id="17" name="TextBox 16"/>
          <p:cNvSpPr txBox="1"/>
          <p:nvPr/>
        </p:nvSpPr>
        <p:spPr>
          <a:xfrm>
            <a:off x="5295339" y="5003029"/>
            <a:ext cx="1495518" cy="769441"/>
          </a:xfrm>
          <a:prstGeom prst="rect">
            <a:avLst/>
          </a:prstGeom>
          <a:solidFill>
            <a:schemeClr val="lt1"/>
          </a:solidFill>
          <a:ln w="34925" cmpd="dbl">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en-US" sz="2200" b="1" dirty="0" smtClean="0">
                <a:solidFill>
                  <a:srgbClr val="167C47"/>
                </a:solidFill>
                <a:latin typeface="Calibri" pitchFamily="34" charset="0"/>
                <a:cs typeface="Calibri" pitchFamily="34" charset="0"/>
              </a:rPr>
              <a:t>SAFETY PLAN!!!</a:t>
            </a:r>
          </a:p>
        </p:txBody>
      </p:sp>
    </p:spTree>
    <p:extLst>
      <p:ext uri="{BB962C8B-B14F-4D97-AF65-F5344CB8AC3E}">
        <p14:creationId xmlns:p14="http://schemas.microsoft.com/office/powerpoint/2010/main" xmlns="" val="2598737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5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6" presetClass="emph" presetSubtype="0" repeatCount="2000" fill="hold" grpId="0" nodeType="withEffect">
                                  <p:stCondLst>
                                    <p:cond delay="1800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Safety Plan?</a:t>
            </a:r>
            <a:endParaRPr lang="en-US" dirty="0"/>
          </a:p>
        </p:txBody>
      </p:sp>
      <p:pic>
        <p:nvPicPr>
          <p:cNvPr id="8" name="Picture 2" descr="http://ts3.mm.bing.net/th?id=H.4805356357157166&amp;pid=15.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05695" y="1623610"/>
            <a:ext cx="6009754" cy="406660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ts3.mm.bing.net/th?id=H.4805356357157166&amp;pid=15.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05695" y="1623610"/>
            <a:ext cx="6009754" cy="406660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3" descr="http://ts4.mm.bing.net/th?id=H.4755010760476103&amp;pid=15.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721755" y="2473651"/>
            <a:ext cx="2996649" cy="2207532"/>
          </a:xfrm>
          <a:prstGeom prst="rect">
            <a:avLst/>
          </a:prstGeom>
          <a:noFill/>
          <a:effectLst>
            <a:softEdge rad="317500"/>
          </a:effectLst>
          <a:scene3d>
            <a:camera prst="isometricTopUp"/>
            <a:lightRig rig="threePt" dir="t"/>
          </a:scene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483358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17.|7.4|1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13400</TotalTime>
  <Words>4587</Words>
  <Application>Microsoft Office PowerPoint</Application>
  <PresentationFormat>On-screen Show (4:3)</PresentationFormat>
  <Paragraphs>419</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Florida Department of Children and Families</vt:lpstr>
      <vt:lpstr>Carrying Forward . . .</vt:lpstr>
      <vt:lpstr>Safety Planning</vt:lpstr>
      <vt:lpstr>Module Objectives</vt:lpstr>
      <vt:lpstr>Information Standards</vt:lpstr>
      <vt:lpstr>Sufficient Information and Safety Decision Making</vt:lpstr>
      <vt:lpstr>Safety Decision Making and Safety Planning</vt:lpstr>
      <vt:lpstr>Determining the Need for a Safety Plan</vt:lpstr>
      <vt:lpstr>What is a Safety Plan?</vt:lpstr>
      <vt:lpstr>Focus of Safety Plan?</vt:lpstr>
      <vt:lpstr>Safety Plan Differs from Case Plan</vt:lpstr>
      <vt:lpstr>The Range of Safety Plans</vt:lpstr>
      <vt:lpstr>Safety Actions or Services to Control or Manage Danger Threats</vt:lpstr>
      <vt:lpstr>Who Can Provide Protective Actions?</vt:lpstr>
      <vt:lpstr>Safety Plan Outcomes</vt:lpstr>
      <vt:lpstr>Which Safety Plan Keeps Child Safe and is Still Sufficient?</vt:lpstr>
      <vt:lpstr>Important to Consider</vt:lpstr>
      <vt:lpstr>Critical Thinking for In-home Safety Planning</vt:lpstr>
      <vt:lpstr>Critical Thinking for In-home Safety Planning</vt:lpstr>
      <vt:lpstr>Critical Thinking for In-home Safety Planning</vt:lpstr>
      <vt:lpstr>Is an In-home Plan…</vt:lpstr>
      <vt:lpstr>Five Criteria for In-home Safety Plan</vt:lpstr>
      <vt:lpstr>Safety Plan Management</vt:lpstr>
      <vt:lpstr>Four Key Components of a Written Safety Plan</vt:lpstr>
      <vt:lpstr>Four Key Components of a Written Safety Plan</vt:lpstr>
      <vt:lpstr>Four Key Components of a Written Safety Plan</vt:lpstr>
      <vt:lpstr>Four Key Components of a Written Safety Plan</vt:lpstr>
      <vt:lpstr>How Long do Safety Plans Last?</vt:lpstr>
      <vt:lpstr>Safety Plan vs. Case Plan</vt:lpstr>
      <vt:lpstr>Summary of Module</vt:lpstr>
      <vt:lpstr>Quiz Directions</vt:lpstr>
      <vt:lpstr>Q1: Which of these items is not true? </vt:lpstr>
      <vt:lpstr>Q1: Which of these items is not true? </vt:lpstr>
      <vt:lpstr>Q2: Safety plans initiate actions and services that will temporarily substitute for  ______ ? </vt:lpstr>
      <vt:lpstr>Q2: Safety plans initiate actions and services that will temporarily substitute for  ______ ?</vt:lpstr>
      <vt:lpstr>Q3: Which of these is not a criteria for an in-home safety plan?  </vt:lpstr>
      <vt:lpstr>Q3: Which of these is not a criteria for an in-home safety plan?  </vt:lpstr>
      <vt:lpstr>Q4: Reasonable efforts requires that we consider in-home safety plan options prior to making the recommendation to place the child in an out-of-home placement.    </vt:lpstr>
      <vt:lpstr>Q4: Reasonable efforts requires that we consider in-home safety plan options prior to making the recommendation to place the child in an out-of-home placement. </vt:lpstr>
      <vt:lpstr>Q5: Written safety plans should include:  </vt:lpstr>
      <vt:lpstr>Q5: Written safety plans should include:  </vt:lpstr>
      <vt:lpstr>Slide 42</vt:lpstr>
      <vt:lpstr>Safety Planning Course Registration  </vt:lpstr>
    </vt:vector>
  </TitlesOfParts>
  <Company>Frontera Interactive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dc:creator>
  <cp:lastModifiedBy>IBM_ADMIN</cp:lastModifiedBy>
  <cp:revision>590</cp:revision>
  <dcterms:created xsi:type="dcterms:W3CDTF">2013-01-31T01:40:39Z</dcterms:created>
  <dcterms:modified xsi:type="dcterms:W3CDTF">2013-05-01T22:02:23Z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D9C80ABB-955C-423C-3F44-764D6B805843</vt:lpwstr>
  </property>
  <property fmtid="{D5CDD505-2E9C-101B-9397-08002B2CF9AE}" pid="5" name="ArticulateProjectFull">
    <vt:lpwstr>C:\Users\YYY\Desktop\Qingfu\DCF\Module 4\e-learning module 4_03012013.ppta</vt:lpwstr>
  </property>
</Properties>
</file>