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8" r:id="rId1"/>
  </p:sldMasterIdLst>
  <p:notesMasterIdLst>
    <p:notesMasterId r:id="rId42"/>
  </p:notesMasterIdLst>
  <p:sldIdLst>
    <p:sldId id="390" r:id="rId2"/>
    <p:sldId id="408" r:id="rId3"/>
    <p:sldId id="349" r:id="rId4"/>
    <p:sldId id="350" r:id="rId5"/>
    <p:sldId id="351" r:id="rId6"/>
    <p:sldId id="352" r:id="rId7"/>
    <p:sldId id="353" r:id="rId8"/>
    <p:sldId id="354" r:id="rId9"/>
    <p:sldId id="355" r:id="rId10"/>
    <p:sldId id="356" r:id="rId11"/>
    <p:sldId id="357" r:id="rId12"/>
    <p:sldId id="391" r:id="rId13"/>
    <p:sldId id="359" r:id="rId14"/>
    <p:sldId id="361" r:id="rId15"/>
    <p:sldId id="362" r:id="rId16"/>
    <p:sldId id="363" r:id="rId17"/>
    <p:sldId id="364" r:id="rId18"/>
    <p:sldId id="365" r:id="rId19"/>
    <p:sldId id="366" r:id="rId20"/>
    <p:sldId id="367" r:id="rId21"/>
    <p:sldId id="410" r:id="rId22"/>
    <p:sldId id="392" r:id="rId23"/>
    <p:sldId id="393" r:id="rId24"/>
    <p:sldId id="394" r:id="rId25"/>
    <p:sldId id="395" r:id="rId26"/>
    <p:sldId id="396" r:id="rId27"/>
    <p:sldId id="381" r:id="rId28"/>
    <p:sldId id="397" r:id="rId29"/>
    <p:sldId id="402" r:id="rId30"/>
    <p:sldId id="403" r:id="rId31"/>
    <p:sldId id="404" r:id="rId32"/>
    <p:sldId id="405" r:id="rId33"/>
    <p:sldId id="389" r:id="rId34"/>
    <p:sldId id="398" r:id="rId35"/>
    <p:sldId id="385" r:id="rId36"/>
    <p:sldId id="399" r:id="rId37"/>
    <p:sldId id="406" r:id="rId38"/>
    <p:sldId id="388" r:id="rId39"/>
    <p:sldId id="407" r:id="rId40"/>
    <p:sldId id="409" r:id="rId41"/>
  </p:sldIdLst>
  <p:sldSz cx="9144000" cy="6858000" type="screen4x3"/>
  <p:notesSz cx="7010400" cy="9296400"/>
  <p:custDataLst>
    <p:tags r:id="rId4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2A505"/>
    <a:srgbClr val="C00000"/>
    <a:srgbClr val="9D9D9D"/>
    <a:srgbClr val="D42643"/>
    <a:srgbClr val="83131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6364" autoAdjust="0"/>
    <p:restoredTop sz="70857" autoAdjust="0"/>
  </p:normalViewPr>
  <p:slideViewPr>
    <p:cSldViewPr snapToGrid="0" snapToObjects="1">
      <p:cViewPr>
        <p:scale>
          <a:sx n="80" d="100"/>
          <a:sy n="80" d="100"/>
        </p:scale>
        <p:origin x="-2106" y="-3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5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5CCED6-4BBB-4193-B8D1-84CE70A1A49A}" type="doc">
      <dgm:prSet loTypeId="urn:microsoft.com/office/officeart/2005/8/layout/arrow2" loCatId="process" qsTypeId="urn:microsoft.com/office/officeart/2005/8/quickstyle/simple5" qsCatId="simple" csTypeId="urn:microsoft.com/office/officeart/2005/8/colors/colorful4" csCatId="colorful" phldr="1"/>
      <dgm:spPr/>
    </dgm:pt>
    <dgm:pt modelId="{8A05BEC5-C5BB-49F2-B619-52F9D9457D42}">
      <dgm:prSet phldrT="[Text]"/>
      <dgm:spPr/>
      <dgm:t>
        <a:bodyPr/>
        <a:lstStyle/>
        <a:p>
          <a:r>
            <a:rPr lang="en-US" b="1" dirty="0" smtClean="0">
              <a:latin typeface="Calibri" pitchFamily="34" charset="0"/>
              <a:cs typeface="Calibri" pitchFamily="34" charset="0"/>
            </a:rPr>
            <a:t>Information collection with the child victim </a:t>
          </a:r>
          <a:endParaRPr lang="en-US" b="1" dirty="0">
            <a:latin typeface="Calibri" pitchFamily="34" charset="0"/>
            <a:cs typeface="Calibri" pitchFamily="34" charset="0"/>
          </a:endParaRPr>
        </a:p>
      </dgm:t>
    </dgm:pt>
    <dgm:pt modelId="{D230F227-5FDF-4F3C-B6C6-8FD3C1D23C56}" type="parTrans" cxnId="{45318CE8-0354-43B9-868C-FAA546B4F5E4}">
      <dgm:prSet/>
      <dgm:spPr/>
      <dgm:t>
        <a:bodyPr/>
        <a:lstStyle/>
        <a:p>
          <a:endParaRPr lang="en-US">
            <a:latin typeface="Calibri" pitchFamily="34" charset="0"/>
            <a:cs typeface="Calibri" pitchFamily="34" charset="0"/>
          </a:endParaRPr>
        </a:p>
      </dgm:t>
    </dgm:pt>
    <dgm:pt modelId="{65E17100-AA11-4133-B855-45668EC2702E}" type="sibTrans" cxnId="{45318CE8-0354-43B9-868C-FAA546B4F5E4}">
      <dgm:prSet/>
      <dgm:spPr/>
      <dgm:t>
        <a:bodyPr/>
        <a:lstStyle/>
        <a:p>
          <a:endParaRPr lang="en-US">
            <a:latin typeface="Calibri" pitchFamily="34" charset="0"/>
            <a:cs typeface="Calibri" pitchFamily="34" charset="0"/>
          </a:endParaRPr>
        </a:p>
      </dgm:t>
    </dgm:pt>
    <dgm:pt modelId="{46273CF4-272D-47E6-91C9-3C620F512F2D}">
      <dgm:prSet phldrT="[Text]"/>
      <dgm:spPr/>
      <dgm:t>
        <a:bodyPr/>
        <a:lstStyle/>
        <a:p>
          <a:r>
            <a:rPr lang="en-US" b="1" dirty="0" smtClean="0">
              <a:latin typeface="Calibri" pitchFamily="34" charset="0"/>
              <a:cs typeface="Calibri" pitchFamily="34" charset="0"/>
            </a:rPr>
            <a:t>Alleged perpetrator</a:t>
          </a:r>
          <a:endParaRPr lang="en-US" b="1" dirty="0">
            <a:latin typeface="Calibri" pitchFamily="34" charset="0"/>
            <a:cs typeface="Calibri" pitchFamily="34" charset="0"/>
          </a:endParaRPr>
        </a:p>
      </dgm:t>
    </dgm:pt>
    <dgm:pt modelId="{D25619AF-458B-47CC-A6F2-CE0015C677A9}" type="parTrans" cxnId="{B858DBFE-A179-4168-90FA-A7ADD200D147}">
      <dgm:prSet/>
      <dgm:spPr/>
      <dgm:t>
        <a:bodyPr/>
        <a:lstStyle/>
        <a:p>
          <a:endParaRPr lang="en-US">
            <a:latin typeface="Calibri" pitchFamily="34" charset="0"/>
            <a:cs typeface="Calibri" pitchFamily="34" charset="0"/>
          </a:endParaRPr>
        </a:p>
      </dgm:t>
    </dgm:pt>
    <dgm:pt modelId="{11F95DCA-2FE7-4EDF-B70E-B8412E5E4076}" type="sibTrans" cxnId="{B858DBFE-A179-4168-90FA-A7ADD200D147}">
      <dgm:prSet/>
      <dgm:spPr/>
      <dgm:t>
        <a:bodyPr/>
        <a:lstStyle/>
        <a:p>
          <a:endParaRPr lang="en-US">
            <a:latin typeface="Calibri" pitchFamily="34" charset="0"/>
            <a:cs typeface="Calibri" pitchFamily="34" charset="0"/>
          </a:endParaRPr>
        </a:p>
      </dgm:t>
    </dgm:pt>
    <dgm:pt modelId="{C42F6AC0-6245-47DC-897D-8E5E454A094F}">
      <dgm:prSet phldrT="[Text]"/>
      <dgm:spPr/>
      <dgm:t>
        <a:bodyPr/>
        <a:lstStyle/>
        <a:p>
          <a:r>
            <a:rPr lang="en-US" b="1" dirty="0" smtClean="0">
              <a:latin typeface="Calibri" pitchFamily="34" charset="0"/>
              <a:cs typeface="Calibri" pitchFamily="34" charset="0"/>
            </a:rPr>
            <a:t>Non-abusing parent</a:t>
          </a:r>
          <a:endParaRPr lang="en-US" b="1" dirty="0">
            <a:latin typeface="Calibri" pitchFamily="34" charset="0"/>
            <a:cs typeface="Calibri" pitchFamily="34" charset="0"/>
          </a:endParaRPr>
        </a:p>
      </dgm:t>
    </dgm:pt>
    <dgm:pt modelId="{6BC76B93-35AA-4893-8921-E2348672B9CD}" type="parTrans" cxnId="{7FAA35A8-69E0-4494-A67F-63AF8249BDC0}">
      <dgm:prSet/>
      <dgm:spPr/>
      <dgm:t>
        <a:bodyPr/>
        <a:lstStyle/>
        <a:p>
          <a:endParaRPr lang="en-US">
            <a:latin typeface="Calibri" pitchFamily="34" charset="0"/>
            <a:cs typeface="Calibri" pitchFamily="34" charset="0"/>
          </a:endParaRPr>
        </a:p>
      </dgm:t>
    </dgm:pt>
    <dgm:pt modelId="{9C822C0A-2675-479B-8CC6-5B651B635086}" type="sibTrans" cxnId="{7FAA35A8-69E0-4494-A67F-63AF8249BDC0}">
      <dgm:prSet/>
      <dgm:spPr/>
      <dgm:t>
        <a:bodyPr/>
        <a:lstStyle/>
        <a:p>
          <a:endParaRPr lang="en-US">
            <a:latin typeface="Calibri" pitchFamily="34" charset="0"/>
            <a:cs typeface="Calibri" pitchFamily="34" charset="0"/>
          </a:endParaRPr>
        </a:p>
      </dgm:t>
    </dgm:pt>
    <dgm:pt modelId="{FF785779-B4B8-4924-BF2C-F65932C4CE9D}">
      <dgm:prSet phldrT="[Text]"/>
      <dgm:spPr/>
      <dgm:t>
        <a:bodyPr/>
        <a:lstStyle/>
        <a:p>
          <a:r>
            <a:rPr lang="en-US" b="1" dirty="0" smtClean="0">
              <a:latin typeface="Calibri" pitchFamily="34" charset="0"/>
              <a:cs typeface="Calibri" pitchFamily="34" charset="0"/>
            </a:rPr>
            <a:t>Other siblings</a:t>
          </a:r>
          <a:endParaRPr lang="en-US" b="1" dirty="0">
            <a:latin typeface="Calibri" pitchFamily="34" charset="0"/>
            <a:cs typeface="Calibri" pitchFamily="34" charset="0"/>
          </a:endParaRPr>
        </a:p>
      </dgm:t>
    </dgm:pt>
    <dgm:pt modelId="{92C8813D-1B61-4DB1-85F9-62DB086FE9CA}" type="sibTrans" cxnId="{614134ED-87FB-42E6-A093-73425D5DA77F}">
      <dgm:prSet/>
      <dgm:spPr/>
      <dgm:t>
        <a:bodyPr/>
        <a:lstStyle/>
        <a:p>
          <a:endParaRPr lang="en-US">
            <a:latin typeface="Calibri" pitchFamily="34" charset="0"/>
            <a:cs typeface="Calibri" pitchFamily="34" charset="0"/>
          </a:endParaRPr>
        </a:p>
      </dgm:t>
    </dgm:pt>
    <dgm:pt modelId="{D5EE6735-B76D-4959-B697-C113AF4BA2EB}" type="parTrans" cxnId="{614134ED-87FB-42E6-A093-73425D5DA77F}">
      <dgm:prSet/>
      <dgm:spPr/>
      <dgm:t>
        <a:bodyPr/>
        <a:lstStyle/>
        <a:p>
          <a:endParaRPr lang="en-US">
            <a:latin typeface="Calibri" pitchFamily="34" charset="0"/>
            <a:cs typeface="Calibri" pitchFamily="34" charset="0"/>
          </a:endParaRPr>
        </a:p>
      </dgm:t>
    </dgm:pt>
    <dgm:pt modelId="{54464C25-626F-4A39-8169-9BBBFFB8F721}" type="pres">
      <dgm:prSet presAssocID="{AF5CCED6-4BBB-4193-B8D1-84CE70A1A49A}" presName="arrowDiagram" presStyleCnt="0">
        <dgm:presLayoutVars>
          <dgm:chMax val="5"/>
          <dgm:dir/>
          <dgm:resizeHandles val="exact"/>
        </dgm:presLayoutVars>
      </dgm:prSet>
      <dgm:spPr/>
    </dgm:pt>
    <dgm:pt modelId="{2BDADBF6-1D4B-4FDC-ABBA-D6D5A82FF82D}" type="pres">
      <dgm:prSet presAssocID="{AF5CCED6-4BBB-4193-B8D1-84CE70A1A49A}" presName="arrow" presStyleLbl="bgShp" presStyleIdx="0" presStyleCnt="1" custLinFactNeighborX="656"/>
      <dgm:spPr>
        <a:solidFill>
          <a:srgbClr val="72A505"/>
        </a:solidFill>
      </dgm:spPr>
      <dgm:t>
        <a:bodyPr/>
        <a:lstStyle/>
        <a:p>
          <a:endParaRPr lang="en-US"/>
        </a:p>
      </dgm:t>
    </dgm:pt>
    <dgm:pt modelId="{AADDE07D-E052-455D-815A-A03CD5DF8235}" type="pres">
      <dgm:prSet presAssocID="{AF5CCED6-4BBB-4193-B8D1-84CE70A1A49A}" presName="arrowDiagram4" presStyleCnt="0"/>
      <dgm:spPr/>
    </dgm:pt>
    <dgm:pt modelId="{22342444-1DE2-4321-9274-54749B94CB05}" type="pres">
      <dgm:prSet presAssocID="{8A05BEC5-C5BB-49F2-B619-52F9D9457D42}" presName="bullet4a" presStyleLbl="node1" presStyleIdx="0" presStyleCnt="4"/>
      <dgm:spPr/>
    </dgm:pt>
    <dgm:pt modelId="{55C698E5-FB54-4380-9557-7B5DAD39F697}" type="pres">
      <dgm:prSet presAssocID="{8A05BEC5-C5BB-49F2-B619-52F9D9457D42}" presName="textBox4a" presStyleLbl="revTx" presStyleIdx="0" presStyleCnt="4" custScaleX="142793" custLinFactNeighborX="28770">
        <dgm:presLayoutVars>
          <dgm:bulletEnabled val="1"/>
        </dgm:presLayoutVars>
      </dgm:prSet>
      <dgm:spPr/>
      <dgm:t>
        <a:bodyPr/>
        <a:lstStyle/>
        <a:p>
          <a:endParaRPr lang="en-US"/>
        </a:p>
      </dgm:t>
    </dgm:pt>
    <dgm:pt modelId="{23341036-4532-4BE5-84C1-ED5C832D51C0}" type="pres">
      <dgm:prSet presAssocID="{FF785779-B4B8-4924-BF2C-F65932C4CE9D}" presName="bullet4b" presStyleLbl="node1" presStyleIdx="1" presStyleCnt="4"/>
      <dgm:spPr/>
    </dgm:pt>
    <dgm:pt modelId="{F25AEB0C-48E0-43D9-B939-D3E74ABF5CC3}" type="pres">
      <dgm:prSet presAssocID="{FF785779-B4B8-4924-BF2C-F65932C4CE9D}" presName="textBox4b" presStyleLbl="revTx" presStyleIdx="1" presStyleCnt="4" custLinFactNeighborX="3905">
        <dgm:presLayoutVars>
          <dgm:bulletEnabled val="1"/>
        </dgm:presLayoutVars>
      </dgm:prSet>
      <dgm:spPr/>
      <dgm:t>
        <a:bodyPr/>
        <a:lstStyle/>
        <a:p>
          <a:endParaRPr lang="en-US"/>
        </a:p>
      </dgm:t>
    </dgm:pt>
    <dgm:pt modelId="{029F37F1-097B-4B68-90A3-AE29578D9BF4}" type="pres">
      <dgm:prSet presAssocID="{C42F6AC0-6245-47DC-897D-8E5E454A094F}" presName="bullet4c" presStyleLbl="node1" presStyleIdx="2" presStyleCnt="4"/>
      <dgm:spPr/>
    </dgm:pt>
    <dgm:pt modelId="{90A76592-8D61-4888-92CE-E6B471A63CC8}" type="pres">
      <dgm:prSet presAssocID="{C42F6AC0-6245-47DC-897D-8E5E454A094F}" presName="textBox4c" presStyleLbl="revTx" presStyleIdx="2" presStyleCnt="4" custLinFactNeighborX="4686">
        <dgm:presLayoutVars>
          <dgm:bulletEnabled val="1"/>
        </dgm:presLayoutVars>
      </dgm:prSet>
      <dgm:spPr/>
      <dgm:t>
        <a:bodyPr/>
        <a:lstStyle/>
        <a:p>
          <a:endParaRPr lang="en-US"/>
        </a:p>
      </dgm:t>
    </dgm:pt>
    <dgm:pt modelId="{8B730F26-971C-44B3-A066-A7CEA56E2E90}" type="pres">
      <dgm:prSet presAssocID="{46273CF4-272D-47E6-91C9-3C620F512F2D}" presName="bullet4d" presStyleLbl="node1" presStyleIdx="3" presStyleCnt="4"/>
      <dgm:spPr/>
    </dgm:pt>
    <dgm:pt modelId="{9E40A4F7-DDFD-4568-9EF0-2C8F47A72FEB}" type="pres">
      <dgm:prSet presAssocID="{46273CF4-272D-47E6-91C9-3C620F512F2D}" presName="textBox4d" presStyleLbl="revTx" presStyleIdx="3" presStyleCnt="4" custLinFactNeighborX="3905">
        <dgm:presLayoutVars>
          <dgm:bulletEnabled val="1"/>
        </dgm:presLayoutVars>
      </dgm:prSet>
      <dgm:spPr/>
      <dgm:t>
        <a:bodyPr/>
        <a:lstStyle/>
        <a:p>
          <a:endParaRPr lang="en-US"/>
        </a:p>
      </dgm:t>
    </dgm:pt>
  </dgm:ptLst>
  <dgm:cxnLst>
    <dgm:cxn modelId="{AC9E32C9-0FE2-460E-AAEE-033E28F7D58A}" type="presOf" srcId="{AF5CCED6-4BBB-4193-B8D1-84CE70A1A49A}" destId="{54464C25-626F-4A39-8169-9BBBFFB8F721}" srcOrd="0" destOrd="0" presId="urn:microsoft.com/office/officeart/2005/8/layout/arrow2"/>
    <dgm:cxn modelId="{62519023-FBCC-4B5C-8FA5-D2E7C76BBE38}" type="presOf" srcId="{C42F6AC0-6245-47DC-897D-8E5E454A094F}" destId="{90A76592-8D61-4888-92CE-E6B471A63CC8}" srcOrd="0" destOrd="0" presId="urn:microsoft.com/office/officeart/2005/8/layout/arrow2"/>
    <dgm:cxn modelId="{B858DBFE-A179-4168-90FA-A7ADD200D147}" srcId="{AF5CCED6-4BBB-4193-B8D1-84CE70A1A49A}" destId="{46273CF4-272D-47E6-91C9-3C620F512F2D}" srcOrd="3" destOrd="0" parTransId="{D25619AF-458B-47CC-A6F2-CE0015C677A9}" sibTransId="{11F95DCA-2FE7-4EDF-B70E-B8412E5E4076}"/>
    <dgm:cxn modelId="{614134ED-87FB-42E6-A093-73425D5DA77F}" srcId="{AF5CCED6-4BBB-4193-B8D1-84CE70A1A49A}" destId="{FF785779-B4B8-4924-BF2C-F65932C4CE9D}" srcOrd="1" destOrd="0" parTransId="{D5EE6735-B76D-4959-B697-C113AF4BA2EB}" sibTransId="{92C8813D-1B61-4DB1-85F9-62DB086FE9CA}"/>
    <dgm:cxn modelId="{F9419408-AA63-47C1-85E2-6EE4823E7C8D}" type="presOf" srcId="{FF785779-B4B8-4924-BF2C-F65932C4CE9D}" destId="{F25AEB0C-48E0-43D9-B939-D3E74ABF5CC3}" srcOrd="0" destOrd="0" presId="urn:microsoft.com/office/officeart/2005/8/layout/arrow2"/>
    <dgm:cxn modelId="{A847554C-1797-483C-B5D6-293912D5D6F0}" type="presOf" srcId="{8A05BEC5-C5BB-49F2-B619-52F9D9457D42}" destId="{55C698E5-FB54-4380-9557-7B5DAD39F697}" srcOrd="0" destOrd="0" presId="urn:microsoft.com/office/officeart/2005/8/layout/arrow2"/>
    <dgm:cxn modelId="{45318CE8-0354-43B9-868C-FAA546B4F5E4}" srcId="{AF5CCED6-4BBB-4193-B8D1-84CE70A1A49A}" destId="{8A05BEC5-C5BB-49F2-B619-52F9D9457D42}" srcOrd="0" destOrd="0" parTransId="{D230F227-5FDF-4F3C-B6C6-8FD3C1D23C56}" sibTransId="{65E17100-AA11-4133-B855-45668EC2702E}"/>
    <dgm:cxn modelId="{1BE70796-9324-49F2-971C-933E9D42246E}" type="presOf" srcId="{46273CF4-272D-47E6-91C9-3C620F512F2D}" destId="{9E40A4F7-DDFD-4568-9EF0-2C8F47A72FEB}" srcOrd="0" destOrd="0" presId="urn:microsoft.com/office/officeart/2005/8/layout/arrow2"/>
    <dgm:cxn modelId="{7FAA35A8-69E0-4494-A67F-63AF8249BDC0}" srcId="{AF5CCED6-4BBB-4193-B8D1-84CE70A1A49A}" destId="{C42F6AC0-6245-47DC-897D-8E5E454A094F}" srcOrd="2" destOrd="0" parTransId="{6BC76B93-35AA-4893-8921-E2348672B9CD}" sibTransId="{9C822C0A-2675-479B-8CC6-5B651B635086}"/>
    <dgm:cxn modelId="{C999BFB7-5503-45DF-93B0-AA88F0A4E774}" type="presParOf" srcId="{54464C25-626F-4A39-8169-9BBBFFB8F721}" destId="{2BDADBF6-1D4B-4FDC-ABBA-D6D5A82FF82D}" srcOrd="0" destOrd="0" presId="urn:microsoft.com/office/officeart/2005/8/layout/arrow2"/>
    <dgm:cxn modelId="{2977192E-B601-4F37-A454-FCD52DE31852}" type="presParOf" srcId="{54464C25-626F-4A39-8169-9BBBFFB8F721}" destId="{AADDE07D-E052-455D-815A-A03CD5DF8235}" srcOrd="1" destOrd="0" presId="urn:microsoft.com/office/officeart/2005/8/layout/arrow2"/>
    <dgm:cxn modelId="{52E42DA3-DC7B-4549-A127-49CA49A1046C}" type="presParOf" srcId="{AADDE07D-E052-455D-815A-A03CD5DF8235}" destId="{22342444-1DE2-4321-9274-54749B94CB05}" srcOrd="0" destOrd="0" presId="urn:microsoft.com/office/officeart/2005/8/layout/arrow2"/>
    <dgm:cxn modelId="{DF0A0A8E-0E48-4D2F-9376-DE29B743848B}" type="presParOf" srcId="{AADDE07D-E052-455D-815A-A03CD5DF8235}" destId="{55C698E5-FB54-4380-9557-7B5DAD39F697}" srcOrd="1" destOrd="0" presId="urn:microsoft.com/office/officeart/2005/8/layout/arrow2"/>
    <dgm:cxn modelId="{A8FE4CC8-9024-4887-A0BC-3A28468D3BF9}" type="presParOf" srcId="{AADDE07D-E052-455D-815A-A03CD5DF8235}" destId="{23341036-4532-4BE5-84C1-ED5C832D51C0}" srcOrd="2" destOrd="0" presId="urn:microsoft.com/office/officeart/2005/8/layout/arrow2"/>
    <dgm:cxn modelId="{0C0F974B-F508-42EB-BB22-41EFAF136B22}" type="presParOf" srcId="{AADDE07D-E052-455D-815A-A03CD5DF8235}" destId="{F25AEB0C-48E0-43D9-B939-D3E74ABF5CC3}" srcOrd="3" destOrd="0" presId="urn:microsoft.com/office/officeart/2005/8/layout/arrow2"/>
    <dgm:cxn modelId="{15D4F865-66B3-43D9-BB0E-0C8D7FF9D412}" type="presParOf" srcId="{AADDE07D-E052-455D-815A-A03CD5DF8235}" destId="{029F37F1-097B-4B68-90A3-AE29578D9BF4}" srcOrd="4" destOrd="0" presId="urn:microsoft.com/office/officeart/2005/8/layout/arrow2"/>
    <dgm:cxn modelId="{F66227BE-6A85-4686-A9DC-531407150C64}" type="presParOf" srcId="{AADDE07D-E052-455D-815A-A03CD5DF8235}" destId="{90A76592-8D61-4888-92CE-E6B471A63CC8}" srcOrd="5" destOrd="0" presId="urn:microsoft.com/office/officeart/2005/8/layout/arrow2"/>
    <dgm:cxn modelId="{AC307A57-542A-4F21-8C37-D2D9570B1466}" type="presParOf" srcId="{AADDE07D-E052-455D-815A-A03CD5DF8235}" destId="{8B730F26-971C-44B3-A066-A7CEA56E2E90}" srcOrd="6" destOrd="0" presId="urn:microsoft.com/office/officeart/2005/8/layout/arrow2"/>
    <dgm:cxn modelId="{20041D7E-ED32-4EE3-8DEA-4F8374CC7278}" type="presParOf" srcId="{AADDE07D-E052-455D-815A-A03CD5DF8235}" destId="{9E40A4F7-DDFD-4568-9EF0-2C8F47A72FEB}" srcOrd="7"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BDADBF6-1D4B-4FDC-ABBA-D6D5A82FF82D}">
      <dsp:nvSpPr>
        <dsp:cNvPr id="0" name=""/>
        <dsp:cNvSpPr/>
      </dsp:nvSpPr>
      <dsp:spPr>
        <a:xfrm>
          <a:off x="541534" y="0"/>
          <a:ext cx="7241539" cy="4525962"/>
        </a:xfrm>
        <a:prstGeom prst="swooshArrow">
          <a:avLst>
            <a:gd name="adj1" fmla="val 25000"/>
            <a:gd name="adj2" fmla="val 25000"/>
          </a:avLst>
        </a:prstGeom>
        <a:solidFill>
          <a:srgbClr val="72A505"/>
        </a:solid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2342444-1DE2-4321-9274-54749B94CB05}">
      <dsp:nvSpPr>
        <dsp:cNvPr id="0" name=""/>
        <dsp:cNvSpPr/>
      </dsp:nvSpPr>
      <dsp:spPr>
        <a:xfrm>
          <a:off x="1207322" y="3365505"/>
          <a:ext cx="166555" cy="166555"/>
        </a:xfrm>
        <a:prstGeom prst="ellipse">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sp>
    <dsp:sp modelId="{55C698E5-FB54-4380-9557-7B5DAD39F697}">
      <dsp:nvSpPr>
        <dsp:cNvPr id="0" name=""/>
        <dsp:cNvSpPr/>
      </dsp:nvSpPr>
      <dsp:spPr>
        <a:xfrm>
          <a:off x="1381905" y="3448783"/>
          <a:ext cx="1768210" cy="1077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254" tIns="0" rIns="0" bIns="0" numCol="1" spcCol="1270" anchor="t" anchorCtr="0">
          <a:noAutofit/>
        </a:bodyPr>
        <a:lstStyle/>
        <a:p>
          <a:pPr lvl="0" algn="l" defTabSz="889000">
            <a:lnSpc>
              <a:spcPct val="90000"/>
            </a:lnSpc>
            <a:spcBef>
              <a:spcPct val="0"/>
            </a:spcBef>
            <a:spcAft>
              <a:spcPct val="35000"/>
            </a:spcAft>
          </a:pPr>
          <a:r>
            <a:rPr lang="en-US" sz="2000" b="1" kern="1200" dirty="0" smtClean="0">
              <a:latin typeface="Calibri" pitchFamily="34" charset="0"/>
              <a:cs typeface="Calibri" pitchFamily="34" charset="0"/>
            </a:rPr>
            <a:t>Information collection with the child victim </a:t>
          </a:r>
          <a:endParaRPr lang="en-US" sz="2000" b="1" kern="1200" dirty="0">
            <a:latin typeface="Calibri" pitchFamily="34" charset="0"/>
            <a:cs typeface="Calibri" pitchFamily="34" charset="0"/>
          </a:endParaRPr>
        </a:p>
      </dsp:txBody>
      <dsp:txXfrm>
        <a:off x="1381905" y="3448783"/>
        <a:ext cx="1768210" cy="1077178"/>
      </dsp:txXfrm>
    </dsp:sp>
    <dsp:sp modelId="{23341036-4532-4BE5-84C1-ED5C832D51C0}">
      <dsp:nvSpPr>
        <dsp:cNvPr id="0" name=""/>
        <dsp:cNvSpPr/>
      </dsp:nvSpPr>
      <dsp:spPr>
        <a:xfrm>
          <a:off x="2384072" y="2312766"/>
          <a:ext cx="289661" cy="289661"/>
        </a:xfrm>
        <a:prstGeom prst="ellipse">
          <a:avLst/>
        </a:prstGeom>
        <a:gradFill rotWithShape="0">
          <a:gsLst>
            <a:gs pos="0">
              <a:schemeClr val="accent4">
                <a:hueOff val="406013"/>
                <a:satOff val="-7024"/>
                <a:lumOff val="-1503"/>
                <a:alphaOff val="0"/>
                <a:shade val="15000"/>
                <a:satMod val="180000"/>
              </a:schemeClr>
            </a:gs>
            <a:gs pos="50000">
              <a:schemeClr val="accent4">
                <a:hueOff val="406013"/>
                <a:satOff val="-7024"/>
                <a:lumOff val="-1503"/>
                <a:alphaOff val="0"/>
                <a:shade val="45000"/>
                <a:satMod val="170000"/>
              </a:schemeClr>
            </a:gs>
            <a:gs pos="70000">
              <a:schemeClr val="accent4">
                <a:hueOff val="406013"/>
                <a:satOff val="-7024"/>
                <a:lumOff val="-1503"/>
                <a:alphaOff val="0"/>
                <a:tint val="99000"/>
                <a:shade val="65000"/>
                <a:satMod val="155000"/>
              </a:schemeClr>
            </a:gs>
            <a:gs pos="100000">
              <a:schemeClr val="accent4">
                <a:hueOff val="406013"/>
                <a:satOff val="-7024"/>
                <a:lumOff val="-1503"/>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406013"/>
              <a:satOff val="-7024"/>
              <a:lumOff val="-1503"/>
              <a:alphaOff val="0"/>
              <a:satMod val="300000"/>
            </a:schemeClr>
          </a:contourClr>
        </a:sp3d>
      </dsp:spPr>
      <dsp:style>
        <a:lnRef idx="0">
          <a:scrgbClr r="0" g="0" b="0"/>
        </a:lnRef>
        <a:fillRef idx="3">
          <a:scrgbClr r="0" g="0" b="0"/>
        </a:fillRef>
        <a:effectRef idx="3">
          <a:scrgbClr r="0" g="0" b="0"/>
        </a:effectRef>
        <a:fontRef idx="minor">
          <a:schemeClr val="lt1"/>
        </a:fontRef>
      </dsp:style>
    </dsp:sp>
    <dsp:sp modelId="{F25AEB0C-48E0-43D9-B939-D3E74ABF5CC3}">
      <dsp:nvSpPr>
        <dsp:cNvPr id="0" name=""/>
        <dsp:cNvSpPr/>
      </dsp:nvSpPr>
      <dsp:spPr>
        <a:xfrm>
          <a:off x="2588287" y="2457597"/>
          <a:ext cx="1520723" cy="2068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486" tIns="0" rIns="0" bIns="0" numCol="1" spcCol="1270" anchor="t" anchorCtr="0">
          <a:noAutofit/>
        </a:bodyPr>
        <a:lstStyle/>
        <a:p>
          <a:pPr lvl="0" algn="l" defTabSz="889000">
            <a:lnSpc>
              <a:spcPct val="90000"/>
            </a:lnSpc>
            <a:spcBef>
              <a:spcPct val="0"/>
            </a:spcBef>
            <a:spcAft>
              <a:spcPct val="35000"/>
            </a:spcAft>
          </a:pPr>
          <a:r>
            <a:rPr lang="en-US" sz="2000" b="1" kern="1200" dirty="0" smtClean="0">
              <a:latin typeface="Calibri" pitchFamily="34" charset="0"/>
              <a:cs typeface="Calibri" pitchFamily="34" charset="0"/>
            </a:rPr>
            <a:t>Other siblings</a:t>
          </a:r>
          <a:endParaRPr lang="en-US" sz="2000" b="1" kern="1200" dirty="0">
            <a:latin typeface="Calibri" pitchFamily="34" charset="0"/>
            <a:cs typeface="Calibri" pitchFamily="34" charset="0"/>
          </a:endParaRPr>
        </a:p>
      </dsp:txBody>
      <dsp:txXfrm>
        <a:off x="2588287" y="2457597"/>
        <a:ext cx="1520723" cy="2068364"/>
      </dsp:txXfrm>
    </dsp:sp>
    <dsp:sp modelId="{029F37F1-097B-4B68-90A3-AE29578D9BF4}">
      <dsp:nvSpPr>
        <dsp:cNvPr id="0" name=""/>
        <dsp:cNvSpPr/>
      </dsp:nvSpPr>
      <dsp:spPr>
        <a:xfrm>
          <a:off x="3886691" y="1537016"/>
          <a:ext cx="383801" cy="383801"/>
        </a:xfrm>
        <a:prstGeom prst="ellipse">
          <a:avLst/>
        </a:prstGeom>
        <a:gradFill rotWithShape="0">
          <a:gsLst>
            <a:gs pos="0">
              <a:schemeClr val="accent4">
                <a:hueOff val="812026"/>
                <a:satOff val="-14048"/>
                <a:lumOff val="-3007"/>
                <a:alphaOff val="0"/>
                <a:shade val="15000"/>
                <a:satMod val="180000"/>
              </a:schemeClr>
            </a:gs>
            <a:gs pos="50000">
              <a:schemeClr val="accent4">
                <a:hueOff val="812026"/>
                <a:satOff val="-14048"/>
                <a:lumOff val="-3007"/>
                <a:alphaOff val="0"/>
                <a:shade val="45000"/>
                <a:satMod val="170000"/>
              </a:schemeClr>
            </a:gs>
            <a:gs pos="70000">
              <a:schemeClr val="accent4">
                <a:hueOff val="812026"/>
                <a:satOff val="-14048"/>
                <a:lumOff val="-3007"/>
                <a:alphaOff val="0"/>
                <a:tint val="99000"/>
                <a:shade val="65000"/>
                <a:satMod val="155000"/>
              </a:schemeClr>
            </a:gs>
            <a:gs pos="100000">
              <a:schemeClr val="accent4">
                <a:hueOff val="812026"/>
                <a:satOff val="-14048"/>
                <a:lumOff val="-3007"/>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812026"/>
              <a:satOff val="-14048"/>
              <a:lumOff val="-3007"/>
              <a:alphaOff val="0"/>
              <a:satMod val="300000"/>
            </a:schemeClr>
          </a:contourClr>
        </a:sp3d>
      </dsp:spPr>
      <dsp:style>
        <a:lnRef idx="0">
          <a:scrgbClr r="0" g="0" b="0"/>
        </a:lnRef>
        <a:fillRef idx="3">
          <a:scrgbClr r="0" g="0" b="0"/>
        </a:fillRef>
        <a:effectRef idx="3">
          <a:scrgbClr r="0" g="0" b="0"/>
        </a:effectRef>
        <a:fontRef idx="minor">
          <a:schemeClr val="lt1"/>
        </a:fontRef>
      </dsp:style>
    </dsp:sp>
    <dsp:sp modelId="{90A76592-8D61-4888-92CE-E6B471A63CC8}">
      <dsp:nvSpPr>
        <dsp:cNvPr id="0" name=""/>
        <dsp:cNvSpPr/>
      </dsp:nvSpPr>
      <dsp:spPr>
        <a:xfrm>
          <a:off x="4149853" y="1728917"/>
          <a:ext cx="1520723" cy="2797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369" tIns="0" rIns="0" bIns="0" numCol="1" spcCol="1270" anchor="t" anchorCtr="0">
          <a:noAutofit/>
        </a:bodyPr>
        <a:lstStyle/>
        <a:p>
          <a:pPr lvl="0" algn="l" defTabSz="889000">
            <a:lnSpc>
              <a:spcPct val="90000"/>
            </a:lnSpc>
            <a:spcBef>
              <a:spcPct val="0"/>
            </a:spcBef>
            <a:spcAft>
              <a:spcPct val="35000"/>
            </a:spcAft>
          </a:pPr>
          <a:r>
            <a:rPr lang="en-US" sz="2000" b="1" kern="1200" dirty="0" smtClean="0">
              <a:latin typeface="Calibri" pitchFamily="34" charset="0"/>
              <a:cs typeface="Calibri" pitchFamily="34" charset="0"/>
            </a:rPr>
            <a:t>Non-abusing parent</a:t>
          </a:r>
          <a:endParaRPr lang="en-US" sz="2000" b="1" kern="1200" dirty="0">
            <a:latin typeface="Calibri" pitchFamily="34" charset="0"/>
            <a:cs typeface="Calibri" pitchFamily="34" charset="0"/>
          </a:endParaRPr>
        </a:p>
      </dsp:txBody>
      <dsp:txXfrm>
        <a:off x="4149853" y="1728917"/>
        <a:ext cx="1520723" cy="2797044"/>
      </dsp:txXfrm>
    </dsp:sp>
    <dsp:sp modelId="{8B730F26-971C-44B3-A066-A7CEA56E2E90}">
      <dsp:nvSpPr>
        <dsp:cNvPr id="0" name=""/>
        <dsp:cNvSpPr/>
      </dsp:nvSpPr>
      <dsp:spPr>
        <a:xfrm>
          <a:off x="5523279" y="1023772"/>
          <a:ext cx="514149" cy="514149"/>
        </a:xfrm>
        <a:prstGeom prst="ellipse">
          <a:avLst/>
        </a:prstGeom>
        <a:gradFill rotWithShape="0">
          <a:gsLst>
            <a:gs pos="0">
              <a:schemeClr val="accent4">
                <a:hueOff val="1218040"/>
                <a:satOff val="-21072"/>
                <a:lumOff val="-4510"/>
                <a:alphaOff val="0"/>
                <a:shade val="15000"/>
                <a:satMod val="180000"/>
              </a:schemeClr>
            </a:gs>
            <a:gs pos="50000">
              <a:schemeClr val="accent4">
                <a:hueOff val="1218040"/>
                <a:satOff val="-21072"/>
                <a:lumOff val="-4510"/>
                <a:alphaOff val="0"/>
                <a:shade val="45000"/>
                <a:satMod val="170000"/>
              </a:schemeClr>
            </a:gs>
            <a:gs pos="70000">
              <a:schemeClr val="accent4">
                <a:hueOff val="1218040"/>
                <a:satOff val="-21072"/>
                <a:lumOff val="-4510"/>
                <a:alphaOff val="0"/>
                <a:tint val="99000"/>
                <a:shade val="65000"/>
                <a:satMod val="155000"/>
              </a:schemeClr>
            </a:gs>
            <a:gs pos="100000">
              <a:schemeClr val="accent4">
                <a:hueOff val="1218040"/>
                <a:satOff val="-21072"/>
                <a:lumOff val="-451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1218040"/>
              <a:satOff val="-21072"/>
              <a:lumOff val="-4510"/>
              <a:alphaOff val="0"/>
              <a:satMod val="300000"/>
            </a:schemeClr>
          </a:contourClr>
        </a:sp3d>
      </dsp:spPr>
      <dsp:style>
        <a:lnRef idx="0">
          <a:scrgbClr r="0" g="0" b="0"/>
        </a:lnRef>
        <a:fillRef idx="3">
          <a:scrgbClr r="0" g="0" b="0"/>
        </a:fillRef>
        <a:effectRef idx="3">
          <a:scrgbClr r="0" g="0" b="0"/>
        </a:effectRef>
        <a:fontRef idx="minor">
          <a:schemeClr val="lt1"/>
        </a:fontRef>
      </dsp:style>
    </dsp:sp>
    <dsp:sp modelId="{9E40A4F7-DDFD-4568-9EF0-2C8F47A72FEB}">
      <dsp:nvSpPr>
        <dsp:cNvPr id="0" name=""/>
        <dsp:cNvSpPr/>
      </dsp:nvSpPr>
      <dsp:spPr>
        <a:xfrm>
          <a:off x="5839738" y="1280847"/>
          <a:ext cx="1520723" cy="3245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437" tIns="0" rIns="0" bIns="0" numCol="1" spcCol="1270" anchor="t" anchorCtr="0">
          <a:noAutofit/>
        </a:bodyPr>
        <a:lstStyle/>
        <a:p>
          <a:pPr lvl="0" algn="l" defTabSz="889000">
            <a:lnSpc>
              <a:spcPct val="90000"/>
            </a:lnSpc>
            <a:spcBef>
              <a:spcPct val="0"/>
            </a:spcBef>
            <a:spcAft>
              <a:spcPct val="35000"/>
            </a:spcAft>
          </a:pPr>
          <a:r>
            <a:rPr lang="en-US" sz="2000" b="1" kern="1200" dirty="0" smtClean="0">
              <a:latin typeface="Calibri" pitchFamily="34" charset="0"/>
              <a:cs typeface="Calibri" pitchFamily="34" charset="0"/>
            </a:rPr>
            <a:t>Alleged perpetrator</a:t>
          </a:r>
          <a:endParaRPr lang="en-US" sz="2000" b="1" kern="1200" dirty="0">
            <a:latin typeface="Calibri" pitchFamily="34" charset="0"/>
            <a:cs typeface="Calibri" pitchFamily="34" charset="0"/>
          </a:endParaRPr>
        </a:p>
      </dsp:txBody>
      <dsp:txXfrm>
        <a:off x="5839738" y="1280847"/>
        <a:ext cx="1520723" cy="3245114"/>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8CC7DB0-2782-4CEC-9F9B-49E9E6A0503A}" type="datetimeFigureOut">
              <a:rPr lang="en-US" smtClean="0"/>
              <a:pPr/>
              <a:t>5/1/2013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0D8D83E-F90D-445B-BB71-163CBCD55965}" type="slidenum">
              <a:rPr lang="en-US" smtClean="0"/>
              <a:pPr/>
              <a:t>‹#›</a:t>
            </a:fld>
            <a:endParaRPr lang="en-US" dirty="0"/>
          </a:p>
        </p:txBody>
      </p:sp>
    </p:spTree>
    <p:extLst>
      <p:ext uri="{BB962C8B-B14F-4D97-AF65-F5344CB8AC3E}">
        <p14:creationId xmlns:p14="http://schemas.microsoft.com/office/powerpoint/2010/main" xmlns="" val="3424621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t>Welcome and thank you for participating in this e-learning module on Critical Thinking in Safety Decision-Making.  In this module we will look at evaluating information sufficiency, reconciling and validating information, and applying the safety threshold criteria.  </a:t>
            </a:r>
          </a:p>
          <a:p>
            <a:r>
              <a:rPr lang="en-US" dirty="0"/>
              <a:t> </a:t>
            </a:r>
          </a:p>
          <a:p>
            <a:r>
              <a:rPr lang="en-US" dirty="0"/>
              <a:t>These three important steps are the essence of critical thinking when applied to safety decision-making.  [ADVANCE SLIDE]</a:t>
            </a:r>
          </a:p>
          <a:p>
            <a:endParaRPr lang="en-US" dirty="0"/>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09" indent="-285734">
              <a:defRPr>
                <a:solidFill>
                  <a:schemeClr val="tx1"/>
                </a:solidFill>
                <a:latin typeface="Calibri" pitchFamily="34" charset="0"/>
              </a:defRPr>
            </a:lvl2pPr>
            <a:lvl3pPr marL="1142937" indent="-228587">
              <a:defRPr>
                <a:solidFill>
                  <a:schemeClr val="tx1"/>
                </a:solidFill>
                <a:latin typeface="Calibri" pitchFamily="34" charset="0"/>
              </a:defRPr>
            </a:lvl3pPr>
            <a:lvl4pPr marL="1600111" indent="-228587">
              <a:defRPr>
                <a:solidFill>
                  <a:schemeClr val="tx1"/>
                </a:solidFill>
                <a:latin typeface="Calibri" pitchFamily="34" charset="0"/>
              </a:defRPr>
            </a:lvl4pPr>
            <a:lvl5pPr marL="2057287" indent="-228587">
              <a:defRPr>
                <a:solidFill>
                  <a:schemeClr val="tx1"/>
                </a:solidFill>
                <a:latin typeface="Calibri" pitchFamily="34" charset="0"/>
              </a:defRPr>
            </a:lvl5pPr>
            <a:lvl6pPr marL="2514461" indent="-228587" fontAlgn="base">
              <a:spcBef>
                <a:spcPct val="0"/>
              </a:spcBef>
              <a:spcAft>
                <a:spcPct val="0"/>
              </a:spcAft>
              <a:defRPr>
                <a:solidFill>
                  <a:schemeClr val="tx1"/>
                </a:solidFill>
                <a:latin typeface="Calibri" pitchFamily="34" charset="0"/>
              </a:defRPr>
            </a:lvl6pPr>
            <a:lvl7pPr marL="2971635" indent="-228587" fontAlgn="base">
              <a:spcBef>
                <a:spcPct val="0"/>
              </a:spcBef>
              <a:spcAft>
                <a:spcPct val="0"/>
              </a:spcAft>
              <a:defRPr>
                <a:solidFill>
                  <a:schemeClr val="tx1"/>
                </a:solidFill>
                <a:latin typeface="Calibri" pitchFamily="34" charset="0"/>
              </a:defRPr>
            </a:lvl7pPr>
            <a:lvl8pPr marL="3428811" indent="-228587" fontAlgn="base">
              <a:spcBef>
                <a:spcPct val="0"/>
              </a:spcBef>
              <a:spcAft>
                <a:spcPct val="0"/>
              </a:spcAft>
              <a:defRPr>
                <a:solidFill>
                  <a:schemeClr val="tx1"/>
                </a:solidFill>
                <a:latin typeface="Calibri" pitchFamily="34" charset="0"/>
              </a:defRPr>
            </a:lvl8pPr>
            <a:lvl9pPr marL="3885985" indent="-228587" fontAlgn="base">
              <a:spcBef>
                <a:spcPct val="0"/>
              </a:spcBef>
              <a:spcAft>
                <a:spcPct val="0"/>
              </a:spcAft>
              <a:defRPr>
                <a:solidFill>
                  <a:schemeClr val="tx1"/>
                </a:solidFill>
                <a:latin typeface="Calibri" pitchFamily="34" charset="0"/>
              </a:defRPr>
            </a:lvl9pPr>
          </a:lstStyle>
          <a:p>
            <a:fld id="{B312BA37-703B-40AC-B22C-FC82070CEBEE}" type="slidenum">
              <a:rPr lang="en-US">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second criteria to judge sufficiency is to evaluate whether the information is relevant ONLY to the particular </a:t>
            </a:r>
            <a:r>
              <a:rPr lang="en-US" dirty="0" smtClean="0"/>
              <a:t>domain. </a:t>
            </a:r>
            <a:r>
              <a:rPr lang="en-US" dirty="0"/>
              <a:t>A key step in critical thinking is to separate information in order to be able to evaluate significance….so we must be able to isolate information about each of the six </a:t>
            </a:r>
            <a:r>
              <a:rPr lang="en-US" dirty="0" smtClean="0"/>
              <a:t>domains</a:t>
            </a:r>
            <a:r>
              <a:rPr lang="en-US" dirty="0"/>
              <a:t>, so </a:t>
            </a:r>
            <a:r>
              <a:rPr lang="en-US" dirty="0" smtClean="0"/>
              <a:t>that we </a:t>
            </a:r>
            <a:r>
              <a:rPr lang="en-US" dirty="0"/>
              <a:t>are not duplicating information or repeating ourselves.  [ADVANCE SLIDE]</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Our third essential criteria is that the information is pertinent to gaining a full understanding of the </a:t>
            </a:r>
            <a:r>
              <a:rPr lang="en-US" dirty="0" smtClean="0"/>
              <a:t>domain.   </a:t>
            </a:r>
            <a:r>
              <a:rPr lang="en-US" dirty="0"/>
              <a:t>Let’s use child functioning to illustrate this.  Child functioning should include a description of the child’s peer interactions.  In describing pertinent information about the child’s peer interactions, we would expect to read about whether the child has friends and where and when they interact, and the quality of that interaction. Additional details, such as the name of every friend, may have been learned in interviewing a child, especially in rapport building, but they are not pertinent to our understanding of child functioning.  [ADVANCE SLIDE]</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Achieving the fourth criteria for information sufficiency means that information collection on the six domains provides adequate information to fully inform our understanding of the safety constructs used in the determination of child safety. [CLICK]  Without adequate information </a:t>
            </a:r>
            <a:r>
              <a:rPr lang="en-US" dirty="0" smtClean="0"/>
              <a:t>our understanding </a:t>
            </a:r>
            <a:r>
              <a:rPr lang="en-US" dirty="0"/>
              <a:t>of danger threats, child vulnerability and caregiver protective capacity is extremely compromised.  When our information collection is sufficient </a:t>
            </a:r>
            <a:r>
              <a:rPr lang="en-US" dirty="0" smtClean="0"/>
              <a:t>we </a:t>
            </a:r>
            <a:r>
              <a:rPr lang="en-US" dirty="0"/>
              <a:t>have full confidence [CLICK] in the </a:t>
            </a:r>
            <a:r>
              <a:rPr lang="en-US" dirty="0" smtClean="0"/>
              <a:t>conclusion</a:t>
            </a:r>
            <a:r>
              <a:rPr lang="en-US" baseline="0" dirty="0" smtClean="0"/>
              <a:t> of</a:t>
            </a:r>
            <a:r>
              <a:rPr lang="en-US" dirty="0" smtClean="0"/>
              <a:t> </a:t>
            </a:r>
            <a:r>
              <a:rPr lang="en-US" dirty="0"/>
              <a:t>safe or unsafe.  [ADVANCE SLIDE]</a:t>
            </a:r>
          </a:p>
        </p:txBody>
      </p:sp>
      <p:sp>
        <p:nvSpPr>
          <p:cNvPr id="4" name="Slide Number Placeholder 3"/>
          <p:cNvSpPr>
            <a:spLocks noGrp="1"/>
          </p:cNvSpPr>
          <p:nvPr>
            <p:ph type="sldNum" sz="quarter" idx="10"/>
          </p:nvPr>
        </p:nvSpPr>
        <p:spPr/>
        <p:txBody>
          <a:bodyPr/>
          <a:lstStyle/>
          <a:p>
            <a:fld id="{10D8D83E-F90D-445B-BB71-163CBCD55965}"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fifth and final criteria for judging information sufficiency provides a critical thinking focus for you as </a:t>
            </a:r>
            <a:r>
              <a:rPr lang="en-US" dirty="0" smtClean="0"/>
              <a:t>the </a:t>
            </a:r>
            <a:r>
              <a:rPr lang="en-US" dirty="0"/>
              <a:t>decision maker.  You must be sure that the information in the domain covers the principal or core issues associated with </a:t>
            </a:r>
            <a:r>
              <a:rPr lang="en-US" dirty="0" smtClean="0"/>
              <a:t>that domain.  </a:t>
            </a:r>
            <a:r>
              <a:rPr lang="en-US" dirty="0"/>
              <a:t>Every family is unique and different and will present its own challenges in terms of how easily you will be able to collect </a:t>
            </a:r>
            <a:r>
              <a:rPr lang="en-US" dirty="0" smtClean="0"/>
              <a:t>information</a:t>
            </a:r>
            <a:r>
              <a:rPr lang="en-US" dirty="0"/>
              <a:t>. </a:t>
            </a:r>
            <a:r>
              <a:rPr lang="en-US" dirty="0" smtClean="0"/>
              <a:t>And </a:t>
            </a:r>
            <a:r>
              <a:rPr lang="en-US" dirty="0"/>
              <a:t>remember, as </a:t>
            </a:r>
            <a:r>
              <a:rPr lang="en-US" dirty="0" smtClean="0"/>
              <a:t>we’ve previously </a:t>
            </a:r>
            <a:r>
              <a:rPr lang="en-US" dirty="0"/>
              <a:t>discussed, your sources of information will be numerous.  For example, information about adult functioning will come not only from your interview and observations of the adults, but from information provided by the children, other family members, collaterals, </a:t>
            </a:r>
            <a:r>
              <a:rPr lang="en-US" dirty="0" smtClean="0"/>
              <a:t>and professional </a:t>
            </a:r>
            <a:r>
              <a:rPr lang="en-US" dirty="0"/>
              <a:t>providers.  [ADVANCE SLIDE]</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Let’s move now to part two of this module, reconciling and validating information.  As we have said, information collection involves the use of numerous sources and methods.  We interview, </a:t>
            </a:r>
            <a:r>
              <a:rPr lang="en-US" dirty="0" smtClean="0"/>
              <a:t>observe</a:t>
            </a:r>
            <a:r>
              <a:rPr lang="en-US" dirty="0"/>
              <a:t>, and </a:t>
            </a:r>
            <a:r>
              <a:rPr lang="en-US" dirty="0" smtClean="0"/>
              <a:t>read </a:t>
            </a:r>
            <a:r>
              <a:rPr lang="en-US" dirty="0"/>
              <a:t>reports or other documents.  It is not uncommon for the information </a:t>
            </a:r>
            <a:r>
              <a:rPr lang="en-US" dirty="0" smtClean="0"/>
              <a:t>to </a:t>
            </a:r>
            <a:r>
              <a:rPr lang="en-US" dirty="0"/>
              <a:t>be different, depending on the source.  For example, a parent might tell us that his or her child fell down the stairs and that is how the child was injured, but </a:t>
            </a:r>
            <a:r>
              <a:rPr lang="en-US" dirty="0" smtClean="0"/>
              <a:t>the </a:t>
            </a:r>
            <a:r>
              <a:rPr lang="en-US" dirty="0"/>
              <a:t>doctor’s evaluation may indicate that the injury was caused by someone twisting the child’s arm.  This is information from two sources about the child’s condition, and as the decision-maker, you have to reconcile that information.  [ADVANCE SLIDE]</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Quality safety decision-making requires more than getting a LOT of information.  Quality safety decision-making </a:t>
            </a:r>
            <a:r>
              <a:rPr lang="en-US" dirty="0" smtClean="0"/>
              <a:t>requires </a:t>
            </a:r>
            <a:r>
              <a:rPr lang="en-US" i="1" dirty="0"/>
              <a:t>qualitative</a:t>
            </a:r>
            <a:r>
              <a:rPr lang="en-US" dirty="0"/>
              <a:t> judgment about the information. That is what we mean by reconciling and validating.  [ADVANCE SLIDE]</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In the discussion guide resource materials, you </a:t>
            </a:r>
            <a:r>
              <a:rPr lang="en-US" dirty="0" smtClean="0"/>
              <a:t>will be introduced </a:t>
            </a:r>
            <a:r>
              <a:rPr lang="en-US" dirty="0"/>
              <a:t>to the information collection protocol.  The protocol lays out a recommended order of interviews which allows for the most complete information gathering process.   We begin our information collection with the child victim whenever possible, and we end our information collection with the alleged perpetrator.  If we are presented with a perpetrator who denies involvement or does not acknowledge his or her role in the maltreatment, the information we have gathered prior to this gives us the ability to challenge the denial, and to engage the person in helping us to understand what really </a:t>
            </a:r>
            <a:r>
              <a:rPr lang="en-US" dirty="0" smtClean="0"/>
              <a:t>happened.  This </a:t>
            </a:r>
            <a:r>
              <a:rPr lang="en-US" dirty="0"/>
              <a:t>is </a:t>
            </a:r>
            <a:r>
              <a:rPr lang="en-US" dirty="0" smtClean="0"/>
              <a:t>part </a:t>
            </a:r>
            <a:r>
              <a:rPr lang="en-US" dirty="0"/>
              <a:t>of the process </a:t>
            </a:r>
            <a:r>
              <a:rPr lang="en-US" dirty="0" smtClean="0"/>
              <a:t>for </a:t>
            </a:r>
            <a:r>
              <a:rPr lang="en-US" dirty="0"/>
              <a:t>reconciling and validating.  [ADVANCE SLIDE]</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We have given examples of reconciling and validating that relate to maltreatment, but it is important to keep in mind that reconciling and validating must be done for all information domains.  We are attempting to form a complete picture for each domain, and that complete picture must be the decision-maker’s view of each domain.  </a:t>
            </a:r>
          </a:p>
          <a:p>
            <a:r>
              <a:rPr lang="en-US" dirty="0" smtClean="0"/>
              <a:t>[ADVANCE SLIDE]</a:t>
            </a:r>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Let’s take an example of one aspect of adult functioning: substance use.  Suppose in our interview with the child that she describes a single father who comes home from work every night and sits in front of the television and drinks 6-10 beers.  When we interview the father and ask about alcohol consumption, he says that “he has an occasional beer, usually only on a Friday or Saturday night”.   </a:t>
            </a:r>
          </a:p>
          <a:p>
            <a:r>
              <a:rPr lang="en-US" dirty="0"/>
              <a:t> </a:t>
            </a:r>
          </a:p>
          <a:p>
            <a:r>
              <a:rPr lang="en-US" dirty="0"/>
              <a:t>These are </a:t>
            </a:r>
            <a:r>
              <a:rPr lang="en-US" dirty="0" smtClean="0"/>
              <a:t>very </a:t>
            </a:r>
            <a:r>
              <a:rPr lang="en-US" dirty="0"/>
              <a:t>different accounts, and in order to understand a key aspect of his adult functioning, and the father’s general parenting capacity, we need to reconcile this information.  We </a:t>
            </a:r>
            <a:r>
              <a:rPr lang="en-US" dirty="0" smtClean="0"/>
              <a:t>may</a:t>
            </a:r>
            <a:r>
              <a:rPr lang="en-US" baseline="0" dirty="0" smtClean="0"/>
              <a:t> </a:t>
            </a:r>
            <a:r>
              <a:rPr lang="en-US" dirty="0" smtClean="0"/>
              <a:t>seek </a:t>
            </a:r>
            <a:r>
              <a:rPr lang="en-US" dirty="0"/>
              <a:t>the input of our professional partners such as substance abuse specialists.  </a:t>
            </a:r>
            <a:r>
              <a:rPr lang="en-US" dirty="0" smtClean="0"/>
              <a:t>This is </a:t>
            </a:r>
            <a:r>
              <a:rPr lang="en-US" dirty="0"/>
              <a:t>reconciling and validating.   [ADVANCE SLIDE]</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The goal is that through the process of collecting information, reconciling and validating the information, we have a “true” picture of each of the information domains.  This true picture is what we will use to reach our safety decision.  [ADVANCE SLIDE]</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Our objective is to build upon the </a:t>
            </a:r>
            <a:r>
              <a:rPr lang="en-US" dirty="0" smtClean="0"/>
              <a:t>two previous </a:t>
            </a:r>
            <a:r>
              <a:rPr lang="en-US" dirty="0"/>
              <a:t>e-learning </a:t>
            </a:r>
            <a:r>
              <a:rPr lang="en-US" dirty="0" smtClean="0"/>
              <a:t>modules</a:t>
            </a:r>
            <a:r>
              <a:rPr lang="en-US" baseline="0" dirty="0" smtClean="0"/>
              <a:t> that </a:t>
            </a:r>
            <a:r>
              <a:rPr lang="en-US" dirty="0" smtClean="0"/>
              <a:t>introduced </a:t>
            </a:r>
            <a:r>
              <a:rPr lang="en-US" dirty="0"/>
              <a:t>the </a:t>
            </a:r>
            <a:r>
              <a:rPr lang="en-US" dirty="0" smtClean="0"/>
              <a:t>Information Domains and key concepts in safety decision-making</a:t>
            </a:r>
            <a:r>
              <a:rPr lang="en-US" baseline="0" dirty="0" smtClean="0"/>
              <a:t> and to further enhance your safety decision-making skills.</a:t>
            </a:r>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In this </a:t>
            </a:r>
            <a:r>
              <a:rPr lang="en-US" dirty="0" smtClean="0"/>
              <a:t>module, </a:t>
            </a:r>
            <a:r>
              <a:rPr lang="en-US" dirty="0"/>
              <a:t>we have explored sufficiency criteria and the concepts of reconciling and validating.  The final area we will explore is applying the safety threshold criteria.  </a:t>
            </a:r>
          </a:p>
          <a:p>
            <a:pPr defTabSz="931774">
              <a:defRPr/>
            </a:pPr>
            <a:endParaRPr lang="en-US" dirty="0"/>
          </a:p>
          <a:p>
            <a:pPr defTabSz="931774">
              <a:defRPr/>
            </a:pPr>
            <a:r>
              <a:rPr lang="en-US" dirty="0"/>
              <a:t>The concept of a threshold is critical to determining the point of entry for something, the point that we “cross” over or differentiate between what meets certain criteria and what does not. [ADVANCE SLIDE]</a:t>
            </a:r>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We use the word “threshold” in safety decision-making because it helps us to distinguish the point at which a person’s behavior, or a circumstance or condition, crosses over into a danger threat. There are five criteria which help us determine if the danger threshold has been crossed:  [CLICK] immediacy, severity, the degree that the behavior, circumstance or condition is </a:t>
            </a:r>
            <a:r>
              <a:rPr lang="en-US" dirty="0" smtClean="0"/>
              <a:t>out-of-control</a:t>
            </a:r>
            <a:r>
              <a:rPr lang="en-US" dirty="0"/>
              <a:t>, vulnerability, and is the danger threat observable?   Let’s take a few minutes to explain what we mean by each one.  [ADVANCE SLIDE]</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The first safety threshold criteria looks at the expected or known timeframe for the maltreatment </a:t>
            </a:r>
            <a:r>
              <a:rPr lang="en-US" dirty="0" smtClean="0"/>
              <a:t>occurrence.  </a:t>
            </a:r>
            <a:r>
              <a:rPr lang="en-US" dirty="0"/>
              <a:t>Immediate means that the danger threat is likely to become active without delay [click] and will occur in the near future. [ADVANCE SLIDE]</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The second threshold criteria is the severity of the anticipated harm to the child or children.  </a:t>
            </a:r>
            <a:r>
              <a:rPr lang="en-US" dirty="0" smtClean="0"/>
              <a:t>Severity means </a:t>
            </a:r>
            <a:r>
              <a:rPr lang="en-US" dirty="0"/>
              <a:t>that maltreatment has caused or is very likely to cause [CLICK] serious injury to the child victim.  </a:t>
            </a:r>
            <a:r>
              <a:rPr lang="en-US" dirty="0" smtClean="0"/>
              <a:t>Examples of severe circumstances are [CLICK</a:t>
            </a:r>
            <a:r>
              <a:rPr lang="en-US" dirty="0"/>
              <a:t>] serious injury, grave or debilitating physical health conditions, significant impairment, acute suffering, terrorizing, or potentially life </a:t>
            </a:r>
            <a:r>
              <a:rPr lang="en-US" dirty="0" smtClean="0"/>
              <a:t>threatening. [</a:t>
            </a:r>
            <a:r>
              <a:rPr lang="en-US" dirty="0"/>
              <a:t>ADVANCE SLIDE]</a:t>
            </a:r>
          </a:p>
          <a:p>
            <a:pPr defTabSz="931774">
              <a:defRPr/>
            </a:pPr>
            <a:endParaRPr lang="en-US" dirty="0"/>
          </a:p>
          <a:p>
            <a:pPr defTabSz="931774">
              <a:defRPr/>
            </a:pPr>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The third threshold criteria assesses whether there are behaviors, actions or circumstances of an individual in the household that are out of the control of the family.  These conditions are [CLICK] not easily subject to internal influence, are unrestrained, unmanaged, and without limits.  Not </a:t>
            </a:r>
            <a:r>
              <a:rPr lang="en-US" dirty="0" smtClean="0"/>
              <a:t>subject </a:t>
            </a:r>
            <a:r>
              <a:rPr lang="en-US" dirty="0"/>
              <a:t>to internal influence </a:t>
            </a:r>
            <a:r>
              <a:rPr lang="en-US" dirty="0" smtClean="0"/>
              <a:t>means that </a:t>
            </a:r>
            <a:r>
              <a:rPr lang="en-US" dirty="0"/>
              <a:t>there is a history or pattern of embedded dynamics that are contributing to the individual’s or family’s inability to control the danger threat. [ADVANCE SLIDE]</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The fourth threshold criteria establishes vulnerability.   Vulnerability refers to a child who is dependent on others for protection. [CLICK] As explored in our previous e-learning module, vulnerability looks at numerous individual child factors including age, physical ability, cognitive ability, developmental status and more to determine if the child is vulnerable to an identified danger threat.  </a:t>
            </a:r>
          </a:p>
          <a:p>
            <a:pPr defTabSz="931774">
              <a:defRPr/>
            </a:pPr>
            <a:endParaRPr lang="en-US" dirty="0"/>
          </a:p>
          <a:p>
            <a:pPr defTabSz="931774">
              <a:defRPr/>
            </a:pPr>
            <a:r>
              <a:rPr lang="en-US" dirty="0"/>
              <a:t>It is important to note that many, if not most children in our child protective investigations are physically healthy and within developmentally normal limits with no additional child vulnerabilities but are still considered a vulnerable child in the presence of an active danger threat.  Vulnerability is a threshold criteria because if a child is not vulnerable to a danger threat, then we have a safe child. [ADVANCE SLIDE]</a:t>
            </a:r>
          </a:p>
        </p:txBody>
      </p:sp>
      <p:sp>
        <p:nvSpPr>
          <p:cNvPr id="4" name="Slide Number Placeholder 3"/>
          <p:cNvSpPr>
            <a:spLocks noGrp="1"/>
          </p:cNvSpPr>
          <p:nvPr>
            <p:ph type="sldNum" sz="quarter" idx="10"/>
          </p:nvPr>
        </p:nvSpPr>
        <p:spPr/>
        <p:txBody>
          <a:bodyPr/>
          <a:lstStyle/>
          <a:p>
            <a:fld id="{10D8D83E-F90D-445B-BB71-163CBCD55965}"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The fifth and last threshold criteria establishes that the behavior, condition, or family circumstances creating the threat can be [CLICK] seen and described.  Observable takes it out of the realm of a “gut” feeling we have about the family and allows you to describe the specific conditions that have been observed by family members and others, or your own personal observations.  Even the family’s feelings or perceptions are evidenced by specific behaviors, situations or verbal statements that fall into the observable category or range.  [ADVANCE SLIDE]</a:t>
            </a:r>
          </a:p>
        </p:txBody>
      </p:sp>
      <p:sp>
        <p:nvSpPr>
          <p:cNvPr id="4" name="Slide Number Placeholder 3"/>
          <p:cNvSpPr>
            <a:spLocks noGrp="1"/>
          </p:cNvSpPr>
          <p:nvPr>
            <p:ph type="sldNum" sz="quarter" idx="10"/>
          </p:nvPr>
        </p:nvSpPr>
        <p:spPr/>
        <p:txBody>
          <a:bodyPr/>
          <a:lstStyle/>
          <a:p>
            <a:fld id="{10D8D83E-F90D-445B-BB71-163CBCD55965}"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this </a:t>
            </a:r>
            <a:r>
              <a:rPr lang="en-US" dirty="0" smtClean="0"/>
              <a:t>module, </a:t>
            </a:r>
            <a:r>
              <a:rPr lang="en-US" dirty="0"/>
              <a:t>we have explored three stages of critical thinking which are integral to quality, consistent safety decision-making.  We established five criteria for evaluating the sufficiency of information.  We explored the importance and process for reconciling and validating information in all domains.  And, finally, we explored the five criteria which we use to determine when behaviors, circumstances, or conditions cross the danger threshold. [ADVANCE SLIDE]</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The discussion guide which you will be using following this module will provide additional resource information to further enhance your understanding of critical thinking in safety decision making.  Activities in the guide will include determining information sufficiency and the need for additional reconciliation and validation of information, and using the five safety threshold criteria to determine if out of control </a:t>
            </a:r>
            <a:r>
              <a:rPr lang="en-US" dirty="0" smtClean="0"/>
              <a:t>conditions </a:t>
            </a:r>
            <a:r>
              <a:rPr lang="en-US" dirty="0"/>
              <a:t>are present in the </a:t>
            </a:r>
            <a:r>
              <a:rPr lang="en-US" dirty="0" smtClean="0"/>
              <a:t>families </a:t>
            </a:r>
            <a:r>
              <a:rPr lang="en-US" dirty="0"/>
              <a:t>you are asked to assess.</a:t>
            </a:r>
          </a:p>
          <a:p>
            <a:pPr defTabSz="931774">
              <a:defRPr/>
            </a:pPr>
            <a:endParaRPr lang="en-US" dirty="0"/>
          </a:p>
          <a:p>
            <a:pPr defTabSz="931774">
              <a:defRPr/>
            </a:pPr>
            <a:r>
              <a:rPr lang="en-US" dirty="0"/>
              <a:t>For now, please proceed to answer the questions which follow and thank you for your participation.  [ADVANCE SLIDE]</a:t>
            </a:r>
          </a:p>
        </p:txBody>
      </p:sp>
      <p:sp>
        <p:nvSpPr>
          <p:cNvPr id="4" name="Slide Number Placeholder 3"/>
          <p:cNvSpPr>
            <a:spLocks noGrp="1"/>
          </p:cNvSpPr>
          <p:nvPr>
            <p:ph type="sldNum" sz="quarter" idx="10"/>
          </p:nvPr>
        </p:nvSpPr>
        <p:spPr/>
        <p:txBody>
          <a:bodyPr/>
          <a:lstStyle/>
          <a:p>
            <a:fld id="{2B0843B3-801B-4898-816C-4111B4AC6113}"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Q1: Sufficient information is:</a:t>
            </a:r>
          </a:p>
          <a:p>
            <a:r>
              <a:rPr lang="en-US" dirty="0"/>
              <a:t> </a:t>
            </a:r>
          </a:p>
          <a:p>
            <a:pPr marL="232943" indent="-232943">
              <a:buFont typeface="+mj-lt"/>
              <a:buAutoNum type="alphaLcPeriod"/>
            </a:pPr>
            <a:r>
              <a:rPr lang="en-US" dirty="0"/>
              <a:t>information that is gives us a full picture</a:t>
            </a:r>
          </a:p>
          <a:p>
            <a:pPr marL="232943" indent="-232943">
              <a:buFont typeface="+mj-lt"/>
              <a:buAutoNum type="alphaLcPeriod"/>
            </a:pPr>
            <a:r>
              <a:rPr lang="en-US" dirty="0"/>
              <a:t>is relevant to the particular information domain</a:t>
            </a:r>
          </a:p>
          <a:p>
            <a:pPr marL="232943" indent="-232943">
              <a:buFont typeface="+mj-lt"/>
              <a:buAutoNum type="alphaLcPeriod"/>
            </a:pPr>
            <a:r>
              <a:rPr lang="en-US" dirty="0"/>
              <a:t>is pertinent to the information domain</a:t>
            </a:r>
          </a:p>
          <a:p>
            <a:pPr marL="232943" indent="-232943">
              <a:buFont typeface="+mj-lt"/>
              <a:buAutoNum type="alphaLcPeriod"/>
            </a:pPr>
            <a:r>
              <a:rPr lang="en-US" dirty="0"/>
              <a:t>is adequate and gives us confidence about conclusions</a:t>
            </a:r>
          </a:p>
          <a:p>
            <a:pPr marL="232943" indent="-232943">
              <a:buFont typeface="+mj-lt"/>
              <a:buAutoNum type="alphaLcPeriod"/>
            </a:pPr>
            <a:r>
              <a:rPr lang="en-US" dirty="0"/>
              <a:t>all of the above</a:t>
            </a:r>
          </a:p>
        </p:txBody>
      </p:sp>
      <p:sp>
        <p:nvSpPr>
          <p:cNvPr id="4" name="Slide Number Placeholder 3"/>
          <p:cNvSpPr>
            <a:spLocks noGrp="1"/>
          </p:cNvSpPr>
          <p:nvPr>
            <p:ph type="sldNum" sz="quarter" idx="10"/>
          </p:nvPr>
        </p:nvSpPr>
        <p:spPr/>
        <p:txBody>
          <a:bodyPr/>
          <a:lstStyle/>
          <a:p>
            <a:fld id="{10D8D83E-F90D-445B-BB71-163CBCD55965}"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 you have finished this module, you will be able to list the criteria for sufficient information, explain what reconciliation and validation are in information gathering and analysis, and be able to apply the safety threshold criteria.  [ADVANCE SLIDE]</a:t>
            </a:r>
          </a:p>
        </p:txBody>
      </p:sp>
      <p:sp>
        <p:nvSpPr>
          <p:cNvPr id="4" name="Slide Number Placeholder 3"/>
          <p:cNvSpPr>
            <a:spLocks noGrp="1"/>
          </p:cNvSpPr>
          <p:nvPr>
            <p:ph type="sldNum" sz="quarter" idx="10"/>
          </p:nvPr>
        </p:nvSpPr>
        <p:spPr/>
        <p:txBody>
          <a:bodyPr/>
          <a:lstStyle/>
          <a:p>
            <a:fld id="{10D8D83E-F90D-445B-BB71-163CBCD55965}"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The correct answer is (e) all of the above.  Information sufficiency is dependent upon these four standards and a fifth one – being able to describe principal or core issues associated with each domain -  being met which ensures you that you have all the necessary information you need to make the appropriate safety decision.  </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Q2: Which is the typical </a:t>
            </a:r>
            <a:r>
              <a:rPr lang="en-US" dirty="0" smtClean="0"/>
              <a:t>sequence followed in the </a:t>
            </a:r>
            <a:r>
              <a:rPr lang="en-US" dirty="0"/>
              <a:t> information collection protocol? :</a:t>
            </a:r>
          </a:p>
          <a:p>
            <a:r>
              <a:rPr lang="en-US" dirty="0"/>
              <a:t> </a:t>
            </a:r>
          </a:p>
          <a:p>
            <a:pPr marL="524123" indent="-524123">
              <a:buFont typeface="+mj-lt"/>
              <a:buAutoNum type="alphaLcPeriod"/>
            </a:pPr>
            <a:r>
              <a:rPr lang="en-US" dirty="0" smtClean="0"/>
              <a:t>other children in home, victim, non-abusing parent, alleged perpetrator</a:t>
            </a:r>
          </a:p>
          <a:p>
            <a:pPr marL="524123" indent="-524123">
              <a:buFont typeface="+mj-lt"/>
              <a:buAutoNum type="alphaLcPeriod"/>
            </a:pPr>
            <a:r>
              <a:rPr lang="en-US" dirty="0" smtClean="0"/>
              <a:t>alleged perpetrator, victim, other children in the home, non-abusing parent</a:t>
            </a:r>
          </a:p>
          <a:p>
            <a:pPr marL="524123" indent="-524123">
              <a:buFont typeface="+mj-lt"/>
              <a:buAutoNum type="alphaLcPeriod"/>
            </a:pPr>
            <a:r>
              <a:rPr lang="en-US" dirty="0" smtClean="0"/>
              <a:t>victim, other children in home, non-abusing parent, alleged perpetrator</a:t>
            </a:r>
          </a:p>
          <a:p>
            <a:pPr marL="524123" indent="-524123">
              <a:buFont typeface="+mj-lt"/>
              <a:buAutoNum type="alphaLcPeriod"/>
            </a:pPr>
            <a:r>
              <a:rPr lang="en-US" dirty="0" smtClean="0"/>
              <a:t>victim, non-abusing parent, other children in the home, alleged perpetrator</a:t>
            </a:r>
          </a:p>
          <a:p>
            <a:endParaRPr lang="en-US" dirty="0" smtClean="0"/>
          </a:p>
        </p:txBody>
      </p:sp>
      <p:sp>
        <p:nvSpPr>
          <p:cNvPr id="4" name="Slide Number Placeholder 3"/>
          <p:cNvSpPr>
            <a:spLocks noGrp="1"/>
          </p:cNvSpPr>
          <p:nvPr>
            <p:ph type="sldNum" sz="quarter" idx="10"/>
          </p:nvPr>
        </p:nvSpPr>
        <p:spPr/>
        <p:txBody>
          <a:bodyPr/>
          <a:lstStyle/>
          <a:p>
            <a:fld id="{10D8D83E-F90D-445B-BB71-163CBCD55965}"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The correct answer is (c).  Because of a combination of factors - safety concerns, children generally being more open and honest, or at least easier to recognize when they are being deceptive, we almost always interview all children in the home prior to the adults.  And, the last adult we want to interview is the alleged perpetrator so we can be as prepared as we can with the most information available to us at the time of that interview. </a:t>
            </a:r>
          </a:p>
          <a:p>
            <a:endParaRPr lang="en-US" dirty="0" smtClean="0"/>
          </a:p>
        </p:txBody>
      </p:sp>
      <p:sp>
        <p:nvSpPr>
          <p:cNvPr id="4" name="Slide Number Placeholder 3"/>
          <p:cNvSpPr>
            <a:spLocks noGrp="1"/>
          </p:cNvSpPr>
          <p:nvPr>
            <p:ph type="sldNum" sz="quarter" idx="10"/>
          </p:nvPr>
        </p:nvSpPr>
        <p:spPr/>
        <p:txBody>
          <a:bodyPr/>
          <a:lstStyle/>
          <a:p>
            <a:fld id="{10D8D83E-F90D-445B-BB71-163CBCD55965}"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Q3: Reconciling information means:</a:t>
            </a:r>
          </a:p>
          <a:p>
            <a:r>
              <a:rPr lang="en-US" dirty="0"/>
              <a:t> </a:t>
            </a:r>
          </a:p>
          <a:p>
            <a:pPr marL="232943" indent="-232943">
              <a:buFont typeface="+mj-lt"/>
              <a:buAutoNum type="alphaLcPeriod"/>
            </a:pPr>
            <a:r>
              <a:rPr lang="en-US" dirty="0"/>
              <a:t>quoting exactly what the parents said</a:t>
            </a:r>
          </a:p>
          <a:p>
            <a:pPr marL="232943" indent="-232943">
              <a:buFont typeface="+mj-lt"/>
              <a:buAutoNum type="alphaLcPeriod"/>
            </a:pPr>
            <a:r>
              <a:rPr lang="en-US" dirty="0"/>
              <a:t>knowing only what maltreatment occurred</a:t>
            </a:r>
          </a:p>
          <a:p>
            <a:pPr marL="232943" indent="-232943">
              <a:buFont typeface="+mj-lt"/>
              <a:buAutoNum type="alphaLcPeriod"/>
            </a:pPr>
            <a:r>
              <a:rPr lang="en-US" dirty="0"/>
              <a:t>determining the evidence that is necessary for prosecution</a:t>
            </a:r>
          </a:p>
          <a:p>
            <a:pPr marL="232943" indent="-232943">
              <a:buFont typeface="+mj-lt"/>
              <a:buAutoNum type="alphaLcPeriod"/>
            </a:pPr>
            <a:r>
              <a:rPr lang="en-US" dirty="0"/>
              <a:t>settling or resolving differences in information in order to have a true understanding of each information domain</a:t>
            </a:r>
          </a:p>
          <a:p>
            <a:pPr marL="232943" indent="-232943">
              <a:buFont typeface="+mj-lt"/>
              <a:buAutoNum type="alphaLcPeriod"/>
            </a:pPr>
            <a:r>
              <a:rPr lang="en-US" dirty="0"/>
              <a:t>none of the above</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The correct answer is (d):  settling or resolving differences in information in order to have a true understanding of each information domain.  Remember, the foundation for all quality decision making is the accuracy of the information upon which the decision is based so it is essential for you to resolve all critical discrepancies in what has occurred regarding the maltreatment and in what you know about the family in terms of their day to day functioning which reveals impending danger.</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Q4: </a:t>
            </a:r>
            <a:r>
              <a:rPr lang="en-US" dirty="0"/>
              <a:t>Which of the following is not one of the safety threshold criteria:</a:t>
            </a:r>
          </a:p>
          <a:p>
            <a:r>
              <a:rPr lang="en-US" dirty="0"/>
              <a:t> </a:t>
            </a:r>
          </a:p>
          <a:p>
            <a:pPr marL="232943" indent="-232943">
              <a:buFont typeface="+mj-lt"/>
              <a:buAutoNum type="alphaLcPeriod"/>
            </a:pPr>
            <a:r>
              <a:rPr lang="en-US" dirty="0"/>
              <a:t>immediate</a:t>
            </a:r>
          </a:p>
          <a:p>
            <a:pPr marL="232943" indent="-232943">
              <a:buFont typeface="+mj-lt"/>
              <a:buAutoNum type="alphaLcPeriod"/>
            </a:pPr>
            <a:r>
              <a:rPr lang="en-US" dirty="0"/>
              <a:t>potentially severe</a:t>
            </a:r>
          </a:p>
          <a:p>
            <a:pPr marL="232943" indent="-232943">
              <a:buFont typeface="+mj-lt"/>
              <a:buAutoNum type="alphaLcPeriod"/>
            </a:pPr>
            <a:r>
              <a:rPr lang="en-US" dirty="0"/>
              <a:t>out of control</a:t>
            </a:r>
          </a:p>
          <a:p>
            <a:pPr marL="232943" indent="-232943">
              <a:buFont typeface="+mj-lt"/>
              <a:buAutoNum type="alphaLcPeriod"/>
            </a:pPr>
            <a:r>
              <a:rPr lang="en-US" dirty="0"/>
              <a:t>protective capacity</a:t>
            </a:r>
          </a:p>
          <a:p>
            <a:pPr marL="232943" indent="-232943">
              <a:buFont typeface="+mj-lt"/>
              <a:buAutoNum type="alphaLcPeriod"/>
            </a:pPr>
            <a:r>
              <a:rPr lang="en-US" dirty="0"/>
              <a:t>observable</a:t>
            </a:r>
          </a:p>
          <a:p>
            <a:endParaRPr lang="en-US" dirty="0" smtClean="0"/>
          </a:p>
        </p:txBody>
      </p:sp>
      <p:sp>
        <p:nvSpPr>
          <p:cNvPr id="4" name="Slide Number Placeholder 3"/>
          <p:cNvSpPr>
            <a:spLocks noGrp="1"/>
          </p:cNvSpPr>
          <p:nvPr>
            <p:ph type="sldNum" sz="quarter" idx="10"/>
          </p:nvPr>
        </p:nvSpPr>
        <p:spPr/>
        <p:txBody>
          <a:bodyPr/>
          <a:lstStyle/>
          <a:p>
            <a:fld id="{10D8D83E-F90D-445B-BB71-163CBCD55965}"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The correct answer is (d) protective capacity.  The other four choices, along with vulnerable child, are the five safety threshold criteria.  Protective capacity, on the other hand,  has to do with an adult caregiver’s ability to protect a child from an identified danger threat in the household in which the caregiver and child reside.  It is a key component in the determination of safe or unsafe but is not one of the safety threshold criteria in identifying whether a present or impending danger threat exists or not.</a:t>
            </a:r>
          </a:p>
          <a:p>
            <a:endParaRPr lang="en-US" dirty="0" smtClean="0"/>
          </a:p>
        </p:txBody>
      </p:sp>
      <p:sp>
        <p:nvSpPr>
          <p:cNvPr id="4" name="Slide Number Placeholder 3"/>
          <p:cNvSpPr>
            <a:spLocks noGrp="1"/>
          </p:cNvSpPr>
          <p:nvPr>
            <p:ph type="sldNum" sz="quarter" idx="10"/>
          </p:nvPr>
        </p:nvSpPr>
        <p:spPr/>
        <p:txBody>
          <a:bodyPr/>
          <a:lstStyle/>
          <a:p>
            <a:fld id="{10D8D83E-F90D-445B-BB71-163CBCD55965}"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Q5: The threshold criteria “observable” means you have personally witnessed the action or behavior:</a:t>
            </a:r>
          </a:p>
          <a:p>
            <a:endParaRPr lang="en-US" dirty="0"/>
          </a:p>
          <a:p>
            <a:pPr marL="524123" indent="-524123">
              <a:buFont typeface="+mj-lt"/>
              <a:buAutoNum type="alphaLcPeriod"/>
            </a:pPr>
            <a:r>
              <a:rPr lang="en-US" dirty="0" smtClean="0"/>
              <a:t>True</a:t>
            </a:r>
          </a:p>
          <a:p>
            <a:pPr marL="524123" indent="-524123">
              <a:buFont typeface="+mj-lt"/>
              <a:buAutoNum type="alphaLcPeriod"/>
            </a:pPr>
            <a:r>
              <a:rPr lang="en-US" dirty="0" smtClean="0"/>
              <a:t>False</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The correct answer is (b) false.   In terms of the safety threshold criteria “observable” simply means someone in the family or any second party observer, neighbor, teacher, or any collateral contact has personally seen the action, behavior or circumstance being described.  Skilled investigators and case managers try to validate this information from another source whenever possible. </a:t>
            </a:r>
          </a:p>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Congratulations on completing Module Three: </a:t>
            </a:r>
            <a:r>
              <a:rPr lang="en-US"/>
              <a:t>Critical </a:t>
            </a:r>
            <a:r>
              <a:rPr lang="en-US" smtClean="0"/>
              <a:t>Thinking </a:t>
            </a:r>
            <a:r>
              <a:rPr lang="en-US" dirty="0"/>
              <a:t>in Safety Decision Making</a:t>
            </a:r>
          </a:p>
          <a:p>
            <a:endParaRPr lang="en-US" dirty="0"/>
          </a:p>
          <a:p>
            <a:r>
              <a:rPr lang="en-US" dirty="0"/>
              <a:t>Within the week you should also complete the discussion guide that accompanies this module.  If you are not watching the module as part of a group exercise facilitated by your supervisor or assigned safety practice expert please contact them for a copy of the discussion guide.  The discussion guide is intended to provide additional resources and instruction so you can begin to apply the concepts introduced in this module. </a:t>
            </a:r>
          </a:p>
          <a:p>
            <a:endParaRPr lang="en-US" dirty="0"/>
          </a:p>
          <a:p>
            <a:pPr defTabSz="945937">
              <a:defRPr/>
            </a:pPr>
            <a:r>
              <a:rPr lang="en-US" dirty="0"/>
              <a:t>One last thing, don’t forget to get credit for participating in this e-learning module by going to your individual training screen in FSFN and selecting the training course titled Module Three: “Critical Thinking in Safety Decision Making.” </a:t>
            </a:r>
          </a:p>
          <a:p>
            <a:pPr defTabSz="945937">
              <a:defRPr/>
            </a:pPr>
            <a:endParaRPr lang="en-US" dirty="0"/>
          </a:p>
          <a:p>
            <a:r>
              <a:rPr lang="en-US" dirty="0"/>
              <a:t>Thank you for your participation!</a:t>
            </a:r>
          </a:p>
        </p:txBody>
      </p:sp>
      <p:sp>
        <p:nvSpPr>
          <p:cNvPr id="4" name="Slide Number Placeholder 3"/>
          <p:cNvSpPr>
            <a:spLocks noGrp="1"/>
          </p:cNvSpPr>
          <p:nvPr>
            <p:ph type="sldNum" sz="quarter" idx="10"/>
          </p:nvPr>
        </p:nvSpPr>
        <p:spPr/>
        <p:txBody>
          <a:bodyPr/>
          <a:lstStyle/>
          <a:p>
            <a:fld id="{2B0843B3-801B-4898-816C-4111B4AC6113}"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xmlns="" val="1429624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Let’s begin with a very quick review which establishes the information standards that are the foundation of quality safety </a:t>
            </a:r>
            <a:r>
              <a:rPr lang="en-US" dirty="0" smtClean="0"/>
              <a:t>decision-making</a:t>
            </a:r>
            <a:r>
              <a:rPr lang="en-US" dirty="0"/>
              <a:t>. [ADVANCE SLIDE]</a:t>
            </a:r>
          </a:p>
        </p:txBody>
      </p:sp>
      <p:sp>
        <p:nvSpPr>
          <p:cNvPr id="4" name="Slide Number Placeholder 3"/>
          <p:cNvSpPr>
            <a:spLocks noGrp="1"/>
          </p:cNvSpPr>
          <p:nvPr>
            <p:ph type="sldNum" sz="quarter" idx="10"/>
          </p:nvPr>
        </p:nvSpPr>
        <p:spPr/>
        <p:txBody>
          <a:bodyPr/>
          <a:lstStyle/>
          <a:p>
            <a:fld id="{10D8D83E-F90D-445B-BB71-163CBCD55965}"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D8D83E-F90D-445B-BB71-163CBCD55965}" type="slidenum">
              <a:rPr lang="en-US" smtClean="0"/>
              <a:pPr/>
              <a:t>40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six domains that we have previously explored form the foundation of our understanding and knowledge of the family. These six domains, when fully explored and documented, give us the information which allows us to identify present and/or impending danger. [ADVANCE SLIDE]</a:t>
            </a:r>
          </a:p>
        </p:txBody>
      </p:sp>
      <p:sp>
        <p:nvSpPr>
          <p:cNvPr id="4" name="Slide Number Placeholder 3"/>
          <p:cNvSpPr>
            <a:spLocks noGrp="1"/>
          </p:cNvSpPr>
          <p:nvPr>
            <p:ph type="sldNum" sz="quarter" idx="10"/>
          </p:nvPr>
        </p:nvSpPr>
        <p:spPr/>
        <p:txBody>
          <a:bodyPr/>
          <a:lstStyle/>
          <a:p>
            <a:fld id="{10D8D83E-F90D-445B-BB71-163CBCD55965}"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gather this information about families because we must arrive at a decision about whether a child or children are safe or unsafe. [ADVANCE SLIDE]</a:t>
            </a:r>
          </a:p>
        </p:txBody>
      </p:sp>
      <p:sp>
        <p:nvSpPr>
          <p:cNvPr id="4" name="Slide Number Placeholder 3"/>
          <p:cNvSpPr>
            <a:spLocks noGrp="1"/>
          </p:cNvSpPr>
          <p:nvPr>
            <p:ph type="sldNum" sz="quarter" idx="10"/>
          </p:nvPr>
        </p:nvSpPr>
        <p:spPr/>
        <p:txBody>
          <a:bodyPr/>
          <a:lstStyle/>
          <a:p>
            <a:fld id="{10D8D83E-F90D-445B-BB71-163CBCD55965}"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 how do we know when we have sufficient information in each of these six areas?  When is the information in each of the domains sufficient? [ADVANCE SLIDE]</a:t>
            </a:r>
          </a:p>
        </p:txBody>
      </p:sp>
      <p:sp>
        <p:nvSpPr>
          <p:cNvPr id="4" name="Slide Number Placeholder 3"/>
          <p:cNvSpPr>
            <a:spLocks noGrp="1"/>
          </p:cNvSpPr>
          <p:nvPr>
            <p:ph type="sldNum" sz="quarter" idx="10"/>
          </p:nvPr>
        </p:nvSpPr>
        <p:spPr/>
        <p:txBody>
          <a:bodyPr/>
          <a:lstStyle/>
          <a:p>
            <a:fld id="{10D8D83E-F90D-445B-BB71-163CBCD55965}"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Perhaps the easiest way to think about information sufficiency is to remind ourselves that we are collecting this information in order to know whether we have danger threats, the degree to which we have child vulnerability and the extent of caregiver protective capacity.</a:t>
            </a:r>
          </a:p>
          <a:p>
            <a:r>
              <a:rPr lang="en-US" dirty="0"/>
              <a:t> </a:t>
            </a:r>
          </a:p>
          <a:p>
            <a:r>
              <a:rPr lang="en-US" dirty="0"/>
              <a:t>In short, sufficient information paints a complete picture for us.  </a:t>
            </a:r>
            <a:r>
              <a:rPr lang="en-US" dirty="0" smtClean="0"/>
              <a:t>Gathering</a:t>
            </a:r>
            <a:r>
              <a:rPr lang="en-US" baseline="0" dirty="0" smtClean="0"/>
              <a:t> sufficient information </a:t>
            </a:r>
            <a:r>
              <a:rPr lang="en-US" dirty="0" smtClean="0"/>
              <a:t>does </a:t>
            </a:r>
            <a:r>
              <a:rPr lang="en-US" dirty="0"/>
              <a:t>not leave us wondering about certain areas of child or adult functioning which are critical to understanding vulnerability or protective capacity. </a:t>
            </a:r>
            <a:r>
              <a:rPr lang="en-US" baseline="0" dirty="0" smtClean="0"/>
              <a:t> Insufficient information </a:t>
            </a:r>
            <a:r>
              <a:rPr lang="en-US" dirty="0" smtClean="0"/>
              <a:t>does </a:t>
            </a:r>
            <a:r>
              <a:rPr lang="en-US" dirty="0"/>
              <a:t>not leave us wondering what </a:t>
            </a:r>
            <a:r>
              <a:rPr lang="en-US" dirty="0" smtClean="0"/>
              <a:t>this </a:t>
            </a:r>
            <a:r>
              <a:rPr lang="en-US" dirty="0"/>
              <a:t>family is like “most of the time”….   [ADVANCE SLIDE]</a:t>
            </a:r>
          </a:p>
        </p:txBody>
      </p:sp>
      <p:sp>
        <p:nvSpPr>
          <p:cNvPr id="4" name="Slide Number Placeholder 3"/>
          <p:cNvSpPr>
            <a:spLocks noGrp="1"/>
          </p:cNvSpPr>
          <p:nvPr>
            <p:ph type="sldNum" sz="quarter" idx="10"/>
          </p:nvPr>
        </p:nvSpPr>
        <p:spPr/>
        <p:txBody>
          <a:bodyPr/>
          <a:lstStyle/>
          <a:p>
            <a:fld id="{10D8D83E-F90D-445B-BB71-163CBCD55965}"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are going to review five essential criteria which every good decision maker should use when judging the sufficiency of information in the six information domains.  </a:t>
            </a:r>
          </a:p>
          <a:p>
            <a:r>
              <a:rPr lang="en-US" dirty="0"/>
              <a:t> </a:t>
            </a:r>
          </a:p>
          <a:p>
            <a:r>
              <a:rPr lang="en-US" dirty="0"/>
              <a:t>First we judge the information according to whether it describes the particular </a:t>
            </a:r>
            <a:r>
              <a:rPr lang="en-US" dirty="0" smtClean="0"/>
              <a:t>domain </a:t>
            </a:r>
            <a:r>
              <a:rPr lang="en-US" dirty="0"/>
              <a:t>in full and acceptable ways, so that a picture of what has or is happening can be understood.</a:t>
            </a:r>
          </a:p>
          <a:p>
            <a:r>
              <a:rPr lang="en-US" dirty="0"/>
              <a:t> </a:t>
            </a:r>
          </a:p>
          <a:p>
            <a:r>
              <a:rPr lang="en-US" dirty="0" smtClean="0"/>
              <a:t>[</a:t>
            </a:r>
            <a:r>
              <a:rPr lang="en-US" dirty="0"/>
              <a:t>ADVANCE SLIDE]</a:t>
            </a:r>
          </a:p>
        </p:txBody>
      </p:sp>
      <p:sp>
        <p:nvSpPr>
          <p:cNvPr id="4" name="Slide Number Placeholder 3"/>
          <p:cNvSpPr>
            <a:spLocks noGrp="1"/>
          </p:cNvSpPr>
          <p:nvPr>
            <p:ph type="sldNum" sz="quarter" idx="10"/>
          </p:nvPr>
        </p:nvSpPr>
        <p:spPr/>
        <p:txBody>
          <a:bodyPr/>
          <a:lstStyle/>
          <a:p>
            <a:fld id="{10D8D83E-F90D-445B-BB71-163CBCD55965}"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914400" fontAlgn="base">
              <a:spcBef>
                <a:spcPct val="0"/>
              </a:spcBef>
              <a:spcAft>
                <a:spcPct val="0"/>
              </a:spcAft>
            </a:pPr>
            <a:endParaRPr lang="en-US" dirty="0">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400" b="1">
                <a:solidFill>
                  <a:schemeClr val="tx2"/>
                </a:solidFill>
                <a:effectLst>
                  <a:outerShdw blurRad="31750" dist="25400" dir="5400000" algn="tl" rotWithShape="0">
                    <a:srgbClr val="000000">
                      <a:alpha val="25000"/>
                    </a:srgbClr>
                  </a:outerShdw>
                </a:effectLst>
                <a:latin typeface="Calibri" pitchFamily="34" charset="0"/>
                <a:cs typeface="Calibri" pitchFamily="34" charset="0"/>
              </a:defRPr>
            </a:lvl1pPr>
            <a:extLst/>
          </a:lstStyle>
          <a:p>
            <a:r>
              <a:rPr kumimoji="0" lang="en-US" dirty="0" smtClean="0"/>
              <a:t>Click to edit Master title style</a:t>
            </a:r>
            <a:endParaRPr kumimoji="0" lang="en-US" dirty="0"/>
          </a:p>
        </p:txBody>
      </p:sp>
      <p:sp>
        <p:nvSpPr>
          <p:cNvPr id="17" name="Subtitle 16"/>
          <p:cNvSpPr>
            <a:spLocks noGrp="1"/>
          </p:cNvSpPr>
          <p:nvPr>
            <p:ph type="subTitle" idx="1" hasCustomPrompt="1"/>
          </p:nvPr>
        </p:nvSpPr>
        <p:spPr>
          <a:xfrm>
            <a:off x="685800" y="3611607"/>
            <a:ext cx="7772400" cy="1199704"/>
          </a:xfrm>
        </p:spPr>
        <p:txBody>
          <a:bodyPr lIns="45720" rIns="45720">
            <a:normAutofit/>
          </a:bodyPr>
          <a:lstStyle>
            <a:lvl1pPr marL="0" marR="64008" indent="0" algn="r">
              <a:buNone/>
              <a:defRPr sz="2800">
                <a:solidFill>
                  <a:schemeClr val="tx2"/>
                </a:solidFill>
                <a:latin typeface="Calibri" pitchFamily="34" charset="0"/>
                <a:cs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Click t subtitle style</a:t>
            </a:r>
            <a:endParaRPr kumimoji="0" lang="en-US" dirty="0"/>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fontAlgn="base">
                <a:spcBef>
                  <a:spcPct val="0"/>
                </a:spcBef>
                <a:spcAft>
                  <a:spcPct val="0"/>
                </a:spcAft>
              </a:pPr>
              <a:endParaRPr lang="en-US" dirty="0">
                <a:solidFill>
                  <a:prstClr val="black"/>
                </a:solidFill>
                <a:latin typeface="Arial" pitchFamily="34" charset="0"/>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fontAlgn="base">
                <a:spcBef>
                  <a:spcPct val="0"/>
                </a:spcBef>
                <a:spcAft>
                  <a:spcPct val="0"/>
                </a:spcAft>
              </a:pPr>
              <a:endParaRPr lang="en-US" dirty="0">
                <a:solidFill>
                  <a:prstClr val="black"/>
                </a:solidFill>
                <a:latin typeface="Arial" pitchFamily="34" charset="0"/>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fontAlgn="base">
                <a:spcBef>
                  <a:spcPct val="0"/>
                </a:spcBef>
                <a:spcAft>
                  <a:spcPct val="0"/>
                </a:spcAft>
              </a:pPr>
              <a:endParaRPr lang="en-US" dirty="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3" name="Picture 4" descr="http://sphotos-a.xx.fbcdn.net/hphotos-snc6/602554_439438852766954_1217712786_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5545138"/>
            <a:ext cx="838584" cy="931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14166"/>
          <a:stretch/>
        </p:blipFill>
        <p:spPr>
          <a:xfrm>
            <a:off x="-3765" y="-2722"/>
            <a:ext cx="2289765" cy="1783080"/>
          </a:xfrm>
          <a:prstGeom prst="rect">
            <a:avLst/>
          </a:prstGeom>
        </p:spPr>
      </p:pic>
      <p:pic>
        <p:nvPicPr>
          <p:cNvPr id="27" name="Picture 26"/>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b="7588"/>
          <a:stretch/>
        </p:blipFill>
        <p:spPr>
          <a:xfrm>
            <a:off x="6240331" y="141022"/>
            <a:ext cx="1989269" cy="1639336"/>
          </a:xfrm>
          <a:prstGeom prst="rect">
            <a:avLst/>
          </a:prstGeom>
        </p:spPr>
      </p:pic>
      <p:pic>
        <p:nvPicPr>
          <p:cNvPr id="29" name="Picture 28"/>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6497239" y="0"/>
            <a:ext cx="1733405" cy="1152144"/>
          </a:xfrm>
          <a:prstGeom prst="rect">
            <a:avLst/>
          </a:prstGeom>
        </p:spPr>
      </p:pic>
      <p:pic>
        <p:nvPicPr>
          <p:cNvPr id="25" name="Picture 24"/>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a:off x="5334000" y="1094558"/>
            <a:ext cx="912886" cy="685800"/>
          </a:xfrm>
          <a:prstGeom prst="rect">
            <a:avLst/>
          </a:prstGeom>
        </p:spPr>
      </p:pic>
      <p:pic>
        <p:nvPicPr>
          <p:cNvPr id="30" name="Picture 29"/>
          <p:cNvPicPr>
            <a:picLocks noChangeAspect="1"/>
          </p:cNvPicPr>
          <p:nvPr userDrawn="1"/>
        </p:nvPicPr>
        <p:blipFill>
          <a:blip r:embed="rId8" cstate="print">
            <a:extLst>
              <a:ext uri="{28A0092B-C50C-407E-A947-70E740481C1C}">
                <a14:useLocalDpi xmlns:a14="http://schemas.microsoft.com/office/drawing/2010/main" xmlns="" val="0"/>
              </a:ext>
            </a:extLst>
          </a:blip>
          <a:stretch>
            <a:fillRect/>
          </a:stretch>
        </p:blipFill>
        <p:spPr>
          <a:xfrm>
            <a:off x="4776774" y="0"/>
            <a:ext cx="1720466" cy="1152144"/>
          </a:xfrm>
          <a:prstGeom prst="rect">
            <a:avLst/>
          </a:prstGeom>
        </p:spPr>
      </p:pic>
      <p:pic>
        <p:nvPicPr>
          <p:cNvPr id="32" name="Picture 31"/>
          <p:cNvPicPr>
            <a:picLocks noChangeAspect="1"/>
          </p:cNvPicPr>
          <p:nvPr userDrawn="1"/>
        </p:nvPicPr>
        <p:blipFill>
          <a:blip r:embed="rId9" cstate="print">
            <a:extLst>
              <a:ext uri="{28A0092B-C50C-407E-A947-70E740481C1C}">
                <a14:useLocalDpi xmlns:a14="http://schemas.microsoft.com/office/drawing/2010/main" xmlns="" val="0"/>
              </a:ext>
            </a:extLst>
          </a:blip>
          <a:stretch>
            <a:fillRect/>
          </a:stretch>
        </p:blipFill>
        <p:spPr>
          <a:xfrm>
            <a:off x="3699601" y="-2722"/>
            <a:ext cx="1697492" cy="1783080"/>
          </a:xfrm>
          <a:prstGeom prst="rect">
            <a:avLst/>
          </a:prstGeom>
        </p:spPr>
      </p:pic>
      <p:pic>
        <p:nvPicPr>
          <p:cNvPr id="3" name="Picture 2"/>
          <p:cNvPicPr>
            <a:picLocks noChangeAspect="1"/>
          </p:cNvPicPr>
          <p:nvPr userDrawn="1"/>
        </p:nvPicPr>
        <p:blipFill rotWithShape="1">
          <a:blip r:embed="rId10" cstate="print">
            <a:extLst>
              <a:ext uri="{28A0092B-C50C-407E-A947-70E740481C1C}">
                <a14:useLocalDpi xmlns:a14="http://schemas.microsoft.com/office/drawing/2010/main" xmlns="" val="0"/>
              </a:ext>
            </a:extLst>
          </a:blip>
          <a:srcRect l="11562" t="26707" b="8819"/>
          <a:stretch/>
        </p:blipFill>
        <p:spPr>
          <a:xfrm>
            <a:off x="7528141" y="-2722"/>
            <a:ext cx="1631310" cy="1783080"/>
          </a:xfrm>
          <a:prstGeom prst="rect">
            <a:avLst/>
          </a:prstGeom>
        </p:spPr>
      </p:pic>
      <p:pic>
        <p:nvPicPr>
          <p:cNvPr id="28" name="Picture 27"/>
          <p:cNvPicPr>
            <a:picLocks noChangeAspect="1"/>
          </p:cNvPicPr>
          <p:nvPr userDrawn="1"/>
        </p:nvPicPr>
        <p:blipFill rotWithShape="1">
          <a:blip r:embed="rId11" cstate="print">
            <a:extLst>
              <a:ext uri="{28A0092B-C50C-407E-A947-70E740481C1C}">
                <a14:useLocalDpi xmlns:a14="http://schemas.microsoft.com/office/drawing/2010/main" xmlns="" val="0"/>
              </a:ext>
            </a:extLst>
          </a:blip>
          <a:srcRect t="18452" b="12440"/>
          <a:stretch/>
        </p:blipFill>
        <p:spPr>
          <a:xfrm>
            <a:off x="2133600" y="920822"/>
            <a:ext cx="1649878" cy="859536"/>
          </a:xfrm>
          <a:prstGeom prst="rect">
            <a:avLst/>
          </a:prstGeom>
        </p:spPr>
      </p:pic>
      <p:pic>
        <p:nvPicPr>
          <p:cNvPr id="33" name="Picture 32"/>
          <p:cNvPicPr>
            <a:picLocks noChangeAspect="1"/>
          </p:cNvPicPr>
          <p:nvPr userDrawn="1"/>
        </p:nvPicPr>
        <p:blipFill rotWithShape="1">
          <a:blip r:embed="rId12" cstate="print">
            <a:extLst>
              <a:ext uri="{28A0092B-C50C-407E-A947-70E740481C1C}">
                <a14:useLocalDpi xmlns:a14="http://schemas.microsoft.com/office/drawing/2010/main" xmlns="" val="0"/>
              </a:ext>
            </a:extLst>
          </a:blip>
          <a:srcRect t="16178"/>
          <a:stretch/>
        </p:blipFill>
        <p:spPr>
          <a:xfrm>
            <a:off x="3048000" y="0"/>
            <a:ext cx="731663" cy="923544"/>
          </a:xfrm>
          <a:prstGeom prst="rect">
            <a:avLst/>
          </a:prstGeom>
        </p:spPr>
      </p:pic>
      <p:pic>
        <p:nvPicPr>
          <p:cNvPr id="31" name="Picture 30"/>
          <p:cNvPicPr>
            <a:picLocks noChangeAspect="1"/>
          </p:cNvPicPr>
          <p:nvPr userDrawn="1"/>
        </p:nvPicPr>
        <p:blipFill rotWithShape="1">
          <a:blip r:embed="rId13" cstate="print">
            <a:extLst>
              <a:ext uri="{28A0092B-C50C-407E-A947-70E740481C1C}">
                <a14:useLocalDpi xmlns:a14="http://schemas.microsoft.com/office/drawing/2010/main" xmlns="" val="0"/>
              </a:ext>
            </a:extLst>
          </a:blip>
          <a:srcRect r="40089" b="13510"/>
          <a:stretch/>
        </p:blipFill>
        <p:spPr>
          <a:xfrm flipH="1">
            <a:off x="2133600" y="-12074"/>
            <a:ext cx="1007786" cy="972764"/>
          </a:xfrm>
          <a:prstGeom prst="rect">
            <a:avLst/>
          </a:prstGeom>
        </p:spPr>
      </p:pic>
    </p:spTree>
    <p:extLst>
      <p:ext uri="{BB962C8B-B14F-4D97-AF65-F5344CB8AC3E}">
        <p14:creationId xmlns:p14="http://schemas.microsoft.com/office/powerpoint/2010/main" xmlns="" val="29535002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fltVal val="0"/>
                                          </p:val>
                                        </p:tav>
                                        <p:tav tm="100000">
                                          <p:val>
                                            <p:strVal val="#ppt_w"/>
                                          </p:val>
                                        </p:tav>
                                      </p:tavLst>
                                    </p:anim>
                                    <p:anim calcmode="lin" valueType="num">
                                      <p:cBhvr>
                                        <p:cTn id="8" dur="3000" fill="hold"/>
                                        <p:tgtEl>
                                          <p:spTgt spid="5"/>
                                        </p:tgtEl>
                                        <p:attrNameLst>
                                          <p:attrName>ppt_h</p:attrName>
                                        </p:attrNameLst>
                                      </p:cBhvr>
                                      <p:tavLst>
                                        <p:tav tm="0">
                                          <p:val>
                                            <p:fltVal val="0"/>
                                          </p:val>
                                        </p:tav>
                                        <p:tav tm="100000">
                                          <p:val>
                                            <p:strVal val="#ppt_h"/>
                                          </p:val>
                                        </p:tav>
                                      </p:tavLst>
                                    </p:anim>
                                    <p:anim calcmode="lin" valueType="num">
                                      <p:cBhvr>
                                        <p:cTn id="9" dur="3000" fill="hold"/>
                                        <p:tgtEl>
                                          <p:spTgt spid="5"/>
                                        </p:tgtEl>
                                        <p:attrNameLst>
                                          <p:attrName>style.rotation</p:attrName>
                                        </p:attrNameLst>
                                      </p:cBhvr>
                                      <p:tavLst>
                                        <p:tav tm="0">
                                          <p:val>
                                            <p:fltVal val="90"/>
                                          </p:val>
                                        </p:tav>
                                        <p:tav tm="100000">
                                          <p:val>
                                            <p:fltVal val="0"/>
                                          </p:val>
                                        </p:tav>
                                      </p:tavLst>
                                    </p:anim>
                                    <p:animEffect transition="in" filter="fade">
                                      <p:cBhvr>
                                        <p:cTn id="10" dur="3000"/>
                                        <p:tgtEl>
                                          <p:spTgt spid="5"/>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27"/>
                                        </p:tgtEl>
                                        <p:attrNameLst>
                                          <p:attrName>style.visibility</p:attrName>
                                        </p:attrNameLst>
                                      </p:cBhvr>
                                      <p:to>
                                        <p:strVal val="visible"/>
                                      </p:to>
                                    </p:set>
                                    <p:anim calcmode="lin" valueType="num">
                                      <p:cBhvr>
                                        <p:cTn id="13" dur="3000" fill="hold"/>
                                        <p:tgtEl>
                                          <p:spTgt spid="27"/>
                                        </p:tgtEl>
                                        <p:attrNameLst>
                                          <p:attrName>ppt_w</p:attrName>
                                        </p:attrNameLst>
                                      </p:cBhvr>
                                      <p:tavLst>
                                        <p:tav tm="0">
                                          <p:val>
                                            <p:fltVal val="0"/>
                                          </p:val>
                                        </p:tav>
                                        <p:tav tm="100000">
                                          <p:val>
                                            <p:strVal val="#ppt_w"/>
                                          </p:val>
                                        </p:tav>
                                      </p:tavLst>
                                    </p:anim>
                                    <p:anim calcmode="lin" valueType="num">
                                      <p:cBhvr>
                                        <p:cTn id="14" dur="3000" fill="hold"/>
                                        <p:tgtEl>
                                          <p:spTgt spid="27"/>
                                        </p:tgtEl>
                                        <p:attrNameLst>
                                          <p:attrName>ppt_h</p:attrName>
                                        </p:attrNameLst>
                                      </p:cBhvr>
                                      <p:tavLst>
                                        <p:tav tm="0">
                                          <p:val>
                                            <p:fltVal val="0"/>
                                          </p:val>
                                        </p:tav>
                                        <p:tav tm="100000">
                                          <p:val>
                                            <p:strVal val="#ppt_h"/>
                                          </p:val>
                                        </p:tav>
                                      </p:tavLst>
                                    </p:anim>
                                    <p:anim calcmode="lin" valueType="num">
                                      <p:cBhvr>
                                        <p:cTn id="15" dur="3000" fill="hold"/>
                                        <p:tgtEl>
                                          <p:spTgt spid="27"/>
                                        </p:tgtEl>
                                        <p:attrNameLst>
                                          <p:attrName>style.rotation</p:attrName>
                                        </p:attrNameLst>
                                      </p:cBhvr>
                                      <p:tavLst>
                                        <p:tav tm="0">
                                          <p:val>
                                            <p:fltVal val="90"/>
                                          </p:val>
                                        </p:tav>
                                        <p:tav tm="100000">
                                          <p:val>
                                            <p:fltVal val="0"/>
                                          </p:val>
                                        </p:tav>
                                      </p:tavLst>
                                    </p:anim>
                                    <p:animEffect transition="in" filter="fade">
                                      <p:cBhvr>
                                        <p:cTn id="16" dur="3000"/>
                                        <p:tgtEl>
                                          <p:spTgt spid="27"/>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29"/>
                                        </p:tgtEl>
                                        <p:attrNameLst>
                                          <p:attrName>style.visibility</p:attrName>
                                        </p:attrNameLst>
                                      </p:cBhvr>
                                      <p:to>
                                        <p:strVal val="visible"/>
                                      </p:to>
                                    </p:set>
                                    <p:anim calcmode="lin" valueType="num">
                                      <p:cBhvr>
                                        <p:cTn id="19" dur="3000" fill="hold"/>
                                        <p:tgtEl>
                                          <p:spTgt spid="29"/>
                                        </p:tgtEl>
                                        <p:attrNameLst>
                                          <p:attrName>ppt_w</p:attrName>
                                        </p:attrNameLst>
                                      </p:cBhvr>
                                      <p:tavLst>
                                        <p:tav tm="0">
                                          <p:val>
                                            <p:fltVal val="0"/>
                                          </p:val>
                                        </p:tav>
                                        <p:tav tm="100000">
                                          <p:val>
                                            <p:strVal val="#ppt_w"/>
                                          </p:val>
                                        </p:tav>
                                      </p:tavLst>
                                    </p:anim>
                                    <p:anim calcmode="lin" valueType="num">
                                      <p:cBhvr>
                                        <p:cTn id="20" dur="3000" fill="hold"/>
                                        <p:tgtEl>
                                          <p:spTgt spid="29"/>
                                        </p:tgtEl>
                                        <p:attrNameLst>
                                          <p:attrName>ppt_h</p:attrName>
                                        </p:attrNameLst>
                                      </p:cBhvr>
                                      <p:tavLst>
                                        <p:tav tm="0">
                                          <p:val>
                                            <p:fltVal val="0"/>
                                          </p:val>
                                        </p:tav>
                                        <p:tav tm="100000">
                                          <p:val>
                                            <p:strVal val="#ppt_h"/>
                                          </p:val>
                                        </p:tav>
                                      </p:tavLst>
                                    </p:anim>
                                    <p:anim calcmode="lin" valueType="num">
                                      <p:cBhvr>
                                        <p:cTn id="21" dur="3000" fill="hold"/>
                                        <p:tgtEl>
                                          <p:spTgt spid="29"/>
                                        </p:tgtEl>
                                        <p:attrNameLst>
                                          <p:attrName>style.rotation</p:attrName>
                                        </p:attrNameLst>
                                      </p:cBhvr>
                                      <p:tavLst>
                                        <p:tav tm="0">
                                          <p:val>
                                            <p:fltVal val="90"/>
                                          </p:val>
                                        </p:tav>
                                        <p:tav tm="100000">
                                          <p:val>
                                            <p:fltVal val="0"/>
                                          </p:val>
                                        </p:tav>
                                      </p:tavLst>
                                    </p:anim>
                                    <p:animEffect transition="in" filter="fade">
                                      <p:cBhvr>
                                        <p:cTn id="22" dur="3000"/>
                                        <p:tgtEl>
                                          <p:spTgt spid="29"/>
                                        </p:tgtEl>
                                      </p:cBhvr>
                                    </p:animEffect>
                                  </p:childTnLst>
                                </p:cTn>
                              </p:par>
                              <p:par>
                                <p:cTn id="23" presetID="31" presetClass="entr" presetSubtype="0" fill="hold" nodeType="withEffect">
                                  <p:stCondLst>
                                    <p:cond delay="0"/>
                                  </p:stCondLst>
                                  <p:iterate type="lt">
                                    <p:tmPct val="5000"/>
                                  </p:iterate>
                                  <p:childTnLst>
                                    <p:set>
                                      <p:cBhvr>
                                        <p:cTn id="24" dur="1" fill="hold">
                                          <p:stCondLst>
                                            <p:cond delay="0"/>
                                          </p:stCondLst>
                                        </p:cTn>
                                        <p:tgtEl>
                                          <p:spTgt spid="25"/>
                                        </p:tgtEl>
                                        <p:attrNameLst>
                                          <p:attrName>style.visibility</p:attrName>
                                        </p:attrNameLst>
                                      </p:cBhvr>
                                      <p:to>
                                        <p:strVal val="visible"/>
                                      </p:to>
                                    </p:set>
                                    <p:anim calcmode="lin" valueType="num">
                                      <p:cBhvr>
                                        <p:cTn id="25" dur="3000" fill="hold"/>
                                        <p:tgtEl>
                                          <p:spTgt spid="25"/>
                                        </p:tgtEl>
                                        <p:attrNameLst>
                                          <p:attrName>ppt_w</p:attrName>
                                        </p:attrNameLst>
                                      </p:cBhvr>
                                      <p:tavLst>
                                        <p:tav tm="0">
                                          <p:val>
                                            <p:fltVal val="0"/>
                                          </p:val>
                                        </p:tav>
                                        <p:tav tm="100000">
                                          <p:val>
                                            <p:strVal val="#ppt_w"/>
                                          </p:val>
                                        </p:tav>
                                      </p:tavLst>
                                    </p:anim>
                                    <p:anim calcmode="lin" valueType="num">
                                      <p:cBhvr>
                                        <p:cTn id="26" dur="3000" fill="hold"/>
                                        <p:tgtEl>
                                          <p:spTgt spid="25"/>
                                        </p:tgtEl>
                                        <p:attrNameLst>
                                          <p:attrName>ppt_h</p:attrName>
                                        </p:attrNameLst>
                                      </p:cBhvr>
                                      <p:tavLst>
                                        <p:tav tm="0">
                                          <p:val>
                                            <p:fltVal val="0"/>
                                          </p:val>
                                        </p:tav>
                                        <p:tav tm="100000">
                                          <p:val>
                                            <p:strVal val="#ppt_h"/>
                                          </p:val>
                                        </p:tav>
                                      </p:tavLst>
                                    </p:anim>
                                    <p:anim calcmode="lin" valueType="num">
                                      <p:cBhvr>
                                        <p:cTn id="27" dur="3000" fill="hold"/>
                                        <p:tgtEl>
                                          <p:spTgt spid="25"/>
                                        </p:tgtEl>
                                        <p:attrNameLst>
                                          <p:attrName>style.rotation</p:attrName>
                                        </p:attrNameLst>
                                      </p:cBhvr>
                                      <p:tavLst>
                                        <p:tav tm="0">
                                          <p:val>
                                            <p:fltVal val="90"/>
                                          </p:val>
                                        </p:tav>
                                        <p:tav tm="100000">
                                          <p:val>
                                            <p:fltVal val="0"/>
                                          </p:val>
                                        </p:tav>
                                      </p:tavLst>
                                    </p:anim>
                                    <p:animEffect transition="in" filter="fade">
                                      <p:cBhvr>
                                        <p:cTn id="28" dur="3000"/>
                                        <p:tgtEl>
                                          <p:spTgt spid="25"/>
                                        </p:tgtEl>
                                      </p:cBhvr>
                                    </p:animEffect>
                                  </p:childTnLst>
                                </p:cTn>
                              </p:par>
                              <p:par>
                                <p:cTn id="29" presetID="31" presetClass="entr" presetSubtype="0" fill="hold" nodeType="withEffect">
                                  <p:stCondLst>
                                    <p:cond delay="0"/>
                                  </p:stCondLst>
                                  <p:iterate type="lt">
                                    <p:tmPct val="5000"/>
                                  </p:iterate>
                                  <p:childTnLst>
                                    <p:set>
                                      <p:cBhvr>
                                        <p:cTn id="30" dur="1" fill="hold">
                                          <p:stCondLst>
                                            <p:cond delay="0"/>
                                          </p:stCondLst>
                                        </p:cTn>
                                        <p:tgtEl>
                                          <p:spTgt spid="30"/>
                                        </p:tgtEl>
                                        <p:attrNameLst>
                                          <p:attrName>style.visibility</p:attrName>
                                        </p:attrNameLst>
                                      </p:cBhvr>
                                      <p:to>
                                        <p:strVal val="visible"/>
                                      </p:to>
                                    </p:set>
                                    <p:anim calcmode="lin" valueType="num">
                                      <p:cBhvr>
                                        <p:cTn id="31" dur="3000" fill="hold"/>
                                        <p:tgtEl>
                                          <p:spTgt spid="30"/>
                                        </p:tgtEl>
                                        <p:attrNameLst>
                                          <p:attrName>ppt_w</p:attrName>
                                        </p:attrNameLst>
                                      </p:cBhvr>
                                      <p:tavLst>
                                        <p:tav tm="0">
                                          <p:val>
                                            <p:fltVal val="0"/>
                                          </p:val>
                                        </p:tav>
                                        <p:tav tm="100000">
                                          <p:val>
                                            <p:strVal val="#ppt_w"/>
                                          </p:val>
                                        </p:tav>
                                      </p:tavLst>
                                    </p:anim>
                                    <p:anim calcmode="lin" valueType="num">
                                      <p:cBhvr>
                                        <p:cTn id="32" dur="3000" fill="hold"/>
                                        <p:tgtEl>
                                          <p:spTgt spid="30"/>
                                        </p:tgtEl>
                                        <p:attrNameLst>
                                          <p:attrName>ppt_h</p:attrName>
                                        </p:attrNameLst>
                                      </p:cBhvr>
                                      <p:tavLst>
                                        <p:tav tm="0">
                                          <p:val>
                                            <p:fltVal val="0"/>
                                          </p:val>
                                        </p:tav>
                                        <p:tav tm="100000">
                                          <p:val>
                                            <p:strVal val="#ppt_h"/>
                                          </p:val>
                                        </p:tav>
                                      </p:tavLst>
                                    </p:anim>
                                    <p:anim calcmode="lin" valueType="num">
                                      <p:cBhvr>
                                        <p:cTn id="33" dur="3000" fill="hold"/>
                                        <p:tgtEl>
                                          <p:spTgt spid="30"/>
                                        </p:tgtEl>
                                        <p:attrNameLst>
                                          <p:attrName>style.rotation</p:attrName>
                                        </p:attrNameLst>
                                      </p:cBhvr>
                                      <p:tavLst>
                                        <p:tav tm="0">
                                          <p:val>
                                            <p:fltVal val="90"/>
                                          </p:val>
                                        </p:tav>
                                        <p:tav tm="100000">
                                          <p:val>
                                            <p:fltVal val="0"/>
                                          </p:val>
                                        </p:tav>
                                      </p:tavLst>
                                    </p:anim>
                                    <p:animEffect transition="in" filter="fade">
                                      <p:cBhvr>
                                        <p:cTn id="34" dur="3000"/>
                                        <p:tgtEl>
                                          <p:spTgt spid="30"/>
                                        </p:tgtEl>
                                      </p:cBhvr>
                                    </p:animEffect>
                                  </p:childTnLst>
                                </p:cTn>
                              </p:par>
                              <p:par>
                                <p:cTn id="35" presetID="31" presetClass="entr" presetSubtype="0" fill="hold" nodeType="withEffect">
                                  <p:stCondLst>
                                    <p:cond delay="0"/>
                                  </p:stCondLst>
                                  <p:iterate type="lt">
                                    <p:tmPct val="5000"/>
                                  </p:iterate>
                                  <p:childTnLst>
                                    <p:set>
                                      <p:cBhvr>
                                        <p:cTn id="36" dur="1" fill="hold">
                                          <p:stCondLst>
                                            <p:cond delay="0"/>
                                          </p:stCondLst>
                                        </p:cTn>
                                        <p:tgtEl>
                                          <p:spTgt spid="32"/>
                                        </p:tgtEl>
                                        <p:attrNameLst>
                                          <p:attrName>style.visibility</p:attrName>
                                        </p:attrNameLst>
                                      </p:cBhvr>
                                      <p:to>
                                        <p:strVal val="visible"/>
                                      </p:to>
                                    </p:set>
                                    <p:anim calcmode="lin" valueType="num">
                                      <p:cBhvr>
                                        <p:cTn id="37" dur="3000" fill="hold"/>
                                        <p:tgtEl>
                                          <p:spTgt spid="32"/>
                                        </p:tgtEl>
                                        <p:attrNameLst>
                                          <p:attrName>ppt_w</p:attrName>
                                        </p:attrNameLst>
                                      </p:cBhvr>
                                      <p:tavLst>
                                        <p:tav tm="0">
                                          <p:val>
                                            <p:fltVal val="0"/>
                                          </p:val>
                                        </p:tav>
                                        <p:tav tm="100000">
                                          <p:val>
                                            <p:strVal val="#ppt_w"/>
                                          </p:val>
                                        </p:tav>
                                      </p:tavLst>
                                    </p:anim>
                                    <p:anim calcmode="lin" valueType="num">
                                      <p:cBhvr>
                                        <p:cTn id="38" dur="3000" fill="hold"/>
                                        <p:tgtEl>
                                          <p:spTgt spid="32"/>
                                        </p:tgtEl>
                                        <p:attrNameLst>
                                          <p:attrName>ppt_h</p:attrName>
                                        </p:attrNameLst>
                                      </p:cBhvr>
                                      <p:tavLst>
                                        <p:tav tm="0">
                                          <p:val>
                                            <p:fltVal val="0"/>
                                          </p:val>
                                        </p:tav>
                                        <p:tav tm="100000">
                                          <p:val>
                                            <p:strVal val="#ppt_h"/>
                                          </p:val>
                                        </p:tav>
                                      </p:tavLst>
                                    </p:anim>
                                    <p:anim calcmode="lin" valueType="num">
                                      <p:cBhvr>
                                        <p:cTn id="39" dur="3000" fill="hold"/>
                                        <p:tgtEl>
                                          <p:spTgt spid="32"/>
                                        </p:tgtEl>
                                        <p:attrNameLst>
                                          <p:attrName>style.rotation</p:attrName>
                                        </p:attrNameLst>
                                      </p:cBhvr>
                                      <p:tavLst>
                                        <p:tav tm="0">
                                          <p:val>
                                            <p:fltVal val="90"/>
                                          </p:val>
                                        </p:tav>
                                        <p:tav tm="100000">
                                          <p:val>
                                            <p:fltVal val="0"/>
                                          </p:val>
                                        </p:tav>
                                      </p:tavLst>
                                    </p:anim>
                                    <p:animEffect transition="in" filter="fade">
                                      <p:cBhvr>
                                        <p:cTn id="40" dur="3000"/>
                                        <p:tgtEl>
                                          <p:spTgt spid="32"/>
                                        </p:tgtEl>
                                      </p:cBhvr>
                                    </p:animEffect>
                                  </p:childTnLst>
                                </p:cTn>
                              </p:par>
                              <p:par>
                                <p:cTn id="41" presetID="31" presetClass="entr" presetSubtype="0" fill="hold" nodeType="withEffect">
                                  <p:stCondLst>
                                    <p:cond delay="0"/>
                                  </p:stCondLst>
                                  <p:iterate type="lt">
                                    <p:tmPct val="5000"/>
                                  </p:iterate>
                                  <p:childTnLst>
                                    <p:set>
                                      <p:cBhvr>
                                        <p:cTn id="42" dur="1" fill="hold">
                                          <p:stCondLst>
                                            <p:cond delay="0"/>
                                          </p:stCondLst>
                                        </p:cTn>
                                        <p:tgtEl>
                                          <p:spTgt spid="3"/>
                                        </p:tgtEl>
                                        <p:attrNameLst>
                                          <p:attrName>style.visibility</p:attrName>
                                        </p:attrNameLst>
                                      </p:cBhvr>
                                      <p:to>
                                        <p:strVal val="visible"/>
                                      </p:to>
                                    </p:set>
                                    <p:anim calcmode="lin" valueType="num">
                                      <p:cBhvr>
                                        <p:cTn id="43" dur="3000" fill="hold"/>
                                        <p:tgtEl>
                                          <p:spTgt spid="3"/>
                                        </p:tgtEl>
                                        <p:attrNameLst>
                                          <p:attrName>ppt_w</p:attrName>
                                        </p:attrNameLst>
                                      </p:cBhvr>
                                      <p:tavLst>
                                        <p:tav tm="0">
                                          <p:val>
                                            <p:fltVal val="0"/>
                                          </p:val>
                                        </p:tav>
                                        <p:tav tm="100000">
                                          <p:val>
                                            <p:strVal val="#ppt_w"/>
                                          </p:val>
                                        </p:tav>
                                      </p:tavLst>
                                    </p:anim>
                                    <p:anim calcmode="lin" valueType="num">
                                      <p:cBhvr>
                                        <p:cTn id="44" dur="3000" fill="hold"/>
                                        <p:tgtEl>
                                          <p:spTgt spid="3"/>
                                        </p:tgtEl>
                                        <p:attrNameLst>
                                          <p:attrName>ppt_h</p:attrName>
                                        </p:attrNameLst>
                                      </p:cBhvr>
                                      <p:tavLst>
                                        <p:tav tm="0">
                                          <p:val>
                                            <p:fltVal val="0"/>
                                          </p:val>
                                        </p:tav>
                                        <p:tav tm="100000">
                                          <p:val>
                                            <p:strVal val="#ppt_h"/>
                                          </p:val>
                                        </p:tav>
                                      </p:tavLst>
                                    </p:anim>
                                    <p:anim calcmode="lin" valueType="num">
                                      <p:cBhvr>
                                        <p:cTn id="45" dur="3000" fill="hold"/>
                                        <p:tgtEl>
                                          <p:spTgt spid="3"/>
                                        </p:tgtEl>
                                        <p:attrNameLst>
                                          <p:attrName>style.rotation</p:attrName>
                                        </p:attrNameLst>
                                      </p:cBhvr>
                                      <p:tavLst>
                                        <p:tav tm="0">
                                          <p:val>
                                            <p:fltVal val="90"/>
                                          </p:val>
                                        </p:tav>
                                        <p:tav tm="100000">
                                          <p:val>
                                            <p:fltVal val="0"/>
                                          </p:val>
                                        </p:tav>
                                      </p:tavLst>
                                    </p:anim>
                                    <p:animEffect transition="in" filter="fade">
                                      <p:cBhvr>
                                        <p:cTn id="46" dur="3000"/>
                                        <p:tgtEl>
                                          <p:spTgt spid="3"/>
                                        </p:tgtEl>
                                      </p:cBhvr>
                                    </p:animEffect>
                                  </p:childTnLst>
                                </p:cTn>
                              </p:par>
                              <p:par>
                                <p:cTn id="47" presetID="31" presetClass="entr" presetSubtype="0" fill="hold" nodeType="withEffect">
                                  <p:stCondLst>
                                    <p:cond delay="0"/>
                                  </p:stCondLst>
                                  <p:iterate type="lt">
                                    <p:tmPct val="5000"/>
                                  </p:iterate>
                                  <p:childTnLst>
                                    <p:set>
                                      <p:cBhvr>
                                        <p:cTn id="48" dur="1" fill="hold">
                                          <p:stCondLst>
                                            <p:cond delay="0"/>
                                          </p:stCondLst>
                                        </p:cTn>
                                        <p:tgtEl>
                                          <p:spTgt spid="28"/>
                                        </p:tgtEl>
                                        <p:attrNameLst>
                                          <p:attrName>style.visibility</p:attrName>
                                        </p:attrNameLst>
                                      </p:cBhvr>
                                      <p:to>
                                        <p:strVal val="visible"/>
                                      </p:to>
                                    </p:set>
                                    <p:anim calcmode="lin" valueType="num">
                                      <p:cBhvr>
                                        <p:cTn id="49" dur="3000" fill="hold"/>
                                        <p:tgtEl>
                                          <p:spTgt spid="28"/>
                                        </p:tgtEl>
                                        <p:attrNameLst>
                                          <p:attrName>ppt_w</p:attrName>
                                        </p:attrNameLst>
                                      </p:cBhvr>
                                      <p:tavLst>
                                        <p:tav tm="0">
                                          <p:val>
                                            <p:fltVal val="0"/>
                                          </p:val>
                                        </p:tav>
                                        <p:tav tm="100000">
                                          <p:val>
                                            <p:strVal val="#ppt_w"/>
                                          </p:val>
                                        </p:tav>
                                      </p:tavLst>
                                    </p:anim>
                                    <p:anim calcmode="lin" valueType="num">
                                      <p:cBhvr>
                                        <p:cTn id="50" dur="3000" fill="hold"/>
                                        <p:tgtEl>
                                          <p:spTgt spid="28"/>
                                        </p:tgtEl>
                                        <p:attrNameLst>
                                          <p:attrName>ppt_h</p:attrName>
                                        </p:attrNameLst>
                                      </p:cBhvr>
                                      <p:tavLst>
                                        <p:tav tm="0">
                                          <p:val>
                                            <p:fltVal val="0"/>
                                          </p:val>
                                        </p:tav>
                                        <p:tav tm="100000">
                                          <p:val>
                                            <p:strVal val="#ppt_h"/>
                                          </p:val>
                                        </p:tav>
                                      </p:tavLst>
                                    </p:anim>
                                    <p:anim calcmode="lin" valueType="num">
                                      <p:cBhvr>
                                        <p:cTn id="51" dur="3000" fill="hold"/>
                                        <p:tgtEl>
                                          <p:spTgt spid="28"/>
                                        </p:tgtEl>
                                        <p:attrNameLst>
                                          <p:attrName>style.rotation</p:attrName>
                                        </p:attrNameLst>
                                      </p:cBhvr>
                                      <p:tavLst>
                                        <p:tav tm="0">
                                          <p:val>
                                            <p:fltVal val="90"/>
                                          </p:val>
                                        </p:tav>
                                        <p:tav tm="100000">
                                          <p:val>
                                            <p:fltVal val="0"/>
                                          </p:val>
                                        </p:tav>
                                      </p:tavLst>
                                    </p:anim>
                                    <p:animEffect transition="in" filter="fade">
                                      <p:cBhvr>
                                        <p:cTn id="52" dur="3000"/>
                                        <p:tgtEl>
                                          <p:spTgt spid="28"/>
                                        </p:tgtEl>
                                      </p:cBhvr>
                                    </p:animEffect>
                                  </p:childTnLst>
                                </p:cTn>
                              </p:par>
                              <p:par>
                                <p:cTn id="53" presetID="31" presetClass="entr" presetSubtype="0" fill="hold" nodeType="withEffect">
                                  <p:stCondLst>
                                    <p:cond delay="0"/>
                                  </p:stCondLst>
                                  <p:iterate type="lt">
                                    <p:tmPct val="5000"/>
                                  </p:iterate>
                                  <p:childTnLst>
                                    <p:set>
                                      <p:cBhvr>
                                        <p:cTn id="54" dur="1" fill="hold">
                                          <p:stCondLst>
                                            <p:cond delay="0"/>
                                          </p:stCondLst>
                                        </p:cTn>
                                        <p:tgtEl>
                                          <p:spTgt spid="33"/>
                                        </p:tgtEl>
                                        <p:attrNameLst>
                                          <p:attrName>style.visibility</p:attrName>
                                        </p:attrNameLst>
                                      </p:cBhvr>
                                      <p:to>
                                        <p:strVal val="visible"/>
                                      </p:to>
                                    </p:set>
                                    <p:anim calcmode="lin" valueType="num">
                                      <p:cBhvr>
                                        <p:cTn id="55" dur="3000" fill="hold"/>
                                        <p:tgtEl>
                                          <p:spTgt spid="33"/>
                                        </p:tgtEl>
                                        <p:attrNameLst>
                                          <p:attrName>ppt_w</p:attrName>
                                        </p:attrNameLst>
                                      </p:cBhvr>
                                      <p:tavLst>
                                        <p:tav tm="0">
                                          <p:val>
                                            <p:fltVal val="0"/>
                                          </p:val>
                                        </p:tav>
                                        <p:tav tm="100000">
                                          <p:val>
                                            <p:strVal val="#ppt_w"/>
                                          </p:val>
                                        </p:tav>
                                      </p:tavLst>
                                    </p:anim>
                                    <p:anim calcmode="lin" valueType="num">
                                      <p:cBhvr>
                                        <p:cTn id="56" dur="3000" fill="hold"/>
                                        <p:tgtEl>
                                          <p:spTgt spid="33"/>
                                        </p:tgtEl>
                                        <p:attrNameLst>
                                          <p:attrName>ppt_h</p:attrName>
                                        </p:attrNameLst>
                                      </p:cBhvr>
                                      <p:tavLst>
                                        <p:tav tm="0">
                                          <p:val>
                                            <p:fltVal val="0"/>
                                          </p:val>
                                        </p:tav>
                                        <p:tav tm="100000">
                                          <p:val>
                                            <p:strVal val="#ppt_h"/>
                                          </p:val>
                                        </p:tav>
                                      </p:tavLst>
                                    </p:anim>
                                    <p:anim calcmode="lin" valueType="num">
                                      <p:cBhvr>
                                        <p:cTn id="57" dur="3000" fill="hold"/>
                                        <p:tgtEl>
                                          <p:spTgt spid="33"/>
                                        </p:tgtEl>
                                        <p:attrNameLst>
                                          <p:attrName>style.rotation</p:attrName>
                                        </p:attrNameLst>
                                      </p:cBhvr>
                                      <p:tavLst>
                                        <p:tav tm="0">
                                          <p:val>
                                            <p:fltVal val="90"/>
                                          </p:val>
                                        </p:tav>
                                        <p:tav tm="100000">
                                          <p:val>
                                            <p:fltVal val="0"/>
                                          </p:val>
                                        </p:tav>
                                      </p:tavLst>
                                    </p:anim>
                                    <p:animEffect transition="in" filter="fade">
                                      <p:cBhvr>
                                        <p:cTn id="58" dur="3000"/>
                                        <p:tgtEl>
                                          <p:spTgt spid="33"/>
                                        </p:tgtEl>
                                      </p:cBhvr>
                                    </p:animEffect>
                                  </p:childTnLst>
                                </p:cTn>
                              </p:par>
                              <p:par>
                                <p:cTn id="59" presetID="31" presetClass="entr" presetSubtype="0" fill="hold" nodeType="withEffect">
                                  <p:stCondLst>
                                    <p:cond delay="0"/>
                                  </p:stCondLst>
                                  <p:iterate type="lt">
                                    <p:tmPct val="5000"/>
                                  </p:iterate>
                                  <p:childTnLst>
                                    <p:set>
                                      <p:cBhvr>
                                        <p:cTn id="60" dur="1" fill="hold">
                                          <p:stCondLst>
                                            <p:cond delay="0"/>
                                          </p:stCondLst>
                                        </p:cTn>
                                        <p:tgtEl>
                                          <p:spTgt spid="31"/>
                                        </p:tgtEl>
                                        <p:attrNameLst>
                                          <p:attrName>style.visibility</p:attrName>
                                        </p:attrNameLst>
                                      </p:cBhvr>
                                      <p:to>
                                        <p:strVal val="visible"/>
                                      </p:to>
                                    </p:set>
                                    <p:anim calcmode="lin" valueType="num">
                                      <p:cBhvr>
                                        <p:cTn id="61" dur="3000" fill="hold"/>
                                        <p:tgtEl>
                                          <p:spTgt spid="31"/>
                                        </p:tgtEl>
                                        <p:attrNameLst>
                                          <p:attrName>ppt_w</p:attrName>
                                        </p:attrNameLst>
                                      </p:cBhvr>
                                      <p:tavLst>
                                        <p:tav tm="0">
                                          <p:val>
                                            <p:fltVal val="0"/>
                                          </p:val>
                                        </p:tav>
                                        <p:tav tm="100000">
                                          <p:val>
                                            <p:strVal val="#ppt_w"/>
                                          </p:val>
                                        </p:tav>
                                      </p:tavLst>
                                    </p:anim>
                                    <p:anim calcmode="lin" valueType="num">
                                      <p:cBhvr>
                                        <p:cTn id="62" dur="3000" fill="hold"/>
                                        <p:tgtEl>
                                          <p:spTgt spid="31"/>
                                        </p:tgtEl>
                                        <p:attrNameLst>
                                          <p:attrName>ppt_h</p:attrName>
                                        </p:attrNameLst>
                                      </p:cBhvr>
                                      <p:tavLst>
                                        <p:tav tm="0">
                                          <p:val>
                                            <p:fltVal val="0"/>
                                          </p:val>
                                        </p:tav>
                                        <p:tav tm="100000">
                                          <p:val>
                                            <p:strVal val="#ppt_h"/>
                                          </p:val>
                                        </p:tav>
                                      </p:tavLst>
                                    </p:anim>
                                    <p:anim calcmode="lin" valueType="num">
                                      <p:cBhvr>
                                        <p:cTn id="63" dur="3000" fill="hold"/>
                                        <p:tgtEl>
                                          <p:spTgt spid="31"/>
                                        </p:tgtEl>
                                        <p:attrNameLst>
                                          <p:attrName>style.rotation</p:attrName>
                                        </p:attrNameLst>
                                      </p:cBhvr>
                                      <p:tavLst>
                                        <p:tav tm="0">
                                          <p:val>
                                            <p:fltVal val="90"/>
                                          </p:val>
                                        </p:tav>
                                        <p:tav tm="100000">
                                          <p:val>
                                            <p:fltVal val="0"/>
                                          </p:val>
                                        </p:tav>
                                      </p:tavLst>
                                    </p:anim>
                                    <p:animEffect transition="in" filter="fade">
                                      <p:cBhvr>
                                        <p:cTn id="64" dur="3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87781810"/>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400"/>
              </a:spcBef>
              <a:spcAft>
                <a:spcPts val="600"/>
              </a:spcAft>
              <a:defRPr/>
            </a:lvl1pPr>
            <a:lvl2pPr>
              <a:spcBef>
                <a:spcPts val="400"/>
              </a:spcBef>
              <a:spcAft>
                <a:spcPts val="600"/>
              </a:spcAft>
              <a:defRPr/>
            </a:lvl2pPr>
            <a:lvl3pPr>
              <a:spcBef>
                <a:spcPts val="400"/>
              </a:spcBef>
              <a:spcAft>
                <a:spcPts val="600"/>
              </a:spcAft>
              <a:defRPr/>
            </a:lvl3pPr>
            <a:lvl4pPr>
              <a:spcBef>
                <a:spcPts val="400"/>
              </a:spcBef>
              <a:spcAft>
                <a:spcPts val="600"/>
              </a:spcAft>
              <a:defRPr/>
            </a:lvl4pPr>
            <a:lvl5pPr>
              <a:spcBef>
                <a:spcPts val="400"/>
              </a:spcBef>
              <a:spcAft>
                <a:spcPts val="600"/>
              </a:spcAft>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Title 6"/>
          <p:cNvSpPr>
            <a:spLocks noGrp="1"/>
          </p:cNvSpPr>
          <p:nvPr>
            <p:ph type="title"/>
          </p:nvPr>
        </p:nvSpPr>
        <p:spPr/>
        <p:txBody>
          <a:bodyPr rtlCol="0"/>
          <a:lstStyle>
            <a:extLst/>
          </a:lstStyle>
          <a:p>
            <a:r>
              <a:rPr kumimoji="0" lang="en-US" dirty="0" smtClean="0"/>
              <a:t>Click to edit Master title style</a:t>
            </a:r>
            <a:endParaRPr kumimoji="0" lang="en-US" dirty="0"/>
          </a:p>
        </p:txBody>
      </p:sp>
    </p:spTree>
    <p:extLst>
      <p:ext uri="{BB962C8B-B14F-4D97-AF65-F5344CB8AC3E}">
        <p14:creationId xmlns:p14="http://schemas.microsoft.com/office/powerpoint/2010/main" xmlns="" val="3590790098"/>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400"/>
            </a:lvl1pPr>
            <a:lvl2pPr>
              <a:defRPr sz="2300"/>
            </a:lvl2pPr>
            <a:lvl3pPr>
              <a:defRPr sz="2100"/>
            </a:lvl3pPr>
            <a:lvl4pPr>
              <a:defRPr sz="1800"/>
            </a:lvl4pPr>
            <a:lvl5pPr>
              <a:defRPr sz="18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4648200" y="1481328"/>
            <a:ext cx="4038600" cy="4525963"/>
          </a:xfrm>
        </p:spPr>
        <p:txBody>
          <a:bodyPr/>
          <a:lstStyle>
            <a:lvl1pPr>
              <a:defRPr sz="2400"/>
            </a:lvl1pPr>
            <a:lvl2pPr>
              <a:defRPr sz="2300"/>
            </a:lvl2pPr>
            <a:lvl3pPr>
              <a:defRPr sz="2100"/>
            </a:lvl3pPr>
            <a:lvl4pPr>
              <a:defRPr sz="1900"/>
            </a:lvl4pPr>
            <a:lvl5pPr>
              <a:defRPr sz="18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8" name="Title 7"/>
          <p:cNvSpPr>
            <a:spLocks noGrp="1"/>
          </p:cNvSpPr>
          <p:nvPr>
            <p:ph type="title"/>
          </p:nvPr>
        </p:nvSpPr>
        <p:spPr/>
        <p:txBody>
          <a:bodyPr rtlCol="0"/>
          <a:lstStyle>
            <a:extLst/>
          </a:lstStyle>
          <a:p>
            <a:r>
              <a:rPr kumimoji="0" lang="en-US" dirty="0" smtClean="0"/>
              <a:t>Click to edit Master title style</a:t>
            </a:r>
            <a:endParaRPr kumimoji="0" lang="en-US" dirty="0"/>
          </a:p>
        </p:txBody>
      </p:sp>
    </p:spTree>
    <p:extLst>
      <p:ext uri="{BB962C8B-B14F-4D97-AF65-F5344CB8AC3E}">
        <p14:creationId xmlns:p14="http://schemas.microsoft.com/office/powerpoint/2010/main" xmlns="" val="1396209819"/>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kumimoji="0" lang="en-US" dirty="0" smtClean="0"/>
              <a:t>Click to edit Master title style</a:t>
            </a:r>
            <a:endParaRPr kumimoji="0" lang="en-US" dirty="0"/>
          </a:p>
        </p:txBody>
      </p:sp>
    </p:spTree>
    <p:extLst>
      <p:ext uri="{BB962C8B-B14F-4D97-AF65-F5344CB8AC3E}">
        <p14:creationId xmlns:p14="http://schemas.microsoft.com/office/powerpoint/2010/main" xmlns="" val="3501025744"/>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2106168" y="1658033"/>
            <a:ext cx="5006499" cy="646331"/>
          </a:xfrm>
          <a:prstGeom prst="rect">
            <a:avLst/>
          </a:prstGeom>
          <a:noFill/>
        </p:spPr>
        <p:txBody>
          <a:bodyPr wrap="none" rtlCol="0">
            <a:spAutoFit/>
          </a:bodyPr>
          <a:lstStyle/>
          <a:p>
            <a:pPr defTabSz="914400" fontAlgn="base">
              <a:spcBef>
                <a:spcPct val="0"/>
              </a:spcBef>
              <a:spcAft>
                <a:spcPct val="0"/>
              </a:spcAft>
            </a:pPr>
            <a:r>
              <a:rPr lang="en-US" sz="3600" b="1" dirty="0" smtClean="0">
                <a:solidFill>
                  <a:srgbClr val="FF0000"/>
                </a:solidFill>
                <a:latin typeface="Arial" pitchFamily="34" charset="0"/>
              </a:rPr>
              <a:t>Do not use this layout</a:t>
            </a:r>
            <a:endParaRPr lang="en-US" sz="3600" b="1" dirty="0">
              <a:solidFill>
                <a:srgbClr val="FF0000"/>
              </a:solidFill>
              <a:latin typeface="Arial" pitchFamily="34" charset="0"/>
            </a:endParaRPr>
          </a:p>
        </p:txBody>
      </p:sp>
    </p:spTree>
    <p:extLst>
      <p:ext uri="{BB962C8B-B14F-4D97-AF65-F5344CB8AC3E}">
        <p14:creationId xmlns:p14="http://schemas.microsoft.com/office/powerpoint/2010/main" xmlns="" val="1771616248"/>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Content with Caption">
    <p:bg>
      <p:bgRef idx="1001">
        <a:schemeClr val="bg1"/>
      </p:bgRef>
    </p:bg>
    <p:spTree>
      <p:nvGrpSpPr>
        <p:cNvPr id="1" name=""/>
        <p:cNvGrpSpPr/>
        <p:nvPr/>
      </p:nvGrpSpPr>
      <p:grpSpPr>
        <a:xfrm>
          <a:off x="0" y="0"/>
          <a:ext cx="0" cy="0"/>
          <a:chOff x="0" y="0"/>
          <a:chExt cx="0" cy="0"/>
        </a:xfrm>
      </p:grpSpPr>
      <p:sp>
        <p:nvSpPr>
          <p:cNvPr id="10" name="Freeform 9"/>
          <p:cNvSpPr>
            <a:spLocks/>
          </p:cNvSpPr>
          <p:nvPr userDrawn="1"/>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fontAlgn="base">
              <a:spcBef>
                <a:spcPct val="0"/>
              </a:spcBef>
              <a:spcAft>
                <a:spcPct val="0"/>
              </a:spcAft>
            </a:pPr>
            <a:endParaRPr lang="en-US" dirty="0">
              <a:solidFill>
                <a:prstClr val="black"/>
              </a:solidFill>
              <a:latin typeface="Arial" pitchFamily="34" charset="0"/>
            </a:endParaRPr>
          </a:p>
        </p:txBody>
      </p:sp>
      <p:sp>
        <p:nvSpPr>
          <p:cNvPr id="11" name="Freeform 10"/>
          <p:cNvSpPr>
            <a:spLocks/>
          </p:cNvSpPr>
          <p:nvPr userDrawn="1"/>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fontAlgn="base">
              <a:spcBef>
                <a:spcPct val="0"/>
              </a:spcBef>
              <a:spcAft>
                <a:spcPct val="0"/>
              </a:spcAft>
            </a:pPr>
            <a:endParaRPr lang="en-US" dirty="0">
              <a:solidFill>
                <a:prstClr val="black"/>
              </a:solidFill>
              <a:latin typeface="Arial" pitchFamily="34" charset="0"/>
            </a:endParaRPr>
          </a:p>
        </p:txBody>
      </p:sp>
      <p:sp>
        <p:nvSpPr>
          <p:cNvPr id="12" name="Right Triangle 11"/>
          <p:cNvSpPr>
            <a:spLocks/>
          </p:cNvSpPr>
          <p:nvPr userDrawn="1"/>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fontAlgn="base">
              <a:spcBef>
                <a:spcPct val="0"/>
              </a:spcBef>
              <a:spcAft>
                <a:spcPct val="0"/>
              </a:spcAft>
            </a:pPr>
            <a:endParaRPr lang="en-US" dirty="0">
              <a:solidFill>
                <a:prstClr val="white"/>
              </a:solidFill>
            </a:endParaRPr>
          </a:p>
        </p:txBody>
      </p:sp>
      <p:cxnSp>
        <p:nvCxnSpPr>
          <p:cNvPr id="13" name="Straight Connector 12"/>
          <p:cNvCxnSpPr/>
          <p:nvPr userDrawn="1"/>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16" name="Picture 4" descr="http://sphotos-a.xx.fbcdn.net/hphotos-snc6/602554_439438852766954_1217712786_n.jp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55448" y="6172200"/>
            <a:ext cx="533784" cy="5931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8949398"/>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bg>
      <p:bgRef idx="1001">
        <a:schemeClr val="bg1"/>
      </p:bgRef>
    </p:bg>
    <p:spTree>
      <p:nvGrpSpPr>
        <p:cNvPr id="1" name=""/>
        <p:cNvGrpSpPr/>
        <p:nvPr/>
      </p:nvGrpSpPr>
      <p:grpSpPr>
        <a:xfrm>
          <a:off x="0" y="0"/>
          <a:ext cx="0" cy="0"/>
          <a:chOff x="0" y="0"/>
          <a:chExt cx="0" cy="0"/>
        </a:xfrm>
      </p:grpSpPr>
      <p:sp>
        <p:nvSpPr>
          <p:cNvPr id="10" name="Freeform 9"/>
          <p:cNvSpPr>
            <a:spLocks/>
          </p:cNvSpPr>
          <p:nvPr userDrawn="1"/>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userDrawn="1"/>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Right Triangle 11"/>
          <p:cNvSpPr>
            <a:spLocks/>
          </p:cNvSpPr>
          <p:nvPr userDrawn="1"/>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3" name="Straight Connector 12"/>
          <p:cNvCxnSpPr/>
          <p:nvPr userDrawn="1"/>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16" name="Picture 4" descr="http://sphotos-a.xx.fbcdn.net/hphotos-snc6/602554_439438852766954_1217712786_n.jpg"/>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155448" y="6172200"/>
            <a:ext cx="533784" cy="5931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274320" y="152400"/>
            <a:ext cx="8808720" cy="792162"/>
          </a:xfrm>
        </p:spPr>
        <p:txBody>
          <a:bodyPr rtlCol="0">
            <a:normAutofit/>
          </a:bodyPr>
          <a:lstStyle>
            <a:lvl1pPr>
              <a:defRPr sz="3000" b="1">
                <a:solidFill>
                  <a:schemeClr val="tx2"/>
                </a:solidFill>
              </a:defRPr>
            </a:lvl1pPr>
            <a:extLst/>
          </a:lstStyle>
          <a:p>
            <a:r>
              <a:rPr kumimoji="0" lang="en-US" dirty="0" smtClean="0"/>
              <a:t>Click to edit Master title style</a:t>
            </a:r>
            <a:endParaRPr kumimoji="0" lang="en-US" dirty="0"/>
          </a:p>
        </p:txBody>
      </p:sp>
    </p:spTree>
    <p:extLst>
      <p:ext uri="{BB962C8B-B14F-4D97-AF65-F5344CB8AC3E}">
        <p14:creationId xmlns="" xmlns:p14="http://schemas.microsoft.com/office/powerpoint/2010/main" val="2254980150"/>
      </p:ext>
    </p:extLst>
  </p:cSld>
  <p:clrMapOvr>
    <a:overrideClrMapping bg1="lt1" tx1="dk1" bg2="lt2" tx2="dk2" accent1="accent1" accent2="accent2" accent3="accent3" accent4="accent4" accent5="accent5" accent6="accent6" hlink="hlink" folHlink="folHlink"/>
  </p:clrMapOvr>
  <p:transition advClick="0"/>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0" name="Freeform 9"/>
          <p:cNvSpPr>
            <a:spLocks/>
          </p:cNvSpPr>
          <p:nvPr userDrawn="1"/>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fontAlgn="base">
              <a:spcBef>
                <a:spcPct val="0"/>
              </a:spcBef>
              <a:spcAft>
                <a:spcPct val="0"/>
              </a:spcAft>
            </a:pPr>
            <a:endParaRPr lang="en-US" dirty="0">
              <a:solidFill>
                <a:prstClr val="black"/>
              </a:solidFill>
              <a:latin typeface="Calibri" pitchFamily="34" charset="0"/>
              <a:cs typeface="Calibri" pitchFamily="34" charset="0"/>
            </a:endParaRPr>
          </a:p>
        </p:txBody>
      </p:sp>
      <p:sp>
        <p:nvSpPr>
          <p:cNvPr id="11" name="Freeform 10"/>
          <p:cNvSpPr>
            <a:spLocks/>
          </p:cNvSpPr>
          <p:nvPr userDrawn="1"/>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fontAlgn="base">
              <a:spcBef>
                <a:spcPct val="0"/>
              </a:spcBef>
              <a:spcAft>
                <a:spcPct val="0"/>
              </a:spcAft>
            </a:pPr>
            <a:endParaRPr lang="en-US" dirty="0">
              <a:solidFill>
                <a:prstClr val="black"/>
              </a:solidFill>
              <a:latin typeface="Arial" pitchFamily="34" charset="0"/>
            </a:endParaRPr>
          </a:p>
        </p:txBody>
      </p:sp>
      <p:sp>
        <p:nvSpPr>
          <p:cNvPr id="12" name="Right Triangle 11"/>
          <p:cNvSpPr>
            <a:spLocks/>
          </p:cNvSpPr>
          <p:nvPr userDrawn="1"/>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fontAlgn="base">
              <a:spcBef>
                <a:spcPct val="0"/>
              </a:spcBef>
              <a:spcAft>
                <a:spcPct val="0"/>
              </a:spcAft>
            </a:pPr>
            <a:endParaRPr lang="en-US" dirty="0">
              <a:solidFill>
                <a:prstClr val="white"/>
              </a:solidFill>
            </a:endParaRPr>
          </a:p>
        </p:txBody>
      </p:sp>
      <p:cxnSp>
        <p:nvCxnSpPr>
          <p:cNvPr id="13" name="Straight Connector 12"/>
          <p:cNvCxnSpPr/>
          <p:nvPr userDrawn="1"/>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16" name="Picture 4" descr="http://sphotos-a.xx.fbcdn.net/hphotos-snc6/602554_439438852766954_1217712786_n.jp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55448" y="6172200"/>
            <a:ext cx="533784" cy="5931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99008036"/>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fontAlgn="base">
              <a:spcBef>
                <a:spcPct val="0"/>
              </a:spcBef>
              <a:spcAft>
                <a:spcPct val="0"/>
              </a:spcAft>
            </a:pPr>
            <a:endParaRPr lang="en-US" dirty="0">
              <a:solidFill>
                <a:prstClr val="black"/>
              </a:solidFill>
              <a:latin typeface="Calibri" pitchFamily="34" charset="0"/>
              <a:cs typeface="Calibri" pitchFamily="34" charset="0"/>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fontAlgn="base">
              <a:spcBef>
                <a:spcPct val="0"/>
              </a:spcBef>
              <a:spcAft>
                <a:spcPct val="0"/>
              </a:spcAft>
            </a:pPr>
            <a:endParaRPr lang="en-US" dirty="0">
              <a:solidFill>
                <a:prstClr val="black"/>
              </a:solidFill>
              <a:latin typeface="Arial" pitchFamily="34" charset="0"/>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fontAlgn="base">
              <a:spcBef>
                <a:spcPct val="0"/>
              </a:spcBef>
              <a:spcAft>
                <a:spcPct val="0"/>
              </a:spcAft>
            </a:pPr>
            <a:endParaRPr lang="en-US" dirty="0">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16" name="Picture 4" descr="http://sphotos-a.xx.fbcdn.net/hphotos-snc6/602554_439438852766954_1217712786_n.jp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55448" y="6172200"/>
            <a:ext cx="533784" cy="5931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53044125"/>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fontAlgn="base">
              <a:spcBef>
                <a:spcPct val="0"/>
              </a:spcBef>
              <a:spcAft>
                <a:spcPct val="0"/>
              </a:spcAft>
            </a:pPr>
            <a:endParaRPr lang="en-US" dirty="0">
              <a:solidFill>
                <a:prstClr val="black"/>
              </a:solidFill>
              <a:latin typeface="Arial" pitchFamily="34" charset="0"/>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914400" fontAlgn="base">
              <a:spcBef>
                <a:spcPct val="0"/>
              </a:spcBef>
              <a:spcAft>
                <a:spcPct val="0"/>
              </a:spcAft>
            </a:pPr>
            <a:endParaRPr lang="en-US" dirty="0">
              <a:solidFill>
                <a:prstClr val="black"/>
              </a:solidFill>
              <a:latin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1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914400" fontAlgn="base">
              <a:spcBef>
                <a:spcPct val="0"/>
              </a:spcBef>
              <a:spcAft>
                <a:spcPct val="0"/>
              </a:spcAft>
            </a:pP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274320" y="155448"/>
            <a:ext cx="8229600" cy="792162"/>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pic>
        <p:nvPicPr>
          <p:cNvPr id="11" name="Picture 4" descr="http://sphotos-a.xx.fbcdn.net/hphotos-snc6/602554_439438852766954_1217712786_n.jp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155448" y="6172200"/>
            <a:ext cx="533784" cy="5931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15"/>
          <p:cNvSpPr/>
          <p:nvPr userDrawn="1"/>
        </p:nvSpPr>
        <p:spPr>
          <a:xfrm>
            <a:off x="0" y="1041400"/>
            <a:ext cx="9144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p:nvPr userDrawn="1"/>
        </p:nvCxnSpPr>
        <p:spPr>
          <a:xfrm>
            <a:off x="0" y="1087120"/>
            <a:ext cx="9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0" y="1042642"/>
            <a:ext cx="9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2819291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5" r:id="rId6"/>
    <p:sldLayoutId id="2147483669" r:id="rId7"/>
    <p:sldLayoutId id="2147483666" r:id="rId8"/>
    <p:sldLayoutId id="2147483667" r:id="rId9"/>
    <p:sldLayoutId id="2147483668" r:id="rId10"/>
  </p:sldLayoutIdLst>
  <p:transition/>
  <p:timing>
    <p:tnLst>
      <p:par>
        <p:cTn id="1" dur="indefinite" restart="never" nodeType="tmRoot"/>
      </p:par>
    </p:tnLst>
  </p:timing>
  <p:hf hdr="0" dt="0"/>
  <p:txStyles>
    <p:titleStyle>
      <a:lvl1pPr algn="l" rtl="0" eaLnBrk="1" latinLnBrk="0" hangingPunct="1">
        <a:spcBef>
          <a:spcPct val="0"/>
        </a:spcBef>
        <a:buNone/>
        <a:defRPr kumimoji="0" sz="3200" b="1" kern="1200">
          <a:solidFill>
            <a:schemeClr val="tx2"/>
          </a:solidFill>
          <a:effectLst/>
          <a:latin typeface="Calibri" pitchFamily="34" charset="0"/>
          <a:ea typeface="+mj-ea"/>
          <a:cs typeface="Calibri" pitchFamily="34" charset="0"/>
        </a:defRPr>
      </a:lvl1pPr>
      <a:extLst/>
    </p:titleStyle>
    <p:bodyStyle>
      <a:lvl1pPr marL="365760" indent="-256032" algn="l" rtl="0" eaLnBrk="1" latinLnBrk="0" hangingPunct="1">
        <a:spcBef>
          <a:spcPts val="400"/>
        </a:spcBef>
        <a:spcAft>
          <a:spcPts val="600"/>
        </a:spcAft>
        <a:buClr>
          <a:schemeClr val="accent1"/>
        </a:buClr>
        <a:buSzPct val="68000"/>
        <a:buFont typeface="Wingdings 3"/>
        <a:buChar char=""/>
        <a:defRPr kumimoji="0" sz="2400" kern="1200">
          <a:solidFill>
            <a:schemeClr val="tx1"/>
          </a:solidFill>
          <a:latin typeface="Calibri" pitchFamily="34" charset="0"/>
          <a:ea typeface="+mn-ea"/>
          <a:cs typeface="Calibri" pitchFamily="34" charset="0"/>
        </a:defRPr>
      </a:lvl1pPr>
      <a:lvl2pPr marL="621792" indent="-228600" algn="l" rtl="0" eaLnBrk="1" latinLnBrk="0" hangingPunct="1">
        <a:spcBef>
          <a:spcPts val="400"/>
        </a:spcBef>
        <a:spcAft>
          <a:spcPts val="600"/>
        </a:spcAft>
        <a:buClr>
          <a:schemeClr val="accent1"/>
        </a:buClr>
        <a:buFont typeface="Verdana"/>
        <a:buChar char="◦"/>
        <a:defRPr kumimoji="0" sz="2300" kern="1200">
          <a:solidFill>
            <a:schemeClr val="tx1"/>
          </a:solidFill>
          <a:latin typeface="Calibri" pitchFamily="34" charset="0"/>
          <a:ea typeface="+mn-ea"/>
          <a:cs typeface="Calibri" pitchFamily="34" charset="0"/>
        </a:defRPr>
      </a:lvl2pPr>
      <a:lvl3pPr marL="859536" indent="-228600" algn="l" rtl="0" eaLnBrk="1" latinLnBrk="0" hangingPunct="1">
        <a:spcBef>
          <a:spcPts val="400"/>
        </a:spcBef>
        <a:spcAft>
          <a:spcPts val="600"/>
        </a:spcAft>
        <a:buClr>
          <a:schemeClr val="accent2"/>
        </a:buClr>
        <a:buSzPct val="100000"/>
        <a:buFont typeface="Wingdings 2"/>
        <a:buChar char=""/>
        <a:defRPr kumimoji="0" sz="2100" kern="1200">
          <a:solidFill>
            <a:schemeClr val="tx1"/>
          </a:solidFill>
          <a:latin typeface="Calibri" pitchFamily="34" charset="0"/>
          <a:ea typeface="+mn-ea"/>
          <a:cs typeface="Calibri" pitchFamily="34" charset="0"/>
        </a:defRPr>
      </a:lvl3pPr>
      <a:lvl4pPr marL="1143000" indent="-228600" algn="l" rtl="0" eaLnBrk="1" latinLnBrk="0" hangingPunct="1">
        <a:spcBef>
          <a:spcPts val="400"/>
        </a:spcBef>
        <a:spcAft>
          <a:spcPts val="600"/>
        </a:spcAft>
        <a:buClr>
          <a:schemeClr val="accent2"/>
        </a:buClr>
        <a:buFont typeface="Wingdings 2"/>
        <a:buChar char=""/>
        <a:defRPr kumimoji="0" sz="1900" kern="1200">
          <a:solidFill>
            <a:schemeClr val="tx1"/>
          </a:solidFill>
          <a:latin typeface="Calibri" pitchFamily="34" charset="0"/>
          <a:ea typeface="+mn-ea"/>
          <a:cs typeface="Calibri" pitchFamily="34" charset="0"/>
        </a:defRPr>
      </a:lvl4pPr>
      <a:lvl5pPr marL="1371600" indent="-228600" algn="l" rtl="0" eaLnBrk="1" latinLnBrk="0" hangingPunct="1">
        <a:spcBef>
          <a:spcPts val="400"/>
        </a:spcBef>
        <a:spcAft>
          <a:spcPts val="600"/>
        </a:spcAft>
        <a:buClr>
          <a:schemeClr val="accent2"/>
        </a:buClr>
        <a:buFont typeface="Wingdings 2"/>
        <a:buChar char=""/>
        <a:defRPr kumimoji="0" sz="1800" kern="1200">
          <a:solidFill>
            <a:schemeClr val="tx1"/>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10.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995" y="2778784"/>
            <a:ext cx="8925033" cy="878773"/>
          </a:xfrm>
        </p:spPr>
        <p:txBody>
          <a:bodyPr anchor="ctr" anchorCtr="0">
            <a:noAutofit/>
          </a:bodyPr>
          <a:lstStyle/>
          <a:p>
            <a:r>
              <a:rPr lang="en-US" sz="3400" dirty="0" smtClean="0"/>
              <a:t>Florida Department of Children and Families</a:t>
            </a:r>
            <a:r>
              <a:rPr lang="en-US" sz="3600" dirty="0" smtClean="0"/>
              <a:t/>
            </a:r>
            <a:br>
              <a:rPr lang="en-US" sz="3600" dirty="0" smtClean="0"/>
            </a:br>
            <a:r>
              <a:rPr lang="en-US" sz="3000" dirty="0" smtClean="0">
                <a:effectLst/>
              </a:rPr>
              <a:t/>
            </a:r>
            <a:br>
              <a:rPr lang="en-US" sz="3000" dirty="0" smtClean="0">
                <a:effectLst/>
              </a:rPr>
            </a:br>
            <a:endParaRPr lang="en-US" sz="3000" dirty="0">
              <a:effectLst/>
            </a:endParaRPr>
          </a:p>
        </p:txBody>
      </p:sp>
      <p:sp>
        <p:nvSpPr>
          <p:cNvPr id="4" name="Subtitle 3"/>
          <p:cNvSpPr>
            <a:spLocks noGrp="1"/>
          </p:cNvSpPr>
          <p:nvPr>
            <p:ph type="subTitle" idx="1"/>
          </p:nvPr>
        </p:nvSpPr>
        <p:spPr>
          <a:xfrm>
            <a:off x="1127467" y="3206786"/>
            <a:ext cx="7772400" cy="516666"/>
          </a:xfrm>
        </p:spPr>
        <p:txBody>
          <a:bodyPr>
            <a:normAutofit lnSpcReduction="10000"/>
          </a:bodyPr>
          <a:lstStyle/>
          <a:p>
            <a:r>
              <a:rPr lang="en-US" dirty="0" smtClean="0"/>
              <a:t>Critical Thinking in Safety Decision-Making:</a:t>
            </a:r>
            <a:endParaRPr lang="en-US" dirty="0"/>
          </a:p>
        </p:txBody>
      </p:sp>
      <p:sp>
        <p:nvSpPr>
          <p:cNvPr id="12" name="Subtitle 16"/>
          <p:cNvSpPr txBox="1">
            <a:spLocks/>
          </p:cNvSpPr>
          <p:nvPr/>
        </p:nvSpPr>
        <p:spPr>
          <a:xfrm>
            <a:off x="994550" y="3706274"/>
            <a:ext cx="7772400" cy="1015663"/>
          </a:xfrm>
          <a:prstGeom prst="rect">
            <a:avLst/>
          </a:prstGeom>
        </p:spPr>
        <p:txBody>
          <a:bodyPr vert="horz" lIns="45720" rIns="0">
            <a:spAutoFit/>
          </a:bodyPr>
          <a:lstStyle>
            <a:lvl1pPr marL="0" marR="64008" indent="0" algn="r">
              <a:buNone/>
              <a:defRPr sz="2800">
                <a:solidFill>
                  <a:schemeClr val="tx2"/>
                </a:solidFill>
                <a:latin typeface="Calibri" pitchFamily="34" charset="0"/>
                <a:cs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000" i="0" u="none" strike="noStrike" kern="1200" cap="none" spc="0" normalizeH="0" baseline="0" noProof="0" dirty="0" smtClean="0">
                <a:ln>
                  <a:noFill/>
                </a:ln>
                <a:solidFill>
                  <a:schemeClr val="tx2"/>
                </a:solidFill>
                <a:uLnTx/>
                <a:uFillTx/>
                <a:latin typeface="Calibri" pitchFamily="34" charset="0"/>
                <a:ea typeface="+mn-ea"/>
                <a:cs typeface="Calibri" pitchFamily="34" charset="0"/>
              </a:rPr>
              <a:t>Evaluating Information Sufficiency</a:t>
            </a:r>
          </a:p>
          <a:p>
            <a:pPr lvl="0" defTabSz="914400">
              <a:spcBef>
                <a:spcPct val="0"/>
              </a:spcBef>
              <a:defRPr/>
            </a:pPr>
            <a:r>
              <a:rPr lang="en-US" sz="2000" dirty="0" smtClean="0">
                <a:solidFill>
                  <a:schemeClr val="tx2"/>
                </a:solidFill>
                <a:latin typeface="Calibri" pitchFamily="34" charset="0"/>
                <a:cs typeface="Calibri" pitchFamily="34" charset="0"/>
              </a:rPr>
              <a:t>Reconciling and Validating Information</a:t>
            </a:r>
          </a:p>
          <a:p>
            <a:pPr lvl="0" defTabSz="914400">
              <a:spcBef>
                <a:spcPct val="0"/>
              </a:spcBef>
              <a:defRPr/>
            </a:pPr>
            <a:r>
              <a:rPr lang="en-US" sz="2000" dirty="0" smtClean="0">
                <a:solidFill>
                  <a:schemeClr val="tx2"/>
                </a:solidFill>
                <a:latin typeface="Calibri" pitchFamily="34" charset="0"/>
                <a:cs typeface="Calibri" pitchFamily="34" charset="0"/>
              </a:rPr>
              <a:t>Applying the Safety Threshold Criteria</a:t>
            </a:r>
            <a:endParaRPr kumimoji="0" lang="en-US" sz="2000" i="0" u="none" strike="noStrike" kern="1200" cap="none" spc="0" normalizeH="0" baseline="0" noProof="0" dirty="0">
              <a:ln>
                <a:noFill/>
              </a:ln>
              <a:solidFill>
                <a:schemeClr val="tx2"/>
              </a:solidFill>
              <a:effectLst/>
              <a:uLnTx/>
              <a:uFillTx/>
              <a:latin typeface="Calibri" pitchFamily="34" charset="0"/>
              <a:ea typeface="+mn-ea"/>
              <a:cs typeface="Calibri" pitchFamily="34" charset="0"/>
            </a:endParaRPr>
          </a:p>
        </p:txBody>
      </p:sp>
    </p:spTree>
    <p:custDataLst>
      <p:tags r:id="rId1"/>
    </p:custDataLst>
    <p:extLst>
      <p:ext uri="{BB962C8B-B14F-4D97-AF65-F5344CB8AC3E}">
        <p14:creationId xmlns:p14="http://schemas.microsoft.com/office/powerpoint/2010/main" xmlns="" val="12773627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450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4">
                                            <p:txEl>
                                              <p:pRg st="0" end="0"/>
                                            </p:txEl>
                                          </p:spTgt>
                                        </p:tgtEl>
                                      </p:cBhvr>
                                    </p:animEffect>
                                  </p:childTnLst>
                                </p:cTn>
                              </p:par>
                              <p:par>
                                <p:cTn id="10" presetID="53" presetClass="entr" presetSubtype="0" fill="hold" grpId="0" nodeType="withEffect">
                                  <p:stCondLst>
                                    <p:cond delay="10000"/>
                                  </p:stCondLst>
                                  <p:childTnLst>
                                    <p:set>
                                      <p:cBhvr>
                                        <p:cTn id="11" dur="1" fill="hold">
                                          <p:stCondLst>
                                            <p:cond delay="0"/>
                                          </p:stCondLst>
                                        </p:cTn>
                                        <p:tgtEl>
                                          <p:spTgt spid="12">
                                            <p:txEl>
                                              <p:pRg st="0" end="0"/>
                                            </p:txEl>
                                          </p:spTgt>
                                        </p:tgtEl>
                                        <p:attrNameLst>
                                          <p:attrName>style.visibility</p:attrName>
                                        </p:attrNameLst>
                                      </p:cBhvr>
                                      <p:to>
                                        <p:strVal val="visible"/>
                                      </p:to>
                                    </p:set>
                                    <p:anim calcmode="lin" valueType="num">
                                      <p:cBhvr>
                                        <p:cTn id="12" dur="2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12">
                                            <p:txEl>
                                              <p:pRg st="0" end="0"/>
                                            </p:txEl>
                                          </p:spTgt>
                                        </p:tgtEl>
                                      </p:cBhvr>
                                    </p:animEffect>
                                  </p:childTnLst>
                                </p:cTn>
                              </p:par>
                              <p:par>
                                <p:cTn id="15" presetID="53" presetClass="entr" presetSubtype="0" fill="hold" grpId="0" nodeType="withEffect">
                                  <p:stCondLst>
                                    <p:cond delay="12000"/>
                                  </p:stCondLst>
                                  <p:childTnLst>
                                    <p:set>
                                      <p:cBhvr>
                                        <p:cTn id="16" dur="1" fill="hold">
                                          <p:stCondLst>
                                            <p:cond delay="0"/>
                                          </p:stCondLst>
                                        </p:cTn>
                                        <p:tgtEl>
                                          <p:spTgt spid="12">
                                            <p:txEl>
                                              <p:pRg st="1" end="1"/>
                                            </p:txEl>
                                          </p:spTgt>
                                        </p:tgtEl>
                                        <p:attrNameLst>
                                          <p:attrName>style.visibility</p:attrName>
                                        </p:attrNameLst>
                                      </p:cBhvr>
                                      <p:to>
                                        <p:strVal val="visible"/>
                                      </p:to>
                                    </p:set>
                                    <p:anim calcmode="lin" valueType="num">
                                      <p:cBhvr>
                                        <p:cTn id="17" dur="20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18" dur="2000" fill="hold"/>
                                        <p:tgtEl>
                                          <p:spTgt spid="12">
                                            <p:txEl>
                                              <p:pRg st="1" end="1"/>
                                            </p:txEl>
                                          </p:spTgt>
                                        </p:tgtEl>
                                        <p:attrNameLst>
                                          <p:attrName>ppt_h</p:attrName>
                                        </p:attrNameLst>
                                      </p:cBhvr>
                                      <p:tavLst>
                                        <p:tav tm="0">
                                          <p:val>
                                            <p:fltVal val="0"/>
                                          </p:val>
                                        </p:tav>
                                        <p:tav tm="100000">
                                          <p:val>
                                            <p:strVal val="#ppt_h"/>
                                          </p:val>
                                        </p:tav>
                                      </p:tavLst>
                                    </p:anim>
                                    <p:animEffect transition="in" filter="fade">
                                      <p:cBhvr>
                                        <p:cTn id="19" dur="2000"/>
                                        <p:tgtEl>
                                          <p:spTgt spid="12">
                                            <p:txEl>
                                              <p:pRg st="1" end="1"/>
                                            </p:txEl>
                                          </p:spTgt>
                                        </p:tgtEl>
                                      </p:cBhvr>
                                    </p:animEffect>
                                  </p:childTnLst>
                                </p:cTn>
                              </p:par>
                              <p:par>
                                <p:cTn id="20" presetID="53" presetClass="entr" presetSubtype="0" fill="hold" grpId="0" nodeType="withEffect">
                                  <p:stCondLst>
                                    <p:cond delay="14500"/>
                                  </p:stCondLst>
                                  <p:childTnLst>
                                    <p:set>
                                      <p:cBhvr>
                                        <p:cTn id="21" dur="1" fill="hold">
                                          <p:stCondLst>
                                            <p:cond delay="0"/>
                                          </p:stCondLst>
                                        </p:cTn>
                                        <p:tgtEl>
                                          <p:spTgt spid="12">
                                            <p:txEl>
                                              <p:pRg st="2" end="2"/>
                                            </p:txEl>
                                          </p:spTgt>
                                        </p:tgtEl>
                                        <p:attrNameLst>
                                          <p:attrName>style.visibility</p:attrName>
                                        </p:attrNameLst>
                                      </p:cBhvr>
                                      <p:to>
                                        <p:strVal val="visible"/>
                                      </p:to>
                                    </p:set>
                                    <p:anim calcmode="lin" valueType="num">
                                      <p:cBhvr>
                                        <p:cTn id="22" dur="20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23" dur="2000" fill="hold"/>
                                        <p:tgtEl>
                                          <p:spTgt spid="12">
                                            <p:txEl>
                                              <p:pRg st="2" end="2"/>
                                            </p:txEl>
                                          </p:spTgt>
                                        </p:tgtEl>
                                        <p:attrNameLst>
                                          <p:attrName>ppt_h</p:attrName>
                                        </p:attrNameLst>
                                      </p:cBhvr>
                                      <p:tavLst>
                                        <p:tav tm="0">
                                          <p:val>
                                            <p:fltVal val="0"/>
                                          </p:val>
                                        </p:tav>
                                        <p:tav tm="100000">
                                          <p:val>
                                            <p:strVal val="#ppt_h"/>
                                          </p:val>
                                        </p:tav>
                                      </p:tavLst>
                                    </p:anim>
                                    <p:animEffect transition="in" filter="fade">
                                      <p:cBhvr>
                                        <p:cTn id="24" dur="20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2"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lvl="0"/>
            <a:r>
              <a:rPr lang="en-US" dirty="0" smtClean="0"/>
              <a:t>Judging Sufficiency of Information</a:t>
            </a:r>
            <a:endParaRPr lang="en-US" dirty="0"/>
          </a:p>
        </p:txBody>
      </p:sp>
      <p:grpSp>
        <p:nvGrpSpPr>
          <p:cNvPr id="13" name="Group 12"/>
          <p:cNvGrpSpPr/>
          <p:nvPr/>
        </p:nvGrpSpPr>
        <p:grpSpPr>
          <a:xfrm>
            <a:off x="2371311" y="2678888"/>
            <a:ext cx="1887946" cy="1887946"/>
            <a:chOff x="1605804" y="11144"/>
            <a:chExt cx="1887946" cy="1887946"/>
          </a:xfrm>
        </p:grpSpPr>
        <p:sp>
          <p:nvSpPr>
            <p:cNvPr id="29" name="Oval 28"/>
            <p:cNvSpPr/>
            <p:nvPr/>
          </p:nvSpPr>
          <p:spPr>
            <a:xfrm>
              <a:off x="1605804" y="11144"/>
              <a:ext cx="1887946" cy="1887946"/>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30" name="Oval 4"/>
            <p:cNvSpPr/>
            <p:nvPr/>
          </p:nvSpPr>
          <p:spPr>
            <a:xfrm>
              <a:off x="1882287" y="287627"/>
              <a:ext cx="1334980" cy="133498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latin typeface="Calibri" pitchFamily="34" charset="0"/>
                  <a:cs typeface="Calibri" pitchFamily="34" charset="0"/>
                </a:rPr>
                <a:t>D1:</a:t>
              </a:r>
            </a:p>
            <a:p>
              <a:pPr lvl="0" algn="ctr" defTabSz="666750">
                <a:lnSpc>
                  <a:spcPct val="90000"/>
                </a:lnSpc>
                <a:spcBef>
                  <a:spcPct val="0"/>
                </a:spcBef>
                <a:spcAft>
                  <a:spcPct val="35000"/>
                </a:spcAft>
              </a:pPr>
              <a:r>
                <a:rPr lang="en-US" sz="1500" kern="1200" dirty="0" smtClean="0">
                  <a:latin typeface="Calibri" pitchFamily="34" charset="0"/>
                  <a:cs typeface="Calibri" pitchFamily="34" charset="0"/>
                </a:rPr>
                <a:t>Extent of Maltreatment</a:t>
              </a:r>
              <a:endParaRPr lang="en-US" sz="1500" kern="1200" dirty="0">
                <a:latin typeface="Calibri" pitchFamily="34" charset="0"/>
                <a:cs typeface="Calibri" pitchFamily="34" charset="0"/>
              </a:endParaRPr>
            </a:p>
          </p:txBody>
        </p:sp>
      </p:grpSp>
      <p:grpSp>
        <p:nvGrpSpPr>
          <p:cNvPr id="14" name="Group 13"/>
          <p:cNvGrpSpPr/>
          <p:nvPr/>
        </p:nvGrpSpPr>
        <p:grpSpPr>
          <a:xfrm>
            <a:off x="3955498" y="3202947"/>
            <a:ext cx="2067292" cy="2067292"/>
            <a:chOff x="3166241" y="380828"/>
            <a:chExt cx="2067292" cy="2067292"/>
          </a:xfrm>
        </p:grpSpPr>
        <p:sp>
          <p:nvSpPr>
            <p:cNvPr id="27" name="Oval 26"/>
            <p:cNvSpPr/>
            <p:nvPr/>
          </p:nvSpPr>
          <p:spPr>
            <a:xfrm>
              <a:off x="3166241" y="380828"/>
              <a:ext cx="2067292" cy="2067292"/>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28" name="Oval 6"/>
            <p:cNvSpPr/>
            <p:nvPr/>
          </p:nvSpPr>
          <p:spPr>
            <a:xfrm>
              <a:off x="3468989" y="683576"/>
              <a:ext cx="1461796" cy="146179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latin typeface="Calibri" pitchFamily="34" charset="0"/>
                  <a:cs typeface="Calibri" pitchFamily="34" charset="0"/>
                </a:rPr>
                <a:t>D2: </a:t>
              </a:r>
            </a:p>
            <a:p>
              <a:pPr lvl="0" algn="ctr" defTabSz="666750">
                <a:lnSpc>
                  <a:spcPct val="90000"/>
                </a:lnSpc>
                <a:spcBef>
                  <a:spcPct val="0"/>
                </a:spcBef>
                <a:spcAft>
                  <a:spcPct val="35000"/>
                </a:spcAft>
              </a:pPr>
              <a:r>
                <a:rPr lang="en-US" sz="1500" kern="1200" dirty="0" smtClean="0">
                  <a:latin typeface="Calibri" pitchFamily="34" charset="0"/>
                  <a:cs typeface="Calibri" pitchFamily="34" charset="0"/>
                </a:rPr>
                <a:t>Surrounding Circumstances</a:t>
              </a:r>
              <a:endParaRPr lang="en-US" sz="1500" kern="1200" dirty="0">
                <a:latin typeface="Calibri" pitchFamily="34" charset="0"/>
                <a:cs typeface="Calibri" pitchFamily="34" charset="0"/>
              </a:endParaRPr>
            </a:p>
          </p:txBody>
        </p:sp>
      </p:grpSp>
      <p:grpSp>
        <p:nvGrpSpPr>
          <p:cNvPr id="15" name="Group 14"/>
          <p:cNvGrpSpPr/>
          <p:nvPr/>
        </p:nvGrpSpPr>
        <p:grpSpPr>
          <a:xfrm>
            <a:off x="5372295" y="4383023"/>
            <a:ext cx="1863866" cy="1863866"/>
            <a:chOff x="4369288" y="1418404"/>
            <a:chExt cx="1863866" cy="1863866"/>
          </a:xfrm>
        </p:grpSpPr>
        <p:sp>
          <p:nvSpPr>
            <p:cNvPr id="25" name="Oval 24"/>
            <p:cNvSpPr/>
            <p:nvPr/>
          </p:nvSpPr>
          <p:spPr>
            <a:xfrm>
              <a:off x="4369288" y="1418404"/>
              <a:ext cx="1863866" cy="1863866"/>
            </a:xfrm>
            <a:prstGeom prst="ellipse">
              <a:avLst/>
            </a:pr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sp>
        <p:sp>
          <p:nvSpPr>
            <p:cNvPr id="26" name="Oval 8"/>
            <p:cNvSpPr/>
            <p:nvPr/>
          </p:nvSpPr>
          <p:spPr>
            <a:xfrm>
              <a:off x="4642245" y="1691361"/>
              <a:ext cx="1317952" cy="131795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latin typeface="Calibri" pitchFamily="34" charset="0"/>
                  <a:cs typeface="Calibri" pitchFamily="34" charset="0"/>
                </a:rPr>
                <a:t>D3: </a:t>
              </a:r>
            </a:p>
            <a:p>
              <a:pPr lvl="0" algn="ctr" defTabSz="666750">
                <a:lnSpc>
                  <a:spcPct val="90000"/>
                </a:lnSpc>
                <a:spcBef>
                  <a:spcPct val="0"/>
                </a:spcBef>
                <a:spcAft>
                  <a:spcPct val="35000"/>
                </a:spcAft>
              </a:pPr>
              <a:r>
                <a:rPr lang="en-US" sz="1500" kern="1200" dirty="0" smtClean="0">
                  <a:latin typeface="Calibri" pitchFamily="34" charset="0"/>
                  <a:cs typeface="Calibri" pitchFamily="34" charset="0"/>
                </a:rPr>
                <a:t>Child Functioning</a:t>
              </a:r>
              <a:endParaRPr lang="en-US" sz="1500" kern="1200" dirty="0">
                <a:latin typeface="Calibri" pitchFamily="34" charset="0"/>
                <a:cs typeface="Calibri" pitchFamily="34" charset="0"/>
              </a:endParaRPr>
            </a:p>
          </p:txBody>
        </p:sp>
      </p:grpSp>
      <p:grpSp>
        <p:nvGrpSpPr>
          <p:cNvPr id="16" name="Group 15"/>
          <p:cNvGrpSpPr/>
          <p:nvPr/>
        </p:nvGrpSpPr>
        <p:grpSpPr>
          <a:xfrm>
            <a:off x="6092184" y="3056505"/>
            <a:ext cx="1989433" cy="1989433"/>
            <a:chOff x="5623552" y="234386"/>
            <a:chExt cx="1989433" cy="1989433"/>
          </a:xfrm>
        </p:grpSpPr>
        <p:sp>
          <p:nvSpPr>
            <p:cNvPr id="23" name="Oval 22"/>
            <p:cNvSpPr/>
            <p:nvPr/>
          </p:nvSpPr>
          <p:spPr>
            <a:xfrm>
              <a:off x="5623552" y="234386"/>
              <a:ext cx="1989433" cy="1989433"/>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sp>
        <p:sp>
          <p:nvSpPr>
            <p:cNvPr id="24" name="Oval 10"/>
            <p:cNvSpPr/>
            <p:nvPr/>
          </p:nvSpPr>
          <p:spPr>
            <a:xfrm>
              <a:off x="5914898" y="525732"/>
              <a:ext cx="1406741" cy="140674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latin typeface="Calibri" pitchFamily="34" charset="0"/>
                  <a:cs typeface="Calibri" pitchFamily="34" charset="0"/>
                </a:rPr>
                <a:t>D4: </a:t>
              </a:r>
            </a:p>
            <a:p>
              <a:pPr lvl="0" algn="ctr" defTabSz="666750">
                <a:lnSpc>
                  <a:spcPct val="90000"/>
                </a:lnSpc>
                <a:spcBef>
                  <a:spcPct val="0"/>
                </a:spcBef>
                <a:spcAft>
                  <a:spcPct val="35000"/>
                </a:spcAft>
              </a:pPr>
              <a:r>
                <a:rPr lang="en-US" sz="1500" kern="1200" dirty="0" smtClean="0">
                  <a:latin typeface="Calibri" pitchFamily="34" charset="0"/>
                  <a:cs typeface="Calibri" pitchFamily="34" charset="0"/>
                </a:rPr>
                <a:t>Adult Functioning</a:t>
              </a:r>
              <a:endParaRPr lang="en-US" sz="1500" kern="1200" dirty="0">
                <a:latin typeface="Calibri" pitchFamily="34" charset="0"/>
                <a:cs typeface="Calibri" pitchFamily="34" charset="0"/>
              </a:endParaRPr>
            </a:p>
          </p:txBody>
        </p:sp>
      </p:grpSp>
      <p:grpSp>
        <p:nvGrpSpPr>
          <p:cNvPr id="17" name="Group 16"/>
          <p:cNvGrpSpPr/>
          <p:nvPr/>
        </p:nvGrpSpPr>
        <p:grpSpPr>
          <a:xfrm>
            <a:off x="2472237" y="4254066"/>
            <a:ext cx="2047223" cy="2047223"/>
            <a:chOff x="1682980" y="1705072"/>
            <a:chExt cx="2047223" cy="2047223"/>
          </a:xfrm>
        </p:grpSpPr>
        <p:sp>
          <p:nvSpPr>
            <p:cNvPr id="21" name="Oval 20"/>
            <p:cNvSpPr/>
            <p:nvPr/>
          </p:nvSpPr>
          <p:spPr>
            <a:xfrm>
              <a:off x="1682980" y="1705072"/>
              <a:ext cx="2047223" cy="2047223"/>
            </a:xfrm>
            <a:prstGeom prst="ellipse">
              <a:avLst/>
            </a:prstGeom>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sp>
        <p:sp>
          <p:nvSpPr>
            <p:cNvPr id="22" name="Oval 12"/>
            <p:cNvSpPr/>
            <p:nvPr/>
          </p:nvSpPr>
          <p:spPr>
            <a:xfrm>
              <a:off x="1982789" y="2004881"/>
              <a:ext cx="1447605" cy="144760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latin typeface="Calibri" pitchFamily="34" charset="0"/>
                  <a:cs typeface="Calibri" pitchFamily="34" charset="0"/>
                </a:rPr>
                <a:t>D5:</a:t>
              </a:r>
            </a:p>
            <a:p>
              <a:pPr lvl="0" algn="ctr" defTabSz="666750">
                <a:lnSpc>
                  <a:spcPct val="90000"/>
                </a:lnSpc>
                <a:spcBef>
                  <a:spcPct val="0"/>
                </a:spcBef>
                <a:spcAft>
                  <a:spcPct val="35000"/>
                </a:spcAft>
              </a:pPr>
              <a:r>
                <a:rPr lang="en-US" sz="1500" kern="1200" dirty="0" smtClean="0">
                  <a:latin typeface="Calibri" pitchFamily="34" charset="0"/>
                  <a:cs typeface="Calibri" pitchFamily="34" charset="0"/>
                </a:rPr>
                <a:t>General Parenting Practices</a:t>
              </a:r>
              <a:endParaRPr lang="en-US" sz="1500" kern="1200" dirty="0">
                <a:latin typeface="Calibri" pitchFamily="34" charset="0"/>
                <a:cs typeface="Calibri" pitchFamily="34" charset="0"/>
              </a:endParaRPr>
            </a:p>
          </p:txBody>
        </p:sp>
      </p:grpSp>
      <p:grpSp>
        <p:nvGrpSpPr>
          <p:cNvPr id="18" name="Group 17"/>
          <p:cNvGrpSpPr/>
          <p:nvPr/>
        </p:nvGrpSpPr>
        <p:grpSpPr>
          <a:xfrm>
            <a:off x="919882" y="3549977"/>
            <a:ext cx="1876713" cy="1876713"/>
            <a:chOff x="0" y="882233"/>
            <a:chExt cx="1876713" cy="1876713"/>
          </a:xfrm>
        </p:grpSpPr>
        <p:sp>
          <p:nvSpPr>
            <p:cNvPr id="19" name="Oval 18"/>
            <p:cNvSpPr/>
            <p:nvPr/>
          </p:nvSpPr>
          <p:spPr>
            <a:xfrm>
              <a:off x="0" y="882233"/>
              <a:ext cx="1876713" cy="1876713"/>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20" name="Oval 14"/>
            <p:cNvSpPr/>
            <p:nvPr/>
          </p:nvSpPr>
          <p:spPr>
            <a:xfrm>
              <a:off x="274838" y="1157071"/>
              <a:ext cx="1327037" cy="132703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latin typeface="Calibri" pitchFamily="34" charset="0"/>
                  <a:cs typeface="Calibri" pitchFamily="34" charset="0"/>
                </a:rPr>
                <a:t>D6:</a:t>
              </a:r>
            </a:p>
            <a:p>
              <a:pPr lvl="0" algn="ctr" defTabSz="666750">
                <a:lnSpc>
                  <a:spcPct val="90000"/>
                </a:lnSpc>
                <a:spcBef>
                  <a:spcPct val="0"/>
                </a:spcBef>
                <a:spcAft>
                  <a:spcPct val="35000"/>
                </a:spcAft>
              </a:pPr>
              <a:r>
                <a:rPr lang="en-US" sz="1500" kern="1200" dirty="0" smtClean="0">
                  <a:latin typeface="Calibri" pitchFamily="34" charset="0"/>
                  <a:cs typeface="Calibri" pitchFamily="34" charset="0"/>
                </a:rPr>
                <a:t>Disciplinary Practices</a:t>
              </a:r>
              <a:endParaRPr lang="en-US" sz="1500" kern="1200" dirty="0">
                <a:latin typeface="Calibri" pitchFamily="34" charset="0"/>
                <a:cs typeface="Calibri" pitchFamily="34" charset="0"/>
              </a:endParaRPr>
            </a:p>
          </p:txBody>
        </p:sp>
      </p:grpSp>
      <p:sp>
        <p:nvSpPr>
          <p:cNvPr id="33" name="Content Placeholder 2"/>
          <p:cNvSpPr>
            <a:spLocks noGrp="1"/>
          </p:cNvSpPr>
          <p:nvPr>
            <p:ph idx="1"/>
          </p:nvPr>
        </p:nvSpPr>
        <p:spPr>
          <a:xfrm>
            <a:off x="457200" y="1371600"/>
            <a:ext cx="8229600" cy="4525963"/>
          </a:xfrm>
        </p:spPr>
        <p:txBody>
          <a:bodyPr/>
          <a:lstStyle/>
          <a:p>
            <a:pPr marL="0">
              <a:buNone/>
            </a:pPr>
            <a:r>
              <a:rPr lang="en-US" dirty="0" smtClean="0"/>
              <a:t>Five essential criteria:</a:t>
            </a:r>
          </a:p>
          <a:p>
            <a:pPr marL="566928" lvl="0" indent="-457200">
              <a:buFont typeface="+mj-lt"/>
              <a:buAutoNum type="arabicPeriod" startAt="2"/>
            </a:pPr>
            <a:r>
              <a:rPr lang="en-US" dirty="0" smtClean="0"/>
              <a:t>Is relevant to the domain only</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6500"/>
                                  </p:stCondLst>
                                  <p:childTnLst>
                                    <p:set>
                                      <p:cBhvr>
                                        <p:cTn id="6" dur="1" fill="hold">
                                          <p:stCondLst>
                                            <p:cond delay="0"/>
                                          </p:stCondLst>
                                        </p:cTn>
                                        <p:tgtEl>
                                          <p:spTgt spid="33">
                                            <p:txEl>
                                              <p:pRg st="1" end="1"/>
                                            </p:txEl>
                                          </p:spTgt>
                                        </p:tgtEl>
                                        <p:attrNameLst>
                                          <p:attrName>style.visibility</p:attrName>
                                        </p:attrNameLst>
                                      </p:cBhvr>
                                      <p:to>
                                        <p:strVal val="visible"/>
                                      </p:to>
                                    </p:set>
                                    <p:anim calcmode="lin" valueType="num">
                                      <p:cBhvr>
                                        <p:cTn id="7" dur="1000" fill="hold"/>
                                        <p:tgtEl>
                                          <p:spTgt spid="3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3">
                                            <p:txEl>
                                              <p:pRg st="1" end="1"/>
                                            </p:txEl>
                                          </p:spTgt>
                                        </p:tgtEl>
                                        <p:attrNameLst>
                                          <p:attrName>ppt_h</p:attrName>
                                        </p:attrNameLst>
                                      </p:cBhvr>
                                      <p:tavLst>
                                        <p:tav tm="0">
                                          <p:val>
                                            <p:fltVal val="0"/>
                                          </p:val>
                                        </p:tav>
                                        <p:tav tm="100000">
                                          <p:val>
                                            <p:strVal val="#ppt_h"/>
                                          </p:val>
                                        </p:tav>
                                      </p:tavLst>
                                    </p:anim>
                                    <p:animEffect transition="in" filter="fade">
                                      <p:cBhvr>
                                        <p:cTn id="9" dur="1000"/>
                                        <p:tgtEl>
                                          <p:spTgt spid="33">
                                            <p:txEl>
                                              <p:pRg st="1" end="1"/>
                                            </p:txEl>
                                          </p:spTgt>
                                        </p:tgtEl>
                                      </p:cBhvr>
                                    </p:animEffect>
                                  </p:childTnLst>
                                </p:cTn>
                              </p:par>
                              <p:par>
                                <p:cTn id="10" presetID="53" presetClass="entr" presetSubtype="0" fill="hold" nodeType="withEffect">
                                  <p:stCondLst>
                                    <p:cond delay="930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fltVal val="0"/>
                                          </p:val>
                                        </p:tav>
                                        <p:tav tm="100000">
                                          <p:val>
                                            <p:strVal val="#ppt_w"/>
                                          </p:val>
                                        </p:tav>
                                      </p:tavLst>
                                    </p:anim>
                                    <p:anim calcmode="lin" valueType="num">
                                      <p:cBhvr>
                                        <p:cTn id="13" dur="1000" fill="hold"/>
                                        <p:tgtEl>
                                          <p:spTgt spid="13"/>
                                        </p:tgtEl>
                                        <p:attrNameLst>
                                          <p:attrName>ppt_h</p:attrName>
                                        </p:attrNameLst>
                                      </p:cBhvr>
                                      <p:tavLst>
                                        <p:tav tm="0">
                                          <p:val>
                                            <p:fltVal val="0"/>
                                          </p:val>
                                        </p:tav>
                                        <p:tav tm="100000">
                                          <p:val>
                                            <p:strVal val="#ppt_h"/>
                                          </p:val>
                                        </p:tav>
                                      </p:tavLst>
                                    </p:anim>
                                    <p:animEffect transition="in" filter="fade">
                                      <p:cBhvr>
                                        <p:cTn id="14" dur="1000"/>
                                        <p:tgtEl>
                                          <p:spTgt spid="13"/>
                                        </p:tgtEl>
                                      </p:cBhvr>
                                    </p:animEffect>
                                  </p:childTnLst>
                                </p:cTn>
                              </p:par>
                              <p:par>
                                <p:cTn id="15" presetID="53" presetClass="entr" presetSubtype="0" fill="hold" nodeType="withEffect">
                                  <p:stCondLst>
                                    <p:cond delay="8200"/>
                                  </p:stCondLst>
                                  <p:childTnLst>
                                    <p:set>
                                      <p:cBhvr>
                                        <p:cTn id="16" dur="1" fill="hold">
                                          <p:stCondLst>
                                            <p:cond delay="0"/>
                                          </p:stCondLst>
                                        </p:cTn>
                                        <p:tgtEl>
                                          <p:spTgt spid="14"/>
                                        </p:tgtEl>
                                        <p:attrNameLst>
                                          <p:attrName>style.visibility</p:attrName>
                                        </p:attrNameLst>
                                      </p:cBhvr>
                                      <p:to>
                                        <p:strVal val="visible"/>
                                      </p:to>
                                    </p:set>
                                    <p:anim calcmode="lin" valueType="num">
                                      <p:cBhvr>
                                        <p:cTn id="17" dur="1000" fill="hold"/>
                                        <p:tgtEl>
                                          <p:spTgt spid="14"/>
                                        </p:tgtEl>
                                        <p:attrNameLst>
                                          <p:attrName>ppt_w</p:attrName>
                                        </p:attrNameLst>
                                      </p:cBhvr>
                                      <p:tavLst>
                                        <p:tav tm="0">
                                          <p:val>
                                            <p:fltVal val="0"/>
                                          </p:val>
                                        </p:tav>
                                        <p:tav tm="100000">
                                          <p:val>
                                            <p:strVal val="#ppt_w"/>
                                          </p:val>
                                        </p:tav>
                                      </p:tavLst>
                                    </p:anim>
                                    <p:anim calcmode="lin" valueType="num">
                                      <p:cBhvr>
                                        <p:cTn id="18" dur="1000" fill="hold"/>
                                        <p:tgtEl>
                                          <p:spTgt spid="14"/>
                                        </p:tgtEl>
                                        <p:attrNameLst>
                                          <p:attrName>ppt_h</p:attrName>
                                        </p:attrNameLst>
                                      </p:cBhvr>
                                      <p:tavLst>
                                        <p:tav tm="0">
                                          <p:val>
                                            <p:fltVal val="0"/>
                                          </p:val>
                                        </p:tav>
                                        <p:tav tm="100000">
                                          <p:val>
                                            <p:strVal val="#ppt_h"/>
                                          </p:val>
                                        </p:tav>
                                      </p:tavLst>
                                    </p:anim>
                                    <p:animEffect transition="in" filter="fade">
                                      <p:cBhvr>
                                        <p:cTn id="19" dur="1000"/>
                                        <p:tgtEl>
                                          <p:spTgt spid="14"/>
                                        </p:tgtEl>
                                      </p:cBhvr>
                                    </p:animEffect>
                                  </p:childTnLst>
                                </p:cTn>
                              </p:par>
                              <p:par>
                                <p:cTn id="20" presetID="53" presetClass="entr" presetSubtype="0" fill="hold" nodeType="withEffect">
                                  <p:stCondLst>
                                    <p:cond delay="850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Effect transition="in" filter="fade">
                                      <p:cBhvr>
                                        <p:cTn id="24" dur="1000"/>
                                        <p:tgtEl>
                                          <p:spTgt spid="15"/>
                                        </p:tgtEl>
                                      </p:cBhvr>
                                    </p:animEffect>
                                  </p:childTnLst>
                                </p:cTn>
                              </p:par>
                              <p:par>
                                <p:cTn id="25" presetID="53" presetClass="entr" presetSubtype="0" fill="hold" nodeType="withEffect">
                                  <p:stCondLst>
                                    <p:cond delay="90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1000" fill="hold"/>
                                        <p:tgtEl>
                                          <p:spTgt spid="16"/>
                                        </p:tgtEl>
                                        <p:attrNameLst>
                                          <p:attrName>ppt_w</p:attrName>
                                        </p:attrNameLst>
                                      </p:cBhvr>
                                      <p:tavLst>
                                        <p:tav tm="0">
                                          <p:val>
                                            <p:fltVal val="0"/>
                                          </p:val>
                                        </p:tav>
                                        <p:tav tm="100000">
                                          <p:val>
                                            <p:strVal val="#ppt_w"/>
                                          </p:val>
                                        </p:tav>
                                      </p:tavLst>
                                    </p:anim>
                                    <p:anim calcmode="lin" valueType="num">
                                      <p:cBhvr>
                                        <p:cTn id="28" dur="1000" fill="hold"/>
                                        <p:tgtEl>
                                          <p:spTgt spid="16"/>
                                        </p:tgtEl>
                                        <p:attrNameLst>
                                          <p:attrName>ppt_h</p:attrName>
                                        </p:attrNameLst>
                                      </p:cBhvr>
                                      <p:tavLst>
                                        <p:tav tm="0">
                                          <p:val>
                                            <p:fltVal val="0"/>
                                          </p:val>
                                        </p:tav>
                                        <p:tav tm="100000">
                                          <p:val>
                                            <p:strVal val="#ppt_h"/>
                                          </p:val>
                                        </p:tav>
                                      </p:tavLst>
                                    </p:anim>
                                    <p:animEffect transition="in" filter="fade">
                                      <p:cBhvr>
                                        <p:cTn id="29" dur="1000"/>
                                        <p:tgtEl>
                                          <p:spTgt spid="16"/>
                                        </p:tgtEl>
                                      </p:cBhvr>
                                    </p:animEffect>
                                  </p:childTnLst>
                                </p:cTn>
                              </p:par>
                              <p:par>
                                <p:cTn id="30" presetID="53" presetClass="entr" presetSubtype="0" fill="hold" nodeType="withEffect">
                                  <p:stCondLst>
                                    <p:cond delay="9700"/>
                                  </p:stCondLst>
                                  <p:childTnLst>
                                    <p:set>
                                      <p:cBhvr>
                                        <p:cTn id="31" dur="1" fill="hold">
                                          <p:stCondLst>
                                            <p:cond delay="0"/>
                                          </p:stCondLst>
                                        </p:cTn>
                                        <p:tgtEl>
                                          <p:spTgt spid="17"/>
                                        </p:tgtEl>
                                        <p:attrNameLst>
                                          <p:attrName>style.visibility</p:attrName>
                                        </p:attrNameLst>
                                      </p:cBhvr>
                                      <p:to>
                                        <p:strVal val="visible"/>
                                      </p:to>
                                    </p:set>
                                    <p:anim calcmode="lin" valueType="num">
                                      <p:cBhvr>
                                        <p:cTn id="32" dur="1000" fill="hold"/>
                                        <p:tgtEl>
                                          <p:spTgt spid="17"/>
                                        </p:tgtEl>
                                        <p:attrNameLst>
                                          <p:attrName>ppt_w</p:attrName>
                                        </p:attrNameLst>
                                      </p:cBhvr>
                                      <p:tavLst>
                                        <p:tav tm="0">
                                          <p:val>
                                            <p:fltVal val="0"/>
                                          </p:val>
                                        </p:tav>
                                        <p:tav tm="100000">
                                          <p:val>
                                            <p:strVal val="#ppt_w"/>
                                          </p:val>
                                        </p:tav>
                                      </p:tavLst>
                                    </p:anim>
                                    <p:anim calcmode="lin" valueType="num">
                                      <p:cBhvr>
                                        <p:cTn id="33" dur="1000" fill="hold"/>
                                        <p:tgtEl>
                                          <p:spTgt spid="17"/>
                                        </p:tgtEl>
                                        <p:attrNameLst>
                                          <p:attrName>ppt_h</p:attrName>
                                        </p:attrNameLst>
                                      </p:cBhvr>
                                      <p:tavLst>
                                        <p:tav tm="0">
                                          <p:val>
                                            <p:fltVal val="0"/>
                                          </p:val>
                                        </p:tav>
                                        <p:tav tm="100000">
                                          <p:val>
                                            <p:strVal val="#ppt_h"/>
                                          </p:val>
                                        </p:tav>
                                      </p:tavLst>
                                    </p:anim>
                                    <p:animEffect transition="in" filter="fade">
                                      <p:cBhvr>
                                        <p:cTn id="34" dur="1000"/>
                                        <p:tgtEl>
                                          <p:spTgt spid="17"/>
                                        </p:tgtEl>
                                      </p:cBhvr>
                                    </p:animEffect>
                                  </p:childTnLst>
                                </p:cTn>
                              </p:par>
                              <p:par>
                                <p:cTn id="35" presetID="53" presetClass="entr" presetSubtype="0" fill="hold" nodeType="withEffect">
                                  <p:stCondLst>
                                    <p:cond delay="10000"/>
                                  </p:stCondLst>
                                  <p:childTnLst>
                                    <p:set>
                                      <p:cBhvr>
                                        <p:cTn id="36" dur="1" fill="hold">
                                          <p:stCondLst>
                                            <p:cond delay="0"/>
                                          </p:stCondLst>
                                        </p:cTn>
                                        <p:tgtEl>
                                          <p:spTgt spid="18"/>
                                        </p:tgtEl>
                                        <p:attrNameLst>
                                          <p:attrName>style.visibility</p:attrName>
                                        </p:attrNameLst>
                                      </p:cBhvr>
                                      <p:to>
                                        <p:strVal val="visible"/>
                                      </p:to>
                                    </p:set>
                                    <p:anim calcmode="lin" valueType="num">
                                      <p:cBhvr>
                                        <p:cTn id="37" dur="1000" fill="hold"/>
                                        <p:tgtEl>
                                          <p:spTgt spid="18"/>
                                        </p:tgtEl>
                                        <p:attrNameLst>
                                          <p:attrName>ppt_w</p:attrName>
                                        </p:attrNameLst>
                                      </p:cBhvr>
                                      <p:tavLst>
                                        <p:tav tm="0">
                                          <p:val>
                                            <p:fltVal val="0"/>
                                          </p:val>
                                        </p:tav>
                                        <p:tav tm="100000">
                                          <p:val>
                                            <p:strVal val="#ppt_w"/>
                                          </p:val>
                                        </p:tav>
                                      </p:tavLst>
                                    </p:anim>
                                    <p:anim calcmode="lin" valueType="num">
                                      <p:cBhvr>
                                        <p:cTn id="38" dur="1000" fill="hold"/>
                                        <p:tgtEl>
                                          <p:spTgt spid="18"/>
                                        </p:tgtEl>
                                        <p:attrNameLst>
                                          <p:attrName>ppt_h</p:attrName>
                                        </p:attrNameLst>
                                      </p:cBhvr>
                                      <p:tavLst>
                                        <p:tav tm="0">
                                          <p:val>
                                            <p:fltVal val="0"/>
                                          </p:val>
                                        </p:tav>
                                        <p:tav tm="100000">
                                          <p:val>
                                            <p:strVal val="#ppt_h"/>
                                          </p:val>
                                        </p:tav>
                                      </p:tavLst>
                                    </p:anim>
                                    <p:animEffect transition="in" filter="fade">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Judging Sufficiency of Information</a:t>
            </a:r>
            <a:endParaRPr lang="en-US" dirty="0"/>
          </a:p>
        </p:txBody>
      </p:sp>
      <p:pic>
        <p:nvPicPr>
          <p:cNvPr id="8" name="Picture 2" descr="http://ts3.mm.bing.net/th?id=H.4720595178686790&amp;pid=15.1"/>
          <p:cNvPicPr>
            <a:picLocks noChangeAspect="1" noChangeArrowheads="1"/>
          </p:cNvPicPr>
          <p:nvPr/>
        </p:nvPicPr>
        <p:blipFill>
          <a:blip r:embed="rId3">
            <a:duotone>
              <a:prstClr val="black"/>
              <a:schemeClr val="accent5">
                <a:tint val="45000"/>
                <a:satMod val="400000"/>
              </a:schemeClr>
            </a:duotone>
            <a:extLst>
              <a:ext uri="{28A0092B-C50C-407E-A947-70E740481C1C}">
                <a14:useLocalDpi xmlns:a14="http://schemas.microsoft.com/office/drawing/2010/main" xmlns="" val="0"/>
              </a:ext>
            </a:extLst>
          </a:blip>
          <a:srcRect/>
          <a:stretch>
            <a:fillRect/>
          </a:stretch>
        </p:blipFill>
        <p:spPr bwMode="auto">
          <a:xfrm>
            <a:off x="1686722" y="3344799"/>
            <a:ext cx="2857500" cy="2143125"/>
          </a:xfrm>
          <a:prstGeom prst="rect">
            <a:avLst/>
          </a:prstGeom>
          <a:noFill/>
          <a:ln>
            <a:noFill/>
          </a:ln>
          <a:effectLst>
            <a:outerShdw blurRad="107950" dist="12700" dir="5400000" algn="ctr">
              <a:srgbClr val="000000"/>
            </a:outerShdw>
          </a:effectLst>
          <a:extLst>
            <a:ext uri="{909E8E84-426E-40DD-AFC4-6F175D3DCCD1}">
              <a14:hiddenFill xmlns:a14="http://schemas.microsoft.com/office/drawing/2010/main" xmlns="">
                <a:solidFill>
                  <a:srgbClr val="FFFFFF"/>
                </a:solidFill>
              </a14:hiddenFill>
            </a:ext>
          </a:extLst>
        </p:spPr>
      </p:pic>
      <p:pic>
        <p:nvPicPr>
          <p:cNvPr id="9" name="Picture 3" descr="http://ts1.mm.bing.net/th?id=H.4951033023955820&amp;pid=15.1"/>
          <p:cNvPicPr>
            <a:picLocks noChangeAspect="1" noChangeArrowheads="1"/>
          </p:cNvPicPr>
          <p:nvPr/>
        </p:nvPicPr>
        <p:blipFill>
          <a:blip r:embed="rId4">
            <a:duotone>
              <a:prstClr val="black"/>
              <a:schemeClr val="accent5">
                <a:tint val="45000"/>
                <a:satMod val="400000"/>
              </a:schemeClr>
            </a:duotone>
            <a:extLst>
              <a:ext uri="{28A0092B-C50C-407E-A947-70E740481C1C}">
                <a14:useLocalDpi xmlns:a14="http://schemas.microsoft.com/office/drawing/2010/main" xmlns="" val="0"/>
              </a:ext>
            </a:extLst>
          </a:blip>
          <a:srcRect/>
          <a:stretch>
            <a:fillRect/>
          </a:stretch>
        </p:blipFill>
        <p:spPr bwMode="auto">
          <a:xfrm rot="1512826">
            <a:off x="6145374" y="3490424"/>
            <a:ext cx="1867576" cy="1867576"/>
          </a:xfrm>
          <a:prstGeom prst="rect">
            <a:avLst/>
          </a:prstGeom>
          <a:noFill/>
          <a:ln>
            <a:noFill/>
          </a:ln>
          <a:effectLst>
            <a:outerShdw blurRad="107950" dist="12700" dir="5400000" algn="ctr">
              <a:srgbClr val="000000"/>
            </a:outerShdw>
          </a:effectLst>
        </p:spPr>
      </p:pic>
      <p:sp>
        <p:nvSpPr>
          <p:cNvPr id="13" name="Content Placeholder 2"/>
          <p:cNvSpPr>
            <a:spLocks noGrp="1"/>
          </p:cNvSpPr>
          <p:nvPr>
            <p:ph idx="1"/>
          </p:nvPr>
        </p:nvSpPr>
        <p:spPr>
          <a:xfrm>
            <a:off x="457200" y="1371600"/>
            <a:ext cx="8229600" cy="4525963"/>
          </a:xfrm>
        </p:spPr>
        <p:txBody>
          <a:bodyPr/>
          <a:lstStyle/>
          <a:p>
            <a:pPr marL="0">
              <a:buNone/>
            </a:pPr>
            <a:r>
              <a:rPr lang="en-US" dirty="0" smtClean="0"/>
              <a:t>Five essential criteria:</a:t>
            </a:r>
          </a:p>
          <a:p>
            <a:pPr marL="566928" lvl="0" indent="-457200">
              <a:buFont typeface="+mj-lt"/>
              <a:buAutoNum type="arabicPeriod" startAt="3"/>
            </a:pPr>
            <a:r>
              <a:rPr lang="en-US" dirty="0" smtClean="0"/>
              <a:t>Is pertinent to gaining a full understanding of the domain </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4500"/>
                                  </p:stCondLst>
                                  <p:childTnLst>
                                    <p:set>
                                      <p:cBhvr>
                                        <p:cTn id="6" dur="1" fill="hold">
                                          <p:stCondLst>
                                            <p:cond delay="0"/>
                                          </p:stCondLst>
                                        </p:cTn>
                                        <p:tgtEl>
                                          <p:spTgt spid="13">
                                            <p:txEl>
                                              <p:pRg st="1" end="1"/>
                                            </p:txEl>
                                          </p:spTgt>
                                        </p:tgtEl>
                                        <p:attrNameLst>
                                          <p:attrName>style.visibility</p:attrName>
                                        </p:attrNameLst>
                                      </p:cBhvr>
                                      <p:to>
                                        <p:strVal val="visible"/>
                                      </p:to>
                                    </p:set>
                                    <p:anim calcmode="lin" valueType="num">
                                      <p:cBhvr>
                                        <p:cTn id="7" dur="10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9" dur="1000"/>
                                        <p:tgtEl>
                                          <p:spTgt spid="13">
                                            <p:txEl>
                                              <p:pRg st="1" end="1"/>
                                            </p:txEl>
                                          </p:spTgt>
                                        </p:tgtEl>
                                      </p:cBhvr>
                                    </p:animEffect>
                                  </p:childTnLst>
                                </p:cTn>
                              </p:par>
                              <p:par>
                                <p:cTn id="10" presetID="35" presetClass="path" presetSubtype="0" accel="50000" decel="50000" fill="hold" nodeType="withEffect">
                                  <p:stCondLst>
                                    <p:cond delay="6000"/>
                                  </p:stCondLst>
                                  <p:childTnLst>
                                    <p:animMotion origin="layout" path="M 4.72222E-6 -2.09066E-6 L -0.43646 -2.09066E-6 " pathEditMode="relative" rAng="0" ptsTypes="AA">
                                      <p:cBhvr>
                                        <p:cTn id="11" dur="2000" fill="hold"/>
                                        <p:tgtEl>
                                          <p:spTgt spid="9"/>
                                        </p:tgtEl>
                                        <p:attrNameLst>
                                          <p:attrName>ppt_x</p:attrName>
                                          <p:attrName>ppt_y</p:attrName>
                                        </p:attrNameLst>
                                      </p:cBhvr>
                                      <p:rCtr x="-21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rot="5400000">
            <a:off x="5403903" y="3476637"/>
            <a:ext cx="553998" cy="380673"/>
          </a:xfrm>
          <a:prstGeom prst="rect">
            <a:avLst/>
          </a:prstGeom>
          <a:noFill/>
        </p:spPr>
        <p:txBody>
          <a:bodyPr vert="vert270" wrap="square" rtlCol="0">
            <a:spAutoFit/>
          </a:bodyPr>
          <a:lstStyle/>
          <a:p>
            <a:r>
              <a:rPr lang="en-US" sz="2400" b="1" dirty="0" smtClean="0">
                <a:solidFill>
                  <a:srgbClr val="0000CC"/>
                </a:solidFill>
                <a:latin typeface="Calibri" pitchFamily="34" charset="0"/>
              </a:rPr>
              <a:t>D </a:t>
            </a:r>
            <a:endParaRPr lang="en-US" sz="2400" b="1" dirty="0">
              <a:solidFill>
                <a:srgbClr val="0000CC"/>
              </a:solidFill>
              <a:latin typeface="Calibri" pitchFamily="34" charset="0"/>
            </a:endParaRPr>
          </a:p>
        </p:txBody>
      </p:sp>
      <p:sp>
        <p:nvSpPr>
          <p:cNvPr id="38" name="TextBox 37"/>
          <p:cNvSpPr txBox="1"/>
          <p:nvPr/>
        </p:nvSpPr>
        <p:spPr>
          <a:xfrm>
            <a:off x="5447757" y="4513176"/>
            <a:ext cx="2000741" cy="461665"/>
          </a:xfrm>
          <a:prstGeom prst="rect">
            <a:avLst/>
          </a:prstGeom>
          <a:noFill/>
        </p:spPr>
        <p:txBody>
          <a:bodyPr vert="horz" wrap="square" rtlCol="0">
            <a:spAutoFit/>
          </a:bodyPr>
          <a:lstStyle/>
          <a:p>
            <a:r>
              <a:rPr lang="en-US" sz="2400" b="1" dirty="0" smtClean="0">
                <a:solidFill>
                  <a:srgbClr val="CC00CC"/>
                </a:solidFill>
                <a:latin typeface="Calibri" pitchFamily="34" charset="0"/>
              </a:rPr>
              <a:t>O T </a:t>
            </a:r>
            <a:r>
              <a:rPr lang="en-US" sz="2400" b="1" dirty="0" smtClean="0">
                <a:solidFill>
                  <a:srgbClr val="008000"/>
                </a:solidFill>
                <a:latin typeface="Calibri" pitchFamily="34" charset="0"/>
              </a:rPr>
              <a:t>E </a:t>
            </a:r>
            <a:r>
              <a:rPr lang="en-US" sz="2400" b="1" dirty="0" smtClean="0">
                <a:solidFill>
                  <a:srgbClr val="CC00CC"/>
                </a:solidFill>
                <a:latin typeface="Calibri" pitchFamily="34" charset="0"/>
              </a:rPr>
              <a:t>C T I V E</a:t>
            </a:r>
            <a:endParaRPr lang="en-US" sz="2400" b="1" dirty="0">
              <a:solidFill>
                <a:srgbClr val="CC00CC"/>
              </a:solidFill>
              <a:latin typeface="Calibri" pitchFamily="34" charset="0"/>
            </a:endParaRPr>
          </a:p>
        </p:txBody>
      </p:sp>
      <p:sp>
        <p:nvSpPr>
          <p:cNvPr id="20" name="TextBox 19"/>
          <p:cNvSpPr txBox="1"/>
          <p:nvPr/>
        </p:nvSpPr>
        <p:spPr>
          <a:xfrm>
            <a:off x="6302809" y="3119101"/>
            <a:ext cx="1841699" cy="461665"/>
          </a:xfrm>
          <a:prstGeom prst="rect">
            <a:avLst/>
          </a:prstGeom>
          <a:noFill/>
        </p:spPr>
        <p:txBody>
          <a:bodyPr vert="horz" wrap="square" rtlCol="0">
            <a:spAutoFit/>
          </a:bodyPr>
          <a:lstStyle/>
          <a:p>
            <a:r>
              <a:rPr lang="en-US" sz="2400" b="1" dirty="0" smtClean="0">
                <a:solidFill>
                  <a:srgbClr val="FF0000"/>
                </a:solidFill>
                <a:latin typeface="Calibri" pitchFamily="34" charset="0"/>
              </a:rPr>
              <a:t>D A N G E R</a:t>
            </a:r>
            <a:endParaRPr lang="en-US" sz="2400" b="1" dirty="0">
              <a:solidFill>
                <a:srgbClr val="FF0000"/>
              </a:solidFill>
              <a:latin typeface="Calibri" pitchFamily="34" charset="0"/>
            </a:endParaRPr>
          </a:p>
        </p:txBody>
      </p:sp>
      <p:sp>
        <p:nvSpPr>
          <p:cNvPr id="19" name="TextBox 18"/>
          <p:cNvSpPr txBox="1"/>
          <p:nvPr/>
        </p:nvSpPr>
        <p:spPr>
          <a:xfrm rot="5400000">
            <a:off x="3448043" y="4450449"/>
            <a:ext cx="3877985" cy="275897"/>
          </a:xfrm>
          <a:prstGeom prst="rect">
            <a:avLst/>
          </a:prstGeom>
          <a:noFill/>
        </p:spPr>
        <p:txBody>
          <a:bodyPr vert="vert270" wrap="square" rtlCol="0">
            <a:spAutoFit/>
          </a:bodyPr>
          <a:lstStyle/>
          <a:p>
            <a:pPr algn="ctr"/>
            <a:r>
              <a:rPr lang="en-US" sz="2400" b="1" dirty="0" smtClean="0">
                <a:solidFill>
                  <a:srgbClr val="0000CC"/>
                </a:solidFill>
                <a:latin typeface="Calibri" pitchFamily="34" charset="0"/>
              </a:rPr>
              <a:t>VULNE</a:t>
            </a:r>
            <a:r>
              <a:rPr lang="en-US" sz="2400" b="1" dirty="0" smtClean="0">
                <a:solidFill>
                  <a:srgbClr val="CC00CC"/>
                </a:solidFill>
                <a:latin typeface="Calibri" pitchFamily="34" charset="0"/>
              </a:rPr>
              <a:t>R</a:t>
            </a:r>
            <a:r>
              <a:rPr lang="en-US" sz="2400" b="1" dirty="0" smtClean="0">
                <a:solidFill>
                  <a:srgbClr val="0000CC"/>
                </a:solidFill>
                <a:latin typeface="Calibri" pitchFamily="34" charset="0"/>
              </a:rPr>
              <a:t>ABL</a:t>
            </a:r>
            <a:endParaRPr lang="en-US" sz="2400" b="1" dirty="0" smtClean="0">
              <a:solidFill>
                <a:srgbClr val="FF0000"/>
              </a:solidFill>
              <a:latin typeface="Calibri" pitchFamily="34" charset="0"/>
            </a:endParaRPr>
          </a:p>
          <a:p>
            <a:pPr algn="ctr"/>
            <a:r>
              <a:rPr lang="en-US" sz="2400" b="1" dirty="0" smtClean="0">
                <a:solidFill>
                  <a:srgbClr val="FF0000"/>
                </a:solidFill>
                <a:latin typeface="Calibri" pitchFamily="34" charset="0"/>
              </a:rPr>
              <a:t>E</a:t>
            </a:r>
            <a:endParaRPr lang="en-US" sz="2400" b="1" dirty="0">
              <a:solidFill>
                <a:srgbClr val="0000CC"/>
              </a:solidFill>
              <a:latin typeface="Calibri" pitchFamily="34" charset="0"/>
            </a:endParaRPr>
          </a:p>
        </p:txBody>
      </p:sp>
      <p:sp>
        <p:nvSpPr>
          <p:cNvPr id="22" name="TextBox 21"/>
          <p:cNvSpPr txBox="1"/>
          <p:nvPr/>
        </p:nvSpPr>
        <p:spPr>
          <a:xfrm>
            <a:off x="4604998" y="3430680"/>
            <a:ext cx="886315" cy="461665"/>
          </a:xfrm>
          <a:prstGeom prst="rect">
            <a:avLst/>
          </a:prstGeom>
          <a:noFill/>
        </p:spPr>
        <p:txBody>
          <a:bodyPr vert="horz" wrap="square" rtlCol="0">
            <a:spAutoFit/>
          </a:bodyPr>
          <a:lstStyle/>
          <a:p>
            <a:r>
              <a:rPr lang="en-US" sz="2400" b="1" dirty="0" smtClean="0">
                <a:solidFill>
                  <a:srgbClr val="0000CC"/>
                </a:solidFill>
                <a:latin typeface="Calibri" pitchFamily="34" charset="0"/>
              </a:rPr>
              <a:t>C H I </a:t>
            </a:r>
            <a:endParaRPr lang="en-US" sz="2400" b="1" dirty="0">
              <a:solidFill>
                <a:srgbClr val="0000CC"/>
              </a:solidFill>
              <a:latin typeface="Calibri" pitchFamily="34" charset="0"/>
            </a:endParaRPr>
          </a:p>
        </p:txBody>
      </p:sp>
      <p:sp>
        <p:nvSpPr>
          <p:cNvPr id="23" name="TextBox 22"/>
          <p:cNvSpPr txBox="1"/>
          <p:nvPr/>
        </p:nvSpPr>
        <p:spPr>
          <a:xfrm rot="5400000">
            <a:off x="4934361" y="4562487"/>
            <a:ext cx="553998" cy="380673"/>
          </a:xfrm>
          <a:prstGeom prst="rect">
            <a:avLst/>
          </a:prstGeom>
          <a:noFill/>
        </p:spPr>
        <p:txBody>
          <a:bodyPr vert="vert270" wrap="square" rtlCol="0">
            <a:spAutoFit/>
          </a:bodyPr>
          <a:lstStyle/>
          <a:p>
            <a:r>
              <a:rPr lang="en-US" sz="2400" b="1" dirty="0">
                <a:solidFill>
                  <a:srgbClr val="CC00CC"/>
                </a:solidFill>
                <a:latin typeface="Calibri" pitchFamily="34" charset="0"/>
              </a:rPr>
              <a:t>P</a:t>
            </a:r>
            <a:r>
              <a:rPr lang="en-US" sz="2400" b="1" dirty="0" smtClean="0">
                <a:solidFill>
                  <a:srgbClr val="CC00CC"/>
                </a:solidFill>
                <a:latin typeface="Calibri" pitchFamily="34" charset="0"/>
              </a:rPr>
              <a:t> </a:t>
            </a:r>
            <a:endParaRPr lang="en-US" sz="2400" b="1" dirty="0">
              <a:solidFill>
                <a:srgbClr val="CC00CC"/>
              </a:solidFill>
              <a:latin typeface="Calibri" pitchFamily="34" charset="0"/>
            </a:endParaRPr>
          </a:p>
        </p:txBody>
      </p:sp>
      <p:sp>
        <p:nvSpPr>
          <p:cNvPr id="25" name="TextBox 24"/>
          <p:cNvSpPr txBox="1"/>
          <p:nvPr/>
        </p:nvSpPr>
        <p:spPr>
          <a:xfrm rot="5400000">
            <a:off x="6075947" y="3913968"/>
            <a:ext cx="1292662" cy="275897"/>
          </a:xfrm>
          <a:prstGeom prst="rect">
            <a:avLst/>
          </a:prstGeom>
          <a:noFill/>
        </p:spPr>
        <p:txBody>
          <a:bodyPr vert="vert270" wrap="square" rtlCol="0">
            <a:spAutoFit/>
          </a:bodyPr>
          <a:lstStyle/>
          <a:p>
            <a:pPr algn="ctr"/>
            <a:r>
              <a:rPr lang="en-US" sz="2400" b="1" dirty="0" smtClean="0">
                <a:solidFill>
                  <a:srgbClr val="CC00CC"/>
                </a:solidFill>
                <a:latin typeface="Calibri" pitchFamily="34" charset="0"/>
              </a:rPr>
              <a:t>PAC</a:t>
            </a:r>
            <a:endParaRPr lang="en-US" sz="2400" b="1" dirty="0">
              <a:solidFill>
                <a:srgbClr val="CC00CC"/>
              </a:solidFill>
              <a:latin typeface="Calibri" pitchFamily="34" charset="0"/>
            </a:endParaRPr>
          </a:p>
        </p:txBody>
      </p:sp>
      <p:sp>
        <p:nvSpPr>
          <p:cNvPr id="26" name="TextBox 25"/>
          <p:cNvSpPr txBox="1"/>
          <p:nvPr/>
        </p:nvSpPr>
        <p:spPr>
          <a:xfrm rot="5400000">
            <a:off x="6270138" y="5115802"/>
            <a:ext cx="923330" cy="275897"/>
          </a:xfrm>
          <a:prstGeom prst="rect">
            <a:avLst/>
          </a:prstGeom>
          <a:noFill/>
        </p:spPr>
        <p:txBody>
          <a:bodyPr vert="vert270" wrap="square" rtlCol="0">
            <a:spAutoFit/>
          </a:bodyPr>
          <a:lstStyle/>
          <a:p>
            <a:pPr algn="ctr"/>
            <a:r>
              <a:rPr lang="en-US" sz="2400" b="1" dirty="0" smtClean="0">
                <a:solidFill>
                  <a:srgbClr val="CC00CC"/>
                </a:solidFill>
                <a:latin typeface="Calibri" pitchFamily="34" charset="0"/>
              </a:rPr>
              <a:t>TY</a:t>
            </a:r>
            <a:endParaRPr lang="en-US" sz="2400" b="1" dirty="0">
              <a:solidFill>
                <a:srgbClr val="CC00CC"/>
              </a:solidFill>
              <a:latin typeface="Calibri" pitchFamily="34" charset="0"/>
            </a:endParaRPr>
          </a:p>
        </p:txBody>
      </p:sp>
      <p:sp>
        <p:nvSpPr>
          <p:cNvPr id="15" name="TextBox 14"/>
          <p:cNvSpPr txBox="1"/>
          <p:nvPr/>
        </p:nvSpPr>
        <p:spPr>
          <a:xfrm rot="5400000">
            <a:off x="7268722" y="2691480"/>
            <a:ext cx="923330" cy="275897"/>
          </a:xfrm>
          <a:prstGeom prst="rect">
            <a:avLst/>
          </a:prstGeom>
          <a:noFill/>
        </p:spPr>
        <p:txBody>
          <a:bodyPr vert="vert270" wrap="square" rtlCol="0">
            <a:spAutoFit/>
          </a:bodyPr>
          <a:lstStyle/>
          <a:p>
            <a:pPr algn="ctr"/>
            <a:r>
              <a:rPr lang="en-US" sz="2400" b="1" dirty="0" smtClean="0">
                <a:solidFill>
                  <a:srgbClr val="FF0000"/>
                </a:solidFill>
                <a:latin typeface="Calibri" pitchFamily="34" charset="0"/>
              </a:rPr>
              <a:t>TH</a:t>
            </a:r>
            <a:endParaRPr lang="en-US" sz="2400" b="1" dirty="0">
              <a:solidFill>
                <a:srgbClr val="FF0000"/>
              </a:solidFill>
              <a:latin typeface="Calibri" pitchFamily="34" charset="0"/>
            </a:endParaRPr>
          </a:p>
        </p:txBody>
      </p:sp>
      <p:sp>
        <p:nvSpPr>
          <p:cNvPr id="16" name="TextBox 15"/>
          <p:cNvSpPr txBox="1"/>
          <p:nvPr/>
        </p:nvSpPr>
        <p:spPr>
          <a:xfrm rot="5400000">
            <a:off x="6891679" y="4118726"/>
            <a:ext cx="1661993" cy="275897"/>
          </a:xfrm>
          <a:prstGeom prst="rect">
            <a:avLst/>
          </a:prstGeom>
          <a:noFill/>
        </p:spPr>
        <p:txBody>
          <a:bodyPr vert="vert270" wrap="square" rtlCol="0">
            <a:spAutoFit/>
          </a:bodyPr>
          <a:lstStyle/>
          <a:p>
            <a:pPr algn="ctr"/>
            <a:r>
              <a:rPr lang="en-US" sz="2400" b="1" dirty="0" smtClean="0">
                <a:solidFill>
                  <a:srgbClr val="FF0000"/>
                </a:solidFill>
                <a:latin typeface="Calibri" pitchFamily="34" charset="0"/>
              </a:rPr>
              <a:t>EAT</a:t>
            </a:r>
          </a:p>
          <a:p>
            <a:pPr algn="ctr"/>
            <a:r>
              <a:rPr lang="en-US" sz="2400" b="1" dirty="0" smtClean="0">
                <a:solidFill>
                  <a:srgbClr val="FF0000"/>
                </a:solidFill>
                <a:latin typeface="Calibri" pitchFamily="34" charset="0"/>
              </a:rPr>
              <a:t>S</a:t>
            </a:r>
            <a:endParaRPr lang="en-US" sz="2400" b="1" dirty="0">
              <a:solidFill>
                <a:srgbClr val="FF0000"/>
              </a:solidFill>
              <a:latin typeface="Calibri" pitchFamily="34" charset="0"/>
            </a:endParaRPr>
          </a:p>
        </p:txBody>
      </p:sp>
      <p:sp>
        <p:nvSpPr>
          <p:cNvPr id="18" name="TextBox 17"/>
          <p:cNvSpPr txBox="1"/>
          <p:nvPr/>
        </p:nvSpPr>
        <p:spPr>
          <a:xfrm>
            <a:off x="4012563" y="5991453"/>
            <a:ext cx="1499872" cy="461665"/>
          </a:xfrm>
          <a:prstGeom prst="rect">
            <a:avLst/>
          </a:prstGeom>
          <a:noFill/>
        </p:spPr>
        <p:txBody>
          <a:bodyPr vert="horz" wrap="square" rtlCol="0">
            <a:spAutoFit/>
          </a:bodyPr>
          <a:lstStyle/>
          <a:p>
            <a:r>
              <a:rPr lang="en-US" sz="2400" b="1" dirty="0" smtClean="0">
                <a:solidFill>
                  <a:srgbClr val="FF0000"/>
                </a:solidFill>
                <a:latin typeface="Calibri" pitchFamily="34" charset="0"/>
              </a:rPr>
              <a:t>U N S A F                </a:t>
            </a:r>
            <a:endParaRPr lang="en-US" sz="2400" b="1" dirty="0">
              <a:solidFill>
                <a:srgbClr val="FF0000"/>
              </a:solidFill>
              <a:latin typeface="Calibri" pitchFamily="34" charset="0"/>
            </a:endParaRPr>
          </a:p>
        </p:txBody>
      </p:sp>
      <p:sp>
        <p:nvSpPr>
          <p:cNvPr id="21" name="TextBox 20"/>
          <p:cNvSpPr txBox="1"/>
          <p:nvPr/>
        </p:nvSpPr>
        <p:spPr>
          <a:xfrm rot="5400000">
            <a:off x="5447279" y="3911833"/>
            <a:ext cx="1292662" cy="275897"/>
          </a:xfrm>
          <a:prstGeom prst="rect">
            <a:avLst/>
          </a:prstGeom>
          <a:noFill/>
        </p:spPr>
        <p:txBody>
          <a:bodyPr vert="vert270" wrap="square" rtlCol="0">
            <a:spAutoFit/>
          </a:bodyPr>
          <a:lstStyle/>
          <a:p>
            <a:pPr algn="ctr"/>
            <a:r>
              <a:rPr lang="en-US" sz="2400" b="1" dirty="0" smtClean="0">
                <a:solidFill>
                  <a:srgbClr val="009900"/>
                </a:solidFill>
                <a:latin typeface="Calibri" pitchFamily="34" charset="0"/>
              </a:rPr>
              <a:t>SAF</a:t>
            </a:r>
            <a:endParaRPr lang="en-US" sz="2400" b="1" dirty="0">
              <a:solidFill>
                <a:srgbClr val="009900"/>
              </a:solidFill>
              <a:latin typeface="Calibri" pitchFamily="34" charset="0"/>
            </a:endParaRPr>
          </a:p>
        </p:txBody>
      </p:sp>
      <p:sp>
        <p:nvSpPr>
          <p:cNvPr id="24" name="Content Placeholder 2"/>
          <p:cNvSpPr>
            <a:spLocks noGrp="1"/>
          </p:cNvSpPr>
          <p:nvPr>
            <p:ph idx="1"/>
          </p:nvPr>
        </p:nvSpPr>
        <p:spPr>
          <a:xfrm>
            <a:off x="457200" y="1371601"/>
            <a:ext cx="8046719" cy="2018374"/>
          </a:xfrm>
        </p:spPr>
        <p:txBody>
          <a:bodyPr/>
          <a:lstStyle/>
          <a:p>
            <a:pPr marL="0">
              <a:buNone/>
            </a:pPr>
            <a:r>
              <a:rPr lang="en-US" dirty="0" smtClean="0"/>
              <a:t>Five essential criteria:</a:t>
            </a:r>
          </a:p>
          <a:p>
            <a:pPr marL="566928" lvl="0" indent="-457200">
              <a:buFont typeface="+mj-lt"/>
              <a:buAutoNum type="arabicPeriod" startAt="4"/>
            </a:pPr>
            <a:r>
              <a:rPr lang="en-US" dirty="0" smtClean="0"/>
              <a:t>Is adequate… enough information to have confidence about conclusions we reach</a:t>
            </a:r>
            <a:endParaRPr lang="en-US" dirty="0"/>
          </a:p>
        </p:txBody>
      </p:sp>
      <p:sp>
        <p:nvSpPr>
          <p:cNvPr id="27" name="Title 1"/>
          <p:cNvSpPr>
            <a:spLocks noGrp="1"/>
          </p:cNvSpPr>
          <p:nvPr>
            <p:ph type="title"/>
          </p:nvPr>
        </p:nvSpPr>
        <p:spPr/>
        <p:txBody>
          <a:bodyPr/>
          <a:lstStyle/>
          <a:p>
            <a:r>
              <a:rPr lang="en-US" dirty="0" smtClean="0"/>
              <a:t>Judging Sufficiency of Information</a:t>
            </a:r>
            <a:endParaRPr lang="en-US" dirty="0"/>
          </a:p>
        </p:txBody>
      </p:sp>
      <p:sp>
        <p:nvSpPr>
          <p:cNvPr id="30" name="TextBox 29"/>
          <p:cNvSpPr txBox="1"/>
          <p:nvPr/>
        </p:nvSpPr>
        <p:spPr>
          <a:xfrm rot="5400000">
            <a:off x="6435031" y="2870819"/>
            <a:ext cx="553998" cy="275897"/>
          </a:xfrm>
          <a:prstGeom prst="rect">
            <a:avLst/>
          </a:prstGeom>
          <a:noFill/>
        </p:spPr>
        <p:txBody>
          <a:bodyPr vert="vert270" wrap="square" rtlCol="0">
            <a:spAutoFit/>
          </a:bodyPr>
          <a:lstStyle/>
          <a:p>
            <a:pPr algn="ctr"/>
            <a:r>
              <a:rPr lang="en-US" sz="2400" b="1" dirty="0" smtClean="0">
                <a:solidFill>
                  <a:srgbClr val="CC00CC"/>
                </a:solidFill>
                <a:latin typeface="Calibri" pitchFamily="34" charset="0"/>
              </a:rPr>
              <a:t>C</a:t>
            </a:r>
            <a:endParaRPr lang="en-US" sz="2400" b="1" dirty="0">
              <a:solidFill>
                <a:srgbClr val="CC00CC"/>
              </a:solidFill>
              <a:latin typeface="Calibri" pitchFamily="34" charset="0"/>
            </a:endParaRPr>
          </a:p>
        </p:txBody>
      </p:sp>
    </p:spTree>
    <p:extLst>
      <p:ext uri="{BB962C8B-B14F-4D97-AF65-F5344CB8AC3E}">
        <p14:creationId xmlns:p14="http://schemas.microsoft.com/office/powerpoint/2010/main" xmlns="" val="14465222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8500"/>
                                  </p:stCondLst>
                                  <p:childTnLst>
                                    <p:set>
                                      <p:cBhvr>
                                        <p:cTn id="6" dur="1" fill="hold">
                                          <p:stCondLst>
                                            <p:cond delay="0"/>
                                          </p:stCondLst>
                                        </p:cTn>
                                        <p:tgtEl>
                                          <p:spTgt spid="24">
                                            <p:txEl>
                                              <p:pRg st="1" end="1"/>
                                            </p:txEl>
                                          </p:spTgt>
                                        </p:tgtEl>
                                        <p:attrNameLst>
                                          <p:attrName>style.visibility</p:attrName>
                                        </p:attrNameLst>
                                      </p:cBhvr>
                                      <p:to>
                                        <p:strVal val="visible"/>
                                      </p:to>
                                    </p:set>
                                    <p:anim calcmode="lin" valueType="num">
                                      <p:cBhvr>
                                        <p:cTn id="7" dur="1000" fill="hold"/>
                                        <p:tgtEl>
                                          <p:spTgt spid="24">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24">
                                            <p:txEl>
                                              <p:pRg st="1" end="1"/>
                                            </p:txEl>
                                          </p:spTgt>
                                        </p:tgtEl>
                                        <p:attrNameLst>
                                          <p:attrName>ppt_h</p:attrName>
                                        </p:attrNameLst>
                                      </p:cBhvr>
                                      <p:tavLst>
                                        <p:tav tm="0">
                                          <p:val>
                                            <p:fltVal val="0"/>
                                          </p:val>
                                        </p:tav>
                                        <p:tav tm="100000">
                                          <p:val>
                                            <p:strVal val="#ppt_h"/>
                                          </p:val>
                                        </p:tav>
                                      </p:tavLst>
                                    </p:anim>
                                    <p:animEffect transition="in" filter="fade">
                                      <p:cBhvr>
                                        <p:cTn id="9" dur="1000"/>
                                        <p:tgtEl>
                                          <p:spTgt spid="24">
                                            <p:txEl>
                                              <p:pRg st="1" end="1"/>
                                            </p:txEl>
                                          </p:spTgt>
                                        </p:tgtEl>
                                      </p:cBhvr>
                                    </p:animEffect>
                                  </p:childTnLst>
                                </p:cTn>
                              </p:par>
                              <p:par>
                                <p:cTn id="10" presetID="1" presetClass="entr" presetSubtype="0" fill="hold" grpId="0" nodeType="withEffect">
                                  <p:stCondLst>
                                    <p:cond delay="22000"/>
                                  </p:stCondLst>
                                  <p:childTnLst>
                                    <p:set>
                                      <p:cBhvr>
                                        <p:cTn id="11" dur="1" fill="hold">
                                          <p:stCondLst>
                                            <p:cond delay="0"/>
                                          </p:stCondLst>
                                        </p:cTn>
                                        <p:tgtEl>
                                          <p:spTgt spid="19"/>
                                        </p:tgtEl>
                                        <p:attrNameLst>
                                          <p:attrName>style.visibility</p:attrName>
                                        </p:attrNameLst>
                                      </p:cBhvr>
                                      <p:to>
                                        <p:strVal val="visible"/>
                                      </p:to>
                                    </p:set>
                                  </p:childTnLst>
                                </p:cTn>
                              </p:par>
                              <p:par>
                                <p:cTn id="12" presetID="1" presetClass="entr" presetSubtype="0" fill="hold" grpId="0" nodeType="withEffect">
                                  <p:stCondLst>
                                    <p:cond delay="23500"/>
                                  </p:stCondLst>
                                  <p:childTnLst>
                                    <p:set>
                                      <p:cBhvr>
                                        <p:cTn id="13" dur="1" fill="hold">
                                          <p:stCondLst>
                                            <p:cond delay="0"/>
                                          </p:stCondLst>
                                        </p:cTn>
                                        <p:tgtEl>
                                          <p:spTgt spid="25"/>
                                        </p:tgtEl>
                                        <p:attrNameLst>
                                          <p:attrName>style.visibility</p:attrName>
                                        </p:attrNameLst>
                                      </p:cBhvr>
                                      <p:to>
                                        <p:strVal val="visible"/>
                                      </p:to>
                                    </p:set>
                                  </p:childTnLst>
                                </p:cTn>
                              </p:par>
                              <p:par>
                                <p:cTn id="14" presetID="1" presetClass="entr" presetSubtype="0" fill="hold" grpId="0" nodeType="withEffect">
                                  <p:stCondLst>
                                    <p:cond delay="23500"/>
                                  </p:stCondLst>
                                  <p:childTnLst>
                                    <p:set>
                                      <p:cBhvr>
                                        <p:cTn id="15" dur="1" fill="hold">
                                          <p:stCondLst>
                                            <p:cond delay="0"/>
                                          </p:stCondLst>
                                        </p:cTn>
                                        <p:tgtEl>
                                          <p:spTgt spid="26"/>
                                        </p:tgtEl>
                                        <p:attrNameLst>
                                          <p:attrName>style.visibility</p:attrName>
                                        </p:attrNameLst>
                                      </p:cBhvr>
                                      <p:to>
                                        <p:strVal val="visible"/>
                                      </p:to>
                                    </p:set>
                                  </p:childTnLst>
                                </p:cTn>
                              </p:par>
                              <p:par>
                                <p:cTn id="16" presetID="1" presetClass="entr" presetSubtype="0" fill="hold" grpId="0" nodeType="withEffect">
                                  <p:stCondLst>
                                    <p:cond delay="20500"/>
                                  </p:stCondLst>
                                  <p:childTnLst>
                                    <p:set>
                                      <p:cBhvr>
                                        <p:cTn id="17" dur="1" fill="hold">
                                          <p:stCondLst>
                                            <p:cond delay="0"/>
                                          </p:stCondLst>
                                        </p:cTn>
                                        <p:tgtEl>
                                          <p:spTgt spid="15"/>
                                        </p:tgtEl>
                                        <p:attrNameLst>
                                          <p:attrName>style.visibility</p:attrName>
                                        </p:attrNameLst>
                                      </p:cBhvr>
                                      <p:to>
                                        <p:strVal val="visible"/>
                                      </p:to>
                                    </p:set>
                                  </p:childTnLst>
                                </p:cTn>
                              </p:par>
                              <p:par>
                                <p:cTn id="18" presetID="1" presetClass="entr" presetSubtype="0" fill="hold" grpId="0" nodeType="withEffect">
                                  <p:stCondLst>
                                    <p:cond delay="20500"/>
                                  </p:stCondLst>
                                  <p:childTnLst>
                                    <p:set>
                                      <p:cBhvr>
                                        <p:cTn id="19" dur="1" fill="hold">
                                          <p:stCondLst>
                                            <p:cond delay="0"/>
                                          </p:stCondLst>
                                        </p:cTn>
                                        <p:tgtEl>
                                          <p:spTgt spid="16"/>
                                        </p:tgtEl>
                                        <p:attrNameLst>
                                          <p:attrName>style.visibility</p:attrName>
                                        </p:attrNameLst>
                                      </p:cBhvr>
                                      <p:to>
                                        <p:strVal val="visible"/>
                                      </p:to>
                                    </p:set>
                                  </p:childTnLst>
                                </p:cTn>
                              </p:par>
                              <p:par>
                                <p:cTn id="20" presetID="1" presetClass="entr" presetSubtype="0" fill="hold" grpId="0" nodeType="withEffect">
                                  <p:stCondLst>
                                    <p:cond delay="2050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grpId="0" nodeType="withEffect">
                                  <p:stCondLst>
                                    <p:cond delay="22000"/>
                                  </p:stCondLst>
                                  <p:childTnLst>
                                    <p:set>
                                      <p:cBhvr>
                                        <p:cTn id="23" dur="1" fill="hold">
                                          <p:stCondLst>
                                            <p:cond delay="0"/>
                                          </p:stCondLst>
                                        </p:cTn>
                                        <p:tgtEl>
                                          <p:spTgt spid="22"/>
                                        </p:tgtEl>
                                        <p:attrNameLst>
                                          <p:attrName>style.visibility</p:attrName>
                                        </p:attrNameLst>
                                      </p:cBhvr>
                                      <p:to>
                                        <p:strVal val="visible"/>
                                      </p:to>
                                    </p:set>
                                  </p:childTnLst>
                                </p:cTn>
                              </p:par>
                              <p:par>
                                <p:cTn id="24" presetID="1" presetClass="entr" presetSubtype="0" fill="hold" grpId="1" nodeType="withEffect">
                                  <p:stCondLst>
                                    <p:cond delay="22000"/>
                                  </p:stCondLst>
                                  <p:childTnLst>
                                    <p:set>
                                      <p:cBhvr>
                                        <p:cTn id="25" dur="1" fill="hold">
                                          <p:stCondLst>
                                            <p:cond delay="0"/>
                                          </p:stCondLst>
                                        </p:cTn>
                                        <p:tgtEl>
                                          <p:spTgt spid="19"/>
                                        </p:tgtEl>
                                        <p:attrNameLst>
                                          <p:attrName>style.visibility</p:attrName>
                                        </p:attrNameLst>
                                      </p:cBhvr>
                                      <p:to>
                                        <p:strVal val="visible"/>
                                      </p:to>
                                    </p:set>
                                  </p:childTnLst>
                                </p:cTn>
                              </p:par>
                              <p:par>
                                <p:cTn id="26" presetID="1" presetClass="entr" presetSubtype="0" fill="hold" grpId="0" nodeType="withEffect">
                                  <p:stCondLst>
                                    <p:cond delay="22000"/>
                                  </p:stCondLst>
                                  <p:childTnLst>
                                    <p:set>
                                      <p:cBhvr>
                                        <p:cTn id="27" dur="1" fill="hold">
                                          <p:stCondLst>
                                            <p:cond delay="0"/>
                                          </p:stCondLst>
                                        </p:cTn>
                                        <p:tgtEl>
                                          <p:spTgt spid="8"/>
                                        </p:tgtEl>
                                        <p:attrNameLst>
                                          <p:attrName>style.visibility</p:attrName>
                                        </p:attrNameLst>
                                      </p:cBhvr>
                                      <p:to>
                                        <p:strVal val="visible"/>
                                      </p:to>
                                    </p:set>
                                  </p:childTnLst>
                                </p:cTn>
                              </p:par>
                              <p:par>
                                <p:cTn id="28" presetID="1" presetClass="entr" presetSubtype="0" fill="hold" grpId="1" nodeType="withEffect">
                                  <p:stCondLst>
                                    <p:cond delay="23500"/>
                                  </p:stCondLst>
                                  <p:childTnLst>
                                    <p:set>
                                      <p:cBhvr>
                                        <p:cTn id="29" dur="1" fill="hold">
                                          <p:stCondLst>
                                            <p:cond delay="0"/>
                                          </p:stCondLst>
                                        </p:cTn>
                                        <p:tgtEl>
                                          <p:spTgt spid="26"/>
                                        </p:tgtEl>
                                        <p:attrNameLst>
                                          <p:attrName>style.visibility</p:attrName>
                                        </p:attrNameLst>
                                      </p:cBhvr>
                                      <p:to>
                                        <p:strVal val="visible"/>
                                      </p:to>
                                    </p:set>
                                  </p:childTnLst>
                                </p:cTn>
                              </p:par>
                              <p:par>
                                <p:cTn id="30" presetID="1" presetClass="entr" presetSubtype="0" fill="hold" grpId="0" nodeType="withEffect">
                                  <p:stCondLst>
                                    <p:cond delay="23500"/>
                                  </p:stCondLst>
                                  <p:childTnLst>
                                    <p:set>
                                      <p:cBhvr>
                                        <p:cTn id="31" dur="1" fill="hold">
                                          <p:stCondLst>
                                            <p:cond delay="0"/>
                                          </p:stCondLst>
                                        </p:cTn>
                                        <p:tgtEl>
                                          <p:spTgt spid="38"/>
                                        </p:tgtEl>
                                        <p:attrNameLst>
                                          <p:attrName>style.visibility</p:attrName>
                                        </p:attrNameLst>
                                      </p:cBhvr>
                                      <p:to>
                                        <p:strVal val="visible"/>
                                      </p:to>
                                    </p:set>
                                  </p:childTnLst>
                                </p:cTn>
                              </p:par>
                              <p:par>
                                <p:cTn id="32" presetID="1" presetClass="entr" presetSubtype="0" fill="hold" grpId="0" nodeType="withEffect">
                                  <p:stCondLst>
                                    <p:cond delay="23500"/>
                                  </p:stCondLst>
                                  <p:childTnLst>
                                    <p:set>
                                      <p:cBhvr>
                                        <p:cTn id="33" dur="1" fill="hold">
                                          <p:stCondLst>
                                            <p:cond delay="0"/>
                                          </p:stCondLst>
                                        </p:cTn>
                                        <p:tgtEl>
                                          <p:spTgt spid="23"/>
                                        </p:tgtEl>
                                        <p:attrNameLst>
                                          <p:attrName>style.visibility</p:attrName>
                                        </p:attrNameLst>
                                      </p:cBhvr>
                                      <p:to>
                                        <p:strVal val="visible"/>
                                      </p:to>
                                    </p:set>
                                  </p:childTnLst>
                                </p:cTn>
                              </p:par>
                              <p:par>
                                <p:cTn id="34" presetID="1" presetClass="entr" presetSubtype="0" fill="hold" grpId="1" nodeType="withEffect">
                                  <p:stCondLst>
                                    <p:cond delay="23500"/>
                                  </p:stCondLst>
                                  <p:childTnLst>
                                    <p:set>
                                      <p:cBhvr>
                                        <p:cTn id="35" dur="1" fill="hold">
                                          <p:stCondLst>
                                            <p:cond delay="0"/>
                                          </p:stCondLst>
                                        </p:cTn>
                                        <p:tgtEl>
                                          <p:spTgt spid="25"/>
                                        </p:tgtEl>
                                        <p:attrNameLst>
                                          <p:attrName>style.visibility</p:attrName>
                                        </p:attrNameLst>
                                      </p:cBhvr>
                                      <p:to>
                                        <p:strVal val="visible"/>
                                      </p:to>
                                    </p:set>
                                  </p:childTnLst>
                                </p:cTn>
                              </p:par>
                              <p:par>
                                <p:cTn id="36" presetID="1" presetClass="entr" presetSubtype="0" fill="hold" grpId="0" nodeType="withEffect">
                                  <p:stCondLst>
                                    <p:cond delay="23500"/>
                                  </p:stCondLst>
                                  <p:childTnLst>
                                    <p:set>
                                      <p:cBhvr>
                                        <p:cTn id="37" dur="1" fill="hold">
                                          <p:stCondLst>
                                            <p:cond delay="0"/>
                                          </p:stCondLst>
                                        </p:cTn>
                                        <p:tgtEl>
                                          <p:spTgt spid="30"/>
                                        </p:tgtEl>
                                        <p:attrNameLst>
                                          <p:attrName>style.visibility</p:attrName>
                                        </p:attrNameLst>
                                      </p:cBhvr>
                                      <p:to>
                                        <p:strVal val="visible"/>
                                      </p:to>
                                    </p:set>
                                  </p:childTnLst>
                                </p:cTn>
                              </p:par>
                              <p:par>
                                <p:cTn id="38" presetID="1" presetClass="entr" presetSubtype="0" fill="hold" grpId="1" nodeType="withEffect">
                                  <p:stCondLst>
                                    <p:cond delay="23500"/>
                                  </p:stCondLst>
                                  <p:childTnLst>
                                    <p:set>
                                      <p:cBhvr>
                                        <p:cTn id="39" dur="1" fill="hold">
                                          <p:stCondLst>
                                            <p:cond delay="0"/>
                                          </p:stCondLst>
                                        </p:cTn>
                                        <p:tgtEl>
                                          <p:spTgt spid="30"/>
                                        </p:tgtEl>
                                        <p:attrNameLst>
                                          <p:attrName>style.visibility</p:attrName>
                                        </p:attrNameLst>
                                      </p:cBhvr>
                                      <p:to>
                                        <p:strVal val="visible"/>
                                      </p:to>
                                    </p:set>
                                  </p:childTnLst>
                                </p:cTn>
                              </p:par>
                              <p:par>
                                <p:cTn id="40" presetID="1" presetClass="entr" presetSubtype="0" fill="hold" grpId="2" nodeType="withEffect">
                                  <p:stCondLst>
                                    <p:cond delay="23500"/>
                                  </p:stCondLst>
                                  <p:childTnLst>
                                    <p:set>
                                      <p:cBhvr>
                                        <p:cTn id="41" dur="1" fill="hold">
                                          <p:stCondLst>
                                            <p:cond delay="0"/>
                                          </p:stCondLst>
                                        </p:cTn>
                                        <p:tgtEl>
                                          <p:spTgt spid="30"/>
                                        </p:tgtEl>
                                        <p:attrNameLst>
                                          <p:attrName>style.visibility</p:attrName>
                                        </p:attrNameLst>
                                      </p:cBhvr>
                                      <p:to>
                                        <p:strVal val="visible"/>
                                      </p:to>
                                    </p:set>
                                  </p:childTnLst>
                                </p:cTn>
                              </p:par>
                              <p:par>
                                <p:cTn id="42" presetID="2" presetClass="entr" presetSubtype="8" fill="hold" grpId="1" nodeType="withEffect">
                                  <p:stCondLst>
                                    <p:cond delay="3400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0-#ppt_w/2"/>
                                          </p:val>
                                        </p:tav>
                                        <p:tav tm="100000">
                                          <p:val>
                                            <p:strVal val="#ppt_x"/>
                                          </p:val>
                                        </p:tav>
                                      </p:tavLst>
                                    </p:anim>
                                    <p:anim calcmode="lin" valueType="num">
                                      <p:cBhvr additive="base">
                                        <p:cTn id="45" dur="500" fill="hold"/>
                                        <p:tgtEl>
                                          <p:spTgt spid="18"/>
                                        </p:tgtEl>
                                        <p:attrNameLst>
                                          <p:attrName>ppt_y</p:attrName>
                                        </p:attrNameLst>
                                      </p:cBhvr>
                                      <p:tavLst>
                                        <p:tav tm="0">
                                          <p:val>
                                            <p:strVal val="#ppt_y"/>
                                          </p:val>
                                        </p:tav>
                                        <p:tav tm="100000">
                                          <p:val>
                                            <p:strVal val="#ppt_y"/>
                                          </p:val>
                                        </p:tav>
                                      </p:tavLst>
                                    </p:anim>
                                  </p:childTnLst>
                                </p:cTn>
                              </p:par>
                              <p:par>
                                <p:cTn id="46" presetID="2" presetClass="entr" presetSubtype="1" fill="hold" grpId="1" nodeType="withEffect">
                                  <p:stCondLst>
                                    <p:cond delay="3400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ppt_x"/>
                                          </p:val>
                                        </p:tav>
                                        <p:tav tm="100000">
                                          <p:val>
                                            <p:strVal val="#ppt_x"/>
                                          </p:val>
                                        </p:tav>
                                      </p:tavLst>
                                    </p:anim>
                                    <p:anim calcmode="lin" valueType="num">
                                      <p:cBhvr additive="base">
                                        <p:cTn id="49"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8" grpId="0"/>
      <p:bldP spid="20" grpId="0"/>
      <p:bldP spid="19" grpId="0"/>
      <p:bldP spid="19" grpId="1"/>
      <p:bldP spid="22" grpId="0"/>
      <p:bldP spid="23" grpId="0"/>
      <p:bldP spid="25" grpId="0"/>
      <p:bldP spid="25" grpId="1"/>
      <p:bldP spid="26" grpId="0"/>
      <p:bldP spid="26" grpId="1"/>
      <p:bldP spid="15" grpId="0"/>
      <p:bldP spid="16" grpId="0"/>
      <p:bldP spid="18" grpId="1"/>
      <p:bldP spid="21" grpId="1"/>
      <p:bldP spid="24" grpId="0" uiExpand="1" build="p"/>
      <p:bldP spid="30" grpId="0"/>
      <p:bldP spid="30" grpId="1"/>
      <p:bldP spid="30" grpId="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6943" y="3384458"/>
            <a:ext cx="5474528" cy="2955333"/>
          </a:xfrm>
        </p:spPr>
        <p:txBody>
          <a:bodyPr/>
          <a:lstStyle/>
          <a:p>
            <a:pPr marL="0">
              <a:buNone/>
            </a:pPr>
            <a:r>
              <a:rPr lang="en-US" dirty="0" smtClean="0"/>
              <a:t>Five essential criteria:</a:t>
            </a:r>
          </a:p>
          <a:p>
            <a:pPr marL="566928" lvl="0" indent="-457200">
              <a:buFont typeface="+mj-lt"/>
              <a:buAutoNum type="arabicPeriod" startAt="5"/>
            </a:pPr>
            <a:r>
              <a:rPr lang="en-US" dirty="0" smtClean="0"/>
              <a:t>Covers the principal or core issues associated with the domain </a:t>
            </a:r>
          </a:p>
        </p:txBody>
      </p:sp>
      <p:sp>
        <p:nvSpPr>
          <p:cNvPr id="2" name="Title 1"/>
          <p:cNvSpPr>
            <a:spLocks noGrp="1"/>
          </p:cNvSpPr>
          <p:nvPr>
            <p:ph type="title"/>
          </p:nvPr>
        </p:nvSpPr>
        <p:spPr/>
        <p:txBody>
          <a:bodyPr/>
          <a:lstStyle/>
          <a:p>
            <a:r>
              <a:rPr lang="en-US" dirty="0" smtClean="0"/>
              <a:t>Judging Sufficiency of Information</a:t>
            </a:r>
            <a:endParaRPr lang="en-US" dirty="0"/>
          </a:p>
        </p:txBody>
      </p:sp>
      <p:pic>
        <p:nvPicPr>
          <p:cNvPr id="6" name="Picture 4" descr="http://1.bp.blogspot.com/-FrOjPJ0XiSs/UFJJ-h-LD7I/AAAAAAAAEts/Ajx78ws2pus/s1600/miss_the_target_1600_clr.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7819" y="1030204"/>
            <a:ext cx="2908570" cy="270633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descr="http://ts4.mm.bing.net/th?id=H.4846901572470003&amp;pid=15.1"/>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10823" t="3673"/>
          <a:stretch/>
        </p:blipFill>
        <p:spPr bwMode="auto">
          <a:xfrm>
            <a:off x="6737503" y="4258101"/>
            <a:ext cx="2007861" cy="216883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1250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1000"/>
                                        <p:tgtEl>
                                          <p:spTgt spid="3">
                                            <p:txEl>
                                              <p:pRg st="1" end="1"/>
                                            </p:txEl>
                                          </p:spTgt>
                                        </p:tgtEl>
                                      </p:cBhvr>
                                    </p:animEffect>
                                  </p:childTnLst>
                                </p:cTn>
                              </p:par>
                              <p:par>
                                <p:cTn id="10" presetID="55" presetClass="entr" presetSubtype="0" fill="hold" nodeType="withEffect">
                                  <p:stCondLst>
                                    <p:cond delay="2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par>
                                <p:cTn id="15" presetID="55" presetClass="entr" presetSubtype="0" fill="hold" nodeType="withEffect">
                                  <p:stCondLst>
                                    <p:cond delay="200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0.70"/>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Reconciling and Validating</a:t>
            </a:r>
            <a:endParaRPr lang="en-US" dirty="0"/>
          </a:p>
        </p:txBody>
      </p:sp>
      <p:pic>
        <p:nvPicPr>
          <p:cNvPr id="6" name="Picture 1" descr="http://nocompromiseleadership.files.wordpress.com/2011/02/information_flow.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13062" y="1454823"/>
            <a:ext cx="6383901" cy="453208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Quantity-vs-Quality sign.jpg"/>
          <p:cNvPicPr>
            <a:picLocks noGrp="1" noChangeAspect="1"/>
          </p:cNvPicPr>
          <p:nvPr>
            <p:ph idx="1"/>
          </p:nvPr>
        </p:nvPicPr>
        <p:blipFill>
          <a:blip r:embed="rId3"/>
          <a:stretch>
            <a:fillRect/>
          </a:stretch>
        </p:blipFill>
        <p:spPr>
          <a:xfrm>
            <a:off x="2095501" y="2151341"/>
            <a:ext cx="4953000" cy="29718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Title 1"/>
          <p:cNvSpPr>
            <a:spLocks noGrp="1"/>
          </p:cNvSpPr>
          <p:nvPr>
            <p:ph type="title"/>
          </p:nvPr>
        </p:nvSpPr>
        <p:spPr>
          <a:xfrm>
            <a:off x="274320" y="155448"/>
            <a:ext cx="8869680" cy="792162"/>
          </a:xfrm>
        </p:spPr>
        <p:txBody>
          <a:bodyPr>
            <a:noAutofit/>
          </a:bodyPr>
          <a:lstStyle/>
          <a:p>
            <a:r>
              <a:rPr lang="en-US" dirty="0" smtClean="0"/>
              <a:t>Qualitative Judgment About the Information</a:t>
            </a: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316586117"/>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a:bodyPr>
          <a:lstStyle/>
          <a:p>
            <a:r>
              <a:rPr lang="en-US" dirty="0" smtClean="0"/>
              <a:t>Process of Reconciling and Validating</a:t>
            </a:r>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Reconciling and Validating </a:t>
            </a:r>
            <a:endParaRPr lang="en-US" dirty="0"/>
          </a:p>
        </p:txBody>
      </p:sp>
      <p:grpSp>
        <p:nvGrpSpPr>
          <p:cNvPr id="8" name="Group 7"/>
          <p:cNvGrpSpPr/>
          <p:nvPr/>
        </p:nvGrpSpPr>
        <p:grpSpPr>
          <a:xfrm rot="305815">
            <a:off x="282841" y="2409241"/>
            <a:ext cx="2360272" cy="646331"/>
            <a:chOff x="1400247" y="2893323"/>
            <a:chExt cx="1793329" cy="646331"/>
          </a:xfrm>
        </p:grpSpPr>
        <p:sp>
          <p:nvSpPr>
            <p:cNvPr id="6" name="TextBox 5"/>
            <p:cNvSpPr txBox="1"/>
            <p:nvPr/>
          </p:nvSpPr>
          <p:spPr>
            <a:xfrm>
              <a:off x="1400247" y="2893323"/>
              <a:ext cx="1342953" cy="646331"/>
            </a:xfrm>
            <a:prstGeom prst="rect">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dirty="0" smtClean="0">
                  <a:latin typeface="Calibri" pitchFamily="34" charset="0"/>
                  <a:cs typeface="Calibri" pitchFamily="34" charset="0"/>
                </a:rPr>
                <a:t>Reconciling &amp; Validating </a:t>
              </a:r>
              <a:endParaRPr lang="en-US" dirty="0">
                <a:latin typeface="Calibri" pitchFamily="34" charset="0"/>
                <a:cs typeface="Calibri" pitchFamily="34" charset="0"/>
              </a:endParaRPr>
            </a:p>
          </p:txBody>
        </p:sp>
        <p:sp>
          <p:nvSpPr>
            <p:cNvPr id="7" name="Right Arrow 6"/>
            <p:cNvSpPr/>
            <p:nvPr/>
          </p:nvSpPr>
          <p:spPr>
            <a:xfrm>
              <a:off x="2743200" y="3002507"/>
              <a:ext cx="450376" cy="446501"/>
            </a:xfrm>
            <a:prstGeom prst="rightArrow">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latin typeface="Calibri" pitchFamily="34" charset="0"/>
                <a:cs typeface="Calibri" pitchFamily="34" charset="0"/>
              </a:endParaRPr>
            </a:p>
          </p:txBody>
        </p:sp>
      </p:grpSp>
      <p:grpSp>
        <p:nvGrpSpPr>
          <p:cNvPr id="18" name="Group 17"/>
          <p:cNvGrpSpPr/>
          <p:nvPr/>
        </p:nvGrpSpPr>
        <p:grpSpPr>
          <a:xfrm rot="20930700">
            <a:off x="5273904" y="1313338"/>
            <a:ext cx="2255145" cy="646331"/>
            <a:chOff x="7100993" y="2867391"/>
            <a:chExt cx="1793329" cy="646331"/>
          </a:xfrm>
        </p:grpSpPr>
        <p:sp>
          <p:nvSpPr>
            <p:cNvPr id="16" name="TextBox 15"/>
            <p:cNvSpPr txBox="1"/>
            <p:nvPr/>
          </p:nvSpPr>
          <p:spPr>
            <a:xfrm>
              <a:off x="7551369" y="2867391"/>
              <a:ext cx="1342953" cy="646331"/>
            </a:xfrm>
            <a:prstGeom prst="rect">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dirty="0" smtClean="0">
                  <a:latin typeface="Calibri" pitchFamily="34" charset="0"/>
                  <a:cs typeface="Calibri" pitchFamily="34" charset="0"/>
                </a:rPr>
                <a:t>Reconciling &amp; Validating </a:t>
              </a:r>
              <a:endParaRPr lang="en-US" dirty="0">
                <a:latin typeface="Calibri" pitchFamily="34" charset="0"/>
                <a:cs typeface="Calibri" pitchFamily="34" charset="0"/>
              </a:endParaRPr>
            </a:p>
          </p:txBody>
        </p:sp>
        <p:sp>
          <p:nvSpPr>
            <p:cNvPr id="17" name="Right Arrow 16"/>
            <p:cNvSpPr/>
            <p:nvPr/>
          </p:nvSpPr>
          <p:spPr>
            <a:xfrm rot="10800000">
              <a:off x="7100993" y="2958037"/>
              <a:ext cx="450376" cy="446501"/>
            </a:xfrm>
            <a:prstGeom prst="rightArrow">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latin typeface="Calibri" pitchFamily="34" charset="0"/>
                <a:cs typeface="Calibri" pitchFamily="34" charset="0"/>
              </a:endParaRPr>
            </a:p>
          </p:txBody>
        </p:sp>
      </p:grpSp>
      <p:grpSp>
        <p:nvGrpSpPr>
          <p:cNvPr id="25" name="Group 24"/>
          <p:cNvGrpSpPr/>
          <p:nvPr/>
        </p:nvGrpSpPr>
        <p:grpSpPr>
          <a:xfrm>
            <a:off x="6675099" y="2555291"/>
            <a:ext cx="2255145" cy="646331"/>
            <a:chOff x="7100993" y="2867391"/>
            <a:chExt cx="1793329" cy="646331"/>
          </a:xfrm>
        </p:grpSpPr>
        <p:sp>
          <p:nvSpPr>
            <p:cNvPr id="26" name="TextBox 25"/>
            <p:cNvSpPr txBox="1"/>
            <p:nvPr/>
          </p:nvSpPr>
          <p:spPr>
            <a:xfrm>
              <a:off x="7551369" y="2867391"/>
              <a:ext cx="1342953" cy="646331"/>
            </a:xfrm>
            <a:prstGeom prst="rect">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dirty="0" smtClean="0">
                  <a:latin typeface="Calibri" pitchFamily="34" charset="0"/>
                  <a:cs typeface="Calibri" pitchFamily="34" charset="0"/>
                </a:rPr>
                <a:t>Reconciling &amp; Validating </a:t>
              </a:r>
              <a:endParaRPr lang="en-US" dirty="0">
                <a:latin typeface="Calibri" pitchFamily="34" charset="0"/>
                <a:cs typeface="Calibri" pitchFamily="34" charset="0"/>
              </a:endParaRPr>
            </a:p>
          </p:txBody>
        </p:sp>
        <p:sp>
          <p:nvSpPr>
            <p:cNvPr id="27" name="Right Arrow 26"/>
            <p:cNvSpPr/>
            <p:nvPr/>
          </p:nvSpPr>
          <p:spPr>
            <a:xfrm rot="10800000">
              <a:off x="7100993" y="2958037"/>
              <a:ext cx="450376" cy="446501"/>
            </a:xfrm>
            <a:prstGeom prst="rightArrow">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latin typeface="Calibri" pitchFamily="34" charset="0"/>
                <a:cs typeface="Calibri" pitchFamily="34" charset="0"/>
              </a:endParaRPr>
            </a:p>
          </p:txBody>
        </p:sp>
      </p:grpSp>
      <p:grpSp>
        <p:nvGrpSpPr>
          <p:cNvPr id="28" name="Group 27"/>
          <p:cNvGrpSpPr/>
          <p:nvPr/>
        </p:nvGrpSpPr>
        <p:grpSpPr>
          <a:xfrm rot="487664">
            <a:off x="6690218" y="4465922"/>
            <a:ext cx="2255145" cy="646331"/>
            <a:chOff x="7100993" y="2867391"/>
            <a:chExt cx="1793329" cy="646331"/>
          </a:xfrm>
        </p:grpSpPr>
        <p:sp>
          <p:nvSpPr>
            <p:cNvPr id="29" name="TextBox 28"/>
            <p:cNvSpPr txBox="1"/>
            <p:nvPr/>
          </p:nvSpPr>
          <p:spPr>
            <a:xfrm>
              <a:off x="7551369" y="2867391"/>
              <a:ext cx="1342953" cy="646331"/>
            </a:xfrm>
            <a:prstGeom prst="rect">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dirty="0" smtClean="0">
                  <a:latin typeface="Calibri" pitchFamily="34" charset="0"/>
                  <a:cs typeface="Calibri" pitchFamily="34" charset="0"/>
                </a:rPr>
                <a:t>Reconciling &amp; Validating </a:t>
              </a:r>
              <a:endParaRPr lang="en-US" dirty="0">
                <a:latin typeface="Calibri" pitchFamily="34" charset="0"/>
                <a:cs typeface="Calibri" pitchFamily="34" charset="0"/>
              </a:endParaRPr>
            </a:p>
          </p:txBody>
        </p:sp>
        <p:sp>
          <p:nvSpPr>
            <p:cNvPr id="30" name="Right Arrow 29"/>
            <p:cNvSpPr/>
            <p:nvPr/>
          </p:nvSpPr>
          <p:spPr>
            <a:xfrm rot="10800000">
              <a:off x="7100993" y="2958037"/>
              <a:ext cx="450376" cy="446501"/>
            </a:xfrm>
            <a:prstGeom prst="rightArrow">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latin typeface="Calibri" pitchFamily="34" charset="0"/>
                <a:cs typeface="Calibri" pitchFamily="34" charset="0"/>
              </a:endParaRPr>
            </a:p>
          </p:txBody>
        </p:sp>
      </p:grpSp>
      <p:grpSp>
        <p:nvGrpSpPr>
          <p:cNvPr id="31" name="Group 30"/>
          <p:cNvGrpSpPr/>
          <p:nvPr/>
        </p:nvGrpSpPr>
        <p:grpSpPr>
          <a:xfrm rot="487664">
            <a:off x="5163914" y="5519090"/>
            <a:ext cx="2255145" cy="646331"/>
            <a:chOff x="7100993" y="2867391"/>
            <a:chExt cx="1793329" cy="646331"/>
          </a:xfrm>
        </p:grpSpPr>
        <p:sp>
          <p:nvSpPr>
            <p:cNvPr id="32" name="TextBox 31"/>
            <p:cNvSpPr txBox="1"/>
            <p:nvPr/>
          </p:nvSpPr>
          <p:spPr>
            <a:xfrm>
              <a:off x="7551369" y="2867391"/>
              <a:ext cx="1342953" cy="646331"/>
            </a:xfrm>
            <a:prstGeom prst="rect">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dirty="0" smtClean="0">
                  <a:latin typeface="Calibri" pitchFamily="34" charset="0"/>
                  <a:cs typeface="Calibri" pitchFamily="34" charset="0"/>
                </a:rPr>
                <a:t>Reconciling &amp; Validating </a:t>
              </a:r>
              <a:endParaRPr lang="en-US" dirty="0">
                <a:latin typeface="Calibri" pitchFamily="34" charset="0"/>
                <a:cs typeface="Calibri" pitchFamily="34" charset="0"/>
              </a:endParaRPr>
            </a:p>
          </p:txBody>
        </p:sp>
        <p:sp>
          <p:nvSpPr>
            <p:cNvPr id="33" name="Right Arrow 32"/>
            <p:cNvSpPr/>
            <p:nvPr/>
          </p:nvSpPr>
          <p:spPr>
            <a:xfrm rot="10800000">
              <a:off x="7100993" y="2958037"/>
              <a:ext cx="450376" cy="446501"/>
            </a:xfrm>
            <a:prstGeom prst="rightArrow">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latin typeface="Calibri" pitchFamily="34" charset="0"/>
                <a:cs typeface="Calibri" pitchFamily="34" charset="0"/>
              </a:endParaRPr>
            </a:p>
          </p:txBody>
        </p:sp>
      </p:grpSp>
      <p:grpSp>
        <p:nvGrpSpPr>
          <p:cNvPr id="34" name="Group 33"/>
          <p:cNvGrpSpPr/>
          <p:nvPr/>
        </p:nvGrpSpPr>
        <p:grpSpPr>
          <a:xfrm rot="305815">
            <a:off x="400741" y="4396144"/>
            <a:ext cx="2276206" cy="1105673"/>
            <a:chOff x="1470642" y="3399157"/>
            <a:chExt cx="1729452" cy="1105673"/>
          </a:xfrm>
        </p:grpSpPr>
        <p:sp>
          <p:nvSpPr>
            <p:cNvPr id="35" name="TextBox 34"/>
            <p:cNvSpPr txBox="1"/>
            <p:nvPr/>
          </p:nvSpPr>
          <p:spPr>
            <a:xfrm rot="19961693">
              <a:off x="1470642" y="3858499"/>
              <a:ext cx="1342953" cy="646331"/>
            </a:xfrm>
            <a:prstGeom prst="rect">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dirty="0" smtClean="0">
                  <a:latin typeface="Calibri" pitchFamily="34" charset="0"/>
                  <a:cs typeface="Calibri" pitchFamily="34" charset="0"/>
                </a:rPr>
                <a:t>Reconciling &amp; Validating </a:t>
              </a:r>
              <a:endParaRPr lang="en-US" dirty="0">
                <a:latin typeface="Calibri" pitchFamily="34" charset="0"/>
                <a:cs typeface="Calibri" pitchFamily="34" charset="0"/>
              </a:endParaRPr>
            </a:p>
          </p:txBody>
        </p:sp>
        <p:sp>
          <p:nvSpPr>
            <p:cNvPr id="36" name="Right Arrow 35"/>
            <p:cNvSpPr/>
            <p:nvPr/>
          </p:nvSpPr>
          <p:spPr>
            <a:xfrm rot="19909301">
              <a:off x="2749718" y="3399157"/>
              <a:ext cx="450376" cy="446501"/>
            </a:xfrm>
            <a:prstGeom prst="rightArrow">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latin typeface="Calibri" pitchFamily="34" charset="0"/>
                <a:cs typeface="Calibri" pitchFamily="34" charset="0"/>
              </a:endParaRPr>
            </a:p>
          </p:txBody>
        </p:sp>
      </p:grpSp>
      <p:sp>
        <p:nvSpPr>
          <p:cNvPr id="39" name="Oval 38"/>
          <p:cNvSpPr/>
          <p:nvPr/>
        </p:nvSpPr>
        <p:spPr>
          <a:xfrm>
            <a:off x="3316752" y="2386412"/>
            <a:ext cx="2510494" cy="2510494"/>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grpSp>
        <p:nvGrpSpPr>
          <p:cNvPr id="40" name="Group 39"/>
          <p:cNvGrpSpPr/>
          <p:nvPr/>
        </p:nvGrpSpPr>
        <p:grpSpPr>
          <a:xfrm>
            <a:off x="3944376" y="1379127"/>
            <a:ext cx="1255247" cy="1255247"/>
            <a:chOff x="3487176" y="448"/>
            <a:chExt cx="1255247" cy="1255247"/>
          </a:xfrm>
        </p:grpSpPr>
        <p:sp>
          <p:nvSpPr>
            <p:cNvPr id="41" name="Oval 40"/>
            <p:cNvSpPr/>
            <p:nvPr/>
          </p:nvSpPr>
          <p:spPr>
            <a:xfrm>
              <a:off x="3487176" y="448"/>
              <a:ext cx="1255247" cy="1255247"/>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42" name="Oval 6"/>
            <p:cNvSpPr/>
            <p:nvPr/>
          </p:nvSpPr>
          <p:spPr>
            <a:xfrm>
              <a:off x="3671003" y="184275"/>
              <a:ext cx="975425" cy="88759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1200" b="0" kern="1200" dirty="0" smtClean="0">
                  <a:latin typeface="Calibri" pitchFamily="34" charset="0"/>
                  <a:cs typeface="Calibri" pitchFamily="34" charset="0"/>
                </a:rPr>
                <a:t>D1:</a:t>
              </a:r>
            </a:p>
            <a:p>
              <a:pPr lvl="0" algn="ctr" defTabSz="400050">
                <a:lnSpc>
                  <a:spcPct val="90000"/>
                </a:lnSpc>
                <a:spcBef>
                  <a:spcPct val="0"/>
                </a:spcBef>
                <a:spcAft>
                  <a:spcPct val="35000"/>
                </a:spcAft>
              </a:pPr>
              <a:r>
                <a:rPr lang="en-US" sz="1200" b="0" kern="1200" dirty="0" smtClean="0">
                  <a:latin typeface="Calibri" pitchFamily="34" charset="0"/>
                  <a:cs typeface="Calibri" pitchFamily="34" charset="0"/>
                </a:rPr>
                <a:t>Extent of Maltreatment</a:t>
              </a:r>
              <a:endParaRPr lang="en-US" sz="1200" b="0" kern="1200" dirty="0">
                <a:latin typeface="Calibri" pitchFamily="34" charset="0"/>
                <a:cs typeface="Calibri" pitchFamily="34" charset="0"/>
              </a:endParaRPr>
            </a:p>
          </p:txBody>
        </p:sp>
      </p:grpSp>
      <p:grpSp>
        <p:nvGrpSpPr>
          <p:cNvPr id="43" name="Group 42"/>
          <p:cNvGrpSpPr/>
          <p:nvPr/>
        </p:nvGrpSpPr>
        <p:grpSpPr>
          <a:xfrm>
            <a:off x="5360249" y="2196581"/>
            <a:ext cx="1255247" cy="1255247"/>
            <a:chOff x="4903049" y="817902"/>
            <a:chExt cx="1255247" cy="1255247"/>
          </a:xfrm>
        </p:grpSpPr>
        <p:sp>
          <p:nvSpPr>
            <p:cNvPr id="44" name="Oval 43"/>
            <p:cNvSpPr/>
            <p:nvPr/>
          </p:nvSpPr>
          <p:spPr>
            <a:xfrm>
              <a:off x="4903049" y="817902"/>
              <a:ext cx="1255247" cy="1255247"/>
            </a:xfrm>
            <a:prstGeom prst="ellipse">
              <a:avLst/>
            </a:pr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sp>
        <p:sp>
          <p:nvSpPr>
            <p:cNvPr id="45" name="Oval 8"/>
            <p:cNvSpPr/>
            <p:nvPr/>
          </p:nvSpPr>
          <p:spPr>
            <a:xfrm>
              <a:off x="5086876" y="1001729"/>
              <a:ext cx="973682" cy="88759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1200" b="0" kern="1200" dirty="0" smtClean="0">
                  <a:latin typeface="Calibri" pitchFamily="34" charset="0"/>
                  <a:cs typeface="Calibri" pitchFamily="34" charset="0"/>
                </a:rPr>
                <a:t>D2: </a:t>
              </a:r>
            </a:p>
            <a:p>
              <a:pPr lvl="0" algn="ctr" defTabSz="400050">
                <a:lnSpc>
                  <a:spcPct val="90000"/>
                </a:lnSpc>
                <a:spcBef>
                  <a:spcPct val="0"/>
                </a:spcBef>
                <a:spcAft>
                  <a:spcPct val="35000"/>
                </a:spcAft>
              </a:pPr>
              <a:r>
                <a:rPr lang="en-US" sz="1200" b="0" kern="1200" dirty="0" smtClean="0">
                  <a:latin typeface="Calibri" pitchFamily="34" charset="0"/>
                  <a:cs typeface="Calibri" pitchFamily="34" charset="0"/>
                </a:rPr>
                <a:t>Surrounding Circumstances</a:t>
              </a:r>
              <a:endParaRPr lang="en-US" sz="1200" b="0" kern="1200" dirty="0">
                <a:latin typeface="Calibri" pitchFamily="34" charset="0"/>
                <a:cs typeface="Calibri" pitchFamily="34" charset="0"/>
              </a:endParaRPr>
            </a:p>
          </p:txBody>
        </p:sp>
      </p:grpSp>
      <p:grpSp>
        <p:nvGrpSpPr>
          <p:cNvPr id="46" name="Group 45"/>
          <p:cNvGrpSpPr/>
          <p:nvPr/>
        </p:nvGrpSpPr>
        <p:grpSpPr>
          <a:xfrm>
            <a:off x="5360249" y="3831490"/>
            <a:ext cx="1255247" cy="1255247"/>
            <a:chOff x="4903049" y="2452811"/>
            <a:chExt cx="1255247" cy="1255247"/>
          </a:xfrm>
        </p:grpSpPr>
        <p:sp>
          <p:nvSpPr>
            <p:cNvPr id="47" name="Oval 46"/>
            <p:cNvSpPr/>
            <p:nvPr/>
          </p:nvSpPr>
          <p:spPr>
            <a:xfrm>
              <a:off x="4903049" y="2452811"/>
              <a:ext cx="1255247" cy="1255247"/>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sp>
        <p:sp>
          <p:nvSpPr>
            <p:cNvPr id="48" name="Oval 10"/>
            <p:cNvSpPr/>
            <p:nvPr/>
          </p:nvSpPr>
          <p:spPr>
            <a:xfrm>
              <a:off x="5086876" y="2636638"/>
              <a:ext cx="887593" cy="88759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1200" b="0" kern="1200" dirty="0" smtClean="0">
                  <a:latin typeface="Calibri" pitchFamily="34" charset="0"/>
                  <a:cs typeface="Calibri" pitchFamily="34" charset="0"/>
                </a:rPr>
                <a:t>D3: </a:t>
              </a:r>
            </a:p>
            <a:p>
              <a:pPr lvl="0" algn="ctr" defTabSz="400050">
                <a:lnSpc>
                  <a:spcPct val="90000"/>
                </a:lnSpc>
                <a:spcBef>
                  <a:spcPct val="0"/>
                </a:spcBef>
                <a:spcAft>
                  <a:spcPct val="35000"/>
                </a:spcAft>
              </a:pPr>
              <a:r>
                <a:rPr lang="en-US" sz="1200" b="0" kern="1200" dirty="0" smtClean="0">
                  <a:latin typeface="Calibri" pitchFamily="34" charset="0"/>
                  <a:cs typeface="Calibri" pitchFamily="34" charset="0"/>
                </a:rPr>
                <a:t>Child Functioning</a:t>
              </a:r>
              <a:endParaRPr lang="en-US" sz="1200" b="0" kern="1200" dirty="0">
                <a:latin typeface="Calibri" pitchFamily="34" charset="0"/>
                <a:cs typeface="Calibri" pitchFamily="34" charset="0"/>
              </a:endParaRPr>
            </a:p>
          </p:txBody>
        </p:sp>
      </p:grpSp>
      <p:grpSp>
        <p:nvGrpSpPr>
          <p:cNvPr id="49" name="Group 48"/>
          <p:cNvGrpSpPr/>
          <p:nvPr/>
        </p:nvGrpSpPr>
        <p:grpSpPr>
          <a:xfrm>
            <a:off x="3944376" y="4648945"/>
            <a:ext cx="1255247" cy="1255247"/>
            <a:chOff x="3487176" y="3270266"/>
            <a:chExt cx="1255247" cy="1255247"/>
          </a:xfrm>
        </p:grpSpPr>
        <p:sp>
          <p:nvSpPr>
            <p:cNvPr id="50" name="Oval 49"/>
            <p:cNvSpPr/>
            <p:nvPr/>
          </p:nvSpPr>
          <p:spPr>
            <a:xfrm>
              <a:off x="3487176" y="3270266"/>
              <a:ext cx="1255247" cy="1255247"/>
            </a:xfrm>
            <a:prstGeom prst="ellipse">
              <a:avLst/>
            </a:prstGeom>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sp>
        <p:sp>
          <p:nvSpPr>
            <p:cNvPr id="51" name="Oval 12"/>
            <p:cNvSpPr/>
            <p:nvPr/>
          </p:nvSpPr>
          <p:spPr>
            <a:xfrm>
              <a:off x="3671003" y="3454093"/>
              <a:ext cx="887593" cy="88759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1200" b="0" kern="1200" dirty="0" smtClean="0">
                  <a:latin typeface="Calibri" pitchFamily="34" charset="0"/>
                  <a:cs typeface="Calibri" pitchFamily="34" charset="0"/>
                </a:rPr>
                <a:t>D4: </a:t>
              </a:r>
            </a:p>
            <a:p>
              <a:pPr lvl="0" algn="ctr" defTabSz="400050">
                <a:lnSpc>
                  <a:spcPct val="90000"/>
                </a:lnSpc>
                <a:spcBef>
                  <a:spcPct val="0"/>
                </a:spcBef>
                <a:spcAft>
                  <a:spcPct val="35000"/>
                </a:spcAft>
              </a:pPr>
              <a:r>
                <a:rPr lang="en-US" sz="1200" b="0" kern="1200" dirty="0" smtClean="0">
                  <a:latin typeface="Calibri" pitchFamily="34" charset="0"/>
                  <a:cs typeface="Calibri" pitchFamily="34" charset="0"/>
                </a:rPr>
                <a:t>Adult Functioning</a:t>
              </a:r>
              <a:endParaRPr lang="en-US" sz="1200" b="0" kern="1200" dirty="0">
                <a:latin typeface="Calibri" pitchFamily="34" charset="0"/>
                <a:cs typeface="Calibri" pitchFamily="34" charset="0"/>
              </a:endParaRPr>
            </a:p>
          </p:txBody>
        </p:sp>
      </p:grpSp>
      <p:grpSp>
        <p:nvGrpSpPr>
          <p:cNvPr id="52" name="Group 51"/>
          <p:cNvGrpSpPr/>
          <p:nvPr/>
        </p:nvGrpSpPr>
        <p:grpSpPr>
          <a:xfrm>
            <a:off x="2528503" y="3831490"/>
            <a:ext cx="1255247" cy="1255247"/>
            <a:chOff x="2071303" y="2452811"/>
            <a:chExt cx="1255247" cy="1255247"/>
          </a:xfrm>
        </p:grpSpPr>
        <p:sp>
          <p:nvSpPr>
            <p:cNvPr id="53" name="Oval 52"/>
            <p:cNvSpPr/>
            <p:nvPr/>
          </p:nvSpPr>
          <p:spPr>
            <a:xfrm>
              <a:off x="2071303" y="2452811"/>
              <a:ext cx="1255247" cy="1255247"/>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54" name="Oval 14"/>
            <p:cNvSpPr/>
            <p:nvPr/>
          </p:nvSpPr>
          <p:spPr>
            <a:xfrm>
              <a:off x="2255130" y="2636638"/>
              <a:ext cx="887593" cy="88759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1200" b="0" kern="1200" dirty="0" smtClean="0">
                  <a:latin typeface="Calibri" pitchFamily="34" charset="0"/>
                  <a:cs typeface="Calibri" pitchFamily="34" charset="0"/>
                </a:rPr>
                <a:t>D5:</a:t>
              </a:r>
            </a:p>
            <a:p>
              <a:pPr lvl="0" algn="ctr" defTabSz="400050">
                <a:lnSpc>
                  <a:spcPct val="90000"/>
                </a:lnSpc>
                <a:spcBef>
                  <a:spcPct val="0"/>
                </a:spcBef>
                <a:spcAft>
                  <a:spcPct val="35000"/>
                </a:spcAft>
              </a:pPr>
              <a:r>
                <a:rPr lang="en-US" sz="1200" b="0" kern="1200" dirty="0" smtClean="0">
                  <a:latin typeface="Calibri" pitchFamily="34" charset="0"/>
                  <a:cs typeface="Calibri" pitchFamily="34" charset="0"/>
                </a:rPr>
                <a:t>General Parenting Practices</a:t>
              </a:r>
              <a:endParaRPr lang="en-US" sz="1200" b="0" kern="1200" dirty="0">
                <a:latin typeface="Calibri" pitchFamily="34" charset="0"/>
                <a:cs typeface="Calibri" pitchFamily="34" charset="0"/>
              </a:endParaRPr>
            </a:p>
          </p:txBody>
        </p:sp>
      </p:grpSp>
      <p:grpSp>
        <p:nvGrpSpPr>
          <p:cNvPr id="55" name="Group 54"/>
          <p:cNvGrpSpPr/>
          <p:nvPr/>
        </p:nvGrpSpPr>
        <p:grpSpPr>
          <a:xfrm>
            <a:off x="2528503" y="2196581"/>
            <a:ext cx="1255247" cy="1255247"/>
            <a:chOff x="2071303" y="817902"/>
            <a:chExt cx="1255247" cy="1255247"/>
          </a:xfrm>
        </p:grpSpPr>
        <p:sp>
          <p:nvSpPr>
            <p:cNvPr id="56" name="Oval 55"/>
            <p:cNvSpPr/>
            <p:nvPr/>
          </p:nvSpPr>
          <p:spPr>
            <a:xfrm>
              <a:off x="2071303" y="817902"/>
              <a:ext cx="1255247" cy="1255247"/>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57" name="Oval 16"/>
            <p:cNvSpPr/>
            <p:nvPr/>
          </p:nvSpPr>
          <p:spPr>
            <a:xfrm>
              <a:off x="2255130" y="1001729"/>
              <a:ext cx="887593" cy="88759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1200" b="0" kern="1200" dirty="0" smtClean="0">
                  <a:latin typeface="Calibri" pitchFamily="34" charset="0"/>
                  <a:cs typeface="Calibri" pitchFamily="34" charset="0"/>
                </a:rPr>
                <a:t>D6:</a:t>
              </a:r>
            </a:p>
            <a:p>
              <a:pPr lvl="0" algn="ctr" defTabSz="400050">
                <a:lnSpc>
                  <a:spcPct val="90000"/>
                </a:lnSpc>
                <a:spcBef>
                  <a:spcPct val="0"/>
                </a:spcBef>
                <a:spcAft>
                  <a:spcPct val="35000"/>
                </a:spcAft>
              </a:pPr>
              <a:r>
                <a:rPr lang="en-US" sz="1200" b="0" kern="1200" dirty="0" smtClean="0">
                  <a:latin typeface="Calibri" pitchFamily="34" charset="0"/>
                  <a:cs typeface="Calibri" pitchFamily="34" charset="0"/>
                </a:rPr>
                <a:t>Discipline or Behavior Management</a:t>
              </a:r>
              <a:endParaRPr lang="en-US" sz="1200" b="0" kern="1200" dirty="0">
                <a:latin typeface="Calibri" pitchFamily="34" charset="0"/>
                <a:cs typeface="Calibri" pitchFamily="34" charset="0"/>
              </a:endParaRPr>
            </a:p>
          </p:txBody>
        </p:sp>
      </p:grpSp>
      <p:sp>
        <p:nvSpPr>
          <p:cNvPr id="58" name="TextBox 57"/>
          <p:cNvSpPr txBox="1"/>
          <p:nvPr/>
        </p:nvSpPr>
        <p:spPr>
          <a:xfrm>
            <a:off x="3306119" y="2764458"/>
            <a:ext cx="2573079" cy="1754326"/>
          </a:xfrm>
          <a:prstGeom prst="rect">
            <a:avLst/>
          </a:prstGeom>
          <a:noFill/>
        </p:spPr>
        <p:txBody>
          <a:bodyPr wrap="square" rtlCol="0">
            <a:spAutoFit/>
          </a:bodyPr>
          <a:lstStyle/>
          <a:p>
            <a:pPr algn="ctr"/>
            <a:r>
              <a:rPr lang="en-US" sz="3600" dirty="0" smtClean="0">
                <a:latin typeface="Calibri" pitchFamily="34" charset="0"/>
                <a:cs typeface="Calibri" pitchFamily="34" charset="0"/>
              </a:rPr>
              <a:t>KNOW </a:t>
            </a:r>
            <a:br>
              <a:rPr lang="en-US" sz="3600" dirty="0" smtClean="0">
                <a:latin typeface="Calibri" pitchFamily="34" charset="0"/>
                <a:cs typeface="Calibri" pitchFamily="34" charset="0"/>
              </a:rPr>
            </a:br>
            <a:r>
              <a:rPr lang="en-US" sz="3600" dirty="0" smtClean="0">
                <a:latin typeface="Calibri" pitchFamily="34" charset="0"/>
                <a:cs typeface="Calibri" pitchFamily="34" charset="0"/>
              </a:rPr>
              <a:t>THE </a:t>
            </a:r>
            <a:br>
              <a:rPr lang="en-US" sz="3600" dirty="0" smtClean="0">
                <a:latin typeface="Calibri" pitchFamily="34" charset="0"/>
                <a:cs typeface="Calibri" pitchFamily="34" charset="0"/>
              </a:rPr>
            </a:br>
            <a:r>
              <a:rPr lang="en-US" sz="3600" dirty="0" smtClean="0">
                <a:latin typeface="Calibri" pitchFamily="34" charset="0"/>
                <a:cs typeface="Calibri" pitchFamily="34" charset="0"/>
              </a:rPr>
              <a:t>FAMILY</a:t>
            </a:r>
            <a:endParaRPr lang="en-US" sz="3600" dirty="0">
              <a:latin typeface="Calibri" pitchFamily="34" charset="0"/>
              <a:cs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10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par>
                                <p:cTn id="8" presetID="10" presetClass="entr" presetSubtype="0" fill="hold" nodeType="withEffect">
                                  <p:stCondLst>
                                    <p:cond delay="1100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childTnLst>
                                </p:cTn>
                              </p:par>
                              <p:par>
                                <p:cTn id="11" presetID="10" presetClass="entr" presetSubtype="0" fill="hold" nodeType="withEffect">
                                  <p:stCondLst>
                                    <p:cond delay="1100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childTnLst>
                                </p:cTn>
                              </p:par>
                              <p:par>
                                <p:cTn id="14" presetID="10" presetClass="entr" presetSubtype="0" fill="hold" nodeType="withEffect">
                                  <p:stCondLst>
                                    <p:cond delay="1100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childTnLst>
                                </p:cTn>
                              </p:par>
                              <p:par>
                                <p:cTn id="17" presetID="10" presetClass="entr" presetSubtype="0" fill="hold" nodeType="withEffect">
                                  <p:stCondLst>
                                    <p:cond delay="1100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1000"/>
                                        <p:tgtEl>
                                          <p:spTgt spid="34"/>
                                        </p:tgtEl>
                                      </p:cBhvr>
                                    </p:animEffect>
                                  </p:childTnLst>
                                </p:cTn>
                              </p:par>
                              <p:par>
                                <p:cTn id="20" presetID="10" presetClass="entr" presetSubtype="0" fill="hold" nodeType="withEffect">
                                  <p:stCondLst>
                                    <p:cond delay="110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Adult Functioning</a:t>
            </a:r>
            <a:endParaRPr lang="en-US" dirty="0"/>
          </a:p>
        </p:txBody>
      </p:sp>
      <p:pic>
        <p:nvPicPr>
          <p:cNvPr id="5" name="Picture 2" descr="C:\Users\YYY\Desktop\Qingfu\Child Protection\images\4484.jpg"/>
          <p:cNvPicPr>
            <a:picLocks noChangeAspect="1" noChangeArrowheads="1"/>
          </p:cNvPicPr>
          <p:nvPr/>
        </p:nvPicPr>
        <p:blipFill>
          <a:blip r:embed="rId3" cstate="print"/>
          <a:srcRect/>
          <a:stretch>
            <a:fillRect/>
          </a:stretch>
        </p:blipFill>
        <p:spPr bwMode="auto">
          <a:xfrm>
            <a:off x="690126" y="3381573"/>
            <a:ext cx="3566408" cy="23742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3" descr="C:\Users\YYY\Desktop\Qingfu\Child Protection\images\mental-health.jpg"/>
          <p:cNvPicPr>
            <a:picLocks noChangeAspect="1" noChangeArrowheads="1"/>
          </p:cNvPicPr>
          <p:nvPr/>
        </p:nvPicPr>
        <p:blipFill>
          <a:blip r:embed="rId4" cstate="print"/>
          <a:srcRect/>
          <a:stretch>
            <a:fillRect/>
          </a:stretch>
        </p:blipFill>
        <p:spPr bwMode="auto">
          <a:xfrm>
            <a:off x="3553676" y="1397752"/>
            <a:ext cx="2743200" cy="25237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4" descr="C:\Users\YYY\Desktop\Qingfu\Child Protection\images\MP900431111.JPG"/>
          <p:cNvPicPr>
            <a:picLocks noChangeAspect="1" noChangeArrowheads="1"/>
          </p:cNvPicPr>
          <p:nvPr/>
        </p:nvPicPr>
        <p:blipFill>
          <a:blip r:embed="rId5" cstate="print"/>
          <a:srcRect/>
          <a:stretch>
            <a:fillRect/>
          </a:stretch>
        </p:blipFill>
        <p:spPr bwMode="auto">
          <a:xfrm>
            <a:off x="5832900" y="3375451"/>
            <a:ext cx="2980899" cy="29808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3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3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ppt_x"/>
                                          </p:val>
                                        </p:tav>
                                        <p:tav tm="100000">
                                          <p:val>
                                            <p:strVal val="#ppt_x"/>
                                          </p:val>
                                        </p:tav>
                                      </p:tavLst>
                                    </p:anim>
                                    <p:anim calcmode="lin" valueType="num">
                                      <p:cBhvr additive="base">
                                        <p:cTn id="12" dur="20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3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2000" fill="hold"/>
                                        <p:tgtEl>
                                          <p:spTgt spid="7"/>
                                        </p:tgtEl>
                                        <p:attrNameLst>
                                          <p:attrName>ppt_x</p:attrName>
                                        </p:attrNameLst>
                                      </p:cBhvr>
                                      <p:tavLst>
                                        <p:tav tm="0">
                                          <p:val>
                                            <p:strVal val="1+#ppt_w/2"/>
                                          </p:val>
                                        </p:tav>
                                        <p:tav tm="100000">
                                          <p:val>
                                            <p:strVal val="#ppt_x"/>
                                          </p:val>
                                        </p:tav>
                                      </p:tavLst>
                                    </p:anim>
                                    <p:anim calcmode="lin" valueType="num">
                                      <p:cBhvr additive="base">
                                        <p:cTn id="16"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Goal of Reconciling and Validating  </a:t>
            </a:r>
            <a:endParaRPr lang="en-US" dirty="0"/>
          </a:p>
        </p:txBody>
      </p:sp>
      <p:pic>
        <p:nvPicPr>
          <p:cNvPr id="5" name="Picture 4" descr="bboard_bg.jpeg"/>
          <p:cNvPicPr>
            <a:picLocks/>
          </p:cNvPicPr>
          <p:nvPr/>
        </p:nvPicPr>
        <p:blipFill>
          <a:blip r:embed="rId3"/>
          <a:stretch>
            <a:fillRect/>
          </a:stretch>
        </p:blipFill>
        <p:spPr>
          <a:xfrm>
            <a:off x="1" y="1033155"/>
            <a:ext cx="9144000" cy="5852160"/>
          </a:xfrm>
          <a:prstGeom prst="rect">
            <a:avLst/>
          </a:prstGeom>
        </p:spPr>
      </p:pic>
      <p:sp>
        <p:nvSpPr>
          <p:cNvPr id="6" name="TextBox 5"/>
          <p:cNvSpPr txBox="1"/>
          <p:nvPr/>
        </p:nvSpPr>
        <p:spPr>
          <a:xfrm>
            <a:off x="613830" y="3071962"/>
            <a:ext cx="1787856" cy="923330"/>
          </a:xfrm>
          <a:prstGeom prst="rect">
            <a:avLst/>
          </a:prstGeom>
          <a:noFill/>
        </p:spPr>
        <p:txBody>
          <a:bodyPr wrap="square" rtlCol="0">
            <a:spAutoFit/>
          </a:bodyPr>
          <a:lstStyle/>
          <a:p>
            <a:r>
              <a:rPr lang="en-US" b="1" dirty="0" smtClean="0">
                <a:solidFill>
                  <a:schemeClr val="bg1"/>
                </a:solidFill>
                <a:latin typeface="Calibri" pitchFamily="34" charset="0"/>
                <a:cs typeface="Calibri" pitchFamily="34" charset="0"/>
              </a:rPr>
              <a:t>Present or impending danger threats</a:t>
            </a:r>
            <a:endParaRPr lang="en-US" b="1" dirty="0">
              <a:solidFill>
                <a:schemeClr val="bg1"/>
              </a:solidFill>
              <a:latin typeface="Calibri" pitchFamily="34" charset="0"/>
              <a:cs typeface="Calibri" pitchFamily="34" charset="0"/>
            </a:endParaRPr>
          </a:p>
        </p:txBody>
      </p:sp>
      <p:sp>
        <p:nvSpPr>
          <p:cNvPr id="7" name="TextBox 6"/>
          <p:cNvSpPr txBox="1"/>
          <p:nvPr/>
        </p:nvSpPr>
        <p:spPr>
          <a:xfrm>
            <a:off x="3070471" y="3316753"/>
            <a:ext cx="1396629" cy="646331"/>
          </a:xfrm>
          <a:prstGeom prst="rect">
            <a:avLst/>
          </a:prstGeom>
          <a:noFill/>
        </p:spPr>
        <p:txBody>
          <a:bodyPr wrap="square" rtlCol="0">
            <a:spAutoFit/>
          </a:bodyPr>
          <a:lstStyle/>
          <a:p>
            <a:pPr>
              <a:buNone/>
            </a:pPr>
            <a:r>
              <a:rPr lang="en-US" b="1" dirty="0" smtClean="0">
                <a:solidFill>
                  <a:schemeClr val="bg1"/>
                </a:solidFill>
                <a:latin typeface="Calibri" pitchFamily="34" charset="0"/>
                <a:cs typeface="Calibri" pitchFamily="34" charset="0"/>
              </a:rPr>
              <a:t>Child vulnerability</a:t>
            </a:r>
          </a:p>
        </p:txBody>
      </p:sp>
      <p:sp>
        <p:nvSpPr>
          <p:cNvPr id="8" name="TextBox 7"/>
          <p:cNvSpPr txBox="1"/>
          <p:nvPr/>
        </p:nvSpPr>
        <p:spPr>
          <a:xfrm>
            <a:off x="5361863" y="3219101"/>
            <a:ext cx="1599739" cy="923330"/>
          </a:xfrm>
          <a:prstGeom prst="rect">
            <a:avLst/>
          </a:prstGeom>
          <a:noFill/>
        </p:spPr>
        <p:txBody>
          <a:bodyPr wrap="square" rtlCol="0">
            <a:spAutoFit/>
          </a:bodyPr>
          <a:lstStyle/>
          <a:p>
            <a:pPr>
              <a:buNone/>
            </a:pPr>
            <a:r>
              <a:rPr lang="en-US" b="1" dirty="0" smtClean="0">
                <a:solidFill>
                  <a:schemeClr val="bg1"/>
                </a:solidFill>
                <a:latin typeface="Calibri" pitchFamily="34" charset="0"/>
                <a:cs typeface="Calibri" pitchFamily="34" charset="0"/>
              </a:rPr>
              <a:t>Caregiver protective capacity</a:t>
            </a:r>
          </a:p>
        </p:txBody>
      </p:sp>
      <p:sp>
        <p:nvSpPr>
          <p:cNvPr id="9" name="TextBox 8"/>
          <p:cNvSpPr txBox="1"/>
          <p:nvPr/>
        </p:nvSpPr>
        <p:spPr>
          <a:xfrm>
            <a:off x="6469521" y="3403767"/>
            <a:ext cx="688288" cy="553998"/>
          </a:xfrm>
          <a:prstGeom prst="rect">
            <a:avLst/>
          </a:prstGeom>
          <a:noFill/>
        </p:spPr>
        <p:txBody>
          <a:bodyPr wrap="square" rtlCol="0">
            <a:spAutoFit/>
          </a:bodyPr>
          <a:lstStyle/>
          <a:p>
            <a:pPr algn="ctr">
              <a:buNone/>
            </a:pPr>
            <a:r>
              <a:rPr lang="en-US" sz="3000" dirty="0" smtClean="0">
                <a:solidFill>
                  <a:schemeClr val="bg1"/>
                </a:solidFill>
                <a:latin typeface="Arial Black" pitchFamily="34" charset="0"/>
              </a:rPr>
              <a:t>=</a:t>
            </a:r>
          </a:p>
        </p:txBody>
      </p:sp>
      <p:sp>
        <p:nvSpPr>
          <p:cNvPr id="10" name="TextBox 9"/>
          <p:cNvSpPr txBox="1"/>
          <p:nvPr/>
        </p:nvSpPr>
        <p:spPr>
          <a:xfrm>
            <a:off x="7216276" y="3249600"/>
            <a:ext cx="1384111" cy="646331"/>
          </a:xfrm>
          <a:prstGeom prst="rect">
            <a:avLst/>
          </a:prstGeom>
          <a:noFill/>
        </p:spPr>
        <p:txBody>
          <a:bodyPr wrap="square" rtlCol="0">
            <a:spAutoFit/>
          </a:bodyPr>
          <a:lstStyle/>
          <a:p>
            <a:pPr algn="ctr">
              <a:buNone/>
            </a:pPr>
            <a:r>
              <a:rPr lang="en-US" b="1" dirty="0" smtClean="0">
                <a:solidFill>
                  <a:schemeClr val="bg1"/>
                </a:solidFill>
                <a:latin typeface="Calibri" pitchFamily="34" charset="0"/>
                <a:cs typeface="Calibri" pitchFamily="34" charset="0"/>
              </a:rPr>
              <a:t>Safe </a:t>
            </a:r>
          </a:p>
          <a:p>
            <a:pPr algn="ctr">
              <a:buNone/>
            </a:pPr>
            <a:r>
              <a:rPr lang="en-US" b="1" dirty="0" smtClean="0">
                <a:solidFill>
                  <a:schemeClr val="bg1"/>
                </a:solidFill>
                <a:latin typeface="Calibri" pitchFamily="34" charset="0"/>
                <a:cs typeface="Calibri" pitchFamily="34" charset="0"/>
              </a:rPr>
              <a:t>or Unsafe</a:t>
            </a:r>
          </a:p>
        </p:txBody>
      </p:sp>
      <p:sp>
        <p:nvSpPr>
          <p:cNvPr id="11" name="TextBox 10"/>
          <p:cNvSpPr txBox="1"/>
          <p:nvPr/>
        </p:nvSpPr>
        <p:spPr>
          <a:xfrm>
            <a:off x="2235436" y="3401568"/>
            <a:ext cx="927121" cy="553998"/>
          </a:xfrm>
          <a:prstGeom prst="rect">
            <a:avLst/>
          </a:prstGeom>
          <a:noFill/>
        </p:spPr>
        <p:txBody>
          <a:bodyPr wrap="square" rtlCol="0">
            <a:spAutoFit/>
          </a:bodyPr>
          <a:lstStyle/>
          <a:p>
            <a:pPr>
              <a:buNone/>
            </a:pPr>
            <a:r>
              <a:rPr lang="en-US" sz="3000" dirty="0" smtClean="0">
                <a:solidFill>
                  <a:schemeClr val="bg1"/>
                </a:solidFill>
                <a:latin typeface="Arial Black" pitchFamily="34" charset="0"/>
              </a:rPr>
              <a:t>+/-</a:t>
            </a:r>
          </a:p>
        </p:txBody>
      </p:sp>
      <p:sp>
        <p:nvSpPr>
          <p:cNvPr id="12" name="TextBox 11"/>
          <p:cNvSpPr txBox="1"/>
          <p:nvPr/>
        </p:nvSpPr>
        <p:spPr>
          <a:xfrm>
            <a:off x="4681188" y="3403767"/>
            <a:ext cx="979694" cy="553998"/>
          </a:xfrm>
          <a:prstGeom prst="rect">
            <a:avLst/>
          </a:prstGeom>
          <a:noFill/>
        </p:spPr>
        <p:txBody>
          <a:bodyPr wrap="square" rtlCol="0">
            <a:spAutoFit/>
          </a:bodyPr>
          <a:lstStyle/>
          <a:p>
            <a:pPr>
              <a:buNone/>
            </a:pPr>
            <a:r>
              <a:rPr lang="en-US" sz="3000" dirty="0" smtClean="0">
                <a:solidFill>
                  <a:schemeClr val="bg1"/>
                </a:solidFill>
                <a:latin typeface="Arial Black" pitchFamily="34" charset="0"/>
              </a:rPr>
              <a:t>+/-</a:t>
            </a:r>
          </a:p>
        </p:txBody>
      </p:sp>
      <p:pic>
        <p:nvPicPr>
          <p:cNvPr id="13" name="Picture 12" descr="chalk.png"/>
          <p:cNvPicPr>
            <a:picLocks noChangeAspect="1"/>
          </p:cNvPicPr>
          <p:nvPr/>
        </p:nvPicPr>
        <p:blipFill>
          <a:blip r:embed="rId4"/>
          <a:stretch>
            <a:fillRect/>
          </a:stretch>
        </p:blipFill>
        <p:spPr>
          <a:xfrm rot="4485318">
            <a:off x="7282040" y="4974429"/>
            <a:ext cx="1326825" cy="1098554"/>
          </a:xfrm>
          <a:prstGeom prst="rect">
            <a:avLst/>
          </a:prstGeom>
        </p:spPr>
      </p:pic>
      <p:sp>
        <p:nvSpPr>
          <p:cNvPr id="14" name="Oval 13"/>
          <p:cNvSpPr/>
          <p:nvPr/>
        </p:nvSpPr>
        <p:spPr>
          <a:xfrm>
            <a:off x="7232934" y="2637565"/>
            <a:ext cx="1384111" cy="2173430"/>
          </a:xfrm>
          <a:prstGeom prst="ellipse">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2000" fill="hold" grpId="0" nodeType="withEffect">
                                  <p:stCondLst>
                                    <p:cond delay="1600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Objective</a:t>
            </a:r>
            <a:endParaRPr lang="en-US" dirty="0"/>
          </a:p>
        </p:txBody>
      </p:sp>
      <p:grpSp>
        <p:nvGrpSpPr>
          <p:cNvPr id="3" name="Group 17"/>
          <p:cNvGrpSpPr/>
          <p:nvPr/>
        </p:nvGrpSpPr>
        <p:grpSpPr>
          <a:xfrm>
            <a:off x="3614162" y="3009701"/>
            <a:ext cx="4079170" cy="3763368"/>
            <a:chOff x="4273259" y="2866032"/>
            <a:chExt cx="4079170" cy="3763368"/>
          </a:xfrm>
        </p:grpSpPr>
        <p:cxnSp>
          <p:nvCxnSpPr>
            <p:cNvPr id="12" name="Straight Arrow Connector 11"/>
            <p:cNvCxnSpPr>
              <a:stCxn id="7" idx="2"/>
            </p:cNvCxnSpPr>
            <p:nvPr/>
          </p:nvCxnSpPr>
          <p:spPr>
            <a:xfrm>
              <a:off x="6008963" y="5564965"/>
              <a:ext cx="696637" cy="1064435"/>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6496333" y="2866032"/>
              <a:ext cx="1856096" cy="1226500"/>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7" name="Diamond 6"/>
            <p:cNvSpPr/>
            <p:nvPr/>
          </p:nvSpPr>
          <p:spPr>
            <a:xfrm rot="19770805">
              <a:off x="4421875" y="3697426"/>
              <a:ext cx="2156346" cy="2006221"/>
            </a:xfrm>
            <a:prstGeom prst="diamon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smtClean="0">
                  <a:effectLst>
                    <a:outerShdw blurRad="38100" dist="38100" dir="2700000" algn="tl">
                      <a:srgbClr val="000000">
                        <a:alpha val="43137"/>
                      </a:srgbClr>
                    </a:outerShdw>
                  </a:effectLst>
                  <a:latin typeface="Bradley Hand ITC" pitchFamily="66" charset="0"/>
                </a:rPr>
                <a:t>Safe?</a:t>
              </a:r>
              <a:endParaRPr lang="en-US" sz="3200" b="1" dirty="0">
                <a:effectLst>
                  <a:outerShdw blurRad="38100" dist="38100" dir="2700000" algn="tl">
                    <a:srgbClr val="000000">
                      <a:alpha val="43137"/>
                    </a:srgbClr>
                  </a:outerShdw>
                </a:effectLst>
                <a:latin typeface="Bradley Hand ITC" pitchFamily="66" charset="0"/>
              </a:endParaRPr>
            </a:p>
          </p:txBody>
        </p:sp>
        <p:sp>
          <p:nvSpPr>
            <p:cNvPr id="8" name="TextBox 7"/>
            <p:cNvSpPr txBox="1"/>
            <p:nvPr/>
          </p:nvSpPr>
          <p:spPr>
            <a:xfrm rot="19660895">
              <a:off x="6974000" y="3138982"/>
              <a:ext cx="930063" cy="707886"/>
            </a:xfrm>
            <a:prstGeom prst="rect">
              <a:avLst/>
            </a:prstGeom>
            <a:solidFill>
              <a:schemeClr val="bg1"/>
            </a:solidFill>
          </p:spPr>
          <p:txBody>
            <a:bodyPr wrap="none" rtlCol="0">
              <a:spAutoFit/>
            </a:bodyPr>
            <a:lstStyle/>
            <a:p>
              <a:r>
                <a:rPr lang="en-US" sz="4000" b="1" dirty="0" smtClean="0">
                  <a:latin typeface="Bradley Hand ITC" pitchFamily="66" charset="0"/>
                </a:rPr>
                <a:t>Yes</a:t>
              </a:r>
              <a:endParaRPr lang="en-US" sz="4000" b="1" dirty="0">
                <a:latin typeface="Bradley Hand ITC" pitchFamily="66" charset="0"/>
              </a:endParaRPr>
            </a:p>
          </p:txBody>
        </p:sp>
        <p:sp>
          <p:nvSpPr>
            <p:cNvPr id="9" name="TextBox 8"/>
            <p:cNvSpPr txBox="1"/>
            <p:nvPr/>
          </p:nvSpPr>
          <p:spPr>
            <a:xfrm rot="19504203">
              <a:off x="5942055" y="5758020"/>
              <a:ext cx="782587" cy="707886"/>
            </a:xfrm>
            <a:prstGeom prst="rect">
              <a:avLst/>
            </a:prstGeom>
            <a:solidFill>
              <a:schemeClr val="bg1"/>
            </a:solidFill>
          </p:spPr>
          <p:txBody>
            <a:bodyPr wrap="none" rtlCol="0">
              <a:spAutoFit/>
            </a:bodyPr>
            <a:lstStyle/>
            <a:p>
              <a:r>
                <a:rPr lang="en-US" sz="4000" b="1" dirty="0" smtClean="0">
                  <a:latin typeface="Bradley Hand ITC" pitchFamily="66" charset="0"/>
                </a:rPr>
                <a:t>No</a:t>
              </a:r>
              <a:endParaRPr lang="en-US" sz="4000" b="1" dirty="0">
                <a:latin typeface="Bradley Hand ITC" pitchFamily="66" charset="0"/>
              </a:endParaRPr>
            </a:p>
          </p:txBody>
        </p:sp>
        <p:cxnSp>
          <p:nvCxnSpPr>
            <p:cNvPr id="16" name="Straight Arrow Connector 15"/>
            <p:cNvCxnSpPr/>
            <p:nvPr/>
          </p:nvCxnSpPr>
          <p:spPr>
            <a:xfrm>
              <a:off x="4273259" y="2945194"/>
              <a:ext cx="696637" cy="876134"/>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grpSp>
      <p:pic>
        <p:nvPicPr>
          <p:cNvPr id="23" name="Picture 22" descr="titanium_pen_inhand_black.jpg"/>
          <p:cNvPicPr>
            <a:picLocks noChangeAspect="1"/>
          </p:cNvPicPr>
          <p:nvPr/>
        </p:nvPicPr>
        <p:blipFill>
          <a:blip r:embed="rId3">
            <a:clrChange>
              <a:clrFrom>
                <a:srgbClr val="FFFFFF"/>
              </a:clrFrom>
              <a:clrTo>
                <a:srgbClr val="FFFFFF">
                  <a:alpha val="0"/>
                </a:srgbClr>
              </a:clrTo>
            </a:clrChange>
          </a:blip>
          <a:stretch>
            <a:fillRect/>
          </a:stretch>
        </p:blipFill>
        <p:spPr>
          <a:xfrm>
            <a:off x="6856811" y="1999765"/>
            <a:ext cx="2287189" cy="1704803"/>
          </a:xfrm>
          <a:prstGeom prst="rect">
            <a:avLst/>
          </a:prstGeom>
        </p:spPr>
      </p:pic>
      <p:grpSp>
        <p:nvGrpSpPr>
          <p:cNvPr id="4" name="Group 18"/>
          <p:cNvGrpSpPr/>
          <p:nvPr/>
        </p:nvGrpSpPr>
        <p:grpSpPr>
          <a:xfrm>
            <a:off x="961659" y="2020044"/>
            <a:ext cx="2099598" cy="2099598"/>
            <a:chOff x="842796" y="934092"/>
            <a:chExt cx="2099598" cy="2099598"/>
          </a:xfrm>
        </p:grpSpPr>
        <p:sp>
          <p:nvSpPr>
            <p:cNvPr id="39" name="Oval 38"/>
            <p:cNvSpPr/>
            <p:nvPr/>
          </p:nvSpPr>
          <p:spPr>
            <a:xfrm>
              <a:off x="842796" y="934092"/>
              <a:ext cx="2099598" cy="2099598"/>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40" name="Oval 4"/>
            <p:cNvSpPr/>
            <p:nvPr/>
          </p:nvSpPr>
          <p:spPr>
            <a:xfrm>
              <a:off x="1150275" y="1241571"/>
              <a:ext cx="1484640" cy="148464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3000" b="0" kern="1200" dirty="0" smtClean="0">
                  <a:latin typeface="Calibri" pitchFamily="34" charset="0"/>
                  <a:cs typeface="Calibri" pitchFamily="34" charset="0"/>
                </a:rPr>
                <a:t>KNOW THE FAMILY</a:t>
              </a:r>
              <a:endParaRPr lang="en-US" sz="3000" b="0" kern="1200" dirty="0">
                <a:latin typeface="Calibri" pitchFamily="34" charset="0"/>
                <a:cs typeface="Calibri" pitchFamily="34" charset="0"/>
              </a:endParaRPr>
            </a:p>
          </p:txBody>
        </p:sp>
      </p:grpSp>
      <p:grpSp>
        <p:nvGrpSpPr>
          <p:cNvPr id="5" name="Group 19"/>
          <p:cNvGrpSpPr/>
          <p:nvPr/>
        </p:nvGrpSpPr>
        <p:grpSpPr>
          <a:xfrm>
            <a:off x="1486558" y="1177623"/>
            <a:ext cx="1049799" cy="1049799"/>
            <a:chOff x="1367695" y="91671"/>
            <a:chExt cx="1049799" cy="1049799"/>
          </a:xfrm>
        </p:grpSpPr>
        <p:sp>
          <p:nvSpPr>
            <p:cNvPr id="37" name="Oval 36"/>
            <p:cNvSpPr/>
            <p:nvPr/>
          </p:nvSpPr>
          <p:spPr>
            <a:xfrm>
              <a:off x="1367695" y="91671"/>
              <a:ext cx="1049799" cy="1049799"/>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38" name="Oval 6"/>
            <p:cNvSpPr/>
            <p:nvPr/>
          </p:nvSpPr>
          <p:spPr>
            <a:xfrm>
              <a:off x="1521435" y="245410"/>
              <a:ext cx="742319" cy="74232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0" kern="1200" dirty="0" smtClean="0"/>
                <a:t>D1:</a:t>
              </a:r>
            </a:p>
            <a:p>
              <a:pPr lvl="0" algn="ctr" defTabSz="355600">
                <a:lnSpc>
                  <a:spcPct val="90000"/>
                </a:lnSpc>
                <a:spcBef>
                  <a:spcPct val="0"/>
                </a:spcBef>
                <a:spcAft>
                  <a:spcPct val="35000"/>
                </a:spcAft>
              </a:pPr>
              <a:r>
                <a:rPr lang="en-US" sz="800" b="0" kern="1200" dirty="0" smtClean="0"/>
                <a:t>Extent of Maltreatment</a:t>
              </a:r>
              <a:endParaRPr lang="en-US" sz="800" b="0" kern="1200" dirty="0"/>
            </a:p>
          </p:txBody>
        </p:sp>
      </p:grpSp>
      <p:grpSp>
        <p:nvGrpSpPr>
          <p:cNvPr id="6" name="Group 20"/>
          <p:cNvGrpSpPr/>
          <p:nvPr/>
        </p:nvGrpSpPr>
        <p:grpSpPr>
          <a:xfrm>
            <a:off x="2670693" y="1861283"/>
            <a:ext cx="1049799" cy="1049799"/>
            <a:chOff x="2551830" y="775331"/>
            <a:chExt cx="1049799" cy="1049799"/>
          </a:xfrm>
        </p:grpSpPr>
        <p:sp>
          <p:nvSpPr>
            <p:cNvPr id="35" name="Oval 34"/>
            <p:cNvSpPr/>
            <p:nvPr/>
          </p:nvSpPr>
          <p:spPr>
            <a:xfrm>
              <a:off x="2551830" y="775331"/>
              <a:ext cx="1049799" cy="1049799"/>
            </a:xfrm>
            <a:prstGeom prst="ellipse">
              <a:avLst/>
            </a:pr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sp>
        <p:sp>
          <p:nvSpPr>
            <p:cNvPr id="36" name="Oval 8"/>
            <p:cNvSpPr/>
            <p:nvPr/>
          </p:nvSpPr>
          <p:spPr>
            <a:xfrm>
              <a:off x="2705570" y="929070"/>
              <a:ext cx="811902" cy="74232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0" kern="1200" dirty="0" smtClean="0"/>
                <a:t>D2: </a:t>
              </a:r>
            </a:p>
            <a:p>
              <a:pPr lvl="0" algn="ctr" defTabSz="355600">
                <a:lnSpc>
                  <a:spcPct val="90000"/>
                </a:lnSpc>
                <a:spcBef>
                  <a:spcPct val="0"/>
                </a:spcBef>
                <a:spcAft>
                  <a:spcPct val="35000"/>
                </a:spcAft>
              </a:pPr>
              <a:r>
                <a:rPr lang="en-US" sz="800" b="0" kern="1200" dirty="0" smtClean="0"/>
                <a:t>Surrounding Circumstances</a:t>
              </a:r>
              <a:endParaRPr lang="en-US" sz="800" b="0" kern="1200" dirty="0"/>
            </a:p>
          </p:txBody>
        </p:sp>
      </p:grpSp>
      <p:grpSp>
        <p:nvGrpSpPr>
          <p:cNvPr id="10" name="Group 21"/>
          <p:cNvGrpSpPr/>
          <p:nvPr/>
        </p:nvGrpSpPr>
        <p:grpSpPr>
          <a:xfrm>
            <a:off x="2670693" y="3228605"/>
            <a:ext cx="1049799" cy="1049799"/>
            <a:chOff x="2551830" y="2142653"/>
            <a:chExt cx="1049799" cy="1049799"/>
          </a:xfrm>
        </p:grpSpPr>
        <p:sp>
          <p:nvSpPr>
            <p:cNvPr id="33" name="Oval 32"/>
            <p:cNvSpPr/>
            <p:nvPr/>
          </p:nvSpPr>
          <p:spPr>
            <a:xfrm>
              <a:off x="2551830" y="2142653"/>
              <a:ext cx="1049799" cy="1049799"/>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sp>
        <p:sp>
          <p:nvSpPr>
            <p:cNvPr id="34" name="Oval 10"/>
            <p:cNvSpPr/>
            <p:nvPr/>
          </p:nvSpPr>
          <p:spPr>
            <a:xfrm>
              <a:off x="2705570" y="2296392"/>
              <a:ext cx="742319" cy="74232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0" kern="1200" dirty="0" smtClean="0"/>
                <a:t>D3: </a:t>
              </a:r>
            </a:p>
            <a:p>
              <a:pPr lvl="0" algn="ctr" defTabSz="355600">
                <a:lnSpc>
                  <a:spcPct val="90000"/>
                </a:lnSpc>
                <a:spcBef>
                  <a:spcPct val="0"/>
                </a:spcBef>
                <a:spcAft>
                  <a:spcPct val="35000"/>
                </a:spcAft>
              </a:pPr>
              <a:r>
                <a:rPr lang="en-US" sz="800" b="0" kern="1200" dirty="0" smtClean="0"/>
                <a:t>Child Functioning</a:t>
              </a:r>
              <a:endParaRPr lang="en-US" sz="800" b="0" kern="1200" dirty="0"/>
            </a:p>
          </p:txBody>
        </p:sp>
      </p:grpSp>
      <p:grpSp>
        <p:nvGrpSpPr>
          <p:cNvPr id="14" name="Group 23"/>
          <p:cNvGrpSpPr/>
          <p:nvPr/>
        </p:nvGrpSpPr>
        <p:grpSpPr>
          <a:xfrm>
            <a:off x="1486558" y="3912265"/>
            <a:ext cx="1049799" cy="1049799"/>
            <a:chOff x="1367695" y="2826313"/>
            <a:chExt cx="1049799" cy="1049799"/>
          </a:xfrm>
        </p:grpSpPr>
        <p:sp>
          <p:nvSpPr>
            <p:cNvPr id="31" name="Oval 30"/>
            <p:cNvSpPr/>
            <p:nvPr/>
          </p:nvSpPr>
          <p:spPr>
            <a:xfrm>
              <a:off x="1367695" y="2826313"/>
              <a:ext cx="1049799" cy="1049799"/>
            </a:xfrm>
            <a:prstGeom prst="ellipse">
              <a:avLst/>
            </a:prstGeom>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sp>
        <p:sp>
          <p:nvSpPr>
            <p:cNvPr id="32" name="Oval 12"/>
            <p:cNvSpPr/>
            <p:nvPr/>
          </p:nvSpPr>
          <p:spPr>
            <a:xfrm>
              <a:off x="1521435" y="2980052"/>
              <a:ext cx="742319" cy="74232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0" kern="1200" dirty="0" smtClean="0"/>
                <a:t>D4: </a:t>
              </a:r>
            </a:p>
            <a:p>
              <a:pPr lvl="0" algn="ctr" defTabSz="355600">
                <a:lnSpc>
                  <a:spcPct val="90000"/>
                </a:lnSpc>
                <a:spcBef>
                  <a:spcPct val="0"/>
                </a:spcBef>
                <a:spcAft>
                  <a:spcPct val="35000"/>
                </a:spcAft>
              </a:pPr>
              <a:r>
                <a:rPr lang="en-US" sz="800" b="0" kern="1200" dirty="0" smtClean="0"/>
                <a:t>Adult Functioning</a:t>
              </a:r>
              <a:endParaRPr lang="en-US" sz="800" b="0" kern="1200" dirty="0"/>
            </a:p>
          </p:txBody>
        </p:sp>
      </p:grpSp>
      <p:grpSp>
        <p:nvGrpSpPr>
          <p:cNvPr id="15" name="Group 24"/>
          <p:cNvGrpSpPr/>
          <p:nvPr/>
        </p:nvGrpSpPr>
        <p:grpSpPr>
          <a:xfrm>
            <a:off x="302424" y="3228605"/>
            <a:ext cx="1049799" cy="1049799"/>
            <a:chOff x="183561" y="2142653"/>
            <a:chExt cx="1049799" cy="1049799"/>
          </a:xfrm>
        </p:grpSpPr>
        <p:sp>
          <p:nvSpPr>
            <p:cNvPr id="29" name="Oval 28"/>
            <p:cNvSpPr/>
            <p:nvPr/>
          </p:nvSpPr>
          <p:spPr>
            <a:xfrm>
              <a:off x="183561" y="2142653"/>
              <a:ext cx="1049799" cy="1049799"/>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30" name="Oval 14"/>
            <p:cNvSpPr/>
            <p:nvPr/>
          </p:nvSpPr>
          <p:spPr>
            <a:xfrm>
              <a:off x="337301" y="2296392"/>
              <a:ext cx="742319" cy="74232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0" kern="1200" dirty="0" smtClean="0"/>
                <a:t>D5:</a:t>
              </a:r>
            </a:p>
            <a:p>
              <a:pPr lvl="0" algn="ctr" defTabSz="355600">
                <a:lnSpc>
                  <a:spcPct val="90000"/>
                </a:lnSpc>
                <a:spcBef>
                  <a:spcPct val="0"/>
                </a:spcBef>
                <a:spcAft>
                  <a:spcPct val="35000"/>
                </a:spcAft>
              </a:pPr>
              <a:r>
                <a:rPr lang="en-US" sz="800" b="0" kern="1200" dirty="0" smtClean="0"/>
                <a:t>General Parenting Practices</a:t>
              </a:r>
              <a:endParaRPr lang="en-US" sz="800" b="0" kern="1200" dirty="0"/>
            </a:p>
          </p:txBody>
        </p:sp>
      </p:grpSp>
      <p:grpSp>
        <p:nvGrpSpPr>
          <p:cNvPr id="17" name="Group 25"/>
          <p:cNvGrpSpPr/>
          <p:nvPr/>
        </p:nvGrpSpPr>
        <p:grpSpPr>
          <a:xfrm>
            <a:off x="302424" y="1861283"/>
            <a:ext cx="1049799" cy="1049799"/>
            <a:chOff x="183561" y="775331"/>
            <a:chExt cx="1049799" cy="1049799"/>
          </a:xfrm>
        </p:grpSpPr>
        <p:sp>
          <p:nvSpPr>
            <p:cNvPr id="27" name="Oval 26"/>
            <p:cNvSpPr/>
            <p:nvPr/>
          </p:nvSpPr>
          <p:spPr>
            <a:xfrm>
              <a:off x="183561" y="775331"/>
              <a:ext cx="1049799" cy="1049799"/>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28" name="Oval 16"/>
            <p:cNvSpPr/>
            <p:nvPr/>
          </p:nvSpPr>
          <p:spPr>
            <a:xfrm>
              <a:off x="337301" y="929070"/>
              <a:ext cx="742319" cy="74232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b="0" kern="1200" dirty="0" smtClean="0"/>
                <a:t>D6:</a:t>
              </a:r>
            </a:p>
            <a:p>
              <a:pPr lvl="0" algn="ctr" defTabSz="355600">
                <a:lnSpc>
                  <a:spcPct val="90000"/>
                </a:lnSpc>
                <a:spcBef>
                  <a:spcPct val="0"/>
                </a:spcBef>
                <a:spcAft>
                  <a:spcPct val="35000"/>
                </a:spcAft>
              </a:pPr>
              <a:r>
                <a:rPr lang="en-US" sz="800" b="0" kern="1200" dirty="0" smtClean="0"/>
                <a:t>Discipline or Behavior Management</a:t>
              </a:r>
              <a:endParaRPr lang="en-US" sz="800" b="0" kern="1200" dirty="0"/>
            </a:p>
          </p:txBody>
        </p:sp>
      </p:grpSp>
    </p:spTree>
    <p:extLst>
      <p:ext uri="{BB962C8B-B14F-4D97-AF65-F5344CB8AC3E}">
        <p14:creationId xmlns:p14="http://schemas.microsoft.com/office/powerpoint/2010/main" xmlns="" val="2120958959"/>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600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0" fill="hold" nodeType="withEffect">
                                  <p:stCondLst>
                                    <p:cond delay="65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0" fill="hold" nodeType="withEffect">
                                  <p:stCondLst>
                                    <p:cond delay="700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0" fill="hold" nodeType="withEffect">
                                  <p:stCondLst>
                                    <p:cond delay="750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par>
                                <p:cTn id="25" presetID="53" presetClass="entr" presetSubtype="0" fill="hold" nodeType="withEffect">
                                  <p:stCondLst>
                                    <p:cond delay="800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par>
                                <p:cTn id="30" presetID="53" presetClass="entr" presetSubtype="0" fill="hold" nodeType="withEffect">
                                  <p:stCondLst>
                                    <p:cond delay="850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par>
                                <p:cTn id="35" presetID="1" presetClass="entr" presetSubtype="0" fill="hold" nodeType="withEffect">
                                  <p:stCondLst>
                                    <p:cond delay="10000"/>
                                  </p:stCondLst>
                                  <p:childTnLst>
                                    <p:set>
                                      <p:cBhvr>
                                        <p:cTn id="36" dur="1" fill="hold">
                                          <p:stCondLst>
                                            <p:cond delay="0"/>
                                          </p:stCondLst>
                                        </p:cTn>
                                        <p:tgtEl>
                                          <p:spTgt spid="23"/>
                                        </p:tgtEl>
                                        <p:attrNameLst>
                                          <p:attrName>style.visibility</p:attrName>
                                        </p:attrNameLst>
                                      </p:cBhvr>
                                      <p:to>
                                        <p:strVal val="visible"/>
                                      </p:to>
                                    </p:set>
                                  </p:childTnLst>
                                </p:cTn>
                              </p:par>
                              <p:par>
                                <p:cTn id="37" presetID="53" presetClass="entr" presetSubtype="0" fill="hold" nodeType="withEffect">
                                  <p:stCondLst>
                                    <p:cond delay="1100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ppt_w</p:attrName>
                                        </p:attrNameLst>
                                      </p:cBhvr>
                                      <p:tavLst>
                                        <p:tav tm="0">
                                          <p:val>
                                            <p:fltVal val="0"/>
                                          </p:val>
                                        </p:tav>
                                        <p:tav tm="100000">
                                          <p:val>
                                            <p:strVal val="#ppt_w"/>
                                          </p:val>
                                        </p:tav>
                                      </p:tavLst>
                                    </p:anim>
                                    <p:anim calcmode="lin" valueType="num">
                                      <p:cBhvr>
                                        <p:cTn id="40" dur="500" fill="hold"/>
                                        <p:tgtEl>
                                          <p:spTgt spid="3"/>
                                        </p:tgtEl>
                                        <p:attrNameLst>
                                          <p:attrName>ppt_h</p:attrName>
                                        </p:attrNameLst>
                                      </p:cBhvr>
                                      <p:tavLst>
                                        <p:tav tm="0">
                                          <p:val>
                                            <p:fltVal val="0"/>
                                          </p:val>
                                        </p:tav>
                                        <p:tav tm="100000">
                                          <p:val>
                                            <p:strVal val="#ppt_h"/>
                                          </p:val>
                                        </p:tav>
                                      </p:tavLst>
                                    </p:anim>
                                    <p:animEffect transition="in" filter="fade">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eedAndThreshold_02.png"/>
          <p:cNvPicPr>
            <a:picLocks noGrp="1" noChangeAspect="1"/>
          </p:cNvPicPr>
          <p:nvPr>
            <p:ph idx="1"/>
          </p:nvPr>
        </p:nvPicPr>
        <p:blipFill>
          <a:blip r:embed="rId3"/>
          <a:stretch>
            <a:fillRect/>
          </a:stretch>
        </p:blipFill>
        <p:spPr>
          <a:xfrm>
            <a:off x="1514708" y="1711656"/>
            <a:ext cx="6097389" cy="4064926"/>
          </a:xfrm>
        </p:spPr>
      </p:pic>
      <p:sp>
        <p:nvSpPr>
          <p:cNvPr id="2" name="Title 1"/>
          <p:cNvSpPr>
            <a:spLocks noGrp="1"/>
          </p:cNvSpPr>
          <p:nvPr>
            <p:ph type="title"/>
          </p:nvPr>
        </p:nvSpPr>
        <p:spPr/>
        <p:txBody>
          <a:bodyPr/>
          <a:lstStyle/>
          <a:p>
            <a:r>
              <a:rPr lang="en-US" dirty="0" smtClean="0"/>
              <a:t>Safety Threshold Criteria</a:t>
            </a:r>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eedAndThreshold_02.png"/>
          <p:cNvPicPr>
            <a:picLocks noGrp="1" noChangeAspect="1"/>
          </p:cNvPicPr>
          <p:nvPr>
            <p:ph idx="1"/>
          </p:nvPr>
        </p:nvPicPr>
        <p:blipFill>
          <a:blip r:embed="rId3"/>
          <a:stretch>
            <a:fillRect/>
          </a:stretch>
        </p:blipFill>
        <p:spPr>
          <a:xfrm>
            <a:off x="1523305" y="1711656"/>
            <a:ext cx="6097389" cy="4064926"/>
          </a:xfrm>
        </p:spPr>
      </p:pic>
      <p:sp>
        <p:nvSpPr>
          <p:cNvPr id="2" name="Title 1"/>
          <p:cNvSpPr>
            <a:spLocks noGrp="1"/>
          </p:cNvSpPr>
          <p:nvPr>
            <p:ph type="title"/>
          </p:nvPr>
        </p:nvSpPr>
        <p:spPr>
          <a:xfrm>
            <a:off x="150123" y="71250"/>
            <a:ext cx="8612878" cy="983675"/>
          </a:xfrm>
        </p:spPr>
        <p:txBody>
          <a:bodyPr>
            <a:noAutofit/>
          </a:bodyPr>
          <a:lstStyle/>
          <a:p>
            <a:pPr marL="3017520" indent="-3017520">
              <a:spcBef>
                <a:spcPts val="200"/>
              </a:spcBef>
              <a:spcAft>
                <a:spcPts val="400"/>
              </a:spcAft>
            </a:pPr>
            <a:r>
              <a:rPr lang="en-US" sz="3000" dirty="0" smtClean="0"/>
              <a:t>Threshold Criteria: Out of Control Behaviors, </a:t>
            </a:r>
            <a:br>
              <a:rPr lang="en-US" sz="3000" dirty="0" smtClean="0"/>
            </a:br>
            <a:r>
              <a:rPr lang="en-US" sz="3000" dirty="0" smtClean="0"/>
              <a:t>Circumstances and Conditions</a:t>
            </a:r>
            <a:endParaRPr lang="en-US" sz="3000" dirty="0"/>
          </a:p>
        </p:txBody>
      </p:sp>
      <p:sp>
        <p:nvSpPr>
          <p:cNvPr id="8" name="TextBox 7"/>
          <p:cNvSpPr txBox="1"/>
          <p:nvPr/>
        </p:nvSpPr>
        <p:spPr>
          <a:xfrm>
            <a:off x="4970147" y="2112094"/>
            <a:ext cx="1684692" cy="338554"/>
          </a:xfrm>
          <a:prstGeom prst="rect">
            <a:avLst/>
          </a:prstGeom>
          <a:solidFill>
            <a:srgbClr val="D42643"/>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3">
            <a:schemeClr val="lt1"/>
          </a:lnRef>
          <a:fillRef idx="1">
            <a:schemeClr val="accent6"/>
          </a:fillRef>
          <a:effectRef idx="1">
            <a:schemeClr val="accent6"/>
          </a:effectRef>
          <a:fontRef idx="minor">
            <a:schemeClr val="lt1"/>
          </a:fontRef>
        </p:style>
        <p:txBody>
          <a:bodyPr wrap="none" rtlCol="0">
            <a:spAutoFit/>
          </a:bodyPr>
          <a:lstStyle/>
          <a:p>
            <a:r>
              <a:rPr lang="en-US" sz="1600" dirty="0" smtClean="0">
                <a:latin typeface="Calibri" pitchFamily="34" charset="0"/>
              </a:rPr>
              <a:t>DANGER THREAT?</a:t>
            </a:r>
            <a:endParaRPr lang="en-US" sz="1600" dirty="0">
              <a:latin typeface="Calibri" pitchFamily="34" charset="0"/>
            </a:endParaRPr>
          </a:p>
        </p:txBody>
      </p:sp>
      <p:sp>
        <p:nvSpPr>
          <p:cNvPr id="9" name="TextBox 8"/>
          <p:cNvSpPr txBox="1"/>
          <p:nvPr/>
        </p:nvSpPr>
        <p:spPr>
          <a:xfrm>
            <a:off x="373274" y="2860765"/>
            <a:ext cx="1463040" cy="374571"/>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smtClean="0">
                <a:latin typeface="Calibri" pitchFamily="34" charset="0"/>
                <a:cs typeface="Calibri" pitchFamily="34" charset="0"/>
              </a:rPr>
              <a:t>1. Immediacy</a:t>
            </a:r>
            <a:endParaRPr lang="en-US" sz="1600" dirty="0">
              <a:latin typeface="Calibri" pitchFamily="34" charset="0"/>
              <a:cs typeface="Calibri" pitchFamily="34" charset="0"/>
            </a:endParaRPr>
          </a:p>
        </p:txBody>
      </p:sp>
      <p:sp>
        <p:nvSpPr>
          <p:cNvPr id="11" name="TextBox 10"/>
          <p:cNvSpPr txBox="1"/>
          <p:nvPr/>
        </p:nvSpPr>
        <p:spPr>
          <a:xfrm>
            <a:off x="1923799" y="2860765"/>
            <a:ext cx="1458273" cy="374571"/>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smtClean="0">
                <a:latin typeface="Calibri" pitchFamily="34" charset="0"/>
                <a:cs typeface="Calibri" pitchFamily="34" charset="0"/>
              </a:rPr>
              <a:t>2. Severity    </a:t>
            </a:r>
            <a:endParaRPr lang="en-US" sz="1600" dirty="0">
              <a:latin typeface="Calibri" pitchFamily="34" charset="0"/>
              <a:cs typeface="Calibri" pitchFamily="34" charset="0"/>
            </a:endParaRPr>
          </a:p>
        </p:txBody>
      </p:sp>
      <p:sp>
        <p:nvSpPr>
          <p:cNvPr id="13" name="TextBox 12"/>
          <p:cNvSpPr txBox="1"/>
          <p:nvPr/>
        </p:nvSpPr>
        <p:spPr>
          <a:xfrm>
            <a:off x="3463221" y="2862072"/>
            <a:ext cx="1819321" cy="374571"/>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smtClean="0">
                <a:latin typeface="Calibri" pitchFamily="34" charset="0"/>
                <a:cs typeface="Calibri" pitchFamily="34" charset="0"/>
              </a:rPr>
              <a:t>3. Out of Control</a:t>
            </a:r>
            <a:endParaRPr lang="en-US" sz="1600" dirty="0">
              <a:latin typeface="Calibri" pitchFamily="34" charset="0"/>
              <a:cs typeface="Calibri" pitchFamily="34" charset="0"/>
            </a:endParaRPr>
          </a:p>
        </p:txBody>
      </p:sp>
      <p:sp>
        <p:nvSpPr>
          <p:cNvPr id="14" name="TextBox 13"/>
          <p:cNvSpPr txBox="1"/>
          <p:nvPr/>
        </p:nvSpPr>
        <p:spPr>
          <a:xfrm>
            <a:off x="5365668" y="2862072"/>
            <a:ext cx="1828800" cy="374571"/>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smtClean="0">
                <a:latin typeface="Calibri" pitchFamily="34" charset="0"/>
                <a:cs typeface="Calibri" pitchFamily="34" charset="0"/>
              </a:rPr>
              <a:t>4. Vulnerable Child</a:t>
            </a:r>
            <a:endParaRPr lang="en-US" sz="1600" dirty="0">
              <a:latin typeface="Calibri" pitchFamily="34" charset="0"/>
              <a:cs typeface="Calibri" pitchFamily="34" charset="0"/>
            </a:endParaRPr>
          </a:p>
        </p:txBody>
      </p:sp>
      <p:sp>
        <p:nvSpPr>
          <p:cNvPr id="15" name="TextBox 14"/>
          <p:cNvSpPr txBox="1"/>
          <p:nvPr/>
        </p:nvSpPr>
        <p:spPr>
          <a:xfrm>
            <a:off x="7278762" y="2862072"/>
            <a:ext cx="1463040" cy="374571"/>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smtClean="0">
                <a:latin typeface="Calibri" pitchFamily="34" charset="0"/>
                <a:cs typeface="Calibri" pitchFamily="34" charset="0"/>
              </a:rPr>
              <a:t>5. Observable</a:t>
            </a:r>
            <a:endParaRPr lang="en-US" sz="1600" dirty="0">
              <a:latin typeface="Calibri" pitchFamily="34" charset="0"/>
              <a:cs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1250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par>
                                <p:cTn id="8" presetID="53" presetClass="entr" presetSubtype="16" fill="hold" grpId="0" nodeType="withEffect">
                                  <p:stCondLst>
                                    <p:cond delay="18500"/>
                                  </p:stCondLst>
                                  <p:childTnLst>
                                    <p:set>
                                      <p:cBhvr>
                                        <p:cTn id="9" dur="1" fill="hold">
                                          <p:stCondLst>
                                            <p:cond delay="0"/>
                                          </p:stCondLst>
                                        </p:cTn>
                                        <p:tgtEl>
                                          <p:spTgt spid="9"/>
                                        </p:tgtEl>
                                        <p:attrNameLst>
                                          <p:attrName>style.visibility</p:attrName>
                                        </p:attrNameLst>
                                      </p:cBhvr>
                                      <p:to>
                                        <p:strVal val="visible"/>
                                      </p:to>
                                    </p:set>
                                    <p:anim calcmode="lin" valueType="num">
                                      <p:cBhvr>
                                        <p:cTn id="10" dur="1000" fill="hold"/>
                                        <p:tgtEl>
                                          <p:spTgt spid="9"/>
                                        </p:tgtEl>
                                        <p:attrNameLst>
                                          <p:attrName>ppt_w</p:attrName>
                                        </p:attrNameLst>
                                      </p:cBhvr>
                                      <p:tavLst>
                                        <p:tav tm="0">
                                          <p:val>
                                            <p:fltVal val="0"/>
                                          </p:val>
                                        </p:tav>
                                        <p:tav tm="100000">
                                          <p:val>
                                            <p:strVal val="#ppt_w"/>
                                          </p:val>
                                        </p:tav>
                                      </p:tavLst>
                                    </p:anim>
                                    <p:anim calcmode="lin" valueType="num">
                                      <p:cBhvr>
                                        <p:cTn id="11" dur="1000" fill="hold"/>
                                        <p:tgtEl>
                                          <p:spTgt spid="9"/>
                                        </p:tgtEl>
                                        <p:attrNameLst>
                                          <p:attrName>ppt_h</p:attrName>
                                        </p:attrNameLst>
                                      </p:cBhvr>
                                      <p:tavLst>
                                        <p:tav tm="0">
                                          <p:val>
                                            <p:fltVal val="0"/>
                                          </p:val>
                                        </p:tav>
                                        <p:tav tm="100000">
                                          <p:val>
                                            <p:strVal val="#ppt_h"/>
                                          </p:val>
                                        </p:tav>
                                      </p:tavLst>
                                    </p:anim>
                                    <p:animEffect transition="in" filter="fade">
                                      <p:cBhvr>
                                        <p:cTn id="12" dur="1000"/>
                                        <p:tgtEl>
                                          <p:spTgt spid="9"/>
                                        </p:tgtEl>
                                      </p:cBhvr>
                                    </p:animEffect>
                                  </p:childTnLst>
                                </p:cTn>
                              </p:par>
                              <p:par>
                                <p:cTn id="13" presetID="53" presetClass="entr" presetSubtype="16" fill="hold" grpId="0" nodeType="withEffect">
                                  <p:stCondLst>
                                    <p:cond delay="2000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24000"/>
                                  </p:stCondLst>
                                  <p:childTnLst>
                                    <p:set>
                                      <p:cBhvr>
                                        <p:cTn id="19" dur="1" fill="hold">
                                          <p:stCondLst>
                                            <p:cond delay="0"/>
                                          </p:stCondLst>
                                        </p:cTn>
                                        <p:tgtEl>
                                          <p:spTgt spid="13"/>
                                        </p:tgtEl>
                                        <p:attrNameLst>
                                          <p:attrName>style.visibility</p:attrName>
                                        </p:attrNameLst>
                                      </p:cBhvr>
                                      <p:to>
                                        <p:strVal val="visible"/>
                                      </p:to>
                                    </p:set>
                                    <p:anim calcmode="lin" valueType="num">
                                      <p:cBhvr>
                                        <p:cTn id="20" dur="1000" fill="hold"/>
                                        <p:tgtEl>
                                          <p:spTgt spid="13"/>
                                        </p:tgtEl>
                                        <p:attrNameLst>
                                          <p:attrName>ppt_w</p:attrName>
                                        </p:attrNameLst>
                                      </p:cBhvr>
                                      <p:tavLst>
                                        <p:tav tm="0">
                                          <p:val>
                                            <p:fltVal val="0"/>
                                          </p:val>
                                        </p:tav>
                                        <p:tav tm="100000">
                                          <p:val>
                                            <p:strVal val="#ppt_w"/>
                                          </p:val>
                                        </p:tav>
                                      </p:tavLst>
                                    </p:anim>
                                    <p:anim calcmode="lin" valueType="num">
                                      <p:cBhvr>
                                        <p:cTn id="21" dur="1000" fill="hold"/>
                                        <p:tgtEl>
                                          <p:spTgt spid="13"/>
                                        </p:tgtEl>
                                        <p:attrNameLst>
                                          <p:attrName>ppt_h</p:attrName>
                                        </p:attrNameLst>
                                      </p:cBhvr>
                                      <p:tavLst>
                                        <p:tav tm="0">
                                          <p:val>
                                            <p:fltVal val="0"/>
                                          </p:val>
                                        </p:tav>
                                        <p:tav tm="100000">
                                          <p:val>
                                            <p:strVal val="#ppt_h"/>
                                          </p:val>
                                        </p:tav>
                                      </p:tavLst>
                                    </p:anim>
                                    <p:animEffect transition="in" filter="fade">
                                      <p:cBhvr>
                                        <p:cTn id="22" dur="1000"/>
                                        <p:tgtEl>
                                          <p:spTgt spid="13"/>
                                        </p:tgtEl>
                                      </p:cBhvr>
                                    </p:animEffect>
                                  </p:childTnLst>
                                </p:cTn>
                              </p:par>
                              <p:par>
                                <p:cTn id="23" presetID="53" presetClass="entr" presetSubtype="16" fill="hold" grpId="0" nodeType="withEffect">
                                  <p:stCondLst>
                                    <p:cond delay="2600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ppt_w</p:attrName>
                                        </p:attrNameLst>
                                      </p:cBhvr>
                                      <p:tavLst>
                                        <p:tav tm="0">
                                          <p:val>
                                            <p:fltVal val="0"/>
                                          </p:val>
                                        </p:tav>
                                        <p:tav tm="100000">
                                          <p:val>
                                            <p:strVal val="#ppt_w"/>
                                          </p:val>
                                        </p:tav>
                                      </p:tavLst>
                                    </p:anim>
                                    <p:anim calcmode="lin" valueType="num">
                                      <p:cBhvr>
                                        <p:cTn id="26" dur="1000" fill="hold"/>
                                        <p:tgtEl>
                                          <p:spTgt spid="14"/>
                                        </p:tgtEl>
                                        <p:attrNameLst>
                                          <p:attrName>ppt_h</p:attrName>
                                        </p:attrNameLst>
                                      </p:cBhvr>
                                      <p:tavLst>
                                        <p:tav tm="0">
                                          <p:val>
                                            <p:fltVal val="0"/>
                                          </p:val>
                                        </p:tav>
                                        <p:tav tm="100000">
                                          <p:val>
                                            <p:strVal val="#ppt_h"/>
                                          </p:val>
                                        </p:tav>
                                      </p:tavLst>
                                    </p:anim>
                                    <p:animEffect transition="in" filter="fade">
                                      <p:cBhvr>
                                        <p:cTn id="27" dur="1000"/>
                                        <p:tgtEl>
                                          <p:spTgt spid="14"/>
                                        </p:tgtEl>
                                      </p:cBhvr>
                                    </p:animEffect>
                                  </p:childTnLst>
                                </p:cTn>
                              </p:par>
                              <p:par>
                                <p:cTn id="28" presetID="53" presetClass="entr" presetSubtype="16" fill="hold" grpId="0" nodeType="withEffect">
                                  <p:stCondLst>
                                    <p:cond delay="28500"/>
                                  </p:stCondLst>
                                  <p:childTnLst>
                                    <p:set>
                                      <p:cBhvr>
                                        <p:cTn id="29" dur="1" fill="hold">
                                          <p:stCondLst>
                                            <p:cond delay="0"/>
                                          </p:stCondLst>
                                        </p:cTn>
                                        <p:tgtEl>
                                          <p:spTgt spid="15"/>
                                        </p:tgtEl>
                                        <p:attrNameLst>
                                          <p:attrName>style.visibility</p:attrName>
                                        </p:attrNameLst>
                                      </p:cBhvr>
                                      <p:to>
                                        <p:strVal val="visible"/>
                                      </p:to>
                                    </p:set>
                                    <p:anim calcmode="lin" valueType="num">
                                      <p:cBhvr>
                                        <p:cTn id="30" dur="1000" fill="hold"/>
                                        <p:tgtEl>
                                          <p:spTgt spid="15"/>
                                        </p:tgtEl>
                                        <p:attrNameLst>
                                          <p:attrName>ppt_w</p:attrName>
                                        </p:attrNameLst>
                                      </p:cBhvr>
                                      <p:tavLst>
                                        <p:tav tm="0">
                                          <p:val>
                                            <p:fltVal val="0"/>
                                          </p:val>
                                        </p:tav>
                                        <p:tav tm="100000">
                                          <p:val>
                                            <p:strVal val="#ppt_w"/>
                                          </p:val>
                                        </p:tav>
                                      </p:tavLst>
                                    </p:anim>
                                    <p:anim calcmode="lin" valueType="num">
                                      <p:cBhvr>
                                        <p:cTn id="31" dur="1000" fill="hold"/>
                                        <p:tgtEl>
                                          <p:spTgt spid="15"/>
                                        </p:tgtEl>
                                        <p:attrNameLst>
                                          <p:attrName>ppt_h</p:attrName>
                                        </p:attrNameLst>
                                      </p:cBhvr>
                                      <p:tavLst>
                                        <p:tav tm="0">
                                          <p:val>
                                            <p:fltVal val="0"/>
                                          </p:val>
                                        </p:tav>
                                        <p:tav tm="100000">
                                          <p:val>
                                            <p:strVal val="#ppt_h"/>
                                          </p:val>
                                        </p:tav>
                                      </p:tavLst>
                                    </p:anim>
                                    <p:animEffect transition="in" filter="fade">
                                      <p:cBhvr>
                                        <p:cTn id="3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3" grpId="0" animBg="1"/>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Threshold Criteria #1:  Immediacy?</a:t>
            </a:r>
            <a:endParaRPr lang="en-US" dirty="0"/>
          </a:p>
        </p:txBody>
      </p:sp>
      <p:sp>
        <p:nvSpPr>
          <p:cNvPr id="26" name="Pentagon 25"/>
          <p:cNvSpPr/>
          <p:nvPr/>
        </p:nvSpPr>
        <p:spPr>
          <a:xfrm rot="10800000">
            <a:off x="2027976" y="1401569"/>
            <a:ext cx="5472684" cy="729613"/>
          </a:xfrm>
          <a:prstGeom prst="homePlate">
            <a:avLst/>
          </a:prstGeom>
          <a:solidFill>
            <a:srgbClr val="C0000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sp>
      <p:sp>
        <p:nvSpPr>
          <p:cNvPr id="27" name="Pentagon 4"/>
          <p:cNvSpPr/>
          <p:nvPr/>
        </p:nvSpPr>
        <p:spPr>
          <a:xfrm>
            <a:off x="2210382" y="1401569"/>
            <a:ext cx="5290278" cy="729613"/>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321739" tIns="114300" rIns="213360" bIns="114300" numCol="1" spcCol="1270" anchor="ctr" anchorCtr="0">
            <a:noAutofit/>
          </a:bodyPr>
          <a:lstStyle/>
          <a:p>
            <a:pPr lvl="0" algn="ctr" defTabSz="1333500">
              <a:lnSpc>
                <a:spcPct val="90000"/>
              </a:lnSpc>
              <a:spcBef>
                <a:spcPct val="0"/>
              </a:spcBef>
              <a:spcAft>
                <a:spcPct val="35000"/>
              </a:spcAft>
            </a:pPr>
            <a:r>
              <a:rPr lang="en-US" sz="3000" kern="1200" dirty="0" smtClean="0">
                <a:latin typeface="Calibri" pitchFamily="34" charset="0"/>
                <a:cs typeface="Calibri" pitchFamily="34" charset="0"/>
              </a:rPr>
              <a:t>Immediacy</a:t>
            </a:r>
            <a:endParaRPr lang="en-US" sz="3000" kern="1200" dirty="0">
              <a:latin typeface="Calibri" pitchFamily="34" charset="0"/>
              <a:cs typeface="Calibri" pitchFamily="34" charset="0"/>
            </a:endParaRPr>
          </a:p>
        </p:txBody>
      </p:sp>
      <p:sp>
        <p:nvSpPr>
          <p:cNvPr id="9" name="Oval 8"/>
          <p:cNvSpPr/>
          <p:nvPr/>
        </p:nvSpPr>
        <p:spPr>
          <a:xfrm>
            <a:off x="1465210" y="1401569"/>
            <a:ext cx="729613" cy="729613"/>
          </a:xfrm>
          <a:prstGeom prst="ellipse">
            <a:avLst/>
          </a:prstGeom>
          <a:blipFill rotWithShape="0">
            <a:blip r:embed="rId3"/>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tint val="50000"/>
              <a:hueOff val="0"/>
              <a:satOff val="0"/>
              <a:lumOff val="0"/>
              <a:alphaOff val="0"/>
            </a:schemeClr>
          </a:effectRef>
          <a:fontRef idx="minor">
            <a:schemeClr val="lt1">
              <a:hueOff val="0"/>
              <a:satOff val="0"/>
              <a:lumOff val="0"/>
              <a:alphaOff val="0"/>
            </a:schemeClr>
          </a:fontRef>
        </p:style>
      </p:sp>
      <p:grpSp>
        <p:nvGrpSpPr>
          <p:cNvPr id="10" name="Group 9"/>
          <p:cNvGrpSpPr/>
          <p:nvPr/>
        </p:nvGrpSpPr>
        <p:grpSpPr>
          <a:xfrm>
            <a:off x="2039852" y="2352334"/>
            <a:ext cx="5472684" cy="729613"/>
            <a:chOff x="1572737" y="954122"/>
            <a:chExt cx="5472684" cy="729613"/>
          </a:xfrm>
          <a:scene3d>
            <a:camera prst="orthographicFront">
              <a:rot lat="0" lon="0" rev="0"/>
            </a:camera>
            <a:lightRig rig="contrasting" dir="t">
              <a:rot lat="0" lon="0" rev="1200000"/>
            </a:lightRig>
          </a:scene3d>
        </p:grpSpPr>
        <p:sp>
          <p:nvSpPr>
            <p:cNvPr id="24" name="Pentagon 23"/>
            <p:cNvSpPr/>
            <p:nvPr/>
          </p:nvSpPr>
          <p:spPr>
            <a:xfrm rot="10800000">
              <a:off x="1572737" y="954122"/>
              <a:ext cx="5472684" cy="729613"/>
            </a:xfrm>
            <a:prstGeom prst="homePlate">
              <a:avLst/>
            </a:prstGeom>
            <a:solidFill>
              <a:schemeClr val="bg2">
                <a:lumMod val="50000"/>
              </a:schemeClr>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5040797"/>
                <a:satOff val="2192"/>
                <a:lumOff val="637"/>
                <a:alphaOff val="0"/>
              </a:schemeClr>
            </a:effectRef>
            <a:fontRef idx="minor">
              <a:schemeClr val="lt1"/>
            </a:fontRef>
          </p:style>
        </p:sp>
        <p:sp>
          <p:nvSpPr>
            <p:cNvPr id="25" name="Pentagon 7"/>
            <p:cNvSpPr/>
            <p:nvPr/>
          </p:nvSpPr>
          <p:spPr>
            <a:xfrm rot="21600000">
              <a:off x="1755143" y="954122"/>
              <a:ext cx="5290278" cy="72961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1739" tIns="106680" rIns="199136" bIns="106680" numCol="1" spcCol="1270" anchor="ctr" anchorCtr="0">
              <a:noAutofit/>
            </a:bodyPr>
            <a:lstStyle/>
            <a:p>
              <a:pPr lvl="0" algn="ctr" defTabSz="1244600">
                <a:lnSpc>
                  <a:spcPct val="90000"/>
                </a:lnSpc>
                <a:spcBef>
                  <a:spcPct val="0"/>
                </a:spcBef>
                <a:spcAft>
                  <a:spcPct val="35000"/>
                </a:spcAft>
              </a:pPr>
              <a:r>
                <a:rPr lang="en-US" sz="2800" kern="1200" dirty="0" smtClean="0"/>
                <a:t> </a:t>
              </a:r>
              <a:endParaRPr lang="en-US" sz="2800" kern="1200" dirty="0"/>
            </a:p>
          </p:txBody>
        </p:sp>
      </p:grpSp>
      <p:sp>
        <p:nvSpPr>
          <p:cNvPr id="11" name="Oval 10"/>
          <p:cNvSpPr/>
          <p:nvPr/>
        </p:nvSpPr>
        <p:spPr>
          <a:xfrm>
            <a:off x="1472565" y="2352334"/>
            <a:ext cx="729613" cy="729613"/>
          </a:xfrm>
          <a:prstGeom prst="ellipse">
            <a:avLst/>
          </a:prstGeom>
          <a:blipFill rotWithShape="0">
            <a:blip r:embed="rId4"/>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tint val="50000"/>
              <a:hueOff val="-5239443"/>
              <a:satOff val="4083"/>
              <a:lumOff val="372"/>
              <a:alphaOff val="0"/>
            </a:schemeClr>
          </a:effectRef>
          <a:fontRef idx="minor">
            <a:schemeClr val="lt1">
              <a:hueOff val="0"/>
              <a:satOff val="0"/>
              <a:lumOff val="0"/>
              <a:alphaOff val="0"/>
            </a:schemeClr>
          </a:fontRef>
        </p:style>
      </p:sp>
      <p:grpSp>
        <p:nvGrpSpPr>
          <p:cNvPr id="12" name="Group 11"/>
          <p:cNvGrpSpPr/>
          <p:nvPr/>
        </p:nvGrpSpPr>
        <p:grpSpPr>
          <a:xfrm>
            <a:off x="2039852" y="3299742"/>
            <a:ext cx="5472684" cy="729613"/>
            <a:chOff x="1572737" y="1901530"/>
            <a:chExt cx="5472684" cy="729613"/>
          </a:xfrm>
          <a:scene3d>
            <a:camera prst="orthographicFront">
              <a:rot lat="0" lon="0" rev="0"/>
            </a:camera>
            <a:lightRig rig="contrasting" dir="t">
              <a:rot lat="0" lon="0" rev="1200000"/>
            </a:lightRig>
          </a:scene3d>
        </p:grpSpPr>
        <p:sp>
          <p:nvSpPr>
            <p:cNvPr id="22" name="Pentagon 21"/>
            <p:cNvSpPr/>
            <p:nvPr/>
          </p:nvSpPr>
          <p:spPr>
            <a:xfrm rot="10800000">
              <a:off x="1572737" y="1901530"/>
              <a:ext cx="5472684" cy="729613"/>
            </a:xfrm>
            <a:prstGeom prst="homePlate">
              <a:avLst/>
            </a:prstGeom>
            <a:solidFill>
              <a:schemeClr val="bg2">
                <a:lumMod val="50000"/>
              </a:schemeClr>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10081594"/>
                <a:satOff val="4384"/>
                <a:lumOff val="1275"/>
                <a:alphaOff val="0"/>
              </a:schemeClr>
            </a:effectRef>
            <a:fontRef idx="minor">
              <a:schemeClr val="lt1"/>
            </a:fontRef>
          </p:style>
          <p:txBody>
            <a:bodyPr/>
            <a:lstStyle/>
            <a:p>
              <a:endParaRPr lang="en-US" dirty="0"/>
            </a:p>
          </p:txBody>
        </p:sp>
        <p:sp>
          <p:nvSpPr>
            <p:cNvPr id="23" name="Pentagon 10"/>
            <p:cNvSpPr/>
            <p:nvPr/>
          </p:nvSpPr>
          <p:spPr>
            <a:xfrm rot="21600000">
              <a:off x="1755143" y="1901530"/>
              <a:ext cx="5290278" cy="72961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1739" tIns="106680" rIns="199136" bIns="106680" numCol="1" spcCol="1270" anchor="ctr" anchorCtr="0">
              <a:noAutofit/>
            </a:bodyPr>
            <a:lstStyle/>
            <a:p>
              <a:pPr lvl="0" algn="ctr" defTabSz="1244600">
                <a:lnSpc>
                  <a:spcPct val="90000"/>
                </a:lnSpc>
                <a:spcBef>
                  <a:spcPct val="0"/>
                </a:spcBef>
                <a:spcAft>
                  <a:spcPct val="35000"/>
                </a:spcAft>
              </a:pPr>
              <a:r>
                <a:rPr lang="en-US" sz="2800" kern="1200" dirty="0" smtClean="0"/>
                <a:t> </a:t>
              </a:r>
              <a:endParaRPr lang="en-US" sz="2800" kern="1200" dirty="0"/>
            </a:p>
          </p:txBody>
        </p:sp>
      </p:grpSp>
      <p:sp>
        <p:nvSpPr>
          <p:cNvPr id="13" name="Oval 12"/>
          <p:cNvSpPr/>
          <p:nvPr/>
        </p:nvSpPr>
        <p:spPr>
          <a:xfrm>
            <a:off x="1472565" y="3299742"/>
            <a:ext cx="729613" cy="729613"/>
          </a:xfrm>
          <a:prstGeom prst="ellipse">
            <a:avLst/>
          </a:prstGeom>
          <a:blipFill rotWithShape="0">
            <a:blip r:embed="rId5"/>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tint val="50000"/>
              <a:hueOff val="-10478886"/>
              <a:satOff val="8165"/>
              <a:lumOff val="744"/>
              <a:alphaOff val="0"/>
            </a:schemeClr>
          </a:effectRef>
          <a:fontRef idx="minor">
            <a:schemeClr val="lt1">
              <a:hueOff val="0"/>
              <a:satOff val="0"/>
              <a:lumOff val="0"/>
              <a:alphaOff val="0"/>
            </a:schemeClr>
          </a:fontRef>
        </p:style>
      </p:sp>
      <p:grpSp>
        <p:nvGrpSpPr>
          <p:cNvPr id="14" name="Group 13"/>
          <p:cNvGrpSpPr/>
          <p:nvPr/>
        </p:nvGrpSpPr>
        <p:grpSpPr>
          <a:xfrm>
            <a:off x="2039852" y="4247151"/>
            <a:ext cx="5472684" cy="729613"/>
            <a:chOff x="1572737" y="2848939"/>
            <a:chExt cx="5472684" cy="729613"/>
          </a:xfrm>
          <a:scene3d>
            <a:camera prst="orthographicFront">
              <a:rot lat="0" lon="0" rev="0"/>
            </a:camera>
            <a:lightRig rig="contrasting" dir="t">
              <a:rot lat="0" lon="0" rev="1200000"/>
            </a:lightRig>
          </a:scene3d>
        </p:grpSpPr>
        <p:sp>
          <p:nvSpPr>
            <p:cNvPr id="20" name="Pentagon 19"/>
            <p:cNvSpPr/>
            <p:nvPr/>
          </p:nvSpPr>
          <p:spPr>
            <a:xfrm rot="10800000">
              <a:off x="1572737" y="2848939"/>
              <a:ext cx="5472684" cy="729613"/>
            </a:xfrm>
            <a:prstGeom prst="homePlate">
              <a:avLst/>
            </a:prstGeom>
            <a:solidFill>
              <a:schemeClr val="bg2">
                <a:lumMod val="50000"/>
              </a:schemeClr>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15122391"/>
                <a:satOff val="6577"/>
                <a:lumOff val="1912"/>
                <a:alphaOff val="0"/>
              </a:schemeClr>
            </a:effectRef>
            <a:fontRef idx="minor">
              <a:schemeClr val="lt1"/>
            </a:fontRef>
          </p:style>
        </p:sp>
        <p:sp>
          <p:nvSpPr>
            <p:cNvPr id="21" name="Pentagon 13"/>
            <p:cNvSpPr/>
            <p:nvPr/>
          </p:nvSpPr>
          <p:spPr>
            <a:xfrm rot="21600000">
              <a:off x="1755143" y="2848939"/>
              <a:ext cx="5290278" cy="72961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1739" tIns="106680" rIns="199136" bIns="106680" numCol="1" spcCol="1270" anchor="ctr" anchorCtr="0">
              <a:noAutofit/>
            </a:bodyPr>
            <a:lstStyle/>
            <a:p>
              <a:pPr lvl="0" algn="ctr" defTabSz="1244600">
                <a:lnSpc>
                  <a:spcPct val="90000"/>
                </a:lnSpc>
                <a:spcBef>
                  <a:spcPct val="0"/>
                </a:spcBef>
                <a:spcAft>
                  <a:spcPct val="35000"/>
                </a:spcAft>
              </a:pPr>
              <a:endParaRPr lang="en-US" sz="2800" kern="1200" dirty="0"/>
            </a:p>
          </p:txBody>
        </p:sp>
      </p:grpSp>
      <p:sp>
        <p:nvSpPr>
          <p:cNvPr id="15" name="Oval 14"/>
          <p:cNvSpPr/>
          <p:nvPr/>
        </p:nvSpPr>
        <p:spPr>
          <a:xfrm>
            <a:off x="1484443" y="4247151"/>
            <a:ext cx="729613" cy="729613"/>
          </a:xfrm>
          <a:prstGeom prst="ellipse">
            <a:avLst/>
          </a:prstGeom>
          <a:blipFill rotWithShape="0">
            <a:blip r:embed="rId6"/>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tint val="50000"/>
              <a:hueOff val="-15718330"/>
              <a:satOff val="12248"/>
              <a:lumOff val="1116"/>
              <a:alphaOff val="0"/>
            </a:schemeClr>
          </a:effectRef>
          <a:fontRef idx="minor">
            <a:schemeClr val="lt1">
              <a:hueOff val="0"/>
              <a:satOff val="0"/>
              <a:lumOff val="0"/>
              <a:alphaOff val="0"/>
            </a:schemeClr>
          </a:fontRef>
        </p:style>
      </p:sp>
      <p:grpSp>
        <p:nvGrpSpPr>
          <p:cNvPr id="16" name="Group 15"/>
          <p:cNvGrpSpPr/>
          <p:nvPr/>
        </p:nvGrpSpPr>
        <p:grpSpPr>
          <a:xfrm>
            <a:off x="2039852" y="5194560"/>
            <a:ext cx="5472684" cy="729613"/>
            <a:chOff x="1572737" y="3796348"/>
            <a:chExt cx="5472684" cy="729613"/>
          </a:xfrm>
          <a:scene3d>
            <a:camera prst="orthographicFront">
              <a:rot lat="0" lon="0" rev="0"/>
            </a:camera>
            <a:lightRig rig="contrasting" dir="t">
              <a:rot lat="0" lon="0" rev="1200000"/>
            </a:lightRig>
          </a:scene3d>
        </p:grpSpPr>
        <p:sp>
          <p:nvSpPr>
            <p:cNvPr id="18" name="Pentagon 17"/>
            <p:cNvSpPr/>
            <p:nvPr/>
          </p:nvSpPr>
          <p:spPr>
            <a:xfrm rot="10800000">
              <a:off x="1572737" y="3796348"/>
              <a:ext cx="5472684" cy="729613"/>
            </a:xfrm>
            <a:prstGeom prst="homePlate">
              <a:avLst/>
            </a:prstGeom>
            <a:solidFill>
              <a:schemeClr val="bg2">
                <a:lumMod val="50000"/>
              </a:schemeClr>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20163188"/>
                <a:satOff val="8769"/>
                <a:lumOff val="2550"/>
                <a:alphaOff val="0"/>
              </a:schemeClr>
            </a:effectRef>
            <a:fontRef idx="minor">
              <a:schemeClr val="lt1"/>
            </a:fontRef>
          </p:style>
        </p:sp>
        <p:sp>
          <p:nvSpPr>
            <p:cNvPr id="19" name="Pentagon 16"/>
            <p:cNvSpPr/>
            <p:nvPr/>
          </p:nvSpPr>
          <p:spPr>
            <a:xfrm rot="21600000">
              <a:off x="1755143" y="3796348"/>
              <a:ext cx="5290278" cy="72961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1739" tIns="106680" rIns="199136" bIns="106680" numCol="1" spcCol="1270" anchor="ctr" anchorCtr="0">
              <a:noAutofit/>
            </a:bodyPr>
            <a:lstStyle/>
            <a:p>
              <a:pPr lvl="0" algn="ctr" defTabSz="1244600">
                <a:lnSpc>
                  <a:spcPct val="90000"/>
                </a:lnSpc>
                <a:spcBef>
                  <a:spcPct val="0"/>
                </a:spcBef>
                <a:spcAft>
                  <a:spcPct val="35000"/>
                </a:spcAft>
              </a:pPr>
              <a:endParaRPr lang="en-US" sz="2800" kern="1200" dirty="0"/>
            </a:p>
          </p:txBody>
        </p:sp>
      </p:grpSp>
      <p:sp>
        <p:nvSpPr>
          <p:cNvPr id="17" name="Oval 16"/>
          <p:cNvSpPr/>
          <p:nvPr/>
        </p:nvSpPr>
        <p:spPr>
          <a:xfrm>
            <a:off x="1491228" y="5194560"/>
            <a:ext cx="729613" cy="729613"/>
          </a:xfrm>
          <a:prstGeom prst="ellipse">
            <a:avLst/>
          </a:prstGeom>
          <a:blipFill rotWithShape="0">
            <a:blip r:embed="rId7"/>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tint val="50000"/>
              <a:hueOff val="-20957772"/>
              <a:satOff val="16331"/>
              <a:lumOff val="1488"/>
              <a:alphaOff val="0"/>
            </a:schemeClr>
          </a:effectRef>
          <a:fontRef idx="minor">
            <a:schemeClr val="lt1">
              <a:hueOff val="0"/>
              <a:satOff val="0"/>
              <a:lumOff val="0"/>
              <a:alphaOff val="0"/>
            </a:schemeClr>
          </a:fontRef>
        </p:style>
      </p:sp>
      <p:sp>
        <p:nvSpPr>
          <p:cNvPr id="3" name="TextBox 2"/>
          <p:cNvSpPr txBox="1"/>
          <p:nvPr/>
        </p:nvSpPr>
        <p:spPr>
          <a:xfrm>
            <a:off x="1441460" y="2276985"/>
            <a:ext cx="6309360" cy="178510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200" b="1" dirty="0" smtClean="0"/>
              <a:t> </a:t>
            </a:r>
          </a:p>
          <a:p>
            <a:pPr algn="ctr"/>
            <a:r>
              <a:rPr lang="en-US" sz="2200" b="1" dirty="0" smtClean="0">
                <a:latin typeface="Calibri" pitchFamily="34" charset="0"/>
                <a:cs typeface="Calibri" pitchFamily="34" charset="0"/>
              </a:rPr>
              <a:t>WITHOUT DELAY</a:t>
            </a:r>
          </a:p>
          <a:p>
            <a:pPr algn="ctr"/>
            <a:endParaRPr lang="en-US" sz="2200" b="1" dirty="0" smtClean="0">
              <a:latin typeface="Calibri" pitchFamily="34" charset="0"/>
              <a:cs typeface="Calibri" pitchFamily="34" charset="0"/>
            </a:endParaRPr>
          </a:p>
          <a:p>
            <a:pPr algn="ctr"/>
            <a:r>
              <a:rPr lang="en-US" sz="2200" b="1" dirty="0" smtClean="0">
                <a:latin typeface="Calibri" pitchFamily="34" charset="0"/>
                <a:cs typeface="Calibri" pitchFamily="34" charset="0"/>
              </a:rPr>
              <a:t>OCCURRING IN NEAR FUTURE</a:t>
            </a:r>
          </a:p>
          <a:p>
            <a:pPr algn="ctr"/>
            <a:endParaRPr lang="en-US" sz="2200" b="1" dirty="0">
              <a:latin typeface="Calibri" pitchFamily="34" charset="0"/>
              <a:cs typeface="Calibri" pitchFamily="34" charset="0"/>
            </a:endParaRPr>
          </a:p>
        </p:txBody>
      </p:sp>
    </p:spTree>
    <p:extLst>
      <p:ext uri="{BB962C8B-B14F-4D97-AF65-F5344CB8AC3E}">
        <p14:creationId xmlns:p14="http://schemas.microsoft.com/office/powerpoint/2010/main" xmlns="" val="41266502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9000"/>
                                  </p:stCondLst>
                                  <p:childTnLst>
                                    <p:animEffect transition="out" filter="fade">
                                      <p:cBhvr>
                                        <p:cTn id="6" dur="500" tmFilter="0, 0; .2, .5; .8, .5; 1, 0"/>
                                        <p:tgtEl>
                                          <p:spTgt spid="27"/>
                                        </p:tgtEl>
                                      </p:cBhvr>
                                    </p:animEffect>
                                    <p:animScale>
                                      <p:cBhvr>
                                        <p:cTn id="7" dur="250" autoRev="1" fill="hold"/>
                                        <p:tgtEl>
                                          <p:spTgt spid="27"/>
                                        </p:tgtEl>
                                      </p:cBhvr>
                                      <p:by x="105000" y="105000"/>
                                    </p:animScale>
                                  </p:childTnLst>
                                </p:cTn>
                              </p:par>
                              <p:par>
                                <p:cTn id="8" presetID="10" presetClass="entr" presetSubtype="0" fill="hold" grpId="0" nodeType="withEffect">
                                  <p:stCondLst>
                                    <p:cond delay="12000"/>
                                  </p:stCondLst>
                                  <p:childTnLst>
                                    <p:set>
                                      <p:cBhvr>
                                        <p:cTn id="9" dur="1" fill="hold">
                                          <p:stCondLst>
                                            <p:cond delay="0"/>
                                          </p:stCondLst>
                                        </p:cTn>
                                        <p:tgtEl>
                                          <p:spTgt spid="3">
                                            <p:bg/>
                                          </p:spTgt>
                                        </p:tgtEl>
                                        <p:attrNameLst>
                                          <p:attrName>style.visibility</p:attrName>
                                        </p:attrNameLst>
                                      </p:cBhvr>
                                      <p:to>
                                        <p:strVal val="visible"/>
                                      </p:to>
                                    </p:set>
                                    <p:animEffect transition="in" filter="fade">
                                      <p:cBhvr>
                                        <p:cTn id="10" dur="500"/>
                                        <p:tgtEl>
                                          <p:spTgt spid="3">
                                            <p:bg/>
                                          </p:spTgt>
                                        </p:tgtEl>
                                      </p:cBhvr>
                                    </p:animEffect>
                                  </p:childTnLst>
                                </p:cTn>
                              </p:par>
                              <p:par>
                                <p:cTn id="11" presetID="10" presetClass="entr" presetSubtype="0" fill="hold" grpId="0" nodeType="withEffect">
                                  <p:stCondLst>
                                    <p:cond delay="120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childTnLst>
                                </p:cTn>
                              </p:par>
                              <p:par>
                                <p:cTn id="14" presetID="10" presetClass="entr" presetSubtype="0" fill="hold" grpId="0" nodeType="withEffect">
                                  <p:stCondLst>
                                    <p:cond delay="1400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p:cNvGrpSpPr/>
          <p:nvPr/>
        </p:nvGrpSpPr>
        <p:grpSpPr>
          <a:xfrm>
            <a:off x="2029939" y="1401568"/>
            <a:ext cx="5472684" cy="729613"/>
            <a:chOff x="1560861" y="3357"/>
            <a:chExt cx="5472684" cy="729613"/>
          </a:xfrm>
          <a:scene3d>
            <a:camera prst="orthographicFront">
              <a:rot lat="0" lon="0" rev="0"/>
            </a:camera>
            <a:lightRig rig="contrasting" dir="t">
              <a:rot lat="0" lon="0" rev="1200000"/>
            </a:lightRig>
          </a:scene3d>
        </p:grpSpPr>
        <p:sp>
          <p:nvSpPr>
            <p:cNvPr id="59" name="Pentagon 58"/>
            <p:cNvSpPr/>
            <p:nvPr/>
          </p:nvSpPr>
          <p:spPr>
            <a:xfrm rot="10800000">
              <a:off x="1560861" y="3357"/>
              <a:ext cx="5472684" cy="729613"/>
            </a:xfrm>
            <a:prstGeom prst="homePlate">
              <a:avLst/>
            </a:prstGeom>
            <a:solidFill>
              <a:schemeClr val="bg2">
                <a:lumMod val="50000"/>
              </a:schemeClr>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sp>
        <p:sp>
          <p:nvSpPr>
            <p:cNvPr id="60" name="Pentagon 4"/>
            <p:cNvSpPr/>
            <p:nvPr/>
          </p:nvSpPr>
          <p:spPr>
            <a:xfrm>
              <a:off x="1731392" y="3357"/>
              <a:ext cx="5290278" cy="72961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1739" tIns="106680" rIns="199136" bIns="106680" numCol="1" spcCol="1270" anchor="ctr" anchorCtr="0">
              <a:noAutofit/>
            </a:bodyPr>
            <a:lstStyle/>
            <a:p>
              <a:pPr lvl="0" algn="ctr" defTabSz="1244600">
                <a:lnSpc>
                  <a:spcPct val="90000"/>
                </a:lnSpc>
                <a:spcBef>
                  <a:spcPct val="0"/>
                </a:spcBef>
                <a:spcAft>
                  <a:spcPct val="35000"/>
                </a:spcAft>
              </a:pPr>
              <a:r>
                <a:rPr lang="en-US" sz="3000" kern="1200" dirty="0" smtClean="0">
                  <a:latin typeface="Calibri" pitchFamily="34" charset="0"/>
                  <a:cs typeface="Calibri" pitchFamily="34" charset="0"/>
                </a:rPr>
                <a:t>Immediacy</a:t>
              </a:r>
              <a:endParaRPr lang="en-US" sz="3000" kern="1200" dirty="0">
                <a:latin typeface="Calibri" pitchFamily="34" charset="0"/>
                <a:cs typeface="Calibri" pitchFamily="34" charset="0"/>
              </a:endParaRPr>
            </a:p>
          </p:txBody>
        </p:sp>
      </p:grpSp>
      <p:sp>
        <p:nvSpPr>
          <p:cNvPr id="2" name="Title 1"/>
          <p:cNvSpPr>
            <a:spLocks noGrp="1"/>
          </p:cNvSpPr>
          <p:nvPr>
            <p:ph type="title"/>
          </p:nvPr>
        </p:nvSpPr>
        <p:spPr/>
        <p:txBody>
          <a:bodyPr/>
          <a:lstStyle/>
          <a:p>
            <a:r>
              <a:rPr lang="en-US" dirty="0" smtClean="0"/>
              <a:t>Threshold Criteria #2:  Severity?</a:t>
            </a:r>
            <a:endParaRPr lang="en-US" dirty="0"/>
          </a:p>
        </p:txBody>
      </p:sp>
      <p:sp>
        <p:nvSpPr>
          <p:cNvPr id="24" name="Pentagon 23"/>
          <p:cNvSpPr/>
          <p:nvPr/>
        </p:nvSpPr>
        <p:spPr>
          <a:xfrm rot="10800000">
            <a:off x="2036179" y="2350966"/>
            <a:ext cx="5472684" cy="729613"/>
          </a:xfrm>
          <a:prstGeom prst="homePlate">
            <a:avLst/>
          </a:prstGeom>
          <a:solidFill>
            <a:srgbClr val="C0000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5040797"/>
              <a:satOff val="2192"/>
              <a:lumOff val="637"/>
              <a:alphaOff val="0"/>
            </a:schemeClr>
          </a:effectRef>
          <a:fontRef idx="minor">
            <a:schemeClr val="lt1"/>
          </a:fontRef>
        </p:style>
        <p:txBody>
          <a:bodyPr/>
          <a:lstStyle/>
          <a:p>
            <a:endParaRPr lang="en-US" dirty="0"/>
          </a:p>
        </p:txBody>
      </p:sp>
      <p:sp>
        <p:nvSpPr>
          <p:cNvPr id="25" name="Pentagon 7"/>
          <p:cNvSpPr/>
          <p:nvPr/>
        </p:nvSpPr>
        <p:spPr>
          <a:xfrm>
            <a:off x="2218585" y="2350966"/>
            <a:ext cx="5290278" cy="729613"/>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321739" tIns="114300" rIns="213360" bIns="114300" numCol="1" spcCol="1270" anchor="ctr" anchorCtr="0">
            <a:noAutofit/>
          </a:bodyPr>
          <a:lstStyle/>
          <a:p>
            <a:pPr lvl="0" algn="ctr" defTabSz="1333500">
              <a:lnSpc>
                <a:spcPct val="90000"/>
              </a:lnSpc>
              <a:spcBef>
                <a:spcPct val="0"/>
              </a:spcBef>
              <a:spcAft>
                <a:spcPct val="35000"/>
              </a:spcAft>
            </a:pPr>
            <a:r>
              <a:rPr lang="en-US" sz="3000" kern="1200" dirty="0" smtClean="0">
                <a:latin typeface="Calibri" pitchFamily="34" charset="0"/>
                <a:cs typeface="Calibri" pitchFamily="34" charset="0"/>
              </a:rPr>
              <a:t>Severity</a:t>
            </a:r>
            <a:endParaRPr lang="en-US" sz="3000" kern="1200" dirty="0">
              <a:latin typeface="Calibri" pitchFamily="34" charset="0"/>
              <a:cs typeface="Calibri" pitchFamily="34" charset="0"/>
            </a:endParaRPr>
          </a:p>
        </p:txBody>
      </p:sp>
      <p:sp>
        <p:nvSpPr>
          <p:cNvPr id="31" name="Oval 30"/>
          <p:cNvSpPr/>
          <p:nvPr/>
        </p:nvSpPr>
        <p:spPr>
          <a:xfrm>
            <a:off x="1465210" y="1401569"/>
            <a:ext cx="729613" cy="729613"/>
          </a:xfrm>
          <a:prstGeom prst="ellipse">
            <a:avLst/>
          </a:prstGeom>
          <a:blipFill rotWithShape="0">
            <a:blip r:embed="rId3"/>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tint val="50000"/>
              <a:hueOff val="0"/>
              <a:satOff val="0"/>
              <a:lumOff val="0"/>
              <a:alphaOff val="0"/>
            </a:schemeClr>
          </a:effectRef>
          <a:fontRef idx="minor">
            <a:schemeClr val="lt1">
              <a:hueOff val="0"/>
              <a:satOff val="0"/>
              <a:lumOff val="0"/>
              <a:alphaOff val="0"/>
            </a:schemeClr>
          </a:fontRef>
        </p:style>
      </p:sp>
      <p:sp>
        <p:nvSpPr>
          <p:cNvPr id="35" name="Oval 34"/>
          <p:cNvSpPr/>
          <p:nvPr/>
        </p:nvSpPr>
        <p:spPr>
          <a:xfrm>
            <a:off x="1472565" y="2352334"/>
            <a:ext cx="729613" cy="729613"/>
          </a:xfrm>
          <a:prstGeom prst="ellipse">
            <a:avLst/>
          </a:prstGeom>
          <a:blipFill rotWithShape="0">
            <a:blip r:embed="rId4"/>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tint val="50000"/>
              <a:hueOff val="-5239443"/>
              <a:satOff val="4083"/>
              <a:lumOff val="372"/>
              <a:alphaOff val="0"/>
            </a:schemeClr>
          </a:effectRef>
          <a:fontRef idx="minor">
            <a:schemeClr val="lt1">
              <a:hueOff val="0"/>
              <a:satOff val="0"/>
              <a:lumOff val="0"/>
              <a:alphaOff val="0"/>
            </a:schemeClr>
          </a:fontRef>
        </p:style>
      </p:sp>
      <p:grpSp>
        <p:nvGrpSpPr>
          <p:cNvPr id="36" name="Group 35"/>
          <p:cNvGrpSpPr/>
          <p:nvPr/>
        </p:nvGrpSpPr>
        <p:grpSpPr>
          <a:xfrm>
            <a:off x="2039852" y="3299742"/>
            <a:ext cx="5472684" cy="729613"/>
            <a:chOff x="1572737" y="1901530"/>
            <a:chExt cx="5472684" cy="729613"/>
          </a:xfrm>
          <a:scene3d>
            <a:camera prst="orthographicFront">
              <a:rot lat="0" lon="0" rev="0"/>
            </a:camera>
            <a:lightRig rig="contrasting" dir="t">
              <a:rot lat="0" lon="0" rev="1200000"/>
            </a:lightRig>
          </a:scene3d>
        </p:grpSpPr>
        <p:sp>
          <p:nvSpPr>
            <p:cNvPr id="37" name="Pentagon 36"/>
            <p:cNvSpPr/>
            <p:nvPr/>
          </p:nvSpPr>
          <p:spPr>
            <a:xfrm rot="10800000">
              <a:off x="1572737" y="1901530"/>
              <a:ext cx="5472684" cy="729613"/>
            </a:xfrm>
            <a:prstGeom prst="homePlate">
              <a:avLst/>
            </a:prstGeom>
            <a:solidFill>
              <a:schemeClr val="bg2">
                <a:lumMod val="50000"/>
              </a:schemeClr>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10081594"/>
                <a:satOff val="4384"/>
                <a:lumOff val="1275"/>
                <a:alphaOff val="0"/>
              </a:schemeClr>
            </a:effectRef>
            <a:fontRef idx="minor">
              <a:schemeClr val="lt1"/>
            </a:fontRef>
          </p:style>
        </p:sp>
        <p:sp>
          <p:nvSpPr>
            <p:cNvPr id="38" name="Pentagon 10"/>
            <p:cNvSpPr/>
            <p:nvPr/>
          </p:nvSpPr>
          <p:spPr>
            <a:xfrm rot="21600000">
              <a:off x="1755143" y="1901530"/>
              <a:ext cx="5290278" cy="72961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1739" tIns="106680" rIns="199136" bIns="106680" numCol="1" spcCol="1270" anchor="ctr" anchorCtr="0">
              <a:noAutofit/>
            </a:bodyPr>
            <a:lstStyle/>
            <a:p>
              <a:pPr lvl="0" algn="ctr" defTabSz="1244600">
                <a:lnSpc>
                  <a:spcPct val="90000"/>
                </a:lnSpc>
                <a:spcBef>
                  <a:spcPct val="0"/>
                </a:spcBef>
                <a:spcAft>
                  <a:spcPct val="35000"/>
                </a:spcAft>
              </a:pPr>
              <a:r>
                <a:rPr lang="en-US" sz="2800" kern="1200" dirty="0" smtClean="0"/>
                <a:t> </a:t>
              </a:r>
              <a:endParaRPr lang="en-US" sz="2800" kern="1200" dirty="0"/>
            </a:p>
          </p:txBody>
        </p:sp>
      </p:grpSp>
      <p:sp>
        <p:nvSpPr>
          <p:cNvPr id="39" name="Oval 38"/>
          <p:cNvSpPr/>
          <p:nvPr/>
        </p:nvSpPr>
        <p:spPr>
          <a:xfrm>
            <a:off x="1472565" y="3299742"/>
            <a:ext cx="729613" cy="729613"/>
          </a:xfrm>
          <a:prstGeom prst="ellipse">
            <a:avLst/>
          </a:prstGeom>
          <a:blipFill rotWithShape="0">
            <a:blip r:embed="rId5"/>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tint val="50000"/>
              <a:hueOff val="-10478886"/>
              <a:satOff val="8165"/>
              <a:lumOff val="744"/>
              <a:alphaOff val="0"/>
            </a:schemeClr>
          </a:effectRef>
          <a:fontRef idx="minor">
            <a:schemeClr val="lt1">
              <a:hueOff val="0"/>
              <a:satOff val="0"/>
              <a:lumOff val="0"/>
              <a:alphaOff val="0"/>
            </a:schemeClr>
          </a:fontRef>
        </p:style>
      </p:sp>
      <p:grpSp>
        <p:nvGrpSpPr>
          <p:cNvPr id="40" name="Group 39"/>
          <p:cNvGrpSpPr/>
          <p:nvPr/>
        </p:nvGrpSpPr>
        <p:grpSpPr>
          <a:xfrm>
            <a:off x="2039852" y="4247151"/>
            <a:ext cx="5472684" cy="729613"/>
            <a:chOff x="1572737" y="2848939"/>
            <a:chExt cx="5472684" cy="729613"/>
          </a:xfrm>
          <a:scene3d>
            <a:camera prst="orthographicFront">
              <a:rot lat="0" lon="0" rev="0"/>
            </a:camera>
            <a:lightRig rig="contrasting" dir="t">
              <a:rot lat="0" lon="0" rev="1200000"/>
            </a:lightRig>
          </a:scene3d>
        </p:grpSpPr>
        <p:sp>
          <p:nvSpPr>
            <p:cNvPr id="41" name="Pentagon 40"/>
            <p:cNvSpPr/>
            <p:nvPr/>
          </p:nvSpPr>
          <p:spPr>
            <a:xfrm rot="10800000">
              <a:off x="1572737" y="2848939"/>
              <a:ext cx="5472684" cy="729613"/>
            </a:xfrm>
            <a:prstGeom prst="homePlate">
              <a:avLst/>
            </a:prstGeom>
            <a:solidFill>
              <a:schemeClr val="bg2">
                <a:lumMod val="50000"/>
              </a:schemeClr>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15122391"/>
                <a:satOff val="6577"/>
                <a:lumOff val="1912"/>
                <a:alphaOff val="0"/>
              </a:schemeClr>
            </a:effectRef>
            <a:fontRef idx="minor">
              <a:schemeClr val="lt1"/>
            </a:fontRef>
          </p:style>
        </p:sp>
        <p:sp>
          <p:nvSpPr>
            <p:cNvPr id="42" name="Pentagon 13"/>
            <p:cNvSpPr/>
            <p:nvPr/>
          </p:nvSpPr>
          <p:spPr>
            <a:xfrm rot="21600000">
              <a:off x="1755143" y="2848939"/>
              <a:ext cx="5290278" cy="72961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1739" tIns="106680" rIns="199136" bIns="106680" numCol="1" spcCol="1270" anchor="ctr" anchorCtr="0">
              <a:noAutofit/>
            </a:bodyPr>
            <a:lstStyle/>
            <a:p>
              <a:pPr lvl="0" algn="ctr" defTabSz="1244600">
                <a:lnSpc>
                  <a:spcPct val="90000"/>
                </a:lnSpc>
                <a:spcBef>
                  <a:spcPct val="0"/>
                </a:spcBef>
                <a:spcAft>
                  <a:spcPct val="35000"/>
                </a:spcAft>
              </a:pPr>
              <a:endParaRPr lang="en-US" sz="2800" kern="1200" dirty="0"/>
            </a:p>
          </p:txBody>
        </p:sp>
      </p:grpSp>
      <p:sp>
        <p:nvSpPr>
          <p:cNvPr id="43" name="Oval 42"/>
          <p:cNvSpPr/>
          <p:nvPr/>
        </p:nvSpPr>
        <p:spPr>
          <a:xfrm>
            <a:off x="1484443" y="4247151"/>
            <a:ext cx="729613" cy="729613"/>
          </a:xfrm>
          <a:prstGeom prst="ellipse">
            <a:avLst/>
          </a:prstGeom>
          <a:blipFill rotWithShape="0">
            <a:blip r:embed="rId6"/>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tint val="50000"/>
              <a:hueOff val="-15718330"/>
              <a:satOff val="12248"/>
              <a:lumOff val="1116"/>
              <a:alphaOff val="0"/>
            </a:schemeClr>
          </a:effectRef>
          <a:fontRef idx="minor">
            <a:schemeClr val="lt1">
              <a:hueOff val="0"/>
              <a:satOff val="0"/>
              <a:lumOff val="0"/>
              <a:alphaOff val="0"/>
            </a:schemeClr>
          </a:fontRef>
        </p:style>
      </p:sp>
      <p:grpSp>
        <p:nvGrpSpPr>
          <p:cNvPr id="44" name="Group 43"/>
          <p:cNvGrpSpPr/>
          <p:nvPr/>
        </p:nvGrpSpPr>
        <p:grpSpPr>
          <a:xfrm>
            <a:off x="2039852" y="5194560"/>
            <a:ext cx="5472684" cy="729613"/>
            <a:chOff x="1572737" y="3796348"/>
            <a:chExt cx="5472684" cy="729613"/>
          </a:xfrm>
          <a:scene3d>
            <a:camera prst="orthographicFront">
              <a:rot lat="0" lon="0" rev="0"/>
            </a:camera>
            <a:lightRig rig="contrasting" dir="t">
              <a:rot lat="0" lon="0" rev="1200000"/>
            </a:lightRig>
          </a:scene3d>
        </p:grpSpPr>
        <p:sp>
          <p:nvSpPr>
            <p:cNvPr id="45" name="Pentagon 44"/>
            <p:cNvSpPr/>
            <p:nvPr/>
          </p:nvSpPr>
          <p:spPr>
            <a:xfrm rot="10800000">
              <a:off x="1572737" y="3796348"/>
              <a:ext cx="5472684" cy="729613"/>
            </a:xfrm>
            <a:prstGeom prst="homePlate">
              <a:avLst/>
            </a:prstGeom>
            <a:solidFill>
              <a:schemeClr val="bg2">
                <a:lumMod val="50000"/>
              </a:schemeClr>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20163188"/>
                <a:satOff val="8769"/>
                <a:lumOff val="2550"/>
                <a:alphaOff val="0"/>
              </a:schemeClr>
            </a:effectRef>
            <a:fontRef idx="minor">
              <a:schemeClr val="lt1"/>
            </a:fontRef>
          </p:style>
        </p:sp>
        <p:sp>
          <p:nvSpPr>
            <p:cNvPr id="46" name="Pentagon 16"/>
            <p:cNvSpPr/>
            <p:nvPr/>
          </p:nvSpPr>
          <p:spPr>
            <a:xfrm rot="21600000">
              <a:off x="1755143" y="3796348"/>
              <a:ext cx="5290278" cy="72961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1739" tIns="106680" rIns="199136" bIns="106680" numCol="1" spcCol="1270" anchor="ctr" anchorCtr="0">
              <a:noAutofit/>
            </a:bodyPr>
            <a:lstStyle/>
            <a:p>
              <a:pPr lvl="0" algn="ctr" defTabSz="1244600">
                <a:lnSpc>
                  <a:spcPct val="90000"/>
                </a:lnSpc>
                <a:spcBef>
                  <a:spcPct val="0"/>
                </a:spcBef>
                <a:spcAft>
                  <a:spcPct val="35000"/>
                </a:spcAft>
              </a:pPr>
              <a:endParaRPr lang="en-US" sz="2800" kern="1200" dirty="0"/>
            </a:p>
          </p:txBody>
        </p:sp>
      </p:grpSp>
      <p:sp>
        <p:nvSpPr>
          <p:cNvPr id="47" name="Oval 46"/>
          <p:cNvSpPr/>
          <p:nvPr/>
        </p:nvSpPr>
        <p:spPr>
          <a:xfrm>
            <a:off x="1491228" y="5194560"/>
            <a:ext cx="729613" cy="729613"/>
          </a:xfrm>
          <a:prstGeom prst="ellipse">
            <a:avLst/>
          </a:prstGeom>
          <a:blipFill rotWithShape="0">
            <a:blip r:embed="rId7"/>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tint val="50000"/>
              <a:hueOff val="-20957772"/>
              <a:satOff val="16331"/>
              <a:lumOff val="1488"/>
              <a:alphaOff val="0"/>
            </a:schemeClr>
          </a:effectRef>
          <a:fontRef idx="minor">
            <a:schemeClr val="lt1">
              <a:hueOff val="0"/>
              <a:satOff val="0"/>
              <a:lumOff val="0"/>
              <a:alphaOff val="0"/>
            </a:schemeClr>
          </a:fontRef>
        </p:style>
      </p:sp>
      <p:sp>
        <p:nvSpPr>
          <p:cNvPr id="3" name="TextBox 2"/>
          <p:cNvSpPr txBox="1"/>
          <p:nvPr/>
        </p:nvSpPr>
        <p:spPr>
          <a:xfrm>
            <a:off x="1444752" y="3230282"/>
            <a:ext cx="6309360" cy="31393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457200" indent="-457200" algn="ctr"/>
            <a:endParaRPr lang="en-US" sz="2200" b="1" dirty="0" smtClean="0">
              <a:latin typeface="Calibri" pitchFamily="34" charset="0"/>
              <a:cs typeface="Calibri" pitchFamily="34" charset="0"/>
            </a:endParaRPr>
          </a:p>
          <a:p>
            <a:pPr marL="457200" indent="-457200" algn="ctr"/>
            <a:r>
              <a:rPr lang="en-US" sz="2200" b="1" dirty="0" smtClean="0">
                <a:latin typeface="Calibri" pitchFamily="34" charset="0"/>
                <a:cs typeface="Calibri" pitchFamily="34" charset="0"/>
              </a:rPr>
              <a:t>SERIOUS INJURY</a:t>
            </a:r>
            <a:br>
              <a:rPr lang="en-US" sz="2200" b="1" dirty="0" smtClean="0">
                <a:latin typeface="Calibri" pitchFamily="34" charset="0"/>
                <a:cs typeface="Calibri" pitchFamily="34" charset="0"/>
              </a:rPr>
            </a:br>
            <a:endParaRPr lang="en-US" sz="2200" b="1" dirty="0" smtClean="0">
              <a:latin typeface="Calibri" pitchFamily="34" charset="0"/>
              <a:cs typeface="Calibri" pitchFamily="34" charset="0"/>
            </a:endParaRPr>
          </a:p>
          <a:p>
            <a:pPr marL="457200" indent="-457200" algn="ctr"/>
            <a:r>
              <a:rPr lang="en-US" sz="2200" b="1" dirty="0" smtClean="0">
                <a:latin typeface="Calibri" pitchFamily="34" charset="0"/>
                <a:cs typeface="Calibri" pitchFamily="34" charset="0"/>
              </a:rPr>
              <a:t>DEBILITATING PHYSICAL HEALTH</a:t>
            </a:r>
            <a:br>
              <a:rPr lang="en-US" sz="2200" b="1" dirty="0" smtClean="0">
                <a:latin typeface="Calibri" pitchFamily="34" charset="0"/>
                <a:cs typeface="Calibri" pitchFamily="34" charset="0"/>
              </a:rPr>
            </a:br>
            <a:endParaRPr lang="en-US" sz="2200" b="1" dirty="0" smtClean="0">
              <a:latin typeface="Calibri" pitchFamily="34" charset="0"/>
              <a:cs typeface="Calibri" pitchFamily="34" charset="0"/>
            </a:endParaRPr>
          </a:p>
          <a:p>
            <a:pPr marL="457200" indent="-457200" algn="ctr"/>
            <a:r>
              <a:rPr lang="en-US" sz="2200" b="1" dirty="0" smtClean="0">
                <a:latin typeface="Calibri" pitchFamily="34" charset="0"/>
                <a:cs typeface="Calibri" pitchFamily="34" charset="0"/>
              </a:rPr>
              <a:t>SIGNIFICANT IMPAIRMENT/ACUTE SUFFERING</a:t>
            </a:r>
            <a:br>
              <a:rPr lang="en-US" sz="2200" b="1" dirty="0" smtClean="0">
                <a:latin typeface="Calibri" pitchFamily="34" charset="0"/>
                <a:cs typeface="Calibri" pitchFamily="34" charset="0"/>
              </a:rPr>
            </a:br>
            <a:endParaRPr lang="en-US" sz="2200" b="1" dirty="0" smtClean="0">
              <a:latin typeface="Calibri" pitchFamily="34" charset="0"/>
              <a:cs typeface="Calibri" pitchFamily="34" charset="0"/>
            </a:endParaRPr>
          </a:p>
          <a:p>
            <a:pPr marL="457200" indent="-457200" algn="ctr"/>
            <a:r>
              <a:rPr lang="en-US" sz="2200" b="1" dirty="0" smtClean="0">
                <a:latin typeface="Calibri" pitchFamily="34" charset="0"/>
                <a:cs typeface="Calibri" pitchFamily="34" charset="0"/>
              </a:rPr>
              <a:t>TERRORIZING/LIFE THREATENING</a:t>
            </a:r>
          </a:p>
          <a:p>
            <a:pPr marL="457200" indent="-457200" algn="ctr"/>
            <a:endParaRPr lang="en-US" sz="2200" b="1" dirty="0"/>
          </a:p>
        </p:txBody>
      </p:sp>
    </p:spTree>
    <p:extLst>
      <p:ext uri="{BB962C8B-B14F-4D97-AF65-F5344CB8AC3E}">
        <p14:creationId xmlns:p14="http://schemas.microsoft.com/office/powerpoint/2010/main" xmlns="" val="17971857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4000"/>
                                  </p:stCondLst>
                                  <p:childTnLst>
                                    <p:animEffect transition="out" filter="fade">
                                      <p:cBhvr>
                                        <p:cTn id="6" dur="500" tmFilter="0, 0; .2, .5; .8, .5; 1, 0"/>
                                        <p:tgtEl>
                                          <p:spTgt spid="25"/>
                                        </p:tgtEl>
                                      </p:cBhvr>
                                    </p:animEffect>
                                    <p:animScale>
                                      <p:cBhvr>
                                        <p:cTn id="7" dur="250" autoRev="1" fill="hold"/>
                                        <p:tgtEl>
                                          <p:spTgt spid="25"/>
                                        </p:tgtEl>
                                      </p:cBhvr>
                                      <p:by x="105000" y="105000"/>
                                    </p:animScale>
                                  </p:childTnLst>
                                </p:cTn>
                              </p:par>
                              <p:par>
                                <p:cTn id="8" presetID="10" presetClass="entr" presetSubtype="0" fill="hold" grpId="0" nodeType="withEffect">
                                  <p:stCondLst>
                                    <p:cond delay="18500"/>
                                  </p:stCondLst>
                                  <p:childTnLst>
                                    <p:set>
                                      <p:cBhvr>
                                        <p:cTn id="9" dur="1" fill="hold">
                                          <p:stCondLst>
                                            <p:cond delay="0"/>
                                          </p:stCondLst>
                                        </p:cTn>
                                        <p:tgtEl>
                                          <p:spTgt spid="3">
                                            <p:bg/>
                                          </p:spTgt>
                                        </p:tgtEl>
                                        <p:attrNameLst>
                                          <p:attrName>style.visibility</p:attrName>
                                        </p:attrNameLst>
                                      </p:cBhvr>
                                      <p:to>
                                        <p:strVal val="visible"/>
                                      </p:to>
                                    </p:set>
                                    <p:animEffect transition="in" filter="fade">
                                      <p:cBhvr>
                                        <p:cTn id="10" dur="500"/>
                                        <p:tgtEl>
                                          <p:spTgt spid="3">
                                            <p:bg/>
                                          </p:spTgt>
                                        </p:tgtEl>
                                      </p:cBhvr>
                                    </p:animEffect>
                                  </p:childTnLst>
                                </p:cTn>
                              </p:par>
                              <p:par>
                                <p:cTn id="11" presetID="10" presetClass="entr" presetSubtype="0" fill="hold" grpId="0" nodeType="withEffect">
                                  <p:stCondLst>
                                    <p:cond delay="185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childTnLst>
                                </p:cTn>
                              </p:par>
                              <p:par>
                                <p:cTn id="14" presetID="10" presetClass="entr" presetSubtype="0" fill="hold" grpId="0" nodeType="withEffect">
                                  <p:stCondLst>
                                    <p:cond delay="2050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childTnLst>
                                </p:cTn>
                              </p:par>
                              <p:par>
                                <p:cTn id="17" presetID="10" presetClass="entr" presetSubtype="0" fill="hold" grpId="0" nodeType="withEffect">
                                  <p:stCondLst>
                                    <p:cond delay="235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par>
                                <p:cTn id="20" presetID="10" presetClass="entr" presetSubtype="0" fill="hold" grpId="0" nodeType="withEffect">
                                  <p:stCondLst>
                                    <p:cond delay="2700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 grpId="0" uiExpand="1"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2041813" y="2350966"/>
            <a:ext cx="5472684" cy="729613"/>
            <a:chOff x="1560861" y="3357"/>
            <a:chExt cx="5472684" cy="729613"/>
          </a:xfrm>
          <a:scene3d>
            <a:camera prst="orthographicFront">
              <a:rot lat="0" lon="0" rev="0"/>
            </a:camera>
            <a:lightRig rig="contrasting" dir="t">
              <a:rot lat="0" lon="0" rev="1200000"/>
            </a:lightRig>
          </a:scene3d>
        </p:grpSpPr>
        <p:sp>
          <p:nvSpPr>
            <p:cNvPr id="50" name="Pentagon 49"/>
            <p:cNvSpPr/>
            <p:nvPr/>
          </p:nvSpPr>
          <p:spPr>
            <a:xfrm rot="10800000">
              <a:off x="1560861" y="3357"/>
              <a:ext cx="5472684" cy="729613"/>
            </a:xfrm>
            <a:prstGeom prst="homePlate">
              <a:avLst/>
            </a:prstGeom>
            <a:solidFill>
              <a:schemeClr val="bg2">
                <a:lumMod val="50000"/>
              </a:schemeClr>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sp>
        <p:sp>
          <p:nvSpPr>
            <p:cNvPr id="51" name="Pentagon 4"/>
            <p:cNvSpPr/>
            <p:nvPr/>
          </p:nvSpPr>
          <p:spPr>
            <a:xfrm>
              <a:off x="1731392" y="3357"/>
              <a:ext cx="5290278" cy="72961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1739" tIns="106680" rIns="199136" bIns="106680" numCol="1" spcCol="1270" anchor="ctr" anchorCtr="0">
              <a:noAutofit/>
            </a:bodyPr>
            <a:lstStyle/>
            <a:p>
              <a:pPr lvl="0" algn="ctr" defTabSz="1244600">
                <a:lnSpc>
                  <a:spcPct val="90000"/>
                </a:lnSpc>
                <a:spcBef>
                  <a:spcPct val="0"/>
                </a:spcBef>
                <a:spcAft>
                  <a:spcPct val="35000"/>
                </a:spcAft>
              </a:pPr>
              <a:r>
                <a:rPr lang="en-US" sz="3000" kern="1200" dirty="0" smtClean="0">
                  <a:latin typeface="Calibri" pitchFamily="34" charset="0"/>
                  <a:cs typeface="Calibri" pitchFamily="34" charset="0"/>
                </a:rPr>
                <a:t>Severity</a:t>
              </a:r>
              <a:endParaRPr lang="en-US" sz="3000" kern="1200" dirty="0">
                <a:latin typeface="Calibri" pitchFamily="34" charset="0"/>
                <a:cs typeface="Calibri" pitchFamily="34" charset="0"/>
              </a:endParaRPr>
            </a:p>
          </p:txBody>
        </p:sp>
      </p:grpSp>
      <p:sp>
        <p:nvSpPr>
          <p:cNvPr id="13" name="Pentagon 12"/>
          <p:cNvSpPr/>
          <p:nvPr/>
        </p:nvSpPr>
        <p:spPr>
          <a:xfrm rot="10800000">
            <a:off x="2036179" y="3300966"/>
            <a:ext cx="5472684" cy="729613"/>
          </a:xfrm>
          <a:prstGeom prst="homePlate">
            <a:avLst/>
          </a:prstGeom>
          <a:solidFill>
            <a:srgbClr val="C0000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5040797"/>
              <a:satOff val="2192"/>
              <a:lumOff val="637"/>
              <a:alphaOff val="0"/>
            </a:schemeClr>
          </a:effectRef>
          <a:fontRef idx="minor">
            <a:schemeClr val="lt1"/>
          </a:fontRef>
        </p:style>
      </p:sp>
      <p:sp>
        <p:nvSpPr>
          <p:cNvPr id="14" name="Pentagon 7"/>
          <p:cNvSpPr/>
          <p:nvPr/>
        </p:nvSpPr>
        <p:spPr>
          <a:xfrm>
            <a:off x="2218585" y="3300966"/>
            <a:ext cx="5290278" cy="729613"/>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321739" tIns="114300" rIns="213360" bIns="114300" numCol="1" spcCol="1270" anchor="ctr" anchorCtr="0">
            <a:noAutofit/>
          </a:bodyPr>
          <a:lstStyle/>
          <a:p>
            <a:pPr lvl="0" algn="ctr" defTabSz="1333500">
              <a:lnSpc>
                <a:spcPct val="90000"/>
              </a:lnSpc>
              <a:spcBef>
                <a:spcPct val="0"/>
              </a:spcBef>
              <a:spcAft>
                <a:spcPct val="35000"/>
              </a:spcAft>
            </a:pPr>
            <a:r>
              <a:rPr lang="en-US" sz="3000" kern="1200" dirty="0" smtClean="0">
                <a:latin typeface="Calibri" pitchFamily="34" charset="0"/>
                <a:cs typeface="Calibri" pitchFamily="34" charset="0"/>
              </a:rPr>
              <a:t>Out of Control</a:t>
            </a:r>
            <a:endParaRPr lang="en-US" sz="3000" kern="1200" dirty="0">
              <a:latin typeface="Calibri" pitchFamily="34" charset="0"/>
              <a:cs typeface="Calibri" pitchFamily="34" charset="0"/>
            </a:endParaRPr>
          </a:p>
        </p:txBody>
      </p:sp>
      <p:sp>
        <p:nvSpPr>
          <p:cNvPr id="2" name="Title 1"/>
          <p:cNvSpPr>
            <a:spLocks noGrp="1"/>
          </p:cNvSpPr>
          <p:nvPr>
            <p:ph type="title"/>
          </p:nvPr>
        </p:nvSpPr>
        <p:spPr/>
        <p:txBody>
          <a:bodyPr/>
          <a:lstStyle/>
          <a:p>
            <a:r>
              <a:rPr lang="en-US" dirty="0" smtClean="0"/>
              <a:t>Threshold Criteria #3: Out of contro</a:t>
            </a:r>
            <a:r>
              <a:rPr lang="en-US" dirty="0"/>
              <a:t>l</a:t>
            </a:r>
            <a:r>
              <a:rPr lang="en-US" dirty="0" smtClean="0"/>
              <a:t>?</a:t>
            </a:r>
            <a:endParaRPr lang="en-US" dirty="0"/>
          </a:p>
        </p:txBody>
      </p:sp>
      <p:grpSp>
        <p:nvGrpSpPr>
          <p:cNvPr id="8" name="Group 7"/>
          <p:cNvGrpSpPr/>
          <p:nvPr/>
        </p:nvGrpSpPr>
        <p:grpSpPr>
          <a:xfrm>
            <a:off x="2029939" y="1401568"/>
            <a:ext cx="5472684" cy="729613"/>
            <a:chOff x="1560861" y="3357"/>
            <a:chExt cx="5472684" cy="729613"/>
          </a:xfrm>
          <a:scene3d>
            <a:camera prst="orthographicFront">
              <a:rot lat="0" lon="0" rev="0"/>
            </a:camera>
            <a:lightRig rig="contrasting" dir="t">
              <a:rot lat="0" lon="0" rev="1200000"/>
            </a:lightRig>
          </a:scene3d>
        </p:grpSpPr>
        <p:sp>
          <p:nvSpPr>
            <p:cNvPr id="10" name="Pentagon 9"/>
            <p:cNvSpPr/>
            <p:nvPr/>
          </p:nvSpPr>
          <p:spPr>
            <a:xfrm rot="10800000">
              <a:off x="1560861" y="3357"/>
              <a:ext cx="5472684" cy="729613"/>
            </a:xfrm>
            <a:prstGeom prst="homePlate">
              <a:avLst/>
            </a:prstGeom>
            <a:solidFill>
              <a:schemeClr val="bg2">
                <a:lumMod val="50000"/>
              </a:schemeClr>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sp>
        <p:sp>
          <p:nvSpPr>
            <p:cNvPr id="11" name="Pentagon 4"/>
            <p:cNvSpPr/>
            <p:nvPr/>
          </p:nvSpPr>
          <p:spPr>
            <a:xfrm>
              <a:off x="1731392" y="3357"/>
              <a:ext cx="5290278" cy="72961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1739" tIns="106680" rIns="199136" bIns="106680" numCol="1" spcCol="1270" anchor="ctr" anchorCtr="0">
              <a:noAutofit/>
            </a:bodyPr>
            <a:lstStyle/>
            <a:p>
              <a:pPr lvl="0" algn="ctr" defTabSz="1244600">
                <a:lnSpc>
                  <a:spcPct val="90000"/>
                </a:lnSpc>
                <a:spcBef>
                  <a:spcPct val="0"/>
                </a:spcBef>
                <a:spcAft>
                  <a:spcPct val="35000"/>
                </a:spcAft>
              </a:pPr>
              <a:r>
                <a:rPr lang="en-US" sz="3000" kern="1200" dirty="0" smtClean="0">
                  <a:latin typeface="Calibri" pitchFamily="34" charset="0"/>
                  <a:cs typeface="Calibri" pitchFamily="34" charset="0"/>
                </a:rPr>
                <a:t>Immediacy</a:t>
              </a:r>
              <a:endParaRPr lang="en-US" sz="3000" kern="1200" dirty="0">
                <a:latin typeface="Calibri" pitchFamily="34" charset="0"/>
                <a:cs typeface="Calibri" pitchFamily="34" charset="0"/>
              </a:endParaRPr>
            </a:p>
          </p:txBody>
        </p:sp>
      </p:grpSp>
      <p:sp>
        <p:nvSpPr>
          <p:cNvPr id="15" name="Oval 14"/>
          <p:cNvSpPr/>
          <p:nvPr/>
        </p:nvSpPr>
        <p:spPr>
          <a:xfrm>
            <a:off x="1465210" y="1401569"/>
            <a:ext cx="729613" cy="729613"/>
          </a:xfrm>
          <a:prstGeom prst="ellipse">
            <a:avLst/>
          </a:prstGeom>
          <a:blipFill rotWithShape="0">
            <a:blip r:embed="rId3"/>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tint val="50000"/>
              <a:hueOff val="0"/>
              <a:satOff val="0"/>
              <a:lumOff val="0"/>
              <a:alphaOff val="0"/>
            </a:schemeClr>
          </a:effectRef>
          <a:fontRef idx="minor">
            <a:schemeClr val="lt1">
              <a:hueOff val="0"/>
              <a:satOff val="0"/>
              <a:lumOff val="0"/>
              <a:alphaOff val="0"/>
            </a:schemeClr>
          </a:fontRef>
        </p:style>
      </p:sp>
      <p:sp>
        <p:nvSpPr>
          <p:cNvPr id="16" name="Oval 15"/>
          <p:cNvSpPr/>
          <p:nvPr/>
        </p:nvSpPr>
        <p:spPr>
          <a:xfrm>
            <a:off x="1472565" y="2352334"/>
            <a:ext cx="729613" cy="729613"/>
          </a:xfrm>
          <a:prstGeom prst="ellipse">
            <a:avLst/>
          </a:prstGeom>
          <a:blipFill rotWithShape="0">
            <a:blip r:embed="rId4"/>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tint val="50000"/>
              <a:hueOff val="-5239443"/>
              <a:satOff val="4083"/>
              <a:lumOff val="372"/>
              <a:alphaOff val="0"/>
            </a:schemeClr>
          </a:effectRef>
          <a:fontRef idx="minor">
            <a:schemeClr val="lt1">
              <a:hueOff val="0"/>
              <a:satOff val="0"/>
              <a:lumOff val="0"/>
              <a:alphaOff val="0"/>
            </a:schemeClr>
          </a:fontRef>
        </p:style>
      </p:sp>
      <p:sp>
        <p:nvSpPr>
          <p:cNvPr id="20" name="Oval 19"/>
          <p:cNvSpPr/>
          <p:nvPr/>
        </p:nvSpPr>
        <p:spPr>
          <a:xfrm>
            <a:off x="1472565" y="3299742"/>
            <a:ext cx="729613" cy="729613"/>
          </a:xfrm>
          <a:prstGeom prst="ellipse">
            <a:avLst/>
          </a:prstGeom>
          <a:blipFill rotWithShape="0">
            <a:blip r:embed="rId5"/>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tint val="50000"/>
              <a:hueOff val="-10478886"/>
              <a:satOff val="8165"/>
              <a:lumOff val="744"/>
              <a:alphaOff val="0"/>
            </a:schemeClr>
          </a:effectRef>
          <a:fontRef idx="minor">
            <a:schemeClr val="lt1">
              <a:hueOff val="0"/>
              <a:satOff val="0"/>
              <a:lumOff val="0"/>
              <a:alphaOff val="0"/>
            </a:schemeClr>
          </a:fontRef>
        </p:style>
      </p:sp>
      <p:grpSp>
        <p:nvGrpSpPr>
          <p:cNvPr id="21" name="Group 20"/>
          <p:cNvGrpSpPr/>
          <p:nvPr/>
        </p:nvGrpSpPr>
        <p:grpSpPr>
          <a:xfrm>
            <a:off x="2039852" y="4247151"/>
            <a:ext cx="5472684" cy="729613"/>
            <a:chOff x="1572737" y="2848939"/>
            <a:chExt cx="5472684" cy="729613"/>
          </a:xfrm>
          <a:scene3d>
            <a:camera prst="orthographicFront">
              <a:rot lat="0" lon="0" rev="0"/>
            </a:camera>
            <a:lightRig rig="contrasting" dir="t">
              <a:rot lat="0" lon="0" rev="1200000"/>
            </a:lightRig>
          </a:scene3d>
        </p:grpSpPr>
        <p:sp>
          <p:nvSpPr>
            <p:cNvPr id="22" name="Pentagon 21"/>
            <p:cNvSpPr/>
            <p:nvPr/>
          </p:nvSpPr>
          <p:spPr>
            <a:xfrm rot="10800000">
              <a:off x="1572737" y="2848939"/>
              <a:ext cx="5472684" cy="729613"/>
            </a:xfrm>
            <a:prstGeom prst="homePlate">
              <a:avLst/>
            </a:prstGeom>
            <a:solidFill>
              <a:schemeClr val="bg2">
                <a:lumMod val="50000"/>
              </a:schemeClr>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15122391"/>
                <a:satOff val="6577"/>
                <a:lumOff val="1912"/>
                <a:alphaOff val="0"/>
              </a:schemeClr>
            </a:effectRef>
            <a:fontRef idx="minor">
              <a:schemeClr val="lt1"/>
            </a:fontRef>
          </p:style>
        </p:sp>
        <p:sp>
          <p:nvSpPr>
            <p:cNvPr id="23" name="Pentagon 13"/>
            <p:cNvSpPr/>
            <p:nvPr/>
          </p:nvSpPr>
          <p:spPr>
            <a:xfrm rot="21600000">
              <a:off x="1755143" y="2848939"/>
              <a:ext cx="5290278" cy="72961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1739" tIns="106680" rIns="199136" bIns="106680" numCol="1" spcCol="1270" anchor="ctr" anchorCtr="0">
              <a:noAutofit/>
            </a:bodyPr>
            <a:lstStyle/>
            <a:p>
              <a:pPr lvl="0" algn="ctr" defTabSz="1244600">
                <a:lnSpc>
                  <a:spcPct val="90000"/>
                </a:lnSpc>
                <a:spcBef>
                  <a:spcPct val="0"/>
                </a:spcBef>
                <a:spcAft>
                  <a:spcPct val="35000"/>
                </a:spcAft>
              </a:pPr>
              <a:endParaRPr lang="en-US" sz="2800" kern="1200" dirty="0"/>
            </a:p>
          </p:txBody>
        </p:sp>
      </p:grpSp>
      <p:sp>
        <p:nvSpPr>
          <p:cNvPr id="24" name="Oval 23"/>
          <p:cNvSpPr/>
          <p:nvPr/>
        </p:nvSpPr>
        <p:spPr>
          <a:xfrm>
            <a:off x="1484443" y="4247151"/>
            <a:ext cx="729613" cy="729613"/>
          </a:xfrm>
          <a:prstGeom prst="ellipse">
            <a:avLst/>
          </a:prstGeom>
          <a:blipFill rotWithShape="0">
            <a:blip r:embed="rId6"/>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tint val="50000"/>
              <a:hueOff val="-15718330"/>
              <a:satOff val="12248"/>
              <a:lumOff val="1116"/>
              <a:alphaOff val="0"/>
            </a:schemeClr>
          </a:effectRef>
          <a:fontRef idx="minor">
            <a:schemeClr val="lt1">
              <a:hueOff val="0"/>
              <a:satOff val="0"/>
              <a:lumOff val="0"/>
              <a:alphaOff val="0"/>
            </a:schemeClr>
          </a:fontRef>
        </p:style>
      </p:sp>
      <p:grpSp>
        <p:nvGrpSpPr>
          <p:cNvPr id="25" name="Group 24"/>
          <p:cNvGrpSpPr/>
          <p:nvPr/>
        </p:nvGrpSpPr>
        <p:grpSpPr>
          <a:xfrm>
            <a:off x="2039852" y="5194560"/>
            <a:ext cx="5472684" cy="729613"/>
            <a:chOff x="1572737" y="3796348"/>
            <a:chExt cx="5472684" cy="729613"/>
          </a:xfrm>
          <a:scene3d>
            <a:camera prst="orthographicFront">
              <a:rot lat="0" lon="0" rev="0"/>
            </a:camera>
            <a:lightRig rig="contrasting" dir="t">
              <a:rot lat="0" lon="0" rev="1200000"/>
            </a:lightRig>
          </a:scene3d>
        </p:grpSpPr>
        <p:sp>
          <p:nvSpPr>
            <p:cNvPr id="26" name="Pentagon 25"/>
            <p:cNvSpPr/>
            <p:nvPr/>
          </p:nvSpPr>
          <p:spPr>
            <a:xfrm rot="10800000">
              <a:off x="1572737" y="3796348"/>
              <a:ext cx="5472684" cy="729613"/>
            </a:xfrm>
            <a:prstGeom prst="homePlate">
              <a:avLst/>
            </a:prstGeom>
            <a:solidFill>
              <a:schemeClr val="bg2">
                <a:lumMod val="50000"/>
              </a:schemeClr>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20163188"/>
                <a:satOff val="8769"/>
                <a:lumOff val="2550"/>
                <a:alphaOff val="0"/>
              </a:schemeClr>
            </a:effectRef>
            <a:fontRef idx="minor">
              <a:schemeClr val="lt1"/>
            </a:fontRef>
          </p:style>
        </p:sp>
        <p:sp>
          <p:nvSpPr>
            <p:cNvPr id="27" name="Pentagon 16"/>
            <p:cNvSpPr/>
            <p:nvPr/>
          </p:nvSpPr>
          <p:spPr>
            <a:xfrm rot="21600000">
              <a:off x="1755143" y="3796348"/>
              <a:ext cx="5290278" cy="72961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1739" tIns="106680" rIns="199136" bIns="106680" numCol="1" spcCol="1270" anchor="ctr" anchorCtr="0">
              <a:noAutofit/>
            </a:bodyPr>
            <a:lstStyle/>
            <a:p>
              <a:pPr lvl="0" algn="ctr" defTabSz="1244600">
                <a:lnSpc>
                  <a:spcPct val="90000"/>
                </a:lnSpc>
                <a:spcBef>
                  <a:spcPct val="0"/>
                </a:spcBef>
                <a:spcAft>
                  <a:spcPct val="35000"/>
                </a:spcAft>
              </a:pPr>
              <a:endParaRPr lang="en-US" sz="2800" kern="1200" dirty="0"/>
            </a:p>
          </p:txBody>
        </p:sp>
      </p:grpSp>
      <p:sp>
        <p:nvSpPr>
          <p:cNvPr id="28" name="Oval 27"/>
          <p:cNvSpPr/>
          <p:nvPr/>
        </p:nvSpPr>
        <p:spPr>
          <a:xfrm>
            <a:off x="1491228" y="5194560"/>
            <a:ext cx="729613" cy="729613"/>
          </a:xfrm>
          <a:prstGeom prst="ellipse">
            <a:avLst/>
          </a:prstGeom>
          <a:blipFill rotWithShape="0">
            <a:blip r:embed="rId7"/>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tint val="50000"/>
              <a:hueOff val="-20957772"/>
              <a:satOff val="16331"/>
              <a:lumOff val="1488"/>
              <a:alphaOff val="0"/>
            </a:schemeClr>
          </a:effectRef>
          <a:fontRef idx="minor">
            <a:schemeClr val="lt1">
              <a:hueOff val="0"/>
              <a:satOff val="0"/>
              <a:lumOff val="0"/>
              <a:alphaOff val="0"/>
            </a:schemeClr>
          </a:fontRef>
        </p:style>
      </p:sp>
      <p:sp>
        <p:nvSpPr>
          <p:cNvPr id="9" name="TextBox 8"/>
          <p:cNvSpPr txBox="1"/>
          <p:nvPr/>
        </p:nvSpPr>
        <p:spPr>
          <a:xfrm>
            <a:off x="1444752" y="4206647"/>
            <a:ext cx="6309360" cy="178510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200" b="1" dirty="0" smtClean="0">
                <a:latin typeface="Calibri" pitchFamily="34" charset="0"/>
                <a:cs typeface="Calibri" pitchFamily="34" charset="0"/>
              </a:rPr>
              <a:t>NOT SUBJECT TO INTERNAL INFLUENCE</a:t>
            </a:r>
          </a:p>
          <a:p>
            <a:pPr algn="ctr"/>
            <a:endParaRPr lang="en-US" sz="2200" b="1" dirty="0">
              <a:latin typeface="Calibri" pitchFamily="34" charset="0"/>
              <a:cs typeface="Calibri" pitchFamily="34" charset="0"/>
            </a:endParaRPr>
          </a:p>
          <a:p>
            <a:pPr algn="ctr"/>
            <a:r>
              <a:rPr lang="en-US" sz="2200" b="1" dirty="0" smtClean="0">
                <a:latin typeface="Calibri" pitchFamily="34" charset="0"/>
                <a:cs typeface="Calibri" pitchFamily="34" charset="0"/>
              </a:rPr>
              <a:t>UNRESTRAINED/UNMANAGED</a:t>
            </a:r>
          </a:p>
          <a:p>
            <a:pPr algn="ctr"/>
            <a:endParaRPr lang="en-US" sz="2200" b="1" dirty="0">
              <a:latin typeface="Calibri" pitchFamily="34" charset="0"/>
              <a:cs typeface="Calibri" pitchFamily="34" charset="0"/>
            </a:endParaRPr>
          </a:p>
          <a:p>
            <a:pPr algn="ctr"/>
            <a:r>
              <a:rPr lang="en-US" sz="2200" b="1" dirty="0" smtClean="0">
                <a:latin typeface="Calibri" pitchFamily="34" charset="0"/>
                <a:cs typeface="Calibri" pitchFamily="34" charset="0"/>
              </a:rPr>
              <a:t>WITHOUT LIMITS </a:t>
            </a:r>
            <a:endParaRPr lang="en-US" sz="2200" b="1" dirty="0">
              <a:latin typeface="Calibri" pitchFamily="34" charset="0"/>
              <a:cs typeface="Calibri" pitchFamily="34" charset="0"/>
            </a:endParaRPr>
          </a:p>
        </p:txBody>
      </p:sp>
    </p:spTree>
    <p:extLst>
      <p:ext uri="{BB962C8B-B14F-4D97-AF65-F5344CB8AC3E}">
        <p14:creationId xmlns:p14="http://schemas.microsoft.com/office/powerpoint/2010/main" xmlns="" val="36976488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1050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par>
                                <p:cTn id="8" presetID="10" presetClass="entr" presetSubtype="0" fill="hold" grpId="0" nodeType="withEffect">
                                  <p:stCondLst>
                                    <p:cond delay="13500"/>
                                  </p:stCondLst>
                                  <p:childTnLst>
                                    <p:set>
                                      <p:cBhvr>
                                        <p:cTn id="9" dur="1" fill="hold">
                                          <p:stCondLst>
                                            <p:cond delay="0"/>
                                          </p:stCondLst>
                                        </p:cTn>
                                        <p:tgtEl>
                                          <p:spTgt spid="9">
                                            <p:bg/>
                                          </p:spTgt>
                                        </p:tgtEl>
                                        <p:attrNameLst>
                                          <p:attrName>style.visibility</p:attrName>
                                        </p:attrNameLst>
                                      </p:cBhvr>
                                      <p:to>
                                        <p:strVal val="visible"/>
                                      </p:to>
                                    </p:set>
                                    <p:animEffect transition="in" filter="fade">
                                      <p:cBhvr>
                                        <p:cTn id="10" dur="500"/>
                                        <p:tgtEl>
                                          <p:spTgt spid="9">
                                            <p:bg/>
                                          </p:spTgt>
                                        </p:tgtEl>
                                      </p:cBhvr>
                                    </p:animEffect>
                                  </p:childTnLst>
                                </p:cTn>
                              </p:par>
                              <p:par>
                                <p:cTn id="11" presetID="10" presetClass="entr" presetSubtype="0" fill="hold" grpId="0" nodeType="withEffect">
                                  <p:stCondLst>
                                    <p:cond delay="1350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1000"/>
                                        <p:tgtEl>
                                          <p:spTgt spid="9">
                                            <p:txEl>
                                              <p:pRg st="0" end="0"/>
                                            </p:txEl>
                                          </p:spTgt>
                                        </p:tgtEl>
                                      </p:cBhvr>
                                    </p:animEffect>
                                  </p:childTnLst>
                                </p:cTn>
                              </p:par>
                              <p:par>
                                <p:cTn id="14" presetID="10" presetClass="entr" presetSubtype="0" fill="hold" grpId="0" nodeType="withEffect">
                                  <p:stCondLst>
                                    <p:cond delay="1650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fade">
                                      <p:cBhvr>
                                        <p:cTn id="16" dur="1000"/>
                                        <p:tgtEl>
                                          <p:spTgt spid="9">
                                            <p:txEl>
                                              <p:pRg st="2" end="2"/>
                                            </p:txEl>
                                          </p:spTgt>
                                        </p:tgtEl>
                                      </p:cBhvr>
                                    </p:animEffect>
                                  </p:childTnLst>
                                </p:cTn>
                              </p:par>
                              <p:par>
                                <p:cTn id="17" presetID="10" presetClass="entr" presetSubtype="0" fill="hold" grpId="0" nodeType="withEffect">
                                  <p:stCondLst>
                                    <p:cond delay="1900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10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9" grpId="0" uiExpand="1"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2039838" y="3298991"/>
            <a:ext cx="5472684" cy="729613"/>
            <a:chOff x="1560861" y="3357"/>
            <a:chExt cx="5472684" cy="729613"/>
          </a:xfrm>
          <a:scene3d>
            <a:camera prst="orthographicFront">
              <a:rot lat="0" lon="0" rev="0"/>
            </a:camera>
            <a:lightRig rig="contrasting" dir="t">
              <a:rot lat="0" lon="0" rev="1200000"/>
            </a:lightRig>
          </a:scene3d>
        </p:grpSpPr>
        <p:sp>
          <p:nvSpPr>
            <p:cNvPr id="33" name="Pentagon 32"/>
            <p:cNvSpPr/>
            <p:nvPr/>
          </p:nvSpPr>
          <p:spPr>
            <a:xfrm rot="10800000">
              <a:off x="1560861" y="3357"/>
              <a:ext cx="5472684" cy="729613"/>
            </a:xfrm>
            <a:prstGeom prst="homePlate">
              <a:avLst/>
            </a:prstGeom>
            <a:solidFill>
              <a:schemeClr val="bg2">
                <a:lumMod val="50000"/>
              </a:schemeClr>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sp>
        <p:sp>
          <p:nvSpPr>
            <p:cNvPr id="34" name="Pentagon 4"/>
            <p:cNvSpPr/>
            <p:nvPr/>
          </p:nvSpPr>
          <p:spPr>
            <a:xfrm rot="21600000">
              <a:off x="1743267" y="3357"/>
              <a:ext cx="5290278" cy="72961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1739" tIns="106680" rIns="199136" bIns="106680" numCol="1" spcCol="1270" anchor="ctr" anchorCtr="0">
              <a:noAutofit/>
            </a:bodyPr>
            <a:lstStyle/>
            <a:p>
              <a:pPr lvl="0" algn="ctr" defTabSz="1244600">
                <a:lnSpc>
                  <a:spcPct val="90000"/>
                </a:lnSpc>
                <a:spcBef>
                  <a:spcPct val="0"/>
                </a:spcBef>
                <a:spcAft>
                  <a:spcPct val="35000"/>
                </a:spcAft>
              </a:pPr>
              <a:r>
                <a:rPr lang="en-US" sz="3000" kern="1200" dirty="0" smtClean="0">
                  <a:latin typeface="Calibri" pitchFamily="34" charset="0"/>
                  <a:cs typeface="Calibri" pitchFamily="34" charset="0"/>
                </a:rPr>
                <a:t>Out of Control</a:t>
              </a:r>
              <a:endParaRPr lang="en-US" sz="3000" kern="1200" dirty="0">
                <a:latin typeface="Calibri" pitchFamily="34" charset="0"/>
                <a:cs typeface="Calibri" pitchFamily="34" charset="0"/>
              </a:endParaRPr>
            </a:p>
          </p:txBody>
        </p:sp>
      </p:grpSp>
      <p:sp>
        <p:nvSpPr>
          <p:cNvPr id="2" name="Title 1"/>
          <p:cNvSpPr>
            <a:spLocks noGrp="1"/>
          </p:cNvSpPr>
          <p:nvPr>
            <p:ph type="title"/>
          </p:nvPr>
        </p:nvSpPr>
        <p:spPr/>
        <p:txBody>
          <a:bodyPr>
            <a:normAutofit/>
          </a:bodyPr>
          <a:lstStyle/>
          <a:p>
            <a:r>
              <a:rPr lang="en-US" dirty="0" smtClean="0"/>
              <a:t>Threshold Criteria #4:  Vulnerable Child?</a:t>
            </a:r>
            <a:endParaRPr lang="en-US" dirty="0"/>
          </a:p>
        </p:txBody>
      </p:sp>
      <p:grpSp>
        <p:nvGrpSpPr>
          <p:cNvPr id="8" name="Group 7"/>
          <p:cNvGrpSpPr/>
          <p:nvPr/>
        </p:nvGrpSpPr>
        <p:grpSpPr>
          <a:xfrm>
            <a:off x="2041813" y="2350966"/>
            <a:ext cx="5472684" cy="729613"/>
            <a:chOff x="1560861" y="3357"/>
            <a:chExt cx="5472684" cy="729613"/>
          </a:xfrm>
          <a:scene3d>
            <a:camera prst="orthographicFront">
              <a:rot lat="0" lon="0" rev="0"/>
            </a:camera>
            <a:lightRig rig="contrasting" dir="t">
              <a:rot lat="0" lon="0" rev="1200000"/>
            </a:lightRig>
          </a:scene3d>
        </p:grpSpPr>
        <p:sp>
          <p:nvSpPr>
            <p:cNvPr id="10" name="Pentagon 9"/>
            <p:cNvSpPr/>
            <p:nvPr/>
          </p:nvSpPr>
          <p:spPr>
            <a:xfrm rot="10800000">
              <a:off x="1560861" y="3357"/>
              <a:ext cx="5472684" cy="729613"/>
            </a:xfrm>
            <a:prstGeom prst="homePlate">
              <a:avLst/>
            </a:prstGeom>
            <a:solidFill>
              <a:schemeClr val="bg2">
                <a:lumMod val="50000"/>
              </a:schemeClr>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sp>
        <p:sp>
          <p:nvSpPr>
            <p:cNvPr id="11" name="Pentagon 4"/>
            <p:cNvSpPr/>
            <p:nvPr/>
          </p:nvSpPr>
          <p:spPr>
            <a:xfrm rot="21600000">
              <a:off x="1743267" y="3357"/>
              <a:ext cx="5290278" cy="72961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1739" tIns="106680" rIns="199136" bIns="106680" numCol="1" spcCol="1270" anchor="ctr" anchorCtr="0">
              <a:noAutofit/>
            </a:bodyPr>
            <a:lstStyle/>
            <a:p>
              <a:pPr lvl="0" algn="ctr" defTabSz="1244600">
                <a:lnSpc>
                  <a:spcPct val="90000"/>
                </a:lnSpc>
                <a:spcBef>
                  <a:spcPct val="0"/>
                </a:spcBef>
                <a:spcAft>
                  <a:spcPct val="35000"/>
                </a:spcAft>
              </a:pPr>
              <a:r>
                <a:rPr lang="en-US" sz="3000" kern="1200" dirty="0" smtClean="0">
                  <a:latin typeface="Calibri" pitchFamily="34" charset="0"/>
                  <a:cs typeface="Calibri" pitchFamily="34" charset="0"/>
                </a:rPr>
                <a:t>Severity</a:t>
              </a:r>
              <a:endParaRPr lang="en-US" sz="3000" kern="1200" dirty="0">
                <a:latin typeface="Calibri" pitchFamily="34" charset="0"/>
                <a:cs typeface="Calibri" pitchFamily="34" charset="0"/>
              </a:endParaRPr>
            </a:p>
          </p:txBody>
        </p:sp>
      </p:grpSp>
      <p:sp>
        <p:nvSpPr>
          <p:cNvPr id="13" name="Pentagon 12"/>
          <p:cNvSpPr/>
          <p:nvPr/>
        </p:nvSpPr>
        <p:spPr>
          <a:xfrm rot="10800000">
            <a:off x="2036179" y="4250966"/>
            <a:ext cx="5472684" cy="729613"/>
          </a:xfrm>
          <a:prstGeom prst="homePlate">
            <a:avLst/>
          </a:prstGeom>
          <a:solidFill>
            <a:srgbClr val="C0000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5040797"/>
              <a:satOff val="2192"/>
              <a:lumOff val="637"/>
              <a:alphaOff val="0"/>
            </a:schemeClr>
          </a:effectRef>
          <a:fontRef idx="minor">
            <a:schemeClr val="lt1"/>
          </a:fontRef>
        </p:style>
      </p:sp>
      <p:sp>
        <p:nvSpPr>
          <p:cNvPr id="14" name="Pentagon 7"/>
          <p:cNvSpPr/>
          <p:nvPr/>
        </p:nvSpPr>
        <p:spPr>
          <a:xfrm>
            <a:off x="2218585" y="4250966"/>
            <a:ext cx="5290278" cy="729613"/>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321739" tIns="114300" rIns="213360" bIns="114300" numCol="1" spcCol="1270" anchor="ctr" anchorCtr="0">
            <a:noAutofit/>
          </a:bodyPr>
          <a:lstStyle/>
          <a:p>
            <a:pPr lvl="0" algn="ctr" defTabSz="1333500">
              <a:lnSpc>
                <a:spcPct val="90000"/>
              </a:lnSpc>
              <a:spcBef>
                <a:spcPct val="0"/>
              </a:spcBef>
              <a:spcAft>
                <a:spcPct val="35000"/>
              </a:spcAft>
            </a:pPr>
            <a:r>
              <a:rPr lang="en-US" sz="3000" kern="1200" dirty="0" smtClean="0">
                <a:latin typeface="Calibri" pitchFamily="34" charset="0"/>
                <a:cs typeface="Calibri" pitchFamily="34" charset="0"/>
              </a:rPr>
              <a:t>Vulnerability</a:t>
            </a:r>
            <a:endParaRPr lang="en-US" sz="3000" kern="1200" dirty="0">
              <a:latin typeface="Calibri" pitchFamily="34" charset="0"/>
              <a:cs typeface="Calibri" pitchFamily="34" charset="0"/>
            </a:endParaRPr>
          </a:p>
        </p:txBody>
      </p:sp>
      <p:grpSp>
        <p:nvGrpSpPr>
          <p:cNvPr id="15" name="Group 14"/>
          <p:cNvGrpSpPr/>
          <p:nvPr/>
        </p:nvGrpSpPr>
        <p:grpSpPr>
          <a:xfrm>
            <a:off x="2029939" y="1401568"/>
            <a:ext cx="5472684" cy="729613"/>
            <a:chOff x="1560861" y="3357"/>
            <a:chExt cx="5472684" cy="729613"/>
          </a:xfrm>
          <a:scene3d>
            <a:camera prst="orthographicFront">
              <a:rot lat="0" lon="0" rev="0"/>
            </a:camera>
            <a:lightRig rig="contrasting" dir="t">
              <a:rot lat="0" lon="0" rev="1200000"/>
            </a:lightRig>
          </a:scene3d>
        </p:grpSpPr>
        <p:sp>
          <p:nvSpPr>
            <p:cNvPr id="16" name="Pentagon 15"/>
            <p:cNvSpPr/>
            <p:nvPr/>
          </p:nvSpPr>
          <p:spPr>
            <a:xfrm rot="10800000">
              <a:off x="1560861" y="3357"/>
              <a:ext cx="5472684" cy="729613"/>
            </a:xfrm>
            <a:prstGeom prst="homePlate">
              <a:avLst/>
            </a:prstGeom>
            <a:solidFill>
              <a:schemeClr val="bg2">
                <a:lumMod val="50000"/>
              </a:schemeClr>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sp>
        <p:sp>
          <p:nvSpPr>
            <p:cNvPr id="17" name="Pentagon 4"/>
            <p:cNvSpPr/>
            <p:nvPr/>
          </p:nvSpPr>
          <p:spPr>
            <a:xfrm>
              <a:off x="1731392" y="3357"/>
              <a:ext cx="5290278" cy="72961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1739" tIns="106680" rIns="199136" bIns="106680" numCol="1" spcCol="1270" anchor="ctr" anchorCtr="0">
              <a:noAutofit/>
            </a:bodyPr>
            <a:lstStyle/>
            <a:p>
              <a:pPr lvl="0" algn="ctr" defTabSz="1244600">
                <a:lnSpc>
                  <a:spcPct val="90000"/>
                </a:lnSpc>
                <a:spcBef>
                  <a:spcPct val="0"/>
                </a:spcBef>
                <a:spcAft>
                  <a:spcPct val="35000"/>
                </a:spcAft>
              </a:pPr>
              <a:r>
                <a:rPr lang="en-US" sz="3000" kern="1200" dirty="0" smtClean="0">
                  <a:latin typeface="Calibri" pitchFamily="34" charset="0"/>
                  <a:cs typeface="Calibri" pitchFamily="34" charset="0"/>
                </a:rPr>
                <a:t>Immediacy</a:t>
              </a:r>
              <a:endParaRPr lang="en-US" sz="3000" kern="1200" dirty="0">
                <a:latin typeface="Calibri" pitchFamily="34" charset="0"/>
                <a:cs typeface="Calibri" pitchFamily="34" charset="0"/>
              </a:endParaRPr>
            </a:p>
          </p:txBody>
        </p:sp>
      </p:grpSp>
      <p:sp>
        <p:nvSpPr>
          <p:cNvPr id="18" name="Oval 17"/>
          <p:cNvSpPr/>
          <p:nvPr/>
        </p:nvSpPr>
        <p:spPr>
          <a:xfrm>
            <a:off x="1465210" y="1401569"/>
            <a:ext cx="729613" cy="729613"/>
          </a:xfrm>
          <a:prstGeom prst="ellipse">
            <a:avLst/>
          </a:prstGeom>
          <a:blipFill rotWithShape="0">
            <a:blip r:embed="rId3"/>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tint val="50000"/>
              <a:hueOff val="0"/>
              <a:satOff val="0"/>
              <a:lumOff val="0"/>
              <a:alphaOff val="0"/>
            </a:schemeClr>
          </a:effectRef>
          <a:fontRef idx="minor">
            <a:schemeClr val="lt1">
              <a:hueOff val="0"/>
              <a:satOff val="0"/>
              <a:lumOff val="0"/>
              <a:alphaOff val="0"/>
            </a:schemeClr>
          </a:fontRef>
        </p:style>
      </p:sp>
      <p:sp>
        <p:nvSpPr>
          <p:cNvPr id="19" name="Oval 18"/>
          <p:cNvSpPr/>
          <p:nvPr/>
        </p:nvSpPr>
        <p:spPr>
          <a:xfrm>
            <a:off x="1472565" y="2352334"/>
            <a:ext cx="729613" cy="729613"/>
          </a:xfrm>
          <a:prstGeom prst="ellipse">
            <a:avLst/>
          </a:prstGeom>
          <a:blipFill rotWithShape="0">
            <a:blip r:embed="rId4"/>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tint val="50000"/>
              <a:hueOff val="-5239443"/>
              <a:satOff val="4083"/>
              <a:lumOff val="372"/>
              <a:alphaOff val="0"/>
            </a:schemeClr>
          </a:effectRef>
          <a:fontRef idx="minor">
            <a:schemeClr val="lt1">
              <a:hueOff val="0"/>
              <a:satOff val="0"/>
              <a:lumOff val="0"/>
              <a:alphaOff val="0"/>
            </a:schemeClr>
          </a:fontRef>
        </p:style>
      </p:sp>
      <p:sp>
        <p:nvSpPr>
          <p:cNvPr id="20" name="Oval 19"/>
          <p:cNvSpPr/>
          <p:nvPr/>
        </p:nvSpPr>
        <p:spPr>
          <a:xfrm>
            <a:off x="1472565" y="3299742"/>
            <a:ext cx="729613" cy="729613"/>
          </a:xfrm>
          <a:prstGeom prst="ellipse">
            <a:avLst/>
          </a:prstGeom>
          <a:blipFill rotWithShape="0">
            <a:blip r:embed="rId5"/>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tint val="50000"/>
              <a:hueOff val="-10478886"/>
              <a:satOff val="8165"/>
              <a:lumOff val="744"/>
              <a:alphaOff val="0"/>
            </a:schemeClr>
          </a:effectRef>
          <a:fontRef idx="minor">
            <a:schemeClr val="lt1">
              <a:hueOff val="0"/>
              <a:satOff val="0"/>
              <a:lumOff val="0"/>
              <a:alphaOff val="0"/>
            </a:schemeClr>
          </a:fontRef>
        </p:style>
      </p:sp>
      <p:sp>
        <p:nvSpPr>
          <p:cNvPr id="24" name="Oval 23"/>
          <p:cNvSpPr/>
          <p:nvPr/>
        </p:nvSpPr>
        <p:spPr>
          <a:xfrm>
            <a:off x="1484443" y="4247151"/>
            <a:ext cx="729613" cy="729613"/>
          </a:xfrm>
          <a:prstGeom prst="ellipse">
            <a:avLst/>
          </a:prstGeom>
          <a:blipFill rotWithShape="0">
            <a:blip r:embed="rId6"/>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tint val="50000"/>
              <a:hueOff val="-15718330"/>
              <a:satOff val="12248"/>
              <a:lumOff val="1116"/>
              <a:alphaOff val="0"/>
            </a:schemeClr>
          </a:effectRef>
          <a:fontRef idx="minor">
            <a:schemeClr val="lt1">
              <a:hueOff val="0"/>
              <a:satOff val="0"/>
              <a:lumOff val="0"/>
              <a:alphaOff val="0"/>
            </a:schemeClr>
          </a:fontRef>
        </p:style>
      </p:sp>
      <p:grpSp>
        <p:nvGrpSpPr>
          <p:cNvPr id="25" name="Group 24"/>
          <p:cNvGrpSpPr/>
          <p:nvPr/>
        </p:nvGrpSpPr>
        <p:grpSpPr>
          <a:xfrm>
            <a:off x="2039852" y="5194560"/>
            <a:ext cx="5472684" cy="729613"/>
            <a:chOff x="1572737" y="3796348"/>
            <a:chExt cx="5472684" cy="729613"/>
          </a:xfrm>
          <a:scene3d>
            <a:camera prst="orthographicFront">
              <a:rot lat="0" lon="0" rev="0"/>
            </a:camera>
            <a:lightRig rig="contrasting" dir="t">
              <a:rot lat="0" lon="0" rev="1200000"/>
            </a:lightRig>
          </a:scene3d>
        </p:grpSpPr>
        <p:sp>
          <p:nvSpPr>
            <p:cNvPr id="26" name="Pentagon 25"/>
            <p:cNvSpPr/>
            <p:nvPr/>
          </p:nvSpPr>
          <p:spPr>
            <a:xfrm rot="10800000">
              <a:off x="1572737" y="3796348"/>
              <a:ext cx="5472684" cy="729613"/>
            </a:xfrm>
            <a:prstGeom prst="homePlate">
              <a:avLst/>
            </a:prstGeom>
            <a:solidFill>
              <a:schemeClr val="bg2">
                <a:lumMod val="50000"/>
              </a:schemeClr>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20163188"/>
                <a:satOff val="8769"/>
                <a:lumOff val="2550"/>
                <a:alphaOff val="0"/>
              </a:schemeClr>
            </a:effectRef>
            <a:fontRef idx="minor">
              <a:schemeClr val="lt1"/>
            </a:fontRef>
          </p:style>
        </p:sp>
        <p:sp>
          <p:nvSpPr>
            <p:cNvPr id="27" name="Pentagon 16"/>
            <p:cNvSpPr/>
            <p:nvPr/>
          </p:nvSpPr>
          <p:spPr>
            <a:xfrm rot="21600000">
              <a:off x="1755143" y="3796348"/>
              <a:ext cx="5290278" cy="72961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1739" tIns="106680" rIns="199136" bIns="106680" numCol="1" spcCol="1270" anchor="ctr" anchorCtr="0">
              <a:noAutofit/>
            </a:bodyPr>
            <a:lstStyle/>
            <a:p>
              <a:pPr lvl="0" algn="ctr" defTabSz="1244600">
                <a:lnSpc>
                  <a:spcPct val="90000"/>
                </a:lnSpc>
                <a:spcBef>
                  <a:spcPct val="0"/>
                </a:spcBef>
                <a:spcAft>
                  <a:spcPct val="35000"/>
                </a:spcAft>
              </a:pPr>
              <a:endParaRPr lang="en-US" sz="2800" kern="1200" dirty="0"/>
            </a:p>
          </p:txBody>
        </p:sp>
      </p:grpSp>
      <p:sp>
        <p:nvSpPr>
          <p:cNvPr id="28" name="Oval 27"/>
          <p:cNvSpPr/>
          <p:nvPr/>
        </p:nvSpPr>
        <p:spPr>
          <a:xfrm>
            <a:off x="1491228" y="5194560"/>
            <a:ext cx="729613" cy="729613"/>
          </a:xfrm>
          <a:prstGeom prst="ellipse">
            <a:avLst/>
          </a:prstGeom>
          <a:blipFill rotWithShape="0">
            <a:blip r:embed="rId7"/>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tint val="50000"/>
              <a:hueOff val="-20957772"/>
              <a:satOff val="16331"/>
              <a:lumOff val="1488"/>
              <a:alphaOff val="0"/>
            </a:schemeClr>
          </a:effectRef>
          <a:fontRef idx="minor">
            <a:schemeClr val="lt1">
              <a:hueOff val="0"/>
              <a:satOff val="0"/>
              <a:lumOff val="0"/>
              <a:alphaOff val="0"/>
            </a:schemeClr>
          </a:fontRef>
        </p:style>
      </p:sp>
      <p:sp>
        <p:nvSpPr>
          <p:cNvPr id="9" name="TextBox 8"/>
          <p:cNvSpPr txBox="1"/>
          <p:nvPr/>
        </p:nvSpPr>
        <p:spPr>
          <a:xfrm>
            <a:off x="1444752" y="1175943"/>
            <a:ext cx="6309360" cy="2971800"/>
          </a:xfrm>
          <a:prstGeom prst="rect">
            <a:avLst/>
          </a:prstGeom>
        </p:spPr>
        <p:style>
          <a:lnRef idx="2">
            <a:schemeClr val="accent2"/>
          </a:lnRef>
          <a:fillRef idx="1">
            <a:schemeClr val="lt1"/>
          </a:fillRef>
          <a:effectRef idx="0">
            <a:schemeClr val="accent2"/>
          </a:effectRef>
          <a:fontRef idx="minor">
            <a:schemeClr val="dk1"/>
          </a:fontRef>
        </p:style>
        <p:txBody>
          <a:bodyPr wrap="square" rtlCol="0">
            <a:noAutofit/>
          </a:bodyPr>
          <a:lstStyle/>
          <a:p>
            <a:r>
              <a:rPr lang="en-US" sz="2200" b="1" dirty="0" smtClean="0">
                <a:latin typeface="Calibri" pitchFamily="34" charset="0"/>
                <a:cs typeface="Calibri" pitchFamily="34" charset="0"/>
              </a:rPr>
              <a:t>                   </a:t>
            </a:r>
          </a:p>
          <a:p>
            <a:pPr algn="ctr"/>
            <a:r>
              <a:rPr lang="en-US" sz="2200" b="1" dirty="0" smtClean="0">
                <a:latin typeface="Calibri" pitchFamily="34" charset="0"/>
                <a:cs typeface="Calibri" pitchFamily="34" charset="0"/>
              </a:rPr>
              <a:t>DEPENDENT ON OTHERS FOR PROTECTION</a:t>
            </a:r>
          </a:p>
          <a:p>
            <a:pPr algn="ctr"/>
            <a:endParaRPr lang="en-US" sz="2200" b="1" dirty="0" smtClean="0">
              <a:latin typeface="Calibri" pitchFamily="34" charset="0"/>
              <a:cs typeface="Calibri" pitchFamily="34" charset="0"/>
            </a:endParaRPr>
          </a:p>
          <a:p>
            <a:pPr algn="ctr"/>
            <a:r>
              <a:rPr lang="en-US" sz="2200" b="1" dirty="0" smtClean="0">
                <a:latin typeface="Calibri" pitchFamily="34" charset="0"/>
                <a:cs typeface="Calibri" pitchFamily="34" charset="0"/>
              </a:rPr>
              <a:t>INDIVIDUAL CHILD FACTORS </a:t>
            </a:r>
            <a:br>
              <a:rPr lang="en-US" sz="2200" b="1" dirty="0" smtClean="0">
                <a:latin typeface="Calibri" pitchFamily="34" charset="0"/>
                <a:cs typeface="Calibri" pitchFamily="34" charset="0"/>
              </a:rPr>
            </a:br>
            <a:r>
              <a:rPr lang="en-US" sz="2200" b="1" dirty="0" smtClean="0">
                <a:latin typeface="Calibri" pitchFamily="34" charset="0"/>
                <a:cs typeface="Calibri" pitchFamily="34" charset="0"/>
              </a:rPr>
              <a:t>(AGE, PHYSICAL ABILITY, COGNITIVE ABILITY, DEVELOPMENTAL STATUS AND MORE . . .) </a:t>
            </a:r>
          </a:p>
          <a:p>
            <a:pPr algn="ctr"/>
            <a:endParaRPr lang="en-US" sz="2200" b="1" dirty="0" smtClean="0">
              <a:latin typeface="Calibri" pitchFamily="34" charset="0"/>
              <a:cs typeface="Calibri" pitchFamily="34" charset="0"/>
            </a:endParaRPr>
          </a:p>
          <a:p>
            <a:pPr algn="ctr"/>
            <a:r>
              <a:rPr lang="en-US" sz="2200" b="1" dirty="0" smtClean="0">
                <a:latin typeface="Calibri" pitchFamily="34" charset="0"/>
                <a:cs typeface="Calibri" pitchFamily="34" charset="0"/>
              </a:rPr>
              <a:t>ALL CHILDREN IN HOME</a:t>
            </a:r>
            <a:br>
              <a:rPr lang="en-US" sz="2200" b="1" dirty="0" smtClean="0">
                <a:latin typeface="Calibri" pitchFamily="34" charset="0"/>
                <a:cs typeface="Calibri" pitchFamily="34" charset="0"/>
              </a:rPr>
            </a:br>
            <a:endParaRPr lang="en-US" sz="2200" b="1" dirty="0">
              <a:latin typeface="Calibri" pitchFamily="34" charset="0"/>
              <a:cs typeface="Calibri" pitchFamily="34" charset="0"/>
            </a:endParaRPr>
          </a:p>
        </p:txBody>
      </p:sp>
    </p:spTree>
    <p:extLst>
      <p:ext uri="{BB962C8B-B14F-4D97-AF65-F5344CB8AC3E}">
        <p14:creationId xmlns:p14="http://schemas.microsoft.com/office/powerpoint/2010/main" xmlns="" val="7960554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400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par>
                                <p:cTn id="8" presetID="10" presetClass="entr" presetSubtype="0" fill="hold" grpId="0" nodeType="withEffect">
                                  <p:stCondLst>
                                    <p:cond delay="7500"/>
                                  </p:stCondLst>
                                  <p:childTnLst>
                                    <p:set>
                                      <p:cBhvr>
                                        <p:cTn id="9" dur="1" fill="hold">
                                          <p:stCondLst>
                                            <p:cond delay="0"/>
                                          </p:stCondLst>
                                        </p:cTn>
                                        <p:tgtEl>
                                          <p:spTgt spid="9">
                                            <p:bg/>
                                          </p:spTgt>
                                        </p:tgtEl>
                                        <p:attrNameLst>
                                          <p:attrName>style.visibility</p:attrName>
                                        </p:attrNameLst>
                                      </p:cBhvr>
                                      <p:to>
                                        <p:strVal val="visible"/>
                                      </p:to>
                                    </p:set>
                                    <p:animEffect transition="in" filter="fade">
                                      <p:cBhvr>
                                        <p:cTn id="10" dur="500"/>
                                        <p:tgtEl>
                                          <p:spTgt spid="9">
                                            <p:bg/>
                                          </p:spTgt>
                                        </p:tgtEl>
                                      </p:cBhvr>
                                    </p:animEffect>
                                  </p:childTnLst>
                                </p:cTn>
                              </p:par>
                              <p:par>
                                <p:cTn id="11" presetID="10" presetClass="entr" presetSubtype="0" fill="hold" grpId="0" nodeType="withEffect">
                                  <p:stCondLst>
                                    <p:cond delay="750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fade">
                                      <p:cBhvr>
                                        <p:cTn id="13" dur="1000"/>
                                        <p:tgtEl>
                                          <p:spTgt spid="9">
                                            <p:txEl>
                                              <p:pRg st="1" end="1"/>
                                            </p:txEl>
                                          </p:spTgt>
                                        </p:tgtEl>
                                      </p:cBhvr>
                                    </p:animEffect>
                                  </p:childTnLst>
                                </p:cTn>
                              </p:par>
                              <p:par>
                                <p:cTn id="14" presetID="10" presetClass="entr" presetSubtype="0" fill="hold" grpId="0" nodeType="withEffect">
                                  <p:stCondLst>
                                    <p:cond delay="1450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1000"/>
                                        <p:tgtEl>
                                          <p:spTgt spid="9">
                                            <p:txEl>
                                              <p:pRg st="3" end="3"/>
                                            </p:txEl>
                                          </p:spTgt>
                                        </p:tgtEl>
                                      </p:cBhvr>
                                    </p:animEffect>
                                  </p:childTnLst>
                                </p:cTn>
                              </p:par>
                              <p:par>
                                <p:cTn id="17" presetID="10" presetClass="entr" presetSubtype="0" fill="hold" grpId="0" nodeType="withEffect">
                                  <p:stCondLst>
                                    <p:cond delay="30000"/>
                                  </p:stCondLst>
                                  <p:childTnLst>
                                    <p:set>
                                      <p:cBhvr>
                                        <p:cTn id="18" dur="1" fill="hold">
                                          <p:stCondLst>
                                            <p:cond delay="0"/>
                                          </p:stCondLst>
                                        </p:cTn>
                                        <p:tgtEl>
                                          <p:spTgt spid="9">
                                            <p:txEl>
                                              <p:pRg st="5" end="5"/>
                                            </p:txEl>
                                          </p:spTgt>
                                        </p:tgtEl>
                                        <p:attrNameLst>
                                          <p:attrName>style.visibility</p:attrName>
                                        </p:attrNameLst>
                                      </p:cBhvr>
                                      <p:to>
                                        <p:strVal val="visible"/>
                                      </p:to>
                                    </p:set>
                                    <p:animEffect transition="in" filter="fade">
                                      <p:cBhvr>
                                        <p:cTn id="19" dur="10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9" grpId="0" uiExpand="1"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2037863" y="4247016"/>
            <a:ext cx="5472684" cy="729613"/>
            <a:chOff x="1560861" y="3357"/>
            <a:chExt cx="5472684" cy="729613"/>
          </a:xfrm>
          <a:scene3d>
            <a:camera prst="orthographicFront">
              <a:rot lat="0" lon="0" rev="0"/>
            </a:camera>
            <a:lightRig rig="contrasting" dir="t">
              <a:rot lat="0" lon="0" rev="1200000"/>
            </a:lightRig>
          </a:scene3d>
        </p:grpSpPr>
        <p:sp>
          <p:nvSpPr>
            <p:cNvPr id="33" name="Pentagon 32"/>
            <p:cNvSpPr/>
            <p:nvPr/>
          </p:nvSpPr>
          <p:spPr>
            <a:xfrm rot="10800000">
              <a:off x="1560861" y="3357"/>
              <a:ext cx="5472684" cy="729613"/>
            </a:xfrm>
            <a:prstGeom prst="homePlate">
              <a:avLst/>
            </a:prstGeom>
            <a:solidFill>
              <a:schemeClr val="bg2">
                <a:lumMod val="50000"/>
              </a:schemeClr>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sp>
        <p:sp>
          <p:nvSpPr>
            <p:cNvPr id="34" name="Pentagon 4"/>
            <p:cNvSpPr/>
            <p:nvPr/>
          </p:nvSpPr>
          <p:spPr>
            <a:xfrm rot="21600000">
              <a:off x="1743267" y="3357"/>
              <a:ext cx="5290278" cy="72961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1739" tIns="106680" rIns="199136" bIns="106680" numCol="1" spcCol="1270" anchor="ctr" anchorCtr="0">
              <a:noAutofit/>
            </a:bodyPr>
            <a:lstStyle/>
            <a:p>
              <a:pPr lvl="0" algn="ctr" defTabSz="1244600">
                <a:lnSpc>
                  <a:spcPct val="90000"/>
                </a:lnSpc>
                <a:spcBef>
                  <a:spcPct val="0"/>
                </a:spcBef>
                <a:spcAft>
                  <a:spcPct val="35000"/>
                </a:spcAft>
              </a:pPr>
              <a:r>
                <a:rPr lang="en-US" sz="3000" kern="1200" dirty="0" smtClean="0">
                  <a:latin typeface="Calibri" pitchFamily="34" charset="0"/>
                  <a:cs typeface="Calibri" pitchFamily="34" charset="0"/>
                </a:rPr>
                <a:t>Vulnerability</a:t>
              </a:r>
              <a:endParaRPr lang="en-US" sz="3000" kern="1200" dirty="0">
                <a:latin typeface="Calibri" pitchFamily="34" charset="0"/>
                <a:cs typeface="Calibri" pitchFamily="34" charset="0"/>
              </a:endParaRPr>
            </a:p>
          </p:txBody>
        </p:sp>
      </p:grpSp>
      <p:grpSp>
        <p:nvGrpSpPr>
          <p:cNvPr id="26" name="Group 25"/>
          <p:cNvGrpSpPr/>
          <p:nvPr/>
        </p:nvGrpSpPr>
        <p:grpSpPr>
          <a:xfrm>
            <a:off x="2039838" y="3298991"/>
            <a:ext cx="5472684" cy="729613"/>
            <a:chOff x="1560861" y="3357"/>
            <a:chExt cx="5472684" cy="729613"/>
          </a:xfrm>
          <a:scene3d>
            <a:camera prst="orthographicFront">
              <a:rot lat="0" lon="0" rev="0"/>
            </a:camera>
            <a:lightRig rig="contrasting" dir="t">
              <a:rot lat="0" lon="0" rev="1200000"/>
            </a:lightRig>
          </a:scene3d>
        </p:grpSpPr>
        <p:sp>
          <p:nvSpPr>
            <p:cNvPr id="27" name="Pentagon 26"/>
            <p:cNvSpPr/>
            <p:nvPr/>
          </p:nvSpPr>
          <p:spPr>
            <a:xfrm rot="10800000">
              <a:off x="1560861" y="3357"/>
              <a:ext cx="5472684" cy="729613"/>
            </a:xfrm>
            <a:prstGeom prst="homePlate">
              <a:avLst/>
            </a:prstGeom>
            <a:solidFill>
              <a:schemeClr val="bg2">
                <a:lumMod val="50000"/>
              </a:schemeClr>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sp>
        <p:sp>
          <p:nvSpPr>
            <p:cNvPr id="28" name="Pentagon 4"/>
            <p:cNvSpPr/>
            <p:nvPr/>
          </p:nvSpPr>
          <p:spPr>
            <a:xfrm rot="21600000">
              <a:off x="1743267" y="3357"/>
              <a:ext cx="5290278" cy="72961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1739" tIns="106680" rIns="199136" bIns="106680" numCol="1" spcCol="1270" anchor="ctr" anchorCtr="0">
              <a:noAutofit/>
            </a:bodyPr>
            <a:lstStyle/>
            <a:p>
              <a:pPr lvl="0" algn="ctr" defTabSz="1244600">
                <a:lnSpc>
                  <a:spcPct val="90000"/>
                </a:lnSpc>
                <a:spcBef>
                  <a:spcPct val="0"/>
                </a:spcBef>
                <a:spcAft>
                  <a:spcPct val="35000"/>
                </a:spcAft>
              </a:pPr>
              <a:r>
                <a:rPr lang="en-US" sz="3000" kern="1200" dirty="0" smtClean="0">
                  <a:latin typeface="Calibri" pitchFamily="34" charset="0"/>
                  <a:cs typeface="Calibri" pitchFamily="34" charset="0"/>
                </a:rPr>
                <a:t>Out of Control</a:t>
              </a:r>
              <a:endParaRPr lang="en-US" sz="3000" kern="1200" dirty="0">
                <a:latin typeface="Calibri" pitchFamily="34" charset="0"/>
                <a:cs typeface="Calibri" pitchFamily="34" charset="0"/>
              </a:endParaRPr>
            </a:p>
          </p:txBody>
        </p:sp>
      </p:grpSp>
      <p:sp>
        <p:nvSpPr>
          <p:cNvPr id="2" name="Title 1"/>
          <p:cNvSpPr>
            <a:spLocks noGrp="1"/>
          </p:cNvSpPr>
          <p:nvPr>
            <p:ph type="title"/>
          </p:nvPr>
        </p:nvSpPr>
        <p:spPr/>
        <p:txBody>
          <a:bodyPr/>
          <a:lstStyle/>
          <a:p>
            <a:r>
              <a:rPr lang="en-US" dirty="0" smtClean="0"/>
              <a:t>Threshold Criteria #5:  Observable?</a:t>
            </a:r>
            <a:endParaRPr lang="en-US" dirty="0"/>
          </a:p>
        </p:txBody>
      </p:sp>
      <p:grpSp>
        <p:nvGrpSpPr>
          <p:cNvPr id="8" name="Group 7"/>
          <p:cNvGrpSpPr/>
          <p:nvPr/>
        </p:nvGrpSpPr>
        <p:grpSpPr>
          <a:xfrm>
            <a:off x="2041813" y="2350966"/>
            <a:ext cx="5472684" cy="729613"/>
            <a:chOff x="1560861" y="3357"/>
            <a:chExt cx="5472684" cy="729613"/>
          </a:xfrm>
          <a:scene3d>
            <a:camera prst="orthographicFront">
              <a:rot lat="0" lon="0" rev="0"/>
            </a:camera>
            <a:lightRig rig="contrasting" dir="t">
              <a:rot lat="0" lon="0" rev="1200000"/>
            </a:lightRig>
          </a:scene3d>
        </p:grpSpPr>
        <p:sp>
          <p:nvSpPr>
            <p:cNvPr id="10" name="Pentagon 9"/>
            <p:cNvSpPr/>
            <p:nvPr/>
          </p:nvSpPr>
          <p:spPr>
            <a:xfrm rot="10800000">
              <a:off x="1560861" y="3357"/>
              <a:ext cx="5472684" cy="729613"/>
            </a:xfrm>
            <a:prstGeom prst="homePlate">
              <a:avLst/>
            </a:prstGeom>
            <a:solidFill>
              <a:schemeClr val="bg2">
                <a:lumMod val="50000"/>
              </a:schemeClr>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sp>
        <p:sp>
          <p:nvSpPr>
            <p:cNvPr id="11" name="Pentagon 4"/>
            <p:cNvSpPr/>
            <p:nvPr/>
          </p:nvSpPr>
          <p:spPr>
            <a:xfrm rot="21600000">
              <a:off x="1743267" y="3357"/>
              <a:ext cx="5290278" cy="72961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1739" tIns="106680" rIns="199136" bIns="106680" numCol="1" spcCol="1270" anchor="ctr" anchorCtr="0">
              <a:noAutofit/>
            </a:bodyPr>
            <a:lstStyle/>
            <a:p>
              <a:pPr lvl="0" algn="ctr" defTabSz="1244600">
                <a:lnSpc>
                  <a:spcPct val="90000"/>
                </a:lnSpc>
                <a:spcBef>
                  <a:spcPct val="0"/>
                </a:spcBef>
                <a:spcAft>
                  <a:spcPct val="35000"/>
                </a:spcAft>
              </a:pPr>
              <a:r>
                <a:rPr lang="en-US" sz="3000" kern="1200" dirty="0" smtClean="0">
                  <a:latin typeface="Calibri" pitchFamily="34" charset="0"/>
                  <a:cs typeface="Calibri" pitchFamily="34" charset="0"/>
                </a:rPr>
                <a:t>Severity</a:t>
              </a:r>
              <a:endParaRPr lang="en-US" sz="3000" kern="1200" dirty="0">
                <a:latin typeface="Calibri" pitchFamily="34" charset="0"/>
                <a:cs typeface="Calibri" pitchFamily="34" charset="0"/>
              </a:endParaRPr>
            </a:p>
          </p:txBody>
        </p:sp>
      </p:grpSp>
      <p:grpSp>
        <p:nvGrpSpPr>
          <p:cNvPr id="15" name="Group 14"/>
          <p:cNvGrpSpPr/>
          <p:nvPr/>
        </p:nvGrpSpPr>
        <p:grpSpPr>
          <a:xfrm>
            <a:off x="2029939" y="1401568"/>
            <a:ext cx="5472684" cy="729613"/>
            <a:chOff x="1560861" y="3357"/>
            <a:chExt cx="5472684" cy="729613"/>
          </a:xfrm>
          <a:scene3d>
            <a:camera prst="orthographicFront">
              <a:rot lat="0" lon="0" rev="0"/>
            </a:camera>
            <a:lightRig rig="contrasting" dir="t">
              <a:rot lat="0" lon="0" rev="1200000"/>
            </a:lightRig>
          </a:scene3d>
        </p:grpSpPr>
        <p:sp>
          <p:nvSpPr>
            <p:cNvPr id="16" name="Pentagon 15"/>
            <p:cNvSpPr/>
            <p:nvPr/>
          </p:nvSpPr>
          <p:spPr>
            <a:xfrm rot="10800000">
              <a:off x="1560861" y="3357"/>
              <a:ext cx="5472684" cy="729613"/>
            </a:xfrm>
            <a:prstGeom prst="homePlate">
              <a:avLst/>
            </a:prstGeom>
            <a:solidFill>
              <a:schemeClr val="bg2">
                <a:lumMod val="50000"/>
              </a:schemeClr>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sp>
        <p:sp>
          <p:nvSpPr>
            <p:cNvPr id="17" name="Pentagon 4"/>
            <p:cNvSpPr/>
            <p:nvPr/>
          </p:nvSpPr>
          <p:spPr>
            <a:xfrm>
              <a:off x="1731392" y="3357"/>
              <a:ext cx="5290278" cy="72961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1739" tIns="106680" rIns="199136" bIns="106680" numCol="1" spcCol="1270" anchor="ctr" anchorCtr="0">
              <a:noAutofit/>
            </a:bodyPr>
            <a:lstStyle/>
            <a:p>
              <a:pPr lvl="0" algn="ctr" defTabSz="1244600">
                <a:lnSpc>
                  <a:spcPct val="90000"/>
                </a:lnSpc>
                <a:spcBef>
                  <a:spcPct val="0"/>
                </a:spcBef>
                <a:spcAft>
                  <a:spcPct val="35000"/>
                </a:spcAft>
              </a:pPr>
              <a:r>
                <a:rPr lang="en-US" sz="3000" kern="1200" dirty="0" smtClean="0">
                  <a:latin typeface="Calibri" pitchFamily="34" charset="0"/>
                  <a:cs typeface="Calibri" pitchFamily="34" charset="0"/>
                </a:rPr>
                <a:t>Immediacy</a:t>
              </a:r>
              <a:endParaRPr lang="en-US" sz="3000" kern="1200" dirty="0">
                <a:latin typeface="Calibri" pitchFamily="34" charset="0"/>
                <a:cs typeface="Calibri" pitchFamily="34" charset="0"/>
              </a:endParaRPr>
            </a:p>
          </p:txBody>
        </p:sp>
      </p:grpSp>
      <p:sp>
        <p:nvSpPr>
          <p:cNvPr id="18" name="Oval 17"/>
          <p:cNvSpPr/>
          <p:nvPr/>
        </p:nvSpPr>
        <p:spPr>
          <a:xfrm>
            <a:off x="1465210" y="1401569"/>
            <a:ext cx="729613" cy="729613"/>
          </a:xfrm>
          <a:prstGeom prst="ellipse">
            <a:avLst/>
          </a:prstGeom>
          <a:blipFill rotWithShape="0">
            <a:blip r:embed="rId3"/>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tint val="50000"/>
              <a:hueOff val="0"/>
              <a:satOff val="0"/>
              <a:lumOff val="0"/>
              <a:alphaOff val="0"/>
            </a:schemeClr>
          </a:effectRef>
          <a:fontRef idx="minor">
            <a:schemeClr val="lt1">
              <a:hueOff val="0"/>
              <a:satOff val="0"/>
              <a:lumOff val="0"/>
              <a:alphaOff val="0"/>
            </a:schemeClr>
          </a:fontRef>
        </p:style>
      </p:sp>
      <p:sp>
        <p:nvSpPr>
          <p:cNvPr id="19" name="Oval 18"/>
          <p:cNvSpPr/>
          <p:nvPr/>
        </p:nvSpPr>
        <p:spPr>
          <a:xfrm>
            <a:off x="1472565" y="2352334"/>
            <a:ext cx="729613" cy="729613"/>
          </a:xfrm>
          <a:prstGeom prst="ellipse">
            <a:avLst/>
          </a:prstGeom>
          <a:blipFill rotWithShape="0">
            <a:blip r:embed="rId4"/>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tint val="50000"/>
              <a:hueOff val="-5239443"/>
              <a:satOff val="4083"/>
              <a:lumOff val="372"/>
              <a:alphaOff val="0"/>
            </a:schemeClr>
          </a:effectRef>
          <a:fontRef idx="minor">
            <a:schemeClr val="lt1">
              <a:hueOff val="0"/>
              <a:satOff val="0"/>
              <a:lumOff val="0"/>
              <a:alphaOff val="0"/>
            </a:schemeClr>
          </a:fontRef>
        </p:style>
      </p:sp>
      <p:sp>
        <p:nvSpPr>
          <p:cNvPr id="20" name="Oval 19"/>
          <p:cNvSpPr/>
          <p:nvPr/>
        </p:nvSpPr>
        <p:spPr>
          <a:xfrm>
            <a:off x="1472565" y="3299742"/>
            <a:ext cx="729613" cy="729613"/>
          </a:xfrm>
          <a:prstGeom prst="ellipse">
            <a:avLst/>
          </a:prstGeom>
          <a:blipFill rotWithShape="0">
            <a:blip r:embed="rId5"/>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tint val="50000"/>
              <a:hueOff val="-10478886"/>
              <a:satOff val="8165"/>
              <a:lumOff val="744"/>
              <a:alphaOff val="0"/>
            </a:schemeClr>
          </a:effectRef>
          <a:fontRef idx="minor">
            <a:schemeClr val="lt1">
              <a:hueOff val="0"/>
              <a:satOff val="0"/>
              <a:lumOff val="0"/>
              <a:alphaOff val="0"/>
            </a:schemeClr>
          </a:fontRef>
        </p:style>
      </p:sp>
      <p:sp>
        <p:nvSpPr>
          <p:cNvPr id="21" name="Oval 20"/>
          <p:cNvSpPr/>
          <p:nvPr/>
        </p:nvSpPr>
        <p:spPr>
          <a:xfrm>
            <a:off x="1484443" y="4247151"/>
            <a:ext cx="729613" cy="729613"/>
          </a:xfrm>
          <a:prstGeom prst="ellipse">
            <a:avLst/>
          </a:prstGeom>
          <a:blipFill rotWithShape="0">
            <a:blip r:embed="rId6"/>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tint val="50000"/>
              <a:hueOff val="-15718330"/>
              <a:satOff val="12248"/>
              <a:lumOff val="1116"/>
              <a:alphaOff val="0"/>
            </a:schemeClr>
          </a:effectRef>
          <a:fontRef idx="minor">
            <a:schemeClr val="lt1">
              <a:hueOff val="0"/>
              <a:satOff val="0"/>
              <a:lumOff val="0"/>
              <a:alphaOff val="0"/>
            </a:schemeClr>
          </a:fontRef>
        </p:style>
      </p:sp>
      <p:sp>
        <p:nvSpPr>
          <p:cNvPr id="25" name="Oval 24"/>
          <p:cNvSpPr/>
          <p:nvPr/>
        </p:nvSpPr>
        <p:spPr>
          <a:xfrm>
            <a:off x="1491228" y="5194560"/>
            <a:ext cx="729613" cy="729613"/>
          </a:xfrm>
          <a:prstGeom prst="ellipse">
            <a:avLst/>
          </a:prstGeom>
          <a:blipFill rotWithShape="0">
            <a:blip r:embed="rId7"/>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tint val="50000"/>
              <a:hueOff val="-20957772"/>
              <a:satOff val="16331"/>
              <a:lumOff val="1488"/>
              <a:alphaOff val="0"/>
            </a:schemeClr>
          </a:effectRef>
          <a:fontRef idx="minor">
            <a:schemeClr val="lt1">
              <a:hueOff val="0"/>
              <a:satOff val="0"/>
              <a:lumOff val="0"/>
              <a:alphaOff val="0"/>
            </a:schemeClr>
          </a:fontRef>
        </p:style>
      </p:sp>
      <p:sp>
        <p:nvSpPr>
          <p:cNvPr id="30" name="Pentagon 29"/>
          <p:cNvSpPr/>
          <p:nvPr/>
        </p:nvSpPr>
        <p:spPr>
          <a:xfrm rot="10800000">
            <a:off x="2034204" y="5187116"/>
            <a:ext cx="5472684" cy="729613"/>
          </a:xfrm>
          <a:prstGeom prst="homePlate">
            <a:avLst/>
          </a:prstGeom>
          <a:solidFill>
            <a:srgbClr val="C0000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5040797"/>
              <a:satOff val="2192"/>
              <a:lumOff val="637"/>
              <a:alphaOff val="0"/>
            </a:schemeClr>
          </a:effectRef>
          <a:fontRef idx="minor">
            <a:schemeClr val="lt1"/>
          </a:fontRef>
        </p:style>
      </p:sp>
      <p:sp>
        <p:nvSpPr>
          <p:cNvPr id="31" name="Pentagon 7"/>
          <p:cNvSpPr/>
          <p:nvPr/>
        </p:nvSpPr>
        <p:spPr>
          <a:xfrm>
            <a:off x="2216610" y="5187116"/>
            <a:ext cx="5290278" cy="729613"/>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321739" tIns="114300" rIns="213360" bIns="114300" numCol="1" spcCol="1270" anchor="ctr" anchorCtr="0">
            <a:noAutofit/>
          </a:bodyPr>
          <a:lstStyle/>
          <a:p>
            <a:pPr lvl="0" algn="ctr" defTabSz="1333500">
              <a:lnSpc>
                <a:spcPct val="90000"/>
              </a:lnSpc>
              <a:spcBef>
                <a:spcPct val="0"/>
              </a:spcBef>
              <a:spcAft>
                <a:spcPct val="35000"/>
              </a:spcAft>
            </a:pPr>
            <a:r>
              <a:rPr lang="en-US" sz="3000" kern="1200" dirty="0" smtClean="0">
                <a:latin typeface="Calibri" pitchFamily="34" charset="0"/>
                <a:cs typeface="Calibri" pitchFamily="34" charset="0"/>
              </a:rPr>
              <a:t>Observable</a:t>
            </a:r>
            <a:endParaRPr lang="en-US" sz="3000" kern="1200" dirty="0">
              <a:latin typeface="Calibri" pitchFamily="34" charset="0"/>
              <a:cs typeface="Calibri" pitchFamily="34" charset="0"/>
            </a:endParaRPr>
          </a:p>
        </p:txBody>
      </p:sp>
      <p:sp>
        <p:nvSpPr>
          <p:cNvPr id="9" name="TextBox 8"/>
          <p:cNvSpPr txBox="1"/>
          <p:nvPr/>
        </p:nvSpPr>
        <p:spPr>
          <a:xfrm>
            <a:off x="1448241" y="1392987"/>
            <a:ext cx="6309360" cy="3583642"/>
          </a:xfrm>
          <a:prstGeom prst="rect">
            <a:avLst/>
          </a:prstGeom>
        </p:spPr>
        <p:style>
          <a:lnRef idx="2">
            <a:schemeClr val="accent2"/>
          </a:lnRef>
          <a:fillRef idx="1">
            <a:schemeClr val="lt1"/>
          </a:fillRef>
          <a:effectRef idx="0">
            <a:schemeClr val="accent2"/>
          </a:effectRef>
          <a:fontRef idx="minor">
            <a:schemeClr val="dk1"/>
          </a:fontRef>
        </p:style>
        <p:txBody>
          <a:bodyPr wrap="square" rtlCol="0">
            <a:noAutofit/>
          </a:bodyPr>
          <a:lstStyle/>
          <a:p>
            <a:r>
              <a:rPr lang="en-US" sz="2200" b="1" dirty="0" smtClean="0">
                <a:latin typeface="Calibri" pitchFamily="34" charset="0"/>
                <a:cs typeface="Calibri" pitchFamily="34" charset="0"/>
              </a:rPr>
              <a:t>                   </a:t>
            </a:r>
          </a:p>
          <a:p>
            <a:pPr algn="ctr"/>
            <a:r>
              <a:rPr lang="en-US" sz="2200" b="1" dirty="0" smtClean="0">
                <a:latin typeface="Calibri" pitchFamily="34" charset="0"/>
                <a:cs typeface="Calibri" pitchFamily="34" charset="0"/>
              </a:rPr>
              <a:t>CAN BE SEEN AND DESCRIBED</a:t>
            </a:r>
          </a:p>
          <a:p>
            <a:pPr algn="ctr"/>
            <a:endParaRPr lang="en-US" sz="2200" b="1" dirty="0" smtClean="0">
              <a:latin typeface="Calibri" pitchFamily="34" charset="0"/>
              <a:cs typeface="Calibri" pitchFamily="34" charset="0"/>
            </a:endParaRPr>
          </a:p>
          <a:p>
            <a:pPr algn="ctr"/>
            <a:r>
              <a:rPr lang="en-US" sz="2200" b="1" dirty="0" smtClean="0">
                <a:latin typeface="Calibri" pitchFamily="34" charset="0"/>
                <a:cs typeface="Calibri" pitchFamily="34" charset="0"/>
              </a:rPr>
              <a:t>HAS BEEN OBSERVED BY FAMILY AND OTHERS</a:t>
            </a:r>
          </a:p>
          <a:p>
            <a:pPr algn="ctr"/>
            <a:r>
              <a:rPr lang="en-US" sz="2200" b="1" dirty="0" smtClean="0">
                <a:latin typeface="Calibri" pitchFamily="34" charset="0"/>
                <a:cs typeface="Calibri" pitchFamily="34" charset="0"/>
              </a:rPr>
              <a:t>PERSONAL OBSERVATIONS</a:t>
            </a:r>
          </a:p>
          <a:p>
            <a:pPr algn="ctr"/>
            <a:endParaRPr lang="en-US" sz="2200" b="1" dirty="0" smtClean="0">
              <a:latin typeface="Calibri" pitchFamily="34" charset="0"/>
              <a:cs typeface="Calibri" pitchFamily="34" charset="0"/>
            </a:endParaRPr>
          </a:p>
          <a:p>
            <a:pPr algn="ctr"/>
            <a:r>
              <a:rPr lang="en-US" sz="2200" b="1" dirty="0" smtClean="0">
                <a:latin typeface="Calibri" pitchFamily="34" charset="0"/>
                <a:cs typeface="Calibri" pitchFamily="34" charset="0"/>
              </a:rPr>
              <a:t>FEELINGS OR PERCEPTIONS EVIDENCED </a:t>
            </a:r>
          </a:p>
          <a:p>
            <a:pPr algn="ctr"/>
            <a:r>
              <a:rPr lang="en-US" sz="2200" b="1" dirty="0" smtClean="0">
                <a:latin typeface="Calibri" pitchFamily="34" charset="0"/>
                <a:cs typeface="Calibri" pitchFamily="34" charset="0"/>
              </a:rPr>
              <a:t>BY SPECIFIC BEHAVIORS, SITUATIONS </a:t>
            </a:r>
          </a:p>
          <a:p>
            <a:pPr algn="ctr"/>
            <a:r>
              <a:rPr lang="en-US" sz="2200" b="1" dirty="0" smtClean="0">
                <a:latin typeface="Calibri" pitchFamily="34" charset="0"/>
                <a:cs typeface="Calibri" pitchFamily="34" charset="0"/>
              </a:rPr>
              <a:t>OR VERBAL STATEMENTS</a:t>
            </a:r>
          </a:p>
          <a:p>
            <a:pPr algn="ctr"/>
            <a:endParaRPr lang="en-US" sz="2400" b="1" dirty="0" smtClean="0"/>
          </a:p>
        </p:txBody>
      </p:sp>
    </p:spTree>
    <p:extLst>
      <p:ext uri="{BB962C8B-B14F-4D97-AF65-F5344CB8AC3E}">
        <p14:creationId xmlns:p14="http://schemas.microsoft.com/office/powerpoint/2010/main" xmlns="" val="37301105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12000"/>
                                  </p:stCondLst>
                                  <p:childTnLst>
                                    <p:animEffect transition="out" filter="fade">
                                      <p:cBhvr>
                                        <p:cTn id="6" dur="500" tmFilter="0, 0; .2, .5; .8, .5; 1, 0"/>
                                        <p:tgtEl>
                                          <p:spTgt spid="31"/>
                                        </p:tgtEl>
                                      </p:cBhvr>
                                    </p:animEffect>
                                    <p:animScale>
                                      <p:cBhvr>
                                        <p:cTn id="7" dur="250" autoRev="1" fill="hold"/>
                                        <p:tgtEl>
                                          <p:spTgt spid="31"/>
                                        </p:tgtEl>
                                      </p:cBhvr>
                                      <p:by x="105000" y="105000"/>
                                    </p:animScale>
                                  </p:childTnLst>
                                </p:cTn>
                              </p:par>
                              <p:par>
                                <p:cTn id="8" presetID="10" presetClass="entr" presetSubtype="0" fill="hold" grpId="0" nodeType="withEffect">
                                  <p:stCondLst>
                                    <p:cond delay="9500"/>
                                  </p:stCondLst>
                                  <p:childTnLst>
                                    <p:set>
                                      <p:cBhvr>
                                        <p:cTn id="9" dur="1" fill="hold">
                                          <p:stCondLst>
                                            <p:cond delay="0"/>
                                          </p:stCondLst>
                                        </p:cTn>
                                        <p:tgtEl>
                                          <p:spTgt spid="9">
                                            <p:bg/>
                                          </p:spTgt>
                                        </p:tgtEl>
                                        <p:attrNameLst>
                                          <p:attrName>style.visibility</p:attrName>
                                        </p:attrNameLst>
                                      </p:cBhvr>
                                      <p:to>
                                        <p:strVal val="visible"/>
                                      </p:to>
                                    </p:set>
                                    <p:animEffect transition="in" filter="fade">
                                      <p:cBhvr>
                                        <p:cTn id="10" dur="500"/>
                                        <p:tgtEl>
                                          <p:spTgt spid="9">
                                            <p:bg/>
                                          </p:spTgt>
                                        </p:tgtEl>
                                      </p:cBhvr>
                                    </p:animEffect>
                                  </p:childTnLst>
                                </p:cTn>
                              </p:par>
                              <p:par>
                                <p:cTn id="11" presetID="10" presetClass="entr" presetSubtype="0" fill="hold" grpId="0" nodeType="withEffect">
                                  <p:stCondLst>
                                    <p:cond delay="950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fade">
                                      <p:cBhvr>
                                        <p:cTn id="13" dur="1000"/>
                                        <p:tgtEl>
                                          <p:spTgt spid="9">
                                            <p:txEl>
                                              <p:pRg st="1" end="1"/>
                                            </p:txEl>
                                          </p:spTgt>
                                        </p:tgtEl>
                                      </p:cBhvr>
                                    </p:animEffect>
                                  </p:childTnLst>
                                </p:cTn>
                              </p:par>
                              <p:par>
                                <p:cTn id="14" presetID="10" presetClass="entr" presetSubtype="0" fill="hold" grpId="0" nodeType="withEffect">
                                  <p:stCondLst>
                                    <p:cond delay="1900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1000"/>
                                        <p:tgtEl>
                                          <p:spTgt spid="9">
                                            <p:txEl>
                                              <p:pRg st="3" end="3"/>
                                            </p:txEl>
                                          </p:spTgt>
                                        </p:tgtEl>
                                      </p:cBhvr>
                                    </p:animEffect>
                                  </p:childTnLst>
                                </p:cTn>
                              </p:par>
                              <p:par>
                                <p:cTn id="17" presetID="10" presetClass="entr" presetSubtype="0" fill="hold" grpId="0" nodeType="withEffect">
                                  <p:stCondLst>
                                    <p:cond delay="2200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1000"/>
                                        <p:tgtEl>
                                          <p:spTgt spid="9">
                                            <p:txEl>
                                              <p:pRg st="4" end="4"/>
                                            </p:txEl>
                                          </p:spTgt>
                                        </p:tgtEl>
                                      </p:cBhvr>
                                    </p:animEffect>
                                  </p:childTnLst>
                                </p:cTn>
                              </p:par>
                              <p:par>
                                <p:cTn id="20" presetID="10" presetClass="entr" presetSubtype="0" fill="hold" grpId="0" nodeType="withEffect">
                                  <p:stCondLst>
                                    <p:cond delay="2500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fade">
                                      <p:cBhvr>
                                        <p:cTn id="22" dur="1000"/>
                                        <p:tgtEl>
                                          <p:spTgt spid="9">
                                            <p:txEl>
                                              <p:pRg st="6" end="6"/>
                                            </p:txEl>
                                          </p:spTgt>
                                        </p:tgtEl>
                                      </p:cBhvr>
                                    </p:animEffect>
                                  </p:childTnLst>
                                </p:cTn>
                              </p:par>
                              <p:par>
                                <p:cTn id="23" presetID="10" presetClass="entr" presetSubtype="0" fill="hold" grpId="0" nodeType="withEffect">
                                  <p:stCondLst>
                                    <p:cond delay="28000"/>
                                  </p:stCondLst>
                                  <p:childTnLst>
                                    <p:set>
                                      <p:cBhvr>
                                        <p:cTn id="24" dur="1" fill="hold">
                                          <p:stCondLst>
                                            <p:cond delay="0"/>
                                          </p:stCondLst>
                                        </p:cTn>
                                        <p:tgtEl>
                                          <p:spTgt spid="9">
                                            <p:txEl>
                                              <p:pRg st="7" end="7"/>
                                            </p:txEl>
                                          </p:spTgt>
                                        </p:tgtEl>
                                        <p:attrNameLst>
                                          <p:attrName>style.visibility</p:attrName>
                                        </p:attrNameLst>
                                      </p:cBhvr>
                                      <p:to>
                                        <p:strVal val="visible"/>
                                      </p:to>
                                    </p:set>
                                    <p:animEffect transition="in" filter="fade">
                                      <p:cBhvr>
                                        <p:cTn id="25" dur="1000"/>
                                        <p:tgtEl>
                                          <p:spTgt spid="9">
                                            <p:txEl>
                                              <p:pRg st="7" end="7"/>
                                            </p:txEl>
                                          </p:spTgt>
                                        </p:tgtEl>
                                      </p:cBhvr>
                                    </p:animEffect>
                                  </p:childTnLst>
                                </p:cTn>
                              </p:par>
                              <p:par>
                                <p:cTn id="26" presetID="10" presetClass="entr" presetSubtype="0" fill="hold" grpId="0" nodeType="withEffect">
                                  <p:stCondLst>
                                    <p:cond delay="31000"/>
                                  </p:stCondLst>
                                  <p:childTnLst>
                                    <p:set>
                                      <p:cBhvr>
                                        <p:cTn id="27" dur="1" fill="hold">
                                          <p:stCondLst>
                                            <p:cond delay="0"/>
                                          </p:stCondLst>
                                        </p:cTn>
                                        <p:tgtEl>
                                          <p:spTgt spid="9">
                                            <p:txEl>
                                              <p:pRg st="8" end="8"/>
                                            </p:txEl>
                                          </p:spTgt>
                                        </p:tgtEl>
                                        <p:attrNameLst>
                                          <p:attrName>style.visibility</p:attrName>
                                        </p:attrNameLst>
                                      </p:cBhvr>
                                      <p:to>
                                        <p:strVal val="visible"/>
                                      </p:to>
                                    </p:set>
                                    <p:animEffect transition="in" filter="fade">
                                      <p:cBhvr>
                                        <p:cTn id="28" dur="10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9" grpId="0" uiExpand="1"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Critical thinking</a:t>
            </a:r>
          </a:p>
          <a:p>
            <a:r>
              <a:rPr lang="en-US" dirty="0" smtClean="0"/>
              <a:t>Five criteria for evaluating information sufficiency</a:t>
            </a:r>
          </a:p>
          <a:p>
            <a:r>
              <a:rPr lang="en-US" dirty="0" smtClean="0"/>
              <a:t>Importance and process of reconciling and validating information</a:t>
            </a:r>
          </a:p>
          <a:p>
            <a:r>
              <a:rPr lang="en-US" dirty="0" smtClean="0"/>
              <a:t>Safety threshold criteria</a:t>
            </a:r>
          </a:p>
        </p:txBody>
      </p:sp>
      <p:sp>
        <p:nvSpPr>
          <p:cNvPr id="2" name="Title 1"/>
          <p:cNvSpPr>
            <a:spLocks noGrp="1"/>
          </p:cNvSpPr>
          <p:nvPr>
            <p:ph type="title"/>
          </p:nvPr>
        </p:nvSpPr>
        <p:spPr/>
        <p:txBody>
          <a:bodyPr/>
          <a:lstStyle/>
          <a:p>
            <a:r>
              <a:rPr lang="en-US" dirty="0" smtClean="0"/>
              <a:t>Summary</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4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par>
                                <p:cTn id="10" presetID="53" presetClass="entr" presetSubtype="0" fill="hold" grpId="0" nodeType="withEffect">
                                  <p:stCondLst>
                                    <p:cond delay="105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1000"/>
                                        <p:tgtEl>
                                          <p:spTgt spid="3">
                                            <p:txEl>
                                              <p:pRg st="1" end="1"/>
                                            </p:txEl>
                                          </p:spTgt>
                                        </p:tgtEl>
                                      </p:cBhvr>
                                    </p:animEffect>
                                  </p:childTnLst>
                                </p:cTn>
                              </p:par>
                              <p:par>
                                <p:cTn id="15" presetID="53" presetClass="entr" presetSubtype="0" fill="hold" grpId="0" nodeType="withEffect">
                                  <p:stCondLst>
                                    <p:cond delay="1550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1000"/>
                                        <p:tgtEl>
                                          <p:spTgt spid="3">
                                            <p:txEl>
                                              <p:pRg st="2" end="2"/>
                                            </p:txEl>
                                          </p:spTgt>
                                        </p:tgtEl>
                                      </p:cBhvr>
                                    </p:animEffect>
                                  </p:childTnLst>
                                </p:cTn>
                              </p:par>
                              <p:par>
                                <p:cTn id="20" presetID="53" presetClass="entr" presetSubtype="0" fill="hold" grpId="0" nodeType="withEffect">
                                  <p:stCondLst>
                                    <p:cond delay="2350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a:blip r:embed="rId3" cstate="print"/>
          <a:stretch>
            <a:fillRect/>
          </a:stretch>
        </p:blipFill>
        <p:spPr>
          <a:xfrm>
            <a:off x="0" y="1033156"/>
            <a:ext cx="9144000" cy="5852160"/>
          </a:xfrm>
        </p:spPr>
      </p:pic>
      <p:sp>
        <p:nvSpPr>
          <p:cNvPr id="2" name="Title 1"/>
          <p:cNvSpPr>
            <a:spLocks noGrp="1"/>
          </p:cNvSpPr>
          <p:nvPr>
            <p:ph type="title"/>
          </p:nvPr>
        </p:nvSpPr>
        <p:spPr/>
        <p:txBody>
          <a:bodyPr/>
          <a:lstStyle/>
          <a:p>
            <a:r>
              <a:rPr lang="en-US" dirty="0" smtClean="0"/>
              <a:t>Discussion Guide and Quiz</a:t>
            </a:r>
            <a:endParaRPr lang="en-US" dirty="0"/>
          </a:p>
        </p:txBody>
      </p:sp>
    </p:spTree>
    <p:extLst>
      <p:ext uri="{BB962C8B-B14F-4D97-AF65-F5344CB8AC3E}">
        <p14:creationId xmlns:p14="http://schemas.microsoft.com/office/powerpoint/2010/main" xmlns="" val="392811217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45720"/>
            <a:ext cx="8808720" cy="792162"/>
          </a:xfrm>
        </p:spPr>
        <p:txBody>
          <a:bodyPr/>
          <a:lstStyle/>
          <a:p>
            <a:r>
              <a:rPr lang="en-US" dirty="0" smtClean="0"/>
              <a:t>Q1: Sufficient information is:</a:t>
            </a:r>
            <a:endParaRPr lang="en-US" dirty="0"/>
          </a:p>
        </p:txBody>
      </p:sp>
      <p:sp>
        <p:nvSpPr>
          <p:cNvPr id="3" name="Content Placeholder 2"/>
          <p:cNvSpPr>
            <a:spLocks noGrp="1"/>
          </p:cNvSpPr>
          <p:nvPr>
            <p:ph idx="4294967295"/>
          </p:nvPr>
        </p:nvSpPr>
        <p:spPr>
          <a:xfrm>
            <a:off x="457200" y="1371600"/>
            <a:ext cx="8229600" cy="4525962"/>
          </a:xfrm>
        </p:spPr>
        <p:txBody>
          <a:bodyPr>
            <a:normAutofit/>
          </a:bodyPr>
          <a:lstStyle/>
          <a:p>
            <a:pPr marL="514350" lvl="0" indent="-514350">
              <a:spcBef>
                <a:spcPts val="200"/>
              </a:spcBef>
              <a:spcAft>
                <a:spcPts val="400"/>
              </a:spcAft>
              <a:buFont typeface="+mj-lt"/>
              <a:buAutoNum type="alphaLcPeriod"/>
            </a:pPr>
            <a:r>
              <a:rPr lang="en-US" sz="2200" dirty="0"/>
              <a:t>I</a:t>
            </a:r>
            <a:r>
              <a:rPr lang="en-US" sz="2200" dirty="0" smtClean="0"/>
              <a:t>nformation that gives us a full picture</a:t>
            </a:r>
          </a:p>
          <a:p>
            <a:pPr marL="514350" lvl="0" indent="-514350">
              <a:spcBef>
                <a:spcPts val="200"/>
              </a:spcBef>
              <a:spcAft>
                <a:spcPts val="400"/>
              </a:spcAft>
              <a:buFont typeface="+mj-lt"/>
              <a:buAutoNum type="alphaLcPeriod"/>
            </a:pPr>
            <a:r>
              <a:rPr lang="en-US" sz="2200" dirty="0"/>
              <a:t>I</a:t>
            </a:r>
            <a:r>
              <a:rPr lang="en-US" sz="2200" dirty="0" smtClean="0"/>
              <a:t>s relevant to the particular information domain</a:t>
            </a:r>
          </a:p>
          <a:p>
            <a:pPr marL="514350" lvl="0" indent="-514350">
              <a:spcBef>
                <a:spcPts val="200"/>
              </a:spcBef>
              <a:spcAft>
                <a:spcPts val="400"/>
              </a:spcAft>
              <a:buFont typeface="+mj-lt"/>
              <a:buAutoNum type="alphaLcPeriod"/>
            </a:pPr>
            <a:r>
              <a:rPr lang="en-US" sz="2200" dirty="0"/>
              <a:t>I</a:t>
            </a:r>
            <a:r>
              <a:rPr lang="en-US" sz="2200" dirty="0" smtClean="0"/>
              <a:t>s pertinent to the information domain</a:t>
            </a:r>
          </a:p>
          <a:p>
            <a:pPr marL="514350" lvl="0" indent="-514350">
              <a:spcBef>
                <a:spcPts val="200"/>
              </a:spcBef>
              <a:spcAft>
                <a:spcPts val="400"/>
              </a:spcAft>
              <a:buFont typeface="+mj-lt"/>
              <a:buAutoNum type="alphaLcPeriod"/>
            </a:pPr>
            <a:r>
              <a:rPr lang="en-US" sz="2200" dirty="0"/>
              <a:t>I</a:t>
            </a:r>
            <a:r>
              <a:rPr lang="en-US" sz="2200" dirty="0" smtClean="0"/>
              <a:t>s adequate and gives us confidence about conclusions</a:t>
            </a:r>
          </a:p>
          <a:p>
            <a:pPr marL="514350" lvl="0" indent="-514350">
              <a:spcBef>
                <a:spcPts val="200"/>
              </a:spcBef>
              <a:spcAft>
                <a:spcPts val="400"/>
              </a:spcAft>
              <a:buFont typeface="+mj-lt"/>
              <a:buAutoNum type="alphaLcPeriod"/>
            </a:pPr>
            <a:r>
              <a:rPr lang="en-US" sz="2200" dirty="0"/>
              <a:t>A</a:t>
            </a:r>
            <a:r>
              <a:rPr lang="en-US" sz="2200" dirty="0" smtClean="0"/>
              <a:t>ll of the above</a:t>
            </a:r>
          </a:p>
        </p:txBody>
      </p:sp>
    </p:spTree>
    <p:extLst>
      <p:ext uri="{BB962C8B-B14F-4D97-AF65-F5344CB8AC3E}">
        <p14:creationId xmlns:p14="http://schemas.microsoft.com/office/powerpoint/2010/main" xmlns="" val="851816511"/>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Module Objective</a:t>
            </a:r>
            <a:endParaRPr lang="en-US" dirty="0"/>
          </a:p>
        </p:txBody>
      </p:sp>
      <p:sp>
        <p:nvSpPr>
          <p:cNvPr id="5" name="Content Placeholder 4"/>
          <p:cNvSpPr>
            <a:spLocks noGrp="1"/>
          </p:cNvSpPr>
          <p:nvPr>
            <p:ph idx="1"/>
          </p:nvPr>
        </p:nvSpPr>
        <p:spPr>
          <a:xfrm>
            <a:off x="550225" y="1912311"/>
            <a:ext cx="4009900" cy="3490970"/>
          </a:xfrm>
        </p:spPr>
        <p:txBody>
          <a:bodyPr>
            <a:normAutofit/>
          </a:bodyPr>
          <a:lstStyle/>
          <a:p>
            <a:r>
              <a:rPr lang="en-US" dirty="0" smtClean="0"/>
              <a:t>List the criteria for sufficient information </a:t>
            </a:r>
          </a:p>
          <a:p>
            <a:r>
              <a:rPr lang="en-US" dirty="0" smtClean="0"/>
              <a:t>Explain what reconciliation and validation are in information gathering and analysis</a:t>
            </a:r>
          </a:p>
          <a:p>
            <a:r>
              <a:rPr lang="en-US" dirty="0" smtClean="0"/>
              <a:t>Apply the safety threshold criteria</a:t>
            </a:r>
          </a:p>
        </p:txBody>
      </p:sp>
      <p:pic>
        <p:nvPicPr>
          <p:cNvPr id="6" name="Picture 4" descr="http://ts1.mm.bing.net/th?id=H.4503759525511784&amp;pid=15.1"/>
          <p:cNvPicPr>
            <a:picLocks noChangeAspect="1" noChangeArrowheads="1"/>
          </p:cNvPicPr>
          <p:nvPr/>
        </p:nvPicPr>
        <p:blipFill rotWithShape="1">
          <a:blip r:embed="rId3">
            <a:extLst>
              <a:ext uri="{28A0092B-C50C-407E-A947-70E740481C1C}">
                <a14:useLocalDpi xmlns="" xmlns:a14="http://schemas.microsoft.com/office/drawing/2010/main" val="0"/>
              </a:ext>
            </a:extLst>
          </a:blip>
          <a:stretch/>
        </p:blipFill>
        <p:spPr bwMode="auto">
          <a:xfrm>
            <a:off x="5610795" y="2411060"/>
            <a:ext cx="2857500" cy="21431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Lst>
        </p:spPr>
      </p:pic>
      <p:sp>
        <p:nvSpPr>
          <p:cNvPr id="7" name="Content Placeholder 4"/>
          <p:cNvSpPr txBox="1">
            <a:spLocks/>
          </p:cNvSpPr>
          <p:nvPr/>
        </p:nvSpPr>
        <p:spPr>
          <a:xfrm>
            <a:off x="457200" y="1371600"/>
            <a:ext cx="8046720" cy="2772893"/>
          </a:xfrm>
          <a:prstGeom prst="rect">
            <a:avLst/>
          </a:prstGeom>
        </p:spPr>
        <p:txBody>
          <a:bodyPr vert="horz">
            <a:normAutofit/>
          </a:bodyPr>
          <a:lstStyle/>
          <a:p>
            <a:pPr marL="0" marR="0" lvl="0" indent="0" algn="l" defTabSz="914400" rtl="0" eaLnBrk="1" fontAlgn="auto" latinLnBrk="0" hangingPunct="1">
              <a:lnSpc>
                <a:spcPct val="100000"/>
              </a:lnSpc>
              <a:spcBef>
                <a:spcPts val="400"/>
              </a:spcBef>
              <a:spcAft>
                <a:spcPts val="600"/>
              </a:spcAft>
              <a:buClr>
                <a:schemeClr val="accent1"/>
              </a:buClr>
              <a:buSzPct val="68000"/>
              <a:buFont typeface="Wingdings 3"/>
              <a:buNone/>
              <a:tabLst/>
              <a:defRPr/>
            </a:pPr>
            <a:r>
              <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When you have finished this module, you will be able to: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40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700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1300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45720"/>
            <a:ext cx="8808720" cy="792162"/>
          </a:xfrm>
        </p:spPr>
        <p:txBody>
          <a:bodyPr/>
          <a:lstStyle/>
          <a:p>
            <a:r>
              <a:rPr lang="en-US" dirty="0" smtClean="0"/>
              <a:t>Q1: Sufficient information is:</a:t>
            </a:r>
            <a:endParaRPr lang="en-US" dirty="0"/>
          </a:p>
        </p:txBody>
      </p:sp>
      <p:sp>
        <p:nvSpPr>
          <p:cNvPr id="3" name="Content Placeholder 2"/>
          <p:cNvSpPr>
            <a:spLocks noGrp="1"/>
          </p:cNvSpPr>
          <p:nvPr>
            <p:ph idx="4294967295"/>
          </p:nvPr>
        </p:nvSpPr>
        <p:spPr>
          <a:xfrm>
            <a:off x="457200" y="1371600"/>
            <a:ext cx="8229600" cy="4525962"/>
          </a:xfrm>
        </p:spPr>
        <p:txBody>
          <a:bodyPr>
            <a:normAutofit/>
          </a:bodyPr>
          <a:lstStyle/>
          <a:p>
            <a:pPr marL="514350" lvl="0" indent="-514350">
              <a:spcBef>
                <a:spcPts val="200"/>
              </a:spcBef>
              <a:spcAft>
                <a:spcPts val="400"/>
              </a:spcAft>
              <a:buFont typeface="+mj-lt"/>
              <a:buAutoNum type="alphaLcPeriod"/>
            </a:pPr>
            <a:r>
              <a:rPr lang="en-US" sz="2200" dirty="0"/>
              <a:t>I</a:t>
            </a:r>
            <a:r>
              <a:rPr lang="en-US" sz="2200" dirty="0" smtClean="0"/>
              <a:t>nformation that gives us a full picture</a:t>
            </a:r>
          </a:p>
          <a:p>
            <a:pPr marL="514350" lvl="0" indent="-514350">
              <a:spcBef>
                <a:spcPts val="200"/>
              </a:spcBef>
              <a:spcAft>
                <a:spcPts val="400"/>
              </a:spcAft>
              <a:buFont typeface="+mj-lt"/>
              <a:buAutoNum type="alphaLcPeriod"/>
            </a:pPr>
            <a:r>
              <a:rPr lang="en-US" sz="2200" dirty="0"/>
              <a:t>I</a:t>
            </a:r>
            <a:r>
              <a:rPr lang="en-US" sz="2200" dirty="0" smtClean="0"/>
              <a:t>s relevant to the particular information domain</a:t>
            </a:r>
          </a:p>
          <a:p>
            <a:pPr marL="514350" lvl="0" indent="-514350">
              <a:spcBef>
                <a:spcPts val="200"/>
              </a:spcBef>
              <a:spcAft>
                <a:spcPts val="400"/>
              </a:spcAft>
              <a:buFont typeface="+mj-lt"/>
              <a:buAutoNum type="alphaLcPeriod"/>
            </a:pPr>
            <a:r>
              <a:rPr lang="en-US" sz="2200" dirty="0"/>
              <a:t>I</a:t>
            </a:r>
            <a:r>
              <a:rPr lang="en-US" sz="2200" dirty="0" smtClean="0"/>
              <a:t>s pertinent to the information domain</a:t>
            </a:r>
          </a:p>
          <a:p>
            <a:pPr marL="514350" lvl="0" indent="-514350">
              <a:spcBef>
                <a:spcPts val="200"/>
              </a:spcBef>
              <a:spcAft>
                <a:spcPts val="400"/>
              </a:spcAft>
              <a:buFont typeface="+mj-lt"/>
              <a:buAutoNum type="alphaLcPeriod"/>
            </a:pPr>
            <a:r>
              <a:rPr lang="en-US" sz="2200" dirty="0"/>
              <a:t>I</a:t>
            </a:r>
            <a:r>
              <a:rPr lang="en-US" sz="2200" dirty="0" smtClean="0"/>
              <a:t>s adequate and gives us confidence about conclusions</a:t>
            </a:r>
          </a:p>
          <a:p>
            <a:pPr marL="514350" lvl="0" indent="-514350">
              <a:spcBef>
                <a:spcPts val="200"/>
              </a:spcBef>
              <a:spcAft>
                <a:spcPts val="400"/>
              </a:spcAft>
              <a:buFont typeface="+mj-lt"/>
              <a:buAutoNum type="alphaLcPeriod"/>
            </a:pPr>
            <a:r>
              <a:rPr lang="en-US" sz="2200" b="1" dirty="0" smtClean="0"/>
              <a:t>ALL OF THE ABOVE</a:t>
            </a:r>
          </a:p>
        </p:txBody>
      </p:sp>
      <p:sp>
        <p:nvSpPr>
          <p:cNvPr id="5" name="Rounded Rectangle 4"/>
          <p:cNvSpPr/>
          <p:nvPr/>
        </p:nvSpPr>
        <p:spPr>
          <a:xfrm rot="10800000">
            <a:off x="545276" y="4224425"/>
            <a:ext cx="7993082" cy="102446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04226" y="4374735"/>
            <a:ext cx="7779753" cy="692497"/>
          </a:xfrm>
          <a:prstGeom prst="rect">
            <a:avLst/>
          </a:prstGeom>
          <a:noFill/>
        </p:spPr>
        <p:txBody>
          <a:bodyPr wrap="square" rtlCol="0">
            <a:spAutoFit/>
          </a:bodyPr>
          <a:lstStyle/>
          <a:p>
            <a:r>
              <a:rPr lang="en-US" sz="1300" dirty="0">
                <a:latin typeface="Calibri" pitchFamily="34" charset="0"/>
                <a:cs typeface="Calibri" pitchFamily="34" charset="0"/>
              </a:rPr>
              <a:t>The correct answer is </a:t>
            </a:r>
            <a:r>
              <a:rPr lang="en-US" sz="1300" dirty="0" smtClean="0">
                <a:latin typeface="Calibri" pitchFamily="34" charset="0"/>
                <a:cs typeface="Calibri" pitchFamily="34" charset="0"/>
              </a:rPr>
              <a:t>(e) all of the above.  Information sufficiency is dependent upon these four standards and a fifth one – being able to describe principal or core issues associated with each domain -  being met which ensures you that you have all the necessary information you need to make the appropriate safety decision.  </a:t>
            </a:r>
            <a:endParaRPr lang="en-US" sz="1300" dirty="0">
              <a:latin typeface="Calibri" pitchFamily="34" charset="0"/>
              <a:cs typeface="Calibri" pitchFamily="34" charset="0"/>
            </a:endParaRPr>
          </a:p>
        </p:txBody>
      </p:sp>
    </p:spTree>
    <p:extLst>
      <p:ext uri="{BB962C8B-B14F-4D97-AF65-F5344CB8AC3E}">
        <p14:creationId xmlns:p14="http://schemas.microsoft.com/office/powerpoint/2010/main" xmlns="" val="184351744"/>
      </p:ext>
    </p:extLst>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52595"/>
            <a:ext cx="8808720" cy="1047008"/>
          </a:xfrm>
        </p:spPr>
        <p:txBody>
          <a:bodyPr>
            <a:noAutofit/>
          </a:bodyPr>
          <a:lstStyle/>
          <a:p>
            <a:pPr marL="627063" indent="-627063" algn="l"/>
            <a:r>
              <a:rPr lang="en-US" dirty="0" smtClean="0"/>
              <a:t>Q2: Which is the typical sequence followed in the  information collection protocol:  </a:t>
            </a:r>
            <a:endParaRPr lang="en-US" dirty="0"/>
          </a:p>
        </p:txBody>
      </p:sp>
      <p:sp>
        <p:nvSpPr>
          <p:cNvPr id="3" name="Content Placeholder 2"/>
          <p:cNvSpPr>
            <a:spLocks noGrp="1"/>
          </p:cNvSpPr>
          <p:nvPr>
            <p:ph idx="4294967295"/>
          </p:nvPr>
        </p:nvSpPr>
        <p:spPr>
          <a:xfrm>
            <a:off x="457200" y="1371600"/>
            <a:ext cx="8152410" cy="4525962"/>
          </a:xfrm>
        </p:spPr>
        <p:txBody>
          <a:bodyPr>
            <a:normAutofit/>
          </a:bodyPr>
          <a:lstStyle/>
          <a:p>
            <a:pPr marL="514350" lvl="0" indent="-514350">
              <a:buFont typeface="+mj-lt"/>
              <a:buAutoNum type="alphaLcPeriod"/>
            </a:pPr>
            <a:r>
              <a:rPr lang="en-US" sz="2200" dirty="0"/>
              <a:t>O</a:t>
            </a:r>
            <a:r>
              <a:rPr lang="en-US" sz="2200" dirty="0" smtClean="0"/>
              <a:t>ther children in the home, victim, non-abusing parent, alleged perpetrator</a:t>
            </a:r>
          </a:p>
          <a:p>
            <a:pPr marL="514350" indent="-514350">
              <a:buFont typeface="+mj-lt"/>
              <a:buAutoNum type="alphaLcPeriod"/>
            </a:pPr>
            <a:r>
              <a:rPr lang="en-US" sz="2200" dirty="0" smtClean="0"/>
              <a:t>Alleged </a:t>
            </a:r>
            <a:r>
              <a:rPr lang="en-US" sz="2200" dirty="0"/>
              <a:t>perpetrator, victim, other children in the home, non-abusing parent</a:t>
            </a:r>
          </a:p>
          <a:p>
            <a:pPr marL="514350" lvl="0" indent="-514350">
              <a:buFont typeface="+mj-lt"/>
              <a:buAutoNum type="alphaLcPeriod"/>
            </a:pPr>
            <a:r>
              <a:rPr lang="en-US" sz="2200" dirty="0"/>
              <a:t>V</a:t>
            </a:r>
            <a:r>
              <a:rPr lang="en-US" sz="2200" dirty="0" smtClean="0"/>
              <a:t>ictim, other children in the home</a:t>
            </a:r>
            <a:r>
              <a:rPr lang="en-US" sz="2200" dirty="0"/>
              <a:t>, non-abusing parent, alleged </a:t>
            </a:r>
            <a:r>
              <a:rPr lang="en-US" sz="2200" dirty="0" smtClean="0"/>
              <a:t>perpetrator</a:t>
            </a:r>
          </a:p>
          <a:p>
            <a:pPr marL="514350" lvl="0" indent="-514350">
              <a:buFont typeface="+mj-lt"/>
              <a:buAutoNum type="alphaLcPeriod"/>
            </a:pPr>
            <a:r>
              <a:rPr lang="en-US" sz="2200" dirty="0"/>
              <a:t>V</a:t>
            </a:r>
            <a:r>
              <a:rPr lang="en-US" sz="2200" dirty="0" smtClean="0"/>
              <a:t>ictim, non-abusing parent, other children in the home, alleged perpetrator</a:t>
            </a:r>
          </a:p>
        </p:txBody>
      </p:sp>
    </p:spTree>
    <p:extLst>
      <p:ext uri="{BB962C8B-B14F-4D97-AF65-F5344CB8AC3E}">
        <p14:creationId xmlns:p14="http://schemas.microsoft.com/office/powerpoint/2010/main" xmlns="" val="1924967871"/>
      </p:ext>
    </p:extLst>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43573"/>
            <a:ext cx="8808720" cy="1051560"/>
          </a:xfrm>
        </p:spPr>
        <p:txBody>
          <a:bodyPr>
            <a:noAutofit/>
          </a:bodyPr>
          <a:lstStyle/>
          <a:p>
            <a:pPr marL="627063" indent="-627063" algn="l"/>
            <a:r>
              <a:rPr lang="en-US" dirty="0" smtClean="0"/>
              <a:t>Q2: Which is the typical sequence followed in the  information collection protocol:  </a:t>
            </a:r>
            <a:endParaRPr lang="en-US" dirty="0"/>
          </a:p>
        </p:txBody>
      </p:sp>
      <p:sp>
        <p:nvSpPr>
          <p:cNvPr id="3" name="Content Placeholder 2"/>
          <p:cNvSpPr>
            <a:spLocks noGrp="1"/>
          </p:cNvSpPr>
          <p:nvPr>
            <p:ph idx="4294967295"/>
          </p:nvPr>
        </p:nvSpPr>
        <p:spPr>
          <a:xfrm>
            <a:off x="457200" y="1371600"/>
            <a:ext cx="8305800" cy="4525962"/>
          </a:xfrm>
        </p:spPr>
        <p:txBody>
          <a:bodyPr>
            <a:normAutofit/>
          </a:bodyPr>
          <a:lstStyle/>
          <a:p>
            <a:pPr marL="514350" lvl="0" indent="-514350">
              <a:buFont typeface="+mj-lt"/>
              <a:buAutoNum type="alphaLcPeriod"/>
            </a:pPr>
            <a:r>
              <a:rPr lang="en-US" sz="2200" dirty="0"/>
              <a:t>O</a:t>
            </a:r>
            <a:r>
              <a:rPr lang="en-US" sz="2200" dirty="0" smtClean="0"/>
              <a:t>ther children in the home, victim, non-abusing parent, alleged perpetrator</a:t>
            </a:r>
          </a:p>
          <a:p>
            <a:pPr marL="514350" indent="-514350">
              <a:buFont typeface="+mj-lt"/>
              <a:buAutoNum type="alphaLcPeriod"/>
            </a:pPr>
            <a:r>
              <a:rPr lang="en-US" sz="2200" dirty="0" smtClean="0"/>
              <a:t>Alleged </a:t>
            </a:r>
            <a:r>
              <a:rPr lang="en-US" sz="2200" dirty="0"/>
              <a:t>perpetrator, victim, other children in the home, non-abusing parent</a:t>
            </a:r>
          </a:p>
          <a:p>
            <a:pPr marL="514350" lvl="0" indent="-514350">
              <a:buFont typeface="+mj-lt"/>
              <a:buAutoNum type="alphaLcPeriod"/>
            </a:pPr>
            <a:r>
              <a:rPr lang="en-US" sz="2200" b="1" dirty="0" smtClean="0"/>
              <a:t>VICTIM, OTHER CHILDREN IN THE HOME, NON-ABUSING PARENT, ALLEGED PERPETRATOR</a:t>
            </a:r>
          </a:p>
          <a:p>
            <a:pPr marL="514350" lvl="0" indent="-514350">
              <a:buFont typeface="+mj-lt"/>
              <a:buAutoNum type="alphaLcPeriod"/>
            </a:pPr>
            <a:r>
              <a:rPr lang="en-US" sz="2200" dirty="0" smtClean="0"/>
              <a:t>Victim, non-abusing parent, other children in the home, alleged perpetrator</a:t>
            </a:r>
          </a:p>
        </p:txBody>
      </p:sp>
      <p:sp>
        <p:nvSpPr>
          <p:cNvPr id="5" name="Rounded Rectangle 4"/>
          <p:cNvSpPr/>
          <p:nvPr/>
        </p:nvSpPr>
        <p:spPr>
          <a:xfrm rot="10800000">
            <a:off x="786384" y="4699777"/>
            <a:ext cx="7991856" cy="102412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902532" y="4750049"/>
            <a:ext cx="7659574" cy="892552"/>
          </a:xfrm>
          <a:prstGeom prst="rect">
            <a:avLst/>
          </a:prstGeom>
          <a:noFill/>
        </p:spPr>
        <p:txBody>
          <a:bodyPr wrap="square" rtlCol="0">
            <a:spAutoFit/>
          </a:bodyPr>
          <a:lstStyle/>
          <a:p>
            <a:r>
              <a:rPr lang="en-US" sz="1300" dirty="0">
                <a:latin typeface="Calibri" pitchFamily="34" charset="0"/>
                <a:cs typeface="Calibri" pitchFamily="34" charset="0"/>
              </a:rPr>
              <a:t>The correct answer is </a:t>
            </a:r>
            <a:r>
              <a:rPr lang="en-US" sz="1300" dirty="0" smtClean="0">
                <a:latin typeface="Calibri" pitchFamily="34" charset="0"/>
                <a:cs typeface="Calibri" pitchFamily="34" charset="0"/>
              </a:rPr>
              <a:t>(c).  Because of a combination of factors - safety concerns, children generally being more open and honest, or at least easier to recognize when they are being deceptive, we almost always interview all children in the home prior to the adults.  And, the last adult we want to interview is the alleged perpetrator so we can be as prepared as we can with the most information available to us at the time of that interview. </a:t>
            </a:r>
            <a:endParaRPr lang="en-US" sz="1300" dirty="0">
              <a:latin typeface="Calibri" pitchFamily="34" charset="0"/>
              <a:cs typeface="Calibri" pitchFamily="34" charset="0"/>
            </a:endParaRPr>
          </a:p>
        </p:txBody>
      </p:sp>
    </p:spTree>
    <p:extLst>
      <p:ext uri="{BB962C8B-B14F-4D97-AF65-F5344CB8AC3E}">
        <p14:creationId xmlns:p14="http://schemas.microsoft.com/office/powerpoint/2010/main" xmlns="" val="2942188017"/>
      </p:ext>
    </p:extLst>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45720"/>
            <a:ext cx="8808720" cy="792162"/>
          </a:xfrm>
        </p:spPr>
        <p:txBody>
          <a:bodyPr>
            <a:normAutofit/>
          </a:bodyPr>
          <a:lstStyle/>
          <a:p>
            <a:pPr algn="l"/>
            <a:r>
              <a:rPr lang="en-US" dirty="0" smtClean="0"/>
              <a:t>Q3: Reconciling information means:</a:t>
            </a:r>
            <a:endParaRPr lang="en-US" dirty="0"/>
          </a:p>
        </p:txBody>
      </p:sp>
      <p:sp>
        <p:nvSpPr>
          <p:cNvPr id="3" name="Content Placeholder 2"/>
          <p:cNvSpPr>
            <a:spLocks noGrp="1"/>
          </p:cNvSpPr>
          <p:nvPr>
            <p:ph idx="4294967295"/>
          </p:nvPr>
        </p:nvSpPr>
        <p:spPr>
          <a:xfrm>
            <a:off x="457200" y="1371600"/>
            <a:ext cx="8229600" cy="4525962"/>
          </a:xfrm>
        </p:spPr>
        <p:txBody>
          <a:bodyPr>
            <a:normAutofit/>
          </a:bodyPr>
          <a:lstStyle/>
          <a:p>
            <a:pPr marL="514350" lvl="0" indent="-514350">
              <a:buFont typeface="+mj-lt"/>
              <a:buAutoNum type="alphaLcPeriod"/>
            </a:pPr>
            <a:r>
              <a:rPr lang="en-US" sz="2200" dirty="0" smtClean="0"/>
              <a:t>Quoting exactly what the parents said</a:t>
            </a:r>
          </a:p>
          <a:p>
            <a:pPr marL="514350" lvl="0" indent="-514350">
              <a:buFont typeface="+mj-lt"/>
              <a:buAutoNum type="alphaLcPeriod"/>
            </a:pPr>
            <a:r>
              <a:rPr lang="en-US" sz="2200" dirty="0" smtClean="0"/>
              <a:t>Knowing only what maltreatment occurred</a:t>
            </a:r>
          </a:p>
          <a:p>
            <a:pPr marL="514350" lvl="0" indent="-514350">
              <a:buFont typeface="+mj-lt"/>
              <a:buAutoNum type="alphaLcPeriod"/>
            </a:pPr>
            <a:r>
              <a:rPr lang="en-US" sz="2200" dirty="0" smtClean="0"/>
              <a:t>Determining the evidence that is necessary for prosecution</a:t>
            </a:r>
          </a:p>
          <a:p>
            <a:pPr marL="514350" lvl="0" indent="-514350">
              <a:buFont typeface="+mj-lt"/>
              <a:buAutoNum type="alphaLcPeriod"/>
            </a:pPr>
            <a:r>
              <a:rPr lang="en-US" sz="2200" dirty="0" smtClean="0"/>
              <a:t>Settling or resolving differences in information in order to have a true understanding of each information domain</a:t>
            </a:r>
          </a:p>
          <a:p>
            <a:pPr marL="514350" lvl="0" indent="-514350">
              <a:buFont typeface="+mj-lt"/>
              <a:buAutoNum type="alphaLcPeriod"/>
            </a:pPr>
            <a:r>
              <a:rPr lang="en-US" sz="2200" dirty="0" smtClean="0"/>
              <a:t>None of the above</a:t>
            </a:r>
          </a:p>
        </p:txBody>
      </p:sp>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45720"/>
            <a:ext cx="8808720" cy="792162"/>
          </a:xfrm>
        </p:spPr>
        <p:txBody>
          <a:bodyPr>
            <a:normAutofit/>
          </a:bodyPr>
          <a:lstStyle/>
          <a:p>
            <a:pPr algn="l"/>
            <a:r>
              <a:rPr lang="en-US" dirty="0" smtClean="0"/>
              <a:t>Q3: Reconciling information means:</a:t>
            </a:r>
            <a:endParaRPr lang="en-US" dirty="0"/>
          </a:p>
        </p:txBody>
      </p:sp>
      <p:sp>
        <p:nvSpPr>
          <p:cNvPr id="3" name="Content Placeholder 2"/>
          <p:cNvSpPr>
            <a:spLocks noGrp="1"/>
          </p:cNvSpPr>
          <p:nvPr>
            <p:ph idx="4294967295"/>
          </p:nvPr>
        </p:nvSpPr>
        <p:spPr>
          <a:xfrm>
            <a:off x="457200" y="1371600"/>
            <a:ext cx="7954368" cy="4525962"/>
          </a:xfrm>
        </p:spPr>
        <p:txBody>
          <a:bodyPr>
            <a:normAutofit/>
          </a:bodyPr>
          <a:lstStyle/>
          <a:p>
            <a:pPr marL="514350" lvl="0" indent="-514350">
              <a:buFont typeface="+mj-lt"/>
              <a:buAutoNum type="alphaLcPeriod"/>
            </a:pPr>
            <a:r>
              <a:rPr lang="en-US" sz="2200" dirty="0"/>
              <a:t>Q</a:t>
            </a:r>
            <a:r>
              <a:rPr lang="en-US" sz="2200" dirty="0" smtClean="0"/>
              <a:t>uoting exactly what the parents said</a:t>
            </a:r>
          </a:p>
          <a:p>
            <a:pPr marL="514350" lvl="0" indent="-514350">
              <a:buFont typeface="+mj-lt"/>
              <a:buAutoNum type="alphaLcPeriod"/>
            </a:pPr>
            <a:r>
              <a:rPr lang="en-US" sz="2200" dirty="0"/>
              <a:t>K</a:t>
            </a:r>
            <a:r>
              <a:rPr lang="en-US" sz="2200" dirty="0" smtClean="0"/>
              <a:t>nowing only what maltreatment occurred</a:t>
            </a:r>
          </a:p>
          <a:p>
            <a:pPr marL="514350" lvl="0" indent="-514350">
              <a:buFont typeface="+mj-lt"/>
              <a:buAutoNum type="alphaLcPeriod"/>
            </a:pPr>
            <a:r>
              <a:rPr lang="en-US" sz="2200" dirty="0"/>
              <a:t>D</a:t>
            </a:r>
            <a:r>
              <a:rPr lang="en-US" sz="2200" dirty="0" smtClean="0"/>
              <a:t>etermining the evidence that is necessary for prosecution</a:t>
            </a:r>
          </a:p>
          <a:p>
            <a:pPr marL="514350" lvl="0" indent="-514350">
              <a:buFont typeface="+mj-lt"/>
              <a:buAutoNum type="alphaLcPeriod"/>
            </a:pPr>
            <a:r>
              <a:rPr lang="en-US" sz="2200" b="1" dirty="0" smtClean="0"/>
              <a:t>SETTLING OR RESOLVING DIFFERENCES IN INFORMATION IN ORDER TO HAVE A TRUE UNDERSTANDING OF EACH INFORMATION DOMAIN</a:t>
            </a:r>
          </a:p>
          <a:p>
            <a:pPr marL="514350" lvl="0" indent="-514350">
              <a:buFont typeface="+mj-lt"/>
              <a:buAutoNum type="alphaLcPeriod"/>
            </a:pPr>
            <a:r>
              <a:rPr lang="en-US" sz="2200" dirty="0" smtClean="0"/>
              <a:t>None of the above</a:t>
            </a:r>
          </a:p>
        </p:txBody>
      </p:sp>
      <p:sp>
        <p:nvSpPr>
          <p:cNvPr id="5" name="Rounded Rectangle 4"/>
          <p:cNvSpPr/>
          <p:nvPr/>
        </p:nvSpPr>
        <p:spPr>
          <a:xfrm rot="10800000">
            <a:off x="548639" y="4499658"/>
            <a:ext cx="7991856" cy="118872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724395" y="4548271"/>
            <a:ext cx="7687173" cy="1092607"/>
          </a:xfrm>
          <a:prstGeom prst="rect">
            <a:avLst/>
          </a:prstGeom>
          <a:noFill/>
        </p:spPr>
        <p:txBody>
          <a:bodyPr wrap="square" rtlCol="0">
            <a:spAutoFit/>
          </a:bodyPr>
          <a:lstStyle/>
          <a:p>
            <a:r>
              <a:rPr lang="en-US" sz="1300" dirty="0">
                <a:latin typeface="Calibri" pitchFamily="34" charset="0"/>
                <a:cs typeface="Calibri" pitchFamily="34" charset="0"/>
              </a:rPr>
              <a:t>The correct answer is </a:t>
            </a:r>
            <a:r>
              <a:rPr lang="en-US" sz="1300" dirty="0" smtClean="0">
                <a:latin typeface="Calibri" pitchFamily="34" charset="0"/>
                <a:cs typeface="Calibri" pitchFamily="34" charset="0"/>
              </a:rPr>
              <a:t>(d):  settling or resolving differences in information in order to have a true understanding of each information domain.  Remember, the foundation for all quality decision making is the accuracy of the information upon which the decision is based so it is essential for you to resolve all critical discrepancies in what has occurred regarding the maltreatment and in what you know about the family in terms of their day to day functioning which reveals impending danger.</a:t>
            </a:r>
            <a:endParaRPr lang="en-US" sz="1300" dirty="0">
              <a:latin typeface="Calibri" pitchFamily="34" charset="0"/>
              <a:cs typeface="Calibri" pitchFamily="34" charset="0"/>
            </a:endParaRPr>
          </a:p>
        </p:txBody>
      </p:sp>
    </p:spTree>
    <p:extLst>
      <p:ext uri="{BB962C8B-B14F-4D97-AF65-F5344CB8AC3E}">
        <p14:creationId xmlns:p14="http://schemas.microsoft.com/office/powerpoint/2010/main" xmlns="" val="1605226756"/>
      </p:ext>
    </p:extLst>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79198"/>
            <a:ext cx="8808720" cy="972710"/>
          </a:xfrm>
        </p:spPr>
        <p:txBody>
          <a:bodyPr>
            <a:normAutofit fontScale="90000"/>
          </a:bodyPr>
          <a:lstStyle/>
          <a:p>
            <a:pPr marL="573088" indent="-573088" algn="l"/>
            <a:r>
              <a:rPr lang="en-US" sz="3300" dirty="0" smtClean="0"/>
              <a:t>Q4: Which of the following is not one of the safety threshold criteria</a:t>
            </a:r>
            <a:r>
              <a:rPr lang="en-US" dirty="0" smtClean="0"/>
              <a:t>:</a:t>
            </a:r>
            <a:endParaRPr lang="en-US" dirty="0"/>
          </a:p>
        </p:txBody>
      </p:sp>
      <p:sp>
        <p:nvSpPr>
          <p:cNvPr id="3" name="Content Placeholder 2"/>
          <p:cNvSpPr>
            <a:spLocks noGrp="1"/>
          </p:cNvSpPr>
          <p:nvPr>
            <p:ph idx="4294967295"/>
          </p:nvPr>
        </p:nvSpPr>
        <p:spPr>
          <a:xfrm>
            <a:off x="457200" y="1371600"/>
            <a:ext cx="8229600" cy="4525962"/>
          </a:xfrm>
        </p:spPr>
        <p:txBody>
          <a:bodyPr>
            <a:normAutofit/>
          </a:bodyPr>
          <a:lstStyle/>
          <a:p>
            <a:pPr marL="514350" lvl="0" indent="-514350">
              <a:buFont typeface="+mj-lt"/>
              <a:buAutoNum type="alphaLcPeriod"/>
            </a:pPr>
            <a:r>
              <a:rPr lang="en-US" sz="2200" dirty="0"/>
              <a:t>I</a:t>
            </a:r>
            <a:r>
              <a:rPr lang="en-US" sz="2200" dirty="0" smtClean="0"/>
              <a:t>mmediate</a:t>
            </a:r>
          </a:p>
          <a:p>
            <a:pPr marL="514350" lvl="0" indent="-514350">
              <a:buFont typeface="+mj-lt"/>
              <a:buAutoNum type="alphaLcPeriod"/>
            </a:pPr>
            <a:r>
              <a:rPr lang="en-US" sz="2200" dirty="0"/>
              <a:t>P</a:t>
            </a:r>
            <a:r>
              <a:rPr lang="en-US" sz="2200" dirty="0" smtClean="0"/>
              <a:t>otentially Severe</a:t>
            </a:r>
          </a:p>
          <a:p>
            <a:pPr marL="514350" lvl="0" indent="-514350">
              <a:buFont typeface="+mj-lt"/>
              <a:buAutoNum type="alphaLcPeriod"/>
            </a:pPr>
            <a:r>
              <a:rPr lang="en-US" sz="2200" dirty="0"/>
              <a:t>O</a:t>
            </a:r>
            <a:r>
              <a:rPr lang="en-US" sz="2200" dirty="0" smtClean="0"/>
              <a:t>ut </a:t>
            </a:r>
            <a:r>
              <a:rPr lang="en-US" sz="2200" dirty="0"/>
              <a:t>O</a:t>
            </a:r>
            <a:r>
              <a:rPr lang="en-US" sz="2200" dirty="0" smtClean="0"/>
              <a:t>f Control</a:t>
            </a:r>
          </a:p>
          <a:p>
            <a:pPr marL="514350" lvl="0" indent="-514350">
              <a:buFont typeface="+mj-lt"/>
              <a:buAutoNum type="alphaLcPeriod"/>
            </a:pPr>
            <a:r>
              <a:rPr lang="en-US" sz="2200" dirty="0"/>
              <a:t>P</a:t>
            </a:r>
            <a:r>
              <a:rPr lang="en-US" sz="2200" dirty="0" smtClean="0"/>
              <a:t>rotective </a:t>
            </a:r>
            <a:r>
              <a:rPr lang="en-US" sz="2200" dirty="0"/>
              <a:t>C</a:t>
            </a:r>
            <a:r>
              <a:rPr lang="en-US" sz="2200" dirty="0" smtClean="0"/>
              <a:t>apacity</a:t>
            </a:r>
          </a:p>
          <a:p>
            <a:pPr marL="514350" lvl="0" indent="-514350">
              <a:buFont typeface="+mj-lt"/>
              <a:buAutoNum type="alphaLcPeriod"/>
            </a:pPr>
            <a:r>
              <a:rPr lang="en-US" sz="2200" dirty="0"/>
              <a:t>O</a:t>
            </a:r>
            <a:r>
              <a:rPr lang="en-US" sz="2200" dirty="0" smtClean="0"/>
              <a:t>bservable</a:t>
            </a:r>
          </a:p>
        </p:txBody>
      </p:sp>
    </p:spTree>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76149"/>
            <a:ext cx="8808720" cy="993575"/>
          </a:xfrm>
        </p:spPr>
        <p:txBody>
          <a:bodyPr>
            <a:noAutofit/>
          </a:bodyPr>
          <a:lstStyle/>
          <a:p>
            <a:pPr marL="573088" indent="-573088" algn="l"/>
            <a:r>
              <a:rPr lang="en-US" dirty="0" smtClean="0"/>
              <a:t>Q4: Which of the following is not one of the safety threshold criteria:</a:t>
            </a:r>
            <a:endParaRPr lang="en-US" dirty="0"/>
          </a:p>
        </p:txBody>
      </p:sp>
      <p:sp>
        <p:nvSpPr>
          <p:cNvPr id="3" name="Content Placeholder 2"/>
          <p:cNvSpPr>
            <a:spLocks noGrp="1"/>
          </p:cNvSpPr>
          <p:nvPr>
            <p:ph idx="4294967295"/>
          </p:nvPr>
        </p:nvSpPr>
        <p:spPr>
          <a:xfrm>
            <a:off x="457200" y="1371600"/>
            <a:ext cx="8229600" cy="4525962"/>
          </a:xfrm>
        </p:spPr>
        <p:txBody>
          <a:bodyPr>
            <a:normAutofit/>
          </a:bodyPr>
          <a:lstStyle/>
          <a:p>
            <a:pPr marL="514350" lvl="0" indent="-514350">
              <a:buFont typeface="+mj-lt"/>
              <a:buAutoNum type="alphaLcPeriod"/>
            </a:pPr>
            <a:r>
              <a:rPr lang="en-US" sz="2200" dirty="0" smtClean="0"/>
              <a:t>Immediate</a:t>
            </a:r>
          </a:p>
          <a:p>
            <a:pPr marL="514350" lvl="0" indent="-514350">
              <a:buFont typeface="+mj-lt"/>
              <a:buAutoNum type="alphaLcPeriod"/>
            </a:pPr>
            <a:r>
              <a:rPr lang="en-US" sz="2200" dirty="0" smtClean="0"/>
              <a:t>Potentially Severe</a:t>
            </a:r>
          </a:p>
          <a:p>
            <a:pPr marL="514350" lvl="0" indent="-514350">
              <a:buFont typeface="+mj-lt"/>
              <a:buAutoNum type="alphaLcPeriod"/>
            </a:pPr>
            <a:r>
              <a:rPr lang="en-US" sz="2200" dirty="0" smtClean="0"/>
              <a:t>Out Of Control</a:t>
            </a:r>
          </a:p>
          <a:p>
            <a:pPr marL="514350" lvl="0" indent="-514350">
              <a:buFont typeface="+mj-lt"/>
              <a:buAutoNum type="alphaLcPeriod"/>
            </a:pPr>
            <a:r>
              <a:rPr lang="en-US" sz="2200" b="1" dirty="0" smtClean="0"/>
              <a:t>PROTECTIVE CAPACITY</a:t>
            </a:r>
          </a:p>
          <a:p>
            <a:pPr marL="514350" lvl="0" indent="-514350">
              <a:buFont typeface="+mj-lt"/>
              <a:buAutoNum type="alphaLcPeriod"/>
            </a:pPr>
            <a:r>
              <a:rPr lang="en-US" sz="2200" dirty="0" smtClean="0"/>
              <a:t>Observable</a:t>
            </a:r>
          </a:p>
        </p:txBody>
      </p:sp>
      <p:sp>
        <p:nvSpPr>
          <p:cNvPr id="5" name="Rounded Rectangle 4"/>
          <p:cNvSpPr/>
          <p:nvPr/>
        </p:nvSpPr>
        <p:spPr>
          <a:xfrm rot="10800000">
            <a:off x="548640" y="4300545"/>
            <a:ext cx="7991856" cy="118872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79264" y="4346387"/>
            <a:ext cx="7764087" cy="1092607"/>
          </a:xfrm>
          <a:prstGeom prst="rect">
            <a:avLst/>
          </a:prstGeom>
          <a:noFill/>
        </p:spPr>
        <p:txBody>
          <a:bodyPr wrap="square" rtlCol="0">
            <a:spAutoFit/>
          </a:bodyPr>
          <a:lstStyle/>
          <a:p>
            <a:r>
              <a:rPr lang="en-US" sz="1300" dirty="0" smtClean="0">
                <a:latin typeface="Calibri" pitchFamily="34" charset="0"/>
                <a:cs typeface="Calibri" pitchFamily="34" charset="0"/>
              </a:rPr>
              <a:t>The correct answer is (d) protective capacity.  The other four choices, along with vulnerable child, are the five safety threshold criteria.  Protective capacity, on the other hand,  has to do with an adult caregiver’s ability to protect a child from an identified danger threat in the household in which the caregiver and child reside.  It is a key component in the determination of safe or unsafe but is not one of the safety threshold criteria in identifying whether a present or impending danger threat exists or not.</a:t>
            </a:r>
            <a:endParaRPr lang="en-US" sz="1300" dirty="0">
              <a:latin typeface="Calibri" pitchFamily="34" charset="0"/>
              <a:cs typeface="Calibri" pitchFamily="34" charset="0"/>
            </a:endParaRPr>
          </a:p>
        </p:txBody>
      </p:sp>
    </p:spTree>
    <p:extLst>
      <p:ext uri="{BB962C8B-B14F-4D97-AF65-F5344CB8AC3E}">
        <p14:creationId xmlns:p14="http://schemas.microsoft.com/office/powerpoint/2010/main" xmlns="" val="327579081"/>
      </p:ext>
    </p:extLst>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76149"/>
            <a:ext cx="8808720" cy="993575"/>
          </a:xfrm>
        </p:spPr>
        <p:txBody>
          <a:bodyPr>
            <a:noAutofit/>
          </a:bodyPr>
          <a:lstStyle/>
          <a:p>
            <a:pPr marL="627063" indent="-627063" algn="l"/>
            <a:r>
              <a:rPr lang="en-US" dirty="0" smtClean="0"/>
              <a:t>Q5: The threshold criteria “observable” means you have personally witnessed the action or behavior:</a:t>
            </a:r>
            <a:endParaRPr lang="en-US" dirty="0"/>
          </a:p>
        </p:txBody>
      </p:sp>
      <p:sp>
        <p:nvSpPr>
          <p:cNvPr id="3" name="Content Placeholder 2"/>
          <p:cNvSpPr>
            <a:spLocks noGrp="1"/>
          </p:cNvSpPr>
          <p:nvPr>
            <p:ph idx="4294967295"/>
          </p:nvPr>
        </p:nvSpPr>
        <p:spPr>
          <a:xfrm>
            <a:off x="457200" y="1371600"/>
            <a:ext cx="8229600" cy="4525962"/>
          </a:xfrm>
        </p:spPr>
        <p:txBody>
          <a:bodyPr/>
          <a:lstStyle/>
          <a:p>
            <a:pPr marL="514350" lvl="0" indent="-514350">
              <a:spcBef>
                <a:spcPts val="200"/>
              </a:spcBef>
              <a:spcAft>
                <a:spcPts val="400"/>
              </a:spcAft>
              <a:buFont typeface="+mj-lt"/>
              <a:buAutoNum type="alphaLcPeriod"/>
            </a:pPr>
            <a:r>
              <a:rPr lang="en-US" dirty="0" smtClean="0"/>
              <a:t>True</a:t>
            </a:r>
          </a:p>
          <a:p>
            <a:pPr marL="514350" lvl="0" indent="-514350">
              <a:spcBef>
                <a:spcPts val="200"/>
              </a:spcBef>
              <a:spcAft>
                <a:spcPts val="400"/>
              </a:spcAft>
              <a:buFont typeface="+mj-lt"/>
              <a:buAutoNum type="alphaLcPeriod"/>
            </a:pPr>
            <a:r>
              <a:rPr lang="en-US" dirty="0" smtClean="0"/>
              <a:t>False</a:t>
            </a:r>
          </a:p>
        </p:txBody>
      </p:sp>
    </p:spTree>
    <p:extLst>
      <p:ext uri="{BB962C8B-B14F-4D97-AF65-F5344CB8AC3E}">
        <p14:creationId xmlns:p14="http://schemas.microsoft.com/office/powerpoint/2010/main" xmlns="" val="603163036"/>
      </p:ext>
    </p:extLst>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76149"/>
            <a:ext cx="8808720" cy="993575"/>
          </a:xfrm>
        </p:spPr>
        <p:txBody>
          <a:bodyPr>
            <a:noAutofit/>
          </a:bodyPr>
          <a:lstStyle/>
          <a:p>
            <a:pPr marL="627063" indent="-627063" algn="l"/>
            <a:r>
              <a:rPr lang="en-US" dirty="0" smtClean="0"/>
              <a:t>Q5: The threshold criteria “observable” means you have personally witnessed the action or behavior:</a:t>
            </a:r>
            <a:endParaRPr lang="en-US" dirty="0"/>
          </a:p>
        </p:txBody>
      </p:sp>
      <p:sp>
        <p:nvSpPr>
          <p:cNvPr id="3" name="Content Placeholder 2"/>
          <p:cNvSpPr>
            <a:spLocks noGrp="1"/>
          </p:cNvSpPr>
          <p:nvPr>
            <p:ph idx="4294967295"/>
          </p:nvPr>
        </p:nvSpPr>
        <p:spPr>
          <a:xfrm>
            <a:off x="457200" y="1371600"/>
            <a:ext cx="8229600" cy="4525962"/>
          </a:xfrm>
        </p:spPr>
        <p:txBody>
          <a:bodyPr/>
          <a:lstStyle/>
          <a:p>
            <a:pPr marL="514350" lvl="0" indent="-514350">
              <a:spcBef>
                <a:spcPts val="200"/>
              </a:spcBef>
              <a:spcAft>
                <a:spcPts val="400"/>
              </a:spcAft>
              <a:buFont typeface="+mj-lt"/>
              <a:buAutoNum type="alphaLcPeriod"/>
            </a:pPr>
            <a:r>
              <a:rPr lang="en-US" dirty="0" smtClean="0"/>
              <a:t>True</a:t>
            </a:r>
          </a:p>
          <a:p>
            <a:pPr marL="514350" lvl="0" indent="-514350">
              <a:spcBef>
                <a:spcPts val="200"/>
              </a:spcBef>
              <a:spcAft>
                <a:spcPts val="400"/>
              </a:spcAft>
              <a:buFont typeface="+mj-lt"/>
              <a:buAutoNum type="alphaLcPeriod"/>
            </a:pPr>
            <a:r>
              <a:rPr lang="en-US" b="1" dirty="0" smtClean="0"/>
              <a:t>FALSE</a:t>
            </a:r>
          </a:p>
        </p:txBody>
      </p:sp>
      <p:sp>
        <p:nvSpPr>
          <p:cNvPr id="6" name="Rounded Rectangle 5"/>
          <p:cNvSpPr/>
          <p:nvPr/>
        </p:nvSpPr>
        <p:spPr>
          <a:xfrm rot="10800000">
            <a:off x="548640" y="4297680"/>
            <a:ext cx="7744968" cy="118872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643645" y="4404555"/>
            <a:ext cx="7554963" cy="923330"/>
          </a:xfrm>
          <a:prstGeom prst="rect">
            <a:avLst/>
          </a:prstGeom>
          <a:noFill/>
        </p:spPr>
        <p:txBody>
          <a:bodyPr wrap="square" rtlCol="0">
            <a:spAutoFit/>
          </a:bodyPr>
          <a:lstStyle/>
          <a:p>
            <a:r>
              <a:rPr lang="en-US" sz="1300" dirty="0">
                <a:latin typeface="Calibri" pitchFamily="34" charset="0"/>
                <a:cs typeface="Calibri" pitchFamily="34" charset="0"/>
              </a:rPr>
              <a:t>The correct answer is </a:t>
            </a:r>
            <a:r>
              <a:rPr lang="en-US" sz="1300" dirty="0" smtClean="0">
                <a:latin typeface="Calibri" pitchFamily="34" charset="0"/>
                <a:cs typeface="Calibri" pitchFamily="34" charset="0"/>
              </a:rPr>
              <a:t>(b) false.   In terms of the safety threshold criteria “observable” simply means someone in the family or any second party observer, neighbor, teacher, or any collateral contact has personally seen the action, behavior or circumstance being described.  Skilled investigators and case managers try to validate this information from another source whenever possible. </a:t>
            </a:r>
            <a:endParaRPr lang="en-US" sz="1300" dirty="0">
              <a:latin typeface="Calibri" pitchFamily="34" charset="0"/>
              <a:cs typeface="Calibri" pitchFamily="34" charset="0"/>
            </a:endParaRPr>
          </a:p>
        </p:txBody>
      </p:sp>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MCj04348250000[1]"/>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5801" y="-872697"/>
            <a:ext cx="10607040" cy="832104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762000" y="2041136"/>
            <a:ext cx="7924800" cy="1077218"/>
          </a:xfrm>
          <a:prstGeom prst="rect">
            <a:avLst/>
          </a:prstGeom>
          <a:noFill/>
        </p:spPr>
        <p:txBody>
          <a:bodyPr wrap="square" rtlCol="0">
            <a:spAutoFit/>
          </a:bodyPr>
          <a:lstStyle/>
          <a:p>
            <a:pPr algn="ctr" defTabSz="914400"/>
            <a:r>
              <a:rPr lang="en-US" sz="3200" b="1" dirty="0" smtClean="0">
                <a:solidFill>
                  <a:prstClr val="black"/>
                </a:solidFill>
                <a:latin typeface="Calibri" pitchFamily="34" charset="0"/>
                <a:cs typeface="Calibri" pitchFamily="34" charset="0"/>
              </a:rPr>
              <a:t>Module Three: </a:t>
            </a:r>
            <a:r>
              <a:rPr lang="en-US" sz="3200" b="1" dirty="0">
                <a:latin typeface="Calibri" pitchFamily="34" charset="0"/>
                <a:cs typeface="Calibri" pitchFamily="34" charset="0"/>
              </a:rPr>
              <a:t>Critical Thinking in Safety Decision </a:t>
            </a:r>
            <a:r>
              <a:rPr lang="en-US" sz="3200" b="1" dirty="0" smtClean="0">
                <a:latin typeface="Calibri" pitchFamily="34" charset="0"/>
                <a:cs typeface="Calibri" pitchFamily="34" charset="0"/>
              </a:rPr>
              <a:t>Making</a:t>
            </a:r>
            <a:endParaRPr lang="en-US" sz="3200" b="1" dirty="0">
              <a:solidFill>
                <a:prstClr val="black"/>
              </a:solidFill>
              <a:latin typeface="Calibri" pitchFamily="34" charset="0"/>
              <a:cs typeface="Calibri" pitchFamily="34" charset="0"/>
            </a:endParaRPr>
          </a:p>
        </p:txBody>
      </p:sp>
      <p:sp>
        <p:nvSpPr>
          <p:cNvPr id="8" name="Subtitle 2"/>
          <p:cNvSpPr txBox="1">
            <a:spLocks/>
          </p:cNvSpPr>
          <p:nvPr/>
        </p:nvSpPr>
        <p:spPr>
          <a:xfrm>
            <a:off x="1905000" y="1093525"/>
            <a:ext cx="5334000" cy="9906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accent5">
                    <a:lumMod val="75000"/>
                  </a:schemeClr>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accent5">
                    <a:lumMod val="75000"/>
                  </a:schemeClr>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accent5">
                    <a:lumMod val="75000"/>
                  </a:schemeClr>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accent5">
                    <a:lumMod val="75000"/>
                  </a:schemeClr>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accent5">
                    <a:lumMod val="75000"/>
                  </a:schemeClr>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4400" b="1" dirty="0" smtClean="0">
                <a:solidFill>
                  <a:srgbClr val="FF0000"/>
                </a:solidFill>
              </a:rPr>
              <a:t>Congratulations!</a:t>
            </a:r>
            <a:endParaRPr lang="en-US" sz="4400" b="1" dirty="0">
              <a:solidFill>
                <a:srgbClr val="FF0000"/>
              </a:solidFill>
            </a:endParaRPr>
          </a:p>
        </p:txBody>
      </p:sp>
      <p:pic>
        <p:nvPicPr>
          <p:cNvPr id="9" name="Picture 8" descr="logo.png"/>
          <p:cNvPicPr>
            <a:picLocks noChangeAspect="1"/>
          </p:cNvPicPr>
          <p:nvPr/>
        </p:nvPicPr>
        <p:blipFill>
          <a:blip r:embed="rId4" cstate="print"/>
          <a:stretch>
            <a:fillRect/>
          </a:stretch>
        </p:blipFill>
        <p:spPr>
          <a:xfrm>
            <a:off x="1181637" y="4419600"/>
            <a:ext cx="4215685" cy="899868"/>
          </a:xfrm>
          <a:prstGeom prst="rect">
            <a:avLst/>
          </a:prstGeom>
        </p:spPr>
      </p:pic>
    </p:spTree>
    <p:extLst>
      <p:ext uri="{BB962C8B-B14F-4D97-AF65-F5344CB8AC3E}">
        <p14:creationId xmlns:p14="http://schemas.microsoft.com/office/powerpoint/2010/main" xmlns="" val="1456646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Review of Information Standards</a:t>
            </a:r>
            <a:endParaRPr lang="en-US" dirty="0"/>
          </a:p>
        </p:txBody>
      </p:sp>
      <p:pic>
        <p:nvPicPr>
          <p:cNvPr id="7" name="Content Placeholder 3" descr="1-04560-00_Embossed_Writing_Paper_G.jpg"/>
          <p:cNvPicPr>
            <a:picLocks noChangeAspect="1"/>
          </p:cNvPicPr>
          <p:nvPr/>
        </p:nvPicPr>
        <p:blipFill>
          <a:blip r:embed="rId3"/>
          <a:stretch>
            <a:fillRect/>
          </a:stretch>
        </p:blipFill>
        <p:spPr>
          <a:xfrm>
            <a:off x="1107369" y="1634778"/>
            <a:ext cx="7579430" cy="4547658"/>
          </a:xfrm>
          <a:prstGeom prst="rect">
            <a:avLst/>
          </a:prstGeom>
        </p:spPr>
      </p:pic>
      <p:sp>
        <p:nvSpPr>
          <p:cNvPr id="8" name="TextBox 7"/>
          <p:cNvSpPr txBox="1"/>
          <p:nvPr/>
        </p:nvSpPr>
        <p:spPr>
          <a:xfrm>
            <a:off x="2825087" y="3228117"/>
            <a:ext cx="4479431" cy="646331"/>
          </a:xfrm>
          <a:prstGeom prst="rect">
            <a:avLst/>
          </a:prstGeom>
          <a:noFill/>
        </p:spPr>
        <p:txBody>
          <a:bodyPr wrap="none" rtlCol="0">
            <a:spAutoFit/>
          </a:bodyPr>
          <a:lstStyle/>
          <a:p>
            <a:r>
              <a:rPr lang="en-US" sz="3600" dirty="0" smtClean="0">
                <a:latin typeface="Calibri" pitchFamily="34" charset="0"/>
                <a:cs typeface="Calibri" pitchFamily="34" charset="0"/>
              </a:rPr>
              <a:t>Information standards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400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2982" y="1643727"/>
            <a:ext cx="8761017" cy="3684200"/>
          </a:xfrm>
        </p:spPr>
        <p:txBody>
          <a:bodyPr>
            <a:noAutofit/>
          </a:bodyPr>
          <a:lstStyle/>
          <a:p>
            <a:pPr marL="566928" indent="-457200">
              <a:spcBef>
                <a:spcPts val="200"/>
              </a:spcBef>
              <a:spcAft>
                <a:spcPts val="400"/>
              </a:spcAft>
              <a:buFont typeface="+mj-lt"/>
              <a:buAutoNum type="arabicPeriod"/>
            </a:pPr>
            <a:r>
              <a:rPr lang="en-US" sz="2000" dirty="0" smtClean="0"/>
              <a:t>Log into FSFN.</a:t>
            </a:r>
          </a:p>
          <a:p>
            <a:pPr marL="566928" indent="-457200">
              <a:spcBef>
                <a:spcPts val="200"/>
              </a:spcBef>
              <a:spcAft>
                <a:spcPts val="400"/>
              </a:spcAft>
              <a:buFont typeface="+mj-lt"/>
              <a:buAutoNum type="arabicPeriod"/>
            </a:pPr>
            <a:r>
              <a:rPr lang="en-US" sz="2000" dirty="0" smtClean="0"/>
              <a:t>Click </a:t>
            </a:r>
            <a:r>
              <a:rPr lang="en-US" sz="2000" b="1" dirty="0" smtClean="0"/>
              <a:t>Create</a:t>
            </a:r>
            <a:r>
              <a:rPr lang="en-US" sz="2000" dirty="0" smtClean="0"/>
              <a:t> &gt; </a:t>
            </a:r>
            <a:r>
              <a:rPr lang="en-US" sz="2000" b="1" dirty="0" smtClean="0"/>
              <a:t>Worker Training</a:t>
            </a:r>
            <a:r>
              <a:rPr lang="en-US" sz="2000" dirty="0" smtClean="0"/>
              <a:t> &gt; </a:t>
            </a:r>
            <a:r>
              <a:rPr lang="en-US" sz="2000" b="1" dirty="0" smtClean="0"/>
              <a:t>Individual Training Plan</a:t>
            </a:r>
            <a:r>
              <a:rPr lang="en-US" sz="2000" dirty="0" smtClean="0"/>
              <a:t>.</a:t>
            </a:r>
          </a:p>
          <a:p>
            <a:pPr marL="566928" indent="-457200">
              <a:spcBef>
                <a:spcPts val="200"/>
              </a:spcBef>
              <a:spcAft>
                <a:spcPts val="400"/>
              </a:spcAft>
              <a:buFont typeface="+mj-lt"/>
              <a:buAutoNum type="arabicPeriod"/>
            </a:pPr>
            <a:r>
              <a:rPr lang="en-US" sz="2000" dirty="0" smtClean="0"/>
              <a:t>Click </a:t>
            </a:r>
            <a:r>
              <a:rPr lang="en-US" sz="2000" b="1" dirty="0" smtClean="0"/>
              <a:t>Search</a:t>
            </a:r>
            <a:r>
              <a:rPr lang="en-US" sz="2000" dirty="0" smtClean="0"/>
              <a:t> within the </a:t>
            </a:r>
            <a:r>
              <a:rPr lang="en-US" sz="2000" b="1" dirty="0" smtClean="0"/>
              <a:t>Assigned Training in Progress</a:t>
            </a:r>
            <a:r>
              <a:rPr lang="en-US" sz="2000" dirty="0" smtClean="0"/>
              <a:t> group box.</a:t>
            </a:r>
            <a:endParaRPr lang="en-US" sz="2000" b="1" dirty="0" smtClean="0"/>
          </a:p>
          <a:p>
            <a:pPr marL="566928" indent="-457200">
              <a:spcBef>
                <a:spcPts val="200"/>
              </a:spcBef>
              <a:spcAft>
                <a:spcPts val="400"/>
              </a:spcAft>
              <a:buFont typeface="+mj-lt"/>
              <a:buAutoNum type="arabicPeriod"/>
            </a:pPr>
            <a:r>
              <a:rPr lang="en-US" sz="2000" dirty="0" smtClean="0"/>
              <a:t>Enter </a:t>
            </a:r>
            <a:r>
              <a:rPr lang="en-US" sz="2000" b="1" dirty="0" smtClean="0"/>
              <a:t>E-Learning 3: Critical Thinking </a:t>
            </a:r>
            <a:r>
              <a:rPr lang="en-US" sz="2000" dirty="0" smtClean="0"/>
              <a:t>(or simply enter “</a:t>
            </a:r>
            <a:r>
              <a:rPr lang="en-US" sz="2000" b="1" dirty="0" smtClean="0"/>
              <a:t>E</a:t>
            </a:r>
            <a:r>
              <a:rPr lang="en-US" sz="2000" dirty="0" smtClean="0"/>
              <a:t>“ followed </a:t>
            </a:r>
            <a:br>
              <a:rPr lang="en-US" sz="2000" dirty="0" smtClean="0"/>
            </a:br>
            <a:r>
              <a:rPr lang="en-US" sz="2000" dirty="0" smtClean="0"/>
              <a:t>by *) and then click search.</a:t>
            </a:r>
            <a:endParaRPr lang="en-US" sz="2000" b="1" dirty="0" smtClean="0"/>
          </a:p>
          <a:p>
            <a:pPr marL="566928" indent="-457200">
              <a:spcBef>
                <a:spcPts val="200"/>
              </a:spcBef>
              <a:spcAft>
                <a:spcPts val="400"/>
              </a:spcAft>
              <a:buFont typeface="+mj-lt"/>
              <a:buAutoNum type="arabicPeriod"/>
            </a:pPr>
            <a:r>
              <a:rPr lang="en-US" sz="2000" dirty="0" smtClean="0"/>
              <a:t>Click </a:t>
            </a:r>
            <a:r>
              <a:rPr lang="en-US" sz="2000" b="1" dirty="0" smtClean="0"/>
              <a:t>Select</a:t>
            </a:r>
            <a:r>
              <a:rPr lang="en-US" sz="2000" dirty="0" smtClean="0"/>
              <a:t> next to the course when it appears.</a:t>
            </a:r>
          </a:p>
          <a:p>
            <a:pPr marL="566928" indent="-457200">
              <a:spcBef>
                <a:spcPts val="200"/>
              </a:spcBef>
              <a:spcAft>
                <a:spcPts val="400"/>
              </a:spcAft>
              <a:buFont typeface="+mj-lt"/>
              <a:buAutoNum type="arabicPeriod"/>
            </a:pPr>
            <a:r>
              <a:rPr lang="en-US" sz="2000" dirty="0" smtClean="0"/>
              <a:t>Click </a:t>
            </a:r>
            <a:r>
              <a:rPr lang="en-US" sz="2000" b="1" dirty="0" smtClean="0"/>
              <a:t>Continue</a:t>
            </a:r>
            <a:r>
              <a:rPr lang="en-US" sz="2000" dirty="0" smtClean="0"/>
              <a:t> at the bottom of the page.</a:t>
            </a:r>
          </a:p>
          <a:p>
            <a:pPr marL="566928" indent="-457200">
              <a:spcBef>
                <a:spcPts val="200"/>
              </a:spcBef>
              <a:spcAft>
                <a:spcPts val="400"/>
              </a:spcAft>
              <a:buFont typeface="+mj-lt"/>
              <a:buAutoNum type="arabicPeriod"/>
            </a:pPr>
            <a:r>
              <a:rPr lang="en-US" sz="2000" dirty="0" smtClean="0"/>
              <a:t>When the selected course title is displayed on your Individual Worker screen, indicate that the status is “Completed” and record the completion date.</a:t>
            </a:r>
          </a:p>
          <a:p>
            <a:pPr marL="566928" indent="-457200">
              <a:spcBef>
                <a:spcPts val="200"/>
              </a:spcBef>
              <a:spcAft>
                <a:spcPts val="400"/>
              </a:spcAft>
              <a:buFont typeface="+mj-lt"/>
              <a:buAutoNum type="arabicPeriod"/>
            </a:pPr>
            <a:r>
              <a:rPr lang="en-US" sz="2000" dirty="0" smtClean="0"/>
              <a:t>Click </a:t>
            </a:r>
            <a:r>
              <a:rPr lang="en-US" sz="2000" b="1" dirty="0" smtClean="0"/>
              <a:t>Save</a:t>
            </a:r>
            <a:r>
              <a:rPr lang="en-US" sz="2000" dirty="0" smtClean="0"/>
              <a:t>.</a:t>
            </a:r>
            <a:endParaRPr lang="en-US" sz="2000" b="1" dirty="0" smtClean="0"/>
          </a:p>
        </p:txBody>
      </p:sp>
      <p:sp>
        <p:nvSpPr>
          <p:cNvPr id="3" name="Title 2"/>
          <p:cNvSpPr>
            <a:spLocks noGrp="1"/>
          </p:cNvSpPr>
          <p:nvPr>
            <p:ph type="title"/>
          </p:nvPr>
        </p:nvSpPr>
        <p:spPr/>
        <p:txBody>
          <a:bodyPr>
            <a:normAutofit/>
          </a:bodyPr>
          <a:lstStyle/>
          <a:p>
            <a:r>
              <a:rPr lang="en-US" dirty="0" smtClean="0"/>
              <a:t>Critical Thinking Course Registration  </a:t>
            </a:r>
            <a:endParaRPr lang="en-US" dirty="0"/>
          </a:p>
        </p:txBody>
      </p:sp>
      <p:sp>
        <p:nvSpPr>
          <p:cNvPr id="5" name="TextBox 4"/>
          <p:cNvSpPr txBox="1"/>
          <p:nvPr/>
        </p:nvSpPr>
        <p:spPr>
          <a:xfrm>
            <a:off x="258885" y="1217687"/>
            <a:ext cx="7611094" cy="429768"/>
          </a:xfrm>
          <a:prstGeom prst="rect">
            <a:avLst/>
          </a:prstGeom>
          <a:noFill/>
        </p:spPr>
        <p:txBody>
          <a:bodyPr wrap="square" rtlCol="0">
            <a:spAutoFit/>
          </a:bodyPr>
          <a:lstStyle/>
          <a:p>
            <a:r>
              <a:rPr lang="en-US" sz="2200" dirty="0" smtClean="0">
                <a:latin typeface="Calibri" pitchFamily="34" charset="0"/>
                <a:cs typeface="Calibri" pitchFamily="34" charset="0"/>
              </a:rPr>
              <a:t>To receive credit for this course, you will need to:</a:t>
            </a:r>
            <a:endParaRPr lang="en-US" sz="2200" dirty="0">
              <a:latin typeface="Calibri" pitchFamily="34" charset="0"/>
              <a:cs typeface="Calibri" pitchFamily="34" charset="0"/>
            </a:endParaRPr>
          </a:p>
        </p:txBody>
      </p:sp>
      <p:sp>
        <p:nvSpPr>
          <p:cNvPr id="6" name="TextBox 5"/>
          <p:cNvSpPr txBox="1"/>
          <p:nvPr/>
        </p:nvSpPr>
        <p:spPr>
          <a:xfrm>
            <a:off x="258885" y="5327927"/>
            <a:ext cx="8717280" cy="430887"/>
          </a:xfrm>
          <a:prstGeom prst="rect">
            <a:avLst/>
          </a:prstGeom>
          <a:noFill/>
        </p:spPr>
        <p:txBody>
          <a:bodyPr wrap="square" rtlCol="0">
            <a:spAutoFit/>
          </a:bodyPr>
          <a:lstStyle/>
          <a:p>
            <a:pPr marL="0" lvl="1">
              <a:spcBef>
                <a:spcPts val="400"/>
              </a:spcBef>
              <a:spcAft>
                <a:spcPts val="600"/>
              </a:spcAft>
            </a:pPr>
            <a:r>
              <a:rPr lang="en-US" sz="2200" dirty="0" smtClean="0">
                <a:latin typeface="Calibri" pitchFamily="34" charset="0"/>
                <a:cs typeface="Calibri" pitchFamily="34" charset="0"/>
              </a:rPr>
              <a:t>This should then be displayed in your “Individual Training History”.</a:t>
            </a:r>
            <a:endParaRPr lang="en-US" sz="2200" dirty="0">
              <a:latin typeface="Calibri" pitchFamily="34" charset="0"/>
              <a:cs typeface="Calibri" pitchFamily="34" charset="0"/>
            </a:endParaRPr>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Six Information Domains</a:t>
            </a:r>
            <a:endParaRPr lang="en-US" dirty="0"/>
          </a:p>
        </p:txBody>
      </p:sp>
      <p:sp>
        <p:nvSpPr>
          <p:cNvPr id="8" name="Oval 7"/>
          <p:cNvSpPr/>
          <p:nvPr/>
        </p:nvSpPr>
        <p:spPr>
          <a:xfrm>
            <a:off x="3316752" y="2386412"/>
            <a:ext cx="2510494" cy="2510494"/>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grpSp>
        <p:nvGrpSpPr>
          <p:cNvPr id="9" name="Group 8"/>
          <p:cNvGrpSpPr/>
          <p:nvPr/>
        </p:nvGrpSpPr>
        <p:grpSpPr>
          <a:xfrm>
            <a:off x="3944376" y="1379127"/>
            <a:ext cx="1255247" cy="1255247"/>
            <a:chOff x="3487176" y="448"/>
            <a:chExt cx="1255247" cy="1255247"/>
          </a:xfrm>
        </p:grpSpPr>
        <p:sp>
          <p:nvSpPr>
            <p:cNvPr id="10" name="Oval 9"/>
            <p:cNvSpPr/>
            <p:nvPr/>
          </p:nvSpPr>
          <p:spPr>
            <a:xfrm>
              <a:off x="3487176" y="448"/>
              <a:ext cx="1255247" cy="1255247"/>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11" name="Oval 6"/>
            <p:cNvSpPr/>
            <p:nvPr/>
          </p:nvSpPr>
          <p:spPr>
            <a:xfrm>
              <a:off x="3671003" y="184275"/>
              <a:ext cx="975425" cy="88759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1200" b="0" kern="1200" dirty="0" smtClean="0">
                  <a:latin typeface="Calibri" pitchFamily="34" charset="0"/>
                  <a:cs typeface="Calibri" pitchFamily="34" charset="0"/>
                </a:rPr>
                <a:t>D1:</a:t>
              </a:r>
            </a:p>
            <a:p>
              <a:pPr lvl="0" algn="ctr" defTabSz="400050">
                <a:lnSpc>
                  <a:spcPct val="90000"/>
                </a:lnSpc>
                <a:spcBef>
                  <a:spcPct val="0"/>
                </a:spcBef>
                <a:spcAft>
                  <a:spcPct val="35000"/>
                </a:spcAft>
              </a:pPr>
              <a:r>
                <a:rPr lang="en-US" sz="1200" b="0" kern="1200" dirty="0" smtClean="0">
                  <a:latin typeface="Calibri" pitchFamily="34" charset="0"/>
                  <a:cs typeface="Calibri" pitchFamily="34" charset="0"/>
                </a:rPr>
                <a:t>Extent of Maltreatment</a:t>
              </a:r>
              <a:endParaRPr lang="en-US" sz="1200" b="0" kern="1200" dirty="0">
                <a:latin typeface="Calibri" pitchFamily="34" charset="0"/>
                <a:cs typeface="Calibri" pitchFamily="34" charset="0"/>
              </a:endParaRPr>
            </a:p>
          </p:txBody>
        </p:sp>
      </p:grpSp>
      <p:grpSp>
        <p:nvGrpSpPr>
          <p:cNvPr id="12" name="Group 11"/>
          <p:cNvGrpSpPr/>
          <p:nvPr/>
        </p:nvGrpSpPr>
        <p:grpSpPr>
          <a:xfrm>
            <a:off x="5360249" y="2196581"/>
            <a:ext cx="1255247" cy="1255247"/>
            <a:chOff x="4903049" y="817902"/>
            <a:chExt cx="1255247" cy="1255247"/>
          </a:xfrm>
        </p:grpSpPr>
        <p:sp>
          <p:nvSpPr>
            <p:cNvPr id="13" name="Oval 12"/>
            <p:cNvSpPr/>
            <p:nvPr/>
          </p:nvSpPr>
          <p:spPr>
            <a:xfrm>
              <a:off x="4903049" y="817902"/>
              <a:ext cx="1255247" cy="1255247"/>
            </a:xfrm>
            <a:prstGeom prst="ellipse">
              <a:avLst/>
            </a:pr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sp>
        <p:sp>
          <p:nvSpPr>
            <p:cNvPr id="14" name="Oval 8"/>
            <p:cNvSpPr/>
            <p:nvPr/>
          </p:nvSpPr>
          <p:spPr>
            <a:xfrm>
              <a:off x="5086876" y="1001729"/>
              <a:ext cx="973682" cy="88759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1200" b="0" kern="1200" dirty="0" smtClean="0">
                  <a:latin typeface="Calibri" pitchFamily="34" charset="0"/>
                  <a:cs typeface="Calibri" pitchFamily="34" charset="0"/>
                </a:rPr>
                <a:t>D2: </a:t>
              </a:r>
            </a:p>
            <a:p>
              <a:pPr lvl="0" algn="ctr" defTabSz="400050">
                <a:lnSpc>
                  <a:spcPct val="90000"/>
                </a:lnSpc>
                <a:spcBef>
                  <a:spcPct val="0"/>
                </a:spcBef>
                <a:spcAft>
                  <a:spcPct val="35000"/>
                </a:spcAft>
              </a:pPr>
              <a:r>
                <a:rPr lang="en-US" sz="1200" b="0" kern="1200" dirty="0" smtClean="0">
                  <a:latin typeface="Calibri" pitchFamily="34" charset="0"/>
                  <a:cs typeface="Calibri" pitchFamily="34" charset="0"/>
                </a:rPr>
                <a:t>Surrounding Circumstances</a:t>
              </a:r>
              <a:endParaRPr lang="en-US" sz="1200" b="0" kern="1200" dirty="0">
                <a:latin typeface="Calibri" pitchFamily="34" charset="0"/>
                <a:cs typeface="Calibri" pitchFamily="34" charset="0"/>
              </a:endParaRPr>
            </a:p>
          </p:txBody>
        </p:sp>
      </p:grpSp>
      <p:grpSp>
        <p:nvGrpSpPr>
          <p:cNvPr id="15" name="Group 14"/>
          <p:cNvGrpSpPr/>
          <p:nvPr/>
        </p:nvGrpSpPr>
        <p:grpSpPr>
          <a:xfrm>
            <a:off x="5360249" y="3831490"/>
            <a:ext cx="1255247" cy="1255247"/>
            <a:chOff x="4903049" y="2452811"/>
            <a:chExt cx="1255247" cy="1255247"/>
          </a:xfrm>
        </p:grpSpPr>
        <p:sp>
          <p:nvSpPr>
            <p:cNvPr id="16" name="Oval 15"/>
            <p:cNvSpPr/>
            <p:nvPr/>
          </p:nvSpPr>
          <p:spPr>
            <a:xfrm>
              <a:off x="4903049" y="2452811"/>
              <a:ext cx="1255247" cy="1255247"/>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sp>
        <p:sp>
          <p:nvSpPr>
            <p:cNvPr id="17" name="Oval 10"/>
            <p:cNvSpPr/>
            <p:nvPr/>
          </p:nvSpPr>
          <p:spPr>
            <a:xfrm>
              <a:off x="5086876" y="2636638"/>
              <a:ext cx="887593" cy="88759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1200" b="0" kern="1200" dirty="0" smtClean="0">
                  <a:latin typeface="Calibri" pitchFamily="34" charset="0"/>
                  <a:cs typeface="Calibri" pitchFamily="34" charset="0"/>
                </a:rPr>
                <a:t>D3: </a:t>
              </a:r>
            </a:p>
            <a:p>
              <a:pPr lvl="0" algn="ctr" defTabSz="400050">
                <a:lnSpc>
                  <a:spcPct val="90000"/>
                </a:lnSpc>
                <a:spcBef>
                  <a:spcPct val="0"/>
                </a:spcBef>
                <a:spcAft>
                  <a:spcPct val="35000"/>
                </a:spcAft>
              </a:pPr>
              <a:r>
                <a:rPr lang="en-US" sz="1200" b="0" kern="1200" dirty="0" smtClean="0">
                  <a:latin typeface="Calibri" pitchFamily="34" charset="0"/>
                  <a:cs typeface="Calibri" pitchFamily="34" charset="0"/>
                </a:rPr>
                <a:t>Child Functioning</a:t>
              </a:r>
              <a:endParaRPr lang="en-US" sz="1200" b="0" kern="1200" dirty="0">
                <a:latin typeface="Calibri" pitchFamily="34" charset="0"/>
                <a:cs typeface="Calibri" pitchFamily="34" charset="0"/>
              </a:endParaRPr>
            </a:p>
          </p:txBody>
        </p:sp>
      </p:grpSp>
      <p:grpSp>
        <p:nvGrpSpPr>
          <p:cNvPr id="18" name="Group 17"/>
          <p:cNvGrpSpPr/>
          <p:nvPr/>
        </p:nvGrpSpPr>
        <p:grpSpPr>
          <a:xfrm>
            <a:off x="3944376" y="4648945"/>
            <a:ext cx="1255247" cy="1255247"/>
            <a:chOff x="3487176" y="3270266"/>
            <a:chExt cx="1255247" cy="1255247"/>
          </a:xfrm>
        </p:grpSpPr>
        <p:sp>
          <p:nvSpPr>
            <p:cNvPr id="19" name="Oval 18"/>
            <p:cNvSpPr/>
            <p:nvPr/>
          </p:nvSpPr>
          <p:spPr>
            <a:xfrm>
              <a:off x="3487176" y="3270266"/>
              <a:ext cx="1255247" cy="1255247"/>
            </a:xfrm>
            <a:prstGeom prst="ellipse">
              <a:avLst/>
            </a:prstGeom>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sp>
        <p:sp>
          <p:nvSpPr>
            <p:cNvPr id="20" name="Oval 12"/>
            <p:cNvSpPr/>
            <p:nvPr/>
          </p:nvSpPr>
          <p:spPr>
            <a:xfrm>
              <a:off x="3671003" y="3454093"/>
              <a:ext cx="887593" cy="88759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1200" b="0" kern="1200" dirty="0" smtClean="0">
                  <a:latin typeface="Calibri" pitchFamily="34" charset="0"/>
                  <a:cs typeface="Calibri" pitchFamily="34" charset="0"/>
                </a:rPr>
                <a:t>D4: </a:t>
              </a:r>
            </a:p>
            <a:p>
              <a:pPr lvl="0" algn="ctr" defTabSz="400050">
                <a:lnSpc>
                  <a:spcPct val="90000"/>
                </a:lnSpc>
                <a:spcBef>
                  <a:spcPct val="0"/>
                </a:spcBef>
                <a:spcAft>
                  <a:spcPct val="35000"/>
                </a:spcAft>
              </a:pPr>
              <a:r>
                <a:rPr lang="en-US" sz="1200" b="0" kern="1200" dirty="0" smtClean="0">
                  <a:latin typeface="Calibri" pitchFamily="34" charset="0"/>
                  <a:cs typeface="Calibri" pitchFamily="34" charset="0"/>
                </a:rPr>
                <a:t>Adult Functioning</a:t>
              </a:r>
              <a:endParaRPr lang="en-US" sz="1200" b="0" kern="1200" dirty="0">
                <a:latin typeface="Calibri" pitchFamily="34" charset="0"/>
                <a:cs typeface="Calibri" pitchFamily="34" charset="0"/>
              </a:endParaRPr>
            </a:p>
          </p:txBody>
        </p:sp>
      </p:grpSp>
      <p:grpSp>
        <p:nvGrpSpPr>
          <p:cNvPr id="21" name="Group 20"/>
          <p:cNvGrpSpPr/>
          <p:nvPr/>
        </p:nvGrpSpPr>
        <p:grpSpPr>
          <a:xfrm>
            <a:off x="2528503" y="3831490"/>
            <a:ext cx="1255247" cy="1255247"/>
            <a:chOff x="2071303" y="2452811"/>
            <a:chExt cx="1255247" cy="1255247"/>
          </a:xfrm>
        </p:grpSpPr>
        <p:sp>
          <p:nvSpPr>
            <p:cNvPr id="22" name="Oval 21"/>
            <p:cNvSpPr/>
            <p:nvPr/>
          </p:nvSpPr>
          <p:spPr>
            <a:xfrm>
              <a:off x="2071303" y="2452811"/>
              <a:ext cx="1255247" cy="1255247"/>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23" name="Oval 14"/>
            <p:cNvSpPr/>
            <p:nvPr/>
          </p:nvSpPr>
          <p:spPr>
            <a:xfrm>
              <a:off x="2255130" y="2636638"/>
              <a:ext cx="887593" cy="88759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1200" b="0" kern="1200" dirty="0" smtClean="0">
                  <a:latin typeface="Calibri" pitchFamily="34" charset="0"/>
                  <a:cs typeface="Calibri" pitchFamily="34" charset="0"/>
                </a:rPr>
                <a:t>D5:</a:t>
              </a:r>
            </a:p>
            <a:p>
              <a:pPr lvl="0" algn="ctr" defTabSz="400050">
                <a:lnSpc>
                  <a:spcPct val="90000"/>
                </a:lnSpc>
                <a:spcBef>
                  <a:spcPct val="0"/>
                </a:spcBef>
                <a:spcAft>
                  <a:spcPct val="35000"/>
                </a:spcAft>
              </a:pPr>
              <a:r>
                <a:rPr lang="en-US" sz="1200" b="0" kern="1200" dirty="0" smtClean="0">
                  <a:latin typeface="Calibri" pitchFamily="34" charset="0"/>
                  <a:cs typeface="Calibri" pitchFamily="34" charset="0"/>
                </a:rPr>
                <a:t>General Parenting Practices</a:t>
              </a:r>
              <a:endParaRPr lang="en-US" sz="1200" b="0" kern="1200" dirty="0">
                <a:latin typeface="Calibri" pitchFamily="34" charset="0"/>
                <a:cs typeface="Calibri" pitchFamily="34" charset="0"/>
              </a:endParaRPr>
            </a:p>
          </p:txBody>
        </p:sp>
      </p:grpSp>
      <p:grpSp>
        <p:nvGrpSpPr>
          <p:cNvPr id="24" name="Group 23"/>
          <p:cNvGrpSpPr/>
          <p:nvPr/>
        </p:nvGrpSpPr>
        <p:grpSpPr>
          <a:xfrm>
            <a:off x="2528503" y="2196581"/>
            <a:ext cx="1255247" cy="1255247"/>
            <a:chOff x="2071303" y="817902"/>
            <a:chExt cx="1255247" cy="1255247"/>
          </a:xfrm>
        </p:grpSpPr>
        <p:sp>
          <p:nvSpPr>
            <p:cNvPr id="25" name="Oval 24"/>
            <p:cNvSpPr/>
            <p:nvPr/>
          </p:nvSpPr>
          <p:spPr>
            <a:xfrm>
              <a:off x="2071303" y="817902"/>
              <a:ext cx="1255247" cy="1255247"/>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26" name="Oval 16"/>
            <p:cNvSpPr/>
            <p:nvPr/>
          </p:nvSpPr>
          <p:spPr>
            <a:xfrm>
              <a:off x="2255130" y="1001729"/>
              <a:ext cx="887593" cy="88759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1200" b="0" kern="1200" dirty="0" smtClean="0">
                  <a:latin typeface="Calibri" pitchFamily="34" charset="0"/>
                  <a:cs typeface="Calibri" pitchFamily="34" charset="0"/>
                </a:rPr>
                <a:t>D6:</a:t>
              </a:r>
            </a:p>
            <a:p>
              <a:pPr lvl="0" algn="ctr" defTabSz="400050">
                <a:lnSpc>
                  <a:spcPct val="90000"/>
                </a:lnSpc>
                <a:spcBef>
                  <a:spcPct val="0"/>
                </a:spcBef>
                <a:spcAft>
                  <a:spcPct val="35000"/>
                </a:spcAft>
              </a:pPr>
              <a:r>
                <a:rPr lang="en-US" sz="1200" b="0" kern="1200" dirty="0" smtClean="0">
                  <a:latin typeface="Calibri" pitchFamily="34" charset="0"/>
                  <a:cs typeface="Calibri" pitchFamily="34" charset="0"/>
                </a:rPr>
                <a:t>Discipline or Behavior Management</a:t>
              </a:r>
              <a:endParaRPr lang="en-US" sz="1200" b="0" kern="1200" dirty="0">
                <a:latin typeface="Calibri" pitchFamily="34" charset="0"/>
                <a:cs typeface="Calibri" pitchFamily="34" charset="0"/>
              </a:endParaRPr>
            </a:p>
          </p:txBody>
        </p:sp>
      </p:grpSp>
      <p:sp>
        <p:nvSpPr>
          <p:cNvPr id="27" name="TextBox 26"/>
          <p:cNvSpPr txBox="1"/>
          <p:nvPr/>
        </p:nvSpPr>
        <p:spPr>
          <a:xfrm>
            <a:off x="3306119" y="2764458"/>
            <a:ext cx="2573079" cy="1754326"/>
          </a:xfrm>
          <a:prstGeom prst="rect">
            <a:avLst/>
          </a:prstGeom>
          <a:noFill/>
        </p:spPr>
        <p:txBody>
          <a:bodyPr wrap="square" rtlCol="0">
            <a:spAutoFit/>
          </a:bodyPr>
          <a:lstStyle/>
          <a:p>
            <a:pPr algn="ctr"/>
            <a:r>
              <a:rPr lang="en-US" sz="3600" dirty="0" smtClean="0">
                <a:latin typeface="Calibri" pitchFamily="34" charset="0"/>
                <a:cs typeface="Calibri" pitchFamily="34" charset="0"/>
              </a:rPr>
              <a:t>KNOW </a:t>
            </a:r>
            <a:br>
              <a:rPr lang="en-US" sz="3600" dirty="0" smtClean="0">
                <a:latin typeface="Calibri" pitchFamily="34" charset="0"/>
                <a:cs typeface="Calibri" pitchFamily="34" charset="0"/>
              </a:rPr>
            </a:br>
            <a:r>
              <a:rPr lang="en-US" sz="3600" dirty="0" smtClean="0">
                <a:latin typeface="Calibri" pitchFamily="34" charset="0"/>
                <a:cs typeface="Calibri" pitchFamily="34" charset="0"/>
              </a:rPr>
              <a:t>THE </a:t>
            </a:r>
            <a:br>
              <a:rPr lang="en-US" sz="3600" dirty="0" smtClean="0">
                <a:latin typeface="Calibri" pitchFamily="34" charset="0"/>
                <a:cs typeface="Calibri" pitchFamily="34" charset="0"/>
              </a:rPr>
            </a:br>
            <a:r>
              <a:rPr lang="en-US" sz="3600" dirty="0" smtClean="0">
                <a:latin typeface="Calibri" pitchFamily="34" charset="0"/>
                <a:cs typeface="Calibri" pitchFamily="34" charset="0"/>
              </a:rPr>
              <a:t>FAMILY</a:t>
            </a:r>
            <a:endParaRPr lang="en-US" sz="3600" dirty="0">
              <a:latin typeface="Calibri" pitchFamily="34" charset="0"/>
              <a:cs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700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Effect transition="in" filter="fade">
                                      <p:cBhvr>
                                        <p:cTn id="9" dur="1000"/>
                                        <p:tgtEl>
                                          <p:spTgt spid="27"/>
                                        </p:tgtEl>
                                      </p:cBhvr>
                                    </p:animEffect>
                                  </p:childTnLst>
                                </p:cTn>
                              </p:par>
                              <p:par>
                                <p:cTn id="10" presetID="53" presetClass="entr" presetSubtype="0" fill="hold" nodeType="withEffect">
                                  <p:stCondLst>
                                    <p:cond delay="2000"/>
                                  </p:stCondLst>
                                  <p:childTnLst>
                                    <p:set>
                                      <p:cBhvr>
                                        <p:cTn id="11" dur="1" fill="hold">
                                          <p:stCondLst>
                                            <p:cond delay="0"/>
                                          </p:stCondLst>
                                        </p:cTn>
                                        <p:tgtEl>
                                          <p:spTgt spid="9"/>
                                        </p:tgtEl>
                                        <p:attrNameLst>
                                          <p:attrName>style.visibility</p:attrName>
                                        </p:attrNameLst>
                                      </p:cBhvr>
                                      <p:to>
                                        <p:strVal val="visible"/>
                                      </p:to>
                                    </p:set>
                                    <p:anim calcmode="lin" valueType="num">
                                      <p:cBhvr>
                                        <p:cTn id="12" dur="2000" fill="hold"/>
                                        <p:tgtEl>
                                          <p:spTgt spid="9"/>
                                        </p:tgtEl>
                                        <p:attrNameLst>
                                          <p:attrName>ppt_w</p:attrName>
                                        </p:attrNameLst>
                                      </p:cBhvr>
                                      <p:tavLst>
                                        <p:tav tm="0">
                                          <p:val>
                                            <p:fltVal val="0"/>
                                          </p:val>
                                        </p:tav>
                                        <p:tav tm="100000">
                                          <p:val>
                                            <p:strVal val="#ppt_w"/>
                                          </p:val>
                                        </p:tav>
                                      </p:tavLst>
                                    </p:anim>
                                    <p:anim calcmode="lin" valueType="num">
                                      <p:cBhvr>
                                        <p:cTn id="13" dur="2000" fill="hold"/>
                                        <p:tgtEl>
                                          <p:spTgt spid="9"/>
                                        </p:tgtEl>
                                        <p:attrNameLst>
                                          <p:attrName>ppt_h</p:attrName>
                                        </p:attrNameLst>
                                      </p:cBhvr>
                                      <p:tavLst>
                                        <p:tav tm="0">
                                          <p:val>
                                            <p:fltVal val="0"/>
                                          </p:val>
                                        </p:tav>
                                        <p:tav tm="100000">
                                          <p:val>
                                            <p:strVal val="#ppt_h"/>
                                          </p:val>
                                        </p:tav>
                                      </p:tavLst>
                                    </p:anim>
                                    <p:animEffect transition="in" filter="fade">
                                      <p:cBhvr>
                                        <p:cTn id="14" dur="2000"/>
                                        <p:tgtEl>
                                          <p:spTgt spid="9"/>
                                        </p:tgtEl>
                                      </p:cBhvr>
                                    </p:animEffect>
                                  </p:childTnLst>
                                </p:cTn>
                              </p:par>
                              <p:par>
                                <p:cTn id="15" presetID="53" presetClass="entr" presetSubtype="0" fill="hold" nodeType="withEffect">
                                  <p:stCondLst>
                                    <p:cond delay="2000"/>
                                  </p:stCondLst>
                                  <p:childTnLst>
                                    <p:set>
                                      <p:cBhvr>
                                        <p:cTn id="16" dur="1" fill="hold">
                                          <p:stCondLst>
                                            <p:cond delay="0"/>
                                          </p:stCondLst>
                                        </p:cTn>
                                        <p:tgtEl>
                                          <p:spTgt spid="12"/>
                                        </p:tgtEl>
                                        <p:attrNameLst>
                                          <p:attrName>style.visibility</p:attrName>
                                        </p:attrNameLst>
                                      </p:cBhvr>
                                      <p:to>
                                        <p:strVal val="visible"/>
                                      </p:to>
                                    </p:set>
                                    <p:anim calcmode="lin" valueType="num">
                                      <p:cBhvr>
                                        <p:cTn id="17" dur="2000" fill="hold"/>
                                        <p:tgtEl>
                                          <p:spTgt spid="12"/>
                                        </p:tgtEl>
                                        <p:attrNameLst>
                                          <p:attrName>ppt_w</p:attrName>
                                        </p:attrNameLst>
                                      </p:cBhvr>
                                      <p:tavLst>
                                        <p:tav tm="0">
                                          <p:val>
                                            <p:fltVal val="0"/>
                                          </p:val>
                                        </p:tav>
                                        <p:tav tm="100000">
                                          <p:val>
                                            <p:strVal val="#ppt_w"/>
                                          </p:val>
                                        </p:tav>
                                      </p:tavLst>
                                    </p:anim>
                                    <p:anim calcmode="lin" valueType="num">
                                      <p:cBhvr>
                                        <p:cTn id="18" dur="2000" fill="hold"/>
                                        <p:tgtEl>
                                          <p:spTgt spid="12"/>
                                        </p:tgtEl>
                                        <p:attrNameLst>
                                          <p:attrName>ppt_h</p:attrName>
                                        </p:attrNameLst>
                                      </p:cBhvr>
                                      <p:tavLst>
                                        <p:tav tm="0">
                                          <p:val>
                                            <p:fltVal val="0"/>
                                          </p:val>
                                        </p:tav>
                                        <p:tav tm="100000">
                                          <p:val>
                                            <p:strVal val="#ppt_h"/>
                                          </p:val>
                                        </p:tav>
                                      </p:tavLst>
                                    </p:anim>
                                    <p:animEffect transition="in" filter="fade">
                                      <p:cBhvr>
                                        <p:cTn id="19" dur="2000"/>
                                        <p:tgtEl>
                                          <p:spTgt spid="12"/>
                                        </p:tgtEl>
                                      </p:cBhvr>
                                    </p:animEffect>
                                  </p:childTnLst>
                                </p:cTn>
                              </p:par>
                              <p:par>
                                <p:cTn id="20" presetID="53" presetClass="entr" presetSubtype="0" fill="hold" nodeType="withEffect">
                                  <p:stCondLst>
                                    <p:cond delay="2000"/>
                                  </p:stCondLst>
                                  <p:childTnLst>
                                    <p:set>
                                      <p:cBhvr>
                                        <p:cTn id="21" dur="1" fill="hold">
                                          <p:stCondLst>
                                            <p:cond delay="0"/>
                                          </p:stCondLst>
                                        </p:cTn>
                                        <p:tgtEl>
                                          <p:spTgt spid="15"/>
                                        </p:tgtEl>
                                        <p:attrNameLst>
                                          <p:attrName>style.visibility</p:attrName>
                                        </p:attrNameLst>
                                      </p:cBhvr>
                                      <p:to>
                                        <p:strVal val="visible"/>
                                      </p:to>
                                    </p:set>
                                    <p:anim calcmode="lin" valueType="num">
                                      <p:cBhvr>
                                        <p:cTn id="22" dur="2000" fill="hold"/>
                                        <p:tgtEl>
                                          <p:spTgt spid="15"/>
                                        </p:tgtEl>
                                        <p:attrNameLst>
                                          <p:attrName>ppt_w</p:attrName>
                                        </p:attrNameLst>
                                      </p:cBhvr>
                                      <p:tavLst>
                                        <p:tav tm="0">
                                          <p:val>
                                            <p:fltVal val="0"/>
                                          </p:val>
                                        </p:tav>
                                        <p:tav tm="100000">
                                          <p:val>
                                            <p:strVal val="#ppt_w"/>
                                          </p:val>
                                        </p:tav>
                                      </p:tavLst>
                                    </p:anim>
                                    <p:anim calcmode="lin" valueType="num">
                                      <p:cBhvr>
                                        <p:cTn id="23" dur="2000" fill="hold"/>
                                        <p:tgtEl>
                                          <p:spTgt spid="15"/>
                                        </p:tgtEl>
                                        <p:attrNameLst>
                                          <p:attrName>ppt_h</p:attrName>
                                        </p:attrNameLst>
                                      </p:cBhvr>
                                      <p:tavLst>
                                        <p:tav tm="0">
                                          <p:val>
                                            <p:fltVal val="0"/>
                                          </p:val>
                                        </p:tav>
                                        <p:tav tm="100000">
                                          <p:val>
                                            <p:strVal val="#ppt_h"/>
                                          </p:val>
                                        </p:tav>
                                      </p:tavLst>
                                    </p:anim>
                                    <p:animEffect transition="in" filter="fade">
                                      <p:cBhvr>
                                        <p:cTn id="24" dur="2000"/>
                                        <p:tgtEl>
                                          <p:spTgt spid="15"/>
                                        </p:tgtEl>
                                      </p:cBhvr>
                                    </p:animEffect>
                                  </p:childTnLst>
                                </p:cTn>
                              </p:par>
                              <p:par>
                                <p:cTn id="25" presetID="53" presetClass="entr" presetSubtype="0" fill="hold" nodeType="withEffect">
                                  <p:stCondLst>
                                    <p:cond delay="2000"/>
                                  </p:stCondLst>
                                  <p:childTnLst>
                                    <p:set>
                                      <p:cBhvr>
                                        <p:cTn id="26" dur="1" fill="hold">
                                          <p:stCondLst>
                                            <p:cond delay="0"/>
                                          </p:stCondLst>
                                        </p:cTn>
                                        <p:tgtEl>
                                          <p:spTgt spid="18"/>
                                        </p:tgtEl>
                                        <p:attrNameLst>
                                          <p:attrName>style.visibility</p:attrName>
                                        </p:attrNameLst>
                                      </p:cBhvr>
                                      <p:to>
                                        <p:strVal val="visible"/>
                                      </p:to>
                                    </p:set>
                                    <p:anim calcmode="lin" valueType="num">
                                      <p:cBhvr>
                                        <p:cTn id="27" dur="2000" fill="hold"/>
                                        <p:tgtEl>
                                          <p:spTgt spid="18"/>
                                        </p:tgtEl>
                                        <p:attrNameLst>
                                          <p:attrName>ppt_w</p:attrName>
                                        </p:attrNameLst>
                                      </p:cBhvr>
                                      <p:tavLst>
                                        <p:tav tm="0">
                                          <p:val>
                                            <p:fltVal val="0"/>
                                          </p:val>
                                        </p:tav>
                                        <p:tav tm="100000">
                                          <p:val>
                                            <p:strVal val="#ppt_w"/>
                                          </p:val>
                                        </p:tav>
                                      </p:tavLst>
                                    </p:anim>
                                    <p:anim calcmode="lin" valueType="num">
                                      <p:cBhvr>
                                        <p:cTn id="28" dur="2000" fill="hold"/>
                                        <p:tgtEl>
                                          <p:spTgt spid="18"/>
                                        </p:tgtEl>
                                        <p:attrNameLst>
                                          <p:attrName>ppt_h</p:attrName>
                                        </p:attrNameLst>
                                      </p:cBhvr>
                                      <p:tavLst>
                                        <p:tav tm="0">
                                          <p:val>
                                            <p:fltVal val="0"/>
                                          </p:val>
                                        </p:tav>
                                        <p:tav tm="100000">
                                          <p:val>
                                            <p:strVal val="#ppt_h"/>
                                          </p:val>
                                        </p:tav>
                                      </p:tavLst>
                                    </p:anim>
                                    <p:animEffect transition="in" filter="fade">
                                      <p:cBhvr>
                                        <p:cTn id="29" dur="2000"/>
                                        <p:tgtEl>
                                          <p:spTgt spid="18"/>
                                        </p:tgtEl>
                                      </p:cBhvr>
                                    </p:animEffect>
                                  </p:childTnLst>
                                </p:cTn>
                              </p:par>
                              <p:par>
                                <p:cTn id="30" presetID="53" presetClass="entr" presetSubtype="0" fill="hold" nodeType="withEffect">
                                  <p:stCondLst>
                                    <p:cond delay="2000"/>
                                  </p:stCondLst>
                                  <p:childTnLst>
                                    <p:set>
                                      <p:cBhvr>
                                        <p:cTn id="31" dur="1" fill="hold">
                                          <p:stCondLst>
                                            <p:cond delay="0"/>
                                          </p:stCondLst>
                                        </p:cTn>
                                        <p:tgtEl>
                                          <p:spTgt spid="21"/>
                                        </p:tgtEl>
                                        <p:attrNameLst>
                                          <p:attrName>style.visibility</p:attrName>
                                        </p:attrNameLst>
                                      </p:cBhvr>
                                      <p:to>
                                        <p:strVal val="visible"/>
                                      </p:to>
                                    </p:set>
                                    <p:anim calcmode="lin" valueType="num">
                                      <p:cBhvr>
                                        <p:cTn id="32" dur="2000" fill="hold"/>
                                        <p:tgtEl>
                                          <p:spTgt spid="21"/>
                                        </p:tgtEl>
                                        <p:attrNameLst>
                                          <p:attrName>ppt_w</p:attrName>
                                        </p:attrNameLst>
                                      </p:cBhvr>
                                      <p:tavLst>
                                        <p:tav tm="0">
                                          <p:val>
                                            <p:fltVal val="0"/>
                                          </p:val>
                                        </p:tav>
                                        <p:tav tm="100000">
                                          <p:val>
                                            <p:strVal val="#ppt_w"/>
                                          </p:val>
                                        </p:tav>
                                      </p:tavLst>
                                    </p:anim>
                                    <p:anim calcmode="lin" valueType="num">
                                      <p:cBhvr>
                                        <p:cTn id="33" dur="2000" fill="hold"/>
                                        <p:tgtEl>
                                          <p:spTgt spid="21"/>
                                        </p:tgtEl>
                                        <p:attrNameLst>
                                          <p:attrName>ppt_h</p:attrName>
                                        </p:attrNameLst>
                                      </p:cBhvr>
                                      <p:tavLst>
                                        <p:tav tm="0">
                                          <p:val>
                                            <p:fltVal val="0"/>
                                          </p:val>
                                        </p:tav>
                                        <p:tav tm="100000">
                                          <p:val>
                                            <p:strVal val="#ppt_h"/>
                                          </p:val>
                                        </p:tav>
                                      </p:tavLst>
                                    </p:anim>
                                    <p:animEffect transition="in" filter="fade">
                                      <p:cBhvr>
                                        <p:cTn id="34" dur="2000"/>
                                        <p:tgtEl>
                                          <p:spTgt spid="21"/>
                                        </p:tgtEl>
                                      </p:cBhvr>
                                    </p:animEffect>
                                  </p:childTnLst>
                                </p:cTn>
                              </p:par>
                              <p:par>
                                <p:cTn id="35" presetID="53" presetClass="entr" presetSubtype="0" fill="hold" nodeType="withEffect">
                                  <p:stCondLst>
                                    <p:cond delay="2000"/>
                                  </p:stCondLst>
                                  <p:childTnLst>
                                    <p:set>
                                      <p:cBhvr>
                                        <p:cTn id="36" dur="1" fill="hold">
                                          <p:stCondLst>
                                            <p:cond delay="0"/>
                                          </p:stCondLst>
                                        </p:cTn>
                                        <p:tgtEl>
                                          <p:spTgt spid="24"/>
                                        </p:tgtEl>
                                        <p:attrNameLst>
                                          <p:attrName>style.visibility</p:attrName>
                                        </p:attrNameLst>
                                      </p:cBhvr>
                                      <p:to>
                                        <p:strVal val="visible"/>
                                      </p:to>
                                    </p:set>
                                    <p:anim calcmode="lin" valueType="num">
                                      <p:cBhvr>
                                        <p:cTn id="37" dur="2000" fill="hold"/>
                                        <p:tgtEl>
                                          <p:spTgt spid="24"/>
                                        </p:tgtEl>
                                        <p:attrNameLst>
                                          <p:attrName>ppt_w</p:attrName>
                                        </p:attrNameLst>
                                      </p:cBhvr>
                                      <p:tavLst>
                                        <p:tav tm="0">
                                          <p:val>
                                            <p:fltVal val="0"/>
                                          </p:val>
                                        </p:tav>
                                        <p:tav tm="100000">
                                          <p:val>
                                            <p:strVal val="#ppt_w"/>
                                          </p:val>
                                        </p:tav>
                                      </p:tavLst>
                                    </p:anim>
                                    <p:anim calcmode="lin" valueType="num">
                                      <p:cBhvr>
                                        <p:cTn id="38" dur="2000" fill="hold"/>
                                        <p:tgtEl>
                                          <p:spTgt spid="24"/>
                                        </p:tgtEl>
                                        <p:attrNameLst>
                                          <p:attrName>ppt_h</p:attrName>
                                        </p:attrNameLst>
                                      </p:cBhvr>
                                      <p:tavLst>
                                        <p:tav tm="0">
                                          <p:val>
                                            <p:fltVal val="0"/>
                                          </p:val>
                                        </p:tav>
                                        <p:tav tm="100000">
                                          <p:val>
                                            <p:strVal val="#ppt_h"/>
                                          </p:val>
                                        </p:tav>
                                      </p:tavLst>
                                    </p:anim>
                                    <p:animEffect transition="in" filter="fade">
                                      <p:cBhvr>
                                        <p:cTn id="39"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Safe or Unsafe?</a:t>
            </a:r>
            <a:endParaRPr lang="en-US" dirty="0"/>
          </a:p>
        </p:txBody>
      </p:sp>
      <p:cxnSp>
        <p:nvCxnSpPr>
          <p:cNvPr id="26" name="Straight Arrow Connector 25"/>
          <p:cNvCxnSpPr/>
          <p:nvPr/>
        </p:nvCxnSpPr>
        <p:spPr>
          <a:xfrm flipV="1">
            <a:off x="4990127" y="2550980"/>
            <a:ext cx="1375042" cy="787233"/>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4966377" y="4026923"/>
            <a:ext cx="1439824" cy="633628"/>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6589169" y="2129975"/>
            <a:ext cx="1171539" cy="584775"/>
          </a:xfrm>
          <a:prstGeom prst="rect">
            <a:avLst/>
          </a:prstGeom>
          <a:noFill/>
        </p:spPr>
        <p:txBody>
          <a:bodyPr wrap="none" lIns="91440" tIns="45720" rIns="91440" bIns="45720">
            <a:spAutoFit/>
          </a:bodyPr>
          <a:lstStyle/>
          <a:p>
            <a:pPr algn="ctr"/>
            <a:r>
              <a:rPr lang="en-US" sz="3200" b="1" dirty="0" smtClean="0">
                <a:ln w="17780" cmpd="sng">
                  <a:solidFill>
                    <a:schemeClr val="accent1">
                      <a:tint val="3000"/>
                    </a:schemeClr>
                  </a:solidFill>
                  <a:prstDash val="solid"/>
                  <a:miter lim="800000"/>
                </a:ln>
                <a:solidFill>
                  <a:srgbClr val="00B050"/>
                </a:solidFill>
                <a:effectLst>
                  <a:outerShdw blurRad="55000" dist="50800" dir="5400000" algn="tl">
                    <a:srgbClr val="000000">
                      <a:alpha val="33000"/>
                    </a:srgbClr>
                  </a:outerShdw>
                </a:effectLst>
              </a:rPr>
              <a:t>Safe?</a:t>
            </a:r>
            <a:endParaRPr lang="en-US" sz="3200" b="1" dirty="0">
              <a:ln w="17780" cmpd="sng">
                <a:solidFill>
                  <a:schemeClr val="accent1">
                    <a:tint val="3000"/>
                  </a:schemeClr>
                </a:solidFill>
                <a:prstDash val="solid"/>
                <a:miter lim="800000"/>
              </a:ln>
              <a:solidFill>
                <a:srgbClr val="00B050"/>
              </a:solidFill>
              <a:effectLst>
                <a:outerShdw blurRad="55000" dist="50800" dir="5400000" algn="tl">
                  <a:srgbClr val="000000">
                    <a:alpha val="33000"/>
                  </a:srgbClr>
                </a:outerShdw>
              </a:effectLst>
            </a:endParaRPr>
          </a:p>
        </p:txBody>
      </p:sp>
      <p:sp>
        <p:nvSpPr>
          <p:cNvPr id="29" name="Rectangle 28"/>
          <p:cNvSpPr/>
          <p:nvPr/>
        </p:nvSpPr>
        <p:spPr>
          <a:xfrm>
            <a:off x="6586252" y="4533390"/>
            <a:ext cx="1597553" cy="584775"/>
          </a:xfrm>
          <a:prstGeom prst="rect">
            <a:avLst/>
          </a:prstGeom>
          <a:noFill/>
        </p:spPr>
        <p:txBody>
          <a:bodyPr wrap="none" lIns="91440" tIns="45720" rIns="91440" bIns="45720">
            <a:spAutoFit/>
          </a:bodyPr>
          <a:lstStyle/>
          <a:p>
            <a:pPr algn="ctr"/>
            <a:r>
              <a:rPr lang="en-US" sz="3200" b="1" cap="none" spc="0" dirty="0" smtClean="0">
                <a:ln w="17780" cmpd="sng">
                  <a:solidFill>
                    <a:schemeClr val="accent1">
                      <a:tint val="3000"/>
                    </a:schemeClr>
                  </a:solidFill>
                  <a:prstDash val="solid"/>
                  <a:miter lim="800000"/>
                </a:ln>
                <a:solidFill>
                  <a:srgbClr val="C00000"/>
                </a:solidFill>
                <a:effectLst>
                  <a:outerShdw blurRad="55000" dist="50800" dir="5400000" algn="tl">
                    <a:srgbClr val="000000">
                      <a:alpha val="33000"/>
                    </a:srgbClr>
                  </a:outerShdw>
                </a:effectLst>
              </a:rPr>
              <a:t>Unsafe?</a:t>
            </a:r>
            <a:endParaRPr lang="en-US" sz="3200" b="1" cap="none" spc="0" dirty="0">
              <a:ln w="17780" cmpd="sng">
                <a:solidFill>
                  <a:schemeClr val="accent1">
                    <a:tint val="3000"/>
                  </a:schemeClr>
                </a:solidFill>
                <a:prstDash val="solid"/>
                <a:miter lim="800000"/>
              </a:ln>
              <a:solidFill>
                <a:srgbClr val="C00000"/>
              </a:solidFill>
              <a:effectLst>
                <a:outerShdw blurRad="55000" dist="50800" dir="5400000" algn="tl">
                  <a:srgbClr val="000000">
                    <a:alpha val="33000"/>
                  </a:srgbClr>
                </a:outerShdw>
              </a:effectLst>
            </a:endParaRPr>
          </a:p>
        </p:txBody>
      </p:sp>
      <p:sp>
        <p:nvSpPr>
          <p:cNvPr id="30" name="TextBox 29"/>
          <p:cNvSpPr txBox="1"/>
          <p:nvPr/>
        </p:nvSpPr>
        <p:spPr>
          <a:xfrm>
            <a:off x="6944593" y="3283786"/>
            <a:ext cx="511679" cy="553998"/>
          </a:xfrm>
          <a:prstGeom prst="rect">
            <a:avLst/>
          </a:prstGeom>
          <a:noFill/>
        </p:spPr>
        <p:txBody>
          <a:bodyPr wrap="none" rtlCol="0">
            <a:spAutoFit/>
          </a:bodyPr>
          <a:lstStyle/>
          <a:p>
            <a:r>
              <a:rPr lang="en-US" sz="3000" dirty="0" smtClean="0"/>
              <a:t>or</a:t>
            </a:r>
            <a:endParaRPr lang="en-US" sz="3000" dirty="0"/>
          </a:p>
        </p:txBody>
      </p:sp>
      <p:sp>
        <p:nvSpPr>
          <p:cNvPr id="10" name="Oval 9"/>
          <p:cNvSpPr/>
          <p:nvPr/>
        </p:nvSpPr>
        <p:spPr>
          <a:xfrm>
            <a:off x="1483467" y="2421768"/>
            <a:ext cx="2510494" cy="2510494"/>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grpSp>
        <p:nvGrpSpPr>
          <p:cNvPr id="11" name="Group 10"/>
          <p:cNvGrpSpPr/>
          <p:nvPr/>
        </p:nvGrpSpPr>
        <p:grpSpPr>
          <a:xfrm>
            <a:off x="2111091" y="1414483"/>
            <a:ext cx="1255247" cy="1255247"/>
            <a:chOff x="3487176" y="448"/>
            <a:chExt cx="1255247" cy="1255247"/>
          </a:xfrm>
        </p:grpSpPr>
        <p:sp>
          <p:nvSpPr>
            <p:cNvPr id="12" name="Oval 11"/>
            <p:cNvSpPr/>
            <p:nvPr/>
          </p:nvSpPr>
          <p:spPr>
            <a:xfrm>
              <a:off x="3487176" y="448"/>
              <a:ext cx="1255247" cy="1255247"/>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13" name="Oval 6"/>
            <p:cNvSpPr/>
            <p:nvPr/>
          </p:nvSpPr>
          <p:spPr>
            <a:xfrm>
              <a:off x="3671003" y="184275"/>
              <a:ext cx="975425" cy="88759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1200" b="0" kern="1200" dirty="0" smtClean="0">
                  <a:latin typeface="Calibri" pitchFamily="34" charset="0"/>
                  <a:cs typeface="Calibri" pitchFamily="34" charset="0"/>
                </a:rPr>
                <a:t>D1:</a:t>
              </a:r>
            </a:p>
            <a:p>
              <a:pPr lvl="0" algn="ctr" defTabSz="400050">
                <a:lnSpc>
                  <a:spcPct val="90000"/>
                </a:lnSpc>
                <a:spcBef>
                  <a:spcPct val="0"/>
                </a:spcBef>
                <a:spcAft>
                  <a:spcPct val="35000"/>
                </a:spcAft>
              </a:pPr>
              <a:r>
                <a:rPr lang="en-US" sz="1200" b="0" kern="1200" dirty="0" smtClean="0">
                  <a:latin typeface="Calibri" pitchFamily="34" charset="0"/>
                  <a:cs typeface="Calibri" pitchFamily="34" charset="0"/>
                </a:rPr>
                <a:t>Extent of Maltreatment</a:t>
              </a:r>
              <a:endParaRPr lang="en-US" sz="1200" b="0" kern="1200" dirty="0">
                <a:latin typeface="Calibri" pitchFamily="34" charset="0"/>
                <a:cs typeface="Calibri" pitchFamily="34" charset="0"/>
              </a:endParaRPr>
            </a:p>
          </p:txBody>
        </p:sp>
      </p:grpSp>
      <p:grpSp>
        <p:nvGrpSpPr>
          <p:cNvPr id="14" name="Group 13"/>
          <p:cNvGrpSpPr/>
          <p:nvPr/>
        </p:nvGrpSpPr>
        <p:grpSpPr>
          <a:xfrm>
            <a:off x="3526964" y="2231937"/>
            <a:ext cx="1255247" cy="1255247"/>
            <a:chOff x="4903049" y="817902"/>
            <a:chExt cx="1255247" cy="1255247"/>
          </a:xfrm>
        </p:grpSpPr>
        <p:sp>
          <p:nvSpPr>
            <p:cNvPr id="15" name="Oval 14"/>
            <p:cNvSpPr/>
            <p:nvPr/>
          </p:nvSpPr>
          <p:spPr>
            <a:xfrm>
              <a:off x="4903049" y="817902"/>
              <a:ext cx="1255247" cy="1255247"/>
            </a:xfrm>
            <a:prstGeom prst="ellipse">
              <a:avLst/>
            </a:pr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sp>
        <p:sp>
          <p:nvSpPr>
            <p:cNvPr id="16" name="Oval 8"/>
            <p:cNvSpPr/>
            <p:nvPr/>
          </p:nvSpPr>
          <p:spPr>
            <a:xfrm>
              <a:off x="5086876" y="1001729"/>
              <a:ext cx="973682" cy="88759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1200" b="0" kern="1200" dirty="0" smtClean="0">
                  <a:latin typeface="Calibri" pitchFamily="34" charset="0"/>
                  <a:cs typeface="Calibri" pitchFamily="34" charset="0"/>
                </a:rPr>
                <a:t>D2: </a:t>
              </a:r>
            </a:p>
            <a:p>
              <a:pPr lvl="0" algn="ctr" defTabSz="400050">
                <a:lnSpc>
                  <a:spcPct val="90000"/>
                </a:lnSpc>
                <a:spcBef>
                  <a:spcPct val="0"/>
                </a:spcBef>
                <a:spcAft>
                  <a:spcPct val="35000"/>
                </a:spcAft>
              </a:pPr>
              <a:r>
                <a:rPr lang="en-US" sz="1200" b="0" kern="1200" dirty="0" smtClean="0">
                  <a:latin typeface="Calibri" pitchFamily="34" charset="0"/>
                  <a:cs typeface="Calibri" pitchFamily="34" charset="0"/>
                </a:rPr>
                <a:t>Surrounding Circumstances</a:t>
              </a:r>
              <a:endParaRPr lang="en-US" sz="1200" b="0" kern="1200" dirty="0">
                <a:latin typeface="Calibri" pitchFamily="34" charset="0"/>
                <a:cs typeface="Calibri" pitchFamily="34" charset="0"/>
              </a:endParaRPr>
            </a:p>
          </p:txBody>
        </p:sp>
      </p:grpSp>
      <p:grpSp>
        <p:nvGrpSpPr>
          <p:cNvPr id="17" name="Group 16"/>
          <p:cNvGrpSpPr/>
          <p:nvPr/>
        </p:nvGrpSpPr>
        <p:grpSpPr>
          <a:xfrm>
            <a:off x="3526964" y="3866846"/>
            <a:ext cx="1255247" cy="1255247"/>
            <a:chOff x="4903049" y="2452811"/>
            <a:chExt cx="1255247" cy="1255247"/>
          </a:xfrm>
        </p:grpSpPr>
        <p:sp>
          <p:nvSpPr>
            <p:cNvPr id="18" name="Oval 17"/>
            <p:cNvSpPr/>
            <p:nvPr/>
          </p:nvSpPr>
          <p:spPr>
            <a:xfrm>
              <a:off x="4903049" y="2452811"/>
              <a:ext cx="1255247" cy="1255247"/>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sp>
        <p:sp>
          <p:nvSpPr>
            <p:cNvPr id="19" name="Oval 10"/>
            <p:cNvSpPr/>
            <p:nvPr/>
          </p:nvSpPr>
          <p:spPr>
            <a:xfrm>
              <a:off x="5086876" y="2636638"/>
              <a:ext cx="887593" cy="88759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1200" b="0" kern="1200" dirty="0" smtClean="0">
                  <a:latin typeface="Calibri" pitchFamily="34" charset="0"/>
                  <a:cs typeface="Calibri" pitchFamily="34" charset="0"/>
                </a:rPr>
                <a:t>D3: </a:t>
              </a:r>
            </a:p>
            <a:p>
              <a:pPr lvl="0" algn="ctr" defTabSz="400050">
                <a:lnSpc>
                  <a:spcPct val="90000"/>
                </a:lnSpc>
                <a:spcBef>
                  <a:spcPct val="0"/>
                </a:spcBef>
                <a:spcAft>
                  <a:spcPct val="35000"/>
                </a:spcAft>
              </a:pPr>
              <a:r>
                <a:rPr lang="en-US" sz="1200" b="0" kern="1200" dirty="0" smtClean="0">
                  <a:latin typeface="Calibri" pitchFamily="34" charset="0"/>
                  <a:cs typeface="Calibri" pitchFamily="34" charset="0"/>
                </a:rPr>
                <a:t>Child Functioning</a:t>
              </a:r>
              <a:endParaRPr lang="en-US" sz="1200" b="0" kern="1200" dirty="0">
                <a:latin typeface="Calibri" pitchFamily="34" charset="0"/>
                <a:cs typeface="Calibri" pitchFamily="34" charset="0"/>
              </a:endParaRPr>
            </a:p>
          </p:txBody>
        </p:sp>
      </p:grpSp>
      <p:grpSp>
        <p:nvGrpSpPr>
          <p:cNvPr id="20" name="Group 19"/>
          <p:cNvGrpSpPr/>
          <p:nvPr/>
        </p:nvGrpSpPr>
        <p:grpSpPr>
          <a:xfrm>
            <a:off x="2111091" y="4684301"/>
            <a:ext cx="1255247" cy="1255247"/>
            <a:chOff x="3487176" y="3270266"/>
            <a:chExt cx="1255247" cy="1255247"/>
          </a:xfrm>
        </p:grpSpPr>
        <p:sp>
          <p:nvSpPr>
            <p:cNvPr id="21" name="Oval 20"/>
            <p:cNvSpPr/>
            <p:nvPr/>
          </p:nvSpPr>
          <p:spPr>
            <a:xfrm>
              <a:off x="3487176" y="3270266"/>
              <a:ext cx="1255247" cy="1255247"/>
            </a:xfrm>
            <a:prstGeom prst="ellipse">
              <a:avLst/>
            </a:prstGeom>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sp>
        <p:sp>
          <p:nvSpPr>
            <p:cNvPr id="22" name="Oval 12"/>
            <p:cNvSpPr/>
            <p:nvPr/>
          </p:nvSpPr>
          <p:spPr>
            <a:xfrm>
              <a:off x="3671003" y="3454093"/>
              <a:ext cx="887593" cy="88759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1200" b="0" kern="1200" dirty="0" smtClean="0">
                  <a:latin typeface="Calibri" pitchFamily="34" charset="0"/>
                  <a:cs typeface="Calibri" pitchFamily="34" charset="0"/>
                </a:rPr>
                <a:t>D4: </a:t>
              </a:r>
            </a:p>
            <a:p>
              <a:pPr lvl="0" algn="ctr" defTabSz="400050">
                <a:lnSpc>
                  <a:spcPct val="90000"/>
                </a:lnSpc>
                <a:spcBef>
                  <a:spcPct val="0"/>
                </a:spcBef>
                <a:spcAft>
                  <a:spcPct val="35000"/>
                </a:spcAft>
              </a:pPr>
              <a:r>
                <a:rPr lang="en-US" sz="1200" b="0" kern="1200" dirty="0" smtClean="0">
                  <a:latin typeface="Calibri" pitchFamily="34" charset="0"/>
                  <a:cs typeface="Calibri" pitchFamily="34" charset="0"/>
                </a:rPr>
                <a:t>Adult Functioning</a:t>
              </a:r>
              <a:endParaRPr lang="en-US" sz="1200" b="0" kern="1200" dirty="0">
                <a:latin typeface="Calibri" pitchFamily="34" charset="0"/>
                <a:cs typeface="Calibri" pitchFamily="34" charset="0"/>
              </a:endParaRPr>
            </a:p>
          </p:txBody>
        </p:sp>
      </p:grpSp>
      <p:grpSp>
        <p:nvGrpSpPr>
          <p:cNvPr id="23" name="Group 22"/>
          <p:cNvGrpSpPr/>
          <p:nvPr/>
        </p:nvGrpSpPr>
        <p:grpSpPr>
          <a:xfrm>
            <a:off x="695218" y="3866846"/>
            <a:ext cx="1255247" cy="1255247"/>
            <a:chOff x="2071303" y="2452811"/>
            <a:chExt cx="1255247" cy="1255247"/>
          </a:xfrm>
        </p:grpSpPr>
        <p:sp>
          <p:nvSpPr>
            <p:cNvPr id="24" name="Oval 23"/>
            <p:cNvSpPr/>
            <p:nvPr/>
          </p:nvSpPr>
          <p:spPr>
            <a:xfrm>
              <a:off x="2071303" y="2452811"/>
              <a:ext cx="1255247" cy="1255247"/>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31" name="Oval 14"/>
            <p:cNvSpPr/>
            <p:nvPr/>
          </p:nvSpPr>
          <p:spPr>
            <a:xfrm>
              <a:off x="2255130" y="2636638"/>
              <a:ext cx="887593" cy="88759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1200" b="0" kern="1200" dirty="0" smtClean="0">
                  <a:latin typeface="Calibri" pitchFamily="34" charset="0"/>
                  <a:cs typeface="Calibri" pitchFamily="34" charset="0"/>
                </a:rPr>
                <a:t>D5:</a:t>
              </a:r>
            </a:p>
            <a:p>
              <a:pPr lvl="0" algn="ctr" defTabSz="400050">
                <a:lnSpc>
                  <a:spcPct val="90000"/>
                </a:lnSpc>
                <a:spcBef>
                  <a:spcPct val="0"/>
                </a:spcBef>
                <a:spcAft>
                  <a:spcPct val="35000"/>
                </a:spcAft>
              </a:pPr>
              <a:r>
                <a:rPr lang="en-US" sz="1200" b="0" kern="1200" dirty="0" smtClean="0">
                  <a:latin typeface="Calibri" pitchFamily="34" charset="0"/>
                  <a:cs typeface="Calibri" pitchFamily="34" charset="0"/>
                </a:rPr>
                <a:t>General Parenting Practices</a:t>
              </a:r>
              <a:endParaRPr lang="en-US" sz="1200" b="0" kern="1200" dirty="0">
                <a:latin typeface="Calibri" pitchFamily="34" charset="0"/>
                <a:cs typeface="Calibri" pitchFamily="34" charset="0"/>
              </a:endParaRPr>
            </a:p>
          </p:txBody>
        </p:sp>
      </p:grpSp>
      <p:grpSp>
        <p:nvGrpSpPr>
          <p:cNvPr id="32" name="Group 31"/>
          <p:cNvGrpSpPr/>
          <p:nvPr/>
        </p:nvGrpSpPr>
        <p:grpSpPr>
          <a:xfrm>
            <a:off x="695218" y="2231937"/>
            <a:ext cx="1255247" cy="1255247"/>
            <a:chOff x="2071303" y="817902"/>
            <a:chExt cx="1255247" cy="1255247"/>
          </a:xfrm>
        </p:grpSpPr>
        <p:sp>
          <p:nvSpPr>
            <p:cNvPr id="33" name="Oval 32"/>
            <p:cNvSpPr/>
            <p:nvPr/>
          </p:nvSpPr>
          <p:spPr>
            <a:xfrm>
              <a:off x="2071303" y="817902"/>
              <a:ext cx="1255247" cy="1255247"/>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34" name="Oval 16"/>
            <p:cNvSpPr/>
            <p:nvPr/>
          </p:nvSpPr>
          <p:spPr>
            <a:xfrm>
              <a:off x="2255130" y="1001729"/>
              <a:ext cx="887593" cy="88759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1200" b="0" kern="1200" dirty="0" smtClean="0">
                  <a:latin typeface="Calibri" pitchFamily="34" charset="0"/>
                  <a:cs typeface="Calibri" pitchFamily="34" charset="0"/>
                </a:rPr>
                <a:t>D6:</a:t>
              </a:r>
            </a:p>
            <a:p>
              <a:pPr lvl="0" algn="ctr" defTabSz="400050">
                <a:lnSpc>
                  <a:spcPct val="90000"/>
                </a:lnSpc>
                <a:spcBef>
                  <a:spcPct val="0"/>
                </a:spcBef>
                <a:spcAft>
                  <a:spcPct val="35000"/>
                </a:spcAft>
              </a:pPr>
              <a:r>
                <a:rPr lang="en-US" sz="1200" b="0" kern="1200" dirty="0" smtClean="0">
                  <a:latin typeface="Calibri" pitchFamily="34" charset="0"/>
                  <a:cs typeface="Calibri" pitchFamily="34" charset="0"/>
                </a:rPr>
                <a:t>Discipline or Behavior Management</a:t>
              </a:r>
              <a:endParaRPr lang="en-US" sz="1200" b="0" kern="1200" dirty="0">
                <a:latin typeface="Calibri" pitchFamily="34" charset="0"/>
                <a:cs typeface="Calibri" pitchFamily="34" charset="0"/>
              </a:endParaRPr>
            </a:p>
          </p:txBody>
        </p:sp>
      </p:grpSp>
      <p:sp>
        <p:nvSpPr>
          <p:cNvPr id="35" name="TextBox 34"/>
          <p:cNvSpPr txBox="1"/>
          <p:nvPr/>
        </p:nvSpPr>
        <p:spPr>
          <a:xfrm>
            <a:off x="1472834" y="2799814"/>
            <a:ext cx="2573079" cy="1754326"/>
          </a:xfrm>
          <a:prstGeom prst="rect">
            <a:avLst/>
          </a:prstGeom>
          <a:noFill/>
        </p:spPr>
        <p:txBody>
          <a:bodyPr wrap="square" rtlCol="0">
            <a:spAutoFit/>
          </a:bodyPr>
          <a:lstStyle/>
          <a:p>
            <a:pPr algn="ctr"/>
            <a:r>
              <a:rPr lang="en-US" sz="3600" dirty="0" smtClean="0">
                <a:latin typeface="Calibri" pitchFamily="34" charset="0"/>
                <a:cs typeface="Calibri" pitchFamily="34" charset="0"/>
              </a:rPr>
              <a:t>KNOW </a:t>
            </a:r>
            <a:br>
              <a:rPr lang="en-US" sz="3600" dirty="0" smtClean="0">
                <a:latin typeface="Calibri" pitchFamily="34" charset="0"/>
                <a:cs typeface="Calibri" pitchFamily="34" charset="0"/>
              </a:rPr>
            </a:br>
            <a:r>
              <a:rPr lang="en-US" sz="3600" dirty="0" smtClean="0">
                <a:latin typeface="Calibri" pitchFamily="34" charset="0"/>
                <a:cs typeface="Calibri" pitchFamily="34" charset="0"/>
              </a:rPr>
              <a:t>THE </a:t>
            </a:r>
            <a:br>
              <a:rPr lang="en-US" sz="3600" dirty="0" smtClean="0">
                <a:latin typeface="Calibri" pitchFamily="34" charset="0"/>
                <a:cs typeface="Calibri" pitchFamily="34" charset="0"/>
              </a:rPr>
            </a:br>
            <a:r>
              <a:rPr lang="en-US" sz="3600" dirty="0" smtClean="0">
                <a:latin typeface="Calibri" pitchFamily="34" charset="0"/>
                <a:cs typeface="Calibri" pitchFamily="34" charset="0"/>
              </a:rPr>
              <a:t>FAMILY</a:t>
            </a:r>
            <a:endParaRPr lang="en-US" sz="3600" dirty="0">
              <a:latin typeface="Calibri" pitchFamily="34" charset="0"/>
              <a:cs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800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 presetClass="entr" presetSubtype="0" fill="hold" grpId="0" nodeType="withEffect">
                                  <p:stCondLst>
                                    <p:cond delay="8500"/>
                                  </p:stCondLst>
                                  <p:childTnLst>
                                    <p:set>
                                      <p:cBhvr>
                                        <p:cTn id="9" dur="1" fill="hold">
                                          <p:stCondLst>
                                            <p:cond delay="0"/>
                                          </p:stCondLst>
                                        </p:cTn>
                                        <p:tgtEl>
                                          <p:spTgt spid="30"/>
                                        </p:tgtEl>
                                        <p:attrNameLst>
                                          <p:attrName>style.visibility</p:attrName>
                                        </p:attrNameLst>
                                      </p:cBhvr>
                                      <p:to>
                                        <p:strVal val="visible"/>
                                      </p:to>
                                    </p:set>
                                  </p:childTnLst>
                                </p:cTn>
                              </p:par>
                              <p:par>
                                <p:cTn id="10" presetID="10" presetClass="entr" presetSubtype="0" fill="hold" grpId="0" nodeType="withEffect">
                                  <p:stCondLst>
                                    <p:cond delay="870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par>
                                <p:cTn id="13" presetID="1" presetClass="entr" presetSubtype="0" fill="hold" nodeType="withEffect">
                                  <p:stCondLst>
                                    <p:cond delay="5000"/>
                                  </p:stCondLst>
                                  <p:childTnLst>
                                    <p:set>
                                      <p:cBhvr>
                                        <p:cTn id="14" dur="1" fill="hold">
                                          <p:stCondLst>
                                            <p:cond delay="0"/>
                                          </p:stCondLst>
                                        </p:cTn>
                                        <p:tgtEl>
                                          <p:spTgt spid="26"/>
                                        </p:tgtEl>
                                        <p:attrNameLst>
                                          <p:attrName>style.visibility</p:attrName>
                                        </p:attrNameLst>
                                      </p:cBhvr>
                                      <p:to>
                                        <p:strVal val="visible"/>
                                      </p:to>
                                    </p:set>
                                  </p:childTnLst>
                                </p:cTn>
                              </p:par>
                              <p:par>
                                <p:cTn id="15" presetID="56" presetClass="path" presetSubtype="0" accel="50000" decel="50000" fill="hold" nodeType="withEffect">
                                  <p:stCondLst>
                                    <p:cond delay="5000"/>
                                  </p:stCondLst>
                                  <p:childTnLst>
                                    <p:animMotion origin="layout" path="M -0.06753 0.05181 L 5E-6 -3.00648E-6 " pathEditMode="relative" rAng="0" ptsTypes="AA">
                                      <p:cBhvr>
                                        <p:cTn id="16" dur="2000" fill="hold"/>
                                        <p:tgtEl>
                                          <p:spTgt spid="26"/>
                                        </p:tgtEl>
                                        <p:attrNameLst>
                                          <p:attrName>ppt_x</p:attrName>
                                          <p:attrName>ppt_y</p:attrName>
                                        </p:attrNameLst>
                                      </p:cBhvr>
                                      <p:rCtr x="34" y="-26"/>
                                    </p:animMotion>
                                  </p:childTnLst>
                                </p:cTn>
                              </p:par>
                              <p:par>
                                <p:cTn id="17" presetID="1" presetClass="entr" presetSubtype="0" fill="hold" nodeType="withEffect">
                                  <p:stCondLst>
                                    <p:cond delay="5000"/>
                                  </p:stCondLst>
                                  <p:childTnLst>
                                    <p:set>
                                      <p:cBhvr>
                                        <p:cTn id="18" dur="1" fill="hold">
                                          <p:stCondLst>
                                            <p:cond delay="0"/>
                                          </p:stCondLst>
                                        </p:cTn>
                                        <p:tgtEl>
                                          <p:spTgt spid="27"/>
                                        </p:tgtEl>
                                        <p:attrNameLst>
                                          <p:attrName>style.visibility</p:attrName>
                                        </p:attrNameLst>
                                      </p:cBhvr>
                                      <p:to>
                                        <p:strVal val="visible"/>
                                      </p:to>
                                    </p:set>
                                  </p:childTnLst>
                                </p:cTn>
                              </p:par>
                              <p:par>
                                <p:cTn id="19" presetID="49" presetClass="path" presetSubtype="0" accel="50000" decel="50000" fill="hold" nodeType="withEffect">
                                  <p:stCondLst>
                                    <p:cond delay="5000"/>
                                  </p:stCondLst>
                                  <p:childTnLst>
                                    <p:animMotion origin="layout" path="M -0.06736 -0.03654 L -4.44444E-6 0.00648 " pathEditMode="relative" rAng="0" ptsTypes="AA">
                                      <p:cBhvr>
                                        <p:cTn id="20" dur="2000" fill="hold"/>
                                        <p:tgtEl>
                                          <p:spTgt spid="27"/>
                                        </p:tgtEl>
                                        <p:attrNameLst>
                                          <p:attrName>ppt_x</p:attrName>
                                          <p:attrName>ppt_y</p:attrName>
                                        </p:attrNameLst>
                                      </p:cBhvr>
                                      <p:rCtr x="34" y="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When is it Enough?</a:t>
            </a:r>
            <a:endParaRPr lang="en-US" dirty="0"/>
          </a:p>
        </p:txBody>
      </p:sp>
      <p:pic>
        <p:nvPicPr>
          <p:cNvPr id="1027" name="Picture 3" descr="C:\Users\Upstairs Gateway\Documents\Terry\DCF\e-Module 3\enough is enough.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725830" y="1603601"/>
            <a:ext cx="2157104" cy="215710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Isosceles Triangle 6"/>
          <p:cNvSpPr/>
          <p:nvPr/>
        </p:nvSpPr>
        <p:spPr>
          <a:xfrm>
            <a:off x="3766774" y="3760705"/>
            <a:ext cx="2102901" cy="2390929"/>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285395" y="5112501"/>
            <a:ext cx="1064342" cy="1039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p:cNvSpPr txBox="1"/>
          <p:nvPr/>
        </p:nvSpPr>
        <p:spPr>
          <a:xfrm>
            <a:off x="4619854" y="3919779"/>
            <a:ext cx="504784" cy="1138773"/>
          </a:xfrm>
          <a:prstGeom prst="rect">
            <a:avLst/>
          </a:prstGeom>
          <a:noFill/>
        </p:spPr>
        <p:txBody>
          <a:bodyPr wrap="square" rtlCol="0">
            <a:spAutoFit/>
          </a:bodyPr>
          <a:lstStyle/>
          <a:p>
            <a:r>
              <a:rPr lang="en-US" sz="2000" b="1" dirty="0" smtClean="0"/>
              <a:t>  </a:t>
            </a:r>
            <a:r>
              <a:rPr lang="en-US" sz="4800" b="1" dirty="0" smtClean="0"/>
              <a:t>?</a:t>
            </a:r>
            <a:endParaRPr lang="en-US" sz="48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2000" fill="hold" grpId="0" nodeType="withEffect">
                                  <p:stCondLst>
                                    <p:cond delay="600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par>
                                <p:cTn id="8" presetID="26" presetClass="emph" presetSubtype="0" repeatCount="2000" fill="hold" grpId="1" nodeType="withEffect">
                                  <p:stCondLst>
                                    <p:cond delay="10000"/>
                                  </p:stCondLst>
                                  <p:childTnLst>
                                    <p:animEffect transition="out" filter="fade">
                                      <p:cBhvr>
                                        <p:cTn id="9" dur="500" tmFilter="0, 0; .2, .5; .8, .5; 1, 0"/>
                                        <p:tgtEl>
                                          <p:spTgt spid="9"/>
                                        </p:tgtEl>
                                      </p:cBhvr>
                                    </p:animEffect>
                                    <p:animScale>
                                      <p:cBhvr>
                                        <p:cTn id="10"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is Sufficiency Important?</a:t>
            </a:r>
            <a:endParaRPr lang="en-US" dirty="0"/>
          </a:p>
        </p:txBody>
      </p:sp>
      <p:pic>
        <p:nvPicPr>
          <p:cNvPr id="6" name="Content Placeholder 5" descr="information.png"/>
          <p:cNvPicPr>
            <a:picLocks noGrp="1" noChangeAspect="1"/>
          </p:cNvPicPr>
          <p:nvPr>
            <p:ph idx="1"/>
          </p:nvPr>
        </p:nvPicPr>
        <p:blipFill>
          <a:blip r:embed="rId3"/>
          <a:stretch>
            <a:fillRect/>
          </a:stretch>
        </p:blipFill>
        <p:spPr>
          <a:xfrm>
            <a:off x="909996" y="1481138"/>
            <a:ext cx="7324007" cy="4525962"/>
          </a:xfr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Judging Sufficiency of Information</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565119" y="1850241"/>
            <a:ext cx="3080730" cy="246458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 name="Content Placeholder 2"/>
          <p:cNvSpPr>
            <a:spLocks noGrp="1"/>
          </p:cNvSpPr>
          <p:nvPr>
            <p:ph idx="1"/>
          </p:nvPr>
        </p:nvSpPr>
        <p:spPr>
          <a:xfrm>
            <a:off x="457201" y="1371600"/>
            <a:ext cx="4566062" cy="4525963"/>
          </a:xfrm>
        </p:spPr>
        <p:txBody>
          <a:bodyPr/>
          <a:lstStyle/>
          <a:p>
            <a:pPr marL="0">
              <a:buNone/>
            </a:pPr>
            <a:r>
              <a:rPr lang="en-US" dirty="0" smtClean="0"/>
              <a:t>Five essential criteria:</a:t>
            </a:r>
          </a:p>
          <a:p>
            <a:pPr marL="566928" indent="-457200">
              <a:buFont typeface="+mj-lt"/>
              <a:buAutoNum type="arabicPeriod"/>
            </a:pPr>
            <a:r>
              <a:rPr lang="en-US" dirty="0" smtClean="0"/>
              <a:t>Describes the domain (by definition) in full and acceptable ways, so that a picture of what has or is happening can be understood</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200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ppt_y"/>
                                          </p:val>
                                        </p:tav>
                                        <p:tav tm="100000">
                                          <p:val>
                                            <p:strVal val="#ppt_y"/>
                                          </p:val>
                                        </p:tav>
                                      </p:tavLst>
                                    </p:anim>
                                  </p:childTnLst>
                                </p:cTn>
                              </p:par>
                              <p:par>
                                <p:cTn id="9" presetID="53" presetClass="entr" presetSubtype="0" fill="hold" grpId="0" nodeType="withEffect">
                                  <p:stCondLst>
                                    <p:cond delay="1400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p:cTn id="11"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11">
                                            <p:txEl>
                                              <p:pRg st="1" end="1"/>
                                            </p:txEl>
                                          </p:spTgt>
                                        </p:tgtEl>
                                        <p:attrNameLst>
                                          <p:attrName>ppt_h</p:attrName>
                                        </p:attrNameLst>
                                      </p:cBhvr>
                                      <p:tavLst>
                                        <p:tav tm="0">
                                          <p:val>
                                            <p:fltVal val="0"/>
                                          </p:val>
                                        </p:tav>
                                        <p:tav tm="100000">
                                          <p:val>
                                            <p:strVal val="#ppt_h"/>
                                          </p:val>
                                        </p:tav>
                                      </p:tavLst>
                                    </p:anim>
                                    <p:animEffect transition="in" filter="fade">
                                      <p:cBhvr>
                                        <p:cTn id="13"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TIMING" val="|17.|7.4|10.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14502</TotalTime>
  <Words>4086</Words>
  <Application>Microsoft Office PowerPoint</Application>
  <PresentationFormat>On-screen Show (4:3)</PresentationFormat>
  <Paragraphs>408</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Concourse</vt:lpstr>
      <vt:lpstr>Florida Department of Children and Families  </vt:lpstr>
      <vt:lpstr>Module Objective</vt:lpstr>
      <vt:lpstr>Module Objective</vt:lpstr>
      <vt:lpstr>Review of Information Standards</vt:lpstr>
      <vt:lpstr>Six Information Domains</vt:lpstr>
      <vt:lpstr>Safe or Unsafe?</vt:lpstr>
      <vt:lpstr>When is it Enough?</vt:lpstr>
      <vt:lpstr>Why is Sufficiency Important?</vt:lpstr>
      <vt:lpstr>Judging Sufficiency of Information</vt:lpstr>
      <vt:lpstr>Judging Sufficiency of Information</vt:lpstr>
      <vt:lpstr>Judging Sufficiency of Information</vt:lpstr>
      <vt:lpstr>Judging Sufficiency of Information</vt:lpstr>
      <vt:lpstr>Judging Sufficiency of Information</vt:lpstr>
      <vt:lpstr>Reconciling and Validating</vt:lpstr>
      <vt:lpstr>Qualitative Judgment About the Information</vt:lpstr>
      <vt:lpstr>Process of Reconciling and Validating</vt:lpstr>
      <vt:lpstr>Reconciling and Validating </vt:lpstr>
      <vt:lpstr>Example: Adult Functioning</vt:lpstr>
      <vt:lpstr>Goal of Reconciling and Validating  </vt:lpstr>
      <vt:lpstr>Safety Threshold Criteria</vt:lpstr>
      <vt:lpstr>Threshold Criteria: Out of Control Behaviors,  Circumstances and Conditions</vt:lpstr>
      <vt:lpstr>Threshold Criteria #1:  Immediacy?</vt:lpstr>
      <vt:lpstr>Threshold Criteria #2:  Severity?</vt:lpstr>
      <vt:lpstr>Threshold Criteria #3: Out of control?</vt:lpstr>
      <vt:lpstr>Threshold Criteria #4:  Vulnerable Child?</vt:lpstr>
      <vt:lpstr>Threshold Criteria #5:  Observable?</vt:lpstr>
      <vt:lpstr>Summary</vt:lpstr>
      <vt:lpstr>Discussion Guide and Quiz</vt:lpstr>
      <vt:lpstr>Q1: Sufficient information is:</vt:lpstr>
      <vt:lpstr>Q1: Sufficient information is:</vt:lpstr>
      <vt:lpstr>Q2: Which is the typical sequence followed in the  information collection protocol:  </vt:lpstr>
      <vt:lpstr>Q2: Which is the typical sequence followed in the  information collection protocol:  </vt:lpstr>
      <vt:lpstr>Q3: Reconciling information means:</vt:lpstr>
      <vt:lpstr>Q3: Reconciling information means:</vt:lpstr>
      <vt:lpstr>Q4: Which of the following is not one of the safety threshold criteria:</vt:lpstr>
      <vt:lpstr>Q4: Which of the following is not one of the safety threshold criteria:</vt:lpstr>
      <vt:lpstr>Q5: The threshold criteria “observable” means you have personally witnessed the action or behavior:</vt:lpstr>
      <vt:lpstr>Q5: The threshold criteria “observable” means you have personally witnessed the action or behavior:</vt:lpstr>
      <vt:lpstr>Slide 39</vt:lpstr>
      <vt:lpstr>Critical Thinking Course Registration  </vt:lpstr>
    </vt:vector>
  </TitlesOfParts>
  <Company>Frontera Interactive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Cindy</dc:creator>
  <cp:lastModifiedBy>IBM_ADMIN</cp:lastModifiedBy>
  <cp:revision>519</cp:revision>
  <cp:lastPrinted>2013-04-04T21:43:55Z</cp:lastPrinted>
  <dcterms:created xsi:type="dcterms:W3CDTF">2013-01-31T01:40:39Z</dcterms:created>
  <dcterms:modified xsi:type="dcterms:W3CDTF">2013-05-01T19:42:30Z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ToT FSDMM Super SPE PPT</vt:lpwstr>
  </property>
  <property fmtid="{D5CDD505-2E9C-101B-9397-08002B2CF9AE}" pid="4" name="ArticulateGUID">
    <vt:lpwstr>D6381007-1890-4637-3F63-0C3F736E303F</vt:lpwstr>
  </property>
  <property fmtid="{D5CDD505-2E9C-101B-9397-08002B2CF9AE}" pid="5" name="ArticulateProjectFull">
    <vt:lpwstr>C:\Users\YYY\Desktop\Qingfu\DCF\Module 3\e-learning module 3_02152013.ppta</vt:lpwstr>
  </property>
</Properties>
</file>