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44"/>
  </p:notesMasterIdLst>
  <p:handoutMasterIdLst>
    <p:handoutMasterId r:id="rId45"/>
  </p:handoutMasterIdLst>
  <p:sldIdLst>
    <p:sldId id="302" r:id="rId2"/>
    <p:sldId id="257" r:id="rId3"/>
    <p:sldId id="258" r:id="rId4"/>
    <p:sldId id="259" r:id="rId5"/>
    <p:sldId id="305" r:id="rId6"/>
    <p:sldId id="261" r:id="rId7"/>
    <p:sldId id="262" r:id="rId8"/>
    <p:sldId id="263" r:id="rId9"/>
    <p:sldId id="264" r:id="rId10"/>
    <p:sldId id="265" r:id="rId11"/>
    <p:sldId id="266" r:id="rId12"/>
    <p:sldId id="306" r:id="rId13"/>
    <p:sldId id="268" r:id="rId14"/>
    <p:sldId id="269" r:id="rId15"/>
    <p:sldId id="270" r:id="rId16"/>
    <p:sldId id="271" r:id="rId17"/>
    <p:sldId id="272" r:id="rId18"/>
    <p:sldId id="273" r:id="rId19"/>
    <p:sldId id="274" r:id="rId20"/>
    <p:sldId id="275" r:id="rId21"/>
    <p:sldId id="276" r:id="rId22"/>
    <p:sldId id="277" r:id="rId23"/>
    <p:sldId id="304" r:id="rId24"/>
    <p:sldId id="279" r:id="rId25"/>
    <p:sldId id="280" r:id="rId26"/>
    <p:sldId id="281"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7" r:id="rId43"/>
  </p:sldIdLst>
  <p:sldSz cx="9144000" cy="6858000" type="screen4x3"/>
  <p:notesSz cx="6858000" cy="9296400"/>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1CF4D"/>
    <a:srgbClr val="000000"/>
    <a:srgbClr val="7EB606"/>
    <a:srgbClr val="EAFDC1"/>
    <a:srgbClr val="C00000"/>
    <a:srgbClr val="BE2B01"/>
    <a:srgbClr val="BD5402"/>
    <a:srgbClr val="7EB678"/>
    <a:srgbClr val="B9A304"/>
    <a:srgbClr val="A6B80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9919" autoAdjust="0"/>
    <p:restoredTop sz="96429" autoAdjust="0"/>
  </p:normalViewPr>
  <p:slideViewPr>
    <p:cSldViewPr>
      <p:cViewPr>
        <p:scale>
          <a:sx n="80" d="100"/>
          <a:sy n="80" d="100"/>
        </p:scale>
        <p:origin x="-1938" y="-372"/>
      </p:cViewPr>
      <p:guideLst>
        <p:guide orient="horz" pos="2160"/>
        <p:guide pos="2880"/>
      </p:guideLst>
    </p:cSldViewPr>
  </p:slideViewPr>
  <p:outlineViewPr>
    <p:cViewPr>
      <p:scale>
        <a:sx n="33" d="100"/>
        <a:sy n="33" d="100"/>
      </p:scale>
      <p:origin x="0" y="9030"/>
    </p:cViewPr>
  </p:outlineViewPr>
  <p:notesTextViewPr>
    <p:cViewPr>
      <p:scale>
        <a:sx n="100" d="100"/>
        <a:sy n="100" d="100"/>
      </p:scale>
      <p:origin x="0" y="0"/>
    </p:cViewPr>
  </p:notesTextViewPr>
  <p:sorterViewPr>
    <p:cViewPr>
      <p:scale>
        <a:sx n="66" d="100"/>
        <a:sy n="66" d="100"/>
      </p:scale>
      <p:origin x="0" y="486"/>
    </p:cViewPr>
  </p:sorterViewPr>
  <p:notesViewPr>
    <p:cSldViewPr>
      <p:cViewPr varScale="1">
        <p:scale>
          <a:sx n="69" d="100"/>
          <a:sy n="69" d="100"/>
        </p:scale>
        <p:origin x="-3318" y="-108"/>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287AF08F-6AE9-4413-97F7-AEEEEF40DE7F}" type="datetimeFigureOut">
              <a:rPr lang="en-US" smtClean="0"/>
              <a:pPr/>
              <a:t>5/1/2013</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C3564AB3-7A1C-4C20-BB07-C6A3AF8FF0E0}"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6ED96D56-FF7A-4CB0-8AF4-4D06AB1EB245}" type="datetimeFigureOut">
              <a:rPr lang="en-US" smtClean="0"/>
              <a:pPr/>
              <a:t>5/1/2013</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2B0843B3-801B-4898-816C-4111B4AC6113}" type="slidenum">
              <a:rPr lang="en-US" smtClean="0"/>
              <a:pPr/>
              <a:t>‹#›</a:t>
            </a:fld>
            <a:endParaRPr lang="en-US"/>
          </a:p>
        </p:txBody>
      </p:sp>
    </p:spTree>
    <p:extLst>
      <p:ext uri="{BB962C8B-B14F-4D97-AF65-F5344CB8AC3E}">
        <p14:creationId xmlns="" xmlns:p14="http://schemas.microsoft.com/office/powerpoint/2010/main" val="1188110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Welcome and thank you for participating in this E-learning module on Information Collection.</a:t>
            </a:r>
            <a:endParaRPr lang="en-US" dirty="0" smtClean="0"/>
          </a:p>
        </p:txBody>
      </p:sp>
      <p:sp>
        <p:nvSpPr>
          <p:cNvPr id="4" name="Slide Number Placeholder 3"/>
          <p:cNvSpPr>
            <a:spLocks noGrp="1"/>
          </p:cNvSpPr>
          <p:nvPr>
            <p:ph type="sldNum" sz="quarter" idx="10"/>
          </p:nvPr>
        </p:nvSpPr>
        <p:spPr/>
        <p:txBody>
          <a:bodyPr/>
          <a:lstStyle/>
          <a:p>
            <a:fld id="{2B0843B3-801B-4898-816C-4111B4AC6113}"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As we think about how to engage the family in order for </a:t>
            </a:r>
            <a:r>
              <a:rPr lang="en-US" sz="1200" kern="1200" smtClean="0">
                <a:solidFill>
                  <a:schemeClr val="tx1"/>
                </a:solidFill>
                <a:latin typeface="+mn-lt"/>
                <a:ea typeface="+mn-ea"/>
                <a:cs typeface="+mn-cs"/>
              </a:rPr>
              <a:t>us to get </a:t>
            </a:r>
            <a:r>
              <a:rPr lang="en-US" sz="1200" kern="1200" dirty="0" smtClean="0">
                <a:solidFill>
                  <a:schemeClr val="tx1"/>
                </a:solidFill>
                <a:latin typeface="+mn-lt"/>
                <a:ea typeface="+mn-ea"/>
                <a:cs typeface="+mn-cs"/>
              </a:rPr>
              <a:t>to know them, let’s look in more depth at each of the domains—and the type of information we want to know in each area.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B0843B3-801B-4898-816C-4111B4AC6113}"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first two domains are related to the maltreatment or the abuse or neglect that is being reported.  </a:t>
            </a:r>
            <a:r>
              <a:rPr lang="en-US" sz="1200" u="none" kern="1200" dirty="0" smtClean="0">
                <a:solidFill>
                  <a:schemeClr val="tx1"/>
                </a:solidFill>
                <a:latin typeface="+mn-lt"/>
                <a:ea typeface="+mn-ea"/>
                <a:cs typeface="+mn-cs"/>
              </a:rPr>
              <a:t>So the</a:t>
            </a:r>
            <a:r>
              <a:rPr lang="en-US" sz="1200" u="none" kern="1200" baseline="0" dirty="0" smtClean="0">
                <a:solidFill>
                  <a:schemeClr val="tx1"/>
                </a:solidFill>
                <a:latin typeface="+mn-lt"/>
                <a:ea typeface="+mn-ea"/>
                <a:cs typeface="+mn-cs"/>
              </a:rPr>
              <a:t> </a:t>
            </a:r>
            <a:r>
              <a:rPr lang="en-US" sz="1200" u="none" kern="1200" dirty="0" smtClean="0">
                <a:solidFill>
                  <a:schemeClr val="tx1"/>
                </a:solidFill>
                <a:latin typeface="+mn-lt"/>
                <a:ea typeface="+mn-ea"/>
                <a:cs typeface="+mn-cs"/>
              </a:rPr>
              <a:t>first domain is the Extent of Maltreatment</a:t>
            </a:r>
            <a:r>
              <a:rPr lang="en-US" sz="1200" kern="1200" dirty="0" smtClean="0">
                <a:solidFill>
                  <a:schemeClr val="tx1"/>
                </a:solidFill>
                <a:latin typeface="+mn-lt"/>
                <a:ea typeface="+mn-ea"/>
                <a:cs typeface="+mn-cs"/>
              </a:rPr>
              <a:t>.  This is straightforward information concerned with the facts and evidence that describe the specific maltreatment.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B0843B3-801B-4898-816C-4111B4AC6113}"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nature and extent of the maltreatment will include, but not be limited to: the type of maltreatment, the facts and evidence to support your findings, a</a:t>
            </a:r>
            <a:r>
              <a:rPr lang="en-US" sz="1200" kern="1200" baseline="0" dirty="0" smtClean="0">
                <a:solidFill>
                  <a:schemeClr val="tx1"/>
                </a:solidFill>
                <a:latin typeface="+mn-lt"/>
                <a:ea typeface="+mn-ea"/>
                <a:cs typeface="+mn-cs"/>
              </a:rPr>
              <a:t> description of specific events, the condition of the child, and the identity of both the child victim and perpetrator responsible for the abuse or neglect.  </a:t>
            </a:r>
          </a:p>
        </p:txBody>
      </p:sp>
      <p:sp>
        <p:nvSpPr>
          <p:cNvPr id="4" name="Slide Number Placeholder 3"/>
          <p:cNvSpPr>
            <a:spLocks noGrp="1"/>
          </p:cNvSpPr>
          <p:nvPr>
            <p:ph type="sldNum" sz="quarter" idx="10"/>
          </p:nvPr>
        </p:nvSpPr>
        <p:spPr/>
        <p:txBody>
          <a:bodyPr/>
          <a:lstStyle/>
          <a:p>
            <a:fld id="{2B0843B3-801B-4898-816C-4111B4AC6113}"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latin typeface="+mn-lt"/>
                <a:ea typeface="+mn-ea"/>
                <a:cs typeface="+mn-cs"/>
              </a:rPr>
              <a:t>The second domain, which is also related to the maltreatment, is entitled Surrounding Circumstances</a:t>
            </a:r>
            <a:r>
              <a:rPr lang="en-US" sz="1200" kern="1200" dirty="0" smtClean="0">
                <a:solidFill>
                  <a:schemeClr val="tx1"/>
                </a:solidFill>
                <a:latin typeface="+mn-lt"/>
                <a:ea typeface="+mn-ea"/>
                <a:cs typeface="+mn-cs"/>
              </a:rPr>
              <a:t>.  The surrounding circumstances domain captures the context or situation that either precedes or leads up to the maltreatment or the context or situation which exists while the maltreatment is occurring.  </a:t>
            </a:r>
          </a:p>
        </p:txBody>
      </p:sp>
      <p:sp>
        <p:nvSpPr>
          <p:cNvPr id="4" name="Slide Number Placeholder 3"/>
          <p:cNvSpPr>
            <a:spLocks noGrp="1"/>
          </p:cNvSpPr>
          <p:nvPr>
            <p:ph type="sldNum" sz="quarter" idx="10"/>
          </p:nvPr>
        </p:nvSpPr>
        <p:spPr/>
        <p:txBody>
          <a:bodyPr/>
          <a:lstStyle/>
          <a:p>
            <a:fld id="{2B0843B3-801B-4898-816C-4111B4AC6113}"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mn-lt"/>
                <a:ea typeface="+mn-ea"/>
                <a:cs typeface="+mn-cs"/>
              </a:rPr>
              <a:t>The surrounding circumstances domain includes peoples’ perceptions, attitudes, and explanations about the maltreatment.  It</a:t>
            </a:r>
            <a:r>
              <a:rPr lang="en-US" sz="1200" kern="1200" baseline="0" dirty="0" smtClean="0">
                <a:solidFill>
                  <a:schemeClr val="tx1"/>
                </a:solidFill>
                <a:latin typeface="+mn-lt"/>
                <a:ea typeface="+mn-ea"/>
                <a:cs typeface="+mn-cs"/>
              </a:rPr>
              <a:t> also</a:t>
            </a:r>
            <a:r>
              <a:rPr lang="en-US" sz="1200" kern="1200" dirty="0" smtClean="0">
                <a:solidFill>
                  <a:schemeClr val="tx1"/>
                </a:solidFill>
                <a:latin typeface="+mn-lt"/>
                <a:ea typeface="+mn-ea"/>
                <a:cs typeface="+mn-cs"/>
              </a:rPr>
              <a:t> includes the history of the maltreatment and duration, or how long has it been happening.  By selectively examining this domain separately from the actual maltreatment, we achieve a greater understanding of the seriousness of the maltreatment.  Was</a:t>
            </a:r>
            <a:r>
              <a:rPr lang="en-US" sz="1200" kern="1200" baseline="0" dirty="0" smtClean="0">
                <a:solidFill>
                  <a:schemeClr val="tx1"/>
                </a:solidFill>
                <a:latin typeface="+mn-lt"/>
                <a:ea typeface="+mn-ea"/>
                <a:cs typeface="+mn-cs"/>
              </a:rPr>
              <a:t> the incident premeditated or deliberate? Was it cruel or bizarre?  Progressing in severity or involved the use of alcohol or drugs?  Was a weapon or object used or a threat made?  Did the parent provide an explanation of the use of force?  Did a crisis or chronic stress precipitate the event or is the parent’s explanation consistent with the injury?</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B0843B3-801B-4898-816C-4111B4AC6113}"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kern="1200" dirty="0" smtClean="0">
                <a:solidFill>
                  <a:schemeClr val="tx1"/>
                </a:solidFill>
                <a:latin typeface="+mn-lt"/>
                <a:ea typeface="+mn-ea"/>
                <a:cs typeface="+mn-cs"/>
              </a:rPr>
              <a:t>The third domain is Child Functioning</a:t>
            </a:r>
            <a:r>
              <a:rPr lang="en-US" sz="1200" kern="1200" dirty="0" smtClean="0">
                <a:solidFill>
                  <a:schemeClr val="tx1"/>
                </a:solidFill>
                <a:latin typeface="+mn-lt"/>
                <a:ea typeface="+mn-ea"/>
                <a:cs typeface="+mn-cs"/>
              </a:rPr>
              <a:t>. This domain of information collection applies to every child living in the household in which we are assessing.  In other words, all children in the household are included, regardless of whether they are the identified victim or not.  </a:t>
            </a:r>
          </a:p>
        </p:txBody>
      </p:sp>
      <p:sp>
        <p:nvSpPr>
          <p:cNvPr id="4" name="Slide Number Placeholder 3"/>
          <p:cNvSpPr>
            <a:spLocks noGrp="1"/>
          </p:cNvSpPr>
          <p:nvPr>
            <p:ph type="sldNum" sz="quarter" idx="10"/>
          </p:nvPr>
        </p:nvSpPr>
        <p:spPr/>
        <p:txBody>
          <a:bodyPr/>
          <a:lstStyle/>
          <a:p>
            <a:fld id="{2B0843B3-801B-4898-816C-4111B4AC6113}"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When we consider child functioning, we are hoping to understand how the child is from day to day… their general functioning.  We must not limit our focus to simply understanding how they were behaving when the maltreatment occurred, or how they acted when we were in the home.  Some of the things we want to understand include the child’s level of trust, their sociability, self-awareness, verbal or communication</a:t>
            </a:r>
            <a:r>
              <a:rPr lang="en-US" sz="1200" kern="1200" baseline="0" dirty="0" smtClean="0">
                <a:solidFill>
                  <a:schemeClr val="tx1"/>
                </a:solidFill>
                <a:latin typeface="+mn-lt"/>
                <a:ea typeface="+mn-ea"/>
                <a:cs typeface="+mn-cs"/>
              </a:rPr>
              <a:t> skills and </a:t>
            </a:r>
            <a:r>
              <a:rPr lang="en-US" sz="1200" kern="1200" dirty="0" smtClean="0">
                <a:solidFill>
                  <a:schemeClr val="tx1"/>
                </a:solidFill>
                <a:latin typeface="+mn-lt"/>
                <a:ea typeface="+mn-ea"/>
                <a:cs typeface="+mn-cs"/>
              </a:rPr>
              <a:t>their independence and assertiveness.  Some of the other child functioning areas include motor stills, overall intellect and self control.  We also want to consider their behavior patterns and mood changes, their eating and sleeping habits, and their sexual behavior.  </a:t>
            </a:r>
          </a:p>
        </p:txBody>
      </p:sp>
      <p:sp>
        <p:nvSpPr>
          <p:cNvPr id="4" name="Slide Number Placeholder 3"/>
          <p:cNvSpPr>
            <a:spLocks noGrp="1"/>
          </p:cNvSpPr>
          <p:nvPr>
            <p:ph type="sldNum" sz="quarter" idx="10"/>
          </p:nvPr>
        </p:nvSpPr>
        <p:spPr/>
        <p:txBody>
          <a:bodyPr/>
          <a:lstStyle/>
          <a:p>
            <a:fld id="{2B0843B3-801B-4898-816C-4111B4AC6113}"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kern="1200" dirty="0" smtClean="0">
                <a:solidFill>
                  <a:schemeClr val="tx1"/>
                </a:solidFill>
                <a:latin typeface="+mn-lt"/>
                <a:ea typeface="+mn-ea"/>
                <a:cs typeface="+mn-cs"/>
              </a:rPr>
              <a:t>A key factor to understand in terms of overall child functioning [CLICK] is the child’s age.  Our consideration of the child’s behavior must be understood with respect to their age appropriateness.  </a:t>
            </a:r>
          </a:p>
        </p:txBody>
      </p:sp>
      <p:sp>
        <p:nvSpPr>
          <p:cNvPr id="4" name="Slide Number Placeholder 3"/>
          <p:cNvSpPr>
            <a:spLocks noGrp="1"/>
          </p:cNvSpPr>
          <p:nvPr>
            <p:ph type="sldNum" sz="quarter" idx="10"/>
          </p:nvPr>
        </p:nvSpPr>
        <p:spPr/>
        <p:txBody>
          <a:bodyPr/>
          <a:lstStyle/>
          <a:p>
            <a:fld id="{2B0843B3-801B-4898-816C-4111B4AC6113}"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For example, a child who is demonstrating caretaking behaviors such as preparing meals for him or herself or supervising younger children may be understood to be inappropriately mature given their age.  Their life experience may have required them to learn these skills and we would view this functioning in light of what is “normal” for a child of that chronological age.  </a:t>
            </a:r>
          </a:p>
        </p:txBody>
      </p:sp>
      <p:sp>
        <p:nvSpPr>
          <p:cNvPr id="4" name="Slide Number Placeholder 3"/>
          <p:cNvSpPr>
            <a:spLocks noGrp="1"/>
          </p:cNvSpPr>
          <p:nvPr>
            <p:ph type="sldNum" sz="quarter" idx="10"/>
          </p:nvPr>
        </p:nvSpPr>
        <p:spPr/>
        <p:txBody>
          <a:bodyPr/>
          <a:lstStyle/>
          <a:p>
            <a:fld id="{2B0843B3-801B-4898-816C-4111B4AC6113}"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kern="1200" dirty="0" smtClean="0">
                <a:solidFill>
                  <a:schemeClr val="tx1"/>
                </a:solidFill>
                <a:latin typeface="+mn-lt"/>
                <a:ea typeface="+mn-ea"/>
                <a:cs typeface="+mn-cs"/>
              </a:rPr>
              <a:t>Our fourth domain is Adult Functioning</a:t>
            </a:r>
            <a:r>
              <a:rPr lang="en-US" sz="1200" kern="1200" dirty="0" smtClean="0">
                <a:solidFill>
                  <a:schemeClr val="tx1"/>
                </a:solidFill>
                <a:latin typeface="+mn-lt"/>
                <a:ea typeface="+mn-ea"/>
                <a:cs typeface="+mn-cs"/>
              </a:rPr>
              <a:t>.  For this information domain, we ask ourselves the question, how does the adult function in terms of daily life management and general adaptation?  It’s important to realize for this area that we are not looking specifically at adult functioning related to the child maltreatment, but much more broadly at how they function on a daily basis.  </a:t>
            </a:r>
          </a:p>
        </p:txBody>
      </p:sp>
      <p:sp>
        <p:nvSpPr>
          <p:cNvPr id="4" name="Slide Number Placeholder 3"/>
          <p:cNvSpPr>
            <a:spLocks noGrp="1"/>
          </p:cNvSpPr>
          <p:nvPr>
            <p:ph type="sldNum" sz="quarter" idx="10"/>
          </p:nvPr>
        </p:nvSpPr>
        <p:spPr/>
        <p:txBody>
          <a:bodyPr/>
          <a:lstStyle/>
          <a:p>
            <a:fld id="{2B0843B3-801B-4898-816C-4111B4AC6113}"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0" kern="1200" dirty="0" smtClean="0">
                <a:solidFill>
                  <a:schemeClr val="tx1"/>
                </a:solidFill>
                <a:latin typeface="+mn-lt"/>
                <a:ea typeface="+mn-ea"/>
                <a:cs typeface="+mn-cs"/>
              </a:rPr>
              <a:t>Our objective is to introduce you to the foundation of sound decision-making, that is, quality information collection. </a:t>
            </a:r>
            <a:r>
              <a:rPr lang="en-US" sz="1200" b="0" i="0" kern="1200" dirty="0" smtClean="0">
                <a:solidFill>
                  <a:schemeClr val="tx1"/>
                </a:solidFill>
                <a:latin typeface="+mn-lt"/>
                <a:ea typeface="+mn-ea"/>
                <a:cs typeface="+mn-cs"/>
              </a:rPr>
              <a:t>At the end</a:t>
            </a:r>
            <a:r>
              <a:rPr lang="en-US" sz="1200" b="0" i="0" kern="1200" baseline="0" dirty="0" smtClean="0">
                <a:solidFill>
                  <a:schemeClr val="tx1"/>
                </a:solidFill>
                <a:latin typeface="+mn-lt"/>
                <a:ea typeface="+mn-ea"/>
                <a:cs typeface="+mn-cs"/>
              </a:rPr>
              <a:t> of this module, you will be able to </a:t>
            </a:r>
            <a:r>
              <a:rPr lang="en-US" b="0" i="0" dirty="0" smtClean="0">
                <a:solidFill>
                  <a:schemeClr val="tx1"/>
                </a:solidFill>
              </a:rPr>
              <a:t>state why these information domains are important to safety decision making;</a:t>
            </a:r>
            <a:r>
              <a:rPr lang="en-US" b="0" i="0" baseline="0" dirty="0" smtClean="0">
                <a:solidFill>
                  <a:schemeClr val="tx1"/>
                </a:solidFill>
              </a:rPr>
              <a:t> AND </a:t>
            </a:r>
            <a:r>
              <a:rPr lang="en-US" b="0" i="0" dirty="0" smtClean="0">
                <a:solidFill>
                  <a:schemeClr val="tx1"/>
                </a:solidFill>
              </a:rPr>
              <a:t>accurately identify and describe the six information domains.</a:t>
            </a:r>
          </a:p>
        </p:txBody>
      </p:sp>
      <p:sp>
        <p:nvSpPr>
          <p:cNvPr id="4" name="Slide Number Placeholder 3"/>
          <p:cNvSpPr>
            <a:spLocks noGrp="1"/>
          </p:cNvSpPr>
          <p:nvPr>
            <p:ph type="sldNum" sz="quarter" idx="10"/>
          </p:nvPr>
        </p:nvSpPr>
        <p:spPr/>
        <p:txBody>
          <a:bodyPr/>
          <a:lstStyle/>
          <a:p>
            <a:fld id="{2B0843B3-801B-4898-816C-4111B4AC6113}"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domain is concerned with life management, social relationships, problem solving and meeting needs.  Among the things you need to gather information about in order to assess adult functioning are communication skills, ability to relate to others, intellect, self-control, coping, impulsiveness and stress management.  </a:t>
            </a:r>
          </a:p>
          <a:p>
            <a:endParaRPr lang="en-US" dirty="0"/>
          </a:p>
        </p:txBody>
      </p:sp>
      <p:sp>
        <p:nvSpPr>
          <p:cNvPr id="4" name="Slide Number Placeholder 3"/>
          <p:cNvSpPr>
            <a:spLocks noGrp="1"/>
          </p:cNvSpPr>
          <p:nvPr>
            <p:ph type="sldNum" sz="quarter" idx="10"/>
          </p:nvPr>
        </p:nvSpPr>
        <p:spPr/>
        <p:txBody>
          <a:bodyPr/>
          <a:lstStyle/>
          <a:p>
            <a:fld id="{2B0843B3-801B-4898-816C-4111B4AC6113}"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is the domain in which we consider adult mental health and substance use/abuse, focusing especially on how, or if, role performance is influenced by mental health or substance abuse.  It is also important to remember that recent adult- related history is captured here, such as employment experiences, criminal history, and previous relationships.  </a:t>
            </a:r>
          </a:p>
          <a:p>
            <a:endParaRPr lang="en-US" dirty="0"/>
          </a:p>
        </p:txBody>
      </p:sp>
      <p:sp>
        <p:nvSpPr>
          <p:cNvPr id="4" name="Slide Number Placeholder 3"/>
          <p:cNvSpPr>
            <a:spLocks noGrp="1"/>
          </p:cNvSpPr>
          <p:nvPr>
            <p:ph type="sldNum" sz="quarter" idx="10"/>
          </p:nvPr>
        </p:nvSpPr>
        <p:spPr/>
        <p:txBody>
          <a:bodyPr/>
          <a:lstStyle/>
          <a:p>
            <a:fld id="{2B0843B3-801B-4898-816C-4111B4AC6113}"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last two domains move us specifically into the consideration of parenting aspects.  </a:t>
            </a:r>
            <a:r>
              <a:rPr lang="en-US" sz="1200" u="none" kern="1200" dirty="0" smtClean="0">
                <a:solidFill>
                  <a:schemeClr val="tx1"/>
                </a:solidFill>
                <a:latin typeface="+mn-lt"/>
                <a:ea typeface="+mn-ea"/>
                <a:cs typeface="+mn-cs"/>
              </a:rPr>
              <a:t>The fifth domain is General Parenting Practices</a:t>
            </a:r>
            <a:r>
              <a:rPr lang="en-US" sz="1200" kern="1200" dirty="0" smtClean="0">
                <a:solidFill>
                  <a:schemeClr val="tx1"/>
                </a:solidFill>
                <a:latin typeface="+mn-lt"/>
                <a:ea typeface="+mn-ea"/>
                <a:cs typeface="+mn-cs"/>
              </a:rPr>
              <a:t>.  Once again, it is important not to get into parenting that was associated with the incident of the maltreatment.  This domain is more broadly about parenting, basic care, affection, communication, expectations for children, sensitivity to children, knowledge and expectations related to child development and parenting, viewpoint toward children, and parenting experiences.  </a:t>
            </a:r>
          </a:p>
          <a:p>
            <a:endParaRPr lang="en-US" dirty="0"/>
          </a:p>
        </p:txBody>
      </p:sp>
      <p:sp>
        <p:nvSpPr>
          <p:cNvPr id="4" name="Slide Number Placeholder 3"/>
          <p:cNvSpPr>
            <a:spLocks noGrp="1"/>
          </p:cNvSpPr>
          <p:nvPr>
            <p:ph type="sldNum" sz="quarter" idx="10"/>
          </p:nvPr>
        </p:nvSpPr>
        <p:spPr/>
        <p:txBody>
          <a:bodyPr/>
          <a:lstStyle/>
          <a:p>
            <a:fld id="{2B0843B3-801B-4898-816C-4111B4AC6113}"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kern="1200" dirty="0" smtClean="0">
                <a:solidFill>
                  <a:schemeClr val="tx1"/>
                </a:solidFill>
                <a:latin typeface="+mn-lt"/>
                <a:ea typeface="+mn-ea"/>
                <a:cs typeface="+mn-cs"/>
              </a:rPr>
              <a:t>The sixth and final domain is Disciplinary Practices</a:t>
            </a:r>
            <a:r>
              <a:rPr lang="en-US" sz="1200" kern="1200" dirty="0" smtClean="0">
                <a:solidFill>
                  <a:schemeClr val="tx1"/>
                </a:solidFill>
                <a:latin typeface="+mn-lt"/>
                <a:ea typeface="+mn-ea"/>
                <a:cs typeface="+mn-cs"/>
              </a:rPr>
              <a:t>.  We want to consider the caretaker’s approach to disciplining their children.  This includes the parent’s methods, the purpose or reason for disciplining, attitudes about and context of discipline.  Finally we want to consider the relationship of the child’s behavior to the discipline.  </a:t>
            </a:r>
          </a:p>
        </p:txBody>
      </p:sp>
      <p:sp>
        <p:nvSpPr>
          <p:cNvPr id="4" name="Slide Number Placeholder 3"/>
          <p:cNvSpPr>
            <a:spLocks noGrp="1"/>
          </p:cNvSpPr>
          <p:nvPr>
            <p:ph type="sldNum" sz="quarter" idx="10"/>
          </p:nvPr>
        </p:nvSpPr>
        <p:spPr/>
        <p:txBody>
          <a:bodyPr/>
          <a:lstStyle/>
          <a:p>
            <a:fld id="{2B0843B3-801B-4898-816C-4111B4AC6113}"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Discipline in this context is best understood as more than punishment or behavioral control, but it should more broadly consider socialization, teaching and guidance.  </a:t>
            </a:r>
          </a:p>
          <a:p>
            <a:endParaRPr lang="en-US" dirty="0"/>
          </a:p>
        </p:txBody>
      </p:sp>
      <p:sp>
        <p:nvSpPr>
          <p:cNvPr id="4" name="Slide Number Placeholder 3"/>
          <p:cNvSpPr>
            <a:spLocks noGrp="1"/>
          </p:cNvSpPr>
          <p:nvPr>
            <p:ph type="sldNum" sz="quarter" idx="10"/>
          </p:nvPr>
        </p:nvSpPr>
        <p:spPr/>
        <p:txBody>
          <a:bodyPr/>
          <a:lstStyle/>
          <a:p>
            <a:fld id="{2B0843B3-801B-4898-816C-4111B4AC6113}"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So there you have a synopsis of how the six information domains can help you create a picture of the family.  It is clear to see the value of such information when collecting information when</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making informed decisions about child safety.  </a:t>
            </a:r>
          </a:p>
          <a:p>
            <a:endParaRPr lang="en-US" dirty="0"/>
          </a:p>
        </p:txBody>
      </p:sp>
      <p:sp>
        <p:nvSpPr>
          <p:cNvPr id="4" name="Slide Number Placeholder 3"/>
          <p:cNvSpPr>
            <a:spLocks noGrp="1"/>
          </p:cNvSpPr>
          <p:nvPr>
            <p:ph type="sldNum" sz="quarter" idx="10"/>
          </p:nvPr>
        </p:nvSpPr>
        <p:spPr/>
        <p:txBody>
          <a:bodyPr/>
          <a:lstStyle/>
          <a:p>
            <a:fld id="{2B0843B3-801B-4898-816C-4111B4AC6113}"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You will learn more about key safety concepts in the second e-learning module </a:t>
            </a:r>
            <a:r>
              <a:rPr lang="en-US" sz="1200" i="1" kern="1200" dirty="0" smtClean="0">
                <a:solidFill>
                  <a:schemeClr val="tx1"/>
                </a:solidFill>
                <a:latin typeface="+mn-lt"/>
                <a:ea typeface="+mn-ea"/>
                <a:cs typeface="+mn-cs"/>
              </a:rPr>
              <a:t>Present and Impending Danger, Child Vulnerability, and Protective Capacities</a:t>
            </a:r>
            <a:r>
              <a:rPr lang="en-US" sz="1200" kern="1200" dirty="0" smtClean="0">
                <a:solidFill>
                  <a:schemeClr val="tx1"/>
                </a:solidFill>
                <a:latin typeface="+mn-lt"/>
                <a:ea typeface="+mn-ea"/>
                <a:cs typeface="+mn-cs"/>
              </a:rPr>
              <a:t>, but let’s look at a simple sort of map to further understand how the information in these six domains informs two key areas of safety decision making:  Impending danger threats and caregiver protective capacities.  </a:t>
            </a:r>
          </a:p>
          <a:p>
            <a:endParaRPr lang="en-US" dirty="0"/>
          </a:p>
        </p:txBody>
      </p:sp>
      <p:sp>
        <p:nvSpPr>
          <p:cNvPr id="4" name="Slide Number Placeholder 3"/>
          <p:cNvSpPr>
            <a:spLocks noGrp="1"/>
          </p:cNvSpPr>
          <p:nvPr>
            <p:ph type="sldNum" sz="quarter" idx="10"/>
          </p:nvPr>
        </p:nvSpPr>
        <p:spPr/>
        <p:txBody>
          <a:bodyPr/>
          <a:lstStyle/>
          <a:p>
            <a:fld id="{2B0843B3-801B-4898-816C-4111B4AC6113}"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When we answer the questions, what is the extent of the maltreatment and what are the circumstances that surround the maltreatment, we reveal information about Impending Danger.  For example, these domains inform us about basic resources the family might be lacking about living arrangements that might be dangerous, about caregiver’s intentions or remorse in terms of the child’s injuries. </a:t>
            </a:r>
            <a:endParaRPr lang="en-US" dirty="0"/>
          </a:p>
        </p:txBody>
      </p:sp>
      <p:sp>
        <p:nvSpPr>
          <p:cNvPr id="4" name="Slide Number Placeholder 3"/>
          <p:cNvSpPr>
            <a:spLocks noGrp="1"/>
          </p:cNvSpPr>
          <p:nvPr>
            <p:ph type="sldNum" sz="quarter" idx="10"/>
          </p:nvPr>
        </p:nvSpPr>
        <p:spPr/>
        <p:txBody>
          <a:bodyPr/>
          <a:lstStyle/>
          <a:p>
            <a:fld id="{2B0843B3-801B-4898-816C-4111B4AC6113}"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the next e-learning module we will explore Impending Danger in more depth, but we want you to understand why information collection is important….because it forms fundamental safety decisions about impending danger. These are decisions that are made every day by CPI’s….these are critical decisions. </a:t>
            </a:r>
            <a:endParaRPr lang="en-US" dirty="0" smtClean="0"/>
          </a:p>
          <a:p>
            <a:endParaRPr lang="en-US" dirty="0"/>
          </a:p>
        </p:txBody>
      </p:sp>
      <p:sp>
        <p:nvSpPr>
          <p:cNvPr id="4" name="Slide Number Placeholder 3"/>
          <p:cNvSpPr>
            <a:spLocks noGrp="1"/>
          </p:cNvSpPr>
          <p:nvPr>
            <p:ph type="sldNum" sz="quarter" idx="10"/>
          </p:nvPr>
        </p:nvSpPr>
        <p:spPr/>
        <p:txBody>
          <a:bodyPr/>
          <a:lstStyle/>
          <a:p>
            <a:fld id="{2B0843B3-801B-4898-816C-4111B4AC6113}"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When we gather information about child functioning we also reveal information about impending danger.  For example, child functioning helps us to understand if the child has exceptional needs that are not being met by the caregiver, it helps us understand if the child is fearful of people or circumstances in their home…. </a:t>
            </a:r>
            <a:endParaRPr lang="en-US" dirty="0" smtClean="0"/>
          </a:p>
          <a:p>
            <a:endParaRPr lang="en-US" dirty="0"/>
          </a:p>
        </p:txBody>
      </p:sp>
      <p:sp>
        <p:nvSpPr>
          <p:cNvPr id="4" name="Slide Number Placeholder 3"/>
          <p:cNvSpPr>
            <a:spLocks noGrp="1"/>
          </p:cNvSpPr>
          <p:nvPr>
            <p:ph type="sldNum" sz="quarter" idx="10"/>
          </p:nvPr>
        </p:nvSpPr>
        <p:spPr/>
        <p:txBody>
          <a:bodyPr/>
          <a:lstStyle/>
          <a:p>
            <a:fld id="{2B0843B3-801B-4898-816C-4111B4AC6113}"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session will introduce you to the six domains which are important to safety decision making.  When you have finished this module, you will understand the importance of each domain, and you will be able to describe the type of information which is captured in each </a:t>
            </a:r>
            <a:r>
              <a:rPr lang="en-US" sz="1200" kern="1200" smtClean="0">
                <a:solidFill>
                  <a:schemeClr val="tx1"/>
                </a:solidFill>
                <a:latin typeface="+mn-lt"/>
                <a:ea typeface="+mn-ea"/>
                <a:cs typeface="+mn-cs"/>
              </a:rPr>
              <a:t>one.</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B0843B3-801B-4898-816C-4111B4AC6113}"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When we gather information about adult functioning, it reveals information about impending danger.  For example, we learn about any violence among the caregivers that might threaten the child, we learn about whether caregivers can control their behavior, this could be related to impulse control or mental health issues….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B0843B3-801B-4898-816C-4111B4AC6113}"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Finally, when we learn about parenting practices and discipline, we reveal information about impending danger.  For example, we learn about unrealistic expectations or negative perceptions; we learn about parental capacity to perform basic responsibilities; we learn about parenting knowledge, skill and motivation essential to parenting…. </a:t>
            </a:r>
            <a:endParaRPr lang="en-US" dirty="0" smtClean="0"/>
          </a:p>
          <a:p>
            <a:endParaRPr lang="en-US" dirty="0"/>
          </a:p>
        </p:txBody>
      </p:sp>
      <p:sp>
        <p:nvSpPr>
          <p:cNvPr id="4" name="Slide Number Placeholder 3"/>
          <p:cNvSpPr>
            <a:spLocks noGrp="1"/>
          </p:cNvSpPr>
          <p:nvPr>
            <p:ph type="sldNum" sz="quarter" idx="10"/>
          </p:nvPr>
        </p:nvSpPr>
        <p:spPr/>
        <p:txBody>
          <a:bodyPr/>
          <a:lstStyle/>
          <a:p>
            <a:fld id="{2B0843B3-801B-4898-816C-4111B4AC6113}"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Our picture of the family clearly reveals any areas in which we have impending danger…a critical step in safety decision making. </a:t>
            </a:r>
            <a:endParaRPr lang="en-US" dirty="0" smtClean="0"/>
          </a:p>
          <a:p>
            <a:endParaRPr lang="en-US" dirty="0"/>
          </a:p>
        </p:txBody>
      </p:sp>
      <p:sp>
        <p:nvSpPr>
          <p:cNvPr id="4" name="Slide Number Placeholder 3"/>
          <p:cNvSpPr>
            <a:spLocks noGrp="1"/>
          </p:cNvSpPr>
          <p:nvPr>
            <p:ph type="sldNum" sz="quarter" idx="10"/>
          </p:nvPr>
        </p:nvSpPr>
        <p:spPr/>
        <p:txBody>
          <a:bodyPr/>
          <a:lstStyle/>
          <a:p>
            <a:fld id="{2B0843B3-801B-4898-816C-4111B4AC6113}"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We have explored WHAT you must know about the family, and we have revealed WHY we must know it.  Safety assessment and management is the fundamental business of child protection.  Sufficient information is the foundation of safety decision making. </a:t>
            </a:r>
            <a:endParaRPr lang="en-US" dirty="0" smtClean="0"/>
          </a:p>
          <a:p>
            <a:endParaRPr lang="en-US" dirty="0"/>
          </a:p>
        </p:txBody>
      </p:sp>
      <p:sp>
        <p:nvSpPr>
          <p:cNvPr id="4" name="Slide Number Placeholder 3"/>
          <p:cNvSpPr>
            <a:spLocks noGrp="1"/>
          </p:cNvSpPr>
          <p:nvPr>
            <p:ph type="sldNum" sz="quarter" idx="10"/>
          </p:nvPr>
        </p:nvSpPr>
        <p:spPr/>
        <p:txBody>
          <a:bodyPr/>
          <a:lstStyle/>
          <a:p>
            <a:fld id="{2B0843B3-801B-4898-816C-4111B4AC6113}"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smtClean="0">
                <a:solidFill>
                  <a:schemeClr val="tx1"/>
                </a:solidFill>
                <a:latin typeface="+mn-lt"/>
                <a:ea typeface="+mn-ea"/>
                <a:cs typeface="+mn-cs"/>
              </a:rPr>
              <a:t>The practicum </a:t>
            </a:r>
            <a:r>
              <a:rPr lang="en-US" sz="1200" kern="1200" baseline="0" smtClean="0">
                <a:solidFill>
                  <a:schemeClr val="tx1"/>
                </a:solidFill>
                <a:latin typeface="+mn-lt"/>
                <a:ea typeface="+mn-ea"/>
                <a:cs typeface="+mn-cs"/>
              </a:rPr>
              <a:t>w</a:t>
            </a:r>
            <a:r>
              <a:rPr lang="en-US" sz="1200" kern="1200" smtClean="0">
                <a:solidFill>
                  <a:schemeClr val="tx1"/>
                </a:solidFill>
                <a:latin typeface="+mn-lt"/>
                <a:ea typeface="+mn-ea"/>
                <a:cs typeface="+mn-cs"/>
              </a:rPr>
              <a:t>hich you will be completing following this module, will provide resource information to further understand</a:t>
            </a:r>
            <a:r>
              <a:rPr lang="en-US" sz="1200" kern="1200" baseline="0" smtClean="0">
                <a:solidFill>
                  <a:schemeClr val="tx1"/>
                </a:solidFill>
                <a:latin typeface="+mn-lt"/>
                <a:ea typeface="+mn-ea"/>
                <a:cs typeface="+mn-cs"/>
              </a:rPr>
              <a:t> </a:t>
            </a:r>
            <a:r>
              <a:rPr lang="en-US" sz="1200" kern="1200" smtClean="0">
                <a:solidFill>
                  <a:schemeClr val="tx1"/>
                </a:solidFill>
                <a:latin typeface="+mn-lt"/>
                <a:ea typeface="+mn-ea"/>
                <a:cs typeface="+mn-cs"/>
              </a:rPr>
              <a:t>the information domains, as well as exploring HOW you go about collecting information in each of these areas.</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B0843B3-801B-4898-816C-4111B4AC6113}"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Please proceed to answer the questions which follow and thank you for your participation.  </a:t>
            </a:r>
            <a:endParaRPr lang="en-US" dirty="0" smtClean="0"/>
          </a:p>
        </p:txBody>
      </p:sp>
      <p:sp>
        <p:nvSpPr>
          <p:cNvPr id="4" name="Slide Number Placeholder 3"/>
          <p:cNvSpPr>
            <a:spLocks noGrp="1"/>
          </p:cNvSpPr>
          <p:nvPr>
            <p:ph type="sldNum" sz="quarter" idx="10"/>
          </p:nvPr>
        </p:nvSpPr>
        <p:spPr/>
        <p:txBody>
          <a:bodyPr/>
          <a:lstStyle/>
          <a:p>
            <a:fld id="{2B0843B3-801B-4898-816C-4111B4AC6113}"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0940">
              <a:defRPr/>
            </a:pPr>
            <a:endParaRPr lang="en-US" dirty="0"/>
          </a:p>
        </p:txBody>
      </p:sp>
      <p:sp>
        <p:nvSpPr>
          <p:cNvPr id="4" name="Slide Number Placeholder 3"/>
          <p:cNvSpPr>
            <a:spLocks noGrp="1"/>
          </p:cNvSpPr>
          <p:nvPr>
            <p:ph type="sldNum" sz="quarter" idx="10"/>
          </p:nvPr>
        </p:nvSpPr>
        <p:spPr/>
        <p:txBody>
          <a:bodyPr/>
          <a:lstStyle/>
          <a:p>
            <a:fld id="{2B0843B3-801B-4898-816C-4111B4AC6113}"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0843B3-801B-4898-816C-4111B4AC6113}"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0843B3-801B-4898-816C-4111B4AC6113}"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0843B3-801B-4898-816C-4111B4AC6113}"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session will introduce you to [CLICK] the WHAT- what information you should seek to collect on each case.  The practicum module which accompanies this module will introduce you to the HOW - how to go about collecting this information.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B0843B3-801B-4898-816C-4111B4AC6113}"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0940">
              <a:defRPr/>
            </a:pPr>
            <a:endParaRPr lang="en-US" dirty="0"/>
          </a:p>
        </p:txBody>
      </p:sp>
      <p:sp>
        <p:nvSpPr>
          <p:cNvPr id="4" name="Slide Number Placeholder 3"/>
          <p:cNvSpPr>
            <a:spLocks noGrp="1"/>
          </p:cNvSpPr>
          <p:nvPr>
            <p:ph type="sldNum" sz="quarter" idx="10"/>
          </p:nvPr>
        </p:nvSpPr>
        <p:spPr/>
        <p:txBody>
          <a:bodyPr/>
          <a:lstStyle/>
          <a:p>
            <a:fld id="{2B0843B3-801B-4898-816C-4111B4AC6113}"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smtClean="0"/>
              <a:t>Congratulations on completing Module One: Information Domains and Information Collection.</a:t>
            </a:r>
          </a:p>
          <a:p>
            <a:endParaRPr lang="en-US" sz="1200" b="0" dirty="0" smtClean="0"/>
          </a:p>
          <a:p>
            <a:r>
              <a:rPr lang="en-US" sz="1200" b="0" dirty="0" smtClean="0"/>
              <a:t>Within the week you should also complete the discussion guide that accompanies this module.  If you are not watching the module as part of a group exercise facilitated by your supervisor or assigned safety practice expert please contact them for a copy of the discussion guide.  The discussion guide is intended to provide additional resources and instruction so you can begin to apply the standards for information collection using the information domains introduced in this module. </a:t>
            </a:r>
          </a:p>
          <a:p>
            <a:endParaRPr lang="en-US" sz="1200" b="0" dirty="0" smtClean="0"/>
          </a:p>
          <a:p>
            <a:pPr defTabSz="928299">
              <a:defRPr/>
            </a:pPr>
            <a:r>
              <a:rPr lang="en-US" sz="1200" b="0" dirty="0" smtClean="0"/>
              <a:t>One last thing, don’t forget to get credit for participating in this e-learning module by going to your individual training screen in FSFN and selecting the training course titled Module One: “Information Domains and Information Collection.” </a:t>
            </a:r>
          </a:p>
          <a:p>
            <a:pPr defTabSz="928299">
              <a:defRPr/>
            </a:pPr>
            <a:endParaRPr lang="en-US" sz="1200" b="0" dirty="0" smtClean="0"/>
          </a:p>
          <a:p>
            <a:r>
              <a:rPr lang="en-US" sz="1200" b="0" dirty="0" smtClean="0"/>
              <a:t>Thank you for your participation!</a:t>
            </a:r>
            <a:endParaRPr lang="en-US" sz="1200" b="0" dirty="0"/>
          </a:p>
        </p:txBody>
      </p:sp>
      <p:sp>
        <p:nvSpPr>
          <p:cNvPr id="4" name="Slide Number Placeholder 3"/>
          <p:cNvSpPr>
            <a:spLocks noGrp="1"/>
          </p:cNvSpPr>
          <p:nvPr>
            <p:ph type="sldNum" sz="quarter" idx="10"/>
          </p:nvPr>
        </p:nvSpPr>
        <p:spPr/>
        <p:txBody>
          <a:bodyPr/>
          <a:lstStyle/>
          <a:p>
            <a:fld id="{2B0843B3-801B-4898-816C-4111B4AC6113}" type="slidenum">
              <a:rPr lang="en-US" smtClean="0"/>
              <a:pPr/>
              <a:t>41</a:t>
            </a:fld>
            <a:endParaRPr lang="en-US"/>
          </a:p>
        </p:txBody>
      </p:sp>
    </p:spTree>
    <p:extLst>
      <p:ext uri="{BB962C8B-B14F-4D97-AF65-F5344CB8AC3E}">
        <p14:creationId xmlns="" xmlns:p14="http://schemas.microsoft.com/office/powerpoint/2010/main" val="14296241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B0843B3-801B-4898-816C-4111B4AC6113}" type="slidenum">
              <a:rPr lang="en-US" smtClean="0"/>
              <a:pPr/>
              <a:t>42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Let’s begin with why it is important to capture certain fundamental information about each family.</a:t>
            </a:r>
          </a:p>
          <a:p>
            <a:r>
              <a:rPr lang="en-US" sz="1200" kern="1200" dirty="0" smtClean="0">
                <a:solidFill>
                  <a:schemeClr val="tx1"/>
                </a:solidFill>
                <a:latin typeface="+mn-lt"/>
                <a:ea typeface="+mn-ea"/>
                <a:cs typeface="+mn-cs"/>
              </a:rPr>
              <a:t>When a family is referred to DCF for a Child Protective Investigation, the most important decision that must be made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is whether the child (or children) in that family are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safe or unsafe.  </a:t>
            </a:r>
          </a:p>
          <a:p>
            <a:r>
              <a:rPr lang="en-US" sz="1200" kern="1200" dirty="0" smtClean="0">
                <a:solidFill>
                  <a:schemeClr val="tx1"/>
                </a:solidFill>
                <a:latin typeface="+mn-lt"/>
                <a:ea typeface="+mn-ea"/>
                <a:cs typeface="+mn-cs"/>
              </a:rPr>
              <a:t>Our ability to make that decision is dependent upon the amount of information we can collect and analyze about that family.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B0843B3-801B-4898-816C-4111B4AC6113}"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u="none" kern="1200" dirty="0" smtClean="0">
                <a:solidFill>
                  <a:schemeClr val="tx1"/>
                </a:solidFill>
                <a:latin typeface="+mn-lt"/>
                <a:ea typeface="+mn-ea"/>
                <a:cs typeface="+mn-cs"/>
              </a:rPr>
              <a:t>Information </a:t>
            </a:r>
            <a:r>
              <a:rPr lang="en-US" sz="1200" kern="1200" dirty="0" smtClean="0">
                <a:solidFill>
                  <a:schemeClr val="tx1"/>
                </a:solidFill>
                <a:latin typeface="+mn-lt"/>
                <a:ea typeface="+mn-ea"/>
                <a:cs typeface="+mn-cs"/>
              </a:rPr>
              <a:t>Drives Decisions About Safety… that’s an important concept going forward…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B0843B3-801B-4898-816C-4111B4AC6113}"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Think of it as if you were creating a photograph, or picture, of the family.  Through the collection of information, you make a snapshot…</a:t>
            </a:r>
            <a:r>
              <a:rPr lang="en-US" sz="1200" i="1"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of the </a:t>
            </a:r>
            <a:r>
              <a:rPr lang="en-US" sz="1200" u="sng" kern="1200" dirty="0" smtClean="0">
                <a:solidFill>
                  <a:schemeClr val="tx1"/>
                </a:solidFill>
                <a:latin typeface="+mn-lt"/>
                <a:ea typeface="+mn-ea"/>
                <a:cs typeface="+mn-cs"/>
              </a:rPr>
              <a:t>way</a:t>
            </a:r>
            <a:r>
              <a:rPr lang="en-US" sz="1200" kern="1200" dirty="0" smtClean="0">
                <a:solidFill>
                  <a:schemeClr val="tx1"/>
                </a:solidFill>
                <a:latin typeface="+mn-lt"/>
                <a:ea typeface="+mn-ea"/>
                <a:cs typeface="+mn-cs"/>
              </a:rPr>
              <a:t> that family members function, </a:t>
            </a:r>
            <a:r>
              <a:rPr lang="en-US" sz="1200" u="sng" kern="1200" dirty="0" smtClean="0">
                <a:solidFill>
                  <a:schemeClr val="tx1"/>
                </a:solidFill>
                <a:latin typeface="+mn-lt"/>
                <a:ea typeface="+mn-ea"/>
                <a:cs typeface="+mn-cs"/>
              </a:rPr>
              <a:t>what</a:t>
            </a:r>
            <a:r>
              <a:rPr lang="en-US" sz="1200" kern="1200" dirty="0" smtClean="0">
                <a:solidFill>
                  <a:schemeClr val="tx1"/>
                </a:solidFill>
                <a:latin typeface="+mn-lt"/>
                <a:ea typeface="+mn-ea"/>
                <a:cs typeface="+mn-cs"/>
              </a:rPr>
              <a:t> children are like,</a:t>
            </a:r>
            <a:r>
              <a:rPr lang="en-US" sz="1200" kern="1200" baseline="0" dirty="0" smtClean="0">
                <a:solidFill>
                  <a:schemeClr val="tx1"/>
                </a:solidFill>
                <a:latin typeface="+mn-lt"/>
                <a:ea typeface="+mn-ea"/>
                <a:cs typeface="+mn-cs"/>
              </a:rPr>
              <a:t> </a:t>
            </a:r>
            <a:r>
              <a:rPr lang="en-US" sz="1200" u="sng" kern="1200" dirty="0" smtClean="0">
                <a:solidFill>
                  <a:schemeClr val="tx1"/>
                </a:solidFill>
                <a:latin typeface="+mn-lt"/>
                <a:ea typeface="+mn-ea"/>
                <a:cs typeface="+mn-cs"/>
              </a:rPr>
              <a:t>how</a:t>
            </a:r>
            <a:r>
              <a:rPr lang="en-US" sz="1200" kern="1200" dirty="0" smtClean="0">
                <a:solidFill>
                  <a:schemeClr val="tx1"/>
                </a:solidFill>
                <a:latin typeface="+mn-lt"/>
                <a:ea typeface="+mn-ea"/>
                <a:cs typeface="+mn-cs"/>
              </a:rPr>
              <a:t> vulnerable they are,</a:t>
            </a:r>
            <a:r>
              <a:rPr lang="en-US" sz="1200" kern="1200" baseline="0" dirty="0" smtClean="0">
                <a:solidFill>
                  <a:schemeClr val="tx1"/>
                </a:solidFill>
                <a:latin typeface="+mn-lt"/>
                <a:ea typeface="+mn-ea"/>
                <a:cs typeface="+mn-cs"/>
              </a:rPr>
              <a:t> </a:t>
            </a:r>
            <a:r>
              <a:rPr lang="en-US" sz="1200" u="sng" kern="1200" dirty="0" smtClean="0">
                <a:solidFill>
                  <a:schemeClr val="tx1"/>
                </a:solidFill>
                <a:latin typeface="+mn-lt"/>
                <a:ea typeface="+mn-ea"/>
                <a:cs typeface="+mn-cs"/>
              </a:rPr>
              <a:t>what</a:t>
            </a:r>
            <a:r>
              <a:rPr lang="en-US" sz="1200" kern="1200" dirty="0" smtClean="0">
                <a:solidFill>
                  <a:schemeClr val="tx1"/>
                </a:solidFill>
                <a:latin typeface="+mn-lt"/>
                <a:ea typeface="+mn-ea"/>
                <a:cs typeface="+mn-cs"/>
              </a:rPr>
              <a:t> protective capacities the caregivers possess … and much, much more.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B0843B3-801B-4898-816C-4111B4AC6113}"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Taking each call, the Hotline Counselor begins to form a picture of the family.  The CPI further details the picture and, if the case is opened for Ongoing Case Management, the Case Manager develops an even fuller picture of the family.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B0843B3-801B-4898-816C-4111B4AC6113}"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 complete understanding of the family comes from a purposeful, focused process of family engagement which allows us to get to know the family.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B0843B3-801B-4898-816C-4111B4AC6113}"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400" b="1">
                <a:solidFill>
                  <a:schemeClr val="tx2"/>
                </a:solidFill>
                <a:effectLst/>
                <a:latin typeface="Calibri" pitchFamily="34" charset="0"/>
                <a:cs typeface="Calibri" pitchFamily="34" charset="0"/>
              </a:defRPr>
            </a:lvl1pPr>
            <a:extLst/>
          </a:lstStyle>
          <a:p>
            <a:r>
              <a:rPr kumimoji="0" lang="en-US" dirty="0" smtClean="0"/>
              <a:t>Click to edit Master title style</a:t>
            </a:r>
            <a:endParaRPr kumimoji="0" lang="en-US" dirty="0"/>
          </a:p>
        </p:txBody>
      </p:sp>
      <p:sp>
        <p:nvSpPr>
          <p:cNvPr id="17" name="Subtitle 16"/>
          <p:cNvSpPr>
            <a:spLocks noGrp="1"/>
          </p:cNvSpPr>
          <p:nvPr>
            <p:ph type="subTitle" idx="1"/>
          </p:nvPr>
        </p:nvSpPr>
        <p:spPr>
          <a:xfrm>
            <a:off x="685800" y="3611607"/>
            <a:ext cx="7772400" cy="1199704"/>
          </a:xfrm>
        </p:spPr>
        <p:txBody>
          <a:bodyPr lIns="45720" rIns="45720">
            <a:normAutofit/>
          </a:bodyPr>
          <a:lstStyle>
            <a:lvl1pPr marL="0" marR="64008" indent="0" algn="r">
              <a:buNone/>
              <a:defRPr sz="2800">
                <a:solidFill>
                  <a:schemeClr val="tx2"/>
                </a:solidFill>
                <a:latin typeface="Calibri" pitchFamily="34" charset="0"/>
                <a:cs typeface="Calibri"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3" name="Picture 4" descr="http://sphotos-a.xx.fbcdn.net/hphotos-snc6/602554_439438852766954_1217712786_n.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04800" y="5545138"/>
            <a:ext cx="838584" cy="931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 name="Picture 23"/>
          <p:cNvPicPr>
            <a:picLocks noChangeAspect="1"/>
          </p:cNvPicPr>
          <p:nvPr userDrawn="1"/>
        </p:nvPicPr>
        <p:blipFill>
          <a:blip r:embed="rId4" cstate="print"/>
          <a:stretch>
            <a:fillRect/>
          </a:stretch>
        </p:blipFill>
        <p:spPr>
          <a:xfrm>
            <a:off x="0" y="0"/>
            <a:ext cx="1828800" cy="1752599"/>
          </a:xfrm>
          <a:prstGeom prst="rect">
            <a:avLst/>
          </a:prstGeom>
        </p:spPr>
      </p:pic>
      <p:pic>
        <p:nvPicPr>
          <p:cNvPr id="26" name="Picture 25"/>
          <p:cNvPicPr>
            <a:picLocks noChangeAspect="1"/>
          </p:cNvPicPr>
          <p:nvPr userDrawn="1"/>
        </p:nvPicPr>
        <p:blipFill>
          <a:blip r:embed="rId5" cstate="print"/>
          <a:stretch>
            <a:fillRect/>
          </a:stretch>
        </p:blipFill>
        <p:spPr>
          <a:xfrm>
            <a:off x="5562600" y="0"/>
            <a:ext cx="1676400" cy="934720"/>
          </a:xfrm>
          <a:prstGeom prst="rect">
            <a:avLst/>
          </a:prstGeom>
        </p:spPr>
      </p:pic>
      <p:pic>
        <p:nvPicPr>
          <p:cNvPr id="34" name="Picture 33"/>
          <p:cNvPicPr>
            <a:picLocks noChangeAspect="1"/>
          </p:cNvPicPr>
          <p:nvPr userDrawn="1"/>
        </p:nvPicPr>
        <p:blipFill>
          <a:blip r:embed="rId6" cstate="print"/>
          <a:stretch>
            <a:fillRect/>
          </a:stretch>
        </p:blipFill>
        <p:spPr>
          <a:xfrm>
            <a:off x="5562600" y="914400"/>
            <a:ext cx="914400" cy="838200"/>
          </a:xfrm>
          <a:prstGeom prst="rect">
            <a:avLst/>
          </a:prstGeom>
        </p:spPr>
      </p:pic>
      <p:pic>
        <p:nvPicPr>
          <p:cNvPr id="35" name="Picture 34"/>
          <p:cNvPicPr>
            <a:picLocks noChangeAspect="1"/>
          </p:cNvPicPr>
          <p:nvPr userDrawn="1"/>
        </p:nvPicPr>
        <p:blipFill>
          <a:blip r:embed="rId7" cstate="print"/>
          <a:stretch>
            <a:fillRect/>
          </a:stretch>
        </p:blipFill>
        <p:spPr>
          <a:xfrm>
            <a:off x="3581400" y="-2722"/>
            <a:ext cx="1981200" cy="1755648"/>
          </a:xfrm>
          <a:prstGeom prst="rect">
            <a:avLst/>
          </a:prstGeom>
        </p:spPr>
      </p:pic>
      <p:pic>
        <p:nvPicPr>
          <p:cNvPr id="36" name="Picture 35"/>
          <p:cNvPicPr>
            <a:picLocks noChangeAspect="1"/>
          </p:cNvPicPr>
          <p:nvPr userDrawn="1"/>
        </p:nvPicPr>
        <p:blipFill>
          <a:blip r:embed="rId8" cstate="print"/>
          <a:stretch>
            <a:fillRect/>
          </a:stretch>
        </p:blipFill>
        <p:spPr>
          <a:xfrm>
            <a:off x="1828800" y="939324"/>
            <a:ext cx="1802278" cy="809688"/>
          </a:xfrm>
          <a:prstGeom prst="rect">
            <a:avLst/>
          </a:prstGeom>
        </p:spPr>
      </p:pic>
      <p:pic>
        <p:nvPicPr>
          <p:cNvPr id="37" name="Picture 36"/>
          <p:cNvPicPr>
            <a:picLocks noChangeAspect="1"/>
          </p:cNvPicPr>
          <p:nvPr userDrawn="1"/>
        </p:nvPicPr>
        <p:blipFill>
          <a:blip r:embed="rId9" cstate="print"/>
          <a:stretch>
            <a:fillRect/>
          </a:stretch>
        </p:blipFill>
        <p:spPr>
          <a:xfrm>
            <a:off x="2733040" y="1"/>
            <a:ext cx="903147" cy="914399"/>
          </a:xfrm>
          <a:prstGeom prst="rect">
            <a:avLst/>
          </a:prstGeom>
        </p:spPr>
      </p:pic>
      <p:pic>
        <p:nvPicPr>
          <p:cNvPr id="38" name="Picture 37"/>
          <p:cNvPicPr>
            <a:picLocks noChangeAspect="1"/>
          </p:cNvPicPr>
          <p:nvPr userDrawn="1"/>
        </p:nvPicPr>
        <p:blipFill>
          <a:blip r:embed="rId10" cstate="print"/>
          <a:stretch>
            <a:fillRect/>
          </a:stretch>
        </p:blipFill>
        <p:spPr>
          <a:xfrm>
            <a:off x="1828801" y="0"/>
            <a:ext cx="907183" cy="914400"/>
          </a:xfrm>
          <a:prstGeom prst="rect">
            <a:avLst/>
          </a:prstGeom>
          <a:noFill/>
          <a:ln>
            <a:noFill/>
          </a:ln>
        </p:spPr>
      </p:pic>
      <p:pic>
        <p:nvPicPr>
          <p:cNvPr id="42" name="Picture 41"/>
          <p:cNvPicPr>
            <a:picLocks noChangeAspect="1"/>
          </p:cNvPicPr>
          <p:nvPr userDrawn="1"/>
        </p:nvPicPr>
        <p:blipFill>
          <a:blip r:embed="rId11" cstate="print"/>
          <a:stretch>
            <a:fillRect/>
          </a:stretch>
        </p:blipFill>
        <p:spPr>
          <a:xfrm>
            <a:off x="6477000" y="914400"/>
            <a:ext cx="784371" cy="838200"/>
          </a:xfrm>
          <a:prstGeom prst="rect">
            <a:avLst/>
          </a:prstGeom>
        </p:spPr>
      </p:pic>
      <p:pic>
        <p:nvPicPr>
          <p:cNvPr id="39" name="Picture 2" descr="C:\Users\YYY\Desktop\Qingfu\Child Protection\images\MP900227623.JPG"/>
          <p:cNvPicPr>
            <a:picLocks noChangeAspect="1" noChangeArrowheads="1"/>
          </p:cNvPicPr>
          <p:nvPr userDrawn="1"/>
        </p:nvPicPr>
        <p:blipFill>
          <a:blip r:embed="rId12" cstate="print"/>
          <a:srcRect/>
          <a:stretch>
            <a:fillRect/>
          </a:stretch>
        </p:blipFill>
        <p:spPr bwMode="auto">
          <a:xfrm>
            <a:off x="7239000" y="0"/>
            <a:ext cx="1907940" cy="1755648"/>
          </a:xfrm>
          <a:prstGeom prst="rect">
            <a:avLst/>
          </a:prstGeom>
          <a:noFill/>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24"/>
                                        </p:tgtEl>
                                        <p:attrNameLst>
                                          <p:attrName>style.visibility</p:attrName>
                                        </p:attrNameLst>
                                      </p:cBhvr>
                                      <p:to>
                                        <p:strVal val="visible"/>
                                      </p:to>
                                    </p:set>
                                    <p:anim calcmode="lin" valueType="num">
                                      <p:cBhvr>
                                        <p:cTn id="7" dur="3000" fill="hold"/>
                                        <p:tgtEl>
                                          <p:spTgt spid="24"/>
                                        </p:tgtEl>
                                        <p:attrNameLst>
                                          <p:attrName>ppt_w</p:attrName>
                                        </p:attrNameLst>
                                      </p:cBhvr>
                                      <p:tavLst>
                                        <p:tav tm="0">
                                          <p:val>
                                            <p:fltVal val="0"/>
                                          </p:val>
                                        </p:tav>
                                        <p:tav tm="100000">
                                          <p:val>
                                            <p:strVal val="#ppt_w"/>
                                          </p:val>
                                        </p:tav>
                                      </p:tavLst>
                                    </p:anim>
                                    <p:anim calcmode="lin" valueType="num">
                                      <p:cBhvr>
                                        <p:cTn id="8" dur="3000" fill="hold"/>
                                        <p:tgtEl>
                                          <p:spTgt spid="24"/>
                                        </p:tgtEl>
                                        <p:attrNameLst>
                                          <p:attrName>ppt_h</p:attrName>
                                        </p:attrNameLst>
                                      </p:cBhvr>
                                      <p:tavLst>
                                        <p:tav tm="0">
                                          <p:val>
                                            <p:fltVal val="0"/>
                                          </p:val>
                                        </p:tav>
                                        <p:tav tm="100000">
                                          <p:val>
                                            <p:strVal val="#ppt_h"/>
                                          </p:val>
                                        </p:tav>
                                      </p:tavLst>
                                    </p:anim>
                                    <p:anim calcmode="lin" valueType="num">
                                      <p:cBhvr>
                                        <p:cTn id="9" dur="3000" fill="hold"/>
                                        <p:tgtEl>
                                          <p:spTgt spid="24"/>
                                        </p:tgtEl>
                                        <p:attrNameLst>
                                          <p:attrName>style.rotation</p:attrName>
                                        </p:attrNameLst>
                                      </p:cBhvr>
                                      <p:tavLst>
                                        <p:tav tm="0">
                                          <p:val>
                                            <p:fltVal val="90"/>
                                          </p:val>
                                        </p:tav>
                                        <p:tav tm="100000">
                                          <p:val>
                                            <p:fltVal val="0"/>
                                          </p:val>
                                        </p:tav>
                                      </p:tavLst>
                                    </p:anim>
                                    <p:animEffect transition="in" filter="fade">
                                      <p:cBhvr>
                                        <p:cTn id="10" dur="3000"/>
                                        <p:tgtEl>
                                          <p:spTgt spid="24"/>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26"/>
                                        </p:tgtEl>
                                        <p:attrNameLst>
                                          <p:attrName>style.visibility</p:attrName>
                                        </p:attrNameLst>
                                      </p:cBhvr>
                                      <p:to>
                                        <p:strVal val="visible"/>
                                      </p:to>
                                    </p:set>
                                    <p:anim calcmode="lin" valueType="num">
                                      <p:cBhvr>
                                        <p:cTn id="13" dur="3000" fill="hold"/>
                                        <p:tgtEl>
                                          <p:spTgt spid="26"/>
                                        </p:tgtEl>
                                        <p:attrNameLst>
                                          <p:attrName>ppt_w</p:attrName>
                                        </p:attrNameLst>
                                      </p:cBhvr>
                                      <p:tavLst>
                                        <p:tav tm="0">
                                          <p:val>
                                            <p:fltVal val="0"/>
                                          </p:val>
                                        </p:tav>
                                        <p:tav tm="100000">
                                          <p:val>
                                            <p:strVal val="#ppt_w"/>
                                          </p:val>
                                        </p:tav>
                                      </p:tavLst>
                                    </p:anim>
                                    <p:anim calcmode="lin" valueType="num">
                                      <p:cBhvr>
                                        <p:cTn id="14" dur="3000" fill="hold"/>
                                        <p:tgtEl>
                                          <p:spTgt spid="26"/>
                                        </p:tgtEl>
                                        <p:attrNameLst>
                                          <p:attrName>ppt_h</p:attrName>
                                        </p:attrNameLst>
                                      </p:cBhvr>
                                      <p:tavLst>
                                        <p:tav tm="0">
                                          <p:val>
                                            <p:fltVal val="0"/>
                                          </p:val>
                                        </p:tav>
                                        <p:tav tm="100000">
                                          <p:val>
                                            <p:strVal val="#ppt_h"/>
                                          </p:val>
                                        </p:tav>
                                      </p:tavLst>
                                    </p:anim>
                                    <p:anim calcmode="lin" valueType="num">
                                      <p:cBhvr>
                                        <p:cTn id="15" dur="3000" fill="hold"/>
                                        <p:tgtEl>
                                          <p:spTgt spid="26"/>
                                        </p:tgtEl>
                                        <p:attrNameLst>
                                          <p:attrName>style.rotation</p:attrName>
                                        </p:attrNameLst>
                                      </p:cBhvr>
                                      <p:tavLst>
                                        <p:tav tm="0">
                                          <p:val>
                                            <p:fltVal val="90"/>
                                          </p:val>
                                        </p:tav>
                                        <p:tav tm="100000">
                                          <p:val>
                                            <p:fltVal val="0"/>
                                          </p:val>
                                        </p:tav>
                                      </p:tavLst>
                                    </p:anim>
                                    <p:animEffect transition="in" filter="fade">
                                      <p:cBhvr>
                                        <p:cTn id="16" dur="3000"/>
                                        <p:tgtEl>
                                          <p:spTgt spid="26"/>
                                        </p:tgtEl>
                                      </p:cBhvr>
                                    </p:animEffect>
                                  </p:childTnLst>
                                </p:cTn>
                              </p:par>
                              <p:par>
                                <p:cTn id="17" presetID="31" presetClass="entr" presetSubtype="0" fill="hold" nodeType="withEffect">
                                  <p:stCondLst>
                                    <p:cond delay="0"/>
                                  </p:stCondLst>
                                  <p:iterate type="lt">
                                    <p:tmPct val="5000"/>
                                  </p:iterate>
                                  <p:childTnLst>
                                    <p:set>
                                      <p:cBhvr>
                                        <p:cTn id="18" dur="1" fill="hold">
                                          <p:stCondLst>
                                            <p:cond delay="0"/>
                                          </p:stCondLst>
                                        </p:cTn>
                                        <p:tgtEl>
                                          <p:spTgt spid="34"/>
                                        </p:tgtEl>
                                        <p:attrNameLst>
                                          <p:attrName>style.visibility</p:attrName>
                                        </p:attrNameLst>
                                      </p:cBhvr>
                                      <p:to>
                                        <p:strVal val="visible"/>
                                      </p:to>
                                    </p:set>
                                    <p:anim calcmode="lin" valueType="num">
                                      <p:cBhvr>
                                        <p:cTn id="19" dur="3000" fill="hold"/>
                                        <p:tgtEl>
                                          <p:spTgt spid="34"/>
                                        </p:tgtEl>
                                        <p:attrNameLst>
                                          <p:attrName>ppt_w</p:attrName>
                                        </p:attrNameLst>
                                      </p:cBhvr>
                                      <p:tavLst>
                                        <p:tav tm="0">
                                          <p:val>
                                            <p:fltVal val="0"/>
                                          </p:val>
                                        </p:tav>
                                        <p:tav tm="100000">
                                          <p:val>
                                            <p:strVal val="#ppt_w"/>
                                          </p:val>
                                        </p:tav>
                                      </p:tavLst>
                                    </p:anim>
                                    <p:anim calcmode="lin" valueType="num">
                                      <p:cBhvr>
                                        <p:cTn id="20" dur="3000" fill="hold"/>
                                        <p:tgtEl>
                                          <p:spTgt spid="34"/>
                                        </p:tgtEl>
                                        <p:attrNameLst>
                                          <p:attrName>ppt_h</p:attrName>
                                        </p:attrNameLst>
                                      </p:cBhvr>
                                      <p:tavLst>
                                        <p:tav tm="0">
                                          <p:val>
                                            <p:fltVal val="0"/>
                                          </p:val>
                                        </p:tav>
                                        <p:tav tm="100000">
                                          <p:val>
                                            <p:strVal val="#ppt_h"/>
                                          </p:val>
                                        </p:tav>
                                      </p:tavLst>
                                    </p:anim>
                                    <p:anim calcmode="lin" valueType="num">
                                      <p:cBhvr>
                                        <p:cTn id="21" dur="3000" fill="hold"/>
                                        <p:tgtEl>
                                          <p:spTgt spid="34"/>
                                        </p:tgtEl>
                                        <p:attrNameLst>
                                          <p:attrName>style.rotation</p:attrName>
                                        </p:attrNameLst>
                                      </p:cBhvr>
                                      <p:tavLst>
                                        <p:tav tm="0">
                                          <p:val>
                                            <p:fltVal val="90"/>
                                          </p:val>
                                        </p:tav>
                                        <p:tav tm="100000">
                                          <p:val>
                                            <p:fltVal val="0"/>
                                          </p:val>
                                        </p:tav>
                                      </p:tavLst>
                                    </p:anim>
                                    <p:animEffect transition="in" filter="fade">
                                      <p:cBhvr>
                                        <p:cTn id="22" dur="3000"/>
                                        <p:tgtEl>
                                          <p:spTgt spid="34"/>
                                        </p:tgtEl>
                                      </p:cBhvr>
                                    </p:animEffect>
                                  </p:childTnLst>
                                </p:cTn>
                              </p:par>
                              <p:par>
                                <p:cTn id="23" presetID="31" presetClass="entr" presetSubtype="0" fill="hold" nodeType="withEffect">
                                  <p:stCondLst>
                                    <p:cond delay="0"/>
                                  </p:stCondLst>
                                  <p:iterate type="lt">
                                    <p:tmPct val="5000"/>
                                  </p:iterate>
                                  <p:childTnLst>
                                    <p:set>
                                      <p:cBhvr>
                                        <p:cTn id="24" dur="1" fill="hold">
                                          <p:stCondLst>
                                            <p:cond delay="0"/>
                                          </p:stCondLst>
                                        </p:cTn>
                                        <p:tgtEl>
                                          <p:spTgt spid="35"/>
                                        </p:tgtEl>
                                        <p:attrNameLst>
                                          <p:attrName>style.visibility</p:attrName>
                                        </p:attrNameLst>
                                      </p:cBhvr>
                                      <p:to>
                                        <p:strVal val="visible"/>
                                      </p:to>
                                    </p:set>
                                    <p:anim calcmode="lin" valueType="num">
                                      <p:cBhvr>
                                        <p:cTn id="25" dur="3000" fill="hold"/>
                                        <p:tgtEl>
                                          <p:spTgt spid="35"/>
                                        </p:tgtEl>
                                        <p:attrNameLst>
                                          <p:attrName>ppt_w</p:attrName>
                                        </p:attrNameLst>
                                      </p:cBhvr>
                                      <p:tavLst>
                                        <p:tav tm="0">
                                          <p:val>
                                            <p:fltVal val="0"/>
                                          </p:val>
                                        </p:tav>
                                        <p:tav tm="100000">
                                          <p:val>
                                            <p:strVal val="#ppt_w"/>
                                          </p:val>
                                        </p:tav>
                                      </p:tavLst>
                                    </p:anim>
                                    <p:anim calcmode="lin" valueType="num">
                                      <p:cBhvr>
                                        <p:cTn id="26" dur="3000" fill="hold"/>
                                        <p:tgtEl>
                                          <p:spTgt spid="35"/>
                                        </p:tgtEl>
                                        <p:attrNameLst>
                                          <p:attrName>ppt_h</p:attrName>
                                        </p:attrNameLst>
                                      </p:cBhvr>
                                      <p:tavLst>
                                        <p:tav tm="0">
                                          <p:val>
                                            <p:fltVal val="0"/>
                                          </p:val>
                                        </p:tav>
                                        <p:tav tm="100000">
                                          <p:val>
                                            <p:strVal val="#ppt_h"/>
                                          </p:val>
                                        </p:tav>
                                      </p:tavLst>
                                    </p:anim>
                                    <p:anim calcmode="lin" valueType="num">
                                      <p:cBhvr>
                                        <p:cTn id="27" dur="3000" fill="hold"/>
                                        <p:tgtEl>
                                          <p:spTgt spid="35"/>
                                        </p:tgtEl>
                                        <p:attrNameLst>
                                          <p:attrName>style.rotation</p:attrName>
                                        </p:attrNameLst>
                                      </p:cBhvr>
                                      <p:tavLst>
                                        <p:tav tm="0">
                                          <p:val>
                                            <p:fltVal val="90"/>
                                          </p:val>
                                        </p:tav>
                                        <p:tav tm="100000">
                                          <p:val>
                                            <p:fltVal val="0"/>
                                          </p:val>
                                        </p:tav>
                                      </p:tavLst>
                                    </p:anim>
                                    <p:animEffect transition="in" filter="fade">
                                      <p:cBhvr>
                                        <p:cTn id="28" dur="3000"/>
                                        <p:tgtEl>
                                          <p:spTgt spid="35"/>
                                        </p:tgtEl>
                                      </p:cBhvr>
                                    </p:animEffect>
                                  </p:childTnLst>
                                </p:cTn>
                              </p:par>
                              <p:par>
                                <p:cTn id="29" presetID="31" presetClass="entr" presetSubtype="0" fill="hold" nodeType="withEffect">
                                  <p:stCondLst>
                                    <p:cond delay="0"/>
                                  </p:stCondLst>
                                  <p:iterate type="lt">
                                    <p:tmPct val="5000"/>
                                  </p:iterate>
                                  <p:childTnLst>
                                    <p:set>
                                      <p:cBhvr>
                                        <p:cTn id="30" dur="1" fill="hold">
                                          <p:stCondLst>
                                            <p:cond delay="0"/>
                                          </p:stCondLst>
                                        </p:cTn>
                                        <p:tgtEl>
                                          <p:spTgt spid="36"/>
                                        </p:tgtEl>
                                        <p:attrNameLst>
                                          <p:attrName>style.visibility</p:attrName>
                                        </p:attrNameLst>
                                      </p:cBhvr>
                                      <p:to>
                                        <p:strVal val="visible"/>
                                      </p:to>
                                    </p:set>
                                    <p:anim calcmode="lin" valueType="num">
                                      <p:cBhvr>
                                        <p:cTn id="31" dur="3000" fill="hold"/>
                                        <p:tgtEl>
                                          <p:spTgt spid="36"/>
                                        </p:tgtEl>
                                        <p:attrNameLst>
                                          <p:attrName>ppt_w</p:attrName>
                                        </p:attrNameLst>
                                      </p:cBhvr>
                                      <p:tavLst>
                                        <p:tav tm="0">
                                          <p:val>
                                            <p:fltVal val="0"/>
                                          </p:val>
                                        </p:tav>
                                        <p:tav tm="100000">
                                          <p:val>
                                            <p:strVal val="#ppt_w"/>
                                          </p:val>
                                        </p:tav>
                                      </p:tavLst>
                                    </p:anim>
                                    <p:anim calcmode="lin" valueType="num">
                                      <p:cBhvr>
                                        <p:cTn id="32" dur="3000" fill="hold"/>
                                        <p:tgtEl>
                                          <p:spTgt spid="36"/>
                                        </p:tgtEl>
                                        <p:attrNameLst>
                                          <p:attrName>ppt_h</p:attrName>
                                        </p:attrNameLst>
                                      </p:cBhvr>
                                      <p:tavLst>
                                        <p:tav tm="0">
                                          <p:val>
                                            <p:fltVal val="0"/>
                                          </p:val>
                                        </p:tav>
                                        <p:tav tm="100000">
                                          <p:val>
                                            <p:strVal val="#ppt_h"/>
                                          </p:val>
                                        </p:tav>
                                      </p:tavLst>
                                    </p:anim>
                                    <p:anim calcmode="lin" valueType="num">
                                      <p:cBhvr>
                                        <p:cTn id="33" dur="3000" fill="hold"/>
                                        <p:tgtEl>
                                          <p:spTgt spid="36"/>
                                        </p:tgtEl>
                                        <p:attrNameLst>
                                          <p:attrName>style.rotation</p:attrName>
                                        </p:attrNameLst>
                                      </p:cBhvr>
                                      <p:tavLst>
                                        <p:tav tm="0">
                                          <p:val>
                                            <p:fltVal val="90"/>
                                          </p:val>
                                        </p:tav>
                                        <p:tav tm="100000">
                                          <p:val>
                                            <p:fltVal val="0"/>
                                          </p:val>
                                        </p:tav>
                                      </p:tavLst>
                                    </p:anim>
                                    <p:animEffect transition="in" filter="fade">
                                      <p:cBhvr>
                                        <p:cTn id="34" dur="3000"/>
                                        <p:tgtEl>
                                          <p:spTgt spid="36"/>
                                        </p:tgtEl>
                                      </p:cBhvr>
                                    </p:animEffect>
                                  </p:childTnLst>
                                </p:cTn>
                              </p:par>
                              <p:par>
                                <p:cTn id="35" presetID="31" presetClass="entr" presetSubtype="0" fill="hold" nodeType="withEffect">
                                  <p:stCondLst>
                                    <p:cond delay="0"/>
                                  </p:stCondLst>
                                  <p:iterate type="lt">
                                    <p:tmPct val="5000"/>
                                  </p:iterate>
                                  <p:childTnLst>
                                    <p:set>
                                      <p:cBhvr>
                                        <p:cTn id="36" dur="1" fill="hold">
                                          <p:stCondLst>
                                            <p:cond delay="0"/>
                                          </p:stCondLst>
                                        </p:cTn>
                                        <p:tgtEl>
                                          <p:spTgt spid="37"/>
                                        </p:tgtEl>
                                        <p:attrNameLst>
                                          <p:attrName>style.visibility</p:attrName>
                                        </p:attrNameLst>
                                      </p:cBhvr>
                                      <p:to>
                                        <p:strVal val="visible"/>
                                      </p:to>
                                    </p:set>
                                    <p:anim calcmode="lin" valueType="num">
                                      <p:cBhvr>
                                        <p:cTn id="37" dur="3000" fill="hold"/>
                                        <p:tgtEl>
                                          <p:spTgt spid="37"/>
                                        </p:tgtEl>
                                        <p:attrNameLst>
                                          <p:attrName>ppt_w</p:attrName>
                                        </p:attrNameLst>
                                      </p:cBhvr>
                                      <p:tavLst>
                                        <p:tav tm="0">
                                          <p:val>
                                            <p:fltVal val="0"/>
                                          </p:val>
                                        </p:tav>
                                        <p:tav tm="100000">
                                          <p:val>
                                            <p:strVal val="#ppt_w"/>
                                          </p:val>
                                        </p:tav>
                                      </p:tavLst>
                                    </p:anim>
                                    <p:anim calcmode="lin" valueType="num">
                                      <p:cBhvr>
                                        <p:cTn id="38" dur="3000" fill="hold"/>
                                        <p:tgtEl>
                                          <p:spTgt spid="37"/>
                                        </p:tgtEl>
                                        <p:attrNameLst>
                                          <p:attrName>ppt_h</p:attrName>
                                        </p:attrNameLst>
                                      </p:cBhvr>
                                      <p:tavLst>
                                        <p:tav tm="0">
                                          <p:val>
                                            <p:fltVal val="0"/>
                                          </p:val>
                                        </p:tav>
                                        <p:tav tm="100000">
                                          <p:val>
                                            <p:strVal val="#ppt_h"/>
                                          </p:val>
                                        </p:tav>
                                      </p:tavLst>
                                    </p:anim>
                                    <p:anim calcmode="lin" valueType="num">
                                      <p:cBhvr>
                                        <p:cTn id="39" dur="3000" fill="hold"/>
                                        <p:tgtEl>
                                          <p:spTgt spid="37"/>
                                        </p:tgtEl>
                                        <p:attrNameLst>
                                          <p:attrName>style.rotation</p:attrName>
                                        </p:attrNameLst>
                                      </p:cBhvr>
                                      <p:tavLst>
                                        <p:tav tm="0">
                                          <p:val>
                                            <p:fltVal val="90"/>
                                          </p:val>
                                        </p:tav>
                                        <p:tav tm="100000">
                                          <p:val>
                                            <p:fltVal val="0"/>
                                          </p:val>
                                        </p:tav>
                                      </p:tavLst>
                                    </p:anim>
                                    <p:animEffect transition="in" filter="fade">
                                      <p:cBhvr>
                                        <p:cTn id="40" dur="3000"/>
                                        <p:tgtEl>
                                          <p:spTgt spid="37"/>
                                        </p:tgtEl>
                                      </p:cBhvr>
                                    </p:animEffect>
                                  </p:childTnLst>
                                </p:cTn>
                              </p:par>
                              <p:par>
                                <p:cTn id="41" presetID="31" presetClass="entr" presetSubtype="0" fill="hold" nodeType="withEffect">
                                  <p:stCondLst>
                                    <p:cond delay="0"/>
                                  </p:stCondLst>
                                  <p:iterate type="lt">
                                    <p:tmPct val="5000"/>
                                  </p:iterate>
                                  <p:childTnLst>
                                    <p:set>
                                      <p:cBhvr>
                                        <p:cTn id="42" dur="1" fill="hold">
                                          <p:stCondLst>
                                            <p:cond delay="0"/>
                                          </p:stCondLst>
                                        </p:cTn>
                                        <p:tgtEl>
                                          <p:spTgt spid="38"/>
                                        </p:tgtEl>
                                        <p:attrNameLst>
                                          <p:attrName>style.visibility</p:attrName>
                                        </p:attrNameLst>
                                      </p:cBhvr>
                                      <p:to>
                                        <p:strVal val="visible"/>
                                      </p:to>
                                    </p:set>
                                    <p:anim calcmode="lin" valueType="num">
                                      <p:cBhvr>
                                        <p:cTn id="43" dur="3000" fill="hold"/>
                                        <p:tgtEl>
                                          <p:spTgt spid="38"/>
                                        </p:tgtEl>
                                        <p:attrNameLst>
                                          <p:attrName>ppt_w</p:attrName>
                                        </p:attrNameLst>
                                      </p:cBhvr>
                                      <p:tavLst>
                                        <p:tav tm="0">
                                          <p:val>
                                            <p:fltVal val="0"/>
                                          </p:val>
                                        </p:tav>
                                        <p:tav tm="100000">
                                          <p:val>
                                            <p:strVal val="#ppt_w"/>
                                          </p:val>
                                        </p:tav>
                                      </p:tavLst>
                                    </p:anim>
                                    <p:anim calcmode="lin" valueType="num">
                                      <p:cBhvr>
                                        <p:cTn id="44" dur="3000" fill="hold"/>
                                        <p:tgtEl>
                                          <p:spTgt spid="38"/>
                                        </p:tgtEl>
                                        <p:attrNameLst>
                                          <p:attrName>ppt_h</p:attrName>
                                        </p:attrNameLst>
                                      </p:cBhvr>
                                      <p:tavLst>
                                        <p:tav tm="0">
                                          <p:val>
                                            <p:fltVal val="0"/>
                                          </p:val>
                                        </p:tav>
                                        <p:tav tm="100000">
                                          <p:val>
                                            <p:strVal val="#ppt_h"/>
                                          </p:val>
                                        </p:tav>
                                      </p:tavLst>
                                    </p:anim>
                                    <p:anim calcmode="lin" valueType="num">
                                      <p:cBhvr>
                                        <p:cTn id="45" dur="3000" fill="hold"/>
                                        <p:tgtEl>
                                          <p:spTgt spid="38"/>
                                        </p:tgtEl>
                                        <p:attrNameLst>
                                          <p:attrName>style.rotation</p:attrName>
                                        </p:attrNameLst>
                                      </p:cBhvr>
                                      <p:tavLst>
                                        <p:tav tm="0">
                                          <p:val>
                                            <p:fltVal val="90"/>
                                          </p:val>
                                        </p:tav>
                                        <p:tav tm="100000">
                                          <p:val>
                                            <p:fltVal val="0"/>
                                          </p:val>
                                        </p:tav>
                                      </p:tavLst>
                                    </p:anim>
                                    <p:animEffect transition="in" filter="fade">
                                      <p:cBhvr>
                                        <p:cTn id="46" dur="3000"/>
                                        <p:tgtEl>
                                          <p:spTgt spid="38"/>
                                        </p:tgtEl>
                                      </p:cBhvr>
                                    </p:animEffect>
                                  </p:childTnLst>
                                </p:cTn>
                              </p:par>
                              <p:par>
                                <p:cTn id="47" presetID="31" presetClass="entr" presetSubtype="0" fill="hold" nodeType="withEffect">
                                  <p:stCondLst>
                                    <p:cond delay="0"/>
                                  </p:stCondLst>
                                  <p:iterate type="lt">
                                    <p:tmPct val="5000"/>
                                  </p:iterate>
                                  <p:childTnLst>
                                    <p:set>
                                      <p:cBhvr>
                                        <p:cTn id="48" dur="1" fill="hold">
                                          <p:stCondLst>
                                            <p:cond delay="0"/>
                                          </p:stCondLst>
                                        </p:cTn>
                                        <p:tgtEl>
                                          <p:spTgt spid="42"/>
                                        </p:tgtEl>
                                        <p:attrNameLst>
                                          <p:attrName>style.visibility</p:attrName>
                                        </p:attrNameLst>
                                      </p:cBhvr>
                                      <p:to>
                                        <p:strVal val="visible"/>
                                      </p:to>
                                    </p:set>
                                    <p:anim calcmode="lin" valueType="num">
                                      <p:cBhvr>
                                        <p:cTn id="49" dur="3000" fill="hold"/>
                                        <p:tgtEl>
                                          <p:spTgt spid="42"/>
                                        </p:tgtEl>
                                        <p:attrNameLst>
                                          <p:attrName>ppt_w</p:attrName>
                                        </p:attrNameLst>
                                      </p:cBhvr>
                                      <p:tavLst>
                                        <p:tav tm="0">
                                          <p:val>
                                            <p:fltVal val="0"/>
                                          </p:val>
                                        </p:tav>
                                        <p:tav tm="100000">
                                          <p:val>
                                            <p:strVal val="#ppt_w"/>
                                          </p:val>
                                        </p:tav>
                                      </p:tavLst>
                                    </p:anim>
                                    <p:anim calcmode="lin" valueType="num">
                                      <p:cBhvr>
                                        <p:cTn id="50" dur="3000" fill="hold"/>
                                        <p:tgtEl>
                                          <p:spTgt spid="42"/>
                                        </p:tgtEl>
                                        <p:attrNameLst>
                                          <p:attrName>ppt_h</p:attrName>
                                        </p:attrNameLst>
                                      </p:cBhvr>
                                      <p:tavLst>
                                        <p:tav tm="0">
                                          <p:val>
                                            <p:fltVal val="0"/>
                                          </p:val>
                                        </p:tav>
                                        <p:tav tm="100000">
                                          <p:val>
                                            <p:strVal val="#ppt_h"/>
                                          </p:val>
                                        </p:tav>
                                      </p:tavLst>
                                    </p:anim>
                                    <p:anim calcmode="lin" valueType="num">
                                      <p:cBhvr>
                                        <p:cTn id="51" dur="3000" fill="hold"/>
                                        <p:tgtEl>
                                          <p:spTgt spid="42"/>
                                        </p:tgtEl>
                                        <p:attrNameLst>
                                          <p:attrName>style.rotation</p:attrName>
                                        </p:attrNameLst>
                                      </p:cBhvr>
                                      <p:tavLst>
                                        <p:tav tm="0">
                                          <p:val>
                                            <p:fltVal val="90"/>
                                          </p:val>
                                        </p:tav>
                                        <p:tav tm="100000">
                                          <p:val>
                                            <p:fltVal val="0"/>
                                          </p:val>
                                        </p:tav>
                                      </p:tavLst>
                                    </p:anim>
                                    <p:animEffect transition="in" filter="fade">
                                      <p:cBhvr>
                                        <p:cTn id="52" dur="3000"/>
                                        <p:tgtEl>
                                          <p:spTgt spid="42"/>
                                        </p:tgtEl>
                                      </p:cBhvr>
                                    </p:animEffect>
                                  </p:childTnLst>
                                </p:cTn>
                              </p:par>
                              <p:par>
                                <p:cTn id="53" presetID="31" presetClass="entr" presetSubtype="0" fill="hold" nodeType="withEffect">
                                  <p:stCondLst>
                                    <p:cond delay="0"/>
                                  </p:stCondLst>
                                  <p:iterate type="lt">
                                    <p:tmPct val="5000"/>
                                  </p:iterate>
                                  <p:childTnLst>
                                    <p:set>
                                      <p:cBhvr>
                                        <p:cTn id="54" dur="1" fill="hold">
                                          <p:stCondLst>
                                            <p:cond delay="0"/>
                                          </p:stCondLst>
                                        </p:cTn>
                                        <p:tgtEl>
                                          <p:spTgt spid="39"/>
                                        </p:tgtEl>
                                        <p:attrNameLst>
                                          <p:attrName>style.visibility</p:attrName>
                                        </p:attrNameLst>
                                      </p:cBhvr>
                                      <p:to>
                                        <p:strVal val="visible"/>
                                      </p:to>
                                    </p:set>
                                    <p:anim calcmode="lin" valueType="num">
                                      <p:cBhvr>
                                        <p:cTn id="55" dur="3000" fill="hold"/>
                                        <p:tgtEl>
                                          <p:spTgt spid="39"/>
                                        </p:tgtEl>
                                        <p:attrNameLst>
                                          <p:attrName>ppt_w</p:attrName>
                                        </p:attrNameLst>
                                      </p:cBhvr>
                                      <p:tavLst>
                                        <p:tav tm="0">
                                          <p:val>
                                            <p:fltVal val="0"/>
                                          </p:val>
                                        </p:tav>
                                        <p:tav tm="100000">
                                          <p:val>
                                            <p:strVal val="#ppt_w"/>
                                          </p:val>
                                        </p:tav>
                                      </p:tavLst>
                                    </p:anim>
                                    <p:anim calcmode="lin" valueType="num">
                                      <p:cBhvr>
                                        <p:cTn id="56" dur="3000" fill="hold"/>
                                        <p:tgtEl>
                                          <p:spTgt spid="39"/>
                                        </p:tgtEl>
                                        <p:attrNameLst>
                                          <p:attrName>ppt_h</p:attrName>
                                        </p:attrNameLst>
                                      </p:cBhvr>
                                      <p:tavLst>
                                        <p:tav tm="0">
                                          <p:val>
                                            <p:fltVal val="0"/>
                                          </p:val>
                                        </p:tav>
                                        <p:tav tm="100000">
                                          <p:val>
                                            <p:strVal val="#ppt_h"/>
                                          </p:val>
                                        </p:tav>
                                      </p:tavLst>
                                    </p:anim>
                                    <p:anim calcmode="lin" valueType="num">
                                      <p:cBhvr>
                                        <p:cTn id="57" dur="3000" fill="hold"/>
                                        <p:tgtEl>
                                          <p:spTgt spid="39"/>
                                        </p:tgtEl>
                                        <p:attrNameLst>
                                          <p:attrName>style.rotation</p:attrName>
                                        </p:attrNameLst>
                                      </p:cBhvr>
                                      <p:tavLst>
                                        <p:tav tm="0">
                                          <p:val>
                                            <p:fltVal val="90"/>
                                          </p:val>
                                        </p:tav>
                                        <p:tav tm="100000">
                                          <p:val>
                                            <p:fltVal val="0"/>
                                          </p:val>
                                        </p:tav>
                                      </p:tavLst>
                                    </p:anim>
                                    <p:animEffect transition="in" filter="fade">
                                      <p:cBhvr>
                                        <p:cTn id="58" dur="3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81328"/>
            <a:ext cx="8229600" cy="4525963"/>
          </a:xfrm>
        </p:spPr>
        <p:txBody>
          <a:bodyPr/>
          <a:lstStyle>
            <a:lvl1pPr>
              <a:spcBef>
                <a:spcPts val="400"/>
              </a:spcBef>
              <a:spcAft>
                <a:spcPts val="600"/>
              </a:spcAft>
              <a:defRPr sz="2800"/>
            </a:lvl1pPr>
            <a:lvl2pPr>
              <a:spcBef>
                <a:spcPts val="400"/>
              </a:spcBef>
              <a:spcAft>
                <a:spcPts val="600"/>
              </a:spcAft>
              <a:defRPr/>
            </a:lvl2pPr>
            <a:lvl3pPr>
              <a:spcBef>
                <a:spcPts val="400"/>
              </a:spcBef>
              <a:spcAft>
                <a:spcPts val="600"/>
              </a:spcAft>
              <a:defRPr/>
            </a:lvl3pPr>
            <a:lvl4pPr>
              <a:spcBef>
                <a:spcPts val="400"/>
              </a:spcBef>
              <a:spcAft>
                <a:spcPts val="600"/>
              </a:spcAft>
              <a:defRPr/>
            </a:lvl4pPr>
            <a:lvl5pPr>
              <a:spcBef>
                <a:spcPts val="400"/>
              </a:spcBef>
              <a:spcAft>
                <a:spcPts val="600"/>
              </a:spcAft>
              <a:defRPr/>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7" name="Title 6"/>
          <p:cNvSpPr>
            <a:spLocks noGrp="1"/>
          </p:cNvSpPr>
          <p:nvPr>
            <p:ph type="title"/>
          </p:nvPr>
        </p:nvSpPr>
        <p:spPr>
          <a:xfrm>
            <a:off x="274320" y="152400"/>
            <a:ext cx="8808720" cy="792162"/>
          </a:xfrm>
        </p:spPr>
        <p:txBody>
          <a:bodyPr rtlCol="0">
            <a:normAutofit/>
          </a:bodyPr>
          <a:lstStyle>
            <a:lvl1pPr>
              <a:defRPr sz="3200" b="1"/>
            </a:lvl1pPr>
            <a:extLst/>
          </a:lstStyle>
          <a:p>
            <a:r>
              <a:rPr kumimoji="0" lang="en-US" dirty="0" smtClean="0"/>
              <a:t>Click to edit Master title style</a:t>
            </a:r>
            <a:endParaRPr kumimoji="0" lang="en-US" dirty="0"/>
          </a:p>
        </p:txBody>
      </p:sp>
    </p:spTree>
  </p:cSld>
  <p:clrMapOvr>
    <a:masterClrMapping/>
  </p:clrMapOvr>
  <p:transition advClick="0"/>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100"/>
            </a:lvl3pPr>
            <a:lvl4pPr>
              <a:defRPr sz="1900"/>
            </a:lvl4pPr>
            <a:lvl5pPr>
              <a:defRPr sz="1800"/>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8" name="Title 7"/>
          <p:cNvSpPr>
            <a:spLocks noGrp="1"/>
          </p:cNvSpPr>
          <p:nvPr>
            <p:ph type="title"/>
          </p:nvPr>
        </p:nvSpPr>
        <p:spPr>
          <a:xfrm>
            <a:off x="274320" y="152400"/>
            <a:ext cx="8808720" cy="792162"/>
          </a:xfrm>
        </p:spPr>
        <p:txBody>
          <a:bodyPr rtlCol="0">
            <a:normAutofit/>
          </a:bodyPr>
          <a:lstStyle>
            <a:lvl1pPr>
              <a:defRPr sz="3200" b="1"/>
            </a:lvl1pPr>
            <a:extLst/>
          </a:lstStyle>
          <a:p>
            <a:r>
              <a:rPr kumimoji="0" lang="en-US" dirty="0" smtClean="0"/>
              <a:t>Click to edit Master title style</a:t>
            </a:r>
            <a:endParaRPr kumimoji="0" lang="en-US" dirty="0"/>
          </a:p>
        </p:txBody>
      </p:sp>
    </p:spTree>
  </p:cSld>
  <p:clrMapOvr>
    <a:overrideClrMapping bg1="lt1" tx1="dk1" bg2="lt2" tx2="dk2" accent1="accent1" accent2="accent2" accent3="accent3" accent4="accent4" accent5="accent5" accent6="accent6" hlink="hlink" folHlink="folHlink"/>
  </p:clrMapOvr>
  <p:transition advClick="0"/>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bg>
      <p:bgRef idx="1001">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a:xfrm>
            <a:off x="274320" y="152400"/>
            <a:ext cx="8808720" cy="792162"/>
          </a:xfrm>
        </p:spPr>
        <p:txBody>
          <a:bodyPr rtlCol="0">
            <a:normAutofit/>
          </a:bodyPr>
          <a:lstStyle>
            <a:lvl1pPr>
              <a:defRPr sz="3200" b="1">
                <a:solidFill>
                  <a:schemeClr val="tx2"/>
                </a:solidFill>
              </a:defRPr>
            </a:lvl1pPr>
            <a:extLst/>
          </a:lstStyle>
          <a:p>
            <a:r>
              <a:rPr kumimoji="0" lang="en-US" dirty="0" smtClean="0"/>
              <a:t>Click to edit Master title style</a:t>
            </a:r>
            <a:endParaRPr kumimoji="0" lang="en-US" dirty="0"/>
          </a:p>
        </p:txBody>
      </p:sp>
    </p:spTree>
  </p:cSld>
  <p:clrMapOvr>
    <a:overrideClrMapping bg1="lt1" tx1="dk1" bg2="lt2" tx2="dk2" accent1="accent1" accent2="accent2" accent3="accent3" accent4="accent4" accent5="accent5" accent6="accent6" hlink="hlink" folHlink="folHlink"/>
  </p:clrMapOvr>
  <p:transition advClick="0"/>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2106168" y="1658033"/>
            <a:ext cx="5006499" cy="646331"/>
          </a:xfrm>
          <a:prstGeom prst="rect">
            <a:avLst/>
          </a:prstGeom>
          <a:noFill/>
        </p:spPr>
        <p:txBody>
          <a:bodyPr wrap="none" rtlCol="0">
            <a:spAutoFit/>
          </a:bodyPr>
          <a:lstStyle/>
          <a:p>
            <a:r>
              <a:rPr lang="en-US" sz="3600" b="1" dirty="0" smtClean="0">
                <a:solidFill>
                  <a:srgbClr val="FF0000"/>
                </a:solidFill>
              </a:rPr>
              <a:t>Do not use this layout</a:t>
            </a:r>
            <a:endParaRPr lang="en-US" sz="3600" b="1" dirty="0">
              <a:solidFill>
                <a:srgbClr val="FF0000"/>
              </a:solidFill>
            </a:endParaRPr>
          </a:p>
        </p:txBody>
      </p:sp>
    </p:spTree>
  </p:cSld>
  <p:clrMapOvr>
    <a:masterClrMapping/>
  </p:clrMapOvr>
  <p:transition advClick="0"/>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bg>
      <p:bgRef idx="1001">
        <a:schemeClr val="bg1"/>
      </p:bgRef>
    </p:bg>
    <p:spTree>
      <p:nvGrpSpPr>
        <p:cNvPr id="1" name=""/>
        <p:cNvGrpSpPr/>
        <p:nvPr/>
      </p:nvGrpSpPr>
      <p:grpSpPr>
        <a:xfrm>
          <a:off x="0" y="0"/>
          <a:ext cx="0" cy="0"/>
          <a:chOff x="0" y="0"/>
          <a:chExt cx="0" cy="0"/>
        </a:xfrm>
      </p:grpSpPr>
      <p:sp>
        <p:nvSpPr>
          <p:cNvPr id="10" name="Freeform 9"/>
          <p:cNvSpPr>
            <a:spLocks/>
          </p:cNvSpPr>
          <p:nvPr userDrawn="1"/>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userDrawn="1"/>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Right Triangle 11"/>
          <p:cNvSpPr>
            <a:spLocks/>
          </p:cNvSpPr>
          <p:nvPr userDrawn="1"/>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3" name="Straight Connector 12"/>
          <p:cNvCxnSpPr/>
          <p:nvPr userDrawn="1"/>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pic>
        <p:nvPicPr>
          <p:cNvPr id="16" name="Picture 4" descr="http://sphotos-a.xx.fbcdn.net/hphotos-snc6/602554_439438852766954_1217712786_n.jpg"/>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155448" y="6172200"/>
            <a:ext cx="533784" cy="5931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254980150"/>
      </p:ext>
    </p:extLst>
  </p:cSld>
  <p:clrMapOvr>
    <a:overrideClrMapping bg1="lt1" tx1="dk1" bg2="lt2" tx2="dk2" accent1="accent1" accent2="accent2" accent3="accent3" accent4="accent4" accent5="accent5" accent6="accent6" hlink="hlink" folHlink="folHlink"/>
  </p:clrMapOvr>
  <p:transition advClick="0"/>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dirty="0" smtClean="0"/>
              <a:t>Click to edit Master title style</a:t>
            </a:r>
            <a:endParaRPr kumimoji="0" lang="en-US" dirty="0"/>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8" name="Date Placeholder 4"/>
          <p:cNvSpPr txBox="1">
            <a:spLocks/>
          </p:cNvSpPr>
          <p:nvPr userDrawn="1"/>
        </p:nvSpPr>
        <p:spPr>
          <a:xfrm>
            <a:off x="6727032" y="6407944"/>
            <a:ext cx="1920240" cy="365760"/>
          </a:xfrm>
          <a:prstGeom prst="rect">
            <a:avLst/>
          </a:prstGeom>
        </p:spPr>
        <p:txBody>
          <a:bodyPr vert="horz" anchor="b"/>
          <a:lstStyle>
            <a:defPPr>
              <a:defRPr lang="en-US"/>
            </a:defPPr>
            <a:lvl1pPr algn="l" rtl="0" eaLnBrk="1" fontAlgn="base" latinLnBrk="0" hangingPunct="1">
              <a:spcBef>
                <a:spcPct val="0"/>
              </a:spcBef>
              <a:spcAft>
                <a:spcPct val="0"/>
              </a:spcAft>
              <a:defRPr kumimoji="0" sz="700"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fld id="{5B8D9228-4C32-462B-A744-664D5DCAEC7F}" type="datetimeFigureOut">
              <a:rPr lang="en-US" smtClean="0"/>
              <a:pPr>
                <a:defRPr/>
              </a:pPr>
              <a:t>5/1/2013</a:t>
            </a:fld>
            <a:endParaRPr lang="en-US"/>
          </a:p>
        </p:txBody>
      </p:sp>
      <p:sp>
        <p:nvSpPr>
          <p:cNvPr id="10" name="Freeform 9"/>
          <p:cNvSpPr>
            <a:spLocks/>
          </p:cNvSpPr>
          <p:nvPr userDrawn="1"/>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latin typeface="Calibri" pitchFamily="34" charset="0"/>
              <a:cs typeface="Calibri" pitchFamily="34" charset="0"/>
            </a:endParaRPr>
          </a:p>
        </p:txBody>
      </p:sp>
      <p:sp>
        <p:nvSpPr>
          <p:cNvPr id="11" name="Freeform 10"/>
          <p:cNvSpPr>
            <a:spLocks/>
          </p:cNvSpPr>
          <p:nvPr userDrawn="1"/>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Right Triangle 11"/>
          <p:cNvSpPr>
            <a:spLocks/>
          </p:cNvSpPr>
          <p:nvPr userDrawn="1"/>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3" name="Straight Connector 12"/>
          <p:cNvCxnSpPr/>
          <p:nvPr userDrawn="1"/>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pic>
        <p:nvPicPr>
          <p:cNvPr id="16" name="Picture 4" descr="http://sphotos-a.xx.fbcdn.net/hphotos-snc6/602554_439438852766954_1217712786_n.jpg"/>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155448" y="6172200"/>
            <a:ext cx="533784" cy="5931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advClick="0"/>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latin typeface="Calibri" pitchFamily="34" charset="0"/>
              <a:cs typeface="Calibri" pitchFamily="34" charset="0"/>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pic>
        <p:nvPicPr>
          <p:cNvPr id="16" name="Picture 4" descr="http://sphotos-a.xx.fbcdn.net/hphotos-snc6/602554_439438852766954_1217712786_n.jpg"/>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155448" y="6172200"/>
            <a:ext cx="533784" cy="5931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advClick="0"/>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973553277"/>
      </p:ext>
    </p:extLst>
  </p:cSld>
  <p:clrMapOvr>
    <a:masterClrMapping/>
  </p:clrMapOvr>
  <p:transition advClick="0"/>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1"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274320" y="152400"/>
            <a:ext cx="8625840" cy="792162"/>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pic>
        <p:nvPicPr>
          <p:cNvPr id="11" name="Picture 4" descr="http://sphotos-a.xx.fbcdn.net/hphotos-snc6/602554_439438852766954_1217712786_n.jpg"/>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155448" y="6172200"/>
            <a:ext cx="533784" cy="5931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 name="Rectangle 17"/>
          <p:cNvSpPr/>
          <p:nvPr userDrawn="1"/>
        </p:nvSpPr>
        <p:spPr>
          <a:xfrm>
            <a:off x="0" y="1041400"/>
            <a:ext cx="9144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0" y="1087120"/>
            <a:ext cx="9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0" y="1041400"/>
            <a:ext cx="9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Lst>
  <p:transition advClick="0"/>
  <p:timing>
    <p:tnLst>
      <p:par>
        <p:cTn id="1" dur="indefinite" restart="never" nodeType="tmRoot"/>
      </p:par>
    </p:tnLst>
  </p:timing>
  <p:hf sldNum="0" hdr="0" dt="0"/>
  <p:txStyles>
    <p:titleStyle>
      <a:lvl1pPr algn="l" rtl="0" eaLnBrk="1" latinLnBrk="0" hangingPunct="1">
        <a:spcBef>
          <a:spcPct val="0"/>
        </a:spcBef>
        <a:buNone/>
        <a:defRPr kumimoji="0" sz="3200" b="1" kern="1200">
          <a:solidFill>
            <a:schemeClr val="tx2"/>
          </a:solidFill>
          <a:effectLst/>
          <a:latin typeface="Calibri" pitchFamily="34" charset="0"/>
          <a:ea typeface="+mj-ea"/>
          <a:cs typeface="Calibri" pitchFamily="34" charset="0"/>
        </a:defRPr>
      </a:lvl1pPr>
      <a:extLst/>
    </p:titleStyle>
    <p:bodyStyle>
      <a:lvl1pPr marL="365760" indent="-256032" algn="l" rtl="0" eaLnBrk="1" latinLnBrk="0" hangingPunct="1">
        <a:spcBef>
          <a:spcPts val="400"/>
        </a:spcBef>
        <a:spcAft>
          <a:spcPts val="600"/>
        </a:spcAft>
        <a:buClr>
          <a:schemeClr val="accent1"/>
        </a:buClr>
        <a:buSzPct val="68000"/>
        <a:buFont typeface="Wingdings 3"/>
        <a:buChar char=""/>
        <a:defRPr kumimoji="0" sz="2400" kern="1200">
          <a:solidFill>
            <a:schemeClr val="tx1"/>
          </a:solidFill>
          <a:latin typeface="Calibri" pitchFamily="34" charset="0"/>
          <a:ea typeface="+mn-ea"/>
          <a:cs typeface="Calibri" pitchFamily="34" charset="0"/>
        </a:defRPr>
      </a:lvl1pPr>
      <a:lvl2pPr marL="621792" indent="-228600" algn="l" rtl="0" eaLnBrk="1" latinLnBrk="0" hangingPunct="1">
        <a:spcBef>
          <a:spcPts val="400"/>
        </a:spcBef>
        <a:spcAft>
          <a:spcPts val="600"/>
        </a:spcAft>
        <a:buClr>
          <a:schemeClr val="accent1"/>
        </a:buClr>
        <a:buFont typeface="Verdana"/>
        <a:buChar char="◦"/>
        <a:defRPr kumimoji="0" sz="2300" kern="1200">
          <a:solidFill>
            <a:schemeClr val="tx1"/>
          </a:solidFill>
          <a:latin typeface="Calibri" pitchFamily="34" charset="0"/>
          <a:ea typeface="+mn-ea"/>
          <a:cs typeface="Calibri" pitchFamily="34" charset="0"/>
        </a:defRPr>
      </a:lvl2pPr>
      <a:lvl3pPr marL="859536" indent="-228600" algn="l" rtl="0" eaLnBrk="1" latinLnBrk="0" hangingPunct="1">
        <a:spcBef>
          <a:spcPts val="400"/>
        </a:spcBef>
        <a:spcAft>
          <a:spcPts val="600"/>
        </a:spcAft>
        <a:buClr>
          <a:schemeClr val="accent2"/>
        </a:buClr>
        <a:buSzPct val="100000"/>
        <a:buFont typeface="Wingdings 2"/>
        <a:buChar char=""/>
        <a:defRPr kumimoji="0" sz="2100" kern="1200">
          <a:solidFill>
            <a:schemeClr val="tx1"/>
          </a:solidFill>
          <a:latin typeface="Calibri" pitchFamily="34" charset="0"/>
          <a:ea typeface="+mn-ea"/>
          <a:cs typeface="Calibri" pitchFamily="34" charset="0"/>
        </a:defRPr>
      </a:lvl3pPr>
      <a:lvl4pPr marL="1143000" indent="-228600" algn="l" rtl="0" eaLnBrk="1" latinLnBrk="0" hangingPunct="1">
        <a:spcBef>
          <a:spcPts val="400"/>
        </a:spcBef>
        <a:spcAft>
          <a:spcPts val="600"/>
        </a:spcAft>
        <a:buClr>
          <a:schemeClr val="accent2"/>
        </a:buClr>
        <a:buFont typeface="Wingdings 2"/>
        <a:buChar char=""/>
        <a:defRPr kumimoji="0" sz="1900" kern="1200">
          <a:solidFill>
            <a:schemeClr val="tx1"/>
          </a:solidFill>
          <a:latin typeface="Calibri" pitchFamily="34" charset="0"/>
          <a:ea typeface="+mn-ea"/>
          <a:cs typeface="Calibri" pitchFamily="34" charset="0"/>
        </a:defRPr>
      </a:lvl4pPr>
      <a:lvl5pPr marL="1371600" indent="-228600" algn="l" rtl="0" eaLnBrk="1" latinLnBrk="0" hangingPunct="1">
        <a:spcBef>
          <a:spcPts val="400"/>
        </a:spcBef>
        <a:spcAft>
          <a:spcPts val="600"/>
        </a:spcAft>
        <a:buClr>
          <a:schemeClr val="accent2"/>
        </a:buClr>
        <a:buFont typeface="Wingdings 2"/>
        <a:buChar char=""/>
        <a:defRPr kumimoji="0" sz="1800" kern="1200">
          <a:solidFill>
            <a:schemeClr val="tx1"/>
          </a:solidFill>
          <a:latin typeface="Calibri" pitchFamily="34" charset="0"/>
          <a:ea typeface="+mn-ea"/>
          <a:cs typeface="Calibri"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9.xml"/><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752600"/>
            <a:ext cx="8763000" cy="1829761"/>
          </a:xfrm>
        </p:spPr>
        <p:txBody>
          <a:bodyPr>
            <a:normAutofit/>
          </a:bodyPr>
          <a:lstStyle/>
          <a:p>
            <a:r>
              <a:rPr lang="en-US" sz="3400" dirty="0" smtClean="0"/>
              <a:t>Florida Safety Decision Making Methodology</a:t>
            </a:r>
            <a:endParaRPr lang="en-US" sz="3400" dirty="0"/>
          </a:p>
        </p:txBody>
      </p:sp>
      <p:sp>
        <p:nvSpPr>
          <p:cNvPr id="3" name="Subtitle 2"/>
          <p:cNvSpPr>
            <a:spLocks noGrp="1"/>
          </p:cNvSpPr>
          <p:nvPr>
            <p:ph type="subTitle" idx="1"/>
          </p:nvPr>
        </p:nvSpPr>
        <p:spPr>
          <a:xfrm>
            <a:off x="990600" y="3657600"/>
            <a:ext cx="7772400" cy="1199704"/>
          </a:xfrm>
        </p:spPr>
        <p:txBody>
          <a:bodyPr>
            <a:normAutofit/>
          </a:bodyPr>
          <a:lstStyle/>
          <a:p>
            <a:r>
              <a:rPr lang="en-US" dirty="0" smtClean="0"/>
              <a:t>The Information Domains and Information Collection</a:t>
            </a:r>
            <a:endParaRPr lang="en-US" dirty="0"/>
          </a:p>
        </p:txBody>
      </p:sp>
    </p:spTree>
    <p:extLst>
      <p:ext uri="{BB962C8B-B14F-4D97-AF65-F5344CB8AC3E}">
        <p14:creationId xmlns="" xmlns:p14="http://schemas.microsoft.com/office/powerpoint/2010/main" val="360489916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35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engage the family?</a:t>
            </a:r>
            <a:endParaRPr lang="en-US" dirty="0"/>
          </a:p>
        </p:txBody>
      </p:sp>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Domain 1: Extent of Maltreatment</a:t>
            </a:r>
            <a:endParaRPr lang="en-US" dirty="0"/>
          </a:p>
        </p:txBody>
      </p:sp>
      <p:grpSp>
        <p:nvGrpSpPr>
          <p:cNvPr id="9" name="Group 8"/>
          <p:cNvGrpSpPr/>
          <p:nvPr/>
        </p:nvGrpSpPr>
        <p:grpSpPr>
          <a:xfrm>
            <a:off x="3156050" y="2438889"/>
            <a:ext cx="2831901" cy="2831901"/>
            <a:chOff x="2927449" y="1142982"/>
            <a:chExt cx="2831901" cy="2831901"/>
          </a:xfrm>
        </p:grpSpPr>
        <p:sp>
          <p:nvSpPr>
            <p:cNvPr id="28" name="Oval 27"/>
            <p:cNvSpPr/>
            <p:nvPr/>
          </p:nvSpPr>
          <p:spPr>
            <a:xfrm>
              <a:off x="2927449" y="1142982"/>
              <a:ext cx="2831901" cy="2831901"/>
            </a:xfrm>
            <a:prstGeom prst="ellipse">
              <a:avLst/>
            </a:pr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sp>
        <p:sp>
          <p:nvSpPr>
            <p:cNvPr id="29" name="Oval 4"/>
            <p:cNvSpPr/>
            <p:nvPr/>
          </p:nvSpPr>
          <p:spPr>
            <a:xfrm>
              <a:off x="3342172" y="1557704"/>
              <a:ext cx="2002455" cy="200245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r>
                <a:rPr lang="en-US" sz="3800" kern="1200" dirty="0" smtClean="0">
                  <a:latin typeface="Calibri" pitchFamily="34" charset="0"/>
                  <a:cs typeface="Calibri" pitchFamily="34" charset="0"/>
                </a:rPr>
                <a:t>KNOW THE FAMILY</a:t>
              </a:r>
              <a:endParaRPr lang="en-US" sz="3800" kern="1200" dirty="0">
                <a:latin typeface="Calibri" pitchFamily="34" charset="0"/>
                <a:cs typeface="Calibri" pitchFamily="34" charset="0"/>
              </a:endParaRPr>
            </a:p>
          </p:txBody>
        </p:sp>
      </p:grpSp>
      <p:grpSp>
        <p:nvGrpSpPr>
          <p:cNvPr id="10" name="Group 9"/>
          <p:cNvGrpSpPr/>
          <p:nvPr/>
        </p:nvGrpSpPr>
        <p:grpSpPr>
          <a:xfrm>
            <a:off x="3864025" y="1308602"/>
            <a:ext cx="1415950" cy="1415950"/>
            <a:chOff x="3635424" y="12695"/>
            <a:chExt cx="1415950" cy="1415950"/>
          </a:xfrm>
        </p:grpSpPr>
        <p:sp>
          <p:nvSpPr>
            <p:cNvPr id="26" name="Oval 25"/>
            <p:cNvSpPr/>
            <p:nvPr/>
          </p:nvSpPr>
          <p:spPr>
            <a:xfrm>
              <a:off x="3635424" y="12695"/>
              <a:ext cx="1415950" cy="1415950"/>
            </a:xfrm>
            <a:prstGeom prst="ellipse">
              <a:avLst/>
            </a:pr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sp>
        <p:sp>
          <p:nvSpPr>
            <p:cNvPr id="27" name="Oval 6"/>
            <p:cNvSpPr/>
            <p:nvPr/>
          </p:nvSpPr>
          <p:spPr>
            <a:xfrm>
              <a:off x="3842785" y="220056"/>
              <a:ext cx="1001228" cy="1001228"/>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latin typeface="Calibri" pitchFamily="34" charset="0"/>
                  <a:cs typeface="Calibri" pitchFamily="34" charset="0"/>
                </a:rPr>
                <a:t>D1:</a:t>
              </a:r>
            </a:p>
            <a:p>
              <a:pPr lvl="0" algn="ctr" defTabSz="577850">
                <a:lnSpc>
                  <a:spcPct val="90000"/>
                </a:lnSpc>
                <a:spcBef>
                  <a:spcPct val="0"/>
                </a:spcBef>
                <a:spcAft>
                  <a:spcPct val="35000"/>
                </a:spcAft>
              </a:pPr>
              <a:r>
                <a:rPr lang="en-US" sz="1300" kern="1200" dirty="0" smtClean="0">
                  <a:latin typeface="Calibri" pitchFamily="34" charset="0"/>
                  <a:cs typeface="Calibri" pitchFamily="34" charset="0"/>
                </a:rPr>
                <a:t>Extent of Maltreatment</a:t>
              </a:r>
              <a:endParaRPr lang="en-US" sz="1300" kern="1200" dirty="0">
                <a:latin typeface="Calibri" pitchFamily="34" charset="0"/>
                <a:cs typeface="Calibri" pitchFamily="34" charset="0"/>
              </a:endParaRPr>
            </a:p>
          </p:txBody>
        </p:sp>
      </p:grpSp>
      <p:grpSp>
        <p:nvGrpSpPr>
          <p:cNvPr id="11" name="Group 10"/>
          <p:cNvGrpSpPr/>
          <p:nvPr/>
        </p:nvGrpSpPr>
        <p:grpSpPr>
          <a:xfrm>
            <a:off x="5461166" y="2218522"/>
            <a:ext cx="1415950" cy="1415950"/>
            <a:chOff x="5232565" y="922615"/>
            <a:chExt cx="1415950" cy="1415950"/>
          </a:xfrm>
        </p:grpSpPr>
        <p:sp>
          <p:nvSpPr>
            <p:cNvPr id="24" name="Oval 23"/>
            <p:cNvSpPr/>
            <p:nvPr/>
          </p:nvSpPr>
          <p:spPr>
            <a:xfrm>
              <a:off x="5232565" y="922615"/>
              <a:ext cx="1415950" cy="1415950"/>
            </a:xfrm>
            <a:prstGeom prst="ellipse">
              <a:avLst/>
            </a:prstGeom>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sp>
        <p:sp>
          <p:nvSpPr>
            <p:cNvPr id="25" name="Oval 8"/>
            <p:cNvSpPr/>
            <p:nvPr/>
          </p:nvSpPr>
          <p:spPr>
            <a:xfrm>
              <a:off x="5439926" y="1129976"/>
              <a:ext cx="1001228" cy="1001228"/>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latin typeface="Calibri" pitchFamily="34" charset="0"/>
                  <a:cs typeface="Calibri" pitchFamily="34" charset="0"/>
                </a:rPr>
                <a:t>?</a:t>
              </a:r>
              <a:endParaRPr lang="en-US" sz="1300" kern="1200" dirty="0">
                <a:latin typeface="Calibri" pitchFamily="34" charset="0"/>
                <a:cs typeface="Calibri" pitchFamily="34" charset="0"/>
              </a:endParaRPr>
            </a:p>
          </p:txBody>
        </p:sp>
      </p:grpSp>
      <p:grpSp>
        <p:nvGrpSpPr>
          <p:cNvPr id="12" name="Group 11"/>
          <p:cNvGrpSpPr/>
          <p:nvPr/>
        </p:nvGrpSpPr>
        <p:grpSpPr>
          <a:xfrm>
            <a:off x="5461166" y="4062741"/>
            <a:ext cx="1415950" cy="1415950"/>
            <a:chOff x="5232565" y="2766834"/>
            <a:chExt cx="1415950" cy="1415950"/>
          </a:xfrm>
        </p:grpSpPr>
        <p:sp>
          <p:nvSpPr>
            <p:cNvPr id="22" name="Oval 21"/>
            <p:cNvSpPr/>
            <p:nvPr/>
          </p:nvSpPr>
          <p:spPr>
            <a:xfrm>
              <a:off x="5232565" y="2766834"/>
              <a:ext cx="1415950" cy="1415950"/>
            </a:xfrm>
            <a:prstGeom prst="ellipse">
              <a:avLst/>
            </a:prstGeom>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sp>
        <p:sp>
          <p:nvSpPr>
            <p:cNvPr id="23" name="Oval 10"/>
            <p:cNvSpPr/>
            <p:nvPr/>
          </p:nvSpPr>
          <p:spPr>
            <a:xfrm>
              <a:off x="5439926" y="2974195"/>
              <a:ext cx="1001228" cy="1001228"/>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latin typeface="Calibri" pitchFamily="34" charset="0"/>
                  <a:cs typeface="Calibri" pitchFamily="34" charset="0"/>
                </a:rPr>
                <a:t>?</a:t>
              </a:r>
              <a:endParaRPr lang="en-US" sz="1300" kern="1200" dirty="0">
                <a:latin typeface="Calibri" pitchFamily="34" charset="0"/>
                <a:cs typeface="Calibri" pitchFamily="34" charset="0"/>
              </a:endParaRPr>
            </a:p>
          </p:txBody>
        </p:sp>
      </p:grpSp>
      <p:grpSp>
        <p:nvGrpSpPr>
          <p:cNvPr id="13" name="Group 12"/>
          <p:cNvGrpSpPr/>
          <p:nvPr/>
        </p:nvGrpSpPr>
        <p:grpSpPr>
          <a:xfrm>
            <a:off x="3864025" y="4984850"/>
            <a:ext cx="1415950" cy="1415950"/>
            <a:chOff x="3635424" y="3688943"/>
            <a:chExt cx="1415950" cy="1415950"/>
          </a:xfrm>
        </p:grpSpPr>
        <p:sp>
          <p:nvSpPr>
            <p:cNvPr id="20" name="Oval 19"/>
            <p:cNvSpPr/>
            <p:nvPr/>
          </p:nvSpPr>
          <p:spPr>
            <a:xfrm>
              <a:off x="3635424" y="3688943"/>
              <a:ext cx="1415950" cy="1415950"/>
            </a:xfrm>
            <a:prstGeom prst="ellipse">
              <a:avLst/>
            </a:prstGeom>
          </p:spPr>
          <p:style>
            <a:lnRef idx="2">
              <a:schemeClr val="lt1">
                <a:hueOff val="0"/>
                <a:satOff val="0"/>
                <a:lumOff val="0"/>
                <a:alphaOff val="0"/>
              </a:schemeClr>
            </a:lnRef>
            <a:fillRef idx="1">
              <a:schemeClr val="accent6">
                <a:alpha val="50000"/>
                <a:hueOff val="0"/>
                <a:satOff val="0"/>
                <a:lumOff val="0"/>
                <a:alphaOff val="0"/>
              </a:schemeClr>
            </a:fillRef>
            <a:effectRef idx="0">
              <a:schemeClr val="accent6">
                <a:alpha val="50000"/>
                <a:hueOff val="0"/>
                <a:satOff val="0"/>
                <a:lumOff val="0"/>
                <a:alphaOff val="0"/>
              </a:schemeClr>
            </a:effectRef>
            <a:fontRef idx="minor">
              <a:schemeClr val="tx1"/>
            </a:fontRef>
          </p:style>
        </p:sp>
        <p:sp>
          <p:nvSpPr>
            <p:cNvPr id="21" name="Oval 12"/>
            <p:cNvSpPr/>
            <p:nvPr/>
          </p:nvSpPr>
          <p:spPr>
            <a:xfrm>
              <a:off x="3842785" y="3896304"/>
              <a:ext cx="1001228" cy="1001228"/>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latin typeface="Calibri" pitchFamily="34" charset="0"/>
                  <a:cs typeface="Calibri" pitchFamily="34" charset="0"/>
                </a:rPr>
                <a:t>?</a:t>
              </a:r>
              <a:endParaRPr lang="en-US" sz="1300" kern="1200" dirty="0">
                <a:latin typeface="Calibri" pitchFamily="34" charset="0"/>
                <a:cs typeface="Calibri" pitchFamily="34" charset="0"/>
              </a:endParaRPr>
            </a:p>
          </p:txBody>
        </p:sp>
      </p:grpSp>
      <p:grpSp>
        <p:nvGrpSpPr>
          <p:cNvPr id="14" name="Group 13"/>
          <p:cNvGrpSpPr/>
          <p:nvPr/>
        </p:nvGrpSpPr>
        <p:grpSpPr>
          <a:xfrm>
            <a:off x="2266884" y="4062741"/>
            <a:ext cx="1415950" cy="1415950"/>
            <a:chOff x="2038283" y="2766834"/>
            <a:chExt cx="1415950" cy="1415950"/>
          </a:xfrm>
        </p:grpSpPr>
        <p:sp>
          <p:nvSpPr>
            <p:cNvPr id="18" name="Oval 17"/>
            <p:cNvSpPr/>
            <p:nvPr/>
          </p:nvSpPr>
          <p:spPr>
            <a:xfrm>
              <a:off x="2038283" y="2766834"/>
              <a:ext cx="1415950" cy="1415950"/>
            </a:xfrm>
            <a:prstGeom prst="ellipse">
              <a:avLst/>
            </a:pr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sp>
        <p:sp>
          <p:nvSpPr>
            <p:cNvPr id="19" name="Oval 14"/>
            <p:cNvSpPr/>
            <p:nvPr/>
          </p:nvSpPr>
          <p:spPr>
            <a:xfrm>
              <a:off x="2245644" y="2974195"/>
              <a:ext cx="1001228" cy="1001228"/>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latin typeface="Calibri" pitchFamily="34" charset="0"/>
                  <a:cs typeface="Calibri" pitchFamily="34" charset="0"/>
                </a:rPr>
                <a:t>?</a:t>
              </a:r>
              <a:endParaRPr lang="en-US" sz="1300" kern="1200" dirty="0">
                <a:latin typeface="Calibri" pitchFamily="34" charset="0"/>
                <a:cs typeface="Calibri" pitchFamily="34" charset="0"/>
              </a:endParaRPr>
            </a:p>
          </p:txBody>
        </p:sp>
      </p:grpSp>
      <p:grpSp>
        <p:nvGrpSpPr>
          <p:cNvPr id="15" name="Group 14"/>
          <p:cNvGrpSpPr/>
          <p:nvPr/>
        </p:nvGrpSpPr>
        <p:grpSpPr>
          <a:xfrm>
            <a:off x="2266884" y="2218522"/>
            <a:ext cx="1415950" cy="1415950"/>
            <a:chOff x="2038283" y="922615"/>
            <a:chExt cx="1415950" cy="1415950"/>
          </a:xfrm>
        </p:grpSpPr>
        <p:sp>
          <p:nvSpPr>
            <p:cNvPr id="16" name="Oval 15"/>
            <p:cNvSpPr/>
            <p:nvPr/>
          </p:nvSpPr>
          <p:spPr>
            <a:xfrm>
              <a:off x="2038283" y="922615"/>
              <a:ext cx="1415950" cy="1415950"/>
            </a:xfrm>
            <a:prstGeom prst="ellipse">
              <a:avLst/>
            </a:pr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sp>
        <p:sp>
          <p:nvSpPr>
            <p:cNvPr id="17" name="Oval 16"/>
            <p:cNvSpPr/>
            <p:nvPr/>
          </p:nvSpPr>
          <p:spPr>
            <a:xfrm>
              <a:off x="2245644" y="1129976"/>
              <a:ext cx="1001228" cy="1001228"/>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latin typeface="Calibri" pitchFamily="34" charset="0"/>
                  <a:cs typeface="Calibri" pitchFamily="34" charset="0"/>
                </a:rPr>
                <a:t>?</a:t>
              </a:r>
              <a:endParaRPr lang="en-US" sz="1300" kern="1200" dirty="0">
                <a:latin typeface="Calibri" pitchFamily="34" charset="0"/>
                <a:cs typeface="Calibri" pitchFamily="34" charset="0"/>
              </a:endParaRPr>
            </a:p>
          </p:txBody>
        </p:sp>
      </p:grpSp>
      <p:grpSp>
        <p:nvGrpSpPr>
          <p:cNvPr id="31" name="Group 30"/>
          <p:cNvGrpSpPr/>
          <p:nvPr/>
        </p:nvGrpSpPr>
        <p:grpSpPr>
          <a:xfrm>
            <a:off x="3864025" y="1308602"/>
            <a:ext cx="1415950" cy="1415950"/>
            <a:chOff x="3635424" y="12695"/>
            <a:chExt cx="1415950" cy="1415950"/>
          </a:xfrm>
          <a:solidFill>
            <a:srgbClr val="91CF4D"/>
          </a:solidFill>
        </p:grpSpPr>
        <p:sp>
          <p:nvSpPr>
            <p:cNvPr id="32" name="Oval 31"/>
            <p:cNvSpPr/>
            <p:nvPr/>
          </p:nvSpPr>
          <p:spPr>
            <a:xfrm>
              <a:off x="3635424" y="12695"/>
              <a:ext cx="1415950" cy="1415950"/>
            </a:xfrm>
            <a:prstGeom prst="ellipse">
              <a:avLst/>
            </a:prstGeom>
            <a:grpFill/>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sp>
        <p:sp>
          <p:nvSpPr>
            <p:cNvPr id="33" name="Oval 6"/>
            <p:cNvSpPr/>
            <p:nvPr/>
          </p:nvSpPr>
          <p:spPr>
            <a:xfrm>
              <a:off x="3842785" y="220056"/>
              <a:ext cx="1001228" cy="1001228"/>
            </a:xfrm>
            <a:prstGeom prst="rect">
              <a:avLst/>
            </a:prstGeom>
            <a:noFill/>
          </p:spPr>
          <p:style>
            <a:lnRef idx="0">
              <a:scrgbClr r="0" g="0" b="0"/>
            </a:lnRef>
            <a:fillRef idx="0">
              <a:scrgbClr r="0" g="0" b="0"/>
            </a:fillRef>
            <a:effectRef idx="0">
              <a:scrgbClr r="0" g="0" b="0"/>
            </a:effectRef>
            <a:fontRef idx="minor">
              <a:schemeClr val="tx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latin typeface="Calibri" pitchFamily="34" charset="0"/>
                  <a:cs typeface="Calibri" pitchFamily="34" charset="0"/>
                </a:rPr>
                <a:t>D1:</a:t>
              </a:r>
            </a:p>
            <a:p>
              <a:pPr lvl="0" algn="ctr" defTabSz="577850">
                <a:lnSpc>
                  <a:spcPct val="90000"/>
                </a:lnSpc>
                <a:spcBef>
                  <a:spcPct val="0"/>
                </a:spcBef>
                <a:spcAft>
                  <a:spcPct val="35000"/>
                </a:spcAft>
              </a:pPr>
              <a:r>
                <a:rPr lang="en-US" sz="1300" kern="1200" dirty="0" smtClean="0">
                  <a:latin typeface="Calibri" pitchFamily="34" charset="0"/>
                  <a:cs typeface="Calibri" pitchFamily="34" charset="0"/>
                </a:rPr>
                <a:t>Extent of Maltreatment</a:t>
              </a:r>
              <a:endParaRPr lang="en-US" sz="1300" kern="1200" dirty="0">
                <a:latin typeface="Calibri" pitchFamily="34" charset="0"/>
                <a:cs typeface="Calibri" pitchFamily="34" charset="0"/>
              </a:endParaRPr>
            </a:p>
          </p:txBody>
        </p:sp>
      </p:gr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8000"/>
                                  </p:stCondLst>
                                  <p:childTnLst>
                                    <p:set>
                                      <p:cBhvr>
                                        <p:cTn id="6" dur="1" fill="hold">
                                          <p:stCondLst>
                                            <p:cond delay="0"/>
                                          </p:stCondLst>
                                        </p:cTn>
                                        <p:tgtEl>
                                          <p:spTgt spid="31"/>
                                        </p:tgtEl>
                                        <p:attrNameLst>
                                          <p:attrName>style.visibility</p:attrName>
                                        </p:attrNameLst>
                                      </p:cBhvr>
                                      <p:to>
                                        <p:strVal val="visible"/>
                                      </p:to>
                                    </p:set>
                                    <p:animEffect transition="in" filter="wedge">
                                      <p:cBhvr>
                                        <p:cTn id="7"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2438400" y="1600200"/>
            <a:ext cx="4876800" cy="4525963"/>
          </a:xfrm>
        </p:spPr>
        <p:txBody>
          <a:bodyPr/>
          <a:lstStyle/>
          <a:p>
            <a:pPr lvl="0"/>
            <a:r>
              <a:rPr lang="en-US" dirty="0" smtClean="0"/>
              <a:t>Type of maltreatment</a:t>
            </a:r>
          </a:p>
          <a:p>
            <a:pPr lvl="0"/>
            <a:r>
              <a:rPr lang="en-US" dirty="0" smtClean="0"/>
              <a:t>Facts</a:t>
            </a:r>
          </a:p>
          <a:p>
            <a:pPr lvl="0"/>
            <a:r>
              <a:rPr lang="en-US" dirty="0" smtClean="0"/>
              <a:t>Evidence</a:t>
            </a:r>
          </a:p>
          <a:p>
            <a:pPr lvl="0"/>
            <a:r>
              <a:rPr lang="en-US" dirty="0" smtClean="0"/>
              <a:t>Description of specific events</a:t>
            </a:r>
          </a:p>
          <a:p>
            <a:pPr lvl="0"/>
            <a:r>
              <a:rPr lang="en-US" dirty="0" smtClean="0"/>
              <a:t>Condition of child</a:t>
            </a:r>
          </a:p>
          <a:p>
            <a:pPr lvl="0"/>
            <a:r>
              <a:rPr lang="en-US" dirty="0" smtClean="0"/>
              <a:t>Identity of child victim and perpetrator</a:t>
            </a:r>
            <a:endParaRPr lang="en-US" dirty="0"/>
          </a:p>
        </p:txBody>
      </p:sp>
      <p:sp>
        <p:nvSpPr>
          <p:cNvPr id="2" name="Title 1"/>
          <p:cNvSpPr>
            <a:spLocks noGrp="1"/>
          </p:cNvSpPr>
          <p:nvPr>
            <p:ph type="title"/>
          </p:nvPr>
        </p:nvSpPr>
        <p:spPr/>
        <p:txBody>
          <a:bodyPr/>
          <a:lstStyle/>
          <a:p>
            <a:r>
              <a:rPr lang="en-US" dirty="0" smtClean="0"/>
              <a:t>Nature and Extent of Maltreatment </a:t>
            </a:r>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withEffect">
                                  <p:stCondLst>
                                    <p:cond delay="6500"/>
                                  </p:stCondLst>
                                  <p:childTnLst>
                                    <p:animClr clrSpc="rgb">
                                      <p:cBhvr override="childStyle">
                                        <p:cTn id="6" dur="2000" fill="hold"/>
                                        <p:tgtEl>
                                          <p:spTgt spid="5">
                                            <p:txEl>
                                              <p:pRg st="0" end="0"/>
                                            </p:txEl>
                                          </p:spTgt>
                                        </p:tgtEl>
                                        <p:attrNameLst>
                                          <p:attrName>style.color</p:attrName>
                                        </p:attrNameLst>
                                      </p:cBhvr>
                                      <p:to>
                                        <a:schemeClr val="accent1"/>
                                      </p:to>
                                    </p:animClr>
                                  </p:childTnLst>
                                </p:cTn>
                              </p:par>
                              <p:par>
                                <p:cTn id="7" presetID="3" presetClass="emph" presetSubtype="2" fill="hold" grpId="0" nodeType="withEffect">
                                  <p:stCondLst>
                                    <p:cond delay="8000"/>
                                  </p:stCondLst>
                                  <p:childTnLst>
                                    <p:animClr clrSpc="rgb">
                                      <p:cBhvr override="childStyle">
                                        <p:cTn id="8" dur="2000" fill="hold"/>
                                        <p:tgtEl>
                                          <p:spTgt spid="5">
                                            <p:txEl>
                                              <p:pRg st="1" end="1"/>
                                            </p:txEl>
                                          </p:spTgt>
                                        </p:tgtEl>
                                        <p:attrNameLst>
                                          <p:attrName>style.color</p:attrName>
                                        </p:attrNameLst>
                                      </p:cBhvr>
                                      <p:to>
                                        <a:schemeClr val="accent1"/>
                                      </p:to>
                                    </p:animClr>
                                  </p:childTnLst>
                                </p:cTn>
                              </p:par>
                              <p:par>
                                <p:cTn id="9" presetID="3" presetClass="emph" presetSubtype="2" fill="hold" grpId="0" nodeType="withEffect">
                                  <p:stCondLst>
                                    <p:cond delay="8500"/>
                                  </p:stCondLst>
                                  <p:childTnLst>
                                    <p:animClr clrSpc="rgb">
                                      <p:cBhvr override="childStyle">
                                        <p:cTn id="10" dur="2000" fill="hold"/>
                                        <p:tgtEl>
                                          <p:spTgt spid="5">
                                            <p:txEl>
                                              <p:pRg st="2" end="2"/>
                                            </p:txEl>
                                          </p:spTgt>
                                        </p:tgtEl>
                                        <p:attrNameLst>
                                          <p:attrName>style.color</p:attrName>
                                        </p:attrNameLst>
                                      </p:cBhvr>
                                      <p:to>
                                        <a:schemeClr val="accent1"/>
                                      </p:to>
                                    </p:animClr>
                                  </p:childTnLst>
                                </p:cTn>
                              </p:par>
                              <p:par>
                                <p:cTn id="11" presetID="3" presetClass="emph" presetSubtype="2" fill="hold" grpId="0" nodeType="withEffect">
                                  <p:stCondLst>
                                    <p:cond delay="11000"/>
                                  </p:stCondLst>
                                  <p:childTnLst>
                                    <p:animClr clrSpc="rgb">
                                      <p:cBhvr override="childStyle">
                                        <p:cTn id="12" dur="2000" fill="hold"/>
                                        <p:tgtEl>
                                          <p:spTgt spid="5">
                                            <p:txEl>
                                              <p:pRg st="3" end="3"/>
                                            </p:txEl>
                                          </p:spTgt>
                                        </p:tgtEl>
                                        <p:attrNameLst>
                                          <p:attrName>style.color</p:attrName>
                                        </p:attrNameLst>
                                      </p:cBhvr>
                                      <p:to>
                                        <a:schemeClr val="accent1"/>
                                      </p:to>
                                    </p:animClr>
                                  </p:childTnLst>
                                </p:cTn>
                              </p:par>
                              <p:par>
                                <p:cTn id="13" presetID="3" presetClass="emph" presetSubtype="2" fill="hold" grpId="0" nodeType="withEffect">
                                  <p:stCondLst>
                                    <p:cond delay="13500"/>
                                  </p:stCondLst>
                                  <p:childTnLst>
                                    <p:animClr clrSpc="rgb">
                                      <p:cBhvr override="childStyle">
                                        <p:cTn id="14" dur="2000" fill="hold"/>
                                        <p:tgtEl>
                                          <p:spTgt spid="5">
                                            <p:txEl>
                                              <p:pRg st="4" end="4"/>
                                            </p:txEl>
                                          </p:spTgt>
                                        </p:tgtEl>
                                        <p:attrNameLst>
                                          <p:attrName>style.color</p:attrName>
                                        </p:attrNameLst>
                                      </p:cBhvr>
                                      <p:to>
                                        <a:schemeClr val="accent1"/>
                                      </p:to>
                                    </p:animClr>
                                  </p:childTnLst>
                                </p:cTn>
                              </p:par>
                              <p:par>
                                <p:cTn id="15" presetID="3" presetClass="emph" presetSubtype="2" fill="hold" grpId="0" nodeType="withEffect">
                                  <p:stCondLst>
                                    <p:cond delay="15500"/>
                                  </p:stCondLst>
                                  <p:childTnLst>
                                    <p:animClr clrSpc="rgb">
                                      <p:cBhvr override="childStyle">
                                        <p:cTn id="16" dur="2000" fill="hold"/>
                                        <p:tgtEl>
                                          <p:spTgt spid="5">
                                            <p:txEl>
                                              <p:pRg st="5" end="5"/>
                                            </p:txEl>
                                          </p:spTgt>
                                        </p:tgtEl>
                                        <p:attrNameLst>
                                          <p:attrName>style.color</p:attrName>
                                        </p:attrNameLst>
                                      </p:cBhvr>
                                      <p:to>
                                        <a:schemeClr val="accent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Domain 2: Surrounding Circumstances</a:t>
            </a:r>
            <a:endParaRPr lang="en-US" dirty="0"/>
          </a:p>
        </p:txBody>
      </p:sp>
      <p:grpSp>
        <p:nvGrpSpPr>
          <p:cNvPr id="30" name="Group 29"/>
          <p:cNvGrpSpPr/>
          <p:nvPr/>
        </p:nvGrpSpPr>
        <p:grpSpPr>
          <a:xfrm>
            <a:off x="3154183" y="2435024"/>
            <a:ext cx="2830210" cy="2830210"/>
            <a:chOff x="2928294" y="1136070"/>
            <a:chExt cx="2830210" cy="2830210"/>
          </a:xfrm>
        </p:grpSpPr>
        <p:sp>
          <p:nvSpPr>
            <p:cNvPr id="49" name="Oval 48"/>
            <p:cNvSpPr/>
            <p:nvPr/>
          </p:nvSpPr>
          <p:spPr>
            <a:xfrm>
              <a:off x="2928294" y="1136070"/>
              <a:ext cx="2830210" cy="2830210"/>
            </a:xfrm>
            <a:prstGeom prst="ellipse">
              <a:avLst/>
            </a:pr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sp>
        <p:sp>
          <p:nvSpPr>
            <p:cNvPr id="50" name="Oval 4"/>
            <p:cNvSpPr/>
            <p:nvPr/>
          </p:nvSpPr>
          <p:spPr>
            <a:xfrm>
              <a:off x="3342769" y="1550544"/>
              <a:ext cx="2001260" cy="2001262"/>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r>
                <a:rPr lang="en-US" sz="3800" kern="1200" dirty="0" smtClean="0">
                  <a:latin typeface="Calibri" pitchFamily="34" charset="0"/>
                  <a:cs typeface="Calibri" pitchFamily="34" charset="0"/>
                </a:rPr>
                <a:t>KNOW THE FAMILY</a:t>
              </a:r>
              <a:endParaRPr lang="en-US" sz="3800" kern="1200" dirty="0">
                <a:latin typeface="Calibri" pitchFamily="34" charset="0"/>
                <a:cs typeface="Calibri" pitchFamily="34" charset="0"/>
              </a:endParaRPr>
            </a:p>
          </p:txBody>
        </p:sp>
      </p:grpSp>
      <p:grpSp>
        <p:nvGrpSpPr>
          <p:cNvPr id="31" name="Group 30"/>
          <p:cNvGrpSpPr/>
          <p:nvPr/>
        </p:nvGrpSpPr>
        <p:grpSpPr>
          <a:xfrm>
            <a:off x="3861736" y="1298954"/>
            <a:ext cx="1415105" cy="1415105"/>
            <a:chOff x="3635847" y="0"/>
            <a:chExt cx="1415105" cy="1415105"/>
          </a:xfrm>
        </p:grpSpPr>
        <p:sp>
          <p:nvSpPr>
            <p:cNvPr id="47" name="Oval 46"/>
            <p:cNvSpPr/>
            <p:nvPr/>
          </p:nvSpPr>
          <p:spPr>
            <a:xfrm>
              <a:off x="3635847" y="0"/>
              <a:ext cx="1415105" cy="1415105"/>
            </a:xfrm>
            <a:prstGeom prst="ellipse">
              <a:avLst/>
            </a:pr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sp>
        <p:sp>
          <p:nvSpPr>
            <p:cNvPr id="48" name="Oval 6"/>
            <p:cNvSpPr/>
            <p:nvPr/>
          </p:nvSpPr>
          <p:spPr>
            <a:xfrm>
              <a:off x="3843084" y="207237"/>
              <a:ext cx="1000631" cy="100063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latin typeface="Calibri" pitchFamily="34" charset="0"/>
                  <a:cs typeface="Calibri" pitchFamily="34" charset="0"/>
                </a:rPr>
                <a:t>D1:</a:t>
              </a:r>
            </a:p>
            <a:p>
              <a:pPr lvl="0" algn="ctr" defTabSz="577850">
                <a:lnSpc>
                  <a:spcPct val="90000"/>
                </a:lnSpc>
                <a:spcBef>
                  <a:spcPct val="0"/>
                </a:spcBef>
                <a:spcAft>
                  <a:spcPct val="35000"/>
                </a:spcAft>
              </a:pPr>
              <a:r>
                <a:rPr lang="en-US" sz="1300" kern="1200" dirty="0" smtClean="0">
                  <a:latin typeface="Calibri" pitchFamily="34" charset="0"/>
                  <a:cs typeface="Calibri" pitchFamily="34" charset="0"/>
                </a:rPr>
                <a:t>Extent of Maltreatment</a:t>
              </a:r>
              <a:endParaRPr lang="en-US" sz="1300" kern="1200" dirty="0">
                <a:latin typeface="Calibri" pitchFamily="34" charset="0"/>
                <a:cs typeface="Calibri" pitchFamily="34" charset="0"/>
              </a:endParaRPr>
            </a:p>
          </p:txBody>
        </p:sp>
      </p:grpSp>
      <p:grpSp>
        <p:nvGrpSpPr>
          <p:cNvPr id="32" name="Group 31"/>
          <p:cNvGrpSpPr/>
          <p:nvPr/>
        </p:nvGrpSpPr>
        <p:grpSpPr>
          <a:xfrm>
            <a:off x="5463345" y="2219832"/>
            <a:ext cx="1415105" cy="1415105"/>
            <a:chOff x="5237456" y="920878"/>
            <a:chExt cx="1415105" cy="1415105"/>
          </a:xfrm>
        </p:grpSpPr>
        <p:sp>
          <p:nvSpPr>
            <p:cNvPr id="45" name="Oval 44"/>
            <p:cNvSpPr/>
            <p:nvPr/>
          </p:nvSpPr>
          <p:spPr>
            <a:xfrm>
              <a:off x="5237456" y="920878"/>
              <a:ext cx="1415105" cy="1415105"/>
            </a:xfrm>
            <a:prstGeom prst="ellipse">
              <a:avLst/>
            </a:prstGeom>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sp>
        <p:sp>
          <p:nvSpPr>
            <p:cNvPr id="46" name="Oval 8"/>
            <p:cNvSpPr/>
            <p:nvPr/>
          </p:nvSpPr>
          <p:spPr>
            <a:xfrm>
              <a:off x="5444693" y="1128115"/>
              <a:ext cx="1000631" cy="100063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latin typeface="Calibri" pitchFamily="34" charset="0"/>
                  <a:cs typeface="Calibri" pitchFamily="34" charset="0"/>
                </a:rPr>
                <a:t>D2: </a:t>
              </a:r>
            </a:p>
            <a:p>
              <a:pPr lvl="0" algn="ctr" defTabSz="577850">
                <a:lnSpc>
                  <a:spcPct val="90000"/>
                </a:lnSpc>
                <a:spcBef>
                  <a:spcPct val="0"/>
                </a:spcBef>
                <a:spcAft>
                  <a:spcPct val="35000"/>
                </a:spcAft>
              </a:pPr>
              <a:r>
                <a:rPr lang="en-US" sz="1250" kern="1200" dirty="0" smtClean="0">
                  <a:latin typeface="Calibri" pitchFamily="34" charset="0"/>
                  <a:cs typeface="Calibri" pitchFamily="34" charset="0"/>
                </a:rPr>
                <a:t>Surrounding Circumstances</a:t>
              </a:r>
              <a:endParaRPr lang="en-US" sz="1250" kern="1200" dirty="0">
                <a:latin typeface="Calibri" pitchFamily="34" charset="0"/>
                <a:cs typeface="Calibri" pitchFamily="34" charset="0"/>
              </a:endParaRPr>
            </a:p>
          </p:txBody>
        </p:sp>
      </p:grpSp>
      <p:grpSp>
        <p:nvGrpSpPr>
          <p:cNvPr id="33" name="Group 32"/>
          <p:cNvGrpSpPr/>
          <p:nvPr/>
        </p:nvGrpSpPr>
        <p:grpSpPr>
          <a:xfrm>
            <a:off x="5457923" y="4064136"/>
            <a:ext cx="1415105" cy="1415105"/>
            <a:chOff x="5232034" y="2765182"/>
            <a:chExt cx="1415105" cy="1415105"/>
          </a:xfrm>
        </p:grpSpPr>
        <p:sp>
          <p:nvSpPr>
            <p:cNvPr id="43" name="Oval 42"/>
            <p:cNvSpPr/>
            <p:nvPr/>
          </p:nvSpPr>
          <p:spPr>
            <a:xfrm>
              <a:off x="5232034" y="2765182"/>
              <a:ext cx="1415105" cy="1415105"/>
            </a:xfrm>
            <a:prstGeom prst="ellipse">
              <a:avLst/>
            </a:prstGeom>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sp>
        <p:sp>
          <p:nvSpPr>
            <p:cNvPr id="44" name="Oval 10"/>
            <p:cNvSpPr/>
            <p:nvPr/>
          </p:nvSpPr>
          <p:spPr>
            <a:xfrm>
              <a:off x="5439271" y="2972419"/>
              <a:ext cx="1000631" cy="100063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latin typeface="Calibri" pitchFamily="34" charset="0"/>
                  <a:cs typeface="Calibri" pitchFamily="34" charset="0"/>
                </a:rPr>
                <a:t>?</a:t>
              </a:r>
              <a:endParaRPr lang="en-US" sz="1300" kern="1200" dirty="0">
                <a:latin typeface="Calibri" pitchFamily="34" charset="0"/>
                <a:cs typeface="Calibri" pitchFamily="34" charset="0"/>
              </a:endParaRPr>
            </a:p>
          </p:txBody>
        </p:sp>
      </p:grpSp>
      <p:grpSp>
        <p:nvGrpSpPr>
          <p:cNvPr id="34" name="Group 33"/>
          <p:cNvGrpSpPr/>
          <p:nvPr/>
        </p:nvGrpSpPr>
        <p:grpSpPr>
          <a:xfrm>
            <a:off x="3861736" y="4985695"/>
            <a:ext cx="1415105" cy="1415105"/>
            <a:chOff x="3635847" y="3686741"/>
            <a:chExt cx="1415105" cy="1415105"/>
          </a:xfrm>
        </p:grpSpPr>
        <p:sp>
          <p:nvSpPr>
            <p:cNvPr id="41" name="Oval 40"/>
            <p:cNvSpPr/>
            <p:nvPr/>
          </p:nvSpPr>
          <p:spPr>
            <a:xfrm>
              <a:off x="3635847" y="3686741"/>
              <a:ext cx="1415105" cy="1415105"/>
            </a:xfrm>
            <a:prstGeom prst="ellipse">
              <a:avLst/>
            </a:prstGeom>
          </p:spPr>
          <p:style>
            <a:lnRef idx="2">
              <a:schemeClr val="lt1">
                <a:hueOff val="0"/>
                <a:satOff val="0"/>
                <a:lumOff val="0"/>
                <a:alphaOff val="0"/>
              </a:schemeClr>
            </a:lnRef>
            <a:fillRef idx="1">
              <a:schemeClr val="accent6">
                <a:alpha val="50000"/>
                <a:hueOff val="0"/>
                <a:satOff val="0"/>
                <a:lumOff val="0"/>
                <a:alphaOff val="0"/>
              </a:schemeClr>
            </a:fillRef>
            <a:effectRef idx="0">
              <a:schemeClr val="accent6">
                <a:alpha val="50000"/>
                <a:hueOff val="0"/>
                <a:satOff val="0"/>
                <a:lumOff val="0"/>
                <a:alphaOff val="0"/>
              </a:schemeClr>
            </a:effectRef>
            <a:fontRef idx="minor">
              <a:schemeClr val="tx1"/>
            </a:fontRef>
          </p:style>
        </p:sp>
        <p:sp>
          <p:nvSpPr>
            <p:cNvPr id="42" name="Oval 12"/>
            <p:cNvSpPr/>
            <p:nvPr/>
          </p:nvSpPr>
          <p:spPr>
            <a:xfrm>
              <a:off x="3843084" y="3893978"/>
              <a:ext cx="1000631" cy="100063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latin typeface="Calibri" pitchFamily="34" charset="0"/>
                  <a:cs typeface="Calibri" pitchFamily="34" charset="0"/>
                </a:rPr>
                <a:t>?</a:t>
              </a:r>
              <a:endParaRPr lang="en-US" sz="1300" kern="1200" dirty="0">
                <a:latin typeface="Calibri" pitchFamily="34" charset="0"/>
                <a:cs typeface="Calibri" pitchFamily="34" charset="0"/>
              </a:endParaRPr>
            </a:p>
          </p:txBody>
        </p:sp>
      </p:grpSp>
      <p:grpSp>
        <p:nvGrpSpPr>
          <p:cNvPr id="35" name="Group 34"/>
          <p:cNvGrpSpPr/>
          <p:nvPr/>
        </p:nvGrpSpPr>
        <p:grpSpPr>
          <a:xfrm>
            <a:off x="2265549" y="4064136"/>
            <a:ext cx="1415105" cy="1415105"/>
            <a:chOff x="2039660" y="2765182"/>
            <a:chExt cx="1415105" cy="1415105"/>
          </a:xfrm>
        </p:grpSpPr>
        <p:sp>
          <p:nvSpPr>
            <p:cNvPr id="39" name="Oval 38"/>
            <p:cNvSpPr/>
            <p:nvPr/>
          </p:nvSpPr>
          <p:spPr>
            <a:xfrm>
              <a:off x="2039660" y="2765182"/>
              <a:ext cx="1415105" cy="1415105"/>
            </a:xfrm>
            <a:prstGeom prst="ellipse">
              <a:avLst/>
            </a:pr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sp>
        <p:sp>
          <p:nvSpPr>
            <p:cNvPr id="40" name="Oval 14"/>
            <p:cNvSpPr/>
            <p:nvPr/>
          </p:nvSpPr>
          <p:spPr>
            <a:xfrm>
              <a:off x="2246897" y="2972419"/>
              <a:ext cx="1000631" cy="100063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latin typeface="Calibri" pitchFamily="34" charset="0"/>
                  <a:cs typeface="Calibri" pitchFamily="34" charset="0"/>
                </a:rPr>
                <a:t>?</a:t>
              </a:r>
              <a:endParaRPr lang="en-US" sz="1300" kern="1200" dirty="0">
                <a:latin typeface="Calibri" pitchFamily="34" charset="0"/>
                <a:cs typeface="Calibri" pitchFamily="34" charset="0"/>
              </a:endParaRPr>
            </a:p>
          </p:txBody>
        </p:sp>
      </p:grpSp>
      <p:grpSp>
        <p:nvGrpSpPr>
          <p:cNvPr id="36" name="Group 35"/>
          <p:cNvGrpSpPr/>
          <p:nvPr/>
        </p:nvGrpSpPr>
        <p:grpSpPr>
          <a:xfrm>
            <a:off x="2265549" y="2221018"/>
            <a:ext cx="1415105" cy="1415105"/>
            <a:chOff x="2039660" y="922064"/>
            <a:chExt cx="1415105" cy="1415105"/>
          </a:xfrm>
        </p:grpSpPr>
        <p:sp>
          <p:nvSpPr>
            <p:cNvPr id="37" name="Oval 36"/>
            <p:cNvSpPr/>
            <p:nvPr/>
          </p:nvSpPr>
          <p:spPr>
            <a:xfrm>
              <a:off x="2039660" y="922064"/>
              <a:ext cx="1415105" cy="1415105"/>
            </a:xfrm>
            <a:prstGeom prst="ellipse">
              <a:avLst/>
            </a:pr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sp>
        <p:sp>
          <p:nvSpPr>
            <p:cNvPr id="38" name="Oval 16"/>
            <p:cNvSpPr/>
            <p:nvPr/>
          </p:nvSpPr>
          <p:spPr>
            <a:xfrm>
              <a:off x="2246897" y="1129301"/>
              <a:ext cx="1000631" cy="100063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latin typeface="Calibri" pitchFamily="34" charset="0"/>
                  <a:cs typeface="Calibri" pitchFamily="34" charset="0"/>
                </a:rPr>
                <a:t>?</a:t>
              </a:r>
              <a:endParaRPr lang="en-US" sz="1300" kern="1200" dirty="0">
                <a:latin typeface="Calibri" pitchFamily="34" charset="0"/>
                <a:cs typeface="Calibri" pitchFamily="34" charset="0"/>
              </a:endParaRPr>
            </a:p>
          </p:txBody>
        </p:sp>
      </p:grpSp>
      <p:grpSp>
        <p:nvGrpSpPr>
          <p:cNvPr id="51" name="Group 50"/>
          <p:cNvGrpSpPr/>
          <p:nvPr/>
        </p:nvGrpSpPr>
        <p:grpSpPr>
          <a:xfrm>
            <a:off x="5463345" y="2219832"/>
            <a:ext cx="1415105" cy="1415105"/>
            <a:chOff x="5237456" y="920878"/>
            <a:chExt cx="1415105" cy="1415105"/>
          </a:xfrm>
          <a:solidFill>
            <a:srgbClr val="91CF4D"/>
          </a:solidFill>
        </p:grpSpPr>
        <p:sp>
          <p:nvSpPr>
            <p:cNvPr id="52" name="Oval 51"/>
            <p:cNvSpPr/>
            <p:nvPr/>
          </p:nvSpPr>
          <p:spPr>
            <a:xfrm>
              <a:off x="5237456" y="920878"/>
              <a:ext cx="1415105" cy="1415105"/>
            </a:xfrm>
            <a:prstGeom prst="ellipse">
              <a:avLst/>
            </a:prstGeom>
            <a:grpFill/>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sp>
        <p:sp>
          <p:nvSpPr>
            <p:cNvPr id="53" name="Oval 8"/>
            <p:cNvSpPr/>
            <p:nvPr/>
          </p:nvSpPr>
          <p:spPr>
            <a:xfrm>
              <a:off x="5444693" y="1128115"/>
              <a:ext cx="1000631" cy="1000631"/>
            </a:xfrm>
            <a:prstGeom prst="rect">
              <a:avLst/>
            </a:prstGeom>
            <a:noFill/>
          </p:spPr>
          <p:style>
            <a:lnRef idx="0">
              <a:scrgbClr r="0" g="0" b="0"/>
            </a:lnRef>
            <a:fillRef idx="0">
              <a:scrgbClr r="0" g="0" b="0"/>
            </a:fillRef>
            <a:effectRef idx="0">
              <a:scrgbClr r="0" g="0" b="0"/>
            </a:effectRef>
            <a:fontRef idx="minor">
              <a:schemeClr val="tx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latin typeface="Calibri" pitchFamily="34" charset="0"/>
                  <a:cs typeface="Calibri" pitchFamily="34" charset="0"/>
                </a:rPr>
                <a:t>D2: </a:t>
              </a:r>
            </a:p>
            <a:p>
              <a:pPr lvl="0" algn="ctr" defTabSz="577850">
                <a:lnSpc>
                  <a:spcPct val="90000"/>
                </a:lnSpc>
                <a:spcBef>
                  <a:spcPct val="0"/>
                </a:spcBef>
                <a:spcAft>
                  <a:spcPct val="35000"/>
                </a:spcAft>
              </a:pPr>
              <a:r>
                <a:rPr lang="en-US" sz="1250" kern="1200" dirty="0" smtClean="0">
                  <a:latin typeface="Calibri" pitchFamily="34" charset="0"/>
                  <a:cs typeface="Calibri" pitchFamily="34" charset="0"/>
                </a:rPr>
                <a:t>Surrounding Circumstances</a:t>
              </a:r>
              <a:endParaRPr lang="en-US" sz="1250" kern="1200" dirty="0">
                <a:latin typeface="Calibri" pitchFamily="34" charset="0"/>
                <a:cs typeface="Calibri" pitchFamily="34" charset="0"/>
              </a:endParaRPr>
            </a:p>
          </p:txBody>
        </p:sp>
      </p:gr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5500"/>
                                  </p:stCondLst>
                                  <p:childTnLst>
                                    <p:set>
                                      <p:cBhvr>
                                        <p:cTn id="6" dur="1" fill="hold">
                                          <p:stCondLst>
                                            <p:cond delay="0"/>
                                          </p:stCondLst>
                                        </p:cTn>
                                        <p:tgtEl>
                                          <p:spTgt spid="51"/>
                                        </p:tgtEl>
                                        <p:attrNameLst>
                                          <p:attrName>style.visibility</p:attrName>
                                        </p:attrNameLst>
                                      </p:cBhvr>
                                      <p:to>
                                        <p:strVal val="visible"/>
                                      </p:to>
                                    </p:set>
                                    <p:animEffect transition="in" filter="wedge">
                                      <p:cBhvr>
                                        <p:cTn id="7" dur="2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pPr lvl="0"/>
            <a:r>
              <a:rPr lang="en-US" dirty="0" smtClean="0"/>
              <a:t>Premeditated		</a:t>
            </a:r>
          </a:p>
          <a:p>
            <a:pPr lvl="0"/>
            <a:r>
              <a:rPr lang="en-US" dirty="0" smtClean="0"/>
              <a:t>Deliberate</a:t>
            </a:r>
          </a:p>
          <a:p>
            <a:r>
              <a:rPr lang="en-US" dirty="0" smtClean="0"/>
              <a:t>Cruel/Bizarre</a:t>
            </a:r>
          </a:p>
          <a:p>
            <a:pPr lvl="0"/>
            <a:r>
              <a:rPr lang="en-US" dirty="0" smtClean="0"/>
              <a:t>Progressive in Severity</a:t>
            </a:r>
          </a:p>
          <a:p>
            <a:pPr lvl="0"/>
            <a:r>
              <a:rPr lang="en-US" dirty="0" smtClean="0"/>
              <a:t>Alcohol/Drug Related</a:t>
            </a:r>
          </a:p>
          <a:p>
            <a:pPr lvl="0"/>
            <a:r>
              <a:rPr lang="en-US" dirty="0" smtClean="0"/>
              <a:t>Use of weapon/object</a:t>
            </a:r>
          </a:p>
        </p:txBody>
      </p:sp>
      <p:sp>
        <p:nvSpPr>
          <p:cNvPr id="6" name="Content Placeholder 5"/>
          <p:cNvSpPr>
            <a:spLocks noGrp="1"/>
          </p:cNvSpPr>
          <p:nvPr>
            <p:ph sz="half" idx="2"/>
          </p:nvPr>
        </p:nvSpPr>
        <p:spPr/>
        <p:txBody>
          <a:bodyPr/>
          <a:lstStyle/>
          <a:p>
            <a:pPr lvl="0"/>
            <a:r>
              <a:rPr lang="en-US" dirty="0" smtClean="0"/>
              <a:t>Use of threat</a:t>
            </a:r>
          </a:p>
          <a:p>
            <a:pPr lvl="0"/>
            <a:r>
              <a:rPr lang="en-US" dirty="0" smtClean="0"/>
              <a:t>Justification for use of force</a:t>
            </a:r>
          </a:p>
          <a:p>
            <a:pPr lvl="0"/>
            <a:r>
              <a:rPr lang="en-US" dirty="0" smtClean="0"/>
              <a:t>Crisis present</a:t>
            </a:r>
          </a:p>
          <a:p>
            <a:pPr lvl="0"/>
            <a:r>
              <a:rPr lang="en-US" dirty="0" smtClean="0"/>
              <a:t>Chronic stress</a:t>
            </a:r>
          </a:p>
          <a:p>
            <a:pPr lvl="0"/>
            <a:r>
              <a:rPr lang="en-US" dirty="0" smtClean="0"/>
              <a:t>Explanation is inconsistent with injury</a:t>
            </a:r>
          </a:p>
        </p:txBody>
      </p:sp>
      <p:sp>
        <p:nvSpPr>
          <p:cNvPr id="2" name="Title 1"/>
          <p:cNvSpPr>
            <a:spLocks noGrp="1"/>
          </p:cNvSpPr>
          <p:nvPr>
            <p:ph type="title"/>
          </p:nvPr>
        </p:nvSpPr>
        <p:spPr/>
        <p:txBody>
          <a:bodyPr/>
          <a:lstStyle/>
          <a:p>
            <a:r>
              <a:rPr lang="en-US" dirty="0" smtClean="0"/>
              <a:t>Examples of Surrounding Circumstances </a:t>
            </a:r>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withEffect">
                                  <p:stCondLst>
                                    <p:cond delay="25500"/>
                                  </p:stCondLst>
                                  <p:childTnLst>
                                    <p:animClr clrSpc="rgb">
                                      <p:cBhvr override="childStyle">
                                        <p:cTn id="6" dur="2000" fill="hold"/>
                                        <p:tgtEl>
                                          <p:spTgt spid="5">
                                            <p:txEl>
                                              <p:pRg st="0" end="0"/>
                                            </p:txEl>
                                          </p:spTgt>
                                        </p:tgtEl>
                                        <p:attrNameLst>
                                          <p:attrName>style.color</p:attrName>
                                        </p:attrNameLst>
                                      </p:cBhvr>
                                      <p:to>
                                        <a:schemeClr val="accent1"/>
                                      </p:to>
                                    </p:animClr>
                                  </p:childTnLst>
                                </p:cTn>
                              </p:par>
                              <p:par>
                                <p:cTn id="7" presetID="3" presetClass="emph" presetSubtype="2" fill="hold" grpId="0" nodeType="withEffect">
                                  <p:stCondLst>
                                    <p:cond delay="26200"/>
                                  </p:stCondLst>
                                  <p:childTnLst>
                                    <p:animClr clrSpc="rgb">
                                      <p:cBhvr override="childStyle">
                                        <p:cTn id="8" dur="2000" fill="hold"/>
                                        <p:tgtEl>
                                          <p:spTgt spid="5">
                                            <p:txEl>
                                              <p:pRg st="1" end="1"/>
                                            </p:txEl>
                                          </p:spTgt>
                                        </p:tgtEl>
                                        <p:attrNameLst>
                                          <p:attrName>style.color</p:attrName>
                                        </p:attrNameLst>
                                      </p:cBhvr>
                                      <p:to>
                                        <a:schemeClr val="accent1"/>
                                      </p:to>
                                    </p:animClr>
                                  </p:childTnLst>
                                </p:cTn>
                              </p:par>
                              <p:par>
                                <p:cTn id="9" presetID="3" presetClass="emph" presetSubtype="2" fill="hold" grpId="0" nodeType="withEffect">
                                  <p:stCondLst>
                                    <p:cond delay="27700"/>
                                  </p:stCondLst>
                                  <p:childTnLst>
                                    <p:animClr clrSpc="rgb">
                                      <p:cBhvr override="childStyle">
                                        <p:cTn id="10" dur="2000" fill="hold"/>
                                        <p:tgtEl>
                                          <p:spTgt spid="5">
                                            <p:txEl>
                                              <p:pRg st="2" end="2"/>
                                            </p:txEl>
                                          </p:spTgt>
                                        </p:tgtEl>
                                        <p:attrNameLst>
                                          <p:attrName>style.color</p:attrName>
                                        </p:attrNameLst>
                                      </p:cBhvr>
                                      <p:to>
                                        <a:schemeClr val="accent1"/>
                                      </p:to>
                                    </p:animClr>
                                  </p:childTnLst>
                                </p:cTn>
                              </p:par>
                              <p:par>
                                <p:cTn id="11" presetID="3" presetClass="emph" presetSubtype="2" fill="hold" grpId="0" nodeType="withEffect">
                                  <p:stCondLst>
                                    <p:cond delay="29500"/>
                                  </p:stCondLst>
                                  <p:childTnLst>
                                    <p:animClr clrSpc="rgb">
                                      <p:cBhvr override="childStyle">
                                        <p:cTn id="12" dur="2000" fill="hold"/>
                                        <p:tgtEl>
                                          <p:spTgt spid="5">
                                            <p:txEl>
                                              <p:pRg st="3" end="3"/>
                                            </p:txEl>
                                          </p:spTgt>
                                        </p:tgtEl>
                                        <p:attrNameLst>
                                          <p:attrName>style.color</p:attrName>
                                        </p:attrNameLst>
                                      </p:cBhvr>
                                      <p:to>
                                        <a:schemeClr val="accent1"/>
                                      </p:to>
                                    </p:animClr>
                                  </p:childTnLst>
                                </p:cTn>
                              </p:par>
                              <p:par>
                                <p:cTn id="13" presetID="3" presetClass="emph" presetSubtype="2" fill="hold" grpId="0" nodeType="withEffect">
                                  <p:stCondLst>
                                    <p:cond delay="32000"/>
                                  </p:stCondLst>
                                  <p:childTnLst>
                                    <p:animClr clrSpc="rgb">
                                      <p:cBhvr override="childStyle">
                                        <p:cTn id="14" dur="2000" fill="hold"/>
                                        <p:tgtEl>
                                          <p:spTgt spid="5">
                                            <p:txEl>
                                              <p:pRg st="4" end="4"/>
                                            </p:txEl>
                                          </p:spTgt>
                                        </p:tgtEl>
                                        <p:attrNameLst>
                                          <p:attrName>style.color</p:attrName>
                                        </p:attrNameLst>
                                      </p:cBhvr>
                                      <p:to>
                                        <a:schemeClr val="accent1"/>
                                      </p:to>
                                    </p:animClr>
                                  </p:childTnLst>
                                </p:cTn>
                              </p:par>
                              <p:par>
                                <p:cTn id="15" presetID="3" presetClass="emph" presetSubtype="2" fill="hold" grpId="0" nodeType="withEffect">
                                  <p:stCondLst>
                                    <p:cond delay="34000"/>
                                  </p:stCondLst>
                                  <p:childTnLst>
                                    <p:animClr clrSpc="rgb">
                                      <p:cBhvr override="childStyle">
                                        <p:cTn id="16" dur="2000" fill="hold"/>
                                        <p:tgtEl>
                                          <p:spTgt spid="5">
                                            <p:txEl>
                                              <p:pRg st="5" end="5"/>
                                            </p:txEl>
                                          </p:spTgt>
                                        </p:tgtEl>
                                        <p:attrNameLst>
                                          <p:attrName>style.color</p:attrName>
                                        </p:attrNameLst>
                                      </p:cBhvr>
                                      <p:to>
                                        <a:schemeClr val="accent1"/>
                                      </p:to>
                                    </p:animClr>
                                  </p:childTnLst>
                                </p:cTn>
                              </p:par>
                              <p:par>
                                <p:cTn id="17" presetID="3" presetClass="emph" presetSubtype="2" fill="hold" grpId="0" nodeType="withEffect">
                                  <p:stCondLst>
                                    <p:cond delay="35500"/>
                                  </p:stCondLst>
                                  <p:childTnLst>
                                    <p:animClr clrSpc="rgb">
                                      <p:cBhvr override="childStyle">
                                        <p:cTn id="18" dur="2000" fill="hold"/>
                                        <p:tgtEl>
                                          <p:spTgt spid="6">
                                            <p:txEl>
                                              <p:pRg st="0" end="0"/>
                                            </p:txEl>
                                          </p:spTgt>
                                        </p:tgtEl>
                                        <p:attrNameLst>
                                          <p:attrName>style.color</p:attrName>
                                        </p:attrNameLst>
                                      </p:cBhvr>
                                      <p:to>
                                        <a:schemeClr val="accent1"/>
                                      </p:to>
                                    </p:animClr>
                                  </p:childTnLst>
                                </p:cTn>
                              </p:par>
                              <p:par>
                                <p:cTn id="19" presetID="3" presetClass="emph" presetSubtype="2" fill="hold" grpId="0" nodeType="withEffect">
                                  <p:stCondLst>
                                    <p:cond delay="38000"/>
                                  </p:stCondLst>
                                  <p:childTnLst>
                                    <p:animClr clrSpc="rgb">
                                      <p:cBhvr override="childStyle">
                                        <p:cTn id="20" dur="2000" fill="hold"/>
                                        <p:tgtEl>
                                          <p:spTgt spid="6">
                                            <p:txEl>
                                              <p:pRg st="1" end="1"/>
                                            </p:txEl>
                                          </p:spTgt>
                                        </p:tgtEl>
                                        <p:attrNameLst>
                                          <p:attrName>style.color</p:attrName>
                                        </p:attrNameLst>
                                      </p:cBhvr>
                                      <p:to>
                                        <a:schemeClr val="accent1"/>
                                      </p:to>
                                    </p:animClr>
                                  </p:childTnLst>
                                </p:cTn>
                              </p:par>
                              <p:par>
                                <p:cTn id="21" presetID="3" presetClass="emph" presetSubtype="2" fill="hold" grpId="0" nodeType="withEffect">
                                  <p:stCondLst>
                                    <p:cond delay="41000"/>
                                  </p:stCondLst>
                                  <p:childTnLst>
                                    <p:animClr clrSpc="rgb">
                                      <p:cBhvr override="childStyle">
                                        <p:cTn id="22" dur="2000" fill="hold"/>
                                        <p:tgtEl>
                                          <p:spTgt spid="6">
                                            <p:txEl>
                                              <p:pRg st="2" end="2"/>
                                            </p:txEl>
                                          </p:spTgt>
                                        </p:tgtEl>
                                        <p:attrNameLst>
                                          <p:attrName>style.color</p:attrName>
                                        </p:attrNameLst>
                                      </p:cBhvr>
                                      <p:to>
                                        <a:schemeClr val="accent1"/>
                                      </p:to>
                                    </p:animClr>
                                  </p:childTnLst>
                                </p:cTn>
                              </p:par>
                              <p:par>
                                <p:cTn id="23" presetID="3" presetClass="emph" presetSubtype="2" fill="hold" grpId="0" nodeType="withEffect">
                                  <p:stCondLst>
                                    <p:cond delay="41500"/>
                                  </p:stCondLst>
                                  <p:childTnLst>
                                    <p:animClr clrSpc="rgb">
                                      <p:cBhvr override="childStyle">
                                        <p:cTn id="24" dur="2000" fill="hold"/>
                                        <p:tgtEl>
                                          <p:spTgt spid="6">
                                            <p:txEl>
                                              <p:pRg st="3" end="3"/>
                                            </p:txEl>
                                          </p:spTgt>
                                        </p:tgtEl>
                                        <p:attrNameLst>
                                          <p:attrName>style.color</p:attrName>
                                        </p:attrNameLst>
                                      </p:cBhvr>
                                      <p:to>
                                        <a:schemeClr val="accent1"/>
                                      </p:to>
                                    </p:animClr>
                                  </p:childTnLst>
                                </p:cTn>
                              </p:par>
                              <p:par>
                                <p:cTn id="25" presetID="3" presetClass="emph" presetSubtype="2" fill="hold" grpId="0" nodeType="withEffect">
                                  <p:stCondLst>
                                    <p:cond delay="45700"/>
                                  </p:stCondLst>
                                  <p:childTnLst>
                                    <p:animClr clrSpc="rgb">
                                      <p:cBhvr override="childStyle">
                                        <p:cTn id="26" dur="2000" fill="hold"/>
                                        <p:tgtEl>
                                          <p:spTgt spid="6">
                                            <p:txEl>
                                              <p:pRg st="4" end="4"/>
                                            </p:txEl>
                                          </p:spTgt>
                                        </p:tgtEl>
                                        <p:attrNameLst>
                                          <p:attrName>style.color</p:attrName>
                                        </p:attrNameLst>
                                      </p:cBhvr>
                                      <p:to>
                                        <a:schemeClr val="accent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Domain 3: Child Functioning</a:t>
            </a:r>
            <a:endParaRPr lang="en-US" dirty="0"/>
          </a:p>
        </p:txBody>
      </p:sp>
      <p:grpSp>
        <p:nvGrpSpPr>
          <p:cNvPr id="7" name="Group 6"/>
          <p:cNvGrpSpPr/>
          <p:nvPr/>
        </p:nvGrpSpPr>
        <p:grpSpPr>
          <a:xfrm>
            <a:off x="3156894" y="2435024"/>
            <a:ext cx="2830210" cy="2830210"/>
            <a:chOff x="2928294" y="1136070"/>
            <a:chExt cx="2830210" cy="2830210"/>
          </a:xfrm>
        </p:grpSpPr>
        <p:sp>
          <p:nvSpPr>
            <p:cNvPr id="27" name="Oval 26"/>
            <p:cNvSpPr/>
            <p:nvPr/>
          </p:nvSpPr>
          <p:spPr>
            <a:xfrm>
              <a:off x="2928294" y="1136070"/>
              <a:ext cx="2830210" cy="2830210"/>
            </a:xfrm>
            <a:prstGeom prst="ellipse">
              <a:avLst/>
            </a:pr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sp>
        <p:sp>
          <p:nvSpPr>
            <p:cNvPr id="28" name="Oval 4"/>
            <p:cNvSpPr/>
            <p:nvPr/>
          </p:nvSpPr>
          <p:spPr>
            <a:xfrm>
              <a:off x="3342769" y="1550544"/>
              <a:ext cx="2001260" cy="2001262"/>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r>
                <a:rPr lang="en-US" sz="3800" kern="1200" dirty="0" smtClean="0">
                  <a:latin typeface="Calibri" pitchFamily="34" charset="0"/>
                  <a:cs typeface="Calibri" pitchFamily="34" charset="0"/>
                </a:rPr>
                <a:t>KNOW THE FAMILY</a:t>
              </a:r>
              <a:endParaRPr lang="en-US" sz="3800" kern="1200" dirty="0">
                <a:latin typeface="Calibri" pitchFamily="34" charset="0"/>
                <a:cs typeface="Calibri" pitchFamily="34" charset="0"/>
              </a:endParaRPr>
            </a:p>
          </p:txBody>
        </p:sp>
      </p:grpSp>
      <p:grpSp>
        <p:nvGrpSpPr>
          <p:cNvPr id="8" name="Group 7"/>
          <p:cNvGrpSpPr/>
          <p:nvPr/>
        </p:nvGrpSpPr>
        <p:grpSpPr>
          <a:xfrm>
            <a:off x="3864447" y="1299459"/>
            <a:ext cx="1415105" cy="1415105"/>
            <a:chOff x="3635847" y="505"/>
            <a:chExt cx="1415105" cy="1415105"/>
          </a:xfrm>
        </p:grpSpPr>
        <p:sp>
          <p:nvSpPr>
            <p:cNvPr id="25" name="Oval 24"/>
            <p:cNvSpPr/>
            <p:nvPr/>
          </p:nvSpPr>
          <p:spPr>
            <a:xfrm>
              <a:off x="3635847" y="505"/>
              <a:ext cx="1415105" cy="1415105"/>
            </a:xfrm>
            <a:prstGeom prst="ellipse">
              <a:avLst/>
            </a:pr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sp>
        <p:sp>
          <p:nvSpPr>
            <p:cNvPr id="26" name="Oval 6"/>
            <p:cNvSpPr/>
            <p:nvPr/>
          </p:nvSpPr>
          <p:spPr>
            <a:xfrm>
              <a:off x="3843084" y="207742"/>
              <a:ext cx="1000631" cy="100063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latin typeface="Calibri" pitchFamily="34" charset="0"/>
                  <a:cs typeface="Calibri" pitchFamily="34" charset="0"/>
                </a:rPr>
                <a:t>D1:</a:t>
              </a:r>
            </a:p>
            <a:p>
              <a:pPr lvl="0" algn="ctr" defTabSz="577850">
                <a:lnSpc>
                  <a:spcPct val="90000"/>
                </a:lnSpc>
                <a:spcBef>
                  <a:spcPct val="0"/>
                </a:spcBef>
                <a:spcAft>
                  <a:spcPct val="35000"/>
                </a:spcAft>
              </a:pPr>
              <a:r>
                <a:rPr lang="en-US" sz="1300" kern="1200" dirty="0" smtClean="0">
                  <a:latin typeface="Calibri" pitchFamily="34" charset="0"/>
                  <a:cs typeface="Calibri" pitchFamily="34" charset="0"/>
                </a:rPr>
                <a:t>Extent of Maltreatment</a:t>
              </a:r>
              <a:endParaRPr lang="en-US" sz="1300" kern="1200" dirty="0">
                <a:latin typeface="Calibri" pitchFamily="34" charset="0"/>
                <a:cs typeface="Calibri" pitchFamily="34" charset="0"/>
              </a:endParaRPr>
            </a:p>
          </p:txBody>
        </p:sp>
      </p:grpSp>
      <p:grpSp>
        <p:nvGrpSpPr>
          <p:cNvPr id="9" name="Group 8"/>
          <p:cNvGrpSpPr/>
          <p:nvPr/>
        </p:nvGrpSpPr>
        <p:grpSpPr>
          <a:xfrm>
            <a:off x="5460634" y="2221018"/>
            <a:ext cx="1415105" cy="1415105"/>
            <a:chOff x="5232034" y="922064"/>
            <a:chExt cx="1415105" cy="1415105"/>
          </a:xfrm>
        </p:grpSpPr>
        <p:sp>
          <p:nvSpPr>
            <p:cNvPr id="23" name="Oval 22"/>
            <p:cNvSpPr/>
            <p:nvPr/>
          </p:nvSpPr>
          <p:spPr>
            <a:xfrm>
              <a:off x="5232034" y="922064"/>
              <a:ext cx="1415105" cy="1415105"/>
            </a:xfrm>
            <a:prstGeom prst="ellipse">
              <a:avLst/>
            </a:prstGeom>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sp>
        <p:sp>
          <p:nvSpPr>
            <p:cNvPr id="24" name="Oval 8"/>
            <p:cNvSpPr/>
            <p:nvPr/>
          </p:nvSpPr>
          <p:spPr>
            <a:xfrm>
              <a:off x="5439271" y="1129301"/>
              <a:ext cx="1000631" cy="100063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latin typeface="Calibri" pitchFamily="34" charset="0"/>
                  <a:cs typeface="Calibri" pitchFamily="34" charset="0"/>
                </a:rPr>
                <a:t>D2: </a:t>
              </a:r>
            </a:p>
            <a:p>
              <a:pPr lvl="0" algn="ctr" defTabSz="577850">
                <a:lnSpc>
                  <a:spcPct val="90000"/>
                </a:lnSpc>
                <a:spcBef>
                  <a:spcPct val="0"/>
                </a:spcBef>
                <a:spcAft>
                  <a:spcPct val="35000"/>
                </a:spcAft>
              </a:pPr>
              <a:r>
                <a:rPr lang="en-US" sz="1250" kern="1200" dirty="0" smtClean="0">
                  <a:latin typeface="Calibri" pitchFamily="34" charset="0"/>
                  <a:cs typeface="Calibri" pitchFamily="34" charset="0"/>
                </a:rPr>
                <a:t>Surrounding Circumstances</a:t>
              </a:r>
              <a:endParaRPr lang="en-US" sz="1250" kern="1200" dirty="0">
                <a:latin typeface="Calibri" pitchFamily="34" charset="0"/>
                <a:cs typeface="Calibri" pitchFamily="34" charset="0"/>
              </a:endParaRPr>
            </a:p>
          </p:txBody>
        </p:sp>
      </p:grpSp>
      <p:grpSp>
        <p:nvGrpSpPr>
          <p:cNvPr id="10" name="Group 9"/>
          <p:cNvGrpSpPr/>
          <p:nvPr/>
        </p:nvGrpSpPr>
        <p:grpSpPr>
          <a:xfrm>
            <a:off x="5460634" y="4064136"/>
            <a:ext cx="1415105" cy="1415105"/>
            <a:chOff x="5232034" y="2765182"/>
            <a:chExt cx="1415105" cy="1415105"/>
          </a:xfrm>
        </p:grpSpPr>
        <p:sp>
          <p:nvSpPr>
            <p:cNvPr id="21" name="Oval 20"/>
            <p:cNvSpPr/>
            <p:nvPr/>
          </p:nvSpPr>
          <p:spPr>
            <a:xfrm>
              <a:off x="5232034" y="2765182"/>
              <a:ext cx="1415105" cy="1415105"/>
            </a:xfrm>
            <a:prstGeom prst="ellipse">
              <a:avLst/>
            </a:prstGeom>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sp>
        <p:sp>
          <p:nvSpPr>
            <p:cNvPr id="22" name="Oval 10"/>
            <p:cNvSpPr/>
            <p:nvPr/>
          </p:nvSpPr>
          <p:spPr>
            <a:xfrm>
              <a:off x="5439271" y="2972419"/>
              <a:ext cx="1000631" cy="100063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latin typeface="Calibri" pitchFamily="34" charset="0"/>
                  <a:cs typeface="Calibri" pitchFamily="34" charset="0"/>
                </a:rPr>
                <a:t>D3: </a:t>
              </a:r>
            </a:p>
            <a:p>
              <a:pPr lvl="0" algn="ctr" defTabSz="577850">
                <a:lnSpc>
                  <a:spcPct val="90000"/>
                </a:lnSpc>
                <a:spcBef>
                  <a:spcPct val="0"/>
                </a:spcBef>
                <a:spcAft>
                  <a:spcPct val="35000"/>
                </a:spcAft>
              </a:pPr>
              <a:r>
                <a:rPr lang="en-US" sz="1300" kern="1200" dirty="0" smtClean="0">
                  <a:latin typeface="Calibri" pitchFamily="34" charset="0"/>
                  <a:cs typeface="Calibri" pitchFamily="34" charset="0"/>
                </a:rPr>
                <a:t>Child Functioning</a:t>
              </a:r>
              <a:endParaRPr lang="en-US" sz="1300" kern="1200" dirty="0">
                <a:latin typeface="Calibri" pitchFamily="34" charset="0"/>
                <a:cs typeface="Calibri" pitchFamily="34" charset="0"/>
              </a:endParaRPr>
            </a:p>
          </p:txBody>
        </p:sp>
      </p:grpSp>
      <p:grpSp>
        <p:nvGrpSpPr>
          <p:cNvPr id="11" name="Group 10"/>
          <p:cNvGrpSpPr/>
          <p:nvPr/>
        </p:nvGrpSpPr>
        <p:grpSpPr>
          <a:xfrm>
            <a:off x="3864447" y="4985695"/>
            <a:ext cx="1415105" cy="1415105"/>
            <a:chOff x="3635847" y="3686741"/>
            <a:chExt cx="1415105" cy="1415105"/>
          </a:xfrm>
        </p:grpSpPr>
        <p:sp>
          <p:nvSpPr>
            <p:cNvPr id="19" name="Oval 18"/>
            <p:cNvSpPr/>
            <p:nvPr/>
          </p:nvSpPr>
          <p:spPr>
            <a:xfrm>
              <a:off x="3635847" y="3686741"/>
              <a:ext cx="1415105" cy="1415105"/>
            </a:xfrm>
            <a:prstGeom prst="ellipse">
              <a:avLst/>
            </a:prstGeom>
          </p:spPr>
          <p:style>
            <a:lnRef idx="2">
              <a:schemeClr val="lt1">
                <a:hueOff val="0"/>
                <a:satOff val="0"/>
                <a:lumOff val="0"/>
                <a:alphaOff val="0"/>
              </a:schemeClr>
            </a:lnRef>
            <a:fillRef idx="1">
              <a:schemeClr val="accent6">
                <a:alpha val="50000"/>
                <a:hueOff val="0"/>
                <a:satOff val="0"/>
                <a:lumOff val="0"/>
                <a:alphaOff val="0"/>
              </a:schemeClr>
            </a:fillRef>
            <a:effectRef idx="0">
              <a:schemeClr val="accent6">
                <a:alpha val="50000"/>
                <a:hueOff val="0"/>
                <a:satOff val="0"/>
                <a:lumOff val="0"/>
                <a:alphaOff val="0"/>
              </a:schemeClr>
            </a:effectRef>
            <a:fontRef idx="minor">
              <a:schemeClr val="tx1"/>
            </a:fontRef>
          </p:style>
        </p:sp>
        <p:sp>
          <p:nvSpPr>
            <p:cNvPr id="20" name="Oval 12"/>
            <p:cNvSpPr/>
            <p:nvPr/>
          </p:nvSpPr>
          <p:spPr>
            <a:xfrm>
              <a:off x="3843084" y="3893978"/>
              <a:ext cx="1000631" cy="100063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latin typeface="Calibri" pitchFamily="34" charset="0"/>
                  <a:cs typeface="Calibri" pitchFamily="34" charset="0"/>
                </a:rPr>
                <a:t>?</a:t>
              </a:r>
              <a:endParaRPr lang="en-US" sz="1300" kern="1200" dirty="0">
                <a:latin typeface="Calibri" pitchFamily="34" charset="0"/>
                <a:cs typeface="Calibri" pitchFamily="34" charset="0"/>
              </a:endParaRPr>
            </a:p>
          </p:txBody>
        </p:sp>
      </p:grpSp>
      <p:grpSp>
        <p:nvGrpSpPr>
          <p:cNvPr id="12" name="Group 11"/>
          <p:cNvGrpSpPr/>
          <p:nvPr/>
        </p:nvGrpSpPr>
        <p:grpSpPr>
          <a:xfrm>
            <a:off x="2268260" y="4064136"/>
            <a:ext cx="1415105" cy="1415105"/>
            <a:chOff x="2039660" y="2765182"/>
            <a:chExt cx="1415105" cy="1415105"/>
          </a:xfrm>
        </p:grpSpPr>
        <p:sp>
          <p:nvSpPr>
            <p:cNvPr id="16" name="Oval 15"/>
            <p:cNvSpPr/>
            <p:nvPr/>
          </p:nvSpPr>
          <p:spPr>
            <a:xfrm>
              <a:off x="2039660" y="2765182"/>
              <a:ext cx="1415105" cy="1415105"/>
            </a:xfrm>
            <a:prstGeom prst="ellipse">
              <a:avLst/>
            </a:pr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sp>
        <p:sp>
          <p:nvSpPr>
            <p:cNvPr id="18" name="Oval 14"/>
            <p:cNvSpPr/>
            <p:nvPr/>
          </p:nvSpPr>
          <p:spPr>
            <a:xfrm>
              <a:off x="2246897" y="2972419"/>
              <a:ext cx="1000631" cy="100063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latin typeface="Calibri" pitchFamily="34" charset="0"/>
                  <a:cs typeface="Calibri" pitchFamily="34" charset="0"/>
                </a:rPr>
                <a:t>?</a:t>
              </a:r>
              <a:endParaRPr lang="en-US" sz="1300" kern="1200" dirty="0">
                <a:latin typeface="Calibri" pitchFamily="34" charset="0"/>
                <a:cs typeface="Calibri" pitchFamily="34" charset="0"/>
              </a:endParaRPr>
            </a:p>
          </p:txBody>
        </p:sp>
      </p:grpSp>
      <p:grpSp>
        <p:nvGrpSpPr>
          <p:cNvPr id="13" name="Group 12"/>
          <p:cNvGrpSpPr/>
          <p:nvPr/>
        </p:nvGrpSpPr>
        <p:grpSpPr>
          <a:xfrm>
            <a:off x="2268260" y="2221018"/>
            <a:ext cx="1415105" cy="1415105"/>
            <a:chOff x="2039660" y="922064"/>
            <a:chExt cx="1415105" cy="1415105"/>
          </a:xfrm>
        </p:grpSpPr>
        <p:sp>
          <p:nvSpPr>
            <p:cNvPr id="14" name="Oval 13"/>
            <p:cNvSpPr/>
            <p:nvPr/>
          </p:nvSpPr>
          <p:spPr>
            <a:xfrm>
              <a:off x="2039660" y="922064"/>
              <a:ext cx="1415105" cy="1415105"/>
            </a:xfrm>
            <a:prstGeom prst="ellipse">
              <a:avLst/>
            </a:pr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sp>
        <p:sp>
          <p:nvSpPr>
            <p:cNvPr id="15" name="Oval 16"/>
            <p:cNvSpPr/>
            <p:nvPr/>
          </p:nvSpPr>
          <p:spPr>
            <a:xfrm>
              <a:off x="2246897" y="1129301"/>
              <a:ext cx="1000631" cy="100063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latin typeface="Calibri" pitchFamily="34" charset="0"/>
                  <a:cs typeface="Calibri" pitchFamily="34" charset="0"/>
                </a:rPr>
                <a:t>?</a:t>
              </a:r>
              <a:endParaRPr lang="en-US" sz="1300" kern="1200" dirty="0">
                <a:latin typeface="Calibri" pitchFamily="34" charset="0"/>
                <a:cs typeface="Calibri" pitchFamily="34" charset="0"/>
              </a:endParaRPr>
            </a:p>
          </p:txBody>
        </p:sp>
      </p:grpSp>
      <p:grpSp>
        <p:nvGrpSpPr>
          <p:cNvPr id="29" name="Group 28"/>
          <p:cNvGrpSpPr/>
          <p:nvPr/>
        </p:nvGrpSpPr>
        <p:grpSpPr>
          <a:xfrm>
            <a:off x="5461000" y="4059936"/>
            <a:ext cx="1415105" cy="1415105"/>
            <a:chOff x="5232034" y="2765182"/>
            <a:chExt cx="1415105" cy="1415105"/>
          </a:xfrm>
          <a:solidFill>
            <a:srgbClr val="91CF4D"/>
          </a:solidFill>
        </p:grpSpPr>
        <p:sp>
          <p:nvSpPr>
            <p:cNvPr id="30" name="Oval 29"/>
            <p:cNvSpPr/>
            <p:nvPr/>
          </p:nvSpPr>
          <p:spPr>
            <a:xfrm>
              <a:off x="5232034" y="2765182"/>
              <a:ext cx="1415105" cy="1415105"/>
            </a:xfrm>
            <a:prstGeom prst="ellipse">
              <a:avLst/>
            </a:prstGeom>
            <a:grpFill/>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sp>
        <p:sp>
          <p:nvSpPr>
            <p:cNvPr id="31" name="Oval 10"/>
            <p:cNvSpPr/>
            <p:nvPr/>
          </p:nvSpPr>
          <p:spPr>
            <a:xfrm>
              <a:off x="5439271" y="2972419"/>
              <a:ext cx="1000631" cy="1000631"/>
            </a:xfrm>
            <a:prstGeom prst="rect">
              <a:avLst/>
            </a:prstGeom>
            <a:noFill/>
          </p:spPr>
          <p:style>
            <a:lnRef idx="0">
              <a:scrgbClr r="0" g="0" b="0"/>
            </a:lnRef>
            <a:fillRef idx="0">
              <a:scrgbClr r="0" g="0" b="0"/>
            </a:fillRef>
            <a:effectRef idx="0">
              <a:scrgbClr r="0" g="0" b="0"/>
            </a:effectRef>
            <a:fontRef idx="minor">
              <a:schemeClr val="tx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latin typeface="Calibri" pitchFamily="34" charset="0"/>
                  <a:cs typeface="Calibri" pitchFamily="34" charset="0"/>
                </a:rPr>
                <a:t>D3: </a:t>
              </a:r>
            </a:p>
            <a:p>
              <a:pPr lvl="0" algn="ctr" defTabSz="577850">
                <a:lnSpc>
                  <a:spcPct val="90000"/>
                </a:lnSpc>
                <a:spcBef>
                  <a:spcPct val="0"/>
                </a:spcBef>
                <a:spcAft>
                  <a:spcPct val="35000"/>
                </a:spcAft>
              </a:pPr>
              <a:r>
                <a:rPr lang="en-US" sz="1300" kern="1200" dirty="0" smtClean="0">
                  <a:latin typeface="Calibri" pitchFamily="34" charset="0"/>
                  <a:cs typeface="Calibri" pitchFamily="34" charset="0"/>
                </a:rPr>
                <a:t>Child Functioning</a:t>
              </a:r>
              <a:endParaRPr lang="en-US" sz="1300" kern="1200" dirty="0">
                <a:latin typeface="Calibri" pitchFamily="34" charset="0"/>
                <a:cs typeface="Calibri" pitchFamily="34" charset="0"/>
              </a:endParaRPr>
            </a:p>
          </p:txBody>
        </p:sp>
      </p:gr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1000"/>
                                  </p:stCondLst>
                                  <p:childTnLst>
                                    <p:set>
                                      <p:cBhvr>
                                        <p:cTn id="6" dur="1" fill="hold">
                                          <p:stCondLst>
                                            <p:cond delay="0"/>
                                          </p:stCondLst>
                                        </p:cTn>
                                        <p:tgtEl>
                                          <p:spTgt spid="29"/>
                                        </p:tgtEl>
                                        <p:attrNameLst>
                                          <p:attrName>style.visibility</p:attrName>
                                        </p:attrNameLst>
                                      </p:cBhvr>
                                      <p:to>
                                        <p:strVal val="visible"/>
                                      </p:to>
                                    </p:set>
                                    <p:animEffect transition="in" filter="wedge">
                                      <p:cBhvr>
                                        <p:cTn id="7"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228600" y="1481328"/>
            <a:ext cx="4114800" cy="4525963"/>
          </a:xfrm>
        </p:spPr>
        <p:txBody>
          <a:bodyPr>
            <a:normAutofit/>
          </a:bodyPr>
          <a:lstStyle/>
          <a:p>
            <a:r>
              <a:rPr lang="en-US" dirty="0" smtClean="0"/>
              <a:t>Level of trust</a:t>
            </a:r>
          </a:p>
          <a:p>
            <a:r>
              <a:rPr lang="en-US" dirty="0" smtClean="0"/>
              <a:t>Sociability</a:t>
            </a:r>
          </a:p>
          <a:p>
            <a:r>
              <a:rPr lang="en-US" dirty="0" smtClean="0"/>
              <a:t>Self-awareness</a:t>
            </a:r>
          </a:p>
          <a:p>
            <a:r>
              <a:rPr lang="en-US" dirty="0" smtClean="0"/>
              <a:t>Verbal/communication skills</a:t>
            </a:r>
          </a:p>
          <a:p>
            <a:r>
              <a:rPr lang="en-US" dirty="0" smtClean="0"/>
              <a:t>Independence</a:t>
            </a:r>
          </a:p>
          <a:p>
            <a:r>
              <a:rPr lang="en-US" dirty="0" smtClean="0"/>
              <a:t>Assertiveness</a:t>
            </a:r>
          </a:p>
        </p:txBody>
      </p:sp>
      <p:sp>
        <p:nvSpPr>
          <p:cNvPr id="6" name="Content Placeholder 5"/>
          <p:cNvSpPr>
            <a:spLocks noGrp="1"/>
          </p:cNvSpPr>
          <p:nvPr>
            <p:ph sz="half" idx="2"/>
          </p:nvPr>
        </p:nvSpPr>
        <p:spPr>
          <a:xfrm>
            <a:off x="4483100" y="1481328"/>
            <a:ext cx="4495800" cy="4525963"/>
          </a:xfrm>
        </p:spPr>
        <p:txBody>
          <a:bodyPr>
            <a:normAutofit/>
          </a:bodyPr>
          <a:lstStyle/>
          <a:p>
            <a:r>
              <a:rPr lang="en-US" dirty="0" smtClean="0"/>
              <a:t>Motor skills</a:t>
            </a:r>
          </a:p>
          <a:p>
            <a:r>
              <a:rPr lang="en-US" dirty="0" smtClean="0"/>
              <a:t>Intellect</a:t>
            </a:r>
          </a:p>
          <a:p>
            <a:r>
              <a:rPr lang="en-US" dirty="0" smtClean="0"/>
              <a:t>Self-control</a:t>
            </a:r>
          </a:p>
          <a:p>
            <a:r>
              <a:rPr lang="en-US" dirty="0" smtClean="0"/>
              <a:t>Behavior patterns</a:t>
            </a:r>
          </a:p>
          <a:p>
            <a:r>
              <a:rPr lang="en-US" dirty="0" smtClean="0"/>
              <a:t>Mood changes</a:t>
            </a:r>
          </a:p>
          <a:p>
            <a:r>
              <a:rPr lang="en-US" dirty="0" smtClean="0"/>
              <a:t>Eating and sleeping habits</a:t>
            </a:r>
          </a:p>
          <a:p>
            <a:r>
              <a:rPr lang="en-US" dirty="0" smtClean="0"/>
              <a:t>Sexual behavior</a:t>
            </a:r>
            <a:endParaRPr lang="en-US" dirty="0"/>
          </a:p>
        </p:txBody>
      </p:sp>
      <p:sp>
        <p:nvSpPr>
          <p:cNvPr id="2" name="Title 1"/>
          <p:cNvSpPr>
            <a:spLocks noGrp="1"/>
          </p:cNvSpPr>
          <p:nvPr>
            <p:ph type="title"/>
          </p:nvPr>
        </p:nvSpPr>
        <p:spPr/>
        <p:txBody>
          <a:bodyPr/>
          <a:lstStyle/>
          <a:p>
            <a:r>
              <a:rPr lang="en-US" dirty="0" smtClean="0"/>
              <a:t>Examples of Child Functioning</a:t>
            </a:r>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withEffect">
                                  <p:stCondLst>
                                    <p:cond delay="21000"/>
                                  </p:stCondLst>
                                  <p:childTnLst>
                                    <p:animClr clrSpc="rgb">
                                      <p:cBhvr override="childStyle">
                                        <p:cTn id="6" dur="2000" fill="hold"/>
                                        <p:tgtEl>
                                          <p:spTgt spid="5">
                                            <p:txEl>
                                              <p:pRg st="0" end="0"/>
                                            </p:txEl>
                                          </p:spTgt>
                                        </p:tgtEl>
                                        <p:attrNameLst>
                                          <p:attrName>style.color</p:attrName>
                                        </p:attrNameLst>
                                      </p:cBhvr>
                                      <p:to>
                                        <a:schemeClr val="accent1"/>
                                      </p:to>
                                    </p:animClr>
                                  </p:childTnLst>
                                </p:cTn>
                              </p:par>
                              <p:par>
                                <p:cTn id="7" presetID="3" presetClass="emph" presetSubtype="2" fill="hold" grpId="0" nodeType="withEffect">
                                  <p:stCondLst>
                                    <p:cond delay="22500"/>
                                  </p:stCondLst>
                                  <p:childTnLst>
                                    <p:animClr clrSpc="rgb">
                                      <p:cBhvr override="childStyle">
                                        <p:cTn id="8" dur="2000" fill="hold"/>
                                        <p:tgtEl>
                                          <p:spTgt spid="5">
                                            <p:txEl>
                                              <p:pRg st="1" end="1"/>
                                            </p:txEl>
                                          </p:spTgt>
                                        </p:tgtEl>
                                        <p:attrNameLst>
                                          <p:attrName>style.color</p:attrName>
                                        </p:attrNameLst>
                                      </p:cBhvr>
                                      <p:to>
                                        <a:schemeClr val="accent1"/>
                                      </p:to>
                                    </p:animClr>
                                  </p:childTnLst>
                                </p:cTn>
                              </p:par>
                              <p:par>
                                <p:cTn id="9" presetID="3" presetClass="emph" presetSubtype="2" fill="hold" grpId="0" nodeType="withEffect">
                                  <p:stCondLst>
                                    <p:cond delay="24000"/>
                                  </p:stCondLst>
                                  <p:childTnLst>
                                    <p:animClr clrSpc="rgb">
                                      <p:cBhvr override="childStyle">
                                        <p:cTn id="10" dur="2000" fill="hold"/>
                                        <p:tgtEl>
                                          <p:spTgt spid="5">
                                            <p:txEl>
                                              <p:pRg st="2" end="2"/>
                                            </p:txEl>
                                          </p:spTgt>
                                        </p:tgtEl>
                                        <p:attrNameLst>
                                          <p:attrName>style.color</p:attrName>
                                        </p:attrNameLst>
                                      </p:cBhvr>
                                      <p:to>
                                        <a:schemeClr val="accent1"/>
                                      </p:to>
                                    </p:animClr>
                                  </p:childTnLst>
                                </p:cTn>
                              </p:par>
                              <p:par>
                                <p:cTn id="11" presetID="3" presetClass="emph" presetSubtype="2" fill="hold" grpId="0" nodeType="withEffect">
                                  <p:stCondLst>
                                    <p:cond delay="25500"/>
                                  </p:stCondLst>
                                  <p:childTnLst>
                                    <p:animClr clrSpc="rgb">
                                      <p:cBhvr override="childStyle">
                                        <p:cTn id="12" dur="2000" fill="hold"/>
                                        <p:tgtEl>
                                          <p:spTgt spid="5">
                                            <p:txEl>
                                              <p:pRg st="3" end="3"/>
                                            </p:txEl>
                                          </p:spTgt>
                                        </p:tgtEl>
                                        <p:attrNameLst>
                                          <p:attrName>style.color</p:attrName>
                                        </p:attrNameLst>
                                      </p:cBhvr>
                                      <p:to>
                                        <a:schemeClr val="accent1"/>
                                      </p:to>
                                    </p:animClr>
                                  </p:childTnLst>
                                </p:cTn>
                              </p:par>
                              <p:par>
                                <p:cTn id="13" presetID="3" presetClass="emph" presetSubtype="2" fill="hold" grpId="0" nodeType="withEffect">
                                  <p:stCondLst>
                                    <p:cond delay="28000"/>
                                  </p:stCondLst>
                                  <p:childTnLst>
                                    <p:animClr clrSpc="rgb">
                                      <p:cBhvr override="childStyle">
                                        <p:cTn id="14" dur="2000" fill="hold"/>
                                        <p:tgtEl>
                                          <p:spTgt spid="5">
                                            <p:txEl>
                                              <p:pRg st="4" end="4"/>
                                            </p:txEl>
                                          </p:spTgt>
                                        </p:tgtEl>
                                        <p:attrNameLst>
                                          <p:attrName>style.color</p:attrName>
                                        </p:attrNameLst>
                                      </p:cBhvr>
                                      <p:to>
                                        <a:schemeClr val="accent1"/>
                                      </p:to>
                                    </p:animClr>
                                  </p:childTnLst>
                                </p:cTn>
                              </p:par>
                              <p:par>
                                <p:cTn id="15" presetID="3" presetClass="emph" presetSubtype="2" fill="hold" grpId="0" nodeType="withEffect">
                                  <p:stCondLst>
                                    <p:cond delay="29000"/>
                                  </p:stCondLst>
                                  <p:childTnLst>
                                    <p:animClr clrSpc="rgb">
                                      <p:cBhvr override="childStyle">
                                        <p:cTn id="16" dur="2000" fill="hold"/>
                                        <p:tgtEl>
                                          <p:spTgt spid="5">
                                            <p:txEl>
                                              <p:pRg st="5" end="5"/>
                                            </p:txEl>
                                          </p:spTgt>
                                        </p:tgtEl>
                                        <p:attrNameLst>
                                          <p:attrName>style.color</p:attrName>
                                        </p:attrNameLst>
                                      </p:cBhvr>
                                      <p:to>
                                        <a:schemeClr val="accent1"/>
                                      </p:to>
                                    </p:animClr>
                                  </p:childTnLst>
                                </p:cTn>
                              </p:par>
                              <p:par>
                                <p:cTn id="17" presetID="3" presetClass="emph" presetSubtype="2" fill="hold" grpId="0" nodeType="withEffect">
                                  <p:stCondLst>
                                    <p:cond delay="34000"/>
                                  </p:stCondLst>
                                  <p:childTnLst>
                                    <p:animClr clrSpc="rgb">
                                      <p:cBhvr override="childStyle">
                                        <p:cTn id="18" dur="2000" fill="hold"/>
                                        <p:tgtEl>
                                          <p:spTgt spid="6">
                                            <p:txEl>
                                              <p:pRg st="0" end="0"/>
                                            </p:txEl>
                                          </p:spTgt>
                                        </p:tgtEl>
                                        <p:attrNameLst>
                                          <p:attrName>style.color</p:attrName>
                                        </p:attrNameLst>
                                      </p:cBhvr>
                                      <p:to>
                                        <a:schemeClr val="accent1"/>
                                      </p:to>
                                    </p:animClr>
                                  </p:childTnLst>
                                </p:cTn>
                              </p:par>
                              <p:par>
                                <p:cTn id="19" presetID="3" presetClass="emph" presetSubtype="2" fill="hold" grpId="0" nodeType="withEffect">
                                  <p:stCondLst>
                                    <p:cond delay="35600"/>
                                  </p:stCondLst>
                                  <p:childTnLst>
                                    <p:animClr clrSpc="rgb">
                                      <p:cBhvr override="childStyle">
                                        <p:cTn id="20" dur="2000" fill="hold"/>
                                        <p:tgtEl>
                                          <p:spTgt spid="6">
                                            <p:txEl>
                                              <p:pRg st="1" end="1"/>
                                            </p:txEl>
                                          </p:spTgt>
                                        </p:tgtEl>
                                        <p:attrNameLst>
                                          <p:attrName>style.color</p:attrName>
                                        </p:attrNameLst>
                                      </p:cBhvr>
                                      <p:to>
                                        <a:schemeClr val="accent1"/>
                                      </p:to>
                                    </p:animClr>
                                  </p:childTnLst>
                                </p:cTn>
                              </p:par>
                              <p:par>
                                <p:cTn id="21" presetID="3" presetClass="emph" presetSubtype="2" fill="hold" grpId="0" nodeType="withEffect">
                                  <p:stCondLst>
                                    <p:cond delay="36400"/>
                                  </p:stCondLst>
                                  <p:childTnLst>
                                    <p:animClr clrSpc="rgb">
                                      <p:cBhvr override="childStyle">
                                        <p:cTn id="22" dur="2000" fill="hold"/>
                                        <p:tgtEl>
                                          <p:spTgt spid="6">
                                            <p:txEl>
                                              <p:pRg st="2" end="2"/>
                                            </p:txEl>
                                          </p:spTgt>
                                        </p:tgtEl>
                                        <p:attrNameLst>
                                          <p:attrName>style.color</p:attrName>
                                        </p:attrNameLst>
                                      </p:cBhvr>
                                      <p:to>
                                        <a:schemeClr val="accent1"/>
                                      </p:to>
                                    </p:animClr>
                                  </p:childTnLst>
                                </p:cTn>
                              </p:par>
                              <p:par>
                                <p:cTn id="23" presetID="3" presetClass="emph" presetSubtype="2" fill="hold" grpId="0" nodeType="withEffect">
                                  <p:stCondLst>
                                    <p:cond delay="39800"/>
                                  </p:stCondLst>
                                  <p:childTnLst>
                                    <p:animClr clrSpc="rgb">
                                      <p:cBhvr override="childStyle">
                                        <p:cTn id="24" dur="2000" fill="hold"/>
                                        <p:tgtEl>
                                          <p:spTgt spid="6">
                                            <p:txEl>
                                              <p:pRg st="3" end="3"/>
                                            </p:txEl>
                                          </p:spTgt>
                                        </p:tgtEl>
                                        <p:attrNameLst>
                                          <p:attrName>style.color</p:attrName>
                                        </p:attrNameLst>
                                      </p:cBhvr>
                                      <p:to>
                                        <a:schemeClr val="accent1"/>
                                      </p:to>
                                    </p:animClr>
                                  </p:childTnLst>
                                </p:cTn>
                              </p:par>
                              <p:par>
                                <p:cTn id="25" presetID="3" presetClass="emph" presetSubtype="2" fill="hold" grpId="0" nodeType="withEffect">
                                  <p:stCondLst>
                                    <p:cond delay="40800"/>
                                  </p:stCondLst>
                                  <p:childTnLst>
                                    <p:animClr clrSpc="rgb">
                                      <p:cBhvr override="childStyle">
                                        <p:cTn id="26" dur="2000" fill="hold"/>
                                        <p:tgtEl>
                                          <p:spTgt spid="6">
                                            <p:txEl>
                                              <p:pRg st="4" end="4"/>
                                            </p:txEl>
                                          </p:spTgt>
                                        </p:tgtEl>
                                        <p:attrNameLst>
                                          <p:attrName>style.color</p:attrName>
                                        </p:attrNameLst>
                                      </p:cBhvr>
                                      <p:to>
                                        <a:schemeClr val="accent1"/>
                                      </p:to>
                                    </p:animClr>
                                  </p:childTnLst>
                                </p:cTn>
                              </p:par>
                              <p:par>
                                <p:cTn id="27" presetID="3" presetClass="emph" presetSubtype="2" fill="hold" grpId="0" nodeType="withEffect">
                                  <p:stCondLst>
                                    <p:cond delay="42300"/>
                                  </p:stCondLst>
                                  <p:childTnLst>
                                    <p:animClr clrSpc="rgb">
                                      <p:cBhvr override="childStyle">
                                        <p:cTn id="28" dur="1900" fill="hold"/>
                                        <p:tgtEl>
                                          <p:spTgt spid="6">
                                            <p:txEl>
                                              <p:pRg st="5" end="5"/>
                                            </p:txEl>
                                          </p:spTgt>
                                        </p:tgtEl>
                                        <p:attrNameLst>
                                          <p:attrName>style.color</p:attrName>
                                        </p:attrNameLst>
                                      </p:cBhvr>
                                      <p:to>
                                        <a:schemeClr val="accent1"/>
                                      </p:to>
                                    </p:animClr>
                                  </p:childTnLst>
                                </p:cTn>
                              </p:par>
                              <p:par>
                                <p:cTn id="29" presetID="3" presetClass="emph" presetSubtype="2" fill="hold" grpId="0" nodeType="withEffect">
                                  <p:stCondLst>
                                    <p:cond delay="44500"/>
                                  </p:stCondLst>
                                  <p:childTnLst>
                                    <p:animClr clrSpc="rgb">
                                      <p:cBhvr override="childStyle">
                                        <p:cTn id="30" dur="2000" fill="hold"/>
                                        <p:tgtEl>
                                          <p:spTgt spid="6">
                                            <p:txEl>
                                              <p:pRg st="6" end="6"/>
                                            </p:txEl>
                                          </p:spTgt>
                                        </p:tgtEl>
                                        <p:attrNameLst>
                                          <p:attrName>style.color</p:attrName>
                                        </p:attrNameLst>
                                      </p:cBhvr>
                                      <p:to>
                                        <a:schemeClr val="accent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Factor of Child Functioning</a:t>
            </a:r>
            <a:endParaRPr lang="en-US" dirty="0"/>
          </a:p>
        </p:txBody>
      </p:sp>
      <p:sp>
        <p:nvSpPr>
          <p:cNvPr id="5" name="Oval 4"/>
          <p:cNvSpPr/>
          <p:nvPr/>
        </p:nvSpPr>
        <p:spPr>
          <a:xfrm>
            <a:off x="1453444" y="2895600"/>
            <a:ext cx="5562600" cy="3200400"/>
          </a:xfrm>
          <a:prstGeom prst="ellipse">
            <a:avLst/>
          </a:prstGeom>
          <a:ln cmpd="dbl">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2200" dirty="0" smtClean="0">
                <a:latin typeface="Calibri" pitchFamily="34" charset="0"/>
                <a:cs typeface="Calibri" pitchFamily="34" charset="0"/>
              </a:rPr>
              <a:t>A </a:t>
            </a:r>
            <a:r>
              <a:rPr lang="en-US" sz="2200" u="sng" dirty="0" smtClean="0">
                <a:latin typeface="Calibri" pitchFamily="34" charset="0"/>
                <a:cs typeface="Calibri" pitchFamily="34" charset="0"/>
              </a:rPr>
              <a:t>key</a:t>
            </a:r>
            <a:r>
              <a:rPr lang="en-US" sz="2200" dirty="0" smtClean="0">
                <a:latin typeface="Calibri" pitchFamily="34" charset="0"/>
                <a:cs typeface="Calibri" pitchFamily="34" charset="0"/>
              </a:rPr>
              <a:t> </a:t>
            </a:r>
            <a:r>
              <a:rPr lang="en-US" sz="2200" u="sng" dirty="0" smtClean="0">
                <a:latin typeface="Calibri" pitchFamily="34" charset="0"/>
                <a:cs typeface="Calibri" pitchFamily="34" charset="0"/>
              </a:rPr>
              <a:t>factor</a:t>
            </a:r>
            <a:r>
              <a:rPr lang="en-US" sz="2200" dirty="0" smtClean="0">
                <a:latin typeface="Calibri" pitchFamily="34" charset="0"/>
                <a:cs typeface="Calibri" pitchFamily="34" charset="0"/>
              </a:rPr>
              <a:t> to understand in terms of </a:t>
            </a:r>
            <a:r>
              <a:rPr lang="en-US" sz="2200" u="sng" dirty="0" smtClean="0">
                <a:latin typeface="Calibri" pitchFamily="34" charset="0"/>
                <a:cs typeface="Calibri" pitchFamily="34" charset="0"/>
              </a:rPr>
              <a:t>overall child functioning</a:t>
            </a:r>
            <a:r>
              <a:rPr lang="en-US" sz="2200" dirty="0" smtClean="0">
                <a:latin typeface="Calibri" pitchFamily="34" charset="0"/>
                <a:cs typeface="Calibri" pitchFamily="34" charset="0"/>
              </a:rPr>
              <a:t> is the </a:t>
            </a:r>
            <a:r>
              <a:rPr lang="en-US" sz="2200" u="sng" dirty="0" smtClean="0">
                <a:latin typeface="Calibri" pitchFamily="34" charset="0"/>
                <a:cs typeface="Calibri" pitchFamily="34" charset="0"/>
              </a:rPr>
              <a:t>child’s age </a:t>
            </a:r>
            <a:r>
              <a:rPr lang="en-US" sz="2200" dirty="0" smtClean="0">
                <a:latin typeface="Calibri" pitchFamily="34" charset="0"/>
                <a:cs typeface="Calibri" pitchFamily="34" charset="0"/>
              </a:rPr>
              <a:t>and </a:t>
            </a:r>
          </a:p>
          <a:p>
            <a:pPr algn="ctr"/>
            <a:r>
              <a:rPr lang="en-US" sz="2200" dirty="0" smtClean="0">
                <a:latin typeface="Calibri" pitchFamily="34" charset="0"/>
                <a:cs typeface="Calibri" pitchFamily="34" charset="0"/>
              </a:rPr>
              <a:t>the</a:t>
            </a:r>
            <a:r>
              <a:rPr lang="en-US" sz="2200" u="sng" dirty="0" smtClean="0">
                <a:latin typeface="Calibri" pitchFamily="34" charset="0"/>
                <a:cs typeface="Calibri" pitchFamily="34" charset="0"/>
              </a:rPr>
              <a:t> age appropriateness </a:t>
            </a:r>
          </a:p>
          <a:p>
            <a:pPr algn="ctr"/>
            <a:r>
              <a:rPr lang="en-US" sz="2200" dirty="0" smtClean="0">
                <a:latin typeface="Calibri" pitchFamily="34" charset="0"/>
                <a:cs typeface="Calibri" pitchFamily="34" charset="0"/>
              </a:rPr>
              <a:t>of the </a:t>
            </a:r>
            <a:r>
              <a:rPr lang="en-US" sz="2200" u="sng" dirty="0" smtClean="0">
                <a:latin typeface="Calibri" pitchFamily="34" charset="0"/>
                <a:cs typeface="Calibri" pitchFamily="34" charset="0"/>
              </a:rPr>
              <a:t>child’s behavior.</a:t>
            </a:r>
            <a:endParaRPr lang="en-US" sz="2200" dirty="0" smtClean="0">
              <a:latin typeface="Calibri" pitchFamily="34" charset="0"/>
              <a:cs typeface="Calibri" pitchFamily="34" charset="0"/>
            </a:endParaRPr>
          </a:p>
          <a:p>
            <a:pPr algn="ctr"/>
            <a:endParaRPr lang="en-US" sz="2200" dirty="0">
              <a:latin typeface="Calibri" pitchFamily="34" charset="0"/>
              <a:cs typeface="Calibri" pitchFamily="34" charset="0"/>
            </a:endParaRPr>
          </a:p>
        </p:txBody>
      </p:sp>
      <p:pic>
        <p:nvPicPr>
          <p:cNvPr id="6" name="Picture 5" descr="MC900433903.PNG"/>
          <p:cNvPicPr>
            <a:picLocks noChangeAspect="1"/>
          </p:cNvPicPr>
          <p:nvPr/>
        </p:nvPicPr>
        <p:blipFill>
          <a:blip r:embed="rId3" cstate="print"/>
          <a:stretch>
            <a:fillRect/>
          </a:stretch>
        </p:blipFill>
        <p:spPr>
          <a:xfrm rot="598779">
            <a:off x="5791200" y="972917"/>
            <a:ext cx="2667000" cy="2667000"/>
          </a:xfrm>
          <a:prstGeom prst="rect">
            <a:avLst/>
          </a:prstGeom>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000" fill="hold"/>
                                        <p:tgtEl>
                                          <p:spTgt spid="5"/>
                                        </p:tgtEl>
                                        <p:attrNameLst>
                                          <p:attrName>ppt_w</p:attrName>
                                        </p:attrNameLst>
                                      </p:cBhvr>
                                      <p:tavLst>
                                        <p:tav tm="0">
                                          <p:val>
                                            <p:fltVal val="0"/>
                                          </p:val>
                                        </p:tav>
                                        <p:tav tm="100000">
                                          <p:val>
                                            <p:strVal val="#ppt_w"/>
                                          </p:val>
                                        </p:tav>
                                      </p:tavLst>
                                    </p:anim>
                                    <p:anim calcmode="lin" valueType="num">
                                      <p:cBhvr>
                                        <p:cTn id="8" dur="3000" fill="hold"/>
                                        <p:tgtEl>
                                          <p:spTgt spid="5"/>
                                        </p:tgtEl>
                                        <p:attrNameLst>
                                          <p:attrName>ppt_h</p:attrName>
                                        </p:attrNameLst>
                                      </p:cBhvr>
                                      <p:tavLst>
                                        <p:tav tm="0">
                                          <p:val>
                                            <p:fltVal val="0"/>
                                          </p:val>
                                        </p:tav>
                                        <p:tav tm="100000">
                                          <p:val>
                                            <p:strVal val="#ppt_h"/>
                                          </p:val>
                                        </p:tav>
                                      </p:tavLst>
                                    </p:anim>
                                    <p:animEffect transition="in" filter="fade">
                                      <p:cBhvr>
                                        <p:cTn id="9"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Factor</a:t>
            </a:r>
            <a:endParaRPr lang="en-US" dirty="0"/>
          </a:p>
        </p:txBody>
      </p:sp>
      <p:pic>
        <p:nvPicPr>
          <p:cNvPr id="2051" name="Picture 3" descr="C:\Users\YYY\Desktop\Qingfu\Child Protection\images\inders-kitchen-food.jpg"/>
          <p:cNvPicPr>
            <a:picLocks noChangeAspect="1" noChangeArrowheads="1"/>
          </p:cNvPicPr>
          <p:nvPr/>
        </p:nvPicPr>
        <p:blipFill>
          <a:blip r:embed="rId3" cstate="print"/>
          <a:srcRect/>
          <a:stretch>
            <a:fillRect/>
          </a:stretch>
        </p:blipFill>
        <p:spPr bwMode="auto">
          <a:xfrm>
            <a:off x="533400" y="1600200"/>
            <a:ext cx="3810000" cy="23709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0" name="Picture 2" descr="C:\Users\YYY\Desktop\Qingfu\Child Protection\images\MP900227623.JPG"/>
          <p:cNvPicPr>
            <a:picLocks noChangeAspect="1" noChangeArrowheads="1"/>
          </p:cNvPicPr>
          <p:nvPr/>
        </p:nvPicPr>
        <p:blipFill>
          <a:blip r:embed="rId4" cstate="print"/>
          <a:srcRect/>
          <a:stretch>
            <a:fillRect/>
          </a:stretch>
        </p:blipFill>
        <p:spPr bwMode="auto">
          <a:xfrm>
            <a:off x="4876800" y="1588325"/>
            <a:ext cx="3657600" cy="24082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ounded Rectangular Callout 4"/>
          <p:cNvSpPr/>
          <p:nvPr/>
        </p:nvSpPr>
        <p:spPr>
          <a:xfrm>
            <a:off x="3352800" y="4614550"/>
            <a:ext cx="3886200" cy="1524000"/>
          </a:xfrm>
          <a:prstGeom prst="wedgeRoundRectCallout">
            <a:avLst>
              <a:gd name="adj1" fmla="val -36425"/>
              <a:gd name="adj2" fmla="val -79087"/>
              <a:gd name="adj3" fmla="val 16667"/>
            </a:avLst>
          </a:prstGeom>
          <a:ln cmpd="dbl">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2400" dirty="0" smtClean="0">
                <a:solidFill>
                  <a:schemeClr val="bg1"/>
                </a:solidFill>
                <a:latin typeface="Calibri" pitchFamily="34" charset="0"/>
                <a:cs typeface="Calibri" pitchFamily="34" charset="0"/>
              </a:rPr>
              <a:t>Assess age appropriateness of each child’s behaviors…</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0"/>
                                  </p:stCondLst>
                                  <p:childTnLst>
                                    <p:set>
                                      <p:cBhvr>
                                        <p:cTn id="6" dur="1" fill="hold">
                                          <p:stCondLst>
                                            <p:cond delay="0"/>
                                          </p:stCondLst>
                                        </p:cTn>
                                        <p:tgtEl>
                                          <p:spTgt spid="2051"/>
                                        </p:tgtEl>
                                        <p:attrNameLst>
                                          <p:attrName>style.visibility</p:attrName>
                                        </p:attrNameLst>
                                      </p:cBhvr>
                                      <p:to>
                                        <p:strVal val="visible"/>
                                      </p:to>
                                    </p:set>
                                    <p:anim calcmode="lin" valueType="num">
                                      <p:cBhvr additive="base">
                                        <p:cTn id="7" dur="2000" fill="hold"/>
                                        <p:tgtEl>
                                          <p:spTgt spid="2051"/>
                                        </p:tgtEl>
                                        <p:attrNameLst>
                                          <p:attrName>ppt_x</p:attrName>
                                        </p:attrNameLst>
                                      </p:cBhvr>
                                      <p:tavLst>
                                        <p:tav tm="0">
                                          <p:val>
                                            <p:strVal val="0-#ppt_w/2"/>
                                          </p:val>
                                        </p:tav>
                                        <p:tav tm="100000">
                                          <p:val>
                                            <p:strVal val="#ppt_x"/>
                                          </p:val>
                                        </p:tav>
                                      </p:tavLst>
                                    </p:anim>
                                    <p:anim calcmode="lin" valueType="num">
                                      <p:cBhvr additive="base">
                                        <p:cTn id="8" dur="2000" fill="hold"/>
                                        <p:tgtEl>
                                          <p:spTgt spid="2051"/>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8000"/>
                                  </p:stCondLst>
                                  <p:childTnLst>
                                    <p:set>
                                      <p:cBhvr>
                                        <p:cTn id="10" dur="1" fill="hold">
                                          <p:stCondLst>
                                            <p:cond delay="0"/>
                                          </p:stCondLst>
                                        </p:cTn>
                                        <p:tgtEl>
                                          <p:spTgt spid="2050"/>
                                        </p:tgtEl>
                                        <p:attrNameLst>
                                          <p:attrName>style.visibility</p:attrName>
                                        </p:attrNameLst>
                                      </p:cBhvr>
                                      <p:to>
                                        <p:strVal val="visible"/>
                                      </p:to>
                                    </p:set>
                                    <p:anim calcmode="lin" valueType="num">
                                      <p:cBhvr additive="base">
                                        <p:cTn id="11" dur="2000" fill="hold"/>
                                        <p:tgtEl>
                                          <p:spTgt spid="2050"/>
                                        </p:tgtEl>
                                        <p:attrNameLst>
                                          <p:attrName>ppt_x</p:attrName>
                                        </p:attrNameLst>
                                      </p:cBhvr>
                                      <p:tavLst>
                                        <p:tav tm="0">
                                          <p:val>
                                            <p:strVal val="1+#ppt_w/2"/>
                                          </p:val>
                                        </p:tav>
                                        <p:tav tm="100000">
                                          <p:val>
                                            <p:strVal val="#ppt_x"/>
                                          </p:val>
                                        </p:tav>
                                      </p:tavLst>
                                    </p:anim>
                                    <p:anim calcmode="lin" valueType="num">
                                      <p:cBhvr additive="base">
                                        <p:cTn id="12" dur="2000" fill="hold"/>
                                        <p:tgtEl>
                                          <p:spTgt spid="2050"/>
                                        </p:tgtEl>
                                        <p:attrNameLst>
                                          <p:attrName>ppt_y</p:attrName>
                                        </p:attrNameLst>
                                      </p:cBhvr>
                                      <p:tavLst>
                                        <p:tav tm="0">
                                          <p:val>
                                            <p:strVal val="#ppt_y"/>
                                          </p:val>
                                        </p:tav>
                                        <p:tav tm="100000">
                                          <p:val>
                                            <p:strVal val="#ppt_y"/>
                                          </p:val>
                                        </p:tav>
                                      </p:tavLst>
                                    </p:anim>
                                  </p:childTnLst>
                                </p:cTn>
                              </p:par>
                              <p:par>
                                <p:cTn id="13" presetID="53" presetClass="entr" presetSubtype="0" fill="hold" grpId="0" nodeType="withEffect">
                                  <p:stCondLst>
                                    <p:cond delay="1100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Domain 4: Adult Functioning</a:t>
            </a:r>
            <a:endParaRPr lang="en-US" dirty="0"/>
          </a:p>
        </p:txBody>
      </p:sp>
      <p:grpSp>
        <p:nvGrpSpPr>
          <p:cNvPr id="7" name="Group 6"/>
          <p:cNvGrpSpPr/>
          <p:nvPr/>
        </p:nvGrpSpPr>
        <p:grpSpPr>
          <a:xfrm>
            <a:off x="3156894" y="2435024"/>
            <a:ext cx="2830210" cy="2830210"/>
            <a:chOff x="2928294" y="1136070"/>
            <a:chExt cx="2830210" cy="2830210"/>
          </a:xfrm>
        </p:grpSpPr>
        <p:sp>
          <p:nvSpPr>
            <p:cNvPr id="27" name="Oval 26"/>
            <p:cNvSpPr/>
            <p:nvPr/>
          </p:nvSpPr>
          <p:spPr>
            <a:xfrm>
              <a:off x="2928294" y="1136070"/>
              <a:ext cx="2830210" cy="2830210"/>
            </a:xfrm>
            <a:prstGeom prst="ellipse">
              <a:avLst/>
            </a:pr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sp>
        <p:sp>
          <p:nvSpPr>
            <p:cNvPr id="28" name="Oval 4"/>
            <p:cNvSpPr/>
            <p:nvPr/>
          </p:nvSpPr>
          <p:spPr>
            <a:xfrm>
              <a:off x="3342769" y="1550544"/>
              <a:ext cx="2001260" cy="2001262"/>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r>
                <a:rPr lang="en-US" sz="3800" kern="1200" dirty="0" smtClean="0">
                  <a:latin typeface="Calibri" pitchFamily="34" charset="0"/>
                  <a:cs typeface="Calibri" pitchFamily="34" charset="0"/>
                </a:rPr>
                <a:t>KNOW THE FAMILY</a:t>
              </a:r>
              <a:endParaRPr lang="en-US" sz="3800" kern="1200" dirty="0">
                <a:latin typeface="Calibri" pitchFamily="34" charset="0"/>
                <a:cs typeface="Calibri" pitchFamily="34" charset="0"/>
              </a:endParaRPr>
            </a:p>
          </p:txBody>
        </p:sp>
      </p:grpSp>
      <p:grpSp>
        <p:nvGrpSpPr>
          <p:cNvPr id="8" name="Group 7"/>
          <p:cNvGrpSpPr/>
          <p:nvPr/>
        </p:nvGrpSpPr>
        <p:grpSpPr>
          <a:xfrm>
            <a:off x="3864447" y="1299459"/>
            <a:ext cx="1415105" cy="1415105"/>
            <a:chOff x="3635847" y="505"/>
            <a:chExt cx="1415105" cy="1415105"/>
          </a:xfrm>
        </p:grpSpPr>
        <p:sp>
          <p:nvSpPr>
            <p:cNvPr id="25" name="Oval 24"/>
            <p:cNvSpPr/>
            <p:nvPr/>
          </p:nvSpPr>
          <p:spPr>
            <a:xfrm>
              <a:off x="3635847" y="505"/>
              <a:ext cx="1415105" cy="1415105"/>
            </a:xfrm>
            <a:prstGeom prst="ellipse">
              <a:avLst/>
            </a:pr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sp>
        <p:sp>
          <p:nvSpPr>
            <p:cNvPr id="26" name="Oval 6"/>
            <p:cNvSpPr/>
            <p:nvPr/>
          </p:nvSpPr>
          <p:spPr>
            <a:xfrm>
              <a:off x="3843084" y="207742"/>
              <a:ext cx="1000631" cy="100063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latin typeface="Calibri" pitchFamily="34" charset="0"/>
                  <a:cs typeface="Calibri" pitchFamily="34" charset="0"/>
                </a:rPr>
                <a:t>D1:</a:t>
              </a:r>
            </a:p>
            <a:p>
              <a:pPr lvl="0" algn="ctr" defTabSz="577850">
                <a:lnSpc>
                  <a:spcPct val="90000"/>
                </a:lnSpc>
                <a:spcBef>
                  <a:spcPct val="0"/>
                </a:spcBef>
                <a:spcAft>
                  <a:spcPct val="35000"/>
                </a:spcAft>
              </a:pPr>
              <a:r>
                <a:rPr lang="en-US" sz="1300" kern="1200" dirty="0" smtClean="0">
                  <a:latin typeface="Calibri" pitchFamily="34" charset="0"/>
                  <a:cs typeface="Calibri" pitchFamily="34" charset="0"/>
                </a:rPr>
                <a:t>Extent of Maltreatment</a:t>
              </a:r>
              <a:endParaRPr lang="en-US" sz="1300" kern="1200" dirty="0">
                <a:latin typeface="Calibri" pitchFamily="34" charset="0"/>
                <a:cs typeface="Calibri" pitchFamily="34" charset="0"/>
              </a:endParaRPr>
            </a:p>
          </p:txBody>
        </p:sp>
      </p:grpSp>
      <p:grpSp>
        <p:nvGrpSpPr>
          <p:cNvPr id="9" name="Group 8"/>
          <p:cNvGrpSpPr/>
          <p:nvPr/>
        </p:nvGrpSpPr>
        <p:grpSpPr>
          <a:xfrm>
            <a:off x="5460634" y="2221018"/>
            <a:ext cx="1415105" cy="1415105"/>
            <a:chOff x="5232034" y="922064"/>
            <a:chExt cx="1415105" cy="1415105"/>
          </a:xfrm>
        </p:grpSpPr>
        <p:sp>
          <p:nvSpPr>
            <p:cNvPr id="23" name="Oval 22"/>
            <p:cNvSpPr/>
            <p:nvPr/>
          </p:nvSpPr>
          <p:spPr>
            <a:xfrm>
              <a:off x="5232034" y="922064"/>
              <a:ext cx="1415105" cy="1415105"/>
            </a:xfrm>
            <a:prstGeom prst="ellipse">
              <a:avLst/>
            </a:prstGeom>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sp>
        <p:sp>
          <p:nvSpPr>
            <p:cNvPr id="24" name="Oval 8"/>
            <p:cNvSpPr/>
            <p:nvPr/>
          </p:nvSpPr>
          <p:spPr>
            <a:xfrm>
              <a:off x="5439271" y="1129301"/>
              <a:ext cx="1000631" cy="100063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latin typeface="Calibri" pitchFamily="34" charset="0"/>
                  <a:cs typeface="Calibri" pitchFamily="34" charset="0"/>
                </a:rPr>
                <a:t>D2: </a:t>
              </a:r>
            </a:p>
            <a:p>
              <a:pPr lvl="0" algn="ctr" defTabSz="577850">
                <a:lnSpc>
                  <a:spcPct val="90000"/>
                </a:lnSpc>
                <a:spcBef>
                  <a:spcPct val="0"/>
                </a:spcBef>
                <a:spcAft>
                  <a:spcPct val="35000"/>
                </a:spcAft>
              </a:pPr>
              <a:r>
                <a:rPr lang="en-US" sz="1250" kern="1200" dirty="0" smtClean="0">
                  <a:latin typeface="Calibri" pitchFamily="34" charset="0"/>
                  <a:cs typeface="Calibri" pitchFamily="34" charset="0"/>
                </a:rPr>
                <a:t>Surrounding Circumstances</a:t>
              </a:r>
              <a:endParaRPr lang="en-US" sz="1250" kern="1200" dirty="0">
                <a:latin typeface="Calibri" pitchFamily="34" charset="0"/>
                <a:cs typeface="Calibri" pitchFamily="34" charset="0"/>
              </a:endParaRPr>
            </a:p>
          </p:txBody>
        </p:sp>
      </p:grpSp>
      <p:grpSp>
        <p:nvGrpSpPr>
          <p:cNvPr id="11" name="Group 10"/>
          <p:cNvGrpSpPr/>
          <p:nvPr/>
        </p:nvGrpSpPr>
        <p:grpSpPr>
          <a:xfrm>
            <a:off x="5460634" y="4064136"/>
            <a:ext cx="1415105" cy="1415105"/>
            <a:chOff x="5232034" y="2765182"/>
            <a:chExt cx="1415105" cy="1415105"/>
          </a:xfrm>
        </p:grpSpPr>
        <p:sp>
          <p:nvSpPr>
            <p:cNvPr id="21" name="Oval 20"/>
            <p:cNvSpPr/>
            <p:nvPr/>
          </p:nvSpPr>
          <p:spPr>
            <a:xfrm>
              <a:off x="5232034" y="2765182"/>
              <a:ext cx="1415105" cy="1415105"/>
            </a:xfrm>
            <a:prstGeom prst="ellipse">
              <a:avLst/>
            </a:prstGeom>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sp>
        <p:sp>
          <p:nvSpPr>
            <p:cNvPr id="22" name="Oval 10"/>
            <p:cNvSpPr/>
            <p:nvPr/>
          </p:nvSpPr>
          <p:spPr>
            <a:xfrm>
              <a:off x="5439271" y="2972419"/>
              <a:ext cx="1000631" cy="100063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latin typeface="Calibri" pitchFamily="34" charset="0"/>
                  <a:cs typeface="Calibri" pitchFamily="34" charset="0"/>
                </a:rPr>
                <a:t>D3: </a:t>
              </a:r>
            </a:p>
            <a:p>
              <a:pPr lvl="0" algn="ctr" defTabSz="577850">
                <a:lnSpc>
                  <a:spcPct val="90000"/>
                </a:lnSpc>
                <a:spcBef>
                  <a:spcPct val="0"/>
                </a:spcBef>
                <a:spcAft>
                  <a:spcPct val="35000"/>
                </a:spcAft>
              </a:pPr>
              <a:r>
                <a:rPr lang="en-US" sz="1300" kern="1200" dirty="0" smtClean="0">
                  <a:latin typeface="Calibri" pitchFamily="34" charset="0"/>
                  <a:cs typeface="Calibri" pitchFamily="34" charset="0"/>
                </a:rPr>
                <a:t>Child Functioning</a:t>
              </a:r>
              <a:endParaRPr lang="en-US" sz="1300" kern="1200" dirty="0">
                <a:latin typeface="Calibri" pitchFamily="34" charset="0"/>
                <a:cs typeface="Calibri" pitchFamily="34" charset="0"/>
              </a:endParaRPr>
            </a:p>
          </p:txBody>
        </p:sp>
      </p:grpSp>
      <p:grpSp>
        <p:nvGrpSpPr>
          <p:cNvPr id="12" name="Group 11"/>
          <p:cNvGrpSpPr/>
          <p:nvPr/>
        </p:nvGrpSpPr>
        <p:grpSpPr>
          <a:xfrm>
            <a:off x="3864447" y="4985695"/>
            <a:ext cx="1415105" cy="1415105"/>
            <a:chOff x="3635847" y="3686741"/>
            <a:chExt cx="1415105" cy="1415105"/>
          </a:xfrm>
        </p:grpSpPr>
        <p:sp>
          <p:nvSpPr>
            <p:cNvPr id="19" name="Oval 18"/>
            <p:cNvSpPr/>
            <p:nvPr/>
          </p:nvSpPr>
          <p:spPr>
            <a:xfrm>
              <a:off x="3635847" y="3686741"/>
              <a:ext cx="1415105" cy="1415105"/>
            </a:xfrm>
            <a:prstGeom prst="ellipse">
              <a:avLst/>
            </a:prstGeom>
          </p:spPr>
          <p:style>
            <a:lnRef idx="2">
              <a:schemeClr val="lt1">
                <a:hueOff val="0"/>
                <a:satOff val="0"/>
                <a:lumOff val="0"/>
                <a:alphaOff val="0"/>
              </a:schemeClr>
            </a:lnRef>
            <a:fillRef idx="1">
              <a:schemeClr val="accent6">
                <a:alpha val="50000"/>
                <a:hueOff val="0"/>
                <a:satOff val="0"/>
                <a:lumOff val="0"/>
                <a:alphaOff val="0"/>
              </a:schemeClr>
            </a:fillRef>
            <a:effectRef idx="0">
              <a:schemeClr val="accent6">
                <a:alpha val="50000"/>
                <a:hueOff val="0"/>
                <a:satOff val="0"/>
                <a:lumOff val="0"/>
                <a:alphaOff val="0"/>
              </a:schemeClr>
            </a:effectRef>
            <a:fontRef idx="minor">
              <a:schemeClr val="tx1"/>
            </a:fontRef>
          </p:style>
        </p:sp>
        <p:sp>
          <p:nvSpPr>
            <p:cNvPr id="20" name="Oval 12"/>
            <p:cNvSpPr/>
            <p:nvPr/>
          </p:nvSpPr>
          <p:spPr>
            <a:xfrm>
              <a:off x="3843084" y="3893978"/>
              <a:ext cx="1000631" cy="100063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latin typeface="Calibri" pitchFamily="34" charset="0"/>
                  <a:cs typeface="Calibri" pitchFamily="34" charset="0"/>
                </a:rPr>
                <a:t>D4: </a:t>
              </a:r>
            </a:p>
            <a:p>
              <a:pPr lvl="0" algn="ctr" defTabSz="577850">
                <a:lnSpc>
                  <a:spcPct val="90000"/>
                </a:lnSpc>
                <a:spcBef>
                  <a:spcPct val="0"/>
                </a:spcBef>
                <a:spcAft>
                  <a:spcPct val="35000"/>
                </a:spcAft>
              </a:pPr>
              <a:r>
                <a:rPr lang="en-US" sz="1300" kern="1200" dirty="0" smtClean="0">
                  <a:latin typeface="Calibri" pitchFamily="34" charset="0"/>
                  <a:cs typeface="Calibri" pitchFamily="34" charset="0"/>
                </a:rPr>
                <a:t>Adult Functioning</a:t>
              </a:r>
              <a:endParaRPr lang="en-US" sz="1300" kern="1200" dirty="0">
                <a:latin typeface="Calibri" pitchFamily="34" charset="0"/>
                <a:cs typeface="Calibri" pitchFamily="34" charset="0"/>
              </a:endParaRPr>
            </a:p>
          </p:txBody>
        </p:sp>
      </p:grpSp>
      <p:grpSp>
        <p:nvGrpSpPr>
          <p:cNvPr id="13" name="Group 12"/>
          <p:cNvGrpSpPr/>
          <p:nvPr/>
        </p:nvGrpSpPr>
        <p:grpSpPr>
          <a:xfrm>
            <a:off x="2268260" y="4064136"/>
            <a:ext cx="1415105" cy="1415105"/>
            <a:chOff x="2039660" y="2765182"/>
            <a:chExt cx="1415105" cy="1415105"/>
          </a:xfrm>
        </p:grpSpPr>
        <p:sp>
          <p:nvSpPr>
            <p:cNvPr id="17" name="Oval 16"/>
            <p:cNvSpPr/>
            <p:nvPr/>
          </p:nvSpPr>
          <p:spPr>
            <a:xfrm>
              <a:off x="2039660" y="2765182"/>
              <a:ext cx="1415105" cy="1415105"/>
            </a:xfrm>
            <a:prstGeom prst="ellipse">
              <a:avLst/>
            </a:pr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sp>
        <p:sp>
          <p:nvSpPr>
            <p:cNvPr id="18" name="Oval 14"/>
            <p:cNvSpPr/>
            <p:nvPr/>
          </p:nvSpPr>
          <p:spPr>
            <a:xfrm>
              <a:off x="2246897" y="2972419"/>
              <a:ext cx="1000631" cy="100063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latin typeface="Calibri" pitchFamily="34" charset="0"/>
                  <a:cs typeface="Calibri" pitchFamily="34" charset="0"/>
                </a:rPr>
                <a:t>?</a:t>
              </a:r>
              <a:endParaRPr lang="en-US" sz="1300" kern="1200" dirty="0">
                <a:latin typeface="Calibri" pitchFamily="34" charset="0"/>
                <a:cs typeface="Calibri" pitchFamily="34" charset="0"/>
              </a:endParaRPr>
            </a:p>
          </p:txBody>
        </p:sp>
      </p:grpSp>
      <p:grpSp>
        <p:nvGrpSpPr>
          <p:cNvPr id="14" name="Group 13"/>
          <p:cNvGrpSpPr/>
          <p:nvPr/>
        </p:nvGrpSpPr>
        <p:grpSpPr>
          <a:xfrm>
            <a:off x="2268260" y="2221018"/>
            <a:ext cx="1415105" cy="1415105"/>
            <a:chOff x="2039660" y="922064"/>
            <a:chExt cx="1415105" cy="1415105"/>
          </a:xfrm>
        </p:grpSpPr>
        <p:sp>
          <p:nvSpPr>
            <p:cNvPr id="15" name="Oval 14"/>
            <p:cNvSpPr/>
            <p:nvPr/>
          </p:nvSpPr>
          <p:spPr>
            <a:xfrm>
              <a:off x="2039660" y="922064"/>
              <a:ext cx="1415105" cy="1415105"/>
            </a:xfrm>
            <a:prstGeom prst="ellipse">
              <a:avLst/>
            </a:pr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sp>
        <p:sp>
          <p:nvSpPr>
            <p:cNvPr id="16" name="Oval 16"/>
            <p:cNvSpPr/>
            <p:nvPr/>
          </p:nvSpPr>
          <p:spPr>
            <a:xfrm>
              <a:off x="2246897" y="1129301"/>
              <a:ext cx="1000631" cy="100063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latin typeface="Calibri" pitchFamily="34" charset="0"/>
                  <a:cs typeface="Calibri" pitchFamily="34" charset="0"/>
                </a:rPr>
                <a:t>?</a:t>
              </a:r>
              <a:endParaRPr lang="en-US" sz="1300" kern="1200" dirty="0">
                <a:latin typeface="Calibri" pitchFamily="34" charset="0"/>
                <a:cs typeface="Calibri" pitchFamily="34" charset="0"/>
              </a:endParaRPr>
            </a:p>
          </p:txBody>
        </p:sp>
      </p:grpSp>
      <p:grpSp>
        <p:nvGrpSpPr>
          <p:cNvPr id="34" name="Group 33"/>
          <p:cNvGrpSpPr/>
          <p:nvPr/>
        </p:nvGrpSpPr>
        <p:grpSpPr>
          <a:xfrm>
            <a:off x="3860800" y="4985695"/>
            <a:ext cx="1415105" cy="1415105"/>
            <a:chOff x="3635847" y="3686741"/>
            <a:chExt cx="1415105" cy="1415105"/>
          </a:xfrm>
          <a:solidFill>
            <a:srgbClr val="91CF4D"/>
          </a:solidFill>
        </p:grpSpPr>
        <p:sp>
          <p:nvSpPr>
            <p:cNvPr id="35" name="Oval 34"/>
            <p:cNvSpPr/>
            <p:nvPr/>
          </p:nvSpPr>
          <p:spPr>
            <a:xfrm>
              <a:off x="3635847" y="3686741"/>
              <a:ext cx="1415105" cy="1415105"/>
            </a:xfrm>
            <a:prstGeom prst="ellipse">
              <a:avLst/>
            </a:prstGeom>
            <a:grpFill/>
          </p:spPr>
          <p:style>
            <a:lnRef idx="2">
              <a:schemeClr val="lt1">
                <a:hueOff val="0"/>
                <a:satOff val="0"/>
                <a:lumOff val="0"/>
                <a:alphaOff val="0"/>
              </a:schemeClr>
            </a:lnRef>
            <a:fillRef idx="1">
              <a:schemeClr val="accent6">
                <a:alpha val="50000"/>
                <a:hueOff val="0"/>
                <a:satOff val="0"/>
                <a:lumOff val="0"/>
                <a:alphaOff val="0"/>
              </a:schemeClr>
            </a:fillRef>
            <a:effectRef idx="0">
              <a:schemeClr val="accent6">
                <a:alpha val="50000"/>
                <a:hueOff val="0"/>
                <a:satOff val="0"/>
                <a:lumOff val="0"/>
                <a:alphaOff val="0"/>
              </a:schemeClr>
            </a:effectRef>
            <a:fontRef idx="minor">
              <a:schemeClr val="tx1"/>
            </a:fontRef>
          </p:style>
        </p:sp>
        <p:sp>
          <p:nvSpPr>
            <p:cNvPr id="36" name="Oval 12"/>
            <p:cNvSpPr/>
            <p:nvPr/>
          </p:nvSpPr>
          <p:spPr>
            <a:xfrm>
              <a:off x="3843084" y="3893978"/>
              <a:ext cx="1000631" cy="1000631"/>
            </a:xfrm>
            <a:prstGeom prst="rect">
              <a:avLst/>
            </a:prstGeom>
            <a:noFill/>
          </p:spPr>
          <p:style>
            <a:lnRef idx="0">
              <a:scrgbClr r="0" g="0" b="0"/>
            </a:lnRef>
            <a:fillRef idx="0">
              <a:scrgbClr r="0" g="0" b="0"/>
            </a:fillRef>
            <a:effectRef idx="0">
              <a:scrgbClr r="0" g="0" b="0"/>
            </a:effectRef>
            <a:fontRef idx="minor">
              <a:schemeClr val="tx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latin typeface="Calibri" pitchFamily="34" charset="0"/>
                  <a:cs typeface="Calibri" pitchFamily="34" charset="0"/>
                </a:rPr>
                <a:t>D4: </a:t>
              </a:r>
            </a:p>
            <a:p>
              <a:pPr lvl="0" algn="ctr" defTabSz="577850">
                <a:lnSpc>
                  <a:spcPct val="90000"/>
                </a:lnSpc>
                <a:spcBef>
                  <a:spcPct val="0"/>
                </a:spcBef>
                <a:spcAft>
                  <a:spcPct val="35000"/>
                </a:spcAft>
              </a:pPr>
              <a:r>
                <a:rPr lang="en-US" sz="1300" kern="1200" dirty="0" smtClean="0">
                  <a:latin typeface="Calibri" pitchFamily="34" charset="0"/>
                  <a:cs typeface="Calibri" pitchFamily="34" charset="0"/>
                </a:rPr>
                <a:t>Adult Functioning</a:t>
              </a:r>
              <a:endParaRPr lang="en-US" sz="1300" kern="1200" dirty="0">
                <a:latin typeface="Calibri" pitchFamily="34" charset="0"/>
                <a:cs typeface="Calibri" pitchFamily="34" charset="0"/>
              </a:endParaRPr>
            </a:p>
          </p:txBody>
        </p:sp>
      </p:gr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1000"/>
                                  </p:stCondLst>
                                  <p:childTnLst>
                                    <p:set>
                                      <p:cBhvr>
                                        <p:cTn id="6" dur="1" fill="hold">
                                          <p:stCondLst>
                                            <p:cond delay="0"/>
                                          </p:stCondLst>
                                        </p:cTn>
                                        <p:tgtEl>
                                          <p:spTgt spid="34"/>
                                        </p:tgtEl>
                                        <p:attrNameLst>
                                          <p:attrName>style.visibility</p:attrName>
                                        </p:attrNameLst>
                                      </p:cBhvr>
                                      <p:to>
                                        <p:strVal val="visible"/>
                                      </p:to>
                                    </p:set>
                                    <p:animEffect transition="in" filter="wedge">
                                      <p:cBhvr>
                                        <p:cTn id="7"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1481328"/>
            <a:ext cx="4572000" cy="2633471"/>
          </a:xfrm>
        </p:spPr>
        <p:txBody>
          <a:bodyPr>
            <a:noAutofit/>
          </a:bodyPr>
          <a:lstStyle/>
          <a:p>
            <a:r>
              <a:rPr lang="en-US" sz="2800" dirty="0" smtClean="0">
                <a:solidFill>
                  <a:schemeClr val="tx1"/>
                </a:solidFill>
              </a:rPr>
              <a:t>State why these information domains are important to safety decision making.</a:t>
            </a:r>
            <a:endParaRPr lang="en-US" sz="2800" dirty="0">
              <a:solidFill>
                <a:schemeClr val="tx1"/>
              </a:solidFill>
            </a:endParaRPr>
          </a:p>
        </p:txBody>
      </p:sp>
      <p:sp>
        <p:nvSpPr>
          <p:cNvPr id="2" name="Title 1"/>
          <p:cNvSpPr>
            <a:spLocks noGrp="1"/>
          </p:cNvSpPr>
          <p:nvPr>
            <p:ph type="title"/>
          </p:nvPr>
        </p:nvSpPr>
        <p:spPr/>
        <p:txBody>
          <a:bodyPr>
            <a:normAutofit/>
          </a:bodyPr>
          <a:lstStyle/>
          <a:p>
            <a:r>
              <a:rPr lang="en-US" dirty="0" smtClean="0"/>
              <a:t>Objectives</a:t>
            </a:r>
            <a:endParaRPr lang="en-US" dirty="0"/>
          </a:p>
        </p:txBody>
      </p:sp>
      <p:pic>
        <p:nvPicPr>
          <p:cNvPr id="7" name="Content Placeholder 6" descr="MP900442233.JPG"/>
          <p:cNvPicPr>
            <a:picLocks noGrp="1" noChangeAspect="1"/>
          </p:cNvPicPr>
          <p:nvPr>
            <p:ph sz="half" idx="4294967295"/>
          </p:nvPr>
        </p:nvPicPr>
        <p:blipFill>
          <a:blip r:embed="rId3" cstate="print"/>
          <a:stretch>
            <a:fillRect/>
          </a:stretch>
        </p:blipFill>
        <p:spPr>
          <a:xfrm>
            <a:off x="5051094" y="1496704"/>
            <a:ext cx="3635706" cy="4525962"/>
          </a:xfrm>
          <a:prstGeom prst="rect">
            <a:avLst/>
          </a:prstGeom>
        </p:spPr>
      </p:pic>
      <p:sp>
        <p:nvSpPr>
          <p:cNvPr id="8" name="TextBox 7"/>
          <p:cNvSpPr txBox="1"/>
          <p:nvPr/>
        </p:nvSpPr>
        <p:spPr>
          <a:xfrm>
            <a:off x="5578806" y="4953000"/>
            <a:ext cx="24384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latin typeface="Calibri" pitchFamily="34" charset="0"/>
                <a:cs typeface="Calibri" pitchFamily="34" charset="0"/>
              </a:rPr>
              <a:t>Quality information</a:t>
            </a:r>
            <a:endParaRPr lang="en-US" dirty="0">
              <a:latin typeface="Calibri" pitchFamily="34" charset="0"/>
              <a:cs typeface="Calibri" pitchFamily="34" charset="0"/>
            </a:endParaRPr>
          </a:p>
        </p:txBody>
      </p:sp>
      <p:sp>
        <p:nvSpPr>
          <p:cNvPr id="9" name="TextBox 8"/>
          <p:cNvSpPr txBox="1"/>
          <p:nvPr/>
        </p:nvSpPr>
        <p:spPr>
          <a:xfrm>
            <a:off x="5274006" y="2895600"/>
            <a:ext cx="3200400" cy="3810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latin typeface="Calibri" pitchFamily="34" charset="0"/>
                <a:cs typeface="Calibri" pitchFamily="34" charset="0"/>
              </a:rPr>
              <a:t>Sound safety decision-making</a:t>
            </a:r>
            <a:endParaRPr lang="en-US" dirty="0">
              <a:latin typeface="Calibri" pitchFamily="34" charset="0"/>
              <a:cs typeface="Calibri" pitchFamily="34" charset="0"/>
            </a:endParaRPr>
          </a:p>
        </p:txBody>
      </p:sp>
      <p:sp>
        <p:nvSpPr>
          <p:cNvPr id="11" name="Content Placeholder 4"/>
          <p:cNvSpPr txBox="1">
            <a:spLocks/>
          </p:cNvSpPr>
          <p:nvPr/>
        </p:nvSpPr>
        <p:spPr>
          <a:xfrm>
            <a:off x="228600" y="3810000"/>
            <a:ext cx="4191000" cy="1981200"/>
          </a:xfrm>
          <a:prstGeom prst="rect">
            <a:avLst/>
          </a:prstGeom>
        </p:spPr>
        <p:txBody>
          <a:bodyPr vert="horz">
            <a:noAutofit/>
          </a:bodyPr>
          <a:lstStyle/>
          <a:p>
            <a:pPr marL="365760" marR="0" lvl="0" indent="-256032" algn="l" defTabSz="914400" rtl="0" eaLnBrk="1" fontAlgn="auto" latinLnBrk="0" hangingPunct="1">
              <a:lnSpc>
                <a:spcPct val="100000"/>
              </a:lnSpc>
              <a:spcBef>
                <a:spcPts val="400"/>
              </a:spcBef>
              <a:spcAft>
                <a:spcPts val="600"/>
              </a:spcAft>
              <a:buClr>
                <a:schemeClr val="accent1"/>
              </a:buClr>
              <a:buSzPct val="68000"/>
              <a:buFont typeface="Wingdings 3"/>
              <a:buChar char=""/>
              <a:tabLst/>
              <a:defRPr/>
            </a:pPr>
            <a:r>
              <a:rPr kumimoji="0" lang="en-US" sz="28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Accurately identify and describe</a:t>
            </a:r>
            <a:r>
              <a:rPr kumimoji="0" lang="en-US" sz="2800" b="0" i="0" u="none" strike="noStrike" kern="1200" cap="none" spc="0" normalizeH="0" noProof="0" dirty="0" smtClean="0">
                <a:ln>
                  <a:noFill/>
                </a:ln>
                <a:solidFill>
                  <a:schemeClr val="tx1"/>
                </a:solidFill>
                <a:effectLst/>
                <a:uLnTx/>
                <a:uFillTx/>
                <a:latin typeface="Calibri" pitchFamily="34" charset="0"/>
                <a:ea typeface="+mn-ea"/>
                <a:cs typeface="Calibri" pitchFamily="34" charset="0"/>
              </a:rPr>
              <a:t> the six information domains.</a:t>
            </a:r>
            <a:endParaRPr kumimoji="0" lang="en-US" sz="28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mph" presetSubtype="0" fill="hold" grpId="0" nodeType="withEffect">
                                  <p:stCondLst>
                                    <p:cond delay="3000"/>
                                  </p:stCondLst>
                                  <p:childTnLst>
                                    <p:animClr clrSpc="hsl">
                                      <p:cBhvr override="childStyle">
                                        <p:cTn id="6" dur="2000" fill="hold"/>
                                        <p:tgtEl>
                                          <p:spTgt spid="9"/>
                                        </p:tgtEl>
                                        <p:attrNameLst>
                                          <p:attrName>style.color</p:attrName>
                                        </p:attrNameLst>
                                      </p:cBhvr>
                                      <p:by>
                                        <p:hsl h="-7200000" s="0" l="0"/>
                                      </p:by>
                                    </p:animClr>
                                    <p:animClr clrSpc="hsl">
                                      <p:cBhvr>
                                        <p:cTn id="7" dur="2000" fill="hold"/>
                                        <p:tgtEl>
                                          <p:spTgt spid="9"/>
                                        </p:tgtEl>
                                        <p:attrNameLst>
                                          <p:attrName>fillcolor</p:attrName>
                                        </p:attrNameLst>
                                      </p:cBhvr>
                                      <p:by>
                                        <p:hsl h="-7200000" s="0" l="0"/>
                                      </p:by>
                                    </p:animClr>
                                    <p:animClr clrSpc="hsl">
                                      <p:cBhvr>
                                        <p:cTn id="8" dur="2000" fill="hold"/>
                                        <p:tgtEl>
                                          <p:spTgt spid="9"/>
                                        </p:tgtEl>
                                        <p:attrNameLst>
                                          <p:attrName>stroke.color</p:attrName>
                                        </p:attrNameLst>
                                      </p:cBhvr>
                                      <p:by>
                                        <p:hsl h="-7200000" s="0" l="0"/>
                                      </p:by>
                                    </p:animClr>
                                    <p:set>
                                      <p:cBhvr>
                                        <p:cTn id="9" dur="2000" fill="hold"/>
                                        <p:tgtEl>
                                          <p:spTgt spid="9"/>
                                        </p:tgtEl>
                                        <p:attrNameLst>
                                          <p:attrName>fill.type</p:attrName>
                                        </p:attrNameLst>
                                      </p:cBhvr>
                                      <p:to>
                                        <p:strVal val="solid"/>
                                      </p:to>
                                    </p:set>
                                  </p:childTnLst>
                                </p:cTn>
                              </p:par>
                              <p:par>
                                <p:cTn id="10" presetID="22" presetClass="emph" presetSubtype="0" fill="hold" grpId="0" nodeType="withEffect">
                                  <p:stCondLst>
                                    <p:cond delay="6000"/>
                                  </p:stCondLst>
                                  <p:childTnLst>
                                    <p:animClr clrSpc="hsl">
                                      <p:cBhvr override="childStyle">
                                        <p:cTn id="11" dur="2000" fill="hold"/>
                                        <p:tgtEl>
                                          <p:spTgt spid="8"/>
                                        </p:tgtEl>
                                        <p:attrNameLst>
                                          <p:attrName>style.color</p:attrName>
                                        </p:attrNameLst>
                                      </p:cBhvr>
                                      <p:by>
                                        <p:hsl h="-7200000" s="0" l="0"/>
                                      </p:by>
                                    </p:animClr>
                                    <p:animClr clrSpc="hsl">
                                      <p:cBhvr>
                                        <p:cTn id="12" dur="2000" fill="hold"/>
                                        <p:tgtEl>
                                          <p:spTgt spid="8"/>
                                        </p:tgtEl>
                                        <p:attrNameLst>
                                          <p:attrName>fillcolor</p:attrName>
                                        </p:attrNameLst>
                                      </p:cBhvr>
                                      <p:by>
                                        <p:hsl h="-7200000" s="0" l="0"/>
                                      </p:by>
                                    </p:animClr>
                                    <p:animClr clrSpc="hsl">
                                      <p:cBhvr>
                                        <p:cTn id="13" dur="2000" fill="hold"/>
                                        <p:tgtEl>
                                          <p:spTgt spid="8"/>
                                        </p:tgtEl>
                                        <p:attrNameLst>
                                          <p:attrName>stroke.color</p:attrName>
                                        </p:attrNameLst>
                                      </p:cBhvr>
                                      <p:by>
                                        <p:hsl h="-7200000" s="0" l="0"/>
                                      </p:by>
                                    </p:animClr>
                                    <p:set>
                                      <p:cBhvr>
                                        <p:cTn id="14" dur="2000" fill="hold"/>
                                        <p:tgtEl>
                                          <p:spTgt spid="8"/>
                                        </p:tgtEl>
                                        <p:attrNameLst>
                                          <p:attrName>fill.type</p:attrName>
                                        </p:attrNameLst>
                                      </p:cBhvr>
                                      <p:to>
                                        <p:strVal val="solid"/>
                                      </p:to>
                                    </p:set>
                                  </p:childTnLst>
                                </p:cTn>
                              </p:par>
                              <p:par>
                                <p:cTn id="15" presetID="2" presetClass="entr" presetSubtype="4" fill="hold" grpId="0" nodeType="withEffect">
                                  <p:stCondLst>
                                    <p:cond delay="1150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16000"/>
                                  </p:stCondLst>
                                  <p:childTnLst>
                                    <p:set>
                                      <p:cBhvr>
                                        <p:cTn id="20" dur="1" fill="hold">
                                          <p:stCondLst>
                                            <p:cond delay="0"/>
                                          </p:stCondLst>
                                        </p:cTn>
                                        <p:tgtEl>
                                          <p:spTgt spid="11">
                                            <p:txEl>
                                              <p:pRg st="0" end="0"/>
                                            </p:txEl>
                                          </p:spTgt>
                                        </p:tgtEl>
                                        <p:attrNameLst>
                                          <p:attrName>style.visibility</p:attrName>
                                        </p:attrNameLst>
                                      </p:cBhvr>
                                      <p:to>
                                        <p:strVal val="visible"/>
                                      </p:to>
                                    </p:set>
                                    <p:anim calcmode="lin" valueType="num">
                                      <p:cBhvr additive="base">
                                        <p:cTn id="2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animBg="1"/>
      <p:bldP spid="9" grpId="0" animBg="1"/>
      <p:bldP spid="1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0800" y="1676400"/>
            <a:ext cx="4495800" cy="4525963"/>
          </a:xfrm>
        </p:spPr>
        <p:txBody>
          <a:bodyPr/>
          <a:lstStyle/>
          <a:p>
            <a:r>
              <a:rPr lang="en-US" dirty="0" smtClean="0"/>
              <a:t>Communication skills</a:t>
            </a:r>
          </a:p>
          <a:p>
            <a:r>
              <a:rPr lang="en-US" dirty="0" smtClean="0"/>
              <a:t>Ability to relate to others</a:t>
            </a:r>
          </a:p>
          <a:p>
            <a:r>
              <a:rPr lang="en-US" dirty="0" smtClean="0"/>
              <a:t>Intellect</a:t>
            </a:r>
          </a:p>
          <a:p>
            <a:r>
              <a:rPr lang="en-US" dirty="0" smtClean="0"/>
              <a:t>Self-control</a:t>
            </a:r>
          </a:p>
          <a:p>
            <a:r>
              <a:rPr lang="en-US" dirty="0" smtClean="0"/>
              <a:t>Coping</a:t>
            </a:r>
          </a:p>
          <a:p>
            <a:r>
              <a:rPr lang="en-US" dirty="0" smtClean="0"/>
              <a:t>Impulsiveness</a:t>
            </a:r>
          </a:p>
          <a:p>
            <a:r>
              <a:rPr lang="en-US" dirty="0" smtClean="0"/>
              <a:t>Stress management</a:t>
            </a:r>
            <a:endParaRPr lang="en-US" dirty="0"/>
          </a:p>
        </p:txBody>
      </p:sp>
      <p:sp>
        <p:nvSpPr>
          <p:cNvPr id="2" name="Title 1"/>
          <p:cNvSpPr>
            <a:spLocks noGrp="1"/>
          </p:cNvSpPr>
          <p:nvPr>
            <p:ph type="title"/>
          </p:nvPr>
        </p:nvSpPr>
        <p:spPr/>
        <p:txBody>
          <a:bodyPr/>
          <a:lstStyle/>
          <a:p>
            <a:r>
              <a:rPr lang="en-US" dirty="0" smtClean="0"/>
              <a:t>Adult Functioning</a:t>
            </a:r>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withEffect">
                                  <p:stCondLst>
                                    <p:cond delay="15000"/>
                                  </p:stCondLst>
                                  <p:childTnLst>
                                    <p:animClr clrSpc="rgb">
                                      <p:cBhvr override="childStyle">
                                        <p:cTn id="6" dur="2000" fill="hold"/>
                                        <p:tgtEl>
                                          <p:spTgt spid="3">
                                            <p:txEl>
                                              <p:pRg st="0" end="0"/>
                                            </p:txEl>
                                          </p:spTgt>
                                        </p:tgtEl>
                                        <p:attrNameLst>
                                          <p:attrName>style.color</p:attrName>
                                        </p:attrNameLst>
                                      </p:cBhvr>
                                      <p:to>
                                        <a:schemeClr val="accent1"/>
                                      </p:to>
                                    </p:animClr>
                                  </p:childTnLst>
                                </p:cTn>
                              </p:par>
                              <p:par>
                                <p:cTn id="7" presetID="3" presetClass="emph" presetSubtype="2" fill="hold" grpId="0" nodeType="withEffect">
                                  <p:stCondLst>
                                    <p:cond delay="17000"/>
                                  </p:stCondLst>
                                  <p:childTnLst>
                                    <p:animClr clrSpc="rgb">
                                      <p:cBhvr override="childStyle">
                                        <p:cTn id="8" dur="2000" fill="hold"/>
                                        <p:tgtEl>
                                          <p:spTgt spid="3">
                                            <p:txEl>
                                              <p:pRg st="1" end="1"/>
                                            </p:txEl>
                                          </p:spTgt>
                                        </p:tgtEl>
                                        <p:attrNameLst>
                                          <p:attrName>style.color</p:attrName>
                                        </p:attrNameLst>
                                      </p:cBhvr>
                                      <p:to>
                                        <a:schemeClr val="accent1"/>
                                      </p:to>
                                    </p:animClr>
                                  </p:childTnLst>
                                </p:cTn>
                              </p:par>
                              <p:par>
                                <p:cTn id="9" presetID="3" presetClass="emph" presetSubtype="2" fill="hold" grpId="0" nodeType="withEffect">
                                  <p:stCondLst>
                                    <p:cond delay="18800"/>
                                  </p:stCondLst>
                                  <p:childTnLst>
                                    <p:animClr clrSpc="rgb">
                                      <p:cBhvr override="childStyle">
                                        <p:cTn id="10" dur="2000" fill="hold"/>
                                        <p:tgtEl>
                                          <p:spTgt spid="3">
                                            <p:txEl>
                                              <p:pRg st="2" end="2"/>
                                            </p:txEl>
                                          </p:spTgt>
                                        </p:tgtEl>
                                        <p:attrNameLst>
                                          <p:attrName>style.color</p:attrName>
                                        </p:attrNameLst>
                                      </p:cBhvr>
                                      <p:to>
                                        <a:schemeClr val="accent1"/>
                                      </p:to>
                                    </p:animClr>
                                  </p:childTnLst>
                                </p:cTn>
                              </p:par>
                              <p:par>
                                <p:cTn id="11" presetID="3" presetClass="emph" presetSubtype="2" fill="hold" grpId="0" nodeType="withEffect">
                                  <p:stCondLst>
                                    <p:cond delay="20100"/>
                                  </p:stCondLst>
                                  <p:childTnLst>
                                    <p:animClr clrSpc="rgb">
                                      <p:cBhvr override="childStyle">
                                        <p:cTn id="12" dur="2000" fill="hold"/>
                                        <p:tgtEl>
                                          <p:spTgt spid="3">
                                            <p:txEl>
                                              <p:pRg st="3" end="3"/>
                                            </p:txEl>
                                          </p:spTgt>
                                        </p:tgtEl>
                                        <p:attrNameLst>
                                          <p:attrName>style.color</p:attrName>
                                        </p:attrNameLst>
                                      </p:cBhvr>
                                      <p:to>
                                        <a:schemeClr val="accent1"/>
                                      </p:to>
                                    </p:animClr>
                                  </p:childTnLst>
                                </p:cTn>
                              </p:par>
                              <p:par>
                                <p:cTn id="13" presetID="3" presetClass="emph" presetSubtype="2" fill="hold" grpId="0" nodeType="withEffect">
                                  <p:stCondLst>
                                    <p:cond delay="21500"/>
                                  </p:stCondLst>
                                  <p:childTnLst>
                                    <p:animClr clrSpc="rgb">
                                      <p:cBhvr override="childStyle">
                                        <p:cTn id="14" dur="2000" fill="hold"/>
                                        <p:tgtEl>
                                          <p:spTgt spid="3">
                                            <p:txEl>
                                              <p:pRg st="4" end="4"/>
                                            </p:txEl>
                                          </p:spTgt>
                                        </p:tgtEl>
                                        <p:attrNameLst>
                                          <p:attrName>style.color</p:attrName>
                                        </p:attrNameLst>
                                      </p:cBhvr>
                                      <p:to>
                                        <a:schemeClr val="accent1"/>
                                      </p:to>
                                    </p:animClr>
                                  </p:childTnLst>
                                </p:cTn>
                              </p:par>
                              <p:par>
                                <p:cTn id="15" presetID="3" presetClass="emph" presetSubtype="2" fill="hold" grpId="0" nodeType="withEffect">
                                  <p:stCondLst>
                                    <p:cond delay="22500"/>
                                  </p:stCondLst>
                                  <p:childTnLst>
                                    <p:animClr clrSpc="rgb">
                                      <p:cBhvr override="childStyle">
                                        <p:cTn id="16" dur="2000" fill="hold"/>
                                        <p:tgtEl>
                                          <p:spTgt spid="3">
                                            <p:txEl>
                                              <p:pRg st="5" end="5"/>
                                            </p:txEl>
                                          </p:spTgt>
                                        </p:tgtEl>
                                        <p:attrNameLst>
                                          <p:attrName>style.color</p:attrName>
                                        </p:attrNameLst>
                                      </p:cBhvr>
                                      <p:to>
                                        <a:schemeClr val="accent1"/>
                                      </p:to>
                                    </p:animClr>
                                  </p:childTnLst>
                                </p:cTn>
                              </p:par>
                              <p:par>
                                <p:cTn id="17" presetID="3" presetClass="emph" presetSubtype="2" fill="hold" grpId="0" nodeType="withEffect">
                                  <p:stCondLst>
                                    <p:cond delay="23500"/>
                                  </p:stCondLst>
                                  <p:childTnLst>
                                    <p:animClr clrSpc="rgb">
                                      <p:cBhvr override="childStyle">
                                        <p:cTn id="18" dur="2000" fill="hold"/>
                                        <p:tgtEl>
                                          <p:spTgt spid="3">
                                            <p:txEl>
                                              <p:pRg st="6" end="6"/>
                                            </p:txEl>
                                          </p:spTgt>
                                        </p:tgtEl>
                                        <p:attrNameLst>
                                          <p:attrName>style.color</p:attrName>
                                        </p:attrNameLst>
                                      </p:cBhvr>
                                      <p:to>
                                        <a:schemeClr val="accent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Adult Functioning</a:t>
            </a:r>
            <a:endParaRPr lang="en-US" dirty="0"/>
          </a:p>
        </p:txBody>
      </p:sp>
      <p:pic>
        <p:nvPicPr>
          <p:cNvPr id="3074" name="Picture 2" descr="C:\Users\YYY\Desktop\Qingfu\Child Protection\images\4484.jpg"/>
          <p:cNvPicPr>
            <a:picLocks noChangeAspect="1" noChangeArrowheads="1"/>
          </p:cNvPicPr>
          <p:nvPr/>
        </p:nvPicPr>
        <p:blipFill>
          <a:blip r:embed="rId3" cstate="print"/>
          <a:srcRect/>
          <a:stretch>
            <a:fillRect/>
          </a:stretch>
        </p:blipFill>
        <p:spPr bwMode="auto">
          <a:xfrm>
            <a:off x="381000" y="2895600"/>
            <a:ext cx="3616960" cy="24079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5" name="Picture 3" descr="C:\Users\YYY\Desktop\Qingfu\Child Protection\images\mental-health.jpg"/>
          <p:cNvPicPr>
            <a:picLocks noChangeAspect="1" noChangeArrowheads="1"/>
          </p:cNvPicPr>
          <p:nvPr/>
        </p:nvPicPr>
        <p:blipFill>
          <a:blip r:embed="rId4" cstate="print"/>
          <a:srcRect/>
          <a:stretch>
            <a:fillRect/>
          </a:stretch>
        </p:blipFill>
        <p:spPr bwMode="auto">
          <a:xfrm>
            <a:off x="3581400" y="1198481"/>
            <a:ext cx="2743200" cy="25237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6" name="Picture 4" descr="C:\Users\YYY\Desktop\Qingfu\Child Protection\images\MP900431111.JPG"/>
          <p:cNvPicPr>
            <a:picLocks noChangeAspect="1" noChangeArrowheads="1"/>
          </p:cNvPicPr>
          <p:nvPr/>
        </p:nvPicPr>
        <p:blipFill>
          <a:blip r:embed="rId5" cstate="print"/>
          <a:srcRect/>
          <a:stretch>
            <a:fillRect/>
          </a:stretch>
        </p:blipFill>
        <p:spPr bwMode="auto">
          <a:xfrm>
            <a:off x="5562600" y="3071150"/>
            <a:ext cx="3251200" cy="3251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3000" fill="hold"/>
                                        <p:tgtEl>
                                          <p:spTgt spid="3074"/>
                                        </p:tgtEl>
                                        <p:attrNameLst>
                                          <p:attrName>ppt_x</p:attrName>
                                        </p:attrNameLst>
                                      </p:cBhvr>
                                      <p:tavLst>
                                        <p:tav tm="0">
                                          <p:val>
                                            <p:strVal val="0-#ppt_w/2"/>
                                          </p:val>
                                        </p:tav>
                                        <p:tav tm="100000">
                                          <p:val>
                                            <p:strVal val="#ppt_x"/>
                                          </p:val>
                                        </p:tav>
                                      </p:tavLst>
                                    </p:anim>
                                    <p:anim calcmode="lin" valueType="num">
                                      <p:cBhvr additive="base">
                                        <p:cTn id="8" dur="3000" fill="hold"/>
                                        <p:tgtEl>
                                          <p:spTgt spid="3074"/>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5"/>
                                        </p:tgtEl>
                                        <p:attrNameLst>
                                          <p:attrName>style.visibility</p:attrName>
                                        </p:attrNameLst>
                                      </p:cBhvr>
                                      <p:to>
                                        <p:strVal val="visible"/>
                                      </p:to>
                                    </p:set>
                                    <p:anim calcmode="lin" valueType="num">
                                      <p:cBhvr additive="base">
                                        <p:cTn id="11" dur="3000" fill="hold"/>
                                        <p:tgtEl>
                                          <p:spTgt spid="3075"/>
                                        </p:tgtEl>
                                        <p:attrNameLst>
                                          <p:attrName>ppt_x</p:attrName>
                                        </p:attrNameLst>
                                      </p:cBhvr>
                                      <p:tavLst>
                                        <p:tav tm="0">
                                          <p:val>
                                            <p:strVal val="#ppt_x"/>
                                          </p:val>
                                        </p:tav>
                                        <p:tav tm="100000">
                                          <p:val>
                                            <p:strVal val="#ppt_x"/>
                                          </p:val>
                                        </p:tav>
                                      </p:tavLst>
                                    </p:anim>
                                    <p:anim calcmode="lin" valueType="num">
                                      <p:cBhvr additive="base">
                                        <p:cTn id="12" dur="3000" fill="hold"/>
                                        <p:tgtEl>
                                          <p:spTgt spid="3075"/>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076"/>
                                        </p:tgtEl>
                                        <p:attrNameLst>
                                          <p:attrName>style.visibility</p:attrName>
                                        </p:attrNameLst>
                                      </p:cBhvr>
                                      <p:to>
                                        <p:strVal val="visible"/>
                                      </p:to>
                                    </p:set>
                                    <p:anim calcmode="lin" valueType="num">
                                      <p:cBhvr additive="base">
                                        <p:cTn id="15" dur="3000" fill="hold"/>
                                        <p:tgtEl>
                                          <p:spTgt spid="3076"/>
                                        </p:tgtEl>
                                        <p:attrNameLst>
                                          <p:attrName>ppt_x</p:attrName>
                                        </p:attrNameLst>
                                      </p:cBhvr>
                                      <p:tavLst>
                                        <p:tav tm="0">
                                          <p:val>
                                            <p:strVal val="1+#ppt_w/2"/>
                                          </p:val>
                                        </p:tav>
                                        <p:tav tm="100000">
                                          <p:val>
                                            <p:strVal val="#ppt_x"/>
                                          </p:val>
                                        </p:tav>
                                      </p:tavLst>
                                    </p:anim>
                                    <p:anim calcmode="lin" valueType="num">
                                      <p:cBhvr additive="base">
                                        <p:cTn id="16" dur="3000" fill="hold"/>
                                        <p:tgtEl>
                                          <p:spTgt spid="30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Domain 5: General Parenting Practices </a:t>
            </a:r>
            <a:endParaRPr lang="en-US" dirty="0"/>
          </a:p>
        </p:txBody>
      </p:sp>
      <p:grpSp>
        <p:nvGrpSpPr>
          <p:cNvPr id="7" name="Group 6"/>
          <p:cNvGrpSpPr/>
          <p:nvPr/>
        </p:nvGrpSpPr>
        <p:grpSpPr>
          <a:xfrm>
            <a:off x="3156894" y="2435024"/>
            <a:ext cx="2830210" cy="2830210"/>
            <a:chOff x="2928294" y="1136070"/>
            <a:chExt cx="2830210" cy="2830210"/>
          </a:xfrm>
        </p:grpSpPr>
        <p:sp>
          <p:nvSpPr>
            <p:cNvPr id="27" name="Oval 26"/>
            <p:cNvSpPr/>
            <p:nvPr/>
          </p:nvSpPr>
          <p:spPr>
            <a:xfrm>
              <a:off x="2928294" y="1136070"/>
              <a:ext cx="2830210" cy="2830210"/>
            </a:xfrm>
            <a:prstGeom prst="ellipse">
              <a:avLst/>
            </a:pr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sp>
        <p:sp>
          <p:nvSpPr>
            <p:cNvPr id="28" name="Oval 4"/>
            <p:cNvSpPr/>
            <p:nvPr/>
          </p:nvSpPr>
          <p:spPr>
            <a:xfrm>
              <a:off x="3342769" y="1550544"/>
              <a:ext cx="2001260" cy="2001262"/>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r>
                <a:rPr lang="en-US" sz="3800" kern="1200" dirty="0" smtClean="0">
                  <a:latin typeface="Calibri" pitchFamily="34" charset="0"/>
                  <a:cs typeface="Calibri" pitchFamily="34" charset="0"/>
                </a:rPr>
                <a:t>KNOW THE FAMILY</a:t>
              </a:r>
              <a:endParaRPr lang="en-US" sz="3800" kern="1200" dirty="0">
                <a:latin typeface="Calibri" pitchFamily="34" charset="0"/>
                <a:cs typeface="Calibri" pitchFamily="34" charset="0"/>
              </a:endParaRPr>
            </a:p>
          </p:txBody>
        </p:sp>
      </p:grpSp>
      <p:grpSp>
        <p:nvGrpSpPr>
          <p:cNvPr id="8" name="Group 7"/>
          <p:cNvGrpSpPr/>
          <p:nvPr/>
        </p:nvGrpSpPr>
        <p:grpSpPr>
          <a:xfrm>
            <a:off x="3864447" y="1299459"/>
            <a:ext cx="1415105" cy="1415105"/>
            <a:chOff x="3635847" y="505"/>
            <a:chExt cx="1415105" cy="1415105"/>
          </a:xfrm>
        </p:grpSpPr>
        <p:sp>
          <p:nvSpPr>
            <p:cNvPr id="25" name="Oval 24"/>
            <p:cNvSpPr/>
            <p:nvPr/>
          </p:nvSpPr>
          <p:spPr>
            <a:xfrm>
              <a:off x="3635847" y="505"/>
              <a:ext cx="1415105" cy="1415105"/>
            </a:xfrm>
            <a:prstGeom prst="ellipse">
              <a:avLst/>
            </a:pr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sp>
        <p:sp>
          <p:nvSpPr>
            <p:cNvPr id="26" name="Oval 6"/>
            <p:cNvSpPr/>
            <p:nvPr/>
          </p:nvSpPr>
          <p:spPr>
            <a:xfrm>
              <a:off x="3843084" y="207742"/>
              <a:ext cx="1000631" cy="100063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latin typeface="Calibri" pitchFamily="34" charset="0"/>
                  <a:cs typeface="Calibri" pitchFamily="34" charset="0"/>
                </a:rPr>
                <a:t>D1:</a:t>
              </a:r>
            </a:p>
            <a:p>
              <a:pPr lvl="0" algn="ctr" defTabSz="577850">
                <a:lnSpc>
                  <a:spcPct val="90000"/>
                </a:lnSpc>
                <a:spcBef>
                  <a:spcPct val="0"/>
                </a:spcBef>
                <a:spcAft>
                  <a:spcPct val="35000"/>
                </a:spcAft>
              </a:pPr>
              <a:r>
                <a:rPr lang="en-US" sz="1300" kern="1200" dirty="0" smtClean="0">
                  <a:latin typeface="Calibri" pitchFamily="34" charset="0"/>
                  <a:cs typeface="Calibri" pitchFamily="34" charset="0"/>
                </a:rPr>
                <a:t>Extent of Maltreatment</a:t>
              </a:r>
              <a:endParaRPr lang="en-US" sz="1300" kern="1200" dirty="0">
                <a:latin typeface="Calibri" pitchFamily="34" charset="0"/>
                <a:cs typeface="Calibri" pitchFamily="34" charset="0"/>
              </a:endParaRPr>
            </a:p>
          </p:txBody>
        </p:sp>
      </p:grpSp>
      <p:grpSp>
        <p:nvGrpSpPr>
          <p:cNvPr id="9" name="Group 8"/>
          <p:cNvGrpSpPr/>
          <p:nvPr/>
        </p:nvGrpSpPr>
        <p:grpSpPr>
          <a:xfrm>
            <a:off x="5460634" y="2221018"/>
            <a:ext cx="1415105" cy="1415105"/>
            <a:chOff x="5232034" y="922064"/>
            <a:chExt cx="1415105" cy="1415105"/>
          </a:xfrm>
        </p:grpSpPr>
        <p:sp>
          <p:nvSpPr>
            <p:cNvPr id="23" name="Oval 22"/>
            <p:cNvSpPr/>
            <p:nvPr/>
          </p:nvSpPr>
          <p:spPr>
            <a:xfrm>
              <a:off x="5232034" y="922064"/>
              <a:ext cx="1415105" cy="1415105"/>
            </a:xfrm>
            <a:prstGeom prst="ellipse">
              <a:avLst/>
            </a:prstGeom>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sp>
        <p:sp>
          <p:nvSpPr>
            <p:cNvPr id="24" name="Oval 8"/>
            <p:cNvSpPr/>
            <p:nvPr/>
          </p:nvSpPr>
          <p:spPr>
            <a:xfrm>
              <a:off x="5439271" y="1129301"/>
              <a:ext cx="1000631" cy="100063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latin typeface="Calibri" pitchFamily="34" charset="0"/>
                  <a:cs typeface="Calibri" pitchFamily="34" charset="0"/>
                </a:rPr>
                <a:t>D2: </a:t>
              </a:r>
            </a:p>
            <a:p>
              <a:pPr lvl="0" algn="ctr" defTabSz="577850">
                <a:lnSpc>
                  <a:spcPct val="90000"/>
                </a:lnSpc>
                <a:spcBef>
                  <a:spcPct val="0"/>
                </a:spcBef>
                <a:spcAft>
                  <a:spcPct val="35000"/>
                </a:spcAft>
              </a:pPr>
              <a:r>
                <a:rPr lang="en-US" sz="1250" kern="1200" dirty="0" smtClean="0">
                  <a:latin typeface="Calibri" pitchFamily="34" charset="0"/>
                  <a:cs typeface="Calibri" pitchFamily="34" charset="0"/>
                </a:rPr>
                <a:t>Surrounding Circumstances</a:t>
              </a:r>
              <a:endParaRPr lang="en-US" sz="1250" kern="1200" dirty="0">
                <a:latin typeface="Calibri" pitchFamily="34" charset="0"/>
                <a:cs typeface="Calibri" pitchFamily="34" charset="0"/>
              </a:endParaRPr>
            </a:p>
          </p:txBody>
        </p:sp>
      </p:grpSp>
      <p:grpSp>
        <p:nvGrpSpPr>
          <p:cNvPr id="11" name="Group 10"/>
          <p:cNvGrpSpPr/>
          <p:nvPr/>
        </p:nvGrpSpPr>
        <p:grpSpPr>
          <a:xfrm>
            <a:off x="5460634" y="4064136"/>
            <a:ext cx="1415105" cy="1415105"/>
            <a:chOff x="5232034" y="2765182"/>
            <a:chExt cx="1415105" cy="1415105"/>
          </a:xfrm>
        </p:grpSpPr>
        <p:sp>
          <p:nvSpPr>
            <p:cNvPr id="21" name="Oval 20"/>
            <p:cNvSpPr/>
            <p:nvPr/>
          </p:nvSpPr>
          <p:spPr>
            <a:xfrm>
              <a:off x="5232034" y="2765182"/>
              <a:ext cx="1415105" cy="1415105"/>
            </a:xfrm>
            <a:prstGeom prst="ellipse">
              <a:avLst/>
            </a:prstGeom>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sp>
        <p:sp>
          <p:nvSpPr>
            <p:cNvPr id="22" name="Oval 10"/>
            <p:cNvSpPr/>
            <p:nvPr/>
          </p:nvSpPr>
          <p:spPr>
            <a:xfrm>
              <a:off x="5439271" y="2972419"/>
              <a:ext cx="1000631" cy="100063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latin typeface="Calibri" pitchFamily="34" charset="0"/>
                  <a:cs typeface="Calibri" pitchFamily="34" charset="0"/>
                </a:rPr>
                <a:t>D3: </a:t>
              </a:r>
            </a:p>
            <a:p>
              <a:pPr lvl="0" algn="ctr" defTabSz="577850">
                <a:lnSpc>
                  <a:spcPct val="90000"/>
                </a:lnSpc>
                <a:spcBef>
                  <a:spcPct val="0"/>
                </a:spcBef>
                <a:spcAft>
                  <a:spcPct val="35000"/>
                </a:spcAft>
              </a:pPr>
              <a:r>
                <a:rPr lang="en-US" sz="1300" kern="1200" dirty="0" smtClean="0">
                  <a:latin typeface="Calibri" pitchFamily="34" charset="0"/>
                  <a:cs typeface="Calibri" pitchFamily="34" charset="0"/>
                </a:rPr>
                <a:t>Child Functioning</a:t>
              </a:r>
              <a:endParaRPr lang="en-US" sz="1300" kern="1200" dirty="0">
                <a:latin typeface="Calibri" pitchFamily="34" charset="0"/>
                <a:cs typeface="Calibri" pitchFamily="34" charset="0"/>
              </a:endParaRPr>
            </a:p>
          </p:txBody>
        </p:sp>
      </p:grpSp>
      <p:grpSp>
        <p:nvGrpSpPr>
          <p:cNvPr id="12" name="Group 11"/>
          <p:cNvGrpSpPr/>
          <p:nvPr/>
        </p:nvGrpSpPr>
        <p:grpSpPr>
          <a:xfrm>
            <a:off x="3864447" y="4985695"/>
            <a:ext cx="1415105" cy="1415105"/>
            <a:chOff x="3635847" y="3686741"/>
            <a:chExt cx="1415105" cy="1415105"/>
          </a:xfrm>
        </p:grpSpPr>
        <p:sp>
          <p:nvSpPr>
            <p:cNvPr id="19" name="Oval 18"/>
            <p:cNvSpPr/>
            <p:nvPr/>
          </p:nvSpPr>
          <p:spPr>
            <a:xfrm>
              <a:off x="3635847" y="3686741"/>
              <a:ext cx="1415105" cy="1415105"/>
            </a:xfrm>
            <a:prstGeom prst="ellipse">
              <a:avLst/>
            </a:prstGeom>
          </p:spPr>
          <p:style>
            <a:lnRef idx="2">
              <a:schemeClr val="lt1">
                <a:hueOff val="0"/>
                <a:satOff val="0"/>
                <a:lumOff val="0"/>
                <a:alphaOff val="0"/>
              </a:schemeClr>
            </a:lnRef>
            <a:fillRef idx="1">
              <a:schemeClr val="accent6">
                <a:alpha val="50000"/>
                <a:hueOff val="0"/>
                <a:satOff val="0"/>
                <a:lumOff val="0"/>
                <a:alphaOff val="0"/>
              </a:schemeClr>
            </a:fillRef>
            <a:effectRef idx="0">
              <a:schemeClr val="accent6">
                <a:alpha val="50000"/>
                <a:hueOff val="0"/>
                <a:satOff val="0"/>
                <a:lumOff val="0"/>
                <a:alphaOff val="0"/>
              </a:schemeClr>
            </a:effectRef>
            <a:fontRef idx="minor">
              <a:schemeClr val="tx1"/>
            </a:fontRef>
          </p:style>
        </p:sp>
        <p:sp>
          <p:nvSpPr>
            <p:cNvPr id="20" name="Oval 12"/>
            <p:cNvSpPr/>
            <p:nvPr/>
          </p:nvSpPr>
          <p:spPr>
            <a:xfrm>
              <a:off x="3843084" y="3893978"/>
              <a:ext cx="1000631" cy="100063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latin typeface="Calibri" pitchFamily="34" charset="0"/>
                  <a:cs typeface="Calibri" pitchFamily="34" charset="0"/>
                </a:rPr>
                <a:t>D4: </a:t>
              </a:r>
            </a:p>
            <a:p>
              <a:pPr lvl="0" algn="ctr" defTabSz="577850">
                <a:lnSpc>
                  <a:spcPct val="90000"/>
                </a:lnSpc>
                <a:spcBef>
                  <a:spcPct val="0"/>
                </a:spcBef>
                <a:spcAft>
                  <a:spcPct val="35000"/>
                </a:spcAft>
              </a:pPr>
              <a:r>
                <a:rPr lang="en-US" sz="1300" kern="1200" dirty="0" smtClean="0">
                  <a:latin typeface="Calibri" pitchFamily="34" charset="0"/>
                  <a:cs typeface="Calibri" pitchFamily="34" charset="0"/>
                </a:rPr>
                <a:t>Adult Functioning</a:t>
              </a:r>
              <a:endParaRPr lang="en-US" sz="1300" kern="1200" dirty="0">
                <a:latin typeface="Calibri" pitchFamily="34" charset="0"/>
                <a:cs typeface="Calibri" pitchFamily="34" charset="0"/>
              </a:endParaRPr>
            </a:p>
          </p:txBody>
        </p:sp>
      </p:grpSp>
      <p:grpSp>
        <p:nvGrpSpPr>
          <p:cNvPr id="13" name="Group 12"/>
          <p:cNvGrpSpPr/>
          <p:nvPr/>
        </p:nvGrpSpPr>
        <p:grpSpPr>
          <a:xfrm>
            <a:off x="2268260" y="4064136"/>
            <a:ext cx="1415105" cy="1415105"/>
            <a:chOff x="2039660" y="2765182"/>
            <a:chExt cx="1415105" cy="1415105"/>
          </a:xfrm>
        </p:grpSpPr>
        <p:sp>
          <p:nvSpPr>
            <p:cNvPr id="17" name="Oval 16"/>
            <p:cNvSpPr/>
            <p:nvPr/>
          </p:nvSpPr>
          <p:spPr>
            <a:xfrm>
              <a:off x="2039660" y="2765182"/>
              <a:ext cx="1415105" cy="1415105"/>
            </a:xfrm>
            <a:prstGeom prst="ellipse">
              <a:avLst/>
            </a:pr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sp>
        <p:sp>
          <p:nvSpPr>
            <p:cNvPr id="18" name="Oval 14"/>
            <p:cNvSpPr/>
            <p:nvPr/>
          </p:nvSpPr>
          <p:spPr>
            <a:xfrm>
              <a:off x="2246897" y="2972419"/>
              <a:ext cx="1000631" cy="100063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latin typeface="Calibri" pitchFamily="34" charset="0"/>
                  <a:cs typeface="Calibri" pitchFamily="34" charset="0"/>
                </a:rPr>
                <a:t>D5:</a:t>
              </a:r>
            </a:p>
            <a:p>
              <a:pPr lvl="0" algn="ctr" defTabSz="577850">
                <a:lnSpc>
                  <a:spcPct val="90000"/>
                </a:lnSpc>
                <a:spcBef>
                  <a:spcPct val="0"/>
                </a:spcBef>
                <a:spcAft>
                  <a:spcPct val="35000"/>
                </a:spcAft>
              </a:pPr>
              <a:r>
                <a:rPr lang="en-US" sz="1300" kern="1200" dirty="0" smtClean="0">
                  <a:latin typeface="Calibri" pitchFamily="34" charset="0"/>
                  <a:cs typeface="Calibri" pitchFamily="34" charset="0"/>
                </a:rPr>
                <a:t>General Parenting Practices</a:t>
              </a:r>
              <a:endParaRPr lang="en-US" sz="1300" kern="1200" dirty="0">
                <a:latin typeface="Calibri" pitchFamily="34" charset="0"/>
                <a:cs typeface="Calibri" pitchFamily="34" charset="0"/>
              </a:endParaRPr>
            </a:p>
          </p:txBody>
        </p:sp>
      </p:grpSp>
      <p:grpSp>
        <p:nvGrpSpPr>
          <p:cNvPr id="14" name="Group 13"/>
          <p:cNvGrpSpPr/>
          <p:nvPr/>
        </p:nvGrpSpPr>
        <p:grpSpPr>
          <a:xfrm>
            <a:off x="2268260" y="2221018"/>
            <a:ext cx="1415105" cy="1415105"/>
            <a:chOff x="2039660" y="922064"/>
            <a:chExt cx="1415105" cy="1415105"/>
          </a:xfrm>
        </p:grpSpPr>
        <p:sp>
          <p:nvSpPr>
            <p:cNvPr id="15" name="Oval 14"/>
            <p:cNvSpPr/>
            <p:nvPr/>
          </p:nvSpPr>
          <p:spPr>
            <a:xfrm>
              <a:off x="2039660" y="922064"/>
              <a:ext cx="1415105" cy="1415105"/>
            </a:xfrm>
            <a:prstGeom prst="ellipse">
              <a:avLst/>
            </a:pr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sp>
        <p:sp>
          <p:nvSpPr>
            <p:cNvPr id="16" name="Oval 16"/>
            <p:cNvSpPr/>
            <p:nvPr/>
          </p:nvSpPr>
          <p:spPr>
            <a:xfrm>
              <a:off x="2246897" y="1129301"/>
              <a:ext cx="1000631" cy="100063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latin typeface="Calibri" pitchFamily="34" charset="0"/>
                  <a:cs typeface="Calibri" pitchFamily="34" charset="0"/>
                </a:rPr>
                <a:t>?</a:t>
              </a:r>
              <a:endParaRPr lang="en-US" sz="1300" kern="1200" dirty="0">
                <a:latin typeface="Calibri" pitchFamily="34" charset="0"/>
                <a:cs typeface="Calibri" pitchFamily="34" charset="0"/>
              </a:endParaRPr>
            </a:p>
          </p:txBody>
        </p:sp>
      </p:grpSp>
      <p:grpSp>
        <p:nvGrpSpPr>
          <p:cNvPr id="29" name="Group 28"/>
          <p:cNvGrpSpPr/>
          <p:nvPr/>
        </p:nvGrpSpPr>
        <p:grpSpPr>
          <a:xfrm>
            <a:off x="2267895" y="4064000"/>
            <a:ext cx="1415105" cy="1415105"/>
            <a:chOff x="2039660" y="2765182"/>
            <a:chExt cx="1415105" cy="1415105"/>
          </a:xfrm>
          <a:solidFill>
            <a:srgbClr val="91CF4D"/>
          </a:solidFill>
        </p:grpSpPr>
        <p:sp>
          <p:nvSpPr>
            <p:cNvPr id="30" name="Oval 29"/>
            <p:cNvSpPr/>
            <p:nvPr/>
          </p:nvSpPr>
          <p:spPr>
            <a:xfrm>
              <a:off x="2039660" y="2765182"/>
              <a:ext cx="1415105" cy="1415105"/>
            </a:xfrm>
            <a:prstGeom prst="ellipse">
              <a:avLst/>
            </a:prstGeom>
            <a:grpFill/>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sp>
        <p:sp>
          <p:nvSpPr>
            <p:cNvPr id="31" name="Oval 14"/>
            <p:cNvSpPr/>
            <p:nvPr/>
          </p:nvSpPr>
          <p:spPr>
            <a:xfrm>
              <a:off x="2246897" y="2972419"/>
              <a:ext cx="1000631" cy="1000631"/>
            </a:xfrm>
            <a:prstGeom prst="rect">
              <a:avLst/>
            </a:prstGeom>
            <a:noFill/>
          </p:spPr>
          <p:style>
            <a:lnRef idx="0">
              <a:scrgbClr r="0" g="0" b="0"/>
            </a:lnRef>
            <a:fillRef idx="0">
              <a:scrgbClr r="0" g="0" b="0"/>
            </a:fillRef>
            <a:effectRef idx="0">
              <a:scrgbClr r="0" g="0" b="0"/>
            </a:effectRef>
            <a:fontRef idx="minor">
              <a:schemeClr val="tx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latin typeface="Calibri" pitchFamily="34" charset="0"/>
                  <a:cs typeface="Calibri" pitchFamily="34" charset="0"/>
                </a:rPr>
                <a:t>D5:</a:t>
              </a:r>
            </a:p>
            <a:p>
              <a:pPr lvl="0" algn="ctr" defTabSz="577850">
                <a:lnSpc>
                  <a:spcPct val="90000"/>
                </a:lnSpc>
                <a:spcBef>
                  <a:spcPct val="0"/>
                </a:spcBef>
                <a:spcAft>
                  <a:spcPct val="35000"/>
                </a:spcAft>
              </a:pPr>
              <a:r>
                <a:rPr lang="en-US" sz="1300" kern="1200" dirty="0" smtClean="0">
                  <a:latin typeface="Calibri" pitchFamily="34" charset="0"/>
                  <a:cs typeface="Calibri" pitchFamily="34" charset="0"/>
                </a:rPr>
                <a:t>General Parenting Practices</a:t>
              </a:r>
              <a:endParaRPr lang="en-US" sz="1300" kern="1200" dirty="0">
                <a:latin typeface="Calibri" pitchFamily="34" charset="0"/>
                <a:cs typeface="Calibri" pitchFamily="34" charset="0"/>
              </a:endParaRPr>
            </a:p>
          </p:txBody>
        </p:sp>
      </p:gr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7000"/>
                                  </p:stCondLst>
                                  <p:childTnLst>
                                    <p:set>
                                      <p:cBhvr>
                                        <p:cTn id="6" dur="1" fill="hold">
                                          <p:stCondLst>
                                            <p:cond delay="0"/>
                                          </p:stCondLst>
                                        </p:cTn>
                                        <p:tgtEl>
                                          <p:spTgt spid="29"/>
                                        </p:tgtEl>
                                        <p:attrNameLst>
                                          <p:attrName>style.visibility</p:attrName>
                                        </p:attrNameLst>
                                      </p:cBhvr>
                                      <p:to>
                                        <p:strVal val="visible"/>
                                      </p:to>
                                    </p:set>
                                    <p:animEffect transition="in" filter="wedge">
                                      <p:cBhvr>
                                        <p:cTn id="7"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Domain 6: Disciplinary Practices</a:t>
            </a:r>
            <a:endParaRPr lang="en-US" dirty="0"/>
          </a:p>
        </p:txBody>
      </p:sp>
      <p:grpSp>
        <p:nvGrpSpPr>
          <p:cNvPr id="26" name="Group 25"/>
          <p:cNvGrpSpPr/>
          <p:nvPr/>
        </p:nvGrpSpPr>
        <p:grpSpPr>
          <a:xfrm>
            <a:off x="3156894" y="2435024"/>
            <a:ext cx="2830210" cy="2830210"/>
            <a:chOff x="2928294" y="1136070"/>
            <a:chExt cx="2830210" cy="2830210"/>
          </a:xfrm>
        </p:grpSpPr>
        <p:sp>
          <p:nvSpPr>
            <p:cNvPr id="45" name="Oval 44"/>
            <p:cNvSpPr/>
            <p:nvPr/>
          </p:nvSpPr>
          <p:spPr>
            <a:xfrm>
              <a:off x="2928294" y="1136070"/>
              <a:ext cx="2830210" cy="2830210"/>
            </a:xfrm>
            <a:prstGeom prst="ellipse">
              <a:avLst/>
            </a:pr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sp>
        <p:sp>
          <p:nvSpPr>
            <p:cNvPr id="46" name="Oval 4"/>
            <p:cNvSpPr/>
            <p:nvPr/>
          </p:nvSpPr>
          <p:spPr>
            <a:xfrm>
              <a:off x="3342769" y="1550544"/>
              <a:ext cx="2001260" cy="2001262"/>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r>
                <a:rPr lang="en-US" sz="3800" kern="1200" dirty="0" smtClean="0">
                  <a:latin typeface="Calibri" pitchFamily="34" charset="0"/>
                  <a:cs typeface="Calibri" pitchFamily="34" charset="0"/>
                </a:rPr>
                <a:t>KNOW THE FAMILY</a:t>
              </a:r>
              <a:endParaRPr lang="en-US" sz="3800" kern="1200" dirty="0">
                <a:latin typeface="Calibri" pitchFamily="34" charset="0"/>
                <a:cs typeface="Calibri" pitchFamily="34" charset="0"/>
              </a:endParaRPr>
            </a:p>
          </p:txBody>
        </p:sp>
      </p:grpSp>
      <p:grpSp>
        <p:nvGrpSpPr>
          <p:cNvPr id="27" name="Group 26"/>
          <p:cNvGrpSpPr/>
          <p:nvPr/>
        </p:nvGrpSpPr>
        <p:grpSpPr>
          <a:xfrm>
            <a:off x="3864447" y="1299459"/>
            <a:ext cx="1415105" cy="1415105"/>
            <a:chOff x="3635847" y="505"/>
            <a:chExt cx="1415105" cy="1415105"/>
          </a:xfrm>
        </p:grpSpPr>
        <p:sp>
          <p:nvSpPr>
            <p:cNvPr id="43" name="Oval 42"/>
            <p:cNvSpPr/>
            <p:nvPr/>
          </p:nvSpPr>
          <p:spPr>
            <a:xfrm>
              <a:off x="3635847" y="505"/>
              <a:ext cx="1415105" cy="1415105"/>
            </a:xfrm>
            <a:prstGeom prst="ellipse">
              <a:avLst/>
            </a:pr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sp>
        <p:sp>
          <p:nvSpPr>
            <p:cNvPr id="44" name="Oval 6"/>
            <p:cNvSpPr/>
            <p:nvPr/>
          </p:nvSpPr>
          <p:spPr>
            <a:xfrm>
              <a:off x="3843084" y="207742"/>
              <a:ext cx="1000631" cy="100063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latin typeface="Calibri" pitchFamily="34" charset="0"/>
                  <a:cs typeface="Calibri" pitchFamily="34" charset="0"/>
                </a:rPr>
                <a:t>D1:</a:t>
              </a:r>
            </a:p>
            <a:p>
              <a:pPr lvl="0" algn="ctr" defTabSz="577850">
                <a:lnSpc>
                  <a:spcPct val="90000"/>
                </a:lnSpc>
                <a:spcBef>
                  <a:spcPct val="0"/>
                </a:spcBef>
                <a:spcAft>
                  <a:spcPct val="35000"/>
                </a:spcAft>
              </a:pPr>
              <a:r>
                <a:rPr lang="en-US" sz="1300" kern="1200" dirty="0" smtClean="0">
                  <a:latin typeface="Calibri" pitchFamily="34" charset="0"/>
                  <a:cs typeface="Calibri" pitchFamily="34" charset="0"/>
                </a:rPr>
                <a:t>Extent of Maltreatment</a:t>
              </a:r>
              <a:endParaRPr lang="en-US" sz="1300" kern="1200" dirty="0">
                <a:latin typeface="Calibri" pitchFamily="34" charset="0"/>
                <a:cs typeface="Calibri" pitchFamily="34" charset="0"/>
              </a:endParaRPr>
            </a:p>
          </p:txBody>
        </p:sp>
      </p:grpSp>
      <p:grpSp>
        <p:nvGrpSpPr>
          <p:cNvPr id="28" name="Group 27"/>
          <p:cNvGrpSpPr/>
          <p:nvPr/>
        </p:nvGrpSpPr>
        <p:grpSpPr>
          <a:xfrm>
            <a:off x="5460634" y="2221018"/>
            <a:ext cx="1415105" cy="1415105"/>
            <a:chOff x="5232034" y="922064"/>
            <a:chExt cx="1415105" cy="1415105"/>
          </a:xfrm>
        </p:grpSpPr>
        <p:sp>
          <p:nvSpPr>
            <p:cNvPr id="41" name="Oval 40"/>
            <p:cNvSpPr/>
            <p:nvPr/>
          </p:nvSpPr>
          <p:spPr>
            <a:xfrm>
              <a:off x="5232034" y="922064"/>
              <a:ext cx="1415105" cy="1415105"/>
            </a:xfrm>
            <a:prstGeom prst="ellipse">
              <a:avLst/>
            </a:prstGeom>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sp>
        <p:sp>
          <p:nvSpPr>
            <p:cNvPr id="42" name="Oval 8"/>
            <p:cNvSpPr/>
            <p:nvPr/>
          </p:nvSpPr>
          <p:spPr>
            <a:xfrm>
              <a:off x="5439271" y="1129301"/>
              <a:ext cx="1000631" cy="100063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latin typeface="Calibri" pitchFamily="34" charset="0"/>
                  <a:cs typeface="Calibri" pitchFamily="34" charset="0"/>
                </a:rPr>
                <a:t>D2: </a:t>
              </a:r>
            </a:p>
            <a:p>
              <a:pPr lvl="0" algn="ctr" defTabSz="577850">
                <a:lnSpc>
                  <a:spcPct val="90000"/>
                </a:lnSpc>
                <a:spcBef>
                  <a:spcPct val="0"/>
                </a:spcBef>
                <a:spcAft>
                  <a:spcPct val="35000"/>
                </a:spcAft>
              </a:pPr>
              <a:r>
                <a:rPr lang="en-US" sz="1250" kern="1200" dirty="0" smtClean="0">
                  <a:latin typeface="Calibri" pitchFamily="34" charset="0"/>
                  <a:cs typeface="Calibri" pitchFamily="34" charset="0"/>
                </a:rPr>
                <a:t>Surrounding Circumstances</a:t>
              </a:r>
              <a:endParaRPr lang="en-US" sz="1250" kern="1200" dirty="0">
                <a:latin typeface="Calibri" pitchFamily="34" charset="0"/>
                <a:cs typeface="Calibri" pitchFamily="34" charset="0"/>
              </a:endParaRPr>
            </a:p>
          </p:txBody>
        </p:sp>
      </p:grpSp>
      <p:grpSp>
        <p:nvGrpSpPr>
          <p:cNvPr id="29" name="Group 28"/>
          <p:cNvGrpSpPr/>
          <p:nvPr/>
        </p:nvGrpSpPr>
        <p:grpSpPr>
          <a:xfrm>
            <a:off x="5460634" y="4064136"/>
            <a:ext cx="1415105" cy="1415105"/>
            <a:chOff x="5232034" y="2765182"/>
            <a:chExt cx="1415105" cy="1415105"/>
          </a:xfrm>
        </p:grpSpPr>
        <p:sp>
          <p:nvSpPr>
            <p:cNvPr id="39" name="Oval 38"/>
            <p:cNvSpPr/>
            <p:nvPr/>
          </p:nvSpPr>
          <p:spPr>
            <a:xfrm>
              <a:off x="5232034" y="2765182"/>
              <a:ext cx="1415105" cy="1415105"/>
            </a:xfrm>
            <a:prstGeom prst="ellipse">
              <a:avLst/>
            </a:prstGeom>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sp>
        <p:sp>
          <p:nvSpPr>
            <p:cNvPr id="40" name="Oval 10"/>
            <p:cNvSpPr/>
            <p:nvPr/>
          </p:nvSpPr>
          <p:spPr>
            <a:xfrm>
              <a:off x="5439271" y="2972419"/>
              <a:ext cx="1000631" cy="100063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latin typeface="Calibri" pitchFamily="34" charset="0"/>
                  <a:cs typeface="Calibri" pitchFamily="34" charset="0"/>
                </a:rPr>
                <a:t>D3: </a:t>
              </a:r>
            </a:p>
            <a:p>
              <a:pPr lvl="0" algn="ctr" defTabSz="577850">
                <a:lnSpc>
                  <a:spcPct val="90000"/>
                </a:lnSpc>
                <a:spcBef>
                  <a:spcPct val="0"/>
                </a:spcBef>
                <a:spcAft>
                  <a:spcPct val="35000"/>
                </a:spcAft>
              </a:pPr>
              <a:r>
                <a:rPr lang="en-US" sz="1300" kern="1200" dirty="0" smtClean="0">
                  <a:latin typeface="Calibri" pitchFamily="34" charset="0"/>
                  <a:cs typeface="Calibri" pitchFamily="34" charset="0"/>
                </a:rPr>
                <a:t>Child Functioning</a:t>
              </a:r>
              <a:endParaRPr lang="en-US" sz="1300" kern="1200" dirty="0">
                <a:latin typeface="Calibri" pitchFamily="34" charset="0"/>
                <a:cs typeface="Calibri" pitchFamily="34" charset="0"/>
              </a:endParaRPr>
            </a:p>
          </p:txBody>
        </p:sp>
      </p:grpSp>
      <p:grpSp>
        <p:nvGrpSpPr>
          <p:cNvPr id="30" name="Group 29"/>
          <p:cNvGrpSpPr/>
          <p:nvPr/>
        </p:nvGrpSpPr>
        <p:grpSpPr>
          <a:xfrm>
            <a:off x="3864447" y="4985695"/>
            <a:ext cx="1415105" cy="1415105"/>
            <a:chOff x="3635847" y="3686741"/>
            <a:chExt cx="1415105" cy="1415105"/>
          </a:xfrm>
        </p:grpSpPr>
        <p:sp>
          <p:nvSpPr>
            <p:cNvPr id="37" name="Oval 36"/>
            <p:cNvSpPr/>
            <p:nvPr/>
          </p:nvSpPr>
          <p:spPr>
            <a:xfrm>
              <a:off x="3635847" y="3686741"/>
              <a:ext cx="1415105" cy="1415105"/>
            </a:xfrm>
            <a:prstGeom prst="ellipse">
              <a:avLst/>
            </a:prstGeom>
          </p:spPr>
          <p:style>
            <a:lnRef idx="2">
              <a:schemeClr val="lt1">
                <a:hueOff val="0"/>
                <a:satOff val="0"/>
                <a:lumOff val="0"/>
                <a:alphaOff val="0"/>
              </a:schemeClr>
            </a:lnRef>
            <a:fillRef idx="1">
              <a:schemeClr val="accent6">
                <a:alpha val="50000"/>
                <a:hueOff val="0"/>
                <a:satOff val="0"/>
                <a:lumOff val="0"/>
                <a:alphaOff val="0"/>
              </a:schemeClr>
            </a:fillRef>
            <a:effectRef idx="0">
              <a:schemeClr val="accent6">
                <a:alpha val="50000"/>
                <a:hueOff val="0"/>
                <a:satOff val="0"/>
                <a:lumOff val="0"/>
                <a:alphaOff val="0"/>
              </a:schemeClr>
            </a:effectRef>
            <a:fontRef idx="minor">
              <a:schemeClr val="tx1"/>
            </a:fontRef>
          </p:style>
        </p:sp>
        <p:sp>
          <p:nvSpPr>
            <p:cNvPr id="38" name="Oval 12"/>
            <p:cNvSpPr/>
            <p:nvPr/>
          </p:nvSpPr>
          <p:spPr>
            <a:xfrm>
              <a:off x="3843084" y="3893978"/>
              <a:ext cx="1000631" cy="100063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latin typeface="Calibri" pitchFamily="34" charset="0"/>
                  <a:cs typeface="Calibri" pitchFamily="34" charset="0"/>
                </a:rPr>
                <a:t>D4: </a:t>
              </a:r>
            </a:p>
            <a:p>
              <a:pPr lvl="0" algn="ctr" defTabSz="577850">
                <a:lnSpc>
                  <a:spcPct val="90000"/>
                </a:lnSpc>
                <a:spcBef>
                  <a:spcPct val="0"/>
                </a:spcBef>
                <a:spcAft>
                  <a:spcPct val="35000"/>
                </a:spcAft>
              </a:pPr>
              <a:r>
                <a:rPr lang="en-US" sz="1300" kern="1200" dirty="0" smtClean="0">
                  <a:latin typeface="Calibri" pitchFamily="34" charset="0"/>
                  <a:cs typeface="Calibri" pitchFamily="34" charset="0"/>
                </a:rPr>
                <a:t>Adult Functioning</a:t>
              </a:r>
              <a:endParaRPr lang="en-US" sz="1300" kern="1200" dirty="0">
                <a:latin typeface="Calibri" pitchFamily="34" charset="0"/>
                <a:cs typeface="Calibri" pitchFamily="34" charset="0"/>
              </a:endParaRPr>
            </a:p>
          </p:txBody>
        </p:sp>
      </p:grpSp>
      <p:grpSp>
        <p:nvGrpSpPr>
          <p:cNvPr id="31" name="Group 30"/>
          <p:cNvGrpSpPr/>
          <p:nvPr/>
        </p:nvGrpSpPr>
        <p:grpSpPr>
          <a:xfrm>
            <a:off x="2268260" y="4064136"/>
            <a:ext cx="1415105" cy="1415105"/>
            <a:chOff x="2039660" y="2765182"/>
            <a:chExt cx="1415105" cy="1415105"/>
          </a:xfrm>
        </p:grpSpPr>
        <p:sp>
          <p:nvSpPr>
            <p:cNvPr id="35" name="Oval 34"/>
            <p:cNvSpPr/>
            <p:nvPr/>
          </p:nvSpPr>
          <p:spPr>
            <a:xfrm>
              <a:off x="2039660" y="2765182"/>
              <a:ext cx="1415105" cy="1415105"/>
            </a:xfrm>
            <a:prstGeom prst="ellipse">
              <a:avLst/>
            </a:pr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sp>
        <p:sp>
          <p:nvSpPr>
            <p:cNvPr id="36" name="Oval 14"/>
            <p:cNvSpPr/>
            <p:nvPr/>
          </p:nvSpPr>
          <p:spPr>
            <a:xfrm>
              <a:off x="2246897" y="2972419"/>
              <a:ext cx="1000631" cy="100063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latin typeface="Calibri" pitchFamily="34" charset="0"/>
                  <a:cs typeface="Calibri" pitchFamily="34" charset="0"/>
                </a:rPr>
                <a:t>D5:</a:t>
              </a:r>
            </a:p>
            <a:p>
              <a:pPr lvl="0" algn="ctr" defTabSz="577850">
                <a:lnSpc>
                  <a:spcPct val="90000"/>
                </a:lnSpc>
                <a:spcBef>
                  <a:spcPct val="0"/>
                </a:spcBef>
                <a:spcAft>
                  <a:spcPct val="35000"/>
                </a:spcAft>
              </a:pPr>
              <a:r>
                <a:rPr lang="en-US" sz="1300" kern="1200" dirty="0" smtClean="0">
                  <a:latin typeface="Calibri" pitchFamily="34" charset="0"/>
                  <a:cs typeface="Calibri" pitchFamily="34" charset="0"/>
                </a:rPr>
                <a:t>General Parenting Practices</a:t>
              </a:r>
              <a:endParaRPr lang="en-US" sz="1300" kern="1200" dirty="0">
                <a:latin typeface="Calibri" pitchFamily="34" charset="0"/>
                <a:cs typeface="Calibri" pitchFamily="34" charset="0"/>
              </a:endParaRPr>
            </a:p>
          </p:txBody>
        </p:sp>
      </p:grpSp>
      <p:grpSp>
        <p:nvGrpSpPr>
          <p:cNvPr id="32" name="Group 31"/>
          <p:cNvGrpSpPr/>
          <p:nvPr/>
        </p:nvGrpSpPr>
        <p:grpSpPr>
          <a:xfrm>
            <a:off x="2268260" y="2221018"/>
            <a:ext cx="1415105" cy="1415105"/>
            <a:chOff x="2039660" y="922064"/>
            <a:chExt cx="1415105" cy="1415105"/>
          </a:xfrm>
        </p:grpSpPr>
        <p:sp>
          <p:nvSpPr>
            <p:cNvPr id="33" name="Oval 32"/>
            <p:cNvSpPr/>
            <p:nvPr/>
          </p:nvSpPr>
          <p:spPr>
            <a:xfrm>
              <a:off x="2039660" y="922064"/>
              <a:ext cx="1415105" cy="1415105"/>
            </a:xfrm>
            <a:prstGeom prst="ellipse">
              <a:avLst/>
            </a:pr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sp>
        <p:sp>
          <p:nvSpPr>
            <p:cNvPr id="34" name="Oval 16"/>
            <p:cNvSpPr/>
            <p:nvPr/>
          </p:nvSpPr>
          <p:spPr>
            <a:xfrm>
              <a:off x="2246897" y="1129301"/>
              <a:ext cx="1000631" cy="100063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latin typeface="Calibri" pitchFamily="34" charset="0"/>
                  <a:cs typeface="Calibri" pitchFamily="34" charset="0"/>
                </a:rPr>
                <a:t>D6:</a:t>
              </a:r>
            </a:p>
            <a:p>
              <a:pPr lvl="0" algn="ctr" defTabSz="577850">
                <a:lnSpc>
                  <a:spcPct val="90000"/>
                </a:lnSpc>
                <a:spcBef>
                  <a:spcPct val="0"/>
                </a:spcBef>
                <a:spcAft>
                  <a:spcPct val="35000"/>
                </a:spcAft>
              </a:pPr>
              <a:r>
                <a:rPr lang="en-US" sz="1300" kern="1200" dirty="0" smtClean="0">
                  <a:latin typeface="Calibri" pitchFamily="34" charset="0"/>
                  <a:cs typeface="Calibri" pitchFamily="34" charset="0"/>
                </a:rPr>
                <a:t>Disciplinary Practices</a:t>
              </a:r>
              <a:endParaRPr lang="en-US" sz="1300" kern="1200" dirty="0">
                <a:latin typeface="Calibri" pitchFamily="34" charset="0"/>
                <a:cs typeface="Calibri" pitchFamily="34" charset="0"/>
              </a:endParaRPr>
            </a:p>
          </p:txBody>
        </p:sp>
      </p:grpSp>
      <p:grpSp>
        <p:nvGrpSpPr>
          <p:cNvPr id="49" name="Group 48"/>
          <p:cNvGrpSpPr/>
          <p:nvPr/>
        </p:nvGrpSpPr>
        <p:grpSpPr>
          <a:xfrm>
            <a:off x="2260600" y="2222500"/>
            <a:ext cx="1415105" cy="1415105"/>
            <a:chOff x="2039660" y="922064"/>
            <a:chExt cx="1415105" cy="1415105"/>
          </a:xfrm>
          <a:solidFill>
            <a:srgbClr val="92D050"/>
          </a:solidFill>
        </p:grpSpPr>
        <p:sp>
          <p:nvSpPr>
            <p:cNvPr id="50" name="Oval 49"/>
            <p:cNvSpPr/>
            <p:nvPr/>
          </p:nvSpPr>
          <p:spPr>
            <a:xfrm>
              <a:off x="2039660" y="922064"/>
              <a:ext cx="1415105" cy="1415105"/>
            </a:xfrm>
            <a:prstGeom prst="ellipse">
              <a:avLst/>
            </a:prstGeom>
            <a:grpFill/>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sp>
        <p:sp>
          <p:nvSpPr>
            <p:cNvPr id="51" name="Oval 16"/>
            <p:cNvSpPr/>
            <p:nvPr/>
          </p:nvSpPr>
          <p:spPr>
            <a:xfrm>
              <a:off x="2246897" y="1129301"/>
              <a:ext cx="1000631" cy="1000631"/>
            </a:xfrm>
            <a:prstGeom prst="rect">
              <a:avLst/>
            </a:prstGeom>
            <a:noFill/>
          </p:spPr>
          <p:style>
            <a:lnRef idx="0">
              <a:scrgbClr r="0" g="0" b="0"/>
            </a:lnRef>
            <a:fillRef idx="0">
              <a:scrgbClr r="0" g="0" b="0"/>
            </a:fillRef>
            <a:effectRef idx="0">
              <a:scrgbClr r="0" g="0" b="0"/>
            </a:effectRef>
            <a:fontRef idx="minor">
              <a:schemeClr val="tx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latin typeface="Calibri" pitchFamily="34" charset="0"/>
                  <a:cs typeface="Calibri" pitchFamily="34" charset="0"/>
                </a:rPr>
                <a:t>D6:</a:t>
              </a:r>
            </a:p>
            <a:p>
              <a:pPr lvl="0" algn="ctr" defTabSz="577850">
                <a:lnSpc>
                  <a:spcPct val="90000"/>
                </a:lnSpc>
                <a:spcBef>
                  <a:spcPct val="0"/>
                </a:spcBef>
                <a:spcAft>
                  <a:spcPct val="35000"/>
                </a:spcAft>
              </a:pPr>
              <a:r>
                <a:rPr lang="en-US" sz="1300" kern="1200" dirty="0" smtClean="0">
                  <a:latin typeface="Calibri" pitchFamily="34" charset="0"/>
                  <a:cs typeface="Calibri" pitchFamily="34" charset="0"/>
                </a:rPr>
                <a:t>Disciplinary Practices</a:t>
              </a:r>
              <a:endParaRPr lang="en-US" sz="1300" kern="1200" dirty="0">
                <a:latin typeface="Calibri" pitchFamily="34" charset="0"/>
                <a:cs typeface="Calibri" pitchFamily="34" charset="0"/>
              </a:endParaRPr>
            </a:p>
          </p:txBody>
        </p:sp>
      </p:gr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2500"/>
                                  </p:stCondLst>
                                  <p:childTnLst>
                                    <p:set>
                                      <p:cBhvr>
                                        <p:cTn id="6" dur="1" fill="hold">
                                          <p:stCondLst>
                                            <p:cond delay="0"/>
                                          </p:stCondLst>
                                        </p:cTn>
                                        <p:tgtEl>
                                          <p:spTgt spid="49"/>
                                        </p:tgtEl>
                                        <p:attrNameLst>
                                          <p:attrName>style.visibility</p:attrName>
                                        </p:attrNameLst>
                                      </p:cBhvr>
                                      <p:to>
                                        <p:strVal val="visible"/>
                                      </p:to>
                                    </p:set>
                                    <p:animEffect transition="in" filter="wedge">
                                      <p:cBhvr>
                                        <p:cTn id="7" dur="2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More than punishment or behavioral control</a:t>
            </a:r>
          </a:p>
          <a:p>
            <a:r>
              <a:rPr lang="en-US" dirty="0" smtClean="0"/>
              <a:t>But it should more broadly consider socialization, teaching and guidance</a:t>
            </a:r>
            <a:endParaRPr lang="en-US" dirty="0"/>
          </a:p>
        </p:txBody>
      </p:sp>
      <p:sp>
        <p:nvSpPr>
          <p:cNvPr id="2" name="Title 1"/>
          <p:cNvSpPr>
            <a:spLocks noGrp="1"/>
          </p:cNvSpPr>
          <p:nvPr>
            <p:ph type="title"/>
          </p:nvPr>
        </p:nvSpPr>
        <p:spPr/>
        <p:txBody>
          <a:bodyPr/>
          <a:lstStyle/>
          <a:p>
            <a:r>
              <a:rPr lang="en-US" dirty="0" smtClean="0"/>
              <a:t>Disciplinary Practices</a:t>
            </a:r>
            <a:endParaRPr lang="en-US" dirty="0"/>
          </a:p>
        </p:txBody>
      </p:sp>
      <p:pic>
        <p:nvPicPr>
          <p:cNvPr id="5" name="Picture 4" descr="child abuse.jpg"/>
          <p:cNvPicPr>
            <a:picLocks noChangeAspect="1"/>
          </p:cNvPicPr>
          <p:nvPr/>
        </p:nvPicPr>
        <p:blipFill>
          <a:blip r:embed="rId3" cstate="print"/>
          <a:stretch>
            <a:fillRect/>
          </a:stretch>
        </p:blipFill>
        <p:spPr>
          <a:xfrm>
            <a:off x="3352800" y="3842834"/>
            <a:ext cx="3048000" cy="23293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30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9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9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900"/>
                                        <p:tgtEl>
                                          <p:spTgt spid="3">
                                            <p:txEl>
                                              <p:pRg st="0" end="0"/>
                                            </p:txEl>
                                          </p:spTgt>
                                        </p:tgtEl>
                                      </p:cBhvr>
                                    </p:animEffect>
                                  </p:childTnLst>
                                </p:cTn>
                              </p:par>
                              <p:par>
                                <p:cTn id="10" presetID="53" presetClass="entr" presetSubtype="0" fill="hold" grpId="0" nodeType="withEffect">
                                  <p:stCondLst>
                                    <p:cond delay="600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domains summary</a:t>
            </a:r>
            <a:endParaRPr lang="en-US" dirty="0"/>
          </a:p>
        </p:txBody>
      </p:sp>
      <p:grpSp>
        <p:nvGrpSpPr>
          <p:cNvPr id="33" name="Group 32"/>
          <p:cNvGrpSpPr/>
          <p:nvPr/>
        </p:nvGrpSpPr>
        <p:grpSpPr>
          <a:xfrm>
            <a:off x="240388" y="1443721"/>
            <a:ext cx="4064245" cy="4499879"/>
            <a:chOff x="252263" y="1455521"/>
            <a:chExt cx="4064245" cy="4499879"/>
          </a:xfrm>
        </p:grpSpPr>
        <p:grpSp>
          <p:nvGrpSpPr>
            <p:cNvPr id="11" name="Group 10"/>
            <p:cNvGrpSpPr/>
            <p:nvPr/>
          </p:nvGrpSpPr>
          <p:grpSpPr>
            <a:xfrm>
              <a:off x="1036125" y="2457200"/>
              <a:ext cx="2496521" cy="2496521"/>
              <a:chOff x="1037739" y="1002124"/>
              <a:chExt cx="2496521" cy="2496521"/>
            </a:xfrm>
          </p:grpSpPr>
          <p:sp>
            <p:nvSpPr>
              <p:cNvPr id="31" name="Oval 30"/>
              <p:cNvSpPr/>
              <p:nvPr/>
            </p:nvSpPr>
            <p:spPr>
              <a:xfrm>
                <a:off x="1037739" y="1002124"/>
                <a:ext cx="2496521" cy="2496521"/>
              </a:xfrm>
              <a:prstGeom prst="ellipse">
                <a:avLst/>
              </a:pr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sp>
          <p:sp>
            <p:nvSpPr>
              <p:cNvPr id="32" name="Oval 4"/>
              <p:cNvSpPr/>
              <p:nvPr/>
            </p:nvSpPr>
            <p:spPr>
              <a:xfrm>
                <a:off x="1403346" y="1367731"/>
                <a:ext cx="1765307" cy="176530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3000" kern="1200" dirty="0" smtClean="0">
                    <a:latin typeface="Calibri" pitchFamily="34" charset="0"/>
                    <a:cs typeface="Calibri" pitchFamily="34" charset="0"/>
                  </a:rPr>
                  <a:t>KNOW THE FAMILY</a:t>
                </a:r>
                <a:endParaRPr lang="en-US" sz="3000" kern="1200" dirty="0">
                  <a:latin typeface="Calibri" pitchFamily="34" charset="0"/>
                  <a:cs typeface="Calibri" pitchFamily="34" charset="0"/>
                </a:endParaRPr>
              </a:p>
            </p:txBody>
          </p:sp>
        </p:grpSp>
        <p:grpSp>
          <p:nvGrpSpPr>
            <p:cNvPr id="12" name="Group 11"/>
            <p:cNvGrpSpPr/>
            <p:nvPr/>
          </p:nvGrpSpPr>
          <p:grpSpPr>
            <a:xfrm>
              <a:off x="1660255" y="1455521"/>
              <a:ext cx="1248260" cy="1248260"/>
              <a:chOff x="1661869" y="445"/>
              <a:chExt cx="1248260" cy="1248260"/>
            </a:xfrm>
          </p:grpSpPr>
          <p:sp>
            <p:nvSpPr>
              <p:cNvPr id="29" name="Oval 28"/>
              <p:cNvSpPr/>
              <p:nvPr/>
            </p:nvSpPr>
            <p:spPr>
              <a:xfrm>
                <a:off x="1661869" y="445"/>
                <a:ext cx="1248260" cy="1248260"/>
              </a:xfrm>
              <a:prstGeom prst="ellipse">
                <a:avLst/>
              </a:pr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sp>
          <p:sp>
            <p:nvSpPr>
              <p:cNvPr id="30" name="Oval 6"/>
              <p:cNvSpPr/>
              <p:nvPr/>
            </p:nvSpPr>
            <p:spPr>
              <a:xfrm>
                <a:off x="1844673" y="183248"/>
                <a:ext cx="882652" cy="88265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latin typeface="Calibri" pitchFamily="34" charset="0"/>
                    <a:cs typeface="Calibri" pitchFamily="34" charset="0"/>
                  </a:rPr>
                  <a:t>Extent of Maltreatment</a:t>
                </a:r>
                <a:endParaRPr lang="en-US" sz="1100" kern="1200" dirty="0">
                  <a:latin typeface="Calibri" pitchFamily="34" charset="0"/>
                  <a:cs typeface="Calibri" pitchFamily="34" charset="0"/>
                </a:endParaRPr>
              </a:p>
            </p:txBody>
          </p:sp>
        </p:grpSp>
        <p:grpSp>
          <p:nvGrpSpPr>
            <p:cNvPr id="14" name="Group 13"/>
            <p:cNvGrpSpPr/>
            <p:nvPr/>
          </p:nvGrpSpPr>
          <p:grpSpPr>
            <a:xfrm>
              <a:off x="3068248" y="2268426"/>
              <a:ext cx="1248260" cy="1248260"/>
              <a:chOff x="3069862" y="813350"/>
              <a:chExt cx="1248260" cy="1248260"/>
            </a:xfrm>
          </p:grpSpPr>
          <p:sp>
            <p:nvSpPr>
              <p:cNvPr id="27" name="Oval 26"/>
              <p:cNvSpPr/>
              <p:nvPr/>
            </p:nvSpPr>
            <p:spPr>
              <a:xfrm>
                <a:off x="3069862" y="813350"/>
                <a:ext cx="1248260" cy="1248260"/>
              </a:xfrm>
              <a:prstGeom prst="ellipse">
                <a:avLst/>
              </a:prstGeom>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sp>
          <p:sp>
            <p:nvSpPr>
              <p:cNvPr id="28" name="Oval 8"/>
              <p:cNvSpPr/>
              <p:nvPr/>
            </p:nvSpPr>
            <p:spPr>
              <a:xfrm>
                <a:off x="3252666" y="996153"/>
                <a:ext cx="882652" cy="88265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latin typeface="Calibri" pitchFamily="34" charset="0"/>
                    <a:cs typeface="Calibri" pitchFamily="34" charset="0"/>
                  </a:rPr>
                  <a:t> Surrounding Circumstances</a:t>
                </a:r>
                <a:endParaRPr lang="en-US" sz="1100" kern="1200" dirty="0">
                  <a:latin typeface="Calibri" pitchFamily="34" charset="0"/>
                  <a:cs typeface="Calibri" pitchFamily="34" charset="0"/>
                </a:endParaRPr>
              </a:p>
            </p:txBody>
          </p:sp>
        </p:grpSp>
        <p:grpSp>
          <p:nvGrpSpPr>
            <p:cNvPr id="15" name="Group 14"/>
            <p:cNvGrpSpPr/>
            <p:nvPr/>
          </p:nvGrpSpPr>
          <p:grpSpPr>
            <a:xfrm>
              <a:off x="3068248" y="3894235"/>
              <a:ext cx="1248260" cy="1248260"/>
              <a:chOff x="3069862" y="2439159"/>
              <a:chExt cx="1248260" cy="1248260"/>
            </a:xfrm>
          </p:grpSpPr>
          <p:sp>
            <p:nvSpPr>
              <p:cNvPr id="25" name="Oval 24"/>
              <p:cNvSpPr/>
              <p:nvPr/>
            </p:nvSpPr>
            <p:spPr>
              <a:xfrm>
                <a:off x="3069862" y="2439159"/>
                <a:ext cx="1248260" cy="1248260"/>
              </a:xfrm>
              <a:prstGeom prst="ellipse">
                <a:avLst/>
              </a:prstGeom>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sp>
          <p:sp>
            <p:nvSpPr>
              <p:cNvPr id="26" name="Oval 10"/>
              <p:cNvSpPr/>
              <p:nvPr/>
            </p:nvSpPr>
            <p:spPr>
              <a:xfrm>
                <a:off x="3252666" y="2621962"/>
                <a:ext cx="882652" cy="88265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latin typeface="Calibri" pitchFamily="34" charset="0"/>
                    <a:cs typeface="Calibri" pitchFamily="34" charset="0"/>
                  </a:rPr>
                  <a:t> Child Functioning</a:t>
                </a:r>
                <a:endParaRPr lang="en-US" sz="1100" kern="1200" dirty="0">
                  <a:latin typeface="Calibri" pitchFamily="34" charset="0"/>
                  <a:cs typeface="Calibri" pitchFamily="34" charset="0"/>
                </a:endParaRPr>
              </a:p>
            </p:txBody>
          </p:sp>
        </p:grpSp>
        <p:grpSp>
          <p:nvGrpSpPr>
            <p:cNvPr id="16" name="Group 15"/>
            <p:cNvGrpSpPr/>
            <p:nvPr/>
          </p:nvGrpSpPr>
          <p:grpSpPr>
            <a:xfrm>
              <a:off x="1660255" y="4707140"/>
              <a:ext cx="1248260" cy="1248260"/>
              <a:chOff x="1661869" y="3252064"/>
              <a:chExt cx="1248260" cy="1248260"/>
            </a:xfrm>
          </p:grpSpPr>
          <p:sp>
            <p:nvSpPr>
              <p:cNvPr id="23" name="Oval 22"/>
              <p:cNvSpPr/>
              <p:nvPr/>
            </p:nvSpPr>
            <p:spPr>
              <a:xfrm>
                <a:off x="1661869" y="3252064"/>
                <a:ext cx="1248260" cy="1248260"/>
              </a:xfrm>
              <a:prstGeom prst="ellipse">
                <a:avLst/>
              </a:prstGeom>
            </p:spPr>
            <p:style>
              <a:lnRef idx="2">
                <a:schemeClr val="lt1">
                  <a:hueOff val="0"/>
                  <a:satOff val="0"/>
                  <a:lumOff val="0"/>
                  <a:alphaOff val="0"/>
                </a:schemeClr>
              </a:lnRef>
              <a:fillRef idx="1">
                <a:schemeClr val="accent6">
                  <a:alpha val="50000"/>
                  <a:hueOff val="0"/>
                  <a:satOff val="0"/>
                  <a:lumOff val="0"/>
                  <a:alphaOff val="0"/>
                </a:schemeClr>
              </a:fillRef>
              <a:effectRef idx="0">
                <a:schemeClr val="accent6">
                  <a:alpha val="50000"/>
                  <a:hueOff val="0"/>
                  <a:satOff val="0"/>
                  <a:lumOff val="0"/>
                  <a:alphaOff val="0"/>
                </a:schemeClr>
              </a:effectRef>
              <a:fontRef idx="minor">
                <a:schemeClr val="tx1"/>
              </a:fontRef>
            </p:style>
          </p:sp>
          <p:sp>
            <p:nvSpPr>
              <p:cNvPr id="24" name="Oval 12"/>
              <p:cNvSpPr/>
              <p:nvPr/>
            </p:nvSpPr>
            <p:spPr>
              <a:xfrm>
                <a:off x="1844673" y="3434867"/>
                <a:ext cx="882652" cy="88265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latin typeface="Calibri" pitchFamily="34" charset="0"/>
                    <a:cs typeface="Calibri" pitchFamily="34" charset="0"/>
                  </a:rPr>
                  <a:t> Adult Functioning</a:t>
                </a:r>
                <a:endParaRPr lang="en-US" sz="1100" kern="1200" dirty="0">
                  <a:latin typeface="Calibri" pitchFamily="34" charset="0"/>
                  <a:cs typeface="Calibri" pitchFamily="34" charset="0"/>
                </a:endParaRPr>
              </a:p>
            </p:txBody>
          </p:sp>
        </p:grpSp>
        <p:grpSp>
          <p:nvGrpSpPr>
            <p:cNvPr id="17" name="Group 16"/>
            <p:cNvGrpSpPr/>
            <p:nvPr/>
          </p:nvGrpSpPr>
          <p:grpSpPr>
            <a:xfrm>
              <a:off x="252263" y="3894235"/>
              <a:ext cx="1248260" cy="1248260"/>
              <a:chOff x="253877" y="2439159"/>
              <a:chExt cx="1248260" cy="1248260"/>
            </a:xfrm>
          </p:grpSpPr>
          <p:sp>
            <p:nvSpPr>
              <p:cNvPr id="21" name="Oval 20"/>
              <p:cNvSpPr/>
              <p:nvPr/>
            </p:nvSpPr>
            <p:spPr>
              <a:xfrm>
                <a:off x="253877" y="2439159"/>
                <a:ext cx="1248260" cy="1248260"/>
              </a:xfrm>
              <a:prstGeom prst="ellipse">
                <a:avLst/>
              </a:pr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sp>
          <p:sp>
            <p:nvSpPr>
              <p:cNvPr id="22" name="Oval 14"/>
              <p:cNvSpPr/>
              <p:nvPr/>
            </p:nvSpPr>
            <p:spPr>
              <a:xfrm>
                <a:off x="436681" y="2621962"/>
                <a:ext cx="882652" cy="88265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latin typeface="Calibri" pitchFamily="34" charset="0"/>
                    <a:cs typeface="Calibri" pitchFamily="34" charset="0"/>
                  </a:rPr>
                  <a:t>General Parenting Practices</a:t>
                </a:r>
                <a:endParaRPr lang="en-US" sz="1100" kern="1200" dirty="0">
                  <a:latin typeface="Calibri" pitchFamily="34" charset="0"/>
                  <a:cs typeface="Calibri" pitchFamily="34" charset="0"/>
                </a:endParaRPr>
              </a:p>
            </p:txBody>
          </p:sp>
        </p:grpSp>
        <p:grpSp>
          <p:nvGrpSpPr>
            <p:cNvPr id="18" name="Group 17"/>
            <p:cNvGrpSpPr/>
            <p:nvPr/>
          </p:nvGrpSpPr>
          <p:grpSpPr>
            <a:xfrm>
              <a:off x="252263" y="2268426"/>
              <a:ext cx="1248260" cy="1248260"/>
              <a:chOff x="253877" y="813350"/>
              <a:chExt cx="1248260" cy="1248260"/>
            </a:xfrm>
          </p:grpSpPr>
          <p:sp>
            <p:nvSpPr>
              <p:cNvPr id="19" name="Oval 18"/>
              <p:cNvSpPr/>
              <p:nvPr/>
            </p:nvSpPr>
            <p:spPr>
              <a:xfrm>
                <a:off x="253877" y="813350"/>
                <a:ext cx="1248260" cy="1248260"/>
              </a:xfrm>
              <a:prstGeom prst="ellipse">
                <a:avLst/>
              </a:pr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sp>
          <p:sp>
            <p:nvSpPr>
              <p:cNvPr id="20" name="Oval 16"/>
              <p:cNvSpPr/>
              <p:nvPr/>
            </p:nvSpPr>
            <p:spPr>
              <a:xfrm>
                <a:off x="436681" y="996153"/>
                <a:ext cx="882652" cy="88265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latin typeface="Calibri" pitchFamily="34" charset="0"/>
                    <a:cs typeface="Calibri" pitchFamily="34" charset="0"/>
                  </a:rPr>
                  <a:t>Disciplinary Practices</a:t>
                </a:r>
                <a:endParaRPr lang="en-US" sz="1100" kern="1200" dirty="0">
                  <a:latin typeface="Calibri" pitchFamily="34" charset="0"/>
                  <a:cs typeface="Calibri" pitchFamily="34" charset="0"/>
                </a:endParaRPr>
              </a:p>
            </p:txBody>
          </p:sp>
        </p:grpSp>
      </p:grpSp>
      <p:sp>
        <p:nvSpPr>
          <p:cNvPr id="8" name="Right Arrow 7"/>
          <p:cNvSpPr/>
          <p:nvPr/>
        </p:nvSpPr>
        <p:spPr>
          <a:xfrm>
            <a:off x="4114800" y="3332025"/>
            <a:ext cx="1447800" cy="685800"/>
          </a:xfrm>
          <a:prstGeom prst="rightArrow">
            <a:avLst>
              <a:gd name="adj1" fmla="val 41738"/>
              <a:gd name="adj2" fmla="val 56196"/>
            </a:avLst>
          </a:prstGeom>
          <a:ln cmpd="dbl">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pic>
        <p:nvPicPr>
          <p:cNvPr id="6" name="Picture 2" descr="C:\Users\YYY\Desktop\Qingfu\Child Protection\images\MP900446448.JPG"/>
          <p:cNvPicPr>
            <a:picLocks noChangeAspect="1" noChangeArrowheads="1"/>
          </p:cNvPicPr>
          <p:nvPr/>
        </p:nvPicPr>
        <p:blipFill>
          <a:blip r:embed="rId3" cstate="print"/>
          <a:srcRect/>
          <a:stretch>
            <a:fillRect/>
          </a:stretch>
        </p:blipFill>
        <p:spPr bwMode="auto">
          <a:xfrm rot="21149208">
            <a:off x="5996229" y="1788963"/>
            <a:ext cx="2669297" cy="39972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400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Impending danger threats… </a:t>
            </a:r>
          </a:p>
          <a:p>
            <a:r>
              <a:rPr lang="en-US" dirty="0" smtClean="0"/>
              <a:t>Child vulnerability… </a:t>
            </a:r>
          </a:p>
          <a:p>
            <a:r>
              <a:rPr lang="en-US" dirty="0" smtClean="0"/>
              <a:t>Caregiver’s protective capacities…</a:t>
            </a:r>
            <a:endParaRPr lang="en-US" dirty="0"/>
          </a:p>
        </p:txBody>
      </p:sp>
      <p:sp>
        <p:nvSpPr>
          <p:cNvPr id="2" name="Title 1"/>
          <p:cNvSpPr>
            <a:spLocks noGrp="1"/>
          </p:cNvSpPr>
          <p:nvPr>
            <p:ph type="title"/>
          </p:nvPr>
        </p:nvSpPr>
        <p:spPr/>
        <p:txBody>
          <a:bodyPr/>
          <a:lstStyle/>
          <a:p>
            <a:r>
              <a:rPr lang="en-US" dirty="0" smtClean="0"/>
              <a:t>Further Information</a:t>
            </a:r>
            <a:endParaRPr lang="en-US" dirty="0"/>
          </a:p>
        </p:txBody>
      </p:sp>
      <p:pic>
        <p:nvPicPr>
          <p:cNvPr id="5122" name="Picture 2" descr="C:\Users\YYY\Desktop\Qingfu\Child Protection\images\investigation-agency-child-support-services.jpg"/>
          <p:cNvPicPr>
            <a:picLocks noChangeAspect="1" noChangeArrowheads="1"/>
          </p:cNvPicPr>
          <p:nvPr/>
        </p:nvPicPr>
        <p:blipFill>
          <a:blip r:embed="rId3" cstate="print"/>
          <a:srcRect/>
          <a:stretch>
            <a:fillRect/>
          </a:stretch>
        </p:blipFill>
        <p:spPr bwMode="auto">
          <a:xfrm>
            <a:off x="1905000" y="3429000"/>
            <a:ext cx="6096000" cy="2552700"/>
          </a:xfrm>
          <a:prstGeom prst="rect">
            <a:avLst/>
          </a:prstGeom>
          <a:noFill/>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55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
                                            <p:txEl>
                                              <p:pRg st="0" end="0"/>
                                            </p:txEl>
                                          </p:spTgt>
                                        </p:tgtEl>
                                      </p:cBhvr>
                                    </p:animEffect>
                                  </p:childTnLst>
                                </p:cTn>
                              </p:par>
                              <p:par>
                                <p:cTn id="10" presetID="53" presetClass="entr" presetSubtype="0" fill="hold" grpId="0" nodeType="withEffect">
                                  <p:stCondLst>
                                    <p:cond delay="670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1000"/>
                                        <p:tgtEl>
                                          <p:spTgt spid="3">
                                            <p:txEl>
                                              <p:pRg st="1" end="1"/>
                                            </p:txEl>
                                          </p:spTgt>
                                        </p:tgtEl>
                                      </p:cBhvr>
                                    </p:animEffect>
                                  </p:childTnLst>
                                </p:cTn>
                              </p:par>
                              <p:par>
                                <p:cTn id="15" presetID="53" presetClass="entr" presetSubtype="0" fill="hold" grpId="0" nodeType="withEffect">
                                  <p:stCondLst>
                                    <p:cond delay="770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1143000" y="1295400"/>
            <a:ext cx="6934200" cy="4876800"/>
          </a:xfrm>
          <a:prstGeom prst="ellipse">
            <a:avLst/>
          </a:prstGeom>
          <a:solidFill>
            <a:srgbClr val="EAFDC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p>
            <a:r>
              <a:rPr lang="en-US" dirty="0" smtClean="0"/>
              <a:t>Information about Impending Danger</a:t>
            </a:r>
            <a:endParaRPr lang="en-US" dirty="0"/>
          </a:p>
        </p:txBody>
      </p:sp>
      <p:sp>
        <p:nvSpPr>
          <p:cNvPr id="10" name="Rectangle 9"/>
          <p:cNvSpPr/>
          <p:nvPr/>
        </p:nvSpPr>
        <p:spPr>
          <a:xfrm>
            <a:off x="2743200" y="1775750"/>
            <a:ext cx="3733800" cy="8382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100" dirty="0" smtClean="0">
                <a:latin typeface="Calibri" pitchFamily="34" charset="0"/>
                <a:cs typeface="Calibri" pitchFamily="34" charset="0"/>
              </a:rPr>
              <a:t>Maltreatment &amp; Surrounding Circumstances</a:t>
            </a:r>
            <a:endParaRPr lang="en-US" sz="2100" dirty="0">
              <a:latin typeface="Calibri" pitchFamily="34" charset="0"/>
              <a:cs typeface="Calibri" pitchFamily="34" charset="0"/>
            </a:endParaRPr>
          </a:p>
        </p:txBody>
      </p:sp>
      <p:sp>
        <p:nvSpPr>
          <p:cNvPr id="11" name="Down Arrow 10"/>
          <p:cNvSpPr/>
          <p:nvPr/>
        </p:nvSpPr>
        <p:spPr>
          <a:xfrm>
            <a:off x="3962400" y="2743200"/>
            <a:ext cx="1447800" cy="1828800"/>
          </a:xfrm>
          <a:prstGeom prst="downArrow">
            <a:avLst/>
          </a:prstGeom>
        </p:spPr>
        <p:style>
          <a:lnRef idx="3">
            <a:schemeClr val="lt1"/>
          </a:lnRef>
          <a:fillRef idx="1">
            <a:schemeClr val="accent1"/>
          </a:fillRef>
          <a:effectRef idx="1">
            <a:schemeClr val="accent1"/>
          </a:effectRef>
          <a:fontRef idx="minor">
            <a:schemeClr val="lt1"/>
          </a:fontRef>
        </p:style>
        <p:txBody>
          <a:bodyPr vert="eaVert" rtlCol="0" anchor="ctr"/>
          <a:lstStyle/>
          <a:p>
            <a:pPr algn="ctr"/>
            <a:r>
              <a:rPr lang="en-US" sz="2100" dirty="0" smtClean="0">
                <a:latin typeface="Calibri" pitchFamily="34" charset="0"/>
                <a:cs typeface="Calibri" pitchFamily="34" charset="0"/>
              </a:rPr>
              <a:t>reveals</a:t>
            </a:r>
            <a:endParaRPr lang="en-US" sz="2100" dirty="0">
              <a:latin typeface="Calibri" pitchFamily="34" charset="0"/>
              <a:cs typeface="Calibri" pitchFamily="34" charset="0"/>
            </a:endParaRPr>
          </a:p>
        </p:txBody>
      </p:sp>
      <p:sp>
        <p:nvSpPr>
          <p:cNvPr id="16" name="Oval 15"/>
          <p:cNvSpPr/>
          <p:nvPr/>
        </p:nvSpPr>
        <p:spPr>
          <a:xfrm>
            <a:off x="3104098" y="4682925"/>
            <a:ext cx="3200400" cy="137160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100" dirty="0" smtClean="0">
                <a:solidFill>
                  <a:schemeClr val="bg1"/>
                </a:solidFill>
                <a:latin typeface="Calibri" pitchFamily="34" charset="0"/>
                <a:cs typeface="Calibri" pitchFamily="34" charset="0"/>
              </a:rPr>
              <a:t>Impending Danger</a:t>
            </a:r>
            <a:endParaRPr lang="en-US" sz="2100" dirty="0">
              <a:solidFill>
                <a:schemeClr val="bg1"/>
              </a:solidFill>
              <a:latin typeface="Calibri" pitchFamily="34" charset="0"/>
              <a:cs typeface="Calibri" pitchFamily="34"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2000"/>
                                  </p:stCondLst>
                                  <p:childTnLst>
                                    <p:set>
                                      <p:cBhvr>
                                        <p:cTn id="6" dur="1" fill="hold">
                                          <p:stCondLst>
                                            <p:cond delay="0"/>
                                          </p:stCondLst>
                                        </p:cTn>
                                        <p:tgtEl>
                                          <p:spTgt spid="10"/>
                                        </p:tgtEl>
                                        <p:attrNameLst>
                                          <p:attrName>style.visibility</p:attrName>
                                        </p:attrNameLst>
                                      </p:cBhvr>
                                      <p:to>
                                        <p:strVal val="visible"/>
                                      </p:to>
                                    </p:set>
                                    <p:anim calcmode="lin" valueType="num">
                                      <p:cBhvr>
                                        <p:cTn id="7" dur="3000" fill="hold"/>
                                        <p:tgtEl>
                                          <p:spTgt spid="10"/>
                                        </p:tgtEl>
                                        <p:attrNameLst>
                                          <p:attrName>ppt_w</p:attrName>
                                        </p:attrNameLst>
                                      </p:cBhvr>
                                      <p:tavLst>
                                        <p:tav tm="0">
                                          <p:val>
                                            <p:fltVal val="0"/>
                                          </p:val>
                                        </p:tav>
                                        <p:tav tm="100000">
                                          <p:val>
                                            <p:strVal val="#ppt_w"/>
                                          </p:val>
                                        </p:tav>
                                      </p:tavLst>
                                    </p:anim>
                                    <p:anim calcmode="lin" valueType="num">
                                      <p:cBhvr>
                                        <p:cTn id="8" dur="3000" fill="hold"/>
                                        <p:tgtEl>
                                          <p:spTgt spid="10"/>
                                        </p:tgtEl>
                                        <p:attrNameLst>
                                          <p:attrName>ppt_h</p:attrName>
                                        </p:attrNameLst>
                                      </p:cBhvr>
                                      <p:tavLst>
                                        <p:tav tm="0">
                                          <p:val>
                                            <p:fltVal val="0"/>
                                          </p:val>
                                        </p:tav>
                                        <p:tav tm="100000">
                                          <p:val>
                                            <p:strVal val="#ppt_h"/>
                                          </p:val>
                                        </p:tav>
                                      </p:tavLst>
                                    </p:anim>
                                    <p:animEffect transition="in" filter="fade">
                                      <p:cBhvr>
                                        <p:cTn id="9" dur="3000"/>
                                        <p:tgtEl>
                                          <p:spTgt spid="10"/>
                                        </p:tgtEl>
                                      </p:cBhvr>
                                    </p:animEffect>
                                  </p:childTnLst>
                                </p:cTn>
                              </p:par>
                              <p:par>
                                <p:cTn id="10" presetID="2" presetClass="entr" presetSubtype="1" fill="hold" grpId="0" nodeType="withEffect">
                                  <p:stCondLst>
                                    <p:cond delay="700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2000" fill="hold"/>
                                        <p:tgtEl>
                                          <p:spTgt spid="11"/>
                                        </p:tgtEl>
                                        <p:attrNameLst>
                                          <p:attrName>ppt_x</p:attrName>
                                        </p:attrNameLst>
                                      </p:cBhvr>
                                      <p:tavLst>
                                        <p:tav tm="0">
                                          <p:val>
                                            <p:strVal val="#ppt_x"/>
                                          </p:val>
                                        </p:tav>
                                        <p:tav tm="100000">
                                          <p:val>
                                            <p:strVal val="#ppt_x"/>
                                          </p:val>
                                        </p:tav>
                                      </p:tavLst>
                                    </p:anim>
                                    <p:anim calcmode="lin" valueType="num">
                                      <p:cBhvr additive="base">
                                        <p:cTn id="13" dur="2000" fill="hold"/>
                                        <p:tgtEl>
                                          <p:spTgt spid="11"/>
                                        </p:tgtEl>
                                        <p:attrNameLst>
                                          <p:attrName>ppt_y</p:attrName>
                                        </p:attrNameLst>
                                      </p:cBhvr>
                                      <p:tavLst>
                                        <p:tav tm="0">
                                          <p:val>
                                            <p:strVal val="0-#ppt_h/2"/>
                                          </p:val>
                                        </p:tav>
                                        <p:tav tm="100000">
                                          <p:val>
                                            <p:strVal val="#ppt_y"/>
                                          </p:val>
                                        </p:tav>
                                      </p:tavLst>
                                    </p:anim>
                                  </p:childTnLst>
                                </p:cTn>
                              </p:par>
                              <p:par>
                                <p:cTn id="14" presetID="10" presetClass="entr" presetSubtype="0" fill="hold" grpId="0" nodeType="withEffect">
                                  <p:stCondLst>
                                    <p:cond delay="900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2000"/>
                                        <p:tgtEl>
                                          <p:spTgt spid="16"/>
                                        </p:tgtEl>
                                      </p:cBhvr>
                                    </p:animEffect>
                                  </p:childTnLst>
                                </p:cTn>
                              </p:par>
                              <p:par>
                                <p:cTn id="17" presetID="1" presetClass="emph" presetSubtype="2" repeatCount="2000" fill="hold" nodeType="withEffect">
                                  <p:stCondLst>
                                    <p:cond delay="9000"/>
                                  </p:stCondLst>
                                  <p:childTnLst>
                                    <p:animClr clrSpc="rgb">
                                      <p:cBhvr>
                                        <p:cTn id="18" dur="2000" fill="hold"/>
                                        <p:tgtEl>
                                          <p:spTgt spid="16"/>
                                        </p:tgtEl>
                                        <p:attrNameLst>
                                          <p:attrName>fillcolor</p:attrName>
                                        </p:attrNameLst>
                                      </p:cBhvr>
                                      <p:to>
                                        <a:schemeClr val="accent2"/>
                                      </p:to>
                                    </p:animClr>
                                    <p:set>
                                      <p:cBhvr>
                                        <p:cTn id="19" dur="2000" fill="hold"/>
                                        <p:tgtEl>
                                          <p:spTgt spid="16"/>
                                        </p:tgtEl>
                                        <p:attrNameLst>
                                          <p:attrName>fill.type</p:attrName>
                                        </p:attrNameLst>
                                      </p:cBhvr>
                                      <p:to>
                                        <p:strVal val="solid"/>
                                      </p:to>
                                    </p:set>
                                    <p:set>
                                      <p:cBhvr>
                                        <p:cTn id="20" dur="2000" fill="hold"/>
                                        <p:tgtEl>
                                          <p:spTgt spid="1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6"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Impending Danger</a:t>
            </a:r>
            <a:endParaRPr lang="en-US" dirty="0"/>
          </a:p>
        </p:txBody>
      </p:sp>
      <p:pic>
        <p:nvPicPr>
          <p:cNvPr id="5" name="Picture 4" descr="flashinglight.gif"/>
          <p:cNvPicPr>
            <a:picLocks noChangeAspect="1"/>
          </p:cNvPicPr>
          <p:nvPr/>
        </p:nvPicPr>
        <p:blipFill>
          <a:blip r:embed="rId3" cstate="print"/>
          <a:stretch>
            <a:fillRect/>
          </a:stretch>
        </p:blipFill>
        <p:spPr>
          <a:xfrm>
            <a:off x="533400" y="1752600"/>
            <a:ext cx="1809750" cy="866775"/>
          </a:xfrm>
          <a:prstGeom prst="rect">
            <a:avLst/>
          </a:prstGeom>
        </p:spPr>
      </p:pic>
      <p:pic>
        <p:nvPicPr>
          <p:cNvPr id="6" name="Picture 5" descr="flashinglight.gif"/>
          <p:cNvPicPr>
            <a:picLocks noChangeAspect="1"/>
          </p:cNvPicPr>
          <p:nvPr/>
        </p:nvPicPr>
        <p:blipFill>
          <a:blip r:embed="rId3" cstate="print"/>
          <a:stretch>
            <a:fillRect/>
          </a:stretch>
        </p:blipFill>
        <p:spPr>
          <a:xfrm>
            <a:off x="6800850" y="1752600"/>
            <a:ext cx="1809750" cy="866775"/>
          </a:xfrm>
          <a:prstGeom prst="rect">
            <a:avLst/>
          </a:prstGeom>
        </p:spPr>
      </p:pic>
      <p:pic>
        <p:nvPicPr>
          <p:cNvPr id="8" name="Content Placeholder 8" descr="ImpendingDanger.jpg"/>
          <p:cNvPicPr>
            <a:picLocks noChangeAspect="1"/>
          </p:cNvPicPr>
          <p:nvPr/>
        </p:nvPicPr>
        <p:blipFill>
          <a:blip r:embed="rId4" cstate="print"/>
          <a:stretch>
            <a:fillRect/>
          </a:stretch>
        </p:blipFill>
        <p:spPr>
          <a:xfrm>
            <a:off x="2667000" y="2057400"/>
            <a:ext cx="3810000" cy="29241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1143000" y="1295400"/>
            <a:ext cx="6934200" cy="4876800"/>
          </a:xfrm>
          <a:prstGeom prst="ellipse">
            <a:avLst/>
          </a:prstGeom>
          <a:solidFill>
            <a:srgbClr val="EAFDC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More Impending Danger</a:t>
            </a:r>
            <a:endParaRPr lang="en-US" dirty="0"/>
          </a:p>
        </p:txBody>
      </p:sp>
      <p:sp>
        <p:nvSpPr>
          <p:cNvPr id="6" name="Oval 5"/>
          <p:cNvSpPr/>
          <p:nvPr/>
        </p:nvSpPr>
        <p:spPr>
          <a:xfrm>
            <a:off x="3104098" y="4682925"/>
            <a:ext cx="3200400" cy="137160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100" dirty="0" smtClean="0">
                <a:solidFill>
                  <a:schemeClr val="bg1"/>
                </a:solidFill>
                <a:latin typeface="Calibri" pitchFamily="34" charset="0"/>
                <a:cs typeface="Calibri" pitchFamily="34" charset="0"/>
              </a:rPr>
              <a:t>Impending Danger</a:t>
            </a:r>
            <a:endParaRPr lang="en-US" sz="2100" dirty="0">
              <a:solidFill>
                <a:schemeClr val="bg1"/>
              </a:solidFill>
              <a:latin typeface="Calibri" pitchFamily="34" charset="0"/>
              <a:cs typeface="Calibri" pitchFamily="34" charset="0"/>
            </a:endParaRPr>
          </a:p>
        </p:txBody>
      </p:sp>
      <p:sp>
        <p:nvSpPr>
          <p:cNvPr id="8" name="Rectangle 7"/>
          <p:cNvSpPr/>
          <p:nvPr/>
        </p:nvSpPr>
        <p:spPr>
          <a:xfrm>
            <a:off x="2746248" y="1782500"/>
            <a:ext cx="3733800" cy="8382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100" dirty="0" smtClean="0">
                <a:latin typeface="Calibri" pitchFamily="34" charset="0"/>
                <a:cs typeface="Calibri" pitchFamily="34" charset="0"/>
              </a:rPr>
              <a:t>Child Functioning</a:t>
            </a:r>
            <a:endParaRPr lang="en-US" sz="2100" dirty="0">
              <a:latin typeface="Calibri" pitchFamily="34" charset="0"/>
              <a:cs typeface="Calibri" pitchFamily="34" charset="0"/>
            </a:endParaRPr>
          </a:p>
        </p:txBody>
      </p:sp>
      <p:sp>
        <p:nvSpPr>
          <p:cNvPr id="15" name="Down Arrow 14"/>
          <p:cNvSpPr/>
          <p:nvPr/>
        </p:nvSpPr>
        <p:spPr>
          <a:xfrm>
            <a:off x="3962400" y="2743200"/>
            <a:ext cx="1447800" cy="1828800"/>
          </a:xfrm>
          <a:prstGeom prst="downArrow">
            <a:avLst/>
          </a:prstGeom>
        </p:spPr>
        <p:style>
          <a:lnRef idx="3">
            <a:schemeClr val="lt1"/>
          </a:lnRef>
          <a:fillRef idx="1">
            <a:schemeClr val="accent1"/>
          </a:fillRef>
          <a:effectRef idx="1">
            <a:schemeClr val="accent1"/>
          </a:effectRef>
          <a:fontRef idx="minor">
            <a:schemeClr val="lt1"/>
          </a:fontRef>
        </p:style>
        <p:txBody>
          <a:bodyPr vert="eaVert" rtlCol="0" anchor="ctr"/>
          <a:lstStyle/>
          <a:p>
            <a:pPr algn="ctr"/>
            <a:r>
              <a:rPr lang="en-US" sz="2100" dirty="0" smtClean="0">
                <a:latin typeface="Calibri" pitchFamily="34" charset="0"/>
                <a:cs typeface="Calibri" pitchFamily="34" charset="0"/>
              </a:rPr>
              <a:t>reveals</a:t>
            </a:r>
            <a:endParaRPr lang="en-US" sz="2100" dirty="0">
              <a:latin typeface="Calibri" pitchFamily="34" charset="0"/>
              <a:cs typeface="Calibri" pitchFamily="34"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0"/>
                                        <p:tgtEl>
                                          <p:spTgt spid="8"/>
                                        </p:tgtEl>
                                      </p:cBhvr>
                                    </p:animEffect>
                                  </p:childTnLst>
                                </p:cTn>
                              </p:par>
                              <p:par>
                                <p:cTn id="8" presetID="2" presetClass="entr" presetSubtype="1" fill="hold" grpId="0" nodeType="withEffect">
                                  <p:stCondLst>
                                    <p:cond delay="350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2000" fill="hold"/>
                                        <p:tgtEl>
                                          <p:spTgt spid="15"/>
                                        </p:tgtEl>
                                        <p:attrNameLst>
                                          <p:attrName>ppt_x</p:attrName>
                                        </p:attrNameLst>
                                      </p:cBhvr>
                                      <p:tavLst>
                                        <p:tav tm="0">
                                          <p:val>
                                            <p:strVal val="#ppt_x"/>
                                          </p:val>
                                        </p:tav>
                                        <p:tav tm="100000">
                                          <p:val>
                                            <p:strVal val="#ppt_x"/>
                                          </p:val>
                                        </p:tav>
                                      </p:tavLst>
                                    </p:anim>
                                    <p:anim calcmode="lin" valueType="num">
                                      <p:cBhvr additive="base">
                                        <p:cTn id="11" dur="2000" fill="hold"/>
                                        <p:tgtEl>
                                          <p:spTgt spid="15"/>
                                        </p:tgtEl>
                                        <p:attrNameLst>
                                          <p:attrName>ppt_y</p:attrName>
                                        </p:attrNameLst>
                                      </p:cBhvr>
                                      <p:tavLst>
                                        <p:tav tm="0">
                                          <p:val>
                                            <p:strVal val="0-#ppt_h/2"/>
                                          </p:val>
                                        </p:tav>
                                        <p:tav tm="100000">
                                          <p:val>
                                            <p:strVal val="#ppt_y"/>
                                          </p:val>
                                        </p:tav>
                                      </p:tavLst>
                                    </p:anim>
                                  </p:childTnLst>
                                </p:cTn>
                              </p:par>
                              <p:par>
                                <p:cTn id="12" presetID="10" presetClass="entr" presetSubtype="0" fill="hold" grpId="0" nodeType="withEffect">
                                  <p:stCondLst>
                                    <p:cond delay="550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childTnLst>
                                </p:cTn>
                              </p:par>
                              <p:par>
                                <p:cTn id="15" presetID="1" presetClass="emph" presetSubtype="2" repeatCount="2000" fill="hold" nodeType="withEffect">
                                  <p:stCondLst>
                                    <p:cond delay="6000"/>
                                  </p:stCondLst>
                                  <p:childTnLst>
                                    <p:animClr clrSpc="rgb">
                                      <p:cBhvr>
                                        <p:cTn id="16" dur="2000" fill="hold"/>
                                        <p:tgtEl>
                                          <p:spTgt spid="6"/>
                                        </p:tgtEl>
                                        <p:attrNameLst>
                                          <p:attrName>fillcolor</p:attrName>
                                        </p:attrNameLst>
                                      </p:cBhvr>
                                      <p:to>
                                        <a:schemeClr val="accent2"/>
                                      </p:to>
                                    </p:animClr>
                                    <p:set>
                                      <p:cBhvr>
                                        <p:cTn id="17" dur="2000" fill="hold"/>
                                        <p:tgtEl>
                                          <p:spTgt spid="6"/>
                                        </p:tgtEl>
                                        <p:attrNameLst>
                                          <p:attrName>fill.type</p:attrName>
                                        </p:attrNameLst>
                                      </p:cBhvr>
                                      <p:to>
                                        <p:strVal val="solid"/>
                                      </p:to>
                                    </p:set>
                                    <p:set>
                                      <p:cBhvr>
                                        <p:cTn id="18" dur="200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the six domains</a:t>
            </a:r>
            <a:endParaRPr lang="en-US" dirty="0"/>
          </a:p>
        </p:txBody>
      </p:sp>
      <p:grpSp>
        <p:nvGrpSpPr>
          <p:cNvPr id="10" name="Group 9"/>
          <p:cNvGrpSpPr/>
          <p:nvPr/>
        </p:nvGrpSpPr>
        <p:grpSpPr>
          <a:xfrm>
            <a:off x="3156894" y="2430965"/>
            <a:ext cx="2830210" cy="2830210"/>
            <a:chOff x="2928294" y="1136070"/>
            <a:chExt cx="2830210" cy="2830210"/>
          </a:xfrm>
        </p:grpSpPr>
        <p:sp>
          <p:nvSpPr>
            <p:cNvPr id="30" name="Oval 29"/>
            <p:cNvSpPr/>
            <p:nvPr/>
          </p:nvSpPr>
          <p:spPr>
            <a:xfrm>
              <a:off x="2928294" y="1136070"/>
              <a:ext cx="2830210" cy="2830210"/>
            </a:xfrm>
            <a:prstGeom prst="ellipse">
              <a:avLst/>
            </a:pr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sp>
        <p:sp>
          <p:nvSpPr>
            <p:cNvPr id="31" name="Oval 4"/>
            <p:cNvSpPr/>
            <p:nvPr/>
          </p:nvSpPr>
          <p:spPr>
            <a:xfrm>
              <a:off x="3342769" y="1550544"/>
              <a:ext cx="2001260" cy="2001262"/>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r>
                <a:rPr lang="en-US" sz="3800" kern="1200" dirty="0" smtClean="0">
                  <a:latin typeface="Calibri" pitchFamily="34" charset="0"/>
                  <a:cs typeface="Calibri" pitchFamily="34" charset="0"/>
                </a:rPr>
                <a:t>KNOW THE FAMILY</a:t>
              </a:r>
              <a:endParaRPr lang="en-US" sz="3800" kern="1200" dirty="0">
                <a:latin typeface="Calibri" pitchFamily="34" charset="0"/>
                <a:cs typeface="Calibri" pitchFamily="34" charset="0"/>
              </a:endParaRPr>
            </a:p>
          </p:txBody>
        </p:sp>
      </p:grpSp>
      <p:grpSp>
        <p:nvGrpSpPr>
          <p:cNvPr id="11" name="Group 10"/>
          <p:cNvGrpSpPr/>
          <p:nvPr/>
        </p:nvGrpSpPr>
        <p:grpSpPr>
          <a:xfrm>
            <a:off x="3864447" y="1295400"/>
            <a:ext cx="1415105" cy="1415105"/>
            <a:chOff x="3635847" y="505"/>
            <a:chExt cx="1415105" cy="1415105"/>
          </a:xfrm>
        </p:grpSpPr>
        <p:sp>
          <p:nvSpPr>
            <p:cNvPr id="28" name="Oval 27"/>
            <p:cNvSpPr/>
            <p:nvPr/>
          </p:nvSpPr>
          <p:spPr>
            <a:xfrm>
              <a:off x="3635847" y="505"/>
              <a:ext cx="1415105" cy="1415105"/>
            </a:xfrm>
            <a:prstGeom prst="ellipse">
              <a:avLst/>
            </a:pr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sp>
        <p:sp>
          <p:nvSpPr>
            <p:cNvPr id="29" name="Oval 6"/>
            <p:cNvSpPr/>
            <p:nvPr/>
          </p:nvSpPr>
          <p:spPr>
            <a:xfrm>
              <a:off x="3843084" y="207742"/>
              <a:ext cx="1000631" cy="100063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latin typeface="Calibri" pitchFamily="34" charset="0"/>
                  <a:cs typeface="Calibri" pitchFamily="34" charset="0"/>
                </a:rPr>
                <a:t>Domain 1</a:t>
              </a:r>
              <a:endParaRPr lang="en-US" sz="2000" kern="1200" dirty="0">
                <a:latin typeface="Calibri" pitchFamily="34" charset="0"/>
                <a:cs typeface="Calibri" pitchFamily="34" charset="0"/>
              </a:endParaRPr>
            </a:p>
          </p:txBody>
        </p:sp>
      </p:grpSp>
      <p:grpSp>
        <p:nvGrpSpPr>
          <p:cNvPr id="12" name="Group 11"/>
          <p:cNvGrpSpPr/>
          <p:nvPr/>
        </p:nvGrpSpPr>
        <p:grpSpPr>
          <a:xfrm>
            <a:off x="5460634" y="2216959"/>
            <a:ext cx="1415105" cy="1415105"/>
            <a:chOff x="5232034" y="922064"/>
            <a:chExt cx="1415105" cy="1415105"/>
          </a:xfrm>
        </p:grpSpPr>
        <p:sp>
          <p:nvSpPr>
            <p:cNvPr id="26" name="Oval 25"/>
            <p:cNvSpPr/>
            <p:nvPr/>
          </p:nvSpPr>
          <p:spPr>
            <a:xfrm>
              <a:off x="5232034" y="922064"/>
              <a:ext cx="1415105" cy="1415105"/>
            </a:xfrm>
            <a:prstGeom prst="ellipse">
              <a:avLst/>
            </a:prstGeom>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sp>
        <p:sp>
          <p:nvSpPr>
            <p:cNvPr id="27" name="Oval 8"/>
            <p:cNvSpPr/>
            <p:nvPr/>
          </p:nvSpPr>
          <p:spPr>
            <a:xfrm>
              <a:off x="5439271" y="1129301"/>
              <a:ext cx="1000631" cy="100063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latin typeface="Calibri" pitchFamily="34" charset="0"/>
                  <a:cs typeface="Calibri" pitchFamily="34" charset="0"/>
                </a:rPr>
                <a:t>Domain 2</a:t>
              </a:r>
              <a:endParaRPr lang="en-US" sz="2000" kern="1200" dirty="0">
                <a:latin typeface="Calibri" pitchFamily="34" charset="0"/>
                <a:cs typeface="Calibri" pitchFamily="34" charset="0"/>
              </a:endParaRPr>
            </a:p>
          </p:txBody>
        </p:sp>
      </p:grpSp>
      <p:grpSp>
        <p:nvGrpSpPr>
          <p:cNvPr id="13" name="Group 12"/>
          <p:cNvGrpSpPr/>
          <p:nvPr/>
        </p:nvGrpSpPr>
        <p:grpSpPr>
          <a:xfrm>
            <a:off x="5460634" y="4060077"/>
            <a:ext cx="1415105" cy="1415105"/>
            <a:chOff x="5232034" y="2765182"/>
            <a:chExt cx="1415105" cy="1415105"/>
          </a:xfrm>
        </p:grpSpPr>
        <p:sp>
          <p:nvSpPr>
            <p:cNvPr id="24" name="Oval 23"/>
            <p:cNvSpPr/>
            <p:nvPr/>
          </p:nvSpPr>
          <p:spPr>
            <a:xfrm>
              <a:off x="5232034" y="2765182"/>
              <a:ext cx="1415105" cy="1415105"/>
            </a:xfrm>
            <a:prstGeom prst="ellipse">
              <a:avLst/>
            </a:prstGeom>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sp>
        <p:sp>
          <p:nvSpPr>
            <p:cNvPr id="25" name="Oval 10"/>
            <p:cNvSpPr/>
            <p:nvPr/>
          </p:nvSpPr>
          <p:spPr>
            <a:xfrm>
              <a:off x="5439271" y="2972419"/>
              <a:ext cx="1000631" cy="100063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latin typeface="Calibri" pitchFamily="34" charset="0"/>
                  <a:cs typeface="Calibri" pitchFamily="34" charset="0"/>
                </a:rPr>
                <a:t>Domain 3</a:t>
              </a:r>
              <a:endParaRPr lang="en-US" sz="2000" kern="1200" dirty="0">
                <a:latin typeface="Calibri" pitchFamily="34" charset="0"/>
                <a:cs typeface="Calibri" pitchFamily="34" charset="0"/>
              </a:endParaRPr>
            </a:p>
          </p:txBody>
        </p:sp>
      </p:grpSp>
      <p:grpSp>
        <p:nvGrpSpPr>
          <p:cNvPr id="15" name="Group 14"/>
          <p:cNvGrpSpPr/>
          <p:nvPr/>
        </p:nvGrpSpPr>
        <p:grpSpPr>
          <a:xfrm>
            <a:off x="3864447" y="4981636"/>
            <a:ext cx="1415105" cy="1415105"/>
            <a:chOff x="3635847" y="3686741"/>
            <a:chExt cx="1415105" cy="1415105"/>
          </a:xfrm>
        </p:grpSpPr>
        <p:sp>
          <p:nvSpPr>
            <p:cNvPr id="22" name="Oval 21"/>
            <p:cNvSpPr/>
            <p:nvPr/>
          </p:nvSpPr>
          <p:spPr>
            <a:xfrm>
              <a:off x="3635847" y="3686741"/>
              <a:ext cx="1415105" cy="1415105"/>
            </a:xfrm>
            <a:prstGeom prst="ellipse">
              <a:avLst/>
            </a:prstGeom>
          </p:spPr>
          <p:style>
            <a:lnRef idx="2">
              <a:schemeClr val="lt1">
                <a:hueOff val="0"/>
                <a:satOff val="0"/>
                <a:lumOff val="0"/>
                <a:alphaOff val="0"/>
              </a:schemeClr>
            </a:lnRef>
            <a:fillRef idx="1">
              <a:schemeClr val="accent6">
                <a:alpha val="50000"/>
                <a:hueOff val="0"/>
                <a:satOff val="0"/>
                <a:lumOff val="0"/>
                <a:alphaOff val="0"/>
              </a:schemeClr>
            </a:fillRef>
            <a:effectRef idx="0">
              <a:schemeClr val="accent6">
                <a:alpha val="50000"/>
                <a:hueOff val="0"/>
                <a:satOff val="0"/>
                <a:lumOff val="0"/>
                <a:alphaOff val="0"/>
              </a:schemeClr>
            </a:effectRef>
            <a:fontRef idx="minor">
              <a:schemeClr val="tx1"/>
            </a:fontRef>
          </p:style>
        </p:sp>
        <p:sp>
          <p:nvSpPr>
            <p:cNvPr id="23" name="Oval 12"/>
            <p:cNvSpPr/>
            <p:nvPr/>
          </p:nvSpPr>
          <p:spPr>
            <a:xfrm>
              <a:off x="3843084" y="3893978"/>
              <a:ext cx="1000631" cy="100063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latin typeface="Calibri" pitchFamily="34" charset="0"/>
                  <a:cs typeface="Calibri" pitchFamily="34" charset="0"/>
                </a:rPr>
                <a:t>Domain 4</a:t>
              </a:r>
              <a:endParaRPr lang="en-US" sz="2000" kern="1200" dirty="0">
                <a:latin typeface="Calibri" pitchFamily="34" charset="0"/>
                <a:cs typeface="Calibri" pitchFamily="34" charset="0"/>
              </a:endParaRPr>
            </a:p>
          </p:txBody>
        </p:sp>
      </p:grpSp>
      <p:grpSp>
        <p:nvGrpSpPr>
          <p:cNvPr id="16" name="Group 15"/>
          <p:cNvGrpSpPr/>
          <p:nvPr/>
        </p:nvGrpSpPr>
        <p:grpSpPr>
          <a:xfrm>
            <a:off x="2268260" y="4060077"/>
            <a:ext cx="1415105" cy="1415105"/>
            <a:chOff x="2039660" y="2765182"/>
            <a:chExt cx="1415105" cy="1415105"/>
          </a:xfrm>
        </p:grpSpPr>
        <p:sp>
          <p:nvSpPr>
            <p:cNvPr id="20" name="Oval 19"/>
            <p:cNvSpPr/>
            <p:nvPr/>
          </p:nvSpPr>
          <p:spPr>
            <a:xfrm>
              <a:off x="2039660" y="2765182"/>
              <a:ext cx="1415105" cy="1415105"/>
            </a:xfrm>
            <a:prstGeom prst="ellipse">
              <a:avLst/>
            </a:pr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sp>
        <p:sp>
          <p:nvSpPr>
            <p:cNvPr id="21" name="Oval 14"/>
            <p:cNvSpPr/>
            <p:nvPr/>
          </p:nvSpPr>
          <p:spPr>
            <a:xfrm>
              <a:off x="2246897" y="2972419"/>
              <a:ext cx="1000631" cy="100063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latin typeface="Calibri" pitchFamily="34" charset="0"/>
                  <a:cs typeface="Calibri" pitchFamily="34" charset="0"/>
                </a:rPr>
                <a:t>Domain 5</a:t>
              </a:r>
              <a:endParaRPr lang="en-US" sz="2000" kern="1200" dirty="0">
                <a:latin typeface="Calibri" pitchFamily="34" charset="0"/>
                <a:cs typeface="Calibri" pitchFamily="34" charset="0"/>
              </a:endParaRPr>
            </a:p>
          </p:txBody>
        </p:sp>
      </p:grpSp>
      <p:grpSp>
        <p:nvGrpSpPr>
          <p:cNvPr id="17" name="Group 16"/>
          <p:cNvGrpSpPr/>
          <p:nvPr/>
        </p:nvGrpSpPr>
        <p:grpSpPr>
          <a:xfrm>
            <a:off x="2268260" y="2216959"/>
            <a:ext cx="1415105" cy="1415105"/>
            <a:chOff x="2039660" y="922064"/>
            <a:chExt cx="1415105" cy="1415105"/>
          </a:xfrm>
        </p:grpSpPr>
        <p:sp>
          <p:nvSpPr>
            <p:cNvPr id="18" name="Oval 17"/>
            <p:cNvSpPr/>
            <p:nvPr/>
          </p:nvSpPr>
          <p:spPr>
            <a:xfrm>
              <a:off x="2039660" y="922064"/>
              <a:ext cx="1415105" cy="1415105"/>
            </a:xfrm>
            <a:prstGeom prst="ellipse">
              <a:avLst/>
            </a:pr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sp>
        <p:sp>
          <p:nvSpPr>
            <p:cNvPr id="19" name="Oval 16"/>
            <p:cNvSpPr/>
            <p:nvPr/>
          </p:nvSpPr>
          <p:spPr>
            <a:xfrm>
              <a:off x="2246897" y="1129301"/>
              <a:ext cx="1000631" cy="100063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latin typeface="Calibri" pitchFamily="34" charset="0"/>
                  <a:cs typeface="Calibri" pitchFamily="34" charset="0"/>
                </a:rPr>
                <a:t>Domain 6</a:t>
              </a:r>
              <a:endParaRPr lang="en-US" sz="2000" kern="1200" dirty="0">
                <a:latin typeface="Calibri" pitchFamily="34" charset="0"/>
                <a:cs typeface="Calibri" pitchFamily="34" charset="0"/>
              </a:endParaRPr>
            </a:p>
          </p:txBody>
        </p:sp>
      </p:gr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400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500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600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700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800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900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p:cNvSpPr/>
          <p:nvPr/>
        </p:nvSpPr>
        <p:spPr>
          <a:xfrm>
            <a:off x="1143000" y="1295400"/>
            <a:ext cx="6934200" cy="4876800"/>
          </a:xfrm>
          <a:prstGeom prst="ellipse">
            <a:avLst/>
          </a:prstGeom>
          <a:solidFill>
            <a:srgbClr val="EAFDC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More Impending Danger</a:t>
            </a:r>
            <a:endParaRPr lang="en-US" dirty="0"/>
          </a:p>
        </p:txBody>
      </p:sp>
      <p:sp>
        <p:nvSpPr>
          <p:cNvPr id="8" name="Rectangle 7"/>
          <p:cNvSpPr/>
          <p:nvPr/>
        </p:nvSpPr>
        <p:spPr>
          <a:xfrm>
            <a:off x="2746248" y="1783080"/>
            <a:ext cx="3733800" cy="8382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100" dirty="0" smtClean="0">
                <a:latin typeface="Calibri" pitchFamily="34" charset="0"/>
                <a:cs typeface="Calibri" pitchFamily="34" charset="0"/>
              </a:rPr>
              <a:t>Adult Functioning</a:t>
            </a:r>
            <a:endParaRPr lang="en-US" sz="2100" dirty="0">
              <a:latin typeface="Calibri" pitchFamily="34" charset="0"/>
              <a:cs typeface="Calibri" pitchFamily="34" charset="0"/>
            </a:endParaRPr>
          </a:p>
        </p:txBody>
      </p:sp>
      <p:sp>
        <p:nvSpPr>
          <p:cNvPr id="14" name="Oval 13"/>
          <p:cNvSpPr/>
          <p:nvPr/>
        </p:nvSpPr>
        <p:spPr>
          <a:xfrm>
            <a:off x="3104098" y="4682925"/>
            <a:ext cx="3200400" cy="137160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100" dirty="0" smtClean="0">
                <a:solidFill>
                  <a:schemeClr val="bg1"/>
                </a:solidFill>
                <a:latin typeface="Calibri" pitchFamily="34" charset="0"/>
                <a:cs typeface="Calibri" pitchFamily="34" charset="0"/>
              </a:rPr>
              <a:t>Impending Danger</a:t>
            </a:r>
            <a:endParaRPr lang="en-US" sz="2100" dirty="0">
              <a:solidFill>
                <a:schemeClr val="bg1"/>
              </a:solidFill>
              <a:latin typeface="Calibri" pitchFamily="34" charset="0"/>
              <a:cs typeface="Calibri" pitchFamily="34" charset="0"/>
            </a:endParaRPr>
          </a:p>
        </p:txBody>
      </p:sp>
      <p:sp>
        <p:nvSpPr>
          <p:cNvPr id="16" name="Down Arrow 15"/>
          <p:cNvSpPr/>
          <p:nvPr/>
        </p:nvSpPr>
        <p:spPr>
          <a:xfrm>
            <a:off x="3962400" y="2743200"/>
            <a:ext cx="1447800" cy="1828800"/>
          </a:xfrm>
          <a:prstGeom prst="downArrow">
            <a:avLst/>
          </a:prstGeom>
        </p:spPr>
        <p:style>
          <a:lnRef idx="3">
            <a:schemeClr val="lt1"/>
          </a:lnRef>
          <a:fillRef idx="1">
            <a:schemeClr val="accent1"/>
          </a:fillRef>
          <a:effectRef idx="1">
            <a:schemeClr val="accent1"/>
          </a:effectRef>
          <a:fontRef idx="minor">
            <a:schemeClr val="lt1"/>
          </a:fontRef>
        </p:style>
        <p:txBody>
          <a:bodyPr vert="eaVert" rtlCol="0" anchor="ctr"/>
          <a:lstStyle/>
          <a:p>
            <a:pPr algn="ctr"/>
            <a:r>
              <a:rPr lang="en-US" sz="2100" dirty="0" smtClean="0">
                <a:latin typeface="Calibri" pitchFamily="34" charset="0"/>
                <a:cs typeface="Calibri" pitchFamily="34" charset="0"/>
              </a:rPr>
              <a:t>reveals</a:t>
            </a:r>
            <a:endParaRPr lang="en-US" sz="2100" dirty="0">
              <a:latin typeface="Calibri" pitchFamily="34" charset="0"/>
              <a:cs typeface="Calibri" pitchFamily="34"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0"/>
                                        <p:tgtEl>
                                          <p:spTgt spid="8"/>
                                        </p:tgtEl>
                                      </p:cBhvr>
                                    </p:animEffect>
                                  </p:childTnLst>
                                </p:cTn>
                              </p:par>
                              <p:par>
                                <p:cTn id="8" presetID="2" presetClass="entr" presetSubtype="1" fill="hold" grpId="0" nodeType="withEffect">
                                  <p:stCondLst>
                                    <p:cond delay="3000"/>
                                  </p:stCondLst>
                                  <p:childTnLst>
                                    <p:set>
                                      <p:cBhvr>
                                        <p:cTn id="9" dur="1" fill="hold">
                                          <p:stCondLst>
                                            <p:cond delay="0"/>
                                          </p:stCondLst>
                                        </p:cTn>
                                        <p:tgtEl>
                                          <p:spTgt spid="16"/>
                                        </p:tgtEl>
                                        <p:attrNameLst>
                                          <p:attrName>style.visibility</p:attrName>
                                        </p:attrNameLst>
                                      </p:cBhvr>
                                      <p:to>
                                        <p:strVal val="visible"/>
                                      </p:to>
                                    </p:set>
                                    <p:anim calcmode="lin" valueType="num">
                                      <p:cBhvr additive="base">
                                        <p:cTn id="10" dur="2000" fill="hold"/>
                                        <p:tgtEl>
                                          <p:spTgt spid="16"/>
                                        </p:tgtEl>
                                        <p:attrNameLst>
                                          <p:attrName>ppt_x</p:attrName>
                                        </p:attrNameLst>
                                      </p:cBhvr>
                                      <p:tavLst>
                                        <p:tav tm="0">
                                          <p:val>
                                            <p:strVal val="#ppt_x"/>
                                          </p:val>
                                        </p:tav>
                                        <p:tav tm="100000">
                                          <p:val>
                                            <p:strVal val="#ppt_x"/>
                                          </p:val>
                                        </p:tav>
                                      </p:tavLst>
                                    </p:anim>
                                    <p:anim calcmode="lin" valueType="num">
                                      <p:cBhvr additive="base">
                                        <p:cTn id="11" dur="2000" fill="hold"/>
                                        <p:tgtEl>
                                          <p:spTgt spid="16"/>
                                        </p:tgtEl>
                                        <p:attrNameLst>
                                          <p:attrName>ppt_y</p:attrName>
                                        </p:attrNameLst>
                                      </p:cBhvr>
                                      <p:tavLst>
                                        <p:tav tm="0">
                                          <p:val>
                                            <p:strVal val="0-#ppt_h/2"/>
                                          </p:val>
                                        </p:tav>
                                        <p:tav tm="100000">
                                          <p:val>
                                            <p:strVal val="#ppt_y"/>
                                          </p:val>
                                        </p:tav>
                                      </p:tavLst>
                                    </p:anim>
                                  </p:childTnLst>
                                </p:cTn>
                              </p:par>
                              <p:par>
                                <p:cTn id="12" presetID="10" presetClass="entr" presetSubtype="0" fill="hold" grpId="0" nodeType="withEffect">
                                  <p:stCondLst>
                                    <p:cond delay="500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2000"/>
                                        <p:tgtEl>
                                          <p:spTgt spid="14"/>
                                        </p:tgtEl>
                                      </p:cBhvr>
                                    </p:animEffect>
                                  </p:childTnLst>
                                </p:cTn>
                              </p:par>
                              <p:par>
                                <p:cTn id="15" presetID="1" presetClass="emph" presetSubtype="2" repeatCount="2000" fill="hold" nodeType="withEffect">
                                  <p:stCondLst>
                                    <p:cond delay="5500"/>
                                  </p:stCondLst>
                                  <p:childTnLst>
                                    <p:animClr clrSpc="rgb">
                                      <p:cBhvr>
                                        <p:cTn id="16" dur="2000" fill="hold"/>
                                        <p:tgtEl>
                                          <p:spTgt spid="14"/>
                                        </p:tgtEl>
                                        <p:attrNameLst>
                                          <p:attrName>fillcolor</p:attrName>
                                        </p:attrNameLst>
                                      </p:cBhvr>
                                      <p:to>
                                        <a:schemeClr val="accent2"/>
                                      </p:to>
                                    </p:animClr>
                                    <p:set>
                                      <p:cBhvr>
                                        <p:cTn id="17" dur="2000" fill="hold"/>
                                        <p:tgtEl>
                                          <p:spTgt spid="14"/>
                                        </p:tgtEl>
                                        <p:attrNameLst>
                                          <p:attrName>fill.type</p:attrName>
                                        </p:attrNameLst>
                                      </p:cBhvr>
                                      <p:to>
                                        <p:strVal val="solid"/>
                                      </p:to>
                                    </p:set>
                                    <p:set>
                                      <p:cBhvr>
                                        <p:cTn id="18" dur="2000" fill="hold"/>
                                        <p:tgtEl>
                                          <p:spTgt spid="1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1143000" y="1295400"/>
            <a:ext cx="6934200" cy="4876800"/>
          </a:xfrm>
          <a:prstGeom prst="ellipse">
            <a:avLst/>
          </a:prstGeom>
          <a:solidFill>
            <a:srgbClr val="EAFDC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More Impending Danger</a:t>
            </a:r>
            <a:endParaRPr lang="en-US" dirty="0"/>
          </a:p>
        </p:txBody>
      </p:sp>
      <p:sp>
        <p:nvSpPr>
          <p:cNvPr id="6" name="Oval 5"/>
          <p:cNvSpPr/>
          <p:nvPr/>
        </p:nvSpPr>
        <p:spPr>
          <a:xfrm>
            <a:off x="3108960" y="4681728"/>
            <a:ext cx="3200400" cy="137160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100" dirty="0" smtClean="0">
                <a:solidFill>
                  <a:schemeClr val="bg1"/>
                </a:solidFill>
                <a:latin typeface="Calibri" pitchFamily="34" charset="0"/>
                <a:cs typeface="Calibri" pitchFamily="34" charset="0"/>
              </a:rPr>
              <a:t>Impending Danger</a:t>
            </a:r>
            <a:endParaRPr lang="en-US" sz="2100" dirty="0">
              <a:solidFill>
                <a:schemeClr val="bg1"/>
              </a:solidFill>
              <a:latin typeface="Calibri" pitchFamily="34" charset="0"/>
              <a:cs typeface="Calibri" pitchFamily="34" charset="0"/>
            </a:endParaRPr>
          </a:p>
        </p:txBody>
      </p:sp>
      <p:sp>
        <p:nvSpPr>
          <p:cNvPr id="8" name="Rectangle 7"/>
          <p:cNvSpPr/>
          <p:nvPr/>
        </p:nvSpPr>
        <p:spPr>
          <a:xfrm>
            <a:off x="2743200" y="1783080"/>
            <a:ext cx="3733800" cy="8382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100" dirty="0" smtClean="0">
                <a:latin typeface="Calibri" pitchFamily="34" charset="0"/>
                <a:cs typeface="Calibri" pitchFamily="34" charset="0"/>
              </a:rPr>
              <a:t>Parenting &amp; Discipline</a:t>
            </a:r>
            <a:endParaRPr lang="en-US" sz="2100" dirty="0">
              <a:latin typeface="Calibri" pitchFamily="34" charset="0"/>
              <a:cs typeface="Calibri" pitchFamily="34" charset="0"/>
            </a:endParaRPr>
          </a:p>
        </p:txBody>
      </p:sp>
      <p:sp>
        <p:nvSpPr>
          <p:cNvPr id="15" name="Down Arrow 14"/>
          <p:cNvSpPr/>
          <p:nvPr/>
        </p:nvSpPr>
        <p:spPr>
          <a:xfrm>
            <a:off x="3962400" y="2743200"/>
            <a:ext cx="1447800" cy="1828800"/>
          </a:xfrm>
          <a:prstGeom prst="downArrow">
            <a:avLst/>
          </a:prstGeom>
        </p:spPr>
        <p:style>
          <a:lnRef idx="3">
            <a:schemeClr val="lt1"/>
          </a:lnRef>
          <a:fillRef idx="1">
            <a:schemeClr val="accent1"/>
          </a:fillRef>
          <a:effectRef idx="1">
            <a:schemeClr val="accent1"/>
          </a:effectRef>
          <a:fontRef idx="minor">
            <a:schemeClr val="lt1"/>
          </a:fontRef>
        </p:style>
        <p:txBody>
          <a:bodyPr vert="eaVert" rtlCol="0" anchor="ctr"/>
          <a:lstStyle/>
          <a:p>
            <a:pPr algn="ctr"/>
            <a:r>
              <a:rPr lang="en-US" sz="2100" dirty="0" smtClean="0">
                <a:latin typeface="Calibri" pitchFamily="34" charset="0"/>
                <a:cs typeface="Calibri" pitchFamily="34" charset="0"/>
              </a:rPr>
              <a:t>reveals</a:t>
            </a:r>
            <a:endParaRPr lang="en-US" sz="2100" dirty="0">
              <a:latin typeface="Calibri" pitchFamily="34" charset="0"/>
              <a:cs typeface="Calibri" pitchFamily="34"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0"/>
                                        <p:tgtEl>
                                          <p:spTgt spid="8"/>
                                        </p:tgtEl>
                                      </p:cBhvr>
                                    </p:animEffect>
                                  </p:childTnLst>
                                </p:cTn>
                              </p:par>
                              <p:par>
                                <p:cTn id="8" presetID="2" presetClass="entr" presetSubtype="1" fill="hold" grpId="0" nodeType="withEffect">
                                  <p:stCondLst>
                                    <p:cond delay="450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2000" fill="hold"/>
                                        <p:tgtEl>
                                          <p:spTgt spid="15"/>
                                        </p:tgtEl>
                                        <p:attrNameLst>
                                          <p:attrName>ppt_x</p:attrName>
                                        </p:attrNameLst>
                                      </p:cBhvr>
                                      <p:tavLst>
                                        <p:tav tm="0">
                                          <p:val>
                                            <p:strVal val="#ppt_x"/>
                                          </p:val>
                                        </p:tav>
                                        <p:tav tm="100000">
                                          <p:val>
                                            <p:strVal val="#ppt_x"/>
                                          </p:val>
                                        </p:tav>
                                      </p:tavLst>
                                    </p:anim>
                                    <p:anim calcmode="lin" valueType="num">
                                      <p:cBhvr additive="base">
                                        <p:cTn id="11" dur="2000" fill="hold"/>
                                        <p:tgtEl>
                                          <p:spTgt spid="15"/>
                                        </p:tgtEl>
                                        <p:attrNameLst>
                                          <p:attrName>ppt_y</p:attrName>
                                        </p:attrNameLst>
                                      </p:cBhvr>
                                      <p:tavLst>
                                        <p:tav tm="0">
                                          <p:val>
                                            <p:strVal val="0-#ppt_h/2"/>
                                          </p:val>
                                        </p:tav>
                                        <p:tav tm="100000">
                                          <p:val>
                                            <p:strVal val="#ppt_y"/>
                                          </p:val>
                                        </p:tav>
                                      </p:tavLst>
                                    </p:anim>
                                  </p:childTnLst>
                                </p:cTn>
                              </p:par>
                              <p:par>
                                <p:cTn id="12" presetID="10" presetClass="entr" presetSubtype="0" fill="hold" grpId="0" nodeType="withEffect">
                                  <p:stCondLst>
                                    <p:cond delay="600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childTnLst>
                                </p:cTn>
                              </p:par>
                              <p:par>
                                <p:cTn id="15" presetID="1" presetClass="emph" presetSubtype="2" repeatCount="2000" fill="hold" nodeType="withEffect">
                                  <p:stCondLst>
                                    <p:cond delay="6500"/>
                                  </p:stCondLst>
                                  <p:childTnLst>
                                    <p:animClr clrSpc="rgb">
                                      <p:cBhvr>
                                        <p:cTn id="16" dur="2000" fill="hold"/>
                                        <p:tgtEl>
                                          <p:spTgt spid="6"/>
                                        </p:tgtEl>
                                        <p:attrNameLst>
                                          <p:attrName>fillcolor</p:attrName>
                                        </p:attrNameLst>
                                      </p:cBhvr>
                                      <p:to>
                                        <a:schemeClr val="accent2"/>
                                      </p:to>
                                    </p:animClr>
                                    <p:set>
                                      <p:cBhvr>
                                        <p:cTn id="17" dur="2000" fill="hold"/>
                                        <p:tgtEl>
                                          <p:spTgt spid="6"/>
                                        </p:tgtEl>
                                        <p:attrNameLst>
                                          <p:attrName>fill.type</p:attrName>
                                        </p:attrNameLst>
                                      </p:cBhvr>
                                      <p:to>
                                        <p:strVal val="solid"/>
                                      </p:to>
                                    </p:set>
                                    <p:set>
                                      <p:cBhvr>
                                        <p:cTn id="18" dur="200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8" name="Rectangle 7"/>
          <p:cNvSpPr/>
          <p:nvPr/>
        </p:nvSpPr>
        <p:spPr>
          <a:xfrm>
            <a:off x="762000" y="1524000"/>
            <a:ext cx="2286000" cy="838200"/>
          </a:xfrm>
          <a:prstGeom prst="rect">
            <a:avLst/>
          </a:prstGeom>
          <a:ln w="63500" cap="flat" cmpd="dbl"/>
          <a:effectLst/>
          <a:scene3d>
            <a:camera prst="orthographicFront"/>
            <a:lightRig rig="threePt" dir="t"/>
          </a:scene3d>
          <a:sp3d/>
        </p:spPr>
        <p:style>
          <a:lnRef idx="3">
            <a:schemeClr val="lt1"/>
          </a:lnRef>
          <a:fillRef idx="1">
            <a:schemeClr val="accent1"/>
          </a:fillRef>
          <a:effectRef idx="1">
            <a:schemeClr val="accent1"/>
          </a:effectRef>
          <a:fontRef idx="minor">
            <a:schemeClr val="lt1"/>
          </a:fontRef>
        </p:style>
        <p:txBody>
          <a:bodyPr rtlCol="0" anchor="ctr">
            <a:flatTx/>
          </a:bodyPr>
          <a:lstStyle/>
          <a:p>
            <a:pPr algn="ctr"/>
            <a:r>
              <a:rPr lang="en-US" sz="2100" dirty="0" smtClean="0">
                <a:latin typeface="Calibri" pitchFamily="34" charset="0"/>
                <a:cs typeface="Calibri" pitchFamily="34" charset="0"/>
              </a:rPr>
              <a:t>Picture of Family</a:t>
            </a:r>
            <a:endParaRPr lang="en-US" sz="2100" dirty="0">
              <a:latin typeface="Calibri" pitchFamily="34" charset="0"/>
              <a:cs typeface="Calibri" pitchFamily="34" charset="0"/>
            </a:endParaRPr>
          </a:p>
        </p:txBody>
      </p:sp>
      <p:sp>
        <p:nvSpPr>
          <p:cNvPr id="7" name="Down Arrow 6"/>
          <p:cNvSpPr/>
          <p:nvPr/>
        </p:nvSpPr>
        <p:spPr>
          <a:xfrm>
            <a:off x="1143000" y="2514600"/>
            <a:ext cx="1447800" cy="1828800"/>
          </a:xfrm>
          <a:prstGeom prst="downArrow">
            <a:avLst/>
          </a:prstGeom>
          <a:scene3d>
            <a:camera prst="orthographicFront"/>
            <a:lightRig rig="threePt" dir="t"/>
          </a:scene3d>
          <a:sp3d/>
        </p:spPr>
        <p:style>
          <a:lnRef idx="3">
            <a:schemeClr val="lt1"/>
          </a:lnRef>
          <a:fillRef idx="1">
            <a:schemeClr val="accent1"/>
          </a:fillRef>
          <a:effectRef idx="1">
            <a:schemeClr val="accent1"/>
          </a:effectRef>
          <a:fontRef idx="minor">
            <a:schemeClr val="lt1"/>
          </a:fontRef>
        </p:style>
        <p:txBody>
          <a:bodyPr vert="eaVert" rtlCol="0" anchor="ctr">
            <a:flatTx/>
          </a:bodyPr>
          <a:lstStyle/>
          <a:p>
            <a:pPr algn="ctr"/>
            <a:r>
              <a:rPr lang="en-US" sz="2100" dirty="0" smtClean="0">
                <a:latin typeface="Calibri" pitchFamily="34" charset="0"/>
                <a:cs typeface="Calibri" pitchFamily="34" charset="0"/>
              </a:rPr>
              <a:t>reveals</a:t>
            </a:r>
            <a:endParaRPr lang="en-US" sz="2100" dirty="0">
              <a:latin typeface="Calibri" pitchFamily="34" charset="0"/>
              <a:cs typeface="Calibri" pitchFamily="34" charset="0"/>
            </a:endParaRPr>
          </a:p>
        </p:txBody>
      </p:sp>
      <p:sp>
        <p:nvSpPr>
          <p:cNvPr id="6" name="Oval 5"/>
          <p:cNvSpPr/>
          <p:nvPr/>
        </p:nvSpPr>
        <p:spPr>
          <a:xfrm>
            <a:off x="374070" y="4565070"/>
            <a:ext cx="3200400" cy="1371600"/>
          </a:xfrm>
          <a:prstGeom prst="ellipse">
            <a:avLst/>
          </a:prstGeom>
          <a:scene3d>
            <a:camera prst="orthographicFront"/>
            <a:lightRig rig="threePt" dir="t"/>
          </a:scene3d>
          <a:sp3d/>
        </p:spPr>
        <p:style>
          <a:lnRef idx="3">
            <a:schemeClr val="lt1"/>
          </a:lnRef>
          <a:fillRef idx="1">
            <a:schemeClr val="accent1"/>
          </a:fillRef>
          <a:effectRef idx="1">
            <a:schemeClr val="accent1"/>
          </a:effectRef>
          <a:fontRef idx="minor">
            <a:schemeClr val="lt1"/>
          </a:fontRef>
        </p:style>
        <p:txBody>
          <a:bodyPr rtlCol="0" anchor="ctr">
            <a:flatTx/>
          </a:bodyPr>
          <a:lstStyle/>
          <a:p>
            <a:pPr algn="ctr"/>
            <a:r>
              <a:rPr lang="en-US" sz="2100" dirty="0" smtClean="0">
                <a:solidFill>
                  <a:schemeClr val="bg1"/>
                </a:solidFill>
                <a:latin typeface="Calibri" pitchFamily="34" charset="0"/>
                <a:cs typeface="Calibri" pitchFamily="34" charset="0"/>
              </a:rPr>
              <a:t>Impending Danger</a:t>
            </a:r>
            <a:endParaRPr lang="en-US" sz="2100" dirty="0">
              <a:solidFill>
                <a:schemeClr val="bg1"/>
              </a:solidFill>
              <a:latin typeface="Calibri" pitchFamily="34" charset="0"/>
              <a:cs typeface="Calibri" pitchFamily="34" charset="0"/>
            </a:endParaRPr>
          </a:p>
        </p:txBody>
      </p:sp>
      <p:sp>
        <p:nvSpPr>
          <p:cNvPr id="10" name="Right Arrow 9"/>
          <p:cNvSpPr/>
          <p:nvPr/>
        </p:nvSpPr>
        <p:spPr>
          <a:xfrm>
            <a:off x="3726870" y="4641270"/>
            <a:ext cx="1752600" cy="1219200"/>
          </a:xfrm>
          <a:prstGeom prst="rightArrow">
            <a:avLst/>
          </a:prstGeom>
          <a:scene3d>
            <a:camera prst="orthographicFront"/>
            <a:lightRig rig="threePt" dir="t"/>
          </a:scene3d>
          <a:sp3d/>
        </p:spPr>
        <p:style>
          <a:lnRef idx="3">
            <a:schemeClr val="lt1"/>
          </a:lnRef>
          <a:fillRef idx="1">
            <a:schemeClr val="accent1"/>
          </a:fillRef>
          <a:effectRef idx="1">
            <a:schemeClr val="accent1"/>
          </a:effectRef>
          <a:fontRef idx="minor">
            <a:schemeClr val="lt1"/>
          </a:fontRef>
        </p:style>
        <p:txBody>
          <a:bodyPr rtlCol="0" anchor="ctr">
            <a:flatTx/>
          </a:bodyPr>
          <a:lstStyle/>
          <a:p>
            <a:pPr algn="ctr"/>
            <a:endParaRPr lang="en-US" dirty="0"/>
          </a:p>
        </p:txBody>
      </p:sp>
      <p:sp>
        <p:nvSpPr>
          <p:cNvPr id="11" name="Rounded Rectangle 10"/>
          <p:cNvSpPr/>
          <p:nvPr/>
        </p:nvSpPr>
        <p:spPr>
          <a:xfrm>
            <a:off x="5638800" y="4572000"/>
            <a:ext cx="2895600" cy="1371600"/>
          </a:xfrm>
          <a:prstGeom prst="roundRect">
            <a:avLst/>
          </a:prstGeom>
          <a:scene3d>
            <a:camera prst="orthographicFront"/>
            <a:lightRig rig="threePt" dir="t"/>
          </a:scene3d>
          <a:sp3d/>
        </p:spPr>
        <p:style>
          <a:lnRef idx="3">
            <a:schemeClr val="lt1"/>
          </a:lnRef>
          <a:fillRef idx="1">
            <a:schemeClr val="accent1"/>
          </a:fillRef>
          <a:effectRef idx="1">
            <a:schemeClr val="accent1"/>
          </a:effectRef>
          <a:fontRef idx="minor">
            <a:schemeClr val="lt1"/>
          </a:fontRef>
        </p:style>
        <p:txBody>
          <a:bodyPr rtlCol="0" anchor="ctr">
            <a:flatTx/>
          </a:bodyPr>
          <a:lstStyle/>
          <a:p>
            <a:pPr algn="ctr"/>
            <a:r>
              <a:rPr lang="en-US" sz="2100" dirty="0" smtClean="0">
                <a:latin typeface="Calibri" pitchFamily="34" charset="0"/>
                <a:cs typeface="Calibri" pitchFamily="34" charset="0"/>
              </a:rPr>
              <a:t>Safety Decision Making</a:t>
            </a:r>
            <a:endParaRPr lang="en-US" sz="2100" dirty="0">
              <a:latin typeface="Calibri" pitchFamily="34" charset="0"/>
              <a:cs typeface="Calibri" pitchFamily="34" charset="0"/>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500"/>
                                  </p:stCondLst>
                                  <p:childTnLst>
                                    <p:set>
                                      <p:cBhvr>
                                        <p:cTn id="6" dur="1" fill="hold">
                                          <p:stCondLst>
                                            <p:cond delay="0"/>
                                          </p:stCondLst>
                                        </p:cTn>
                                        <p:tgtEl>
                                          <p:spTgt spid="8"/>
                                        </p:tgtEl>
                                        <p:attrNameLst>
                                          <p:attrName>style.visibility</p:attrName>
                                        </p:attrNameLst>
                                      </p:cBhvr>
                                      <p:to>
                                        <p:strVal val="visible"/>
                                      </p:to>
                                    </p:set>
                                  </p:childTnLst>
                                </p:cTn>
                              </p:par>
                              <p:par>
                                <p:cTn id="7" presetID="2" presetClass="entr" presetSubtype="1" fill="hold" grpId="0" nodeType="withEffect">
                                  <p:stCondLst>
                                    <p:cond delay="3000"/>
                                  </p:stCondLst>
                                  <p:childTnLst>
                                    <p:set>
                                      <p:cBhvr>
                                        <p:cTn id="8" dur="1" fill="hold">
                                          <p:stCondLst>
                                            <p:cond delay="0"/>
                                          </p:stCondLst>
                                        </p:cTn>
                                        <p:tgtEl>
                                          <p:spTgt spid="7"/>
                                        </p:tgtEl>
                                        <p:attrNameLst>
                                          <p:attrName>style.visibility</p:attrName>
                                        </p:attrNameLst>
                                      </p:cBhvr>
                                      <p:to>
                                        <p:strVal val="visible"/>
                                      </p:to>
                                    </p:set>
                                    <p:anim calcmode="lin" valueType="num">
                                      <p:cBhvr additive="base">
                                        <p:cTn id="9" dur="1000" fill="hold"/>
                                        <p:tgtEl>
                                          <p:spTgt spid="7"/>
                                        </p:tgtEl>
                                        <p:attrNameLst>
                                          <p:attrName>ppt_x</p:attrName>
                                        </p:attrNameLst>
                                      </p:cBhvr>
                                      <p:tavLst>
                                        <p:tav tm="0">
                                          <p:val>
                                            <p:strVal val="#ppt_x"/>
                                          </p:val>
                                        </p:tav>
                                        <p:tav tm="100000">
                                          <p:val>
                                            <p:strVal val="#ppt_x"/>
                                          </p:val>
                                        </p:tav>
                                      </p:tavLst>
                                    </p:anim>
                                    <p:anim calcmode="lin" valueType="num">
                                      <p:cBhvr additive="base">
                                        <p:cTn id="10" dur="1000" fill="hold"/>
                                        <p:tgtEl>
                                          <p:spTgt spid="7"/>
                                        </p:tgtEl>
                                        <p:attrNameLst>
                                          <p:attrName>ppt_y</p:attrName>
                                        </p:attrNameLst>
                                      </p:cBhvr>
                                      <p:tavLst>
                                        <p:tav tm="0">
                                          <p:val>
                                            <p:strVal val="0-#ppt_h/2"/>
                                          </p:val>
                                        </p:tav>
                                        <p:tav tm="100000">
                                          <p:val>
                                            <p:strVal val="#ppt_y"/>
                                          </p:val>
                                        </p:tav>
                                      </p:tavLst>
                                    </p:anim>
                                  </p:childTnLst>
                                </p:cTn>
                              </p:par>
                              <p:par>
                                <p:cTn id="11" presetID="1" presetClass="entr" presetSubtype="0" fill="hold" grpId="0" nodeType="withEffect">
                                  <p:stCondLst>
                                    <p:cond delay="5500"/>
                                  </p:stCondLst>
                                  <p:childTnLst>
                                    <p:set>
                                      <p:cBhvr>
                                        <p:cTn id="12" dur="1" fill="hold">
                                          <p:stCondLst>
                                            <p:cond delay="0"/>
                                          </p:stCondLst>
                                        </p:cTn>
                                        <p:tgtEl>
                                          <p:spTgt spid="6"/>
                                        </p:tgtEl>
                                        <p:attrNameLst>
                                          <p:attrName>style.visibility</p:attrName>
                                        </p:attrNameLst>
                                      </p:cBhvr>
                                      <p:to>
                                        <p:strVal val="visible"/>
                                      </p:to>
                                    </p:set>
                                  </p:childTnLst>
                                </p:cTn>
                              </p:par>
                              <p:par>
                                <p:cTn id="13" presetID="2" presetClass="entr" presetSubtype="8" fill="hold" grpId="0" nodeType="withEffect">
                                  <p:stCondLst>
                                    <p:cond delay="70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0-#ppt_w/2"/>
                                          </p:val>
                                        </p:tav>
                                        <p:tav tm="100000">
                                          <p:val>
                                            <p:strVal val="#ppt_x"/>
                                          </p:val>
                                        </p:tav>
                                      </p:tavLst>
                                    </p:anim>
                                    <p:anim calcmode="lin" valueType="num">
                                      <p:cBhvr additive="base">
                                        <p:cTn id="16" dur="1000" fill="hold"/>
                                        <p:tgtEl>
                                          <p:spTgt spid="10"/>
                                        </p:tgtEl>
                                        <p:attrNameLst>
                                          <p:attrName>ppt_y</p:attrName>
                                        </p:attrNameLst>
                                      </p:cBhvr>
                                      <p:tavLst>
                                        <p:tav tm="0">
                                          <p:val>
                                            <p:strVal val="#ppt_y"/>
                                          </p:val>
                                        </p:tav>
                                        <p:tav tm="100000">
                                          <p:val>
                                            <p:strVal val="#ppt_y"/>
                                          </p:val>
                                        </p:tav>
                                      </p:tavLst>
                                    </p:anim>
                                  </p:childTnLst>
                                </p:cTn>
                              </p:par>
                              <p:par>
                                <p:cTn id="17" presetID="1" presetClass="entr" presetSubtype="0" fill="hold" grpId="0" nodeType="withEffect">
                                  <p:stCondLst>
                                    <p:cond delay="830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P spid="7" grpId="0" animBg="1"/>
      <p:bldP spid="6" grpId="0" animBg="1"/>
      <p:bldP spid="10" grpId="0" animBg="1"/>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afeguarding_logo.JPG"/>
          <p:cNvPicPr>
            <a:picLocks noGrp="1" noChangeAspect="1"/>
          </p:cNvPicPr>
          <p:nvPr>
            <p:ph idx="1"/>
          </p:nvPr>
        </p:nvPicPr>
        <p:blipFill>
          <a:blip r:embed="rId3" cstate="print"/>
          <a:stretch>
            <a:fillRect/>
          </a:stretch>
        </p:blipFill>
        <p:spPr>
          <a:xfrm>
            <a:off x="2185654" y="1481138"/>
            <a:ext cx="4772692" cy="4525962"/>
          </a:xfrm>
        </p:spPr>
      </p:pic>
      <p:sp>
        <p:nvSpPr>
          <p:cNvPr id="2" name="Title 1"/>
          <p:cNvSpPr>
            <a:spLocks noGrp="1"/>
          </p:cNvSpPr>
          <p:nvPr>
            <p:ph type="title"/>
          </p:nvPr>
        </p:nvSpPr>
        <p:spPr/>
        <p:txBody>
          <a:bodyPr/>
          <a:lstStyle/>
          <a:p>
            <a:r>
              <a:rPr lang="en-US" dirty="0" smtClean="0"/>
              <a:t>Summary</a:t>
            </a:r>
            <a:endParaRPr lang="en-US" dirty="0"/>
          </a:p>
        </p:txBody>
      </p:sp>
    </p:spTree>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quiz-pt-2.jpg"/>
          <p:cNvPicPr>
            <a:picLocks noGrp="1"/>
          </p:cNvPicPr>
          <p:nvPr>
            <p:ph idx="1"/>
          </p:nvPr>
        </p:nvPicPr>
        <p:blipFill>
          <a:blip r:embed="rId3" cstate="print"/>
          <a:stretch>
            <a:fillRect/>
          </a:stretch>
        </p:blipFill>
        <p:spPr>
          <a:xfrm>
            <a:off x="-1" y="1043050"/>
            <a:ext cx="9144001" cy="5833872"/>
          </a:xfrm>
        </p:spPr>
      </p:pic>
      <p:sp>
        <p:nvSpPr>
          <p:cNvPr id="2" name="Title 1"/>
          <p:cNvSpPr>
            <a:spLocks noGrp="1"/>
          </p:cNvSpPr>
          <p:nvPr>
            <p:ph type="title"/>
          </p:nvPr>
        </p:nvSpPr>
        <p:spPr/>
        <p:txBody>
          <a:bodyPr/>
          <a:lstStyle/>
          <a:p>
            <a:r>
              <a:rPr lang="en-US" dirty="0" smtClean="0"/>
              <a:t>Quiz Directions</a:t>
            </a:r>
            <a:endParaRPr lang="en-US" dirty="0"/>
          </a:p>
        </p:txBody>
      </p:sp>
    </p:spTree>
  </p:cSld>
  <p:clrMapOvr>
    <a:masterClrMapping/>
  </p:clrMapOvr>
  <p:transition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274637"/>
            <a:ext cx="8809037" cy="792163"/>
          </a:xfrm>
        </p:spPr>
        <p:txBody>
          <a:bodyPr>
            <a:noAutofit/>
          </a:bodyPr>
          <a:lstStyle/>
          <a:p>
            <a:r>
              <a:rPr lang="en-US" sz="3000" dirty="0" smtClean="0"/>
              <a:t>Q1: Which information domain does the following information apply to?</a:t>
            </a:r>
            <a:endParaRPr lang="en-US" sz="3000" dirty="0"/>
          </a:p>
        </p:txBody>
      </p:sp>
      <p:sp>
        <p:nvSpPr>
          <p:cNvPr id="5" name="Content Placeholder 2"/>
          <p:cNvSpPr txBox="1">
            <a:spLocks/>
          </p:cNvSpPr>
          <p:nvPr/>
        </p:nvSpPr>
        <p:spPr>
          <a:xfrm>
            <a:off x="228600" y="1371600"/>
            <a:ext cx="8229600" cy="4525963"/>
          </a:xfrm>
          <a:prstGeom prst="rect">
            <a:avLst/>
          </a:prstGeom>
        </p:spPr>
        <p:txBody>
          <a:bodyPr vert="horz" lIns="91440" tIns="45720" rIns="91440" bIns="45720" rtlCol="0">
            <a:noAutofit/>
          </a:bodyPr>
          <a:lstStyle/>
          <a:p>
            <a:pPr>
              <a:spcBef>
                <a:spcPts val="648"/>
              </a:spcBef>
            </a:pPr>
            <a:r>
              <a:rPr lang="en-US" sz="2400" dirty="0" smtClean="0">
                <a:latin typeface="Calibri" pitchFamily="34" charset="0"/>
                <a:cs typeface="Calibri" pitchFamily="34" charset="0"/>
              </a:rPr>
              <a:t>Last week, Mr. Jackson whipped his nine-year-old stepson Jason with a belt resulting in extensive bruising over the child’s right thigh and left buttock area.  Jason reports he had difficulty sitting for two days after the incident.</a:t>
            </a:r>
          </a:p>
          <a:p>
            <a:pPr marL="768096" lvl="1" indent="-512064">
              <a:spcBef>
                <a:spcPts val="648"/>
              </a:spcBef>
              <a:buClr>
                <a:schemeClr val="accent1"/>
              </a:buClr>
              <a:buFont typeface="+mj-lt"/>
              <a:buAutoNum type="alphaLcPeriod"/>
              <a:defRPr/>
            </a:pPr>
            <a:r>
              <a:rPr kumimoji="0" lang="en-US" sz="2100" b="0" i="0" u="none" strike="noStrike" kern="1200" cap="none" spc="0" normalizeH="0" baseline="0" noProof="0" dirty="0" smtClean="0">
                <a:ln>
                  <a:noFill/>
                </a:ln>
                <a:solidFill>
                  <a:schemeClr val="tx1"/>
                </a:solidFill>
                <a:effectLst/>
                <a:uLnTx/>
                <a:uFillTx/>
                <a:latin typeface="Calibri" pitchFamily="34" charset="0"/>
                <a:cs typeface="Calibri" pitchFamily="34" charset="0"/>
              </a:rPr>
              <a:t>Nature and Extent of Maltreatment</a:t>
            </a:r>
          </a:p>
          <a:p>
            <a:pPr marL="768096" lvl="1" indent="-512064">
              <a:spcBef>
                <a:spcPts val="648"/>
              </a:spcBef>
              <a:buClr>
                <a:schemeClr val="accent1"/>
              </a:buClr>
              <a:buFont typeface="+mj-lt"/>
              <a:buAutoNum type="alphaLcPeriod"/>
              <a:defRPr/>
            </a:pPr>
            <a:r>
              <a:rPr kumimoji="0" lang="en-US" sz="2100" b="0" i="0" u="none" strike="noStrike" kern="1200" cap="none" spc="0" normalizeH="0" baseline="0" noProof="0" dirty="0" smtClean="0">
                <a:ln>
                  <a:noFill/>
                </a:ln>
                <a:solidFill>
                  <a:schemeClr val="tx1"/>
                </a:solidFill>
                <a:effectLst/>
                <a:uLnTx/>
                <a:uFillTx/>
                <a:latin typeface="Calibri" pitchFamily="34" charset="0"/>
                <a:cs typeface="Calibri" pitchFamily="34" charset="0"/>
              </a:rPr>
              <a:t>Circumstances Accompanying Maltreatment</a:t>
            </a:r>
          </a:p>
          <a:p>
            <a:pPr marL="768096" lvl="1" indent="-512064">
              <a:spcBef>
                <a:spcPts val="648"/>
              </a:spcBef>
              <a:buClr>
                <a:schemeClr val="accent1"/>
              </a:buClr>
              <a:buFont typeface="+mj-lt"/>
              <a:buAutoNum type="alphaLcPeriod"/>
              <a:defRPr/>
            </a:pPr>
            <a:r>
              <a:rPr kumimoji="0" lang="en-US" sz="2100" b="0" i="0" u="none" strike="noStrike" kern="1200" cap="none" spc="0" normalizeH="0" baseline="0" noProof="0" dirty="0" smtClean="0">
                <a:ln>
                  <a:noFill/>
                </a:ln>
                <a:solidFill>
                  <a:schemeClr val="tx1"/>
                </a:solidFill>
                <a:effectLst/>
                <a:uLnTx/>
                <a:uFillTx/>
                <a:latin typeface="Calibri" pitchFamily="34" charset="0"/>
                <a:cs typeface="Calibri" pitchFamily="34" charset="0"/>
              </a:rPr>
              <a:t>Child Functioning</a:t>
            </a:r>
          </a:p>
          <a:p>
            <a:pPr marL="768096" lvl="1" indent="-512064">
              <a:spcBef>
                <a:spcPts val="648"/>
              </a:spcBef>
              <a:buClr>
                <a:schemeClr val="accent1"/>
              </a:buClr>
              <a:buFont typeface="+mj-lt"/>
              <a:buAutoNum type="alphaLcPeriod"/>
              <a:defRPr/>
            </a:pPr>
            <a:r>
              <a:rPr kumimoji="0" lang="en-US" sz="2100" b="0" i="0" u="none" strike="noStrike" kern="1200" cap="none" spc="0" normalizeH="0" baseline="0" noProof="0" dirty="0" smtClean="0">
                <a:ln>
                  <a:noFill/>
                </a:ln>
                <a:solidFill>
                  <a:schemeClr val="tx1"/>
                </a:solidFill>
                <a:effectLst/>
                <a:uLnTx/>
                <a:uFillTx/>
                <a:latin typeface="Calibri" pitchFamily="34" charset="0"/>
                <a:cs typeface="Calibri" pitchFamily="34" charset="0"/>
              </a:rPr>
              <a:t>Adult Functioning</a:t>
            </a:r>
          </a:p>
          <a:p>
            <a:pPr marL="768096" lvl="1" indent="-512064">
              <a:spcBef>
                <a:spcPts val="648"/>
              </a:spcBef>
              <a:buClr>
                <a:schemeClr val="accent1"/>
              </a:buClr>
              <a:buFont typeface="+mj-lt"/>
              <a:buAutoNum type="alphaLcPeriod"/>
              <a:defRPr/>
            </a:pPr>
            <a:r>
              <a:rPr lang="en-US" sz="2100" dirty="0">
                <a:latin typeface="Calibri" pitchFamily="34" charset="0"/>
                <a:cs typeface="Calibri" pitchFamily="34" charset="0"/>
              </a:rPr>
              <a:t>General Parenting Practices </a:t>
            </a:r>
          </a:p>
          <a:p>
            <a:pPr marL="768096" lvl="1" indent="-512064">
              <a:spcBef>
                <a:spcPts val="648"/>
              </a:spcBef>
              <a:buClr>
                <a:schemeClr val="accent1"/>
              </a:buClr>
              <a:buFont typeface="+mj-lt"/>
              <a:buAutoNum type="alphaLcPeriod"/>
              <a:defRPr/>
            </a:pPr>
            <a:r>
              <a:rPr lang="en-US" sz="2100" dirty="0" smtClean="0">
                <a:latin typeface="Calibri" pitchFamily="34" charset="0"/>
                <a:cs typeface="Calibri" pitchFamily="34" charset="0"/>
              </a:rPr>
              <a:t>Disciplinary </a:t>
            </a:r>
            <a:r>
              <a:rPr lang="en-US" sz="2100" dirty="0">
                <a:latin typeface="Calibri" pitchFamily="34" charset="0"/>
                <a:cs typeface="Calibri" pitchFamily="34" charset="0"/>
              </a:rPr>
              <a:t>Practices </a:t>
            </a:r>
            <a:r>
              <a:rPr lang="en-US" sz="2100" dirty="0" smtClean="0">
                <a:latin typeface="Calibri" pitchFamily="34" charset="0"/>
                <a:cs typeface="Calibri" pitchFamily="34" charset="0"/>
              </a:rPr>
              <a:t>and </a:t>
            </a:r>
            <a:r>
              <a:rPr lang="en-US" sz="2100" dirty="0">
                <a:latin typeface="Calibri" pitchFamily="34" charset="0"/>
                <a:cs typeface="Calibri" pitchFamily="34" charset="0"/>
              </a:rPr>
              <a:t>Behavior Management </a:t>
            </a:r>
          </a:p>
        </p:txBody>
      </p:sp>
    </p:spTree>
    <p:extLst>
      <p:ext uri="{BB962C8B-B14F-4D97-AF65-F5344CB8AC3E}">
        <p14:creationId xmlns="" xmlns:p14="http://schemas.microsoft.com/office/powerpoint/2010/main" val="2209644809"/>
      </p:ext>
    </p:extLst>
  </p:cSld>
  <p:clrMapOvr>
    <a:masterClrMapping/>
  </p:clrMapOvr>
  <p:transition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274320"/>
            <a:ext cx="8809037" cy="792163"/>
          </a:xfrm>
        </p:spPr>
        <p:txBody>
          <a:bodyPr>
            <a:noAutofit/>
          </a:bodyPr>
          <a:lstStyle/>
          <a:p>
            <a:r>
              <a:rPr lang="en-US" sz="3000" dirty="0" smtClean="0"/>
              <a:t>Q1: Which information domain does the following information apply to?</a:t>
            </a:r>
            <a:endParaRPr lang="en-US" sz="3000" dirty="0"/>
          </a:p>
        </p:txBody>
      </p:sp>
      <p:sp>
        <p:nvSpPr>
          <p:cNvPr id="10" name="Content Placeholder 2"/>
          <p:cNvSpPr txBox="1">
            <a:spLocks/>
          </p:cNvSpPr>
          <p:nvPr/>
        </p:nvSpPr>
        <p:spPr>
          <a:xfrm>
            <a:off x="228600" y="1371600"/>
            <a:ext cx="8229600" cy="4525963"/>
          </a:xfrm>
          <a:prstGeom prst="rect">
            <a:avLst/>
          </a:prstGeom>
        </p:spPr>
        <p:txBody>
          <a:bodyPr vert="horz" lIns="91440" tIns="45720" rIns="91440" bIns="45720" rtlCol="0">
            <a:noAutofit/>
          </a:bodyPr>
          <a:lstStyle/>
          <a:p>
            <a:pPr>
              <a:spcBef>
                <a:spcPts val="648"/>
              </a:spcBef>
            </a:pPr>
            <a:r>
              <a:rPr lang="en-US" sz="2400" dirty="0" smtClean="0">
                <a:latin typeface="Calibri" pitchFamily="34" charset="0"/>
                <a:cs typeface="Calibri" pitchFamily="34" charset="0"/>
              </a:rPr>
              <a:t>Last week, Mr. Jackson whipped his nine-year-old stepson Jason with a belt resulting in extensive bruising over the child’s right thigh and left buttock area.  Jason reports he had difficulty sitting for two days after the incident.</a:t>
            </a:r>
          </a:p>
          <a:p>
            <a:pPr marL="768096" lvl="1" indent="-512064">
              <a:spcBef>
                <a:spcPts val="648"/>
              </a:spcBef>
              <a:buClr>
                <a:schemeClr val="accent1"/>
              </a:buClr>
              <a:buFont typeface="+mj-lt"/>
              <a:buAutoNum type="alphaLcPeriod"/>
              <a:defRPr/>
            </a:pPr>
            <a:r>
              <a:rPr kumimoji="0" lang="en-US" sz="2100" b="1" i="0" u="none" strike="noStrike" kern="1200" cap="none" spc="0" normalizeH="0" baseline="0" noProof="0" dirty="0" smtClean="0">
                <a:ln>
                  <a:noFill/>
                </a:ln>
                <a:solidFill>
                  <a:schemeClr val="tx1"/>
                </a:solidFill>
                <a:effectLst/>
                <a:uLnTx/>
                <a:uFillTx/>
                <a:latin typeface="Calibri" pitchFamily="34" charset="0"/>
                <a:cs typeface="Calibri" pitchFamily="34" charset="0"/>
              </a:rPr>
              <a:t>NATURE AND EXTENT OF MALTREATMENT</a:t>
            </a:r>
          </a:p>
          <a:p>
            <a:pPr marL="768096" lvl="1" indent="-512064">
              <a:spcBef>
                <a:spcPts val="648"/>
              </a:spcBef>
              <a:buClr>
                <a:schemeClr val="accent1"/>
              </a:buClr>
              <a:buFont typeface="+mj-lt"/>
              <a:buAutoNum type="alphaLcPeriod"/>
              <a:defRPr/>
            </a:pPr>
            <a:r>
              <a:rPr kumimoji="0" lang="en-US" sz="2100" b="0" i="0" u="none" strike="noStrike" kern="1200" cap="none" spc="0" normalizeH="0" baseline="0" noProof="0" dirty="0" smtClean="0">
                <a:ln>
                  <a:noFill/>
                </a:ln>
                <a:solidFill>
                  <a:schemeClr val="tx1"/>
                </a:solidFill>
                <a:effectLst/>
                <a:uLnTx/>
                <a:uFillTx/>
                <a:latin typeface="Calibri" pitchFamily="34" charset="0"/>
                <a:cs typeface="Calibri" pitchFamily="34" charset="0"/>
              </a:rPr>
              <a:t>Circumstances Accompanying Maltreatment</a:t>
            </a:r>
          </a:p>
          <a:p>
            <a:pPr marL="768096" lvl="1" indent="-512064">
              <a:spcBef>
                <a:spcPts val="648"/>
              </a:spcBef>
              <a:buClr>
                <a:schemeClr val="accent1"/>
              </a:buClr>
              <a:buFont typeface="+mj-lt"/>
              <a:buAutoNum type="alphaLcPeriod"/>
              <a:defRPr/>
            </a:pPr>
            <a:r>
              <a:rPr kumimoji="0" lang="en-US" sz="2100" b="0" i="0" u="none" strike="noStrike" kern="1200" cap="none" spc="0" normalizeH="0" baseline="0" noProof="0" dirty="0" smtClean="0">
                <a:ln>
                  <a:noFill/>
                </a:ln>
                <a:solidFill>
                  <a:schemeClr val="tx1"/>
                </a:solidFill>
                <a:effectLst/>
                <a:uLnTx/>
                <a:uFillTx/>
                <a:latin typeface="Calibri" pitchFamily="34" charset="0"/>
                <a:cs typeface="Calibri" pitchFamily="34" charset="0"/>
              </a:rPr>
              <a:t>Child Functioning</a:t>
            </a:r>
          </a:p>
          <a:p>
            <a:pPr marL="768096" lvl="1" indent="-512064">
              <a:spcBef>
                <a:spcPts val="648"/>
              </a:spcBef>
              <a:buClr>
                <a:schemeClr val="accent1"/>
              </a:buClr>
              <a:buFont typeface="+mj-lt"/>
              <a:buAutoNum type="alphaLcPeriod"/>
              <a:defRPr/>
            </a:pPr>
            <a:r>
              <a:rPr kumimoji="0" lang="en-US" sz="2100" b="0" i="0" u="none" strike="noStrike" kern="1200" cap="none" spc="0" normalizeH="0" baseline="0" noProof="0" dirty="0" smtClean="0">
                <a:ln>
                  <a:noFill/>
                </a:ln>
                <a:solidFill>
                  <a:schemeClr val="tx1"/>
                </a:solidFill>
                <a:effectLst/>
                <a:uLnTx/>
                <a:uFillTx/>
                <a:latin typeface="Calibri" pitchFamily="34" charset="0"/>
                <a:cs typeface="Calibri" pitchFamily="34" charset="0"/>
              </a:rPr>
              <a:t>Adult Functioning</a:t>
            </a:r>
          </a:p>
          <a:p>
            <a:pPr marL="768096" lvl="1" indent="-512064">
              <a:spcBef>
                <a:spcPts val="648"/>
              </a:spcBef>
              <a:buClr>
                <a:schemeClr val="accent1"/>
              </a:buClr>
              <a:buFont typeface="+mj-lt"/>
              <a:buAutoNum type="alphaLcPeriod"/>
              <a:defRPr/>
            </a:pPr>
            <a:r>
              <a:rPr lang="en-US" sz="2100" dirty="0">
                <a:latin typeface="Calibri" pitchFamily="34" charset="0"/>
                <a:cs typeface="Calibri" pitchFamily="34" charset="0"/>
              </a:rPr>
              <a:t>General Parenting Practices </a:t>
            </a:r>
          </a:p>
          <a:p>
            <a:pPr marL="768096" lvl="1" indent="-512064">
              <a:spcBef>
                <a:spcPts val="648"/>
              </a:spcBef>
              <a:buClr>
                <a:schemeClr val="accent1"/>
              </a:buClr>
              <a:buFont typeface="+mj-lt"/>
              <a:buAutoNum type="alphaLcPeriod"/>
              <a:defRPr/>
            </a:pPr>
            <a:r>
              <a:rPr lang="en-US" sz="2100" dirty="0" smtClean="0">
                <a:latin typeface="Calibri" pitchFamily="34" charset="0"/>
                <a:cs typeface="Calibri" pitchFamily="34" charset="0"/>
              </a:rPr>
              <a:t>Disciplinary </a:t>
            </a:r>
            <a:r>
              <a:rPr lang="en-US" sz="2100" dirty="0">
                <a:latin typeface="Calibri" pitchFamily="34" charset="0"/>
                <a:cs typeface="Calibri" pitchFamily="34" charset="0"/>
              </a:rPr>
              <a:t>Practices </a:t>
            </a:r>
            <a:r>
              <a:rPr lang="en-US" sz="2100" dirty="0" smtClean="0">
                <a:latin typeface="Calibri" pitchFamily="34" charset="0"/>
                <a:cs typeface="Calibri" pitchFamily="34" charset="0"/>
              </a:rPr>
              <a:t>and </a:t>
            </a:r>
            <a:r>
              <a:rPr lang="en-US" sz="2100" dirty="0">
                <a:latin typeface="Calibri" pitchFamily="34" charset="0"/>
                <a:cs typeface="Calibri" pitchFamily="34" charset="0"/>
              </a:rPr>
              <a:t>Behavior Management </a:t>
            </a:r>
          </a:p>
        </p:txBody>
      </p:sp>
      <p:sp>
        <p:nvSpPr>
          <p:cNvPr id="11" name="Rectangle 10"/>
          <p:cNvSpPr/>
          <p:nvPr/>
        </p:nvSpPr>
        <p:spPr>
          <a:xfrm rot="10800000">
            <a:off x="6750052" y="2667000"/>
            <a:ext cx="2212848" cy="243535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6810500" y="2759952"/>
            <a:ext cx="2057400" cy="2292935"/>
          </a:xfrm>
          <a:prstGeom prst="rect">
            <a:avLst/>
          </a:prstGeom>
          <a:noFill/>
        </p:spPr>
        <p:txBody>
          <a:bodyPr wrap="square" rtlCol="0">
            <a:spAutoFit/>
          </a:bodyPr>
          <a:lstStyle/>
          <a:p>
            <a:r>
              <a:rPr lang="en-US" sz="1100" dirty="0">
                <a:latin typeface="Calibri" pitchFamily="34" charset="0"/>
                <a:cs typeface="Calibri" pitchFamily="34" charset="0"/>
              </a:rPr>
              <a:t>The correct answer is (a)  Nature and Extent of Maltreatment.  </a:t>
            </a:r>
            <a:r>
              <a:rPr lang="en-US" sz="1100" dirty="0" smtClean="0">
                <a:latin typeface="Calibri" pitchFamily="34" charset="0"/>
                <a:cs typeface="Calibri" pitchFamily="34" charset="0"/>
              </a:rPr>
              <a:t>Specific information is provided about the type and location of the injuries (bruising over thighs and buttock), the manner in which the injuries occurred (whipped with a belt), and the subsequent condition of the child (unable </a:t>
            </a:r>
            <a:r>
              <a:rPr lang="en-US" sz="1100" dirty="0">
                <a:latin typeface="Calibri" pitchFamily="34" charset="0"/>
                <a:cs typeface="Calibri" pitchFamily="34" charset="0"/>
              </a:rPr>
              <a:t>to sit </a:t>
            </a:r>
            <a:r>
              <a:rPr lang="en-US" sz="1100" dirty="0" smtClean="0">
                <a:latin typeface="Calibri" pitchFamily="34" charset="0"/>
                <a:cs typeface="Calibri" pitchFamily="34" charset="0"/>
              </a:rPr>
              <a:t>for two days) to qualify this information as related to Domain One. </a:t>
            </a:r>
            <a:endParaRPr lang="en-US" sz="1100" dirty="0">
              <a:latin typeface="Calibri" pitchFamily="34" charset="0"/>
              <a:cs typeface="Calibri" pitchFamily="34" charset="0"/>
            </a:endParaRPr>
          </a:p>
          <a:p>
            <a:endParaRPr lang="en-US" sz="1100" dirty="0"/>
          </a:p>
        </p:txBody>
      </p:sp>
    </p:spTree>
    <p:extLst>
      <p:ext uri="{BB962C8B-B14F-4D97-AF65-F5344CB8AC3E}">
        <p14:creationId xmlns="" xmlns:p14="http://schemas.microsoft.com/office/powerpoint/2010/main" val="881786530"/>
      </p:ext>
    </p:extLst>
  </p:cSld>
  <p:clrMapOvr>
    <a:masterClrMapping/>
  </p:clrMapOvr>
  <p:transition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272340"/>
            <a:ext cx="8805672" cy="795528"/>
          </a:xfrm>
        </p:spPr>
        <p:txBody>
          <a:bodyPr>
            <a:noAutofit/>
          </a:bodyPr>
          <a:lstStyle/>
          <a:p>
            <a:r>
              <a:rPr lang="en-US" sz="3000" dirty="0" smtClean="0"/>
              <a:t>Q2: Which information domain does the following information apply to?</a:t>
            </a:r>
            <a:endParaRPr lang="en-US" sz="3000" dirty="0"/>
          </a:p>
        </p:txBody>
      </p:sp>
      <p:sp>
        <p:nvSpPr>
          <p:cNvPr id="3" name="Content Placeholder 2"/>
          <p:cNvSpPr>
            <a:spLocks noGrp="1"/>
          </p:cNvSpPr>
          <p:nvPr>
            <p:ph idx="4294967295"/>
          </p:nvPr>
        </p:nvSpPr>
        <p:spPr>
          <a:xfrm>
            <a:off x="228600" y="1371600"/>
            <a:ext cx="8229600" cy="4525963"/>
          </a:xfrm>
        </p:spPr>
        <p:txBody>
          <a:bodyPr>
            <a:noAutofit/>
          </a:bodyPr>
          <a:lstStyle/>
          <a:p>
            <a:pPr marL="0" indent="0">
              <a:spcBef>
                <a:spcPts val="648"/>
              </a:spcBef>
              <a:spcAft>
                <a:spcPts val="0"/>
              </a:spcAft>
              <a:buNone/>
            </a:pPr>
            <a:r>
              <a:rPr lang="en-US" dirty="0" smtClean="0">
                <a:solidFill>
                  <a:schemeClr val="tx1"/>
                </a:solidFill>
              </a:rPr>
              <a:t>Mr. Jackson is a “loner” with few adult friends.  When he isn’t working he typically spends all evening on the computer.  Mrs. Jackson tells the CPI that her husband has been “moody ever since he returned from Iraq two years ago.”</a:t>
            </a:r>
          </a:p>
          <a:p>
            <a:pPr marL="768096" lvl="1" indent="-514350">
              <a:spcBef>
                <a:spcPts val="648"/>
              </a:spcBef>
              <a:spcAft>
                <a:spcPts val="0"/>
              </a:spcAft>
              <a:buFont typeface="+mj-lt"/>
              <a:buAutoNum type="alphaLcPeriod"/>
            </a:pPr>
            <a:r>
              <a:rPr lang="en-US" sz="2100" dirty="0" smtClean="0"/>
              <a:t>Nature and Extent of Maltreatment</a:t>
            </a:r>
          </a:p>
          <a:p>
            <a:pPr marL="768096" lvl="1" indent="-514350">
              <a:spcBef>
                <a:spcPts val="648"/>
              </a:spcBef>
              <a:spcAft>
                <a:spcPts val="0"/>
              </a:spcAft>
              <a:buFont typeface="+mj-lt"/>
              <a:buAutoNum type="alphaLcPeriod"/>
            </a:pPr>
            <a:r>
              <a:rPr lang="en-US" sz="2100" dirty="0" smtClean="0"/>
              <a:t>Circumstances Accompanying Maltreatment</a:t>
            </a:r>
          </a:p>
          <a:p>
            <a:pPr marL="768096" lvl="1" indent="-514350">
              <a:spcBef>
                <a:spcPts val="648"/>
              </a:spcBef>
              <a:spcAft>
                <a:spcPts val="0"/>
              </a:spcAft>
              <a:buFont typeface="+mj-lt"/>
              <a:buAutoNum type="alphaLcPeriod"/>
            </a:pPr>
            <a:r>
              <a:rPr lang="en-US" sz="2100" dirty="0" smtClean="0"/>
              <a:t>Child Functioning</a:t>
            </a:r>
          </a:p>
          <a:p>
            <a:pPr marL="768096" lvl="1" indent="-514350">
              <a:spcBef>
                <a:spcPts val="648"/>
              </a:spcBef>
              <a:spcAft>
                <a:spcPts val="0"/>
              </a:spcAft>
              <a:buFont typeface="+mj-lt"/>
              <a:buAutoNum type="alphaLcPeriod"/>
            </a:pPr>
            <a:r>
              <a:rPr lang="en-US" sz="2100" dirty="0" smtClean="0"/>
              <a:t>Adult Functioning</a:t>
            </a:r>
          </a:p>
          <a:p>
            <a:pPr marL="768096" lvl="1" indent="-514350">
              <a:spcBef>
                <a:spcPts val="648"/>
              </a:spcBef>
              <a:spcAft>
                <a:spcPts val="0"/>
              </a:spcAft>
              <a:buFont typeface="+mj-lt"/>
              <a:buAutoNum type="alphaLcPeriod"/>
            </a:pPr>
            <a:r>
              <a:rPr lang="en-US" sz="2100" dirty="0" smtClean="0"/>
              <a:t>General Parenting Practices</a:t>
            </a:r>
          </a:p>
          <a:p>
            <a:pPr marL="768096" lvl="1" indent="-514350">
              <a:spcBef>
                <a:spcPts val="648"/>
              </a:spcBef>
              <a:spcAft>
                <a:spcPts val="0"/>
              </a:spcAft>
              <a:buFont typeface="+mj-lt"/>
              <a:buAutoNum type="alphaLcPeriod"/>
            </a:pPr>
            <a:r>
              <a:rPr lang="en-US" sz="2100" dirty="0" smtClean="0"/>
              <a:t>Disciplinary Practices and Behavior Management</a:t>
            </a:r>
            <a:endParaRPr lang="en-US" sz="2100" dirty="0"/>
          </a:p>
        </p:txBody>
      </p:sp>
    </p:spTree>
    <p:extLst>
      <p:ext uri="{BB962C8B-B14F-4D97-AF65-F5344CB8AC3E}">
        <p14:creationId xmlns="" xmlns:p14="http://schemas.microsoft.com/office/powerpoint/2010/main" val="2369642302"/>
      </p:ext>
    </p:extLst>
  </p:cSld>
  <p:clrMapOvr>
    <a:masterClrMapping/>
  </p:clrMapOvr>
  <p:transition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272340"/>
            <a:ext cx="8805672" cy="795528"/>
          </a:xfrm>
        </p:spPr>
        <p:txBody>
          <a:bodyPr>
            <a:noAutofit/>
          </a:bodyPr>
          <a:lstStyle/>
          <a:p>
            <a:r>
              <a:rPr lang="en-US" sz="3000" dirty="0" smtClean="0"/>
              <a:t>Q2: Which information domain does the following information apply to?</a:t>
            </a:r>
            <a:endParaRPr lang="en-US" sz="3000" dirty="0"/>
          </a:p>
        </p:txBody>
      </p:sp>
      <p:sp>
        <p:nvSpPr>
          <p:cNvPr id="3" name="Content Placeholder 2"/>
          <p:cNvSpPr>
            <a:spLocks noGrp="1"/>
          </p:cNvSpPr>
          <p:nvPr>
            <p:ph idx="4294967295"/>
          </p:nvPr>
        </p:nvSpPr>
        <p:spPr>
          <a:xfrm>
            <a:off x="228600" y="1371600"/>
            <a:ext cx="8001000" cy="4525963"/>
          </a:xfrm>
        </p:spPr>
        <p:txBody>
          <a:bodyPr>
            <a:noAutofit/>
          </a:bodyPr>
          <a:lstStyle/>
          <a:p>
            <a:pPr marL="0" indent="0">
              <a:spcBef>
                <a:spcPts val="648"/>
              </a:spcBef>
              <a:spcAft>
                <a:spcPts val="0"/>
              </a:spcAft>
              <a:buNone/>
            </a:pPr>
            <a:r>
              <a:rPr lang="en-US" sz="2400" dirty="0" smtClean="0">
                <a:solidFill>
                  <a:schemeClr val="tx1"/>
                </a:solidFill>
              </a:rPr>
              <a:t>Mr. Jackson is a “loner” with few adult friends.  When he isn’t working he typically spends all evening on the computer.  Mrs. Jackson tells the CPI that her husband has been “moody ever since he returned from Iraq two years ago.”</a:t>
            </a:r>
          </a:p>
          <a:p>
            <a:pPr marL="768096" lvl="1" indent="-514350">
              <a:spcBef>
                <a:spcPts val="648"/>
              </a:spcBef>
              <a:spcAft>
                <a:spcPts val="0"/>
              </a:spcAft>
              <a:buFont typeface="+mj-lt"/>
              <a:buAutoNum type="alphaLcPeriod"/>
            </a:pPr>
            <a:r>
              <a:rPr lang="en-US" sz="2100" dirty="0" smtClean="0">
                <a:solidFill>
                  <a:schemeClr val="tx1"/>
                </a:solidFill>
              </a:rPr>
              <a:t>Nature and Extent of Maltreatment</a:t>
            </a:r>
          </a:p>
          <a:p>
            <a:pPr marL="768096" lvl="1" indent="-514350">
              <a:spcBef>
                <a:spcPts val="648"/>
              </a:spcBef>
              <a:spcAft>
                <a:spcPts val="0"/>
              </a:spcAft>
              <a:buFont typeface="+mj-lt"/>
              <a:buAutoNum type="alphaLcPeriod"/>
            </a:pPr>
            <a:r>
              <a:rPr lang="en-US" sz="2100" dirty="0" smtClean="0">
                <a:solidFill>
                  <a:schemeClr val="tx1"/>
                </a:solidFill>
              </a:rPr>
              <a:t>Circumstances Accompanying Maltreatment</a:t>
            </a:r>
          </a:p>
          <a:p>
            <a:pPr marL="768096" lvl="1" indent="-514350">
              <a:spcBef>
                <a:spcPts val="648"/>
              </a:spcBef>
              <a:spcAft>
                <a:spcPts val="0"/>
              </a:spcAft>
              <a:buFont typeface="+mj-lt"/>
              <a:buAutoNum type="alphaLcPeriod"/>
            </a:pPr>
            <a:r>
              <a:rPr lang="en-US" sz="2100" dirty="0" smtClean="0">
                <a:solidFill>
                  <a:schemeClr val="tx1"/>
                </a:solidFill>
              </a:rPr>
              <a:t>Child Functioning</a:t>
            </a:r>
          </a:p>
          <a:p>
            <a:pPr marL="768096" lvl="1" indent="-514350">
              <a:spcBef>
                <a:spcPts val="648"/>
              </a:spcBef>
              <a:spcAft>
                <a:spcPts val="0"/>
              </a:spcAft>
              <a:buFont typeface="+mj-lt"/>
              <a:buAutoNum type="alphaLcPeriod"/>
            </a:pPr>
            <a:r>
              <a:rPr lang="en-US" sz="2100" b="1" dirty="0" smtClean="0">
                <a:solidFill>
                  <a:schemeClr val="tx1"/>
                </a:solidFill>
              </a:rPr>
              <a:t>ADULT FUNCTIONING</a:t>
            </a:r>
          </a:p>
          <a:p>
            <a:pPr marL="768096" lvl="1" indent="-514350">
              <a:spcBef>
                <a:spcPts val="648"/>
              </a:spcBef>
              <a:spcAft>
                <a:spcPts val="0"/>
              </a:spcAft>
              <a:buFont typeface="+mj-lt"/>
              <a:buAutoNum type="alphaLcPeriod"/>
            </a:pPr>
            <a:r>
              <a:rPr lang="en-US" sz="2100" dirty="0" smtClean="0">
                <a:solidFill>
                  <a:schemeClr val="tx1"/>
                </a:solidFill>
              </a:rPr>
              <a:t>General Parenting Practices</a:t>
            </a:r>
          </a:p>
          <a:p>
            <a:pPr marL="768096" lvl="1" indent="-514350">
              <a:spcBef>
                <a:spcPts val="648"/>
              </a:spcBef>
              <a:spcAft>
                <a:spcPts val="0"/>
              </a:spcAft>
              <a:buFont typeface="+mj-lt"/>
              <a:buAutoNum type="alphaLcPeriod"/>
            </a:pPr>
            <a:r>
              <a:rPr lang="en-US" sz="2100" dirty="0" smtClean="0">
                <a:solidFill>
                  <a:schemeClr val="tx1"/>
                </a:solidFill>
              </a:rPr>
              <a:t>Disciplinary Practices and Behavior Management</a:t>
            </a:r>
            <a:endParaRPr lang="en-US" sz="2100" dirty="0">
              <a:solidFill>
                <a:schemeClr val="tx1"/>
              </a:solidFill>
            </a:endParaRPr>
          </a:p>
        </p:txBody>
      </p:sp>
      <p:sp>
        <p:nvSpPr>
          <p:cNvPr id="4" name="Rectangle 3"/>
          <p:cNvSpPr/>
          <p:nvPr/>
        </p:nvSpPr>
        <p:spPr>
          <a:xfrm rot="10800000">
            <a:off x="6753101" y="2667000"/>
            <a:ext cx="2209800" cy="31242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6829301" y="2743200"/>
            <a:ext cx="2057400" cy="3139321"/>
          </a:xfrm>
          <a:prstGeom prst="rect">
            <a:avLst/>
          </a:prstGeom>
          <a:noFill/>
        </p:spPr>
        <p:txBody>
          <a:bodyPr wrap="square" rtlCol="0">
            <a:spAutoFit/>
          </a:bodyPr>
          <a:lstStyle/>
          <a:p>
            <a:r>
              <a:rPr lang="en-US" sz="1100" dirty="0">
                <a:latin typeface="Calibri" pitchFamily="34" charset="0"/>
                <a:cs typeface="Calibri" pitchFamily="34" charset="0"/>
              </a:rPr>
              <a:t>The correct answer is (d) Adult Functioning because the statement provides a lot of information about Mr. Jackson’s social relationships both within the family (spending all his time in the evening on the computer instead of time with the family) and external to the family  (“he’s a loner with few adult friends”).  Another aspect of adult functioning described in the paragraph is Mr. Jackson’s management of his emotions, specifically that he has been moody ever since returning from active duty in the Middle East.  </a:t>
            </a:r>
          </a:p>
          <a:p>
            <a:endParaRPr lang="en-US" sz="1100" dirty="0">
              <a:latin typeface="Calibri" pitchFamily="34" charset="0"/>
              <a:cs typeface="Calibri" pitchFamily="34" charset="0"/>
            </a:endParaRPr>
          </a:p>
        </p:txBody>
      </p:sp>
    </p:spTree>
    <p:extLst>
      <p:ext uri="{BB962C8B-B14F-4D97-AF65-F5344CB8AC3E}">
        <p14:creationId xmlns="" xmlns:p14="http://schemas.microsoft.com/office/powerpoint/2010/main" val="2090877686"/>
      </p:ext>
    </p:extLst>
  </p:cSld>
  <p:clrMapOvr>
    <a:masterClrMapping/>
  </p:clrMapOvr>
  <p:transition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99950"/>
            <a:ext cx="8686800" cy="1143000"/>
          </a:xfrm>
        </p:spPr>
        <p:txBody>
          <a:bodyPr>
            <a:noAutofit/>
          </a:bodyPr>
          <a:lstStyle/>
          <a:p>
            <a:r>
              <a:rPr lang="en-US" sz="3000" dirty="0" smtClean="0"/>
              <a:t>Q3: Which information domain does the following information apply to?</a:t>
            </a:r>
            <a:endParaRPr lang="en-US" sz="3000" dirty="0"/>
          </a:p>
        </p:txBody>
      </p:sp>
      <p:sp>
        <p:nvSpPr>
          <p:cNvPr id="3" name="Content Placeholder 2"/>
          <p:cNvSpPr>
            <a:spLocks noGrp="1"/>
          </p:cNvSpPr>
          <p:nvPr>
            <p:ph idx="4294967295"/>
          </p:nvPr>
        </p:nvSpPr>
        <p:spPr>
          <a:xfrm>
            <a:off x="228600" y="1371600"/>
            <a:ext cx="8610600" cy="4525963"/>
          </a:xfrm>
        </p:spPr>
        <p:txBody>
          <a:bodyPr>
            <a:noAutofit/>
          </a:bodyPr>
          <a:lstStyle/>
          <a:p>
            <a:pPr marL="0" indent="0">
              <a:spcBef>
                <a:spcPts val="648"/>
              </a:spcBef>
              <a:spcAft>
                <a:spcPts val="0"/>
              </a:spcAft>
              <a:buNone/>
            </a:pPr>
            <a:r>
              <a:rPr lang="en-US" dirty="0" smtClean="0">
                <a:solidFill>
                  <a:schemeClr val="tx1"/>
                </a:solidFill>
              </a:rPr>
              <a:t>When you ask Mr. Jackson if he also spanks his </a:t>
            </a:r>
            <a:r>
              <a:rPr lang="en-US" dirty="0" smtClean="0"/>
              <a:t>five-</a:t>
            </a:r>
            <a:r>
              <a:rPr lang="en-US" dirty="0" smtClean="0">
                <a:solidFill>
                  <a:schemeClr val="tx1"/>
                </a:solidFill>
              </a:rPr>
              <a:t>year-old daughter he says, “No, I only use ‘</a:t>
            </a:r>
            <a:r>
              <a:rPr lang="en-US" dirty="0" err="1" smtClean="0">
                <a:solidFill>
                  <a:schemeClr val="tx1"/>
                </a:solidFill>
              </a:rPr>
              <a:t>timeouts’</a:t>
            </a:r>
            <a:r>
              <a:rPr lang="en-US" dirty="0" smtClean="0">
                <a:solidFill>
                  <a:schemeClr val="tx1"/>
                </a:solidFill>
              </a:rPr>
              <a:t> with her.”  When you ask the daughter about how often she is placed in timeout, she states, “What’s timeout?”</a:t>
            </a:r>
          </a:p>
          <a:p>
            <a:pPr marL="770382" lvl="1" indent="-514350">
              <a:spcBef>
                <a:spcPts val="648"/>
              </a:spcBef>
              <a:spcAft>
                <a:spcPts val="0"/>
              </a:spcAft>
              <a:buFont typeface="+mj-lt"/>
              <a:buAutoNum type="alphaLcPeriod"/>
            </a:pPr>
            <a:r>
              <a:rPr lang="en-US" sz="2100" dirty="0" smtClean="0">
                <a:solidFill>
                  <a:schemeClr val="tx1"/>
                </a:solidFill>
              </a:rPr>
              <a:t>Nature and Extent of Maltreatment</a:t>
            </a:r>
          </a:p>
          <a:p>
            <a:pPr marL="770382" lvl="1" indent="-514350">
              <a:spcBef>
                <a:spcPts val="648"/>
              </a:spcBef>
              <a:spcAft>
                <a:spcPts val="0"/>
              </a:spcAft>
              <a:buFont typeface="+mj-lt"/>
              <a:buAutoNum type="alphaLcPeriod"/>
            </a:pPr>
            <a:r>
              <a:rPr lang="en-US" sz="2100" dirty="0" smtClean="0">
                <a:solidFill>
                  <a:schemeClr val="tx1"/>
                </a:solidFill>
              </a:rPr>
              <a:t>Circumstances Accompanying Maltreatment</a:t>
            </a:r>
          </a:p>
          <a:p>
            <a:pPr marL="770382" lvl="1" indent="-514350">
              <a:spcBef>
                <a:spcPts val="648"/>
              </a:spcBef>
              <a:spcAft>
                <a:spcPts val="0"/>
              </a:spcAft>
              <a:buFont typeface="+mj-lt"/>
              <a:buAutoNum type="alphaLcPeriod"/>
            </a:pPr>
            <a:r>
              <a:rPr lang="en-US" sz="2100" dirty="0" smtClean="0">
                <a:solidFill>
                  <a:schemeClr val="tx1"/>
                </a:solidFill>
              </a:rPr>
              <a:t>Child Functioning</a:t>
            </a:r>
          </a:p>
          <a:p>
            <a:pPr marL="770382" lvl="1" indent="-514350">
              <a:spcBef>
                <a:spcPts val="648"/>
              </a:spcBef>
              <a:spcAft>
                <a:spcPts val="0"/>
              </a:spcAft>
              <a:buFont typeface="+mj-lt"/>
              <a:buAutoNum type="alphaLcPeriod"/>
            </a:pPr>
            <a:r>
              <a:rPr lang="en-US" sz="2100" dirty="0" smtClean="0">
                <a:solidFill>
                  <a:schemeClr val="tx1"/>
                </a:solidFill>
              </a:rPr>
              <a:t>Adult Functioning</a:t>
            </a:r>
          </a:p>
          <a:p>
            <a:pPr marL="770382" lvl="1" indent="-514350">
              <a:spcBef>
                <a:spcPts val="648"/>
              </a:spcBef>
              <a:spcAft>
                <a:spcPts val="0"/>
              </a:spcAft>
              <a:buFont typeface="+mj-lt"/>
              <a:buAutoNum type="alphaLcPeriod"/>
            </a:pPr>
            <a:r>
              <a:rPr lang="en-US" sz="2100" dirty="0" smtClean="0">
                <a:solidFill>
                  <a:schemeClr val="tx1"/>
                </a:solidFill>
              </a:rPr>
              <a:t>General Parenting Practices</a:t>
            </a:r>
          </a:p>
          <a:p>
            <a:pPr marL="770382" lvl="1" indent="-514350">
              <a:spcBef>
                <a:spcPts val="648"/>
              </a:spcBef>
              <a:spcAft>
                <a:spcPts val="0"/>
              </a:spcAft>
              <a:buFont typeface="+mj-lt"/>
              <a:buAutoNum type="alphaLcPeriod"/>
            </a:pPr>
            <a:r>
              <a:rPr lang="en-US" sz="2100" dirty="0" smtClean="0">
                <a:solidFill>
                  <a:schemeClr val="tx1"/>
                </a:solidFill>
              </a:rPr>
              <a:t>Disciplinary Practices and Behavior Management</a:t>
            </a:r>
            <a:endParaRPr lang="en-US" sz="2100" dirty="0">
              <a:solidFill>
                <a:schemeClr val="tx1"/>
              </a:solidFill>
            </a:endParaRPr>
          </a:p>
        </p:txBody>
      </p:sp>
    </p:spTree>
    <p:extLst>
      <p:ext uri="{BB962C8B-B14F-4D97-AF65-F5344CB8AC3E}">
        <p14:creationId xmlns="" xmlns:p14="http://schemas.microsoft.com/office/powerpoint/2010/main" val="2464225803"/>
      </p:ext>
    </p:extLst>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what.png"/>
          <p:cNvPicPr>
            <a:picLocks noGrp="1" noChangeAspect="1"/>
          </p:cNvPicPr>
          <p:nvPr>
            <p:ph idx="1"/>
          </p:nvPr>
        </p:nvPicPr>
        <p:blipFill>
          <a:blip r:embed="rId3" cstate="print"/>
          <a:stretch>
            <a:fillRect/>
          </a:stretch>
        </p:blipFill>
        <p:spPr>
          <a:xfrm>
            <a:off x="1806646" y="1481138"/>
            <a:ext cx="5530707" cy="4525962"/>
          </a:xfrm>
        </p:spPr>
      </p:pic>
      <p:sp>
        <p:nvSpPr>
          <p:cNvPr id="2" name="Title 1"/>
          <p:cNvSpPr>
            <a:spLocks noGrp="1"/>
          </p:cNvSpPr>
          <p:nvPr>
            <p:ph type="title"/>
          </p:nvPr>
        </p:nvSpPr>
        <p:spPr/>
        <p:txBody>
          <a:bodyPr>
            <a:normAutofit/>
          </a:bodyPr>
          <a:lstStyle/>
          <a:p>
            <a:r>
              <a:rPr lang="en-US" dirty="0" smtClean="0"/>
              <a:t>What information should you seek to collect?</a:t>
            </a:r>
            <a:r>
              <a:rPr lang="en-US" sz="3600" dirty="0" smtClean="0"/>
              <a:t> </a:t>
            </a:r>
            <a:endParaRPr lang="en-US" sz="3600"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350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99950"/>
            <a:ext cx="8458200" cy="1143000"/>
          </a:xfrm>
        </p:spPr>
        <p:txBody>
          <a:bodyPr>
            <a:noAutofit/>
          </a:bodyPr>
          <a:lstStyle/>
          <a:p>
            <a:r>
              <a:rPr lang="en-US" sz="3000" dirty="0" smtClean="0"/>
              <a:t>Q3: Which information domain does the following information apply to?</a:t>
            </a:r>
            <a:endParaRPr lang="en-US" sz="3000" dirty="0"/>
          </a:p>
        </p:txBody>
      </p:sp>
      <p:sp>
        <p:nvSpPr>
          <p:cNvPr id="3" name="Content Placeholder 2"/>
          <p:cNvSpPr>
            <a:spLocks noGrp="1"/>
          </p:cNvSpPr>
          <p:nvPr>
            <p:ph idx="4294967295"/>
          </p:nvPr>
        </p:nvSpPr>
        <p:spPr>
          <a:xfrm>
            <a:off x="228600" y="1371600"/>
            <a:ext cx="8458200" cy="4525963"/>
          </a:xfrm>
        </p:spPr>
        <p:txBody>
          <a:bodyPr>
            <a:noAutofit/>
          </a:bodyPr>
          <a:lstStyle/>
          <a:p>
            <a:pPr marL="0" indent="0">
              <a:spcBef>
                <a:spcPts val="648"/>
              </a:spcBef>
              <a:spcAft>
                <a:spcPts val="0"/>
              </a:spcAft>
              <a:buNone/>
            </a:pPr>
            <a:r>
              <a:rPr lang="en-US" dirty="0" smtClean="0">
                <a:solidFill>
                  <a:schemeClr val="tx1"/>
                </a:solidFill>
              </a:rPr>
              <a:t>When you ask Mr. Jackson if he also spanks his five-year-old daughter he says, “No, I only use ‘</a:t>
            </a:r>
            <a:r>
              <a:rPr lang="en-US" dirty="0" err="1" smtClean="0">
                <a:solidFill>
                  <a:schemeClr val="tx1"/>
                </a:solidFill>
              </a:rPr>
              <a:t>timeouts’</a:t>
            </a:r>
            <a:r>
              <a:rPr lang="en-US" dirty="0" smtClean="0">
                <a:solidFill>
                  <a:schemeClr val="tx1"/>
                </a:solidFill>
              </a:rPr>
              <a:t> with her.”  When you ask the daughter about how often she is placed in timeout, she states, “What’s timeout?”</a:t>
            </a:r>
          </a:p>
          <a:p>
            <a:pPr marL="770382" lvl="1" indent="-514350">
              <a:spcBef>
                <a:spcPts val="648"/>
              </a:spcBef>
              <a:spcAft>
                <a:spcPts val="0"/>
              </a:spcAft>
              <a:buFont typeface="+mj-lt"/>
              <a:buAutoNum type="alphaLcPeriod"/>
            </a:pPr>
            <a:r>
              <a:rPr lang="en-US" sz="2100" dirty="0" smtClean="0">
                <a:solidFill>
                  <a:schemeClr val="tx1"/>
                </a:solidFill>
              </a:rPr>
              <a:t>Nature and Extent of Maltreatment</a:t>
            </a:r>
          </a:p>
          <a:p>
            <a:pPr marL="770382" lvl="1" indent="-514350">
              <a:spcBef>
                <a:spcPts val="648"/>
              </a:spcBef>
              <a:spcAft>
                <a:spcPts val="0"/>
              </a:spcAft>
              <a:buFont typeface="+mj-lt"/>
              <a:buAutoNum type="alphaLcPeriod"/>
            </a:pPr>
            <a:r>
              <a:rPr lang="en-US" sz="2100" dirty="0" smtClean="0">
                <a:solidFill>
                  <a:schemeClr val="tx1"/>
                </a:solidFill>
              </a:rPr>
              <a:t>Circumstances Accompanying Maltreatment</a:t>
            </a:r>
          </a:p>
          <a:p>
            <a:pPr marL="770382" lvl="1" indent="-514350">
              <a:spcBef>
                <a:spcPts val="648"/>
              </a:spcBef>
              <a:spcAft>
                <a:spcPts val="0"/>
              </a:spcAft>
              <a:buFont typeface="+mj-lt"/>
              <a:buAutoNum type="alphaLcPeriod"/>
            </a:pPr>
            <a:r>
              <a:rPr lang="en-US" sz="2100" dirty="0" smtClean="0">
                <a:solidFill>
                  <a:schemeClr val="tx1"/>
                </a:solidFill>
              </a:rPr>
              <a:t>Child Functioning</a:t>
            </a:r>
          </a:p>
          <a:p>
            <a:pPr marL="770382" lvl="1" indent="-514350">
              <a:spcBef>
                <a:spcPts val="648"/>
              </a:spcBef>
              <a:spcAft>
                <a:spcPts val="0"/>
              </a:spcAft>
              <a:buFont typeface="+mj-lt"/>
              <a:buAutoNum type="alphaLcPeriod"/>
            </a:pPr>
            <a:r>
              <a:rPr lang="en-US" sz="2100" dirty="0" smtClean="0">
                <a:solidFill>
                  <a:schemeClr val="tx1"/>
                </a:solidFill>
              </a:rPr>
              <a:t>Adult Functioning</a:t>
            </a:r>
          </a:p>
          <a:p>
            <a:pPr marL="770382" lvl="1" indent="-514350">
              <a:spcBef>
                <a:spcPts val="648"/>
              </a:spcBef>
              <a:spcAft>
                <a:spcPts val="0"/>
              </a:spcAft>
              <a:buFont typeface="+mj-lt"/>
              <a:buAutoNum type="alphaLcPeriod"/>
            </a:pPr>
            <a:r>
              <a:rPr lang="en-US" sz="2100" dirty="0" smtClean="0">
                <a:solidFill>
                  <a:schemeClr val="tx1"/>
                </a:solidFill>
              </a:rPr>
              <a:t>General Parenting Practices</a:t>
            </a:r>
          </a:p>
          <a:p>
            <a:pPr marL="770382" lvl="1" indent="-514350">
              <a:spcBef>
                <a:spcPts val="648"/>
              </a:spcBef>
              <a:spcAft>
                <a:spcPts val="0"/>
              </a:spcAft>
              <a:buFont typeface="+mj-lt"/>
              <a:buAutoNum type="alphaLcPeriod"/>
            </a:pPr>
            <a:r>
              <a:rPr lang="en-US" sz="2100" b="1" dirty="0" smtClean="0">
                <a:solidFill>
                  <a:schemeClr val="tx1"/>
                </a:solidFill>
              </a:rPr>
              <a:t>DISCIPLINARY PRACTICES AND </a:t>
            </a:r>
            <a:br>
              <a:rPr lang="en-US" sz="2100" b="1" dirty="0" smtClean="0">
                <a:solidFill>
                  <a:schemeClr val="tx1"/>
                </a:solidFill>
              </a:rPr>
            </a:br>
            <a:r>
              <a:rPr lang="en-US" sz="2100" b="1" dirty="0" smtClean="0">
                <a:solidFill>
                  <a:schemeClr val="tx1"/>
                </a:solidFill>
              </a:rPr>
              <a:t>BEHAVIOR MANAGEMENT</a:t>
            </a:r>
            <a:endParaRPr lang="en-US" sz="2100" b="1" dirty="0">
              <a:solidFill>
                <a:schemeClr val="tx1"/>
              </a:solidFill>
            </a:endParaRPr>
          </a:p>
        </p:txBody>
      </p:sp>
      <p:sp>
        <p:nvSpPr>
          <p:cNvPr id="7" name="Rectangle 6"/>
          <p:cNvSpPr/>
          <p:nvPr/>
        </p:nvSpPr>
        <p:spPr>
          <a:xfrm rot="10800000">
            <a:off x="6753101" y="2667000"/>
            <a:ext cx="2209800" cy="3429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829300" y="2743200"/>
            <a:ext cx="2057400" cy="3308598"/>
          </a:xfrm>
          <a:prstGeom prst="rect">
            <a:avLst/>
          </a:prstGeom>
          <a:noFill/>
        </p:spPr>
        <p:txBody>
          <a:bodyPr wrap="square" rtlCol="0">
            <a:spAutoFit/>
          </a:bodyPr>
          <a:lstStyle/>
          <a:p>
            <a:r>
              <a:rPr lang="en-US" sz="1100" dirty="0" smtClean="0">
                <a:latin typeface="Calibri" pitchFamily="34" charset="0"/>
                <a:cs typeface="Calibri" pitchFamily="34" charset="0"/>
              </a:rPr>
              <a:t>The </a:t>
            </a:r>
            <a:r>
              <a:rPr lang="en-US" sz="1100" dirty="0">
                <a:latin typeface="Calibri" pitchFamily="34" charset="0"/>
                <a:cs typeface="Calibri" pitchFamily="34" charset="0"/>
              </a:rPr>
              <a:t>correct answer is (f) disciplinary practices and behavior management.  The investigator obtained important additional information about the family’s reported use of timeout as the main disciplinary practice when the </a:t>
            </a:r>
            <a:r>
              <a:rPr lang="en-US" sz="1100" dirty="0" smtClean="0">
                <a:latin typeface="Calibri" pitchFamily="34" charset="0"/>
                <a:cs typeface="Calibri" pitchFamily="34" charset="0"/>
              </a:rPr>
              <a:t>five-year-old </a:t>
            </a:r>
            <a:r>
              <a:rPr lang="en-US" sz="1100" dirty="0">
                <a:latin typeface="Calibri" pitchFamily="34" charset="0"/>
                <a:cs typeface="Calibri" pitchFamily="34" charset="0"/>
              </a:rPr>
              <a:t>daughter was asked directly about it and she had no clue what the investigator was talking about.  Since it’s not part of the information provided, </a:t>
            </a:r>
            <a:r>
              <a:rPr lang="en-US" sz="1100" dirty="0" smtClean="0">
                <a:latin typeface="Calibri" pitchFamily="34" charset="0"/>
                <a:cs typeface="Calibri" pitchFamily="34" charset="0"/>
              </a:rPr>
              <a:t>the </a:t>
            </a:r>
            <a:r>
              <a:rPr lang="en-US" sz="1100" dirty="0">
                <a:latin typeface="Calibri" pitchFamily="34" charset="0"/>
                <a:cs typeface="Calibri" pitchFamily="34" charset="0"/>
              </a:rPr>
              <a:t>investigator </a:t>
            </a:r>
            <a:r>
              <a:rPr lang="en-US" sz="1100" dirty="0" smtClean="0">
                <a:latin typeface="Calibri" pitchFamily="34" charset="0"/>
                <a:cs typeface="Calibri" pitchFamily="34" charset="0"/>
              </a:rPr>
              <a:t>should ask </a:t>
            </a:r>
            <a:r>
              <a:rPr lang="en-US" sz="1100" dirty="0">
                <a:latin typeface="Calibri" pitchFamily="34" charset="0"/>
                <a:cs typeface="Calibri" pitchFamily="34" charset="0"/>
              </a:rPr>
              <a:t>additional questions about what happens when she gets in trouble and </a:t>
            </a:r>
            <a:r>
              <a:rPr lang="en-US" sz="1100" dirty="0" smtClean="0">
                <a:latin typeface="Calibri" pitchFamily="34" charset="0"/>
                <a:cs typeface="Calibri" pitchFamily="34" charset="0"/>
              </a:rPr>
              <a:t>not </a:t>
            </a:r>
            <a:r>
              <a:rPr lang="en-US" sz="1100" dirty="0">
                <a:latin typeface="Calibri" pitchFamily="34" charset="0"/>
                <a:cs typeface="Calibri" pitchFamily="34" charset="0"/>
              </a:rPr>
              <a:t>automatically assume that </a:t>
            </a:r>
            <a:r>
              <a:rPr lang="en-US" sz="1100" dirty="0" smtClean="0">
                <a:latin typeface="Calibri" pitchFamily="34" charset="0"/>
                <a:cs typeface="Calibri" pitchFamily="34" charset="0"/>
              </a:rPr>
              <a:t>the child knows </a:t>
            </a:r>
            <a:r>
              <a:rPr lang="en-US" sz="1100" dirty="0">
                <a:latin typeface="Calibri" pitchFamily="34" charset="0"/>
                <a:cs typeface="Calibri" pitchFamily="34" charset="0"/>
              </a:rPr>
              <a:t>what the term “timeout” </a:t>
            </a:r>
            <a:r>
              <a:rPr lang="en-US" sz="1100" dirty="0" smtClean="0">
                <a:latin typeface="Calibri" pitchFamily="34" charset="0"/>
                <a:cs typeface="Calibri" pitchFamily="34" charset="0"/>
              </a:rPr>
              <a:t>means.</a:t>
            </a:r>
            <a:endParaRPr lang="en-US" sz="1100" dirty="0">
              <a:latin typeface="Calibri" pitchFamily="34" charset="0"/>
              <a:cs typeface="Calibri" pitchFamily="34" charset="0"/>
            </a:endParaRPr>
          </a:p>
        </p:txBody>
      </p:sp>
    </p:spTree>
    <p:extLst>
      <p:ext uri="{BB962C8B-B14F-4D97-AF65-F5344CB8AC3E}">
        <p14:creationId xmlns="" xmlns:p14="http://schemas.microsoft.com/office/powerpoint/2010/main" val="2765297130"/>
      </p:ext>
    </p:extLst>
  </p:cSld>
  <p:clrMapOvr>
    <a:masterClrMapping/>
  </p:clrMapOvr>
  <p:transition advClick="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MCj04348250000[1]"/>
          <p:cNvPicPr>
            <a:picLocks noChangeAspect="1" noChangeArrowheads="1"/>
          </p:cNvPicPr>
          <p:nvPr/>
        </p:nvPicPr>
        <p:blipFill>
          <a:blip r:embed="rId3" cstate="print">
            <a:extLst>
              <a:ext uri="{28A0092B-C50C-407E-A947-70E740481C1C}">
                <a14:useLocalDpi xmlns="" xmlns:a14="http://schemas.microsoft.com/office/drawing/2010/main" val="0"/>
              </a:ext>
            </a:extLst>
          </a:blip>
          <a:stretch>
            <a:fillRect/>
          </a:stretch>
        </p:blipFill>
        <p:spPr bwMode="auto">
          <a:xfrm>
            <a:off x="-685800" y="-838200"/>
            <a:ext cx="10591800" cy="822960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762000" y="2105160"/>
            <a:ext cx="7924800" cy="1631216"/>
          </a:xfrm>
          <a:prstGeom prst="rect">
            <a:avLst/>
          </a:prstGeom>
          <a:noFill/>
        </p:spPr>
        <p:txBody>
          <a:bodyPr wrap="square" rtlCol="0">
            <a:spAutoFit/>
          </a:bodyPr>
          <a:lstStyle/>
          <a:p>
            <a:pPr algn="ctr"/>
            <a:r>
              <a:rPr lang="en-US" sz="3200" b="1" dirty="0" smtClean="0">
                <a:latin typeface="Calibri" pitchFamily="34" charset="0"/>
                <a:cs typeface="Calibri" pitchFamily="34" charset="0"/>
              </a:rPr>
              <a:t>Module One: Information Domains and Information Collection</a:t>
            </a:r>
          </a:p>
          <a:p>
            <a:pPr algn="ctr"/>
            <a:endParaRPr lang="en-US" sz="3600" b="1" dirty="0"/>
          </a:p>
        </p:txBody>
      </p:sp>
      <p:sp>
        <p:nvSpPr>
          <p:cNvPr id="8" name="Subtitle 2"/>
          <p:cNvSpPr txBox="1">
            <a:spLocks/>
          </p:cNvSpPr>
          <p:nvPr/>
        </p:nvSpPr>
        <p:spPr>
          <a:xfrm>
            <a:off x="1905000" y="1158920"/>
            <a:ext cx="5334000" cy="9906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accent5">
                    <a:lumMod val="75000"/>
                  </a:schemeClr>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chemeClr val="accent5">
                    <a:lumMod val="75000"/>
                  </a:schemeClr>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chemeClr val="accent5">
                    <a:lumMod val="75000"/>
                  </a:schemeClr>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chemeClr val="accent5">
                    <a:lumMod val="75000"/>
                  </a:schemeClr>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chemeClr val="accent5">
                    <a:lumMod val="75000"/>
                  </a:schemeClr>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4400" b="1" dirty="0" smtClean="0">
                <a:solidFill>
                  <a:srgbClr val="FF0000"/>
                </a:solidFill>
              </a:rPr>
              <a:t>Congratulations!</a:t>
            </a:r>
            <a:endParaRPr lang="en-US" sz="4400" b="1" dirty="0">
              <a:solidFill>
                <a:srgbClr val="FF0000"/>
              </a:solidFill>
            </a:endParaRPr>
          </a:p>
        </p:txBody>
      </p:sp>
      <p:pic>
        <p:nvPicPr>
          <p:cNvPr id="9" name="Picture 8" descr="logo.png"/>
          <p:cNvPicPr>
            <a:picLocks noChangeAspect="1"/>
          </p:cNvPicPr>
          <p:nvPr/>
        </p:nvPicPr>
        <p:blipFill>
          <a:blip r:embed="rId4" cstate="print"/>
          <a:stretch>
            <a:fillRect/>
          </a:stretch>
        </p:blipFill>
        <p:spPr>
          <a:xfrm>
            <a:off x="1181637" y="4419600"/>
            <a:ext cx="4215685" cy="899868"/>
          </a:xfrm>
          <a:prstGeom prst="rect">
            <a:avLst/>
          </a:prstGeom>
        </p:spPr>
      </p:pic>
    </p:spTree>
    <p:extLst>
      <p:ext uri="{BB962C8B-B14F-4D97-AF65-F5344CB8AC3E}">
        <p14:creationId xmlns="" xmlns:p14="http://schemas.microsoft.com/office/powerpoint/2010/main" val="929326446"/>
      </p:ext>
    </p:extLst>
  </p:cSld>
  <p:clrMapOvr>
    <a:masterClrMapping/>
  </p:clrMapOvr>
  <p:transition advClick="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35873" y="1643727"/>
            <a:ext cx="8731927" cy="3684200"/>
          </a:xfrm>
        </p:spPr>
        <p:txBody>
          <a:bodyPr>
            <a:noAutofit/>
          </a:bodyPr>
          <a:lstStyle/>
          <a:p>
            <a:pPr marL="566928" indent="-457200">
              <a:spcBef>
                <a:spcPts val="200"/>
              </a:spcBef>
              <a:spcAft>
                <a:spcPts val="400"/>
              </a:spcAft>
              <a:buFont typeface="+mj-lt"/>
              <a:buAutoNum type="arabicPeriod"/>
            </a:pPr>
            <a:r>
              <a:rPr lang="en-US" sz="2000" dirty="0" smtClean="0"/>
              <a:t>Log into FSFN.</a:t>
            </a:r>
          </a:p>
          <a:p>
            <a:pPr marL="566928" indent="-457200">
              <a:spcBef>
                <a:spcPts val="200"/>
              </a:spcBef>
              <a:spcAft>
                <a:spcPts val="400"/>
              </a:spcAft>
              <a:buFont typeface="+mj-lt"/>
              <a:buAutoNum type="arabicPeriod"/>
            </a:pPr>
            <a:r>
              <a:rPr lang="en-US" sz="2000" dirty="0" smtClean="0"/>
              <a:t>Click </a:t>
            </a:r>
            <a:r>
              <a:rPr lang="en-US" sz="2000" b="1" dirty="0" smtClean="0"/>
              <a:t>Create</a:t>
            </a:r>
            <a:r>
              <a:rPr lang="en-US" sz="2000" dirty="0" smtClean="0"/>
              <a:t> &gt; </a:t>
            </a:r>
            <a:r>
              <a:rPr lang="en-US" sz="2000" b="1" dirty="0" smtClean="0"/>
              <a:t>Worker Training</a:t>
            </a:r>
            <a:r>
              <a:rPr lang="en-US" sz="2000" dirty="0" smtClean="0"/>
              <a:t> &gt; </a:t>
            </a:r>
            <a:r>
              <a:rPr lang="en-US" sz="2000" b="1" dirty="0" smtClean="0"/>
              <a:t>Individual Training Plan</a:t>
            </a:r>
            <a:r>
              <a:rPr lang="en-US" sz="2000" dirty="0" smtClean="0"/>
              <a:t>.</a:t>
            </a:r>
          </a:p>
          <a:p>
            <a:pPr marL="566928" indent="-457200">
              <a:spcBef>
                <a:spcPts val="200"/>
              </a:spcBef>
              <a:spcAft>
                <a:spcPts val="400"/>
              </a:spcAft>
              <a:buFont typeface="+mj-lt"/>
              <a:buAutoNum type="arabicPeriod"/>
            </a:pPr>
            <a:r>
              <a:rPr lang="en-US" sz="2000" dirty="0" smtClean="0"/>
              <a:t>Click </a:t>
            </a:r>
            <a:r>
              <a:rPr lang="en-US" sz="2000" b="1" dirty="0" smtClean="0"/>
              <a:t>Search</a:t>
            </a:r>
            <a:r>
              <a:rPr lang="en-US" sz="2000" dirty="0" smtClean="0"/>
              <a:t> within the </a:t>
            </a:r>
            <a:r>
              <a:rPr lang="en-US" sz="2000" b="1" dirty="0" smtClean="0"/>
              <a:t>Assigned Training in Progress</a:t>
            </a:r>
            <a:r>
              <a:rPr lang="en-US" sz="2000" dirty="0" smtClean="0"/>
              <a:t> group box.</a:t>
            </a:r>
            <a:endParaRPr lang="en-US" sz="2000" b="1" dirty="0" smtClean="0"/>
          </a:p>
          <a:p>
            <a:pPr marL="566928" indent="-457200">
              <a:spcBef>
                <a:spcPts val="200"/>
              </a:spcBef>
              <a:spcAft>
                <a:spcPts val="400"/>
              </a:spcAft>
              <a:buFont typeface="+mj-lt"/>
              <a:buAutoNum type="arabicPeriod"/>
            </a:pPr>
            <a:r>
              <a:rPr lang="en-US" sz="2000" dirty="0" smtClean="0"/>
              <a:t>Enter </a:t>
            </a:r>
            <a:r>
              <a:rPr lang="en-US" sz="2000" b="1" dirty="0" smtClean="0"/>
              <a:t>E-Learning 1: Information Collection</a:t>
            </a:r>
            <a:r>
              <a:rPr lang="en-US" sz="2000" dirty="0" smtClean="0"/>
              <a:t> (or simply enter “</a:t>
            </a:r>
            <a:r>
              <a:rPr lang="en-US" sz="2000" b="1" dirty="0" smtClean="0"/>
              <a:t>E</a:t>
            </a:r>
            <a:r>
              <a:rPr lang="en-US" sz="2000" dirty="0" smtClean="0"/>
              <a:t>“ followed </a:t>
            </a:r>
            <a:br>
              <a:rPr lang="en-US" sz="2000" dirty="0" smtClean="0"/>
            </a:br>
            <a:r>
              <a:rPr lang="en-US" sz="2000" dirty="0" smtClean="0"/>
              <a:t>by *) and then click search.</a:t>
            </a:r>
            <a:endParaRPr lang="en-US" sz="2000" b="1" dirty="0" smtClean="0"/>
          </a:p>
          <a:p>
            <a:pPr marL="566928" indent="-457200">
              <a:spcBef>
                <a:spcPts val="200"/>
              </a:spcBef>
              <a:spcAft>
                <a:spcPts val="400"/>
              </a:spcAft>
              <a:buFont typeface="+mj-lt"/>
              <a:buAutoNum type="arabicPeriod"/>
            </a:pPr>
            <a:r>
              <a:rPr lang="en-US" sz="2000" dirty="0" smtClean="0"/>
              <a:t>Click </a:t>
            </a:r>
            <a:r>
              <a:rPr lang="en-US" sz="2000" b="1" dirty="0" smtClean="0"/>
              <a:t>Select</a:t>
            </a:r>
            <a:r>
              <a:rPr lang="en-US" sz="2000" dirty="0" smtClean="0"/>
              <a:t> next to the course when it appears.</a:t>
            </a:r>
          </a:p>
          <a:p>
            <a:pPr marL="566928" indent="-457200">
              <a:spcBef>
                <a:spcPts val="200"/>
              </a:spcBef>
              <a:spcAft>
                <a:spcPts val="400"/>
              </a:spcAft>
              <a:buFont typeface="+mj-lt"/>
              <a:buAutoNum type="arabicPeriod"/>
            </a:pPr>
            <a:r>
              <a:rPr lang="en-US" sz="2000" dirty="0" smtClean="0"/>
              <a:t>Click </a:t>
            </a:r>
            <a:r>
              <a:rPr lang="en-US" sz="2000" b="1" dirty="0" smtClean="0"/>
              <a:t>Continue</a:t>
            </a:r>
            <a:r>
              <a:rPr lang="en-US" sz="2000" dirty="0" smtClean="0"/>
              <a:t> at the bottom of the page.</a:t>
            </a:r>
          </a:p>
          <a:p>
            <a:pPr marL="566928" indent="-457200">
              <a:spcBef>
                <a:spcPts val="200"/>
              </a:spcBef>
              <a:spcAft>
                <a:spcPts val="400"/>
              </a:spcAft>
              <a:buFont typeface="+mj-lt"/>
              <a:buAutoNum type="arabicPeriod"/>
            </a:pPr>
            <a:r>
              <a:rPr lang="en-US" sz="2000" dirty="0" smtClean="0"/>
              <a:t>When the selected course title is displayed on your Individual Worker screen, indicate that the status is “Completed” and record the completion date.</a:t>
            </a:r>
          </a:p>
          <a:p>
            <a:pPr marL="566928" indent="-457200">
              <a:spcBef>
                <a:spcPts val="200"/>
              </a:spcBef>
              <a:spcAft>
                <a:spcPts val="400"/>
              </a:spcAft>
              <a:buFont typeface="+mj-lt"/>
              <a:buAutoNum type="arabicPeriod"/>
            </a:pPr>
            <a:r>
              <a:rPr lang="en-US" sz="2000" dirty="0" smtClean="0"/>
              <a:t>Click </a:t>
            </a:r>
            <a:r>
              <a:rPr lang="en-US" sz="2000" b="1" dirty="0" smtClean="0"/>
              <a:t>Save</a:t>
            </a:r>
            <a:r>
              <a:rPr lang="en-US" sz="2000" dirty="0" smtClean="0"/>
              <a:t>.</a:t>
            </a:r>
            <a:endParaRPr lang="en-US" sz="2000" b="1" dirty="0" smtClean="0"/>
          </a:p>
        </p:txBody>
      </p:sp>
      <p:sp>
        <p:nvSpPr>
          <p:cNvPr id="3" name="Title 2"/>
          <p:cNvSpPr>
            <a:spLocks noGrp="1"/>
          </p:cNvSpPr>
          <p:nvPr>
            <p:ph type="title"/>
          </p:nvPr>
        </p:nvSpPr>
        <p:spPr/>
        <p:txBody>
          <a:bodyPr>
            <a:normAutofit/>
          </a:bodyPr>
          <a:lstStyle/>
          <a:p>
            <a:r>
              <a:rPr lang="en-US" dirty="0" smtClean="0"/>
              <a:t>Information Collection Course Registration  </a:t>
            </a:r>
            <a:endParaRPr lang="en-US" dirty="0"/>
          </a:p>
        </p:txBody>
      </p:sp>
      <p:sp>
        <p:nvSpPr>
          <p:cNvPr id="5" name="TextBox 4"/>
          <p:cNvSpPr txBox="1"/>
          <p:nvPr/>
        </p:nvSpPr>
        <p:spPr>
          <a:xfrm>
            <a:off x="287975" y="1217687"/>
            <a:ext cx="7611094" cy="429768"/>
          </a:xfrm>
          <a:prstGeom prst="rect">
            <a:avLst/>
          </a:prstGeom>
          <a:noFill/>
        </p:spPr>
        <p:txBody>
          <a:bodyPr wrap="square" rtlCol="0">
            <a:spAutoFit/>
          </a:bodyPr>
          <a:lstStyle/>
          <a:p>
            <a:r>
              <a:rPr lang="en-US" sz="2200" dirty="0" smtClean="0">
                <a:latin typeface="Calibri" pitchFamily="34" charset="0"/>
                <a:cs typeface="Calibri" pitchFamily="34" charset="0"/>
              </a:rPr>
              <a:t>To receive credit for this course, you will need to:</a:t>
            </a:r>
            <a:endParaRPr lang="en-US" sz="2200" dirty="0">
              <a:latin typeface="Calibri" pitchFamily="34" charset="0"/>
              <a:cs typeface="Calibri" pitchFamily="34" charset="0"/>
            </a:endParaRPr>
          </a:p>
        </p:txBody>
      </p:sp>
      <p:sp>
        <p:nvSpPr>
          <p:cNvPr id="6" name="TextBox 5"/>
          <p:cNvSpPr txBox="1"/>
          <p:nvPr/>
        </p:nvSpPr>
        <p:spPr>
          <a:xfrm>
            <a:off x="287975" y="5327927"/>
            <a:ext cx="8925690" cy="430887"/>
          </a:xfrm>
          <a:prstGeom prst="rect">
            <a:avLst/>
          </a:prstGeom>
          <a:noFill/>
        </p:spPr>
        <p:txBody>
          <a:bodyPr wrap="square" rtlCol="0">
            <a:spAutoFit/>
          </a:bodyPr>
          <a:lstStyle/>
          <a:p>
            <a:pPr marL="0" lvl="1"/>
            <a:r>
              <a:rPr lang="en-US" sz="2200" dirty="0" smtClean="0">
                <a:latin typeface="Calibri" pitchFamily="34" charset="0"/>
                <a:cs typeface="Calibri" pitchFamily="34" charset="0"/>
              </a:rPr>
              <a:t>This should then be displayed in your “Individual Training History”.</a:t>
            </a:r>
            <a:endParaRPr lang="en-US" sz="2200" dirty="0">
              <a:latin typeface="Calibri" pitchFamily="34" charset="0"/>
              <a:cs typeface="Calibri" pitchFamily="34" charset="0"/>
            </a:endParaRPr>
          </a:p>
        </p:txBody>
      </p:sp>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the information important?</a:t>
            </a:r>
            <a:endParaRPr lang="en-US" dirty="0"/>
          </a:p>
        </p:txBody>
      </p:sp>
      <p:pic>
        <p:nvPicPr>
          <p:cNvPr id="4098" name="Picture 2" descr="C:\Users\YYY\Desktop\Qingfu\Child Protection\images\dynamiclifedevelopment8066.JPG"/>
          <p:cNvPicPr>
            <a:picLocks noChangeAspect="1" noChangeArrowheads="1"/>
          </p:cNvPicPr>
          <p:nvPr/>
        </p:nvPicPr>
        <p:blipFill>
          <a:blip r:embed="rId3" cstate="print"/>
          <a:srcRect/>
          <a:stretch>
            <a:fillRect/>
          </a:stretch>
        </p:blipFill>
        <p:spPr bwMode="auto">
          <a:xfrm>
            <a:off x="4572000" y="3276600"/>
            <a:ext cx="4064000" cy="3048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9" name="Content Placeholder 2"/>
          <p:cNvSpPr>
            <a:spLocks noGrp="1"/>
          </p:cNvSpPr>
          <p:nvPr>
            <p:ph idx="1"/>
          </p:nvPr>
        </p:nvSpPr>
        <p:spPr>
          <a:xfrm>
            <a:off x="228600" y="1295400"/>
            <a:ext cx="8229600" cy="1947672"/>
          </a:xfrm>
        </p:spPr>
        <p:txBody>
          <a:bodyPr>
            <a:normAutofit/>
          </a:bodyPr>
          <a:lstStyle/>
          <a:p>
            <a:r>
              <a:rPr lang="en-US" sz="2800" dirty="0" smtClean="0"/>
              <a:t>Key Decision: Safe or unsafe</a:t>
            </a:r>
          </a:p>
        </p:txBody>
      </p:sp>
      <p:sp>
        <p:nvSpPr>
          <p:cNvPr id="10" name="Content Placeholder 2"/>
          <p:cNvSpPr txBox="1">
            <a:spLocks/>
          </p:cNvSpPr>
          <p:nvPr/>
        </p:nvSpPr>
        <p:spPr>
          <a:xfrm>
            <a:off x="228600" y="1984248"/>
            <a:ext cx="8229600" cy="1947672"/>
          </a:xfrm>
          <a:prstGeom prst="rect">
            <a:avLst/>
          </a:prstGeom>
        </p:spPr>
        <p:txBody>
          <a:bodyPr vert="horz">
            <a:normAutofit/>
          </a:bodyPr>
          <a:lstStyle/>
          <a:p>
            <a:pPr marL="365760" lvl="0" indent="-256032">
              <a:spcBef>
                <a:spcPts val="400"/>
              </a:spcBef>
              <a:spcAft>
                <a:spcPts val="600"/>
              </a:spcAft>
              <a:buClr>
                <a:schemeClr val="accent1"/>
              </a:buClr>
              <a:buSzPct val="68000"/>
              <a:buFont typeface="Wingdings 3"/>
              <a:buChar char=""/>
            </a:pPr>
            <a:r>
              <a:rPr lang="en-US" sz="2800" dirty="0" smtClean="0">
                <a:latin typeface="Calibri" pitchFamily="34" charset="0"/>
                <a:cs typeface="Calibri" pitchFamily="34" charset="0"/>
              </a:rPr>
              <a:t>Decision is dependent upon the amount of information we can collect</a:t>
            </a:r>
            <a:endParaRPr kumimoji="0" lang="en-US" sz="28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withEffect">
                                  <p:stCondLst>
                                    <p:cond delay="15000"/>
                                  </p:stCondLst>
                                  <p:childTnLst>
                                    <p:animClr clrSpc="rgb">
                                      <p:cBhvr override="childStyle">
                                        <p:cTn id="6" dur="2000" fill="hold"/>
                                        <p:tgtEl>
                                          <p:spTgt spid="9">
                                            <p:txEl>
                                              <p:pRg st="0" end="0"/>
                                            </p:txEl>
                                          </p:spTgt>
                                        </p:tgtEl>
                                        <p:attrNameLst>
                                          <p:attrName>style.color</p:attrName>
                                        </p:attrNameLst>
                                      </p:cBhvr>
                                      <p:to>
                                        <a:schemeClr val="accent1"/>
                                      </p:to>
                                    </p:animClr>
                                  </p:childTnLst>
                                </p:cTn>
                              </p:par>
                              <p:par>
                                <p:cTn id="7" presetID="3" presetClass="emph" presetSubtype="2" fill="hold" grpId="0" nodeType="withEffect">
                                  <p:stCondLst>
                                    <p:cond delay="21500"/>
                                  </p:stCondLst>
                                  <p:childTnLst>
                                    <p:animClr clrSpc="rgb">
                                      <p:cBhvr override="childStyle">
                                        <p:cTn id="8" dur="2000" fill="hold"/>
                                        <p:tgtEl>
                                          <p:spTgt spid="10">
                                            <p:txEl>
                                              <p:pRg st="0" end="0"/>
                                            </p:txEl>
                                          </p:spTgt>
                                        </p:tgtEl>
                                        <p:attrNameLst>
                                          <p:attrName>style.color</p:attrName>
                                        </p:attrNameLst>
                                      </p:cBhvr>
                                      <p:to>
                                        <a:schemeClr val="accent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09800" y="4495800"/>
            <a:ext cx="6705600" cy="1362075"/>
          </a:xfrm>
        </p:spPr>
        <p:txBody>
          <a:bodyPr>
            <a:noAutofit/>
          </a:bodyPr>
          <a:lstStyle/>
          <a:p>
            <a:r>
              <a:rPr lang="en-US" sz="3600" dirty="0" smtClean="0"/>
              <a:t>INFORMATION DRIVES DECISIONS ABOUT SAFETY</a:t>
            </a:r>
            <a:endParaRPr lang="en-US" sz="3600" dirty="0"/>
          </a:p>
        </p:txBody>
      </p:sp>
      <p:pic>
        <p:nvPicPr>
          <p:cNvPr id="6" name="Picture 5" descr="Record Seal.jpg"/>
          <p:cNvPicPr>
            <a:picLocks noChangeAspect="1"/>
          </p:cNvPicPr>
          <p:nvPr/>
        </p:nvPicPr>
        <p:blipFill>
          <a:blip r:embed="rId3" cstate="print"/>
          <a:stretch>
            <a:fillRect/>
          </a:stretch>
        </p:blipFill>
        <p:spPr>
          <a:xfrm>
            <a:off x="4737100" y="0"/>
            <a:ext cx="4406900" cy="4394200"/>
          </a:xfrm>
          <a:prstGeom prst="rect">
            <a:avLst/>
          </a:prstGeom>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Righ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MP900438755.JPG"/>
          <p:cNvPicPr>
            <a:picLocks noGrp="1" noChangeAspect="1"/>
          </p:cNvPicPr>
          <p:nvPr>
            <p:ph idx="1"/>
          </p:nvPr>
        </p:nvPicPr>
        <p:blipFill>
          <a:blip r:embed="rId3" cstate="print"/>
          <a:stretch>
            <a:fillRect/>
          </a:stretch>
        </p:blipFill>
        <p:spPr>
          <a:xfrm>
            <a:off x="1524000" y="1481138"/>
            <a:ext cx="6028581" cy="4525962"/>
          </a:xfrm>
        </p:spPr>
      </p:pic>
      <p:sp>
        <p:nvSpPr>
          <p:cNvPr id="2" name="Title 1"/>
          <p:cNvSpPr>
            <a:spLocks noGrp="1"/>
          </p:cNvSpPr>
          <p:nvPr>
            <p:ph type="title"/>
          </p:nvPr>
        </p:nvSpPr>
        <p:spPr/>
        <p:txBody>
          <a:bodyPr/>
          <a:lstStyle/>
          <a:p>
            <a:r>
              <a:rPr lang="en-US" dirty="0" smtClean="0"/>
              <a:t>Forming a picture about the family</a:t>
            </a:r>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1000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Hotline forms picture of the family</a:t>
            </a:r>
            <a:endParaRPr lang="en-US" dirty="0"/>
          </a:p>
        </p:txBody>
      </p:sp>
      <p:pic>
        <p:nvPicPr>
          <p:cNvPr id="1026" name="Picture 2" descr="C:\Users\YYY\Desktop\Qingfu\Child Protection\images\MP900446448.JPG"/>
          <p:cNvPicPr>
            <a:picLocks noChangeAspect="1" noChangeArrowheads="1"/>
          </p:cNvPicPr>
          <p:nvPr/>
        </p:nvPicPr>
        <p:blipFill>
          <a:blip r:embed="rId3" cstate="print">
            <a:lum bright="70000" contrast="-70000"/>
          </a:blip>
          <a:srcRect/>
          <a:stretch>
            <a:fillRect/>
          </a:stretch>
        </p:blipFill>
        <p:spPr bwMode="auto">
          <a:xfrm rot="20848485">
            <a:off x="3080920" y="1552145"/>
            <a:ext cx="3053080" cy="45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2" descr="C:\Users\YYY\Desktop\Qingfu\Child Protection\images\MP900446448.JPG"/>
          <p:cNvPicPr>
            <a:picLocks noChangeAspect="1" noChangeArrowheads="1"/>
          </p:cNvPicPr>
          <p:nvPr/>
        </p:nvPicPr>
        <p:blipFill>
          <a:blip r:embed="rId3" cstate="print">
            <a:lum bright="20000"/>
          </a:blip>
          <a:srcRect/>
          <a:stretch>
            <a:fillRect/>
          </a:stretch>
        </p:blipFill>
        <p:spPr bwMode="auto">
          <a:xfrm rot="21013649">
            <a:off x="3370587" y="1397082"/>
            <a:ext cx="3053080" cy="45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2" descr="C:\Users\YYY\Desktop\Qingfu\Child Protection\images\MP900446448.JPG"/>
          <p:cNvPicPr>
            <a:picLocks noChangeAspect="1" noChangeArrowheads="1"/>
          </p:cNvPicPr>
          <p:nvPr/>
        </p:nvPicPr>
        <p:blipFill>
          <a:blip r:embed="rId3" cstate="print"/>
          <a:srcRect/>
          <a:stretch>
            <a:fillRect/>
          </a:stretch>
        </p:blipFill>
        <p:spPr bwMode="auto">
          <a:xfrm rot="21149208">
            <a:off x="3900120" y="1503522"/>
            <a:ext cx="3053080" cy="45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1" presetClass="entr" presetSubtype="0" repeatCount="indefinite" fill="hold" nodeType="withEffect">
                                  <p:stCondLst>
                                    <p:cond delay="9500"/>
                                  </p:stCondLst>
                                  <p:childTnLst>
                                    <p:set>
                                      <p:cBhvr>
                                        <p:cTn id="6" dur="5000">
                                          <p:stCondLst>
                                            <p:cond delay="0"/>
                                          </p:stCondLst>
                                        </p:cTn>
                                        <p:tgtEl>
                                          <p:spTgt spid="6"/>
                                        </p:tgtEl>
                                        <p:attrNameLst>
                                          <p:attrName>style.visibility</p:attrName>
                                        </p:attrNameLst>
                                      </p:cBhvr>
                                      <p:to>
                                        <p:strVal val="visible"/>
                                      </p:to>
                                    </p:set>
                                  </p:childTnLst>
                                </p:cTn>
                              </p:par>
                              <p:par>
                                <p:cTn id="7" presetID="11" presetClass="entr" presetSubtype="0" repeatCount="indefinite" fill="hold" nodeType="withEffect">
                                  <p:stCondLst>
                                    <p:cond delay="13500"/>
                                  </p:stCondLst>
                                  <p:childTnLst>
                                    <p:set>
                                      <p:cBhvr>
                                        <p:cTn id="8" dur="5000">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the family…</a:t>
            </a:r>
            <a:endParaRPr lang="en-US" dirty="0"/>
          </a:p>
        </p:txBody>
      </p:sp>
      <p:pic>
        <p:nvPicPr>
          <p:cNvPr id="6" name="Picture 2" descr="C:\Users\YYY\Desktop\Qingfu\Child Protection\images\MP900446448.JPG"/>
          <p:cNvPicPr>
            <a:picLocks noChangeAspect="1" noChangeArrowheads="1"/>
          </p:cNvPicPr>
          <p:nvPr/>
        </p:nvPicPr>
        <p:blipFill>
          <a:blip r:embed="rId3" cstate="print"/>
          <a:srcRect/>
          <a:stretch>
            <a:fillRect/>
          </a:stretch>
        </p:blipFill>
        <p:spPr bwMode="auto">
          <a:xfrm rot="21149208">
            <a:off x="3904488" y="1499616"/>
            <a:ext cx="3053080" cy="45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advClick="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10962</TotalTime>
  <Words>3340</Words>
  <Application>Microsoft Office PowerPoint</Application>
  <PresentationFormat>On-screen Show (4:3)</PresentationFormat>
  <Paragraphs>342</Paragraphs>
  <Slides>42</Slides>
  <Notes>42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Concourse</vt:lpstr>
      <vt:lpstr>Florida Safety Decision Making Methodology</vt:lpstr>
      <vt:lpstr>Objectives</vt:lpstr>
      <vt:lpstr>Overview of the six domains</vt:lpstr>
      <vt:lpstr>What information should you seek to collect? </vt:lpstr>
      <vt:lpstr>Why is the information important?</vt:lpstr>
      <vt:lpstr>INFORMATION DRIVES DECISIONS ABOUT SAFETY</vt:lpstr>
      <vt:lpstr>Forming a picture about the family</vt:lpstr>
      <vt:lpstr>The Hotline forms picture of the family</vt:lpstr>
      <vt:lpstr>Understanding the family…</vt:lpstr>
      <vt:lpstr>How to engage the family?</vt:lpstr>
      <vt:lpstr>Domain 1: Extent of Maltreatment</vt:lpstr>
      <vt:lpstr>Nature and Extent of Maltreatment </vt:lpstr>
      <vt:lpstr>Domain 2: Surrounding Circumstances</vt:lpstr>
      <vt:lpstr>Examples of Surrounding Circumstances </vt:lpstr>
      <vt:lpstr>Domain 3: Child Functioning</vt:lpstr>
      <vt:lpstr>Examples of Child Functioning</vt:lpstr>
      <vt:lpstr>Key Factor of Child Functioning</vt:lpstr>
      <vt:lpstr>Key Factor</vt:lpstr>
      <vt:lpstr>Domain 4: Adult Functioning</vt:lpstr>
      <vt:lpstr>Adult Functioning</vt:lpstr>
      <vt:lpstr>Adult Functioning</vt:lpstr>
      <vt:lpstr>Domain 5: General Parenting Practices </vt:lpstr>
      <vt:lpstr>Domain 6: Disciplinary Practices</vt:lpstr>
      <vt:lpstr>Disciplinary Practices</vt:lpstr>
      <vt:lpstr>Information domains summary</vt:lpstr>
      <vt:lpstr>Further Information</vt:lpstr>
      <vt:lpstr>Information about Impending Danger</vt:lpstr>
      <vt:lpstr>More Impending Danger</vt:lpstr>
      <vt:lpstr>More Impending Danger</vt:lpstr>
      <vt:lpstr>More Impending Danger</vt:lpstr>
      <vt:lpstr>More Impending Danger</vt:lpstr>
      <vt:lpstr>Summary</vt:lpstr>
      <vt:lpstr>Summary</vt:lpstr>
      <vt:lpstr>Quiz Directions</vt:lpstr>
      <vt:lpstr>Q1: Which information domain does the following information apply to?</vt:lpstr>
      <vt:lpstr>Q1: Which information domain does the following information apply to?</vt:lpstr>
      <vt:lpstr>Q2: Which information domain does the following information apply to?</vt:lpstr>
      <vt:lpstr>Q2: Which information domain does the following information apply to?</vt:lpstr>
      <vt:lpstr>Q3: Which information domain does the following information apply to?</vt:lpstr>
      <vt:lpstr>Q3: Which information domain does the following information apply to?</vt:lpstr>
      <vt:lpstr>Slide 41</vt:lpstr>
      <vt:lpstr>Information Collection Course Registration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 Protection</dc:title>
  <dc:creator>yang</dc:creator>
  <cp:lastModifiedBy>IBM_ADMIN</cp:lastModifiedBy>
  <cp:revision>341</cp:revision>
  <cp:lastPrinted>2013-03-22T21:47:18Z</cp:lastPrinted>
  <dcterms:created xsi:type="dcterms:W3CDTF">2013-01-31T00:48:04Z</dcterms:created>
  <dcterms:modified xsi:type="dcterms:W3CDTF">2013-05-01T16:21:24Z</dcterms:modified>
</cp:coreProperties>
</file>