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4"/>
  </p:sldMasterIdLst>
  <p:notesMasterIdLst>
    <p:notesMasterId r:id="rId24"/>
  </p:notesMasterIdLst>
  <p:handoutMasterIdLst>
    <p:handoutMasterId r:id="rId25"/>
  </p:handoutMasterIdLst>
  <p:sldIdLst>
    <p:sldId id="313" r:id="rId5"/>
    <p:sldId id="278" r:id="rId6"/>
    <p:sldId id="283" r:id="rId7"/>
    <p:sldId id="284" r:id="rId8"/>
    <p:sldId id="315" r:id="rId9"/>
    <p:sldId id="263" r:id="rId10"/>
    <p:sldId id="314" r:id="rId11"/>
    <p:sldId id="257" r:id="rId12"/>
    <p:sldId id="302" r:id="rId13"/>
    <p:sldId id="268" r:id="rId14"/>
    <p:sldId id="298" r:id="rId15"/>
    <p:sldId id="304" r:id="rId16"/>
    <p:sldId id="311" r:id="rId17"/>
    <p:sldId id="289" r:id="rId18"/>
    <p:sldId id="320" r:id="rId19"/>
    <p:sldId id="316" r:id="rId20"/>
    <p:sldId id="317" r:id="rId21"/>
    <p:sldId id="318" r:id="rId22"/>
    <p:sldId id="319" r:id="rId23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uston, Teanna J" initials="HTJ" lastIdx="3" clrIdx="0">
    <p:extLst>
      <p:ext uri="{19B8F6BF-5375-455C-9EA6-DF929625EA0E}">
        <p15:presenceInfo xmlns:p15="http://schemas.microsoft.com/office/powerpoint/2012/main" userId="Houston, Teanna 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56" autoAdjust="0"/>
    <p:restoredTop sz="87593" autoAdjust="0"/>
  </p:normalViewPr>
  <p:slideViewPr>
    <p:cSldViewPr>
      <p:cViewPr varScale="1">
        <p:scale>
          <a:sx n="119" d="100"/>
          <a:sy n="119" d="100"/>
        </p:scale>
        <p:origin x="101" y="144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3084"/>
    </p:cViewPr>
  </p:sorter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9F1F41-64E6-4D2C-909A-845164B57F28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3" csCatId="accent1" phldr="1"/>
      <dgm:spPr/>
    </dgm:pt>
    <dgm:pt modelId="{C29AF9A3-3186-484F-A11E-16E7A3702ED8}">
      <dgm:prSet phldrT="[Text]" custT="1"/>
      <dgm:spPr/>
      <dgm:t>
        <a:bodyPr/>
        <a:lstStyle/>
        <a:p>
          <a:r>
            <a:rPr lang="en-US" sz="1600" dirty="0">
              <a:latin typeface="Georgia" panose="02040502050405020303" pitchFamily="18" charset="0"/>
            </a:rPr>
            <a:t>Relatives or Non-Relatives will receive a foster care board payment.</a:t>
          </a:r>
        </a:p>
      </dgm:t>
    </dgm:pt>
    <dgm:pt modelId="{7E505B93-A9C8-47A4-AA07-C3BB66C22F34}" type="parTrans" cxnId="{A96E8E98-D4B3-4FC3-B468-74EB4CD906D6}">
      <dgm:prSet/>
      <dgm:spPr/>
      <dgm:t>
        <a:bodyPr/>
        <a:lstStyle/>
        <a:p>
          <a:endParaRPr lang="en-US"/>
        </a:p>
      </dgm:t>
    </dgm:pt>
    <dgm:pt modelId="{26CA1BD5-828C-4840-B1AB-884F184B23D9}" type="sibTrans" cxnId="{A96E8E98-D4B3-4FC3-B468-74EB4CD906D6}">
      <dgm:prSet/>
      <dgm:spPr/>
      <dgm:t>
        <a:bodyPr/>
        <a:lstStyle/>
        <a:p>
          <a:endParaRPr lang="en-US"/>
        </a:p>
      </dgm:t>
    </dgm:pt>
    <dgm:pt modelId="{5E02EA7C-0923-41ED-AC59-9E6748C76FD0}">
      <dgm:prSet phldrT="[Text]" custT="1"/>
      <dgm:spPr/>
      <dgm:t>
        <a:bodyPr/>
        <a:lstStyle/>
        <a:p>
          <a:r>
            <a:rPr lang="en-US" sz="1600" dirty="0">
              <a:latin typeface="Georgia" panose="02040502050405020303" pitchFamily="18" charset="0"/>
            </a:rPr>
            <a:t>Requires a minimum of 6 months of foster care board payments, proceed to G.A.P.</a:t>
          </a:r>
        </a:p>
      </dgm:t>
    </dgm:pt>
    <dgm:pt modelId="{7F6E838A-EF42-4977-A3E8-56E24F9CEE6E}" type="parTrans" cxnId="{20C1DC54-1233-45F8-AB46-0EE1F572C036}">
      <dgm:prSet/>
      <dgm:spPr/>
      <dgm:t>
        <a:bodyPr/>
        <a:lstStyle/>
        <a:p>
          <a:endParaRPr lang="en-US"/>
        </a:p>
      </dgm:t>
    </dgm:pt>
    <dgm:pt modelId="{66E0A198-E042-475F-80B3-F6DAF180359D}" type="sibTrans" cxnId="{20C1DC54-1233-45F8-AB46-0EE1F572C036}">
      <dgm:prSet/>
      <dgm:spPr/>
      <dgm:t>
        <a:bodyPr/>
        <a:lstStyle/>
        <a:p>
          <a:endParaRPr lang="en-US"/>
        </a:p>
      </dgm:t>
    </dgm:pt>
    <dgm:pt modelId="{3FED8A0B-27F6-4C62-AAB8-9088A6D3B537}">
      <dgm:prSet phldrT="[Text]" custT="1"/>
      <dgm:spPr/>
      <dgm:t>
        <a:bodyPr/>
        <a:lstStyle/>
        <a:p>
          <a:endParaRPr lang="en-US" sz="1600" dirty="0">
            <a:latin typeface="Georgia" panose="02040502050405020303" pitchFamily="18" charset="0"/>
          </a:endParaRPr>
        </a:p>
        <a:p>
          <a:r>
            <a:rPr lang="en-US" sz="1600" dirty="0">
              <a:latin typeface="Georgia" panose="02040502050405020303" pitchFamily="18" charset="0"/>
            </a:rPr>
            <a:t>Receive G.A.P. payments and complete the  re-determination process annually to continue receiving benefits.</a:t>
          </a:r>
        </a:p>
        <a:p>
          <a:endParaRPr lang="en-US" sz="1400" dirty="0">
            <a:latin typeface="Georgia" panose="02040502050405020303" pitchFamily="18" charset="0"/>
          </a:endParaRPr>
        </a:p>
      </dgm:t>
    </dgm:pt>
    <dgm:pt modelId="{2F075158-1AD3-45F7-89D5-9CF98DB250F3}" type="parTrans" cxnId="{EFA49401-3497-49EF-9932-CEEC5572E889}">
      <dgm:prSet/>
      <dgm:spPr/>
      <dgm:t>
        <a:bodyPr/>
        <a:lstStyle/>
        <a:p>
          <a:endParaRPr lang="en-US"/>
        </a:p>
      </dgm:t>
    </dgm:pt>
    <dgm:pt modelId="{28568FFD-BCF1-4E9E-ABB8-4047D783F960}" type="sibTrans" cxnId="{EFA49401-3497-49EF-9932-CEEC5572E889}">
      <dgm:prSet/>
      <dgm:spPr/>
      <dgm:t>
        <a:bodyPr/>
        <a:lstStyle/>
        <a:p>
          <a:endParaRPr lang="en-US"/>
        </a:p>
      </dgm:t>
    </dgm:pt>
    <dgm:pt modelId="{B546CB13-4EBA-40E9-B083-C355E052950A}">
      <dgm:prSet custT="1"/>
      <dgm:spPr/>
      <dgm:t>
        <a:bodyPr/>
        <a:lstStyle/>
        <a:p>
          <a:r>
            <a:rPr lang="en-US" sz="1600" dirty="0">
              <a:latin typeface="Georgia" panose="02040502050405020303" pitchFamily="18" charset="0"/>
            </a:rPr>
            <a:t>For Emergency or planned placements, relatives may receive TANF Cash Only benefits.</a:t>
          </a:r>
        </a:p>
      </dgm:t>
    </dgm:pt>
    <dgm:pt modelId="{F8D66150-2888-460C-9431-16E7B4397537}" type="parTrans" cxnId="{C0F3C33B-88D8-4324-9DC0-1E77676F0A55}">
      <dgm:prSet/>
      <dgm:spPr/>
      <dgm:t>
        <a:bodyPr/>
        <a:lstStyle/>
        <a:p>
          <a:endParaRPr lang="en-US"/>
        </a:p>
      </dgm:t>
    </dgm:pt>
    <dgm:pt modelId="{E88144EC-515E-42B0-AE04-5BFDA0C343D2}" type="sibTrans" cxnId="{C0F3C33B-88D8-4324-9DC0-1E77676F0A55}">
      <dgm:prSet/>
      <dgm:spPr/>
      <dgm:t>
        <a:bodyPr/>
        <a:lstStyle/>
        <a:p>
          <a:endParaRPr lang="en-US"/>
        </a:p>
      </dgm:t>
    </dgm:pt>
    <dgm:pt modelId="{E0C315DB-0B02-4457-9A0E-72542EF07F3F}">
      <dgm:prSet/>
      <dgm:spPr/>
      <dgm:t>
        <a:bodyPr/>
        <a:lstStyle/>
        <a:p>
          <a:endParaRPr lang="en-US" sz="3600" dirty="0"/>
        </a:p>
      </dgm:t>
    </dgm:pt>
    <dgm:pt modelId="{4BB4936C-8587-478B-B68A-55BB42DF62B9}" type="parTrans" cxnId="{85509738-E768-4D4A-A9F4-996D41078F1F}">
      <dgm:prSet/>
      <dgm:spPr/>
      <dgm:t>
        <a:bodyPr/>
        <a:lstStyle/>
        <a:p>
          <a:endParaRPr lang="en-US"/>
        </a:p>
      </dgm:t>
    </dgm:pt>
    <dgm:pt modelId="{5D538303-0A5F-4197-BAC5-39560412DDA0}" type="sibTrans" cxnId="{85509738-E768-4D4A-A9F4-996D41078F1F}">
      <dgm:prSet/>
      <dgm:spPr/>
      <dgm:t>
        <a:bodyPr/>
        <a:lstStyle/>
        <a:p>
          <a:endParaRPr lang="en-US"/>
        </a:p>
      </dgm:t>
    </dgm:pt>
    <dgm:pt modelId="{B9CF16F1-8F90-4C3B-AD4D-53D6970C342A}" type="pres">
      <dgm:prSet presAssocID="{1E9F1F41-64E6-4D2C-909A-845164B57F28}" presName="rootnode" presStyleCnt="0">
        <dgm:presLayoutVars>
          <dgm:chMax/>
          <dgm:chPref/>
          <dgm:dir/>
          <dgm:animLvl val="lvl"/>
        </dgm:presLayoutVars>
      </dgm:prSet>
      <dgm:spPr/>
    </dgm:pt>
    <dgm:pt modelId="{9B43D607-1667-4C71-B2E0-C56E70D7DB7B}" type="pres">
      <dgm:prSet presAssocID="{B546CB13-4EBA-40E9-B083-C355E052950A}" presName="composite" presStyleCnt="0"/>
      <dgm:spPr/>
    </dgm:pt>
    <dgm:pt modelId="{AA4F45F9-DA76-4D10-9BDA-4A90909B727D}" type="pres">
      <dgm:prSet presAssocID="{B546CB13-4EBA-40E9-B083-C355E052950A}" presName="LShape" presStyleLbl="alignNode1" presStyleIdx="0" presStyleCnt="7" custLinFactNeighborX="-7265" custLinFactNeighborY="0"/>
      <dgm:spPr/>
    </dgm:pt>
    <dgm:pt modelId="{331A05CE-0559-4633-9EC8-73D9AEAB37D7}" type="pres">
      <dgm:prSet presAssocID="{B546CB13-4EBA-40E9-B083-C355E052950A}" presName="ParentText" presStyleLbl="revTx" presStyleIdx="0" presStyleCnt="4" custLinFactNeighborX="-5082" custLinFactNeighborY="1656">
        <dgm:presLayoutVars>
          <dgm:chMax val="0"/>
          <dgm:chPref val="0"/>
          <dgm:bulletEnabled val="1"/>
        </dgm:presLayoutVars>
      </dgm:prSet>
      <dgm:spPr/>
    </dgm:pt>
    <dgm:pt modelId="{79231A51-26B6-4874-8EE0-433295901CDB}" type="pres">
      <dgm:prSet presAssocID="{B546CB13-4EBA-40E9-B083-C355E052950A}" presName="Triangle" presStyleLbl="alignNode1" presStyleIdx="1" presStyleCnt="7" custLinFactNeighborX="-7695" custLinFactNeighborY="36846"/>
      <dgm:spPr/>
    </dgm:pt>
    <dgm:pt modelId="{25749E7D-3847-4424-BD97-EAA04275D7FC}" type="pres">
      <dgm:prSet presAssocID="{E88144EC-515E-42B0-AE04-5BFDA0C343D2}" presName="sibTrans" presStyleCnt="0"/>
      <dgm:spPr/>
    </dgm:pt>
    <dgm:pt modelId="{29C156CC-514B-44CC-9DCB-284909FDED9F}" type="pres">
      <dgm:prSet presAssocID="{E88144EC-515E-42B0-AE04-5BFDA0C343D2}" presName="space" presStyleCnt="0"/>
      <dgm:spPr/>
    </dgm:pt>
    <dgm:pt modelId="{573AB254-E63A-4B97-A124-C2CC35272BF6}" type="pres">
      <dgm:prSet presAssocID="{C29AF9A3-3186-484F-A11E-16E7A3702ED8}" presName="composite" presStyleCnt="0"/>
      <dgm:spPr/>
    </dgm:pt>
    <dgm:pt modelId="{7898B1CA-0585-4A4B-A55F-1DAC39DB262B}" type="pres">
      <dgm:prSet presAssocID="{C29AF9A3-3186-484F-A11E-16E7A3702ED8}" presName="LShape" presStyleLbl="alignNode1" presStyleIdx="2" presStyleCnt="7" custLinFactNeighborX="-6278" custLinFactNeighborY="11670"/>
      <dgm:spPr/>
    </dgm:pt>
    <dgm:pt modelId="{538AEDE4-9C20-44E4-8BAE-DC106289B3E3}" type="pres">
      <dgm:prSet presAssocID="{C29AF9A3-3186-484F-A11E-16E7A3702ED8}" presName="ParentText" presStyleLbl="revTx" presStyleIdx="1" presStyleCnt="4" custLinFactNeighborX="-7114" custLinFactNeighborY="8546">
        <dgm:presLayoutVars>
          <dgm:chMax val="0"/>
          <dgm:chPref val="0"/>
          <dgm:bulletEnabled val="1"/>
        </dgm:presLayoutVars>
      </dgm:prSet>
      <dgm:spPr/>
    </dgm:pt>
    <dgm:pt modelId="{531582B4-D0E9-47AC-8DCD-C57540FB49A1}" type="pres">
      <dgm:prSet presAssocID="{C29AF9A3-3186-484F-A11E-16E7A3702ED8}" presName="Triangle" presStyleLbl="alignNode1" presStyleIdx="3" presStyleCnt="7" custLinFactNeighborX="-9933" custLinFactNeighborY="63537"/>
      <dgm:spPr/>
    </dgm:pt>
    <dgm:pt modelId="{90D4085D-3BA3-497C-823C-388F95AA49B5}" type="pres">
      <dgm:prSet presAssocID="{26CA1BD5-828C-4840-B1AB-884F184B23D9}" presName="sibTrans" presStyleCnt="0"/>
      <dgm:spPr/>
    </dgm:pt>
    <dgm:pt modelId="{8F338AF8-E9BA-4006-9C4D-915552531602}" type="pres">
      <dgm:prSet presAssocID="{26CA1BD5-828C-4840-B1AB-884F184B23D9}" presName="space" presStyleCnt="0"/>
      <dgm:spPr/>
    </dgm:pt>
    <dgm:pt modelId="{A3DA6DE4-0969-487D-A5D7-2554AA6CEB4C}" type="pres">
      <dgm:prSet presAssocID="{5E02EA7C-0923-41ED-AC59-9E6748C76FD0}" presName="composite" presStyleCnt="0"/>
      <dgm:spPr/>
    </dgm:pt>
    <dgm:pt modelId="{43C1A5B9-67BF-4AA3-A947-46D7363A3AC5}" type="pres">
      <dgm:prSet presAssocID="{5E02EA7C-0923-41ED-AC59-9E6748C76FD0}" presName="LShape" presStyleLbl="alignNode1" presStyleIdx="4" presStyleCnt="7" custLinFactNeighborX="-5889" custLinFactNeighborY="10577"/>
      <dgm:spPr/>
    </dgm:pt>
    <dgm:pt modelId="{C4F98639-8D65-4896-9A8A-5659B5B68A34}" type="pres">
      <dgm:prSet presAssocID="{5E02EA7C-0923-41ED-AC59-9E6748C76FD0}" presName="ParentText" presStyleLbl="revTx" presStyleIdx="2" presStyleCnt="4" custLinFactNeighborX="-2178" custLinFactNeighborY="11939">
        <dgm:presLayoutVars>
          <dgm:chMax val="0"/>
          <dgm:chPref val="0"/>
          <dgm:bulletEnabled val="1"/>
        </dgm:presLayoutVars>
      </dgm:prSet>
      <dgm:spPr/>
    </dgm:pt>
    <dgm:pt modelId="{8BDAA1AA-C3D1-47D0-B546-9C1C8079F262}" type="pres">
      <dgm:prSet presAssocID="{5E02EA7C-0923-41ED-AC59-9E6748C76FD0}" presName="Triangle" presStyleLbl="alignNode1" presStyleIdx="5" presStyleCnt="7" custLinFactNeighborX="-14742" custLinFactNeighborY="70258"/>
      <dgm:spPr/>
    </dgm:pt>
    <dgm:pt modelId="{3FBE68EC-00E1-4FC9-ABA0-1D268D9F34E4}" type="pres">
      <dgm:prSet presAssocID="{66E0A198-E042-475F-80B3-F6DAF180359D}" presName="sibTrans" presStyleCnt="0"/>
      <dgm:spPr/>
    </dgm:pt>
    <dgm:pt modelId="{5C8748E4-676D-456F-9616-87BDBD52D30F}" type="pres">
      <dgm:prSet presAssocID="{66E0A198-E042-475F-80B3-F6DAF180359D}" presName="space" presStyleCnt="0"/>
      <dgm:spPr/>
    </dgm:pt>
    <dgm:pt modelId="{5284FA0D-B319-4DF9-92E0-F4E824245ACD}" type="pres">
      <dgm:prSet presAssocID="{3FED8A0B-27F6-4C62-AAB8-9088A6D3B537}" presName="composite" presStyleCnt="0"/>
      <dgm:spPr/>
    </dgm:pt>
    <dgm:pt modelId="{9DCFCAC9-F309-4EED-9AC7-2A0A668C06B6}" type="pres">
      <dgm:prSet presAssocID="{3FED8A0B-27F6-4C62-AAB8-9088A6D3B537}" presName="LShape" presStyleLbl="alignNode1" presStyleIdx="6" presStyleCnt="7" custLinFactNeighborX="-7209" custLinFactNeighborY="12790"/>
      <dgm:spPr/>
    </dgm:pt>
    <dgm:pt modelId="{7782F5C8-8D6B-4206-ACBB-56AD8C9F721C}" type="pres">
      <dgm:prSet presAssocID="{3FED8A0B-27F6-4C62-AAB8-9088A6D3B537}" presName="ParentText" presStyleLbl="revTx" presStyleIdx="3" presStyleCnt="4" custLinFactNeighborX="-3501" custLinFactNeighborY="-5651">
        <dgm:presLayoutVars>
          <dgm:chMax val="0"/>
          <dgm:chPref val="0"/>
          <dgm:bulletEnabled val="1"/>
        </dgm:presLayoutVars>
      </dgm:prSet>
      <dgm:spPr/>
    </dgm:pt>
  </dgm:ptLst>
  <dgm:cxnLst>
    <dgm:cxn modelId="{EFA49401-3497-49EF-9932-CEEC5572E889}" srcId="{1E9F1F41-64E6-4D2C-909A-845164B57F28}" destId="{3FED8A0B-27F6-4C62-AAB8-9088A6D3B537}" srcOrd="3" destOrd="0" parTransId="{2F075158-1AD3-45F7-89D5-9CF98DB250F3}" sibTransId="{28568FFD-BCF1-4E9E-ABB8-4047D783F960}"/>
    <dgm:cxn modelId="{1CDDA70C-C867-492B-A8D3-418557BC8A98}" type="presOf" srcId="{5E02EA7C-0923-41ED-AC59-9E6748C76FD0}" destId="{C4F98639-8D65-4896-9A8A-5659B5B68A34}" srcOrd="0" destOrd="0" presId="urn:microsoft.com/office/officeart/2009/3/layout/StepUpProcess"/>
    <dgm:cxn modelId="{85509738-E768-4D4A-A9F4-996D41078F1F}" srcId="{3FED8A0B-27F6-4C62-AAB8-9088A6D3B537}" destId="{E0C315DB-0B02-4457-9A0E-72542EF07F3F}" srcOrd="0" destOrd="0" parTransId="{4BB4936C-8587-478B-B68A-55BB42DF62B9}" sibTransId="{5D538303-0A5F-4197-BAC5-39560412DDA0}"/>
    <dgm:cxn modelId="{C0F3C33B-88D8-4324-9DC0-1E77676F0A55}" srcId="{1E9F1F41-64E6-4D2C-909A-845164B57F28}" destId="{B546CB13-4EBA-40E9-B083-C355E052950A}" srcOrd="0" destOrd="0" parTransId="{F8D66150-2888-460C-9431-16E7B4397537}" sibTransId="{E88144EC-515E-42B0-AE04-5BFDA0C343D2}"/>
    <dgm:cxn modelId="{20C1DC54-1233-45F8-AB46-0EE1F572C036}" srcId="{1E9F1F41-64E6-4D2C-909A-845164B57F28}" destId="{5E02EA7C-0923-41ED-AC59-9E6748C76FD0}" srcOrd="2" destOrd="0" parTransId="{7F6E838A-EF42-4977-A3E8-56E24F9CEE6E}" sibTransId="{66E0A198-E042-475F-80B3-F6DAF180359D}"/>
    <dgm:cxn modelId="{46BD2B59-F468-447B-9882-64203B85C224}" type="presOf" srcId="{1E9F1F41-64E6-4D2C-909A-845164B57F28}" destId="{B9CF16F1-8F90-4C3B-AD4D-53D6970C342A}" srcOrd="0" destOrd="0" presId="urn:microsoft.com/office/officeart/2009/3/layout/StepUpProcess"/>
    <dgm:cxn modelId="{A96E8E98-D4B3-4FC3-B468-74EB4CD906D6}" srcId="{1E9F1F41-64E6-4D2C-909A-845164B57F28}" destId="{C29AF9A3-3186-484F-A11E-16E7A3702ED8}" srcOrd="1" destOrd="0" parTransId="{7E505B93-A9C8-47A4-AA07-C3BB66C22F34}" sibTransId="{26CA1BD5-828C-4840-B1AB-884F184B23D9}"/>
    <dgm:cxn modelId="{867555A3-9AE1-480C-A723-E22E1AC81D52}" type="presOf" srcId="{C29AF9A3-3186-484F-A11E-16E7A3702ED8}" destId="{538AEDE4-9C20-44E4-8BAE-DC106289B3E3}" srcOrd="0" destOrd="0" presId="urn:microsoft.com/office/officeart/2009/3/layout/StepUpProcess"/>
    <dgm:cxn modelId="{0430DBAA-0377-47EF-A474-B0488C3D9C40}" type="presOf" srcId="{3FED8A0B-27F6-4C62-AAB8-9088A6D3B537}" destId="{7782F5C8-8D6B-4206-ACBB-56AD8C9F721C}" srcOrd="0" destOrd="0" presId="urn:microsoft.com/office/officeart/2009/3/layout/StepUpProcess"/>
    <dgm:cxn modelId="{8067FDAC-F293-400C-A651-619C3F1A8A7C}" type="presOf" srcId="{B546CB13-4EBA-40E9-B083-C355E052950A}" destId="{331A05CE-0559-4633-9EC8-73D9AEAB37D7}" srcOrd="0" destOrd="0" presId="urn:microsoft.com/office/officeart/2009/3/layout/StepUpProcess"/>
    <dgm:cxn modelId="{E005C1C8-702D-4624-8FC8-2ECB54C6EA70}" type="presOf" srcId="{E0C315DB-0B02-4457-9A0E-72542EF07F3F}" destId="{7782F5C8-8D6B-4206-ACBB-56AD8C9F721C}" srcOrd="0" destOrd="1" presId="urn:microsoft.com/office/officeart/2009/3/layout/StepUpProcess"/>
    <dgm:cxn modelId="{52182E9F-7513-4F85-815E-0B589DC90F28}" type="presParOf" srcId="{B9CF16F1-8F90-4C3B-AD4D-53D6970C342A}" destId="{9B43D607-1667-4C71-B2E0-C56E70D7DB7B}" srcOrd="0" destOrd="0" presId="urn:microsoft.com/office/officeart/2009/3/layout/StepUpProcess"/>
    <dgm:cxn modelId="{A99AF0DD-7F53-4A3E-BC03-1F90D4EEED1D}" type="presParOf" srcId="{9B43D607-1667-4C71-B2E0-C56E70D7DB7B}" destId="{AA4F45F9-DA76-4D10-9BDA-4A90909B727D}" srcOrd="0" destOrd="0" presId="urn:microsoft.com/office/officeart/2009/3/layout/StepUpProcess"/>
    <dgm:cxn modelId="{80BA44D5-42C2-45E4-AA8A-4BE584E1A702}" type="presParOf" srcId="{9B43D607-1667-4C71-B2E0-C56E70D7DB7B}" destId="{331A05CE-0559-4633-9EC8-73D9AEAB37D7}" srcOrd="1" destOrd="0" presId="urn:microsoft.com/office/officeart/2009/3/layout/StepUpProcess"/>
    <dgm:cxn modelId="{3C76FCCD-FF16-491C-9A2A-0671A6D754CE}" type="presParOf" srcId="{9B43D607-1667-4C71-B2E0-C56E70D7DB7B}" destId="{79231A51-26B6-4874-8EE0-433295901CDB}" srcOrd="2" destOrd="0" presId="urn:microsoft.com/office/officeart/2009/3/layout/StepUpProcess"/>
    <dgm:cxn modelId="{0ACE8355-40F2-44DB-81C9-A611720B98A9}" type="presParOf" srcId="{B9CF16F1-8F90-4C3B-AD4D-53D6970C342A}" destId="{25749E7D-3847-4424-BD97-EAA04275D7FC}" srcOrd="1" destOrd="0" presId="urn:microsoft.com/office/officeart/2009/3/layout/StepUpProcess"/>
    <dgm:cxn modelId="{657108A4-2A7D-419B-B15E-EADEF12CB412}" type="presParOf" srcId="{25749E7D-3847-4424-BD97-EAA04275D7FC}" destId="{29C156CC-514B-44CC-9DCB-284909FDED9F}" srcOrd="0" destOrd="0" presId="urn:microsoft.com/office/officeart/2009/3/layout/StepUpProcess"/>
    <dgm:cxn modelId="{A8675254-7E1A-4089-8A72-A84665DEBD6D}" type="presParOf" srcId="{B9CF16F1-8F90-4C3B-AD4D-53D6970C342A}" destId="{573AB254-E63A-4B97-A124-C2CC35272BF6}" srcOrd="2" destOrd="0" presId="urn:microsoft.com/office/officeart/2009/3/layout/StepUpProcess"/>
    <dgm:cxn modelId="{3D081704-6252-4EF8-B5AD-CC911A9201F8}" type="presParOf" srcId="{573AB254-E63A-4B97-A124-C2CC35272BF6}" destId="{7898B1CA-0585-4A4B-A55F-1DAC39DB262B}" srcOrd="0" destOrd="0" presId="urn:microsoft.com/office/officeart/2009/3/layout/StepUpProcess"/>
    <dgm:cxn modelId="{95620A2A-0848-42F7-B1A0-6F3D5E11335A}" type="presParOf" srcId="{573AB254-E63A-4B97-A124-C2CC35272BF6}" destId="{538AEDE4-9C20-44E4-8BAE-DC106289B3E3}" srcOrd="1" destOrd="0" presId="urn:microsoft.com/office/officeart/2009/3/layout/StepUpProcess"/>
    <dgm:cxn modelId="{514E6A6C-92E3-4C95-8077-876ED7F09AAF}" type="presParOf" srcId="{573AB254-E63A-4B97-A124-C2CC35272BF6}" destId="{531582B4-D0E9-47AC-8DCD-C57540FB49A1}" srcOrd="2" destOrd="0" presId="urn:microsoft.com/office/officeart/2009/3/layout/StepUpProcess"/>
    <dgm:cxn modelId="{CA3E1C96-F624-4FEB-9026-1EA0ABE09FA4}" type="presParOf" srcId="{B9CF16F1-8F90-4C3B-AD4D-53D6970C342A}" destId="{90D4085D-3BA3-497C-823C-388F95AA49B5}" srcOrd="3" destOrd="0" presId="urn:microsoft.com/office/officeart/2009/3/layout/StepUpProcess"/>
    <dgm:cxn modelId="{FB8A9666-6079-4854-B9BA-901B4C08C0C5}" type="presParOf" srcId="{90D4085D-3BA3-497C-823C-388F95AA49B5}" destId="{8F338AF8-E9BA-4006-9C4D-915552531602}" srcOrd="0" destOrd="0" presId="urn:microsoft.com/office/officeart/2009/3/layout/StepUpProcess"/>
    <dgm:cxn modelId="{506EA885-C57D-45F7-B2EB-783751BC933E}" type="presParOf" srcId="{B9CF16F1-8F90-4C3B-AD4D-53D6970C342A}" destId="{A3DA6DE4-0969-487D-A5D7-2554AA6CEB4C}" srcOrd="4" destOrd="0" presId="urn:microsoft.com/office/officeart/2009/3/layout/StepUpProcess"/>
    <dgm:cxn modelId="{FA1586D7-3CDE-4CB6-B08D-C12FB049003C}" type="presParOf" srcId="{A3DA6DE4-0969-487D-A5D7-2554AA6CEB4C}" destId="{43C1A5B9-67BF-4AA3-A947-46D7363A3AC5}" srcOrd="0" destOrd="0" presId="urn:microsoft.com/office/officeart/2009/3/layout/StepUpProcess"/>
    <dgm:cxn modelId="{B85A8FAF-6033-45E5-BC53-5F6B93A7907B}" type="presParOf" srcId="{A3DA6DE4-0969-487D-A5D7-2554AA6CEB4C}" destId="{C4F98639-8D65-4896-9A8A-5659B5B68A34}" srcOrd="1" destOrd="0" presId="urn:microsoft.com/office/officeart/2009/3/layout/StepUpProcess"/>
    <dgm:cxn modelId="{1CA0D205-8324-432C-A356-8588EA6BB504}" type="presParOf" srcId="{A3DA6DE4-0969-487D-A5D7-2554AA6CEB4C}" destId="{8BDAA1AA-C3D1-47D0-B546-9C1C8079F262}" srcOrd="2" destOrd="0" presId="urn:microsoft.com/office/officeart/2009/3/layout/StepUpProcess"/>
    <dgm:cxn modelId="{5E2C4E92-1289-4567-AD23-17AF1A160E20}" type="presParOf" srcId="{B9CF16F1-8F90-4C3B-AD4D-53D6970C342A}" destId="{3FBE68EC-00E1-4FC9-ABA0-1D268D9F34E4}" srcOrd="5" destOrd="0" presId="urn:microsoft.com/office/officeart/2009/3/layout/StepUpProcess"/>
    <dgm:cxn modelId="{3BA63A1A-0ACB-4EB3-B122-C79A544C2BF8}" type="presParOf" srcId="{3FBE68EC-00E1-4FC9-ABA0-1D268D9F34E4}" destId="{5C8748E4-676D-456F-9616-87BDBD52D30F}" srcOrd="0" destOrd="0" presId="urn:microsoft.com/office/officeart/2009/3/layout/StepUpProcess"/>
    <dgm:cxn modelId="{65EE778B-5ABB-464F-A71E-B3D2B3CD01E2}" type="presParOf" srcId="{B9CF16F1-8F90-4C3B-AD4D-53D6970C342A}" destId="{5284FA0D-B319-4DF9-92E0-F4E824245ACD}" srcOrd="6" destOrd="0" presId="urn:microsoft.com/office/officeart/2009/3/layout/StepUpProcess"/>
    <dgm:cxn modelId="{3D7CB425-FC2E-42C3-884C-E12CD1BD0CA1}" type="presParOf" srcId="{5284FA0D-B319-4DF9-92E0-F4E824245ACD}" destId="{9DCFCAC9-F309-4EED-9AC7-2A0A668C06B6}" srcOrd="0" destOrd="0" presId="urn:microsoft.com/office/officeart/2009/3/layout/StepUpProcess"/>
    <dgm:cxn modelId="{74583559-3738-46F9-9AAE-8EBB7A5B497B}" type="presParOf" srcId="{5284FA0D-B319-4DF9-92E0-F4E824245ACD}" destId="{7782F5C8-8D6B-4206-ACBB-56AD8C9F721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F45F9-DA76-4D10-9BDA-4A90909B727D}">
      <dsp:nvSpPr>
        <dsp:cNvPr id="0" name=""/>
        <dsp:cNvSpPr/>
      </dsp:nvSpPr>
      <dsp:spPr>
        <a:xfrm rot="5400000">
          <a:off x="797160" y="1590595"/>
          <a:ext cx="1538046" cy="25592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1A05CE-0559-4633-9EC8-73D9AEAB37D7}">
      <dsp:nvSpPr>
        <dsp:cNvPr id="0" name=""/>
        <dsp:cNvSpPr/>
      </dsp:nvSpPr>
      <dsp:spPr>
        <a:xfrm>
          <a:off x="608932" y="2356703"/>
          <a:ext cx="2310528" cy="2025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eorgia" panose="02040502050405020303" pitchFamily="18" charset="0"/>
            </a:rPr>
            <a:t>For Emergency or planned placements, relatives may receive TANF Cash Only benefits.</a:t>
          </a:r>
        </a:p>
      </dsp:txBody>
      <dsp:txXfrm>
        <a:off x="608932" y="2356703"/>
        <a:ext cx="2310528" cy="2025313"/>
      </dsp:txXfrm>
    </dsp:sp>
    <dsp:sp modelId="{79231A51-26B6-4874-8EE0-433295901CDB}">
      <dsp:nvSpPr>
        <dsp:cNvPr id="0" name=""/>
        <dsp:cNvSpPr/>
      </dsp:nvSpPr>
      <dsp:spPr>
        <a:xfrm>
          <a:off x="2567387" y="1562808"/>
          <a:ext cx="435948" cy="435948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5932"/>
            <a:satOff val="-7832"/>
            <a:lumOff val="5841"/>
            <a:alphaOff val="0"/>
          </a:schemeClr>
        </a:solidFill>
        <a:ln w="19050" cap="rnd" cmpd="sng" algn="ctr">
          <a:solidFill>
            <a:schemeClr val="accent1">
              <a:shade val="80000"/>
              <a:hueOff val="-5932"/>
              <a:satOff val="-7832"/>
              <a:lumOff val="58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8B1CA-0585-4A4B-A55F-1DAC39DB262B}">
      <dsp:nvSpPr>
        <dsp:cNvPr id="0" name=""/>
        <dsp:cNvSpPr/>
      </dsp:nvSpPr>
      <dsp:spPr>
        <a:xfrm rot="5400000">
          <a:off x="3650958" y="1070160"/>
          <a:ext cx="1538046" cy="25592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11865"/>
            <a:satOff val="-15663"/>
            <a:lumOff val="11681"/>
            <a:alphaOff val="0"/>
          </a:schemeClr>
        </a:solidFill>
        <a:ln w="19050" cap="rnd" cmpd="sng" algn="ctr">
          <a:solidFill>
            <a:schemeClr val="accent1">
              <a:shade val="80000"/>
              <a:hueOff val="-11865"/>
              <a:satOff val="-15663"/>
              <a:lumOff val="116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8AEDE4-9C20-44E4-8BAE-DC106289B3E3}">
      <dsp:nvSpPr>
        <dsp:cNvPr id="0" name=""/>
        <dsp:cNvSpPr/>
      </dsp:nvSpPr>
      <dsp:spPr>
        <a:xfrm>
          <a:off x="3390520" y="1828426"/>
          <a:ext cx="2310528" cy="2025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eorgia" panose="02040502050405020303" pitchFamily="18" charset="0"/>
            </a:rPr>
            <a:t>Relatives or Non-Relatives will receive a foster care board payment.</a:t>
          </a:r>
        </a:p>
      </dsp:txBody>
      <dsp:txXfrm>
        <a:off x="3390520" y="1828426"/>
        <a:ext cx="2310528" cy="2025313"/>
      </dsp:txXfrm>
    </dsp:sp>
    <dsp:sp modelId="{531582B4-D0E9-47AC-8DCD-C57540FB49A1}">
      <dsp:nvSpPr>
        <dsp:cNvPr id="0" name=""/>
        <dsp:cNvSpPr/>
      </dsp:nvSpPr>
      <dsp:spPr>
        <a:xfrm>
          <a:off x="5386168" y="979242"/>
          <a:ext cx="435948" cy="435948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17797"/>
            <a:satOff val="-23495"/>
            <a:lumOff val="17522"/>
            <a:alphaOff val="0"/>
          </a:schemeClr>
        </a:solidFill>
        <a:ln w="19050" cap="rnd" cmpd="sng" algn="ctr">
          <a:solidFill>
            <a:schemeClr val="accent1">
              <a:shade val="80000"/>
              <a:hueOff val="-17797"/>
              <a:satOff val="-23495"/>
              <a:lumOff val="175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C1A5B9-67BF-4AA3-A947-46D7363A3AC5}">
      <dsp:nvSpPr>
        <dsp:cNvPr id="0" name=""/>
        <dsp:cNvSpPr/>
      </dsp:nvSpPr>
      <dsp:spPr>
        <a:xfrm rot="5400000">
          <a:off x="6489452" y="353425"/>
          <a:ext cx="1538046" cy="25592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23729"/>
            <a:satOff val="-31327"/>
            <a:lumOff val="23362"/>
            <a:alphaOff val="0"/>
          </a:schemeClr>
        </a:solidFill>
        <a:ln w="19050" cap="rnd" cmpd="sng" algn="ctr">
          <a:solidFill>
            <a:schemeClr val="accent1">
              <a:shade val="80000"/>
              <a:hueOff val="-23729"/>
              <a:satOff val="-31327"/>
              <a:lumOff val="233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98639-8D65-4896-9A8A-5659B5B68A34}">
      <dsp:nvSpPr>
        <dsp:cNvPr id="0" name=""/>
        <dsp:cNvSpPr/>
      </dsp:nvSpPr>
      <dsp:spPr>
        <a:xfrm>
          <a:off x="6333106" y="1197220"/>
          <a:ext cx="2310528" cy="2025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eorgia" panose="02040502050405020303" pitchFamily="18" charset="0"/>
            </a:rPr>
            <a:t>Requires a minimum of 6 months of foster care board payments, proceed to G.A.P.</a:t>
          </a:r>
        </a:p>
      </dsp:txBody>
      <dsp:txXfrm>
        <a:off x="6333106" y="1197220"/>
        <a:ext cx="2310528" cy="2025313"/>
      </dsp:txXfrm>
    </dsp:sp>
    <dsp:sp modelId="{8BDAA1AA-C3D1-47D0-B546-9C1C8079F262}">
      <dsp:nvSpPr>
        <dsp:cNvPr id="0" name=""/>
        <dsp:cNvSpPr/>
      </dsp:nvSpPr>
      <dsp:spPr>
        <a:xfrm>
          <a:off x="8193741" y="308618"/>
          <a:ext cx="435948" cy="435948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29662"/>
            <a:satOff val="-39158"/>
            <a:lumOff val="29202"/>
            <a:alphaOff val="0"/>
          </a:schemeClr>
        </a:solidFill>
        <a:ln w="19050" cap="rnd" cmpd="sng" algn="ctr">
          <a:solidFill>
            <a:schemeClr val="accent1">
              <a:shade val="80000"/>
              <a:hueOff val="-29662"/>
              <a:satOff val="-39158"/>
              <a:lumOff val="292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FCAC9-F309-4EED-9AC7-2A0A668C06B6}">
      <dsp:nvSpPr>
        <dsp:cNvPr id="0" name=""/>
        <dsp:cNvSpPr/>
      </dsp:nvSpPr>
      <dsp:spPr>
        <a:xfrm rot="5400000">
          <a:off x="9284207" y="-312461"/>
          <a:ext cx="1538046" cy="25592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35594"/>
            <a:satOff val="-46990"/>
            <a:lumOff val="35043"/>
            <a:alphaOff val="0"/>
          </a:schemeClr>
        </a:solidFill>
        <a:ln w="19050" cap="rnd" cmpd="sng" algn="ctr">
          <a:solidFill>
            <a:schemeClr val="accent1">
              <a:shade val="80000"/>
              <a:hueOff val="-35594"/>
              <a:satOff val="-46990"/>
              <a:lumOff val="350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2F5C8-8D6B-4206-ACBB-56AD8C9F721C}">
      <dsp:nvSpPr>
        <dsp:cNvPr id="0" name=""/>
        <dsp:cNvSpPr/>
      </dsp:nvSpPr>
      <dsp:spPr>
        <a:xfrm>
          <a:off x="9131076" y="141043"/>
          <a:ext cx="2310528" cy="2025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Georgia" panose="02040502050405020303" pitchFamily="18" charset="0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eorgia" panose="02040502050405020303" pitchFamily="18" charset="0"/>
            </a:rPr>
            <a:t>Receive G.A.P. payments and complete the  re-determination process annually to continue receiving benefits.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latin typeface="Georgia" panose="02040502050405020303" pitchFamily="18" charset="0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</dsp:txBody>
      <dsp:txXfrm>
        <a:off x="9131076" y="141043"/>
        <a:ext cx="2310528" cy="2025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E6E22E-288A-414B-A8DE-E4DBD03D5FC0}" type="datetimeFigureOut">
              <a:rPr lang="en-US"/>
              <a:t>4/14/2025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114579-D02A-4B51-B5DF-8EC449F77AC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A9AE7E-E0F9-4C51-AD9A-F4C3A6E23BBF}" type="datetimeFigureOut">
              <a:rPr lang="en-US"/>
              <a:t>4/14/2025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074690-7256-4BB9-AC0F-97AEAE8CDEC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654" y="1447801"/>
            <a:ext cx="8823360" cy="3329581"/>
          </a:xfrm>
        </p:spPr>
        <p:txBody>
          <a:bodyPr anchor="b"/>
          <a:lstStyle>
            <a:lvl1pPr>
              <a:defRPr sz="71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654" y="4777380"/>
            <a:ext cx="8823360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7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4800587"/>
            <a:ext cx="8823359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654" y="685800"/>
            <a:ext cx="8823360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5" y="5367325"/>
            <a:ext cx="882335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6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4" y="1447800"/>
            <a:ext cx="8823361" cy="1981200"/>
          </a:xfrm>
        </p:spPr>
        <p:txBody>
          <a:bodyPr/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8823361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62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391" y="1447800"/>
            <a:ext cx="7997232" cy="2323374"/>
          </a:xfrm>
        </p:spPr>
        <p:txBody>
          <a:bodyPr/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29898" y="3771174"/>
            <a:ext cx="7277753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4350657"/>
            <a:ext cx="8823361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061" y="971253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28060" y="2613787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372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3" y="3124201"/>
            <a:ext cx="8823362" cy="1653180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1" cy="860400"/>
          </a:xfrm>
        </p:spPr>
        <p:txBody>
          <a:bodyPr anchor="t"/>
          <a:lstStyle>
            <a:lvl1pPr marL="0" indent="0" algn="l">
              <a:buNone/>
              <a:defRPr sz="1999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06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782" y="1981200"/>
            <a:ext cx="294609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293" y="2667000"/>
            <a:ext cx="292658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2648" y="1981200"/>
            <a:ext cx="2935476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2097" y="2667000"/>
            <a:ext cx="294602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1981200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2845" y="2667000"/>
            <a:ext cx="2931349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83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293" y="4250949"/>
            <a:ext cx="293928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293" y="2209800"/>
            <a:ext cx="293928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293" y="4827212"/>
            <a:ext cx="2939284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8363" y="4250949"/>
            <a:ext cx="292976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8362" y="2209800"/>
            <a:ext cx="292976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7009" y="4827211"/>
            <a:ext cx="293364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4250949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2844" y="2209800"/>
            <a:ext cx="2931349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2720" y="4827209"/>
            <a:ext cx="293523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8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9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2050" y="430214"/>
            <a:ext cx="1752145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294" y="887414"/>
            <a:ext cx="7421216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9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6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2861734"/>
            <a:ext cx="8823359" cy="1915647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0" cy="860400"/>
          </a:xfrm>
        </p:spPr>
        <p:txBody>
          <a:bodyPr anchor="t"/>
          <a:lstStyle>
            <a:lvl1pPr marL="0" indent="0" algn="l">
              <a:buNone/>
              <a:defRPr sz="1999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025" y="2060576"/>
            <a:ext cx="4395194" cy="4195763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3021" y="2056093"/>
            <a:ext cx="4395196" cy="4200245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6" y="1905000"/>
            <a:ext cx="439519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025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3023" y="1905000"/>
            <a:ext cx="439519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3023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1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1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9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2" y="1447800"/>
            <a:ext cx="3400178" cy="1447800"/>
          </a:xfrm>
        </p:spPr>
        <p:txBody>
          <a:bodyPr anchor="b"/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370" y="1447800"/>
            <a:ext cx="5194644" cy="4572000"/>
          </a:xfrm>
        </p:spPr>
        <p:txBody>
          <a:bodyPr anchor="ctr"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3" y="3129281"/>
            <a:ext cx="3400177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606" y="1854192"/>
            <a:ext cx="5091580" cy="1574808"/>
          </a:xfrm>
        </p:spPr>
        <p:txBody>
          <a:bodyPr anchor="b">
            <a:normAutofit/>
          </a:bodyPr>
          <a:lstStyle>
            <a:lvl1pPr algn="l">
              <a:defRPr sz="35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7736" y="1143000"/>
            <a:ext cx="3199567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5083655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5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4035961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522016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6770" y="1676400"/>
            <a:ext cx="2818666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7330" y="1"/>
            <a:ext cx="1602969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3637" y="6096000"/>
            <a:ext cx="993475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5094" y="0"/>
            <a:ext cx="685621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943" y="452718"/>
            <a:ext cx="9402274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5" y="2052919"/>
            <a:ext cx="894421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2866" y="1790741"/>
            <a:ext cx="990599" cy="30472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48740" y="3225337"/>
            <a:ext cx="3859795" cy="3047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49844" y="295730"/>
            <a:ext cx="837981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799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255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  <p:sldLayoutId id="2147484012" r:id="rId12"/>
    <p:sldLayoutId id="2147484013" r:id="rId13"/>
    <p:sldLayoutId id="2147484014" r:id="rId14"/>
    <p:sldLayoutId id="2147484015" r:id="rId15"/>
    <p:sldLayoutId id="2147484016" r:id="rId16"/>
    <p:sldLayoutId id="214748401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4199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999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799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524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.state.fl.us/statutes/index.cfm?App_mode=Display_Statute&amp;Search_String=&amp;URL=0400-0499/0409/Sections/0409.1678.html" TargetMode="External"/><Relationship Id="rId2" Type="http://schemas.openxmlformats.org/officeDocument/2006/relationships/hyperlink" Target="http://www.leg.state.fl.us/statutes/index.cfm?App_mode=Display_Statute&amp;URL=0400-0499/0409/Sections/0409.175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6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88520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7668" y="3753695"/>
            <a:ext cx="3471156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eeform: Shape 20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88825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779B92-659A-4988-BF83-9BDF410F3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53" y="623571"/>
            <a:ext cx="10258318" cy="352388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7900" dirty="0"/>
              <a:t>Florida’s New Guardianship Assistance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A8A6B-877D-44A7-BF2B-5C72628C6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53" y="4881465"/>
            <a:ext cx="10258318" cy="135296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2"/>
                </a:solidFill>
              </a:rPr>
              <a:t>Courtney smith, MSW</a:t>
            </a:r>
          </a:p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2"/>
                </a:solidFill>
              </a:rPr>
              <a:t>Adoption and permanency manager</a:t>
            </a:r>
          </a:p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2"/>
                </a:solidFill>
              </a:rPr>
              <a:t>Office of child welfare</a:t>
            </a:r>
          </a:p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2"/>
                </a:solidFill>
              </a:rPr>
              <a:t>Florida Department of Children and families </a:t>
            </a:r>
          </a:p>
          <a:p>
            <a:pPr algn="ctr">
              <a:lnSpc>
                <a:spcPct val="90000"/>
              </a:lnSpc>
            </a:pPr>
            <a:endParaRPr lang="en-US" sz="1400" dirty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</a:pPr>
            <a:endParaRPr lang="en-US" sz="1300" dirty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</a:pPr>
            <a:endParaRPr lang="en-US" sz="13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05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925"/>
            <a:ext cx="10508668" cy="10806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999" dirty="0">
                <a:latin typeface="Century Gothic" panose="020B0502020202020204" pitchFamily="34" charset="0"/>
              </a:rPr>
              <a:t>Guardianship Assistance Program Eligibility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67" y="2188843"/>
            <a:ext cx="11892491" cy="4429241"/>
          </a:xfrm>
        </p:spPr>
        <p:txBody>
          <a:bodyPr>
            <a:normAutofit fontScale="92500" lnSpcReduction="10000"/>
          </a:bodyPr>
          <a:lstStyle/>
          <a:p>
            <a:r>
              <a:rPr lang="en-US" sz="2199" dirty="0">
                <a:latin typeface="Century Gothic" panose="020B0502020202020204" pitchFamily="34" charset="0"/>
              </a:rPr>
              <a:t>The child has been placed with the guardian by the court;</a:t>
            </a:r>
          </a:p>
          <a:p>
            <a:endParaRPr lang="en-US" sz="2199" dirty="0">
              <a:latin typeface="Century Gothic" panose="020B0502020202020204" pitchFamily="34" charset="0"/>
            </a:endParaRPr>
          </a:p>
          <a:p>
            <a:r>
              <a:rPr lang="en-US" sz="2199" dirty="0">
                <a:latin typeface="Century Gothic" panose="020B0502020202020204" pitchFamily="34" charset="0"/>
              </a:rPr>
              <a:t>The court has granted legal custody to the guardian pursuant to s. 39.521 or s. 39.522,F.S.;</a:t>
            </a:r>
          </a:p>
          <a:p>
            <a:endParaRPr lang="en-US" sz="2199" dirty="0">
              <a:latin typeface="Century Gothic" panose="020B0502020202020204" pitchFamily="34" charset="0"/>
            </a:endParaRPr>
          </a:p>
          <a:p>
            <a:r>
              <a:rPr lang="en-US" sz="2199" dirty="0">
                <a:latin typeface="Century Gothic" panose="020B0502020202020204" pitchFamily="34" charset="0"/>
              </a:rPr>
              <a:t>The guardian has been licensed to care for the child as provided in s. 409.175, F.S.;</a:t>
            </a:r>
          </a:p>
          <a:p>
            <a:endParaRPr lang="en-US" sz="2199" dirty="0">
              <a:latin typeface="Century Gothic" panose="020B0502020202020204" pitchFamily="34" charset="0"/>
            </a:endParaRPr>
          </a:p>
          <a:p>
            <a:r>
              <a:rPr lang="en-US" sz="2199" dirty="0">
                <a:latin typeface="Century Gothic" panose="020B0502020202020204" pitchFamily="34" charset="0"/>
              </a:rPr>
              <a:t>The child was eligible for foster care room and board payments for at least 6 consecutive months with the current guardian;</a:t>
            </a:r>
          </a:p>
          <a:p>
            <a:endParaRPr lang="en-US" sz="2199" dirty="0">
              <a:latin typeface="Century Gothic" panose="020B0502020202020204" pitchFamily="34" charset="0"/>
            </a:endParaRPr>
          </a:p>
          <a:p>
            <a:r>
              <a:rPr lang="en-US" sz="2199" dirty="0">
                <a:latin typeface="Century Gothic" panose="020B0502020202020204" pitchFamily="34" charset="0"/>
              </a:rPr>
              <a:t>The guardian enters a guardianship assistance agreement for the child prior to the closing of the case in permanent guardianship.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10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2B56B-CAD1-42AD-A559-22F886CBC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Guardianship Assistance Program</a:t>
            </a:r>
            <a:br>
              <a:rPr lang="en-US" dirty="0"/>
            </a:br>
            <a:r>
              <a:rPr lang="en-US" dirty="0"/>
              <a:t>Benefits </a:t>
            </a:r>
            <a:endParaRPr lang="en-US" sz="3200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3301FF-D171-47A2-8D7C-8EC8D1EB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944" y="1981199"/>
            <a:ext cx="10096668" cy="4800601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Monthly payments amount to $333 per month;</a:t>
            </a:r>
          </a:p>
          <a:p>
            <a:pPr lvl="1"/>
            <a:r>
              <a:rPr lang="en-US" sz="2400" dirty="0"/>
              <a:t>Medicaid benefits until the child is 18 years of age (or 21 if the child is eligible for Extension of Guardianship Assistance Program);</a:t>
            </a:r>
          </a:p>
          <a:p>
            <a:pPr lvl="1"/>
            <a:r>
              <a:rPr lang="en-US" sz="2400" dirty="0"/>
              <a:t> Tuition and Fee Exemption for Students in Foster Care (inclusive of all children that are receiving G.A.P. benefits);</a:t>
            </a:r>
          </a:p>
          <a:p>
            <a:pPr lvl="1"/>
            <a:r>
              <a:rPr lang="en-US" sz="2400" dirty="0"/>
              <a:t>A family is still eligible for benefits if the child and caregiver live or move out of state;</a:t>
            </a:r>
          </a:p>
          <a:p>
            <a:pPr lvl="1"/>
            <a:r>
              <a:rPr lang="en-US" sz="2400" dirty="0"/>
              <a:t>A one-time payment to assist with the costs of establishing permanent guardianship (up to $2,000; non-recurring expenses). 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4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2B56B-CAD1-42AD-A559-22F886CB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942" y="452718"/>
            <a:ext cx="9859357" cy="1400530"/>
          </a:xfrm>
        </p:spPr>
        <p:txBody>
          <a:bodyPr/>
          <a:lstStyle/>
          <a:p>
            <a:pPr algn="ctr"/>
            <a:r>
              <a:rPr lang="en-US" sz="3300" dirty="0"/>
              <a:t>Extension of Guardianship Assistance Payments (EGAP) </a:t>
            </a:r>
            <a:r>
              <a:rPr lang="en-US" sz="3200" i="1" dirty="0"/>
              <a:t>Overview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3301FF-D171-47A2-8D7C-8EC8D1EB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25" y="2052919"/>
            <a:ext cx="9402274" cy="4195481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Continues payment and Medicaid until age 21 if program requirements are met:</a:t>
            </a:r>
          </a:p>
          <a:p>
            <a:pPr lvl="1"/>
            <a:r>
              <a:rPr lang="en-US" sz="2400" dirty="0"/>
              <a:t>Guardian(s) and department must enter into the Guardianship Assistance Agreement when the child is age 16 or 17. </a:t>
            </a:r>
          </a:p>
          <a:p>
            <a:pPr lvl="1"/>
            <a:r>
              <a:rPr lang="en-US" sz="2400" dirty="0"/>
              <a:t>Young adult must be in a qualifying activity( same activities as EFC).</a:t>
            </a:r>
          </a:p>
          <a:p>
            <a:pPr lvl="1"/>
            <a:r>
              <a:rPr lang="en-US" sz="2400" dirty="0"/>
              <a:t>To qualify, guardian must opt in during the initial GAA.</a:t>
            </a:r>
          </a:p>
          <a:p>
            <a:pPr lvl="1"/>
            <a:r>
              <a:rPr lang="en-US" sz="2400" dirty="0"/>
              <a:t>If the EGAP is not included as part of the GAA prior to case closing in Permanent Guardianship, the family cannot participate in the program.</a:t>
            </a:r>
          </a:p>
          <a:p>
            <a:r>
              <a:rPr lang="en-US" sz="2600" dirty="0"/>
              <a:t>Requires ongoing redetermination of qualifying activity</a:t>
            </a:r>
          </a:p>
          <a:p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5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81280-C888-4D0F-963A-5DB4B619C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500" dirty="0">
                <a:solidFill>
                  <a:srgbClr val="EBEBEB"/>
                </a:solidFill>
              </a:rPr>
              <a:t>Extension of Guardianship Assistance Payments  </a:t>
            </a:r>
            <a:r>
              <a:rPr lang="en-US" sz="3200" i="1" dirty="0">
                <a:solidFill>
                  <a:srgbClr val="EBEBEB"/>
                </a:solidFill>
              </a:rPr>
              <a:t>Overview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8A8F2-C769-4C31-AE99-4D431B187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25" y="1752601"/>
            <a:ext cx="8944211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EGAP payments begin once:</a:t>
            </a:r>
          </a:p>
          <a:p>
            <a:pPr lvl="1"/>
            <a:r>
              <a:rPr lang="en-US" dirty="0"/>
              <a:t>The child turns 18.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All parties have signed the EGAA.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Supporting documentation of the qualifying activity is received.</a:t>
            </a:r>
          </a:p>
          <a:p>
            <a:pPr marL="457063" lvl="1" indent="0">
              <a:buNone/>
            </a:pPr>
            <a:endParaRPr lang="en-US" dirty="0"/>
          </a:p>
          <a:p>
            <a:pPr lvl="1"/>
            <a:r>
              <a:rPr lang="en-US" dirty="0"/>
              <a:t>Cost of living increases do not apply to EGAP payments.</a:t>
            </a:r>
          </a:p>
          <a:p>
            <a:endParaRPr lang="en-US" dirty="0"/>
          </a:p>
          <a:p>
            <a:r>
              <a:rPr lang="en-US" dirty="0"/>
              <a:t>Requires ongoing redetermination of qualifying activity.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9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3012" y="2133600"/>
            <a:ext cx="68194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5748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3694E-6 4.81481E-6 C 0.03803 4.81481E-6 0.06903 0.03101 0.06903 0.06898 C 0.06903 0.09398 0.05601 0.11597 0.03699 0.12893 C 0.03699 0.12916 0.03595 0.12893 0.03595 0.12916 C 0.02905 0.13402 0.02501 0.14189 0.02501 0.15092 C 0.02501 0.15902 0.02905 0.16597 0.034 0.17106 C 0.04194 0.17893 0.04702 0.19097 0.04702 0.203 C 0.04702 0.22893 0.02605 0.25 -3.83694E-6 0.25 C -0.02604 0.25 -0.04701 0.22893 -0.04701 0.203 C -0.04701 0.19097 -0.04193 0.17893 -0.03399 0.17106 C -0.02904 0.16597 -0.02604 0.15902 -0.02604 0.15092 C -0.02604 0.14189 -0.02995 0.13402 -0.03594 0.12893 C -0.03594 0.12916 -0.03698 0.12893 -0.03698 0.12916 C -0.05704 0.11597 -0.06994 0.09398 -0.06994 0.06898 C -0.06994 0.03101 -0.03894 4.81481E-6 -3.83694E-6 4.81481E-6 C -3.83694E-6 0.00023 -3.83694E-6 4.81481E-6 -3.83694E-6 0.00023 L -3.83694E-6 4.81481E-6 Z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6A81905-F480-46A4-BC10-215D24EA1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779B92-659A-4988-BF83-9BDF410F3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0743" y="1447800"/>
            <a:ext cx="5220965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>
                <a:solidFill>
                  <a:srgbClr val="EBEBEB"/>
                </a:solidFill>
              </a:rPr>
              <a:t>Guardianship Readiness Assessment Tool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A8A6B-877D-44A7-BF2B-5C72628C6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0743" y="4777380"/>
            <a:ext cx="5220966" cy="861420"/>
          </a:xfrm>
        </p:spPr>
        <p:txBody>
          <a:bodyPr>
            <a:normAutofit/>
          </a:bodyPr>
          <a:lstStyle/>
          <a:p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6" name="Freeform 8">
            <a:extLst>
              <a:ext uri="{FF2B5EF4-FFF2-40B4-BE49-F238E27FC236}">
                <a16:creationId xmlns:a16="http://schemas.microsoft.com/office/drawing/2014/main" id="{36FD4D9D-3784-41E8-8405-A42B72F5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4614" y="-1"/>
            <a:ext cx="559327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8" name="Freeform: Shape 37">
            <a:extLst>
              <a:ext uri="{FF2B5EF4-FFF2-40B4-BE49-F238E27FC236}">
                <a16:creationId xmlns:a16="http://schemas.microsoft.com/office/drawing/2014/main" id="{09811DF6-66E4-43D5-B564-315179653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80796" cy="6858000"/>
          </a:xfrm>
          <a:custGeom>
            <a:avLst/>
            <a:gdLst>
              <a:gd name="connsiteX0" fmla="*/ 3137249 w 4481964"/>
              <a:gd name="connsiteY0" fmla="*/ 0 h 6858000"/>
              <a:gd name="connsiteX1" fmla="*/ 4480787 w 4481964"/>
              <a:gd name="connsiteY1" fmla="*/ 0 h 6858000"/>
              <a:gd name="connsiteX2" fmla="*/ 4455742 w 4481964"/>
              <a:gd name="connsiteY2" fmla="*/ 155676 h 6858000"/>
              <a:gd name="connsiteX3" fmla="*/ 4431873 w 4481964"/>
              <a:gd name="connsiteY3" fmla="*/ 310667 h 6858000"/>
              <a:gd name="connsiteX4" fmla="*/ 4408509 w 4481964"/>
              <a:gd name="connsiteY4" fmla="*/ 466344 h 6858000"/>
              <a:gd name="connsiteX5" fmla="*/ 4388506 w 4481964"/>
              <a:gd name="connsiteY5" fmla="*/ 622706 h 6858000"/>
              <a:gd name="connsiteX6" fmla="*/ 4368335 w 4481964"/>
              <a:gd name="connsiteY6" fmla="*/ 778383 h 6858000"/>
              <a:gd name="connsiteX7" fmla="*/ 4349509 w 4481964"/>
              <a:gd name="connsiteY7" fmla="*/ 934745 h 6858000"/>
              <a:gd name="connsiteX8" fmla="*/ 4333373 w 4481964"/>
              <a:gd name="connsiteY8" fmla="*/ 1089050 h 6858000"/>
              <a:gd name="connsiteX9" fmla="*/ 4318077 w 4481964"/>
              <a:gd name="connsiteY9" fmla="*/ 1245413 h 6858000"/>
              <a:gd name="connsiteX10" fmla="*/ 4304125 w 4481964"/>
              <a:gd name="connsiteY10" fmla="*/ 1401089 h 6858000"/>
              <a:gd name="connsiteX11" fmla="*/ 4292023 w 4481964"/>
              <a:gd name="connsiteY11" fmla="*/ 1554023 h 6858000"/>
              <a:gd name="connsiteX12" fmla="*/ 4279920 w 4481964"/>
              <a:gd name="connsiteY12" fmla="*/ 1709013 h 6858000"/>
              <a:gd name="connsiteX13" fmla="*/ 4269835 w 4481964"/>
              <a:gd name="connsiteY13" fmla="*/ 1861947 h 6858000"/>
              <a:gd name="connsiteX14" fmla="*/ 4261935 w 4481964"/>
              <a:gd name="connsiteY14" fmla="*/ 2014880 h 6858000"/>
              <a:gd name="connsiteX15" fmla="*/ 4253698 w 4481964"/>
              <a:gd name="connsiteY15" fmla="*/ 2167128 h 6858000"/>
              <a:gd name="connsiteX16" fmla="*/ 4246807 w 4481964"/>
              <a:gd name="connsiteY16" fmla="*/ 2318004 h 6858000"/>
              <a:gd name="connsiteX17" fmla="*/ 4241932 w 4481964"/>
              <a:gd name="connsiteY17" fmla="*/ 2467508 h 6858000"/>
              <a:gd name="connsiteX18" fmla="*/ 4237730 w 4481964"/>
              <a:gd name="connsiteY18" fmla="*/ 2617013 h 6858000"/>
              <a:gd name="connsiteX19" fmla="*/ 4233696 w 4481964"/>
              <a:gd name="connsiteY19" fmla="*/ 2765145 h 6858000"/>
              <a:gd name="connsiteX20" fmla="*/ 4231847 w 4481964"/>
              <a:gd name="connsiteY20" fmla="*/ 2911221 h 6858000"/>
              <a:gd name="connsiteX21" fmla="*/ 4229830 w 4481964"/>
              <a:gd name="connsiteY21" fmla="*/ 3057296 h 6858000"/>
              <a:gd name="connsiteX22" fmla="*/ 4228821 w 4481964"/>
              <a:gd name="connsiteY22" fmla="*/ 3201314 h 6858000"/>
              <a:gd name="connsiteX23" fmla="*/ 4229830 w 4481964"/>
              <a:gd name="connsiteY23" fmla="*/ 3343960 h 6858000"/>
              <a:gd name="connsiteX24" fmla="*/ 4229830 w 4481964"/>
              <a:gd name="connsiteY24" fmla="*/ 3485235 h 6858000"/>
              <a:gd name="connsiteX25" fmla="*/ 4231847 w 4481964"/>
              <a:gd name="connsiteY25" fmla="*/ 3625138 h 6858000"/>
              <a:gd name="connsiteX26" fmla="*/ 4234872 w 4481964"/>
              <a:gd name="connsiteY26" fmla="*/ 3762298 h 6858000"/>
              <a:gd name="connsiteX27" fmla="*/ 4237730 w 4481964"/>
              <a:gd name="connsiteY27" fmla="*/ 3898087 h 6858000"/>
              <a:gd name="connsiteX28" fmla="*/ 4240924 w 4481964"/>
              <a:gd name="connsiteY28" fmla="*/ 4031132 h 6858000"/>
              <a:gd name="connsiteX29" fmla="*/ 4245798 w 4481964"/>
              <a:gd name="connsiteY29" fmla="*/ 4163491 h 6858000"/>
              <a:gd name="connsiteX30" fmla="*/ 4251009 w 4481964"/>
              <a:gd name="connsiteY30" fmla="*/ 4293793 h 6858000"/>
              <a:gd name="connsiteX31" fmla="*/ 4255715 w 4481964"/>
              <a:gd name="connsiteY31" fmla="*/ 4421352 h 6858000"/>
              <a:gd name="connsiteX32" fmla="*/ 4268995 w 4481964"/>
              <a:gd name="connsiteY32" fmla="*/ 4670298 h 6858000"/>
              <a:gd name="connsiteX33" fmla="*/ 4283114 w 4481964"/>
              <a:gd name="connsiteY33" fmla="*/ 4908956 h 6858000"/>
              <a:gd name="connsiteX34" fmla="*/ 4297906 w 4481964"/>
              <a:gd name="connsiteY34" fmla="*/ 5138013 h 6858000"/>
              <a:gd name="connsiteX35" fmla="*/ 4314211 w 4481964"/>
              <a:gd name="connsiteY35" fmla="*/ 5354726 h 6858000"/>
              <a:gd name="connsiteX36" fmla="*/ 4331188 w 4481964"/>
              <a:gd name="connsiteY36" fmla="*/ 5561838 h 6858000"/>
              <a:gd name="connsiteX37" fmla="*/ 4349509 w 4481964"/>
              <a:gd name="connsiteY37" fmla="*/ 5753862 h 6858000"/>
              <a:gd name="connsiteX38" fmla="*/ 4367495 w 4481964"/>
              <a:gd name="connsiteY38" fmla="*/ 5934227 h 6858000"/>
              <a:gd name="connsiteX39" fmla="*/ 4385480 w 4481964"/>
              <a:gd name="connsiteY39" fmla="*/ 6100191 h 6858000"/>
              <a:gd name="connsiteX40" fmla="*/ 4402457 w 4481964"/>
              <a:gd name="connsiteY40" fmla="*/ 6252438 h 6858000"/>
              <a:gd name="connsiteX41" fmla="*/ 4418594 w 4481964"/>
              <a:gd name="connsiteY41" fmla="*/ 6387541 h 6858000"/>
              <a:gd name="connsiteX42" fmla="*/ 4433890 w 4481964"/>
              <a:gd name="connsiteY42" fmla="*/ 6509613 h 6858000"/>
              <a:gd name="connsiteX43" fmla="*/ 4446665 w 4481964"/>
              <a:gd name="connsiteY43" fmla="*/ 6612483 h 6858000"/>
              <a:gd name="connsiteX44" fmla="*/ 4458767 w 4481964"/>
              <a:gd name="connsiteY44" fmla="*/ 6698894 h 6858000"/>
              <a:gd name="connsiteX45" fmla="*/ 4476081 w 4481964"/>
              <a:gd name="connsiteY45" fmla="*/ 6817538 h 6858000"/>
              <a:gd name="connsiteX46" fmla="*/ 4481964 w 4481964"/>
              <a:gd name="connsiteY46" fmla="*/ 6858000 h 6858000"/>
              <a:gd name="connsiteX47" fmla="*/ 3577807 w 4481964"/>
              <a:gd name="connsiteY47" fmla="*/ 6858000 h 6858000"/>
              <a:gd name="connsiteX48" fmla="*/ 3577807 w 4481964"/>
              <a:gd name="connsiteY48" fmla="*/ 6858000 h 6858000"/>
              <a:gd name="connsiteX49" fmla="*/ 0 w 4481964"/>
              <a:gd name="connsiteY49" fmla="*/ 6858000 h 6858000"/>
              <a:gd name="connsiteX50" fmla="*/ 0 w 4481964"/>
              <a:gd name="connsiteY50" fmla="*/ 0 h 6858000"/>
              <a:gd name="connsiteX51" fmla="*/ 3137249 w 4481964"/>
              <a:gd name="connsiteY5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481964" h="6858000">
                <a:moveTo>
                  <a:pt x="3137249" y="0"/>
                </a:moveTo>
                <a:lnTo>
                  <a:pt x="4480787" y="0"/>
                </a:lnTo>
                <a:lnTo>
                  <a:pt x="4455742" y="155676"/>
                </a:lnTo>
                <a:lnTo>
                  <a:pt x="4431873" y="310667"/>
                </a:lnTo>
                <a:lnTo>
                  <a:pt x="4408509" y="466344"/>
                </a:lnTo>
                <a:lnTo>
                  <a:pt x="4388506" y="622706"/>
                </a:lnTo>
                <a:lnTo>
                  <a:pt x="4368335" y="778383"/>
                </a:lnTo>
                <a:lnTo>
                  <a:pt x="4349509" y="934745"/>
                </a:lnTo>
                <a:lnTo>
                  <a:pt x="4333373" y="1089050"/>
                </a:lnTo>
                <a:lnTo>
                  <a:pt x="4318077" y="1245413"/>
                </a:lnTo>
                <a:lnTo>
                  <a:pt x="4304125" y="1401089"/>
                </a:lnTo>
                <a:lnTo>
                  <a:pt x="4292023" y="1554023"/>
                </a:lnTo>
                <a:lnTo>
                  <a:pt x="4279920" y="1709013"/>
                </a:lnTo>
                <a:lnTo>
                  <a:pt x="4269835" y="1861947"/>
                </a:lnTo>
                <a:lnTo>
                  <a:pt x="4261935" y="2014880"/>
                </a:lnTo>
                <a:lnTo>
                  <a:pt x="4253698" y="2167128"/>
                </a:lnTo>
                <a:lnTo>
                  <a:pt x="4246807" y="2318004"/>
                </a:lnTo>
                <a:lnTo>
                  <a:pt x="4241932" y="2467508"/>
                </a:lnTo>
                <a:lnTo>
                  <a:pt x="4237730" y="2617013"/>
                </a:lnTo>
                <a:lnTo>
                  <a:pt x="4233696" y="2765145"/>
                </a:lnTo>
                <a:lnTo>
                  <a:pt x="4231847" y="2911221"/>
                </a:lnTo>
                <a:lnTo>
                  <a:pt x="4229830" y="3057296"/>
                </a:lnTo>
                <a:lnTo>
                  <a:pt x="4228821" y="3201314"/>
                </a:lnTo>
                <a:lnTo>
                  <a:pt x="4229830" y="3343960"/>
                </a:lnTo>
                <a:lnTo>
                  <a:pt x="4229830" y="3485235"/>
                </a:lnTo>
                <a:lnTo>
                  <a:pt x="4231847" y="3625138"/>
                </a:lnTo>
                <a:lnTo>
                  <a:pt x="4234872" y="3762298"/>
                </a:lnTo>
                <a:lnTo>
                  <a:pt x="4237730" y="3898087"/>
                </a:lnTo>
                <a:lnTo>
                  <a:pt x="4240924" y="4031132"/>
                </a:lnTo>
                <a:lnTo>
                  <a:pt x="4245798" y="4163491"/>
                </a:lnTo>
                <a:lnTo>
                  <a:pt x="4251009" y="4293793"/>
                </a:lnTo>
                <a:lnTo>
                  <a:pt x="4255715" y="4421352"/>
                </a:lnTo>
                <a:lnTo>
                  <a:pt x="4268995" y="4670298"/>
                </a:lnTo>
                <a:lnTo>
                  <a:pt x="4283114" y="4908956"/>
                </a:lnTo>
                <a:lnTo>
                  <a:pt x="4297906" y="5138013"/>
                </a:lnTo>
                <a:lnTo>
                  <a:pt x="4314211" y="5354726"/>
                </a:lnTo>
                <a:lnTo>
                  <a:pt x="4331188" y="5561838"/>
                </a:lnTo>
                <a:lnTo>
                  <a:pt x="4349509" y="5753862"/>
                </a:lnTo>
                <a:lnTo>
                  <a:pt x="4367495" y="5934227"/>
                </a:lnTo>
                <a:lnTo>
                  <a:pt x="4385480" y="6100191"/>
                </a:lnTo>
                <a:lnTo>
                  <a:pt x="4402457" y="6252438"/>
                </a:lnTo>
                <a:lnTo>
                  <a:pt x="4418594" y="6387541"/>
                </a:lnTo>
                <a:lnTo>
                  <a:pt x="4433890" y="6509613"/>
                </a:lnTo>
                <a:lnTo>
                  <a:pt x="4446665" y="6612483"/>
                </a:lnTo>
                <a:lnTo>
                  <a:pt x="4458767" y="6698894"/>
                </a:lnTo>
                <a:lnTo>
                  <a:pt x="4476081" y="6817538"/>
                </a:lnTo>
                <a:lnTo>
                  <a:pt x="4481964" y="6858000"/>
                </a:lnTo>
                <a:lnTo>
                  <a:pt x="3577807" y="6858000"/>
                </a:lnTo>
                <a:lnTo>
                  <a:pt x="3577807" y="6858000"/>
                </a:lnTo>
                <a:lnTo>
                  <a:pt x="0" y="6858000"/>
                </a:lnTo>
                <a:lnTo>
                  <a:pt x="0" y="0"/>
                </a:lnTo>
                <a:lnTo>
                  <a:pt x="3137249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0817A52-B891-4228-A61E-0C0A5763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5093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1" name="Graphic 30" descr="Checklist">
            <a:extLst>
              <a:ext uri="{FF2B5EF4-FFF2-40B4-BE49-F238E27FC236}">
                <a16:creationId xmlns:a16="http://schemas.microsoft.com/office/drawing/2014/main" id="{A3B893FD-AA70-43A2-A512-DCB0924DA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7071" y="2075264"/>
            <a:ext cx="2936071" cy="293607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91414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BC1A4D-34E5-4607-A186-7F43E1138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61" y="629266"/>
            <a:ext cx="6186578" cy="1622321"/>
          </a:xfrm>
        </p:spPr>
        <p:txBody>
          <a:bodyPr>
            <a:normAutofit/>
          </a:bodyPr>
          <a:lstStyle/>
          <a:p>
            <a:r>
              <a:rPr lang="en-US" sz="3900">
                <a:solidFill>
                  <a:srgbClr val="EBEBEB"/>
                </a:solidFill>
              </a:rPr>
              <a:t>Guardianship Readiness Assessment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15015-2C2F-48F8-8ACF-6CB109EF2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761" y="2251588"/>
            <a:ext cx="6364966" cy="414921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 Initiate all revisions to Florida Safe Families Network (FSFN)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 | 3/1/2019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#14 Initiate GAP Readiness Assessment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OCW, Region, and CBCs | 3/1/2019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#16 Assess existing staff/work units and their capacity to incorporate new Level 1 Licensure + GAP processes into their workload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Region and CBC | 3/1/2019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#17Assess the increased workload related to Level 1 Licensure + GAP implementation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Region and CBC | 3/1/2019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#34 Establish a protocol for Sheriff's Office and Department CPIs to notify CBC staff of a caregiver's request for licensure prior to case transfer staffing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Region, SO, and CBC | 3/1/2019</a:t>
            </a:r>
          </a:p>
        </p:txBody>
      </p:sp>
      <p:sp>
        <p:nvSpPr>
          <p:cNvPr id="8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4146" y="-1"/>
            <a:ext cx="559327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13">
            <a:extLst>
              <a:ext uri="{FF2B5EF4-FFF2-40B4-BE49-F238E27FC236}">
                <a16:creationId xmlns:a16="http://schemas.microsoft.com/office/drawing/2014/main" id="{AC3BF0FA-36FA-4CE9-840E-F7C3A8F16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6279267" y="948024"/>
            <a:ext cx="6858001" cy="4961952"/>
          </a:xfrm>
          <a:custGeom>
            <a:avLst/>
            <a:gdLst>
              <a:gd name="connsiteX0" fmla="*/ 6858001 w 6858001"/>
              <a:gd name="connsiteY0" fmla="*/ 1177 h 4963245"/>
              <a:gd name="connsiteX1" fmla="*/ 6858001 w 6858001"/>
              <a:gd name="connsiteY1" fmla="*/ 1344715 h 4963245"/>
              <a:gd name="connsiteX2" fmla="*/ 6858000 w 6858001"/>
              <a:gd name="connsiteY2" fmla="*/ 1344715 h 4963245"/>
              <a:gd name="connsiteX3" fmla="*/ 6858000 w 6858001"/>
              <a:gd name="connsiteY3" fmla="*/ 4963245 h 4963245"/>
              <a:gd name="connsiteX4" fmla="*/ 0 w 6858001"/>
              <a:gd name="connsiteY4" fmla="*/ 4963244 h 4963245"/>
              <a:gd name="connsiteX5" fmla="*/ 0 w 6858001"/>
              <a:gd name="connsiteY5" fmla="*/ 900697 h 4963245"/>
              <a:gd name="connsiteX6" fmla="*/ 1 w 6858001"/>
              <a:gd name="connsiteY6" fmla="*/ 900697 h 4963245"/>
              <a:gd name="connsiteX7" fmla="*/ 1 w 6858001"/>
              <a:gd name="connsiteY7" fmla="*/ 0 h 4963245"/>
              <a:gd name="connsiteX8" fmla="*/ 40463 w 6858001"/>
              <a:gd name="connsiteY8" fmla="*/ 5883 h 4963245"/>
              <a:gd name="connsiteX9" fmla="*/ 159107 w 6858001"/>
              <a:gd name="connsiteY9" fmla="*/ 23196 h 4963245"/>
              <a:gd name="connsiteX10" fmla="*/ 245518 w 6858001"/>
              <a:gd name="connsiteY10" fmla="*/ 35299 h 4963245"/>
              <a:gd name="connsiteX11" fmla="*/ 348388 w 6858001"/>
              <a:gd name="connsiteY11" fmla="*/ 48073 h 4963245"/>
              <a:gd name="connsiteX12" fmla="*/ 470460 w 6858001"/>
              <a:gd name="connsiteY12" fmla="*/ 63369 h 4963245"/>
              <a:gd name="connsiteX13" fmla="*/ 605563 w 6858001"/>
              <a:gd name="connsiteY13" fmla="*/ 79506 h 4963245"/>
              <a:gd name="connsiteX14" fmla="*/ 757810 w 6858001"/>
              <a:gd name="connsiteY14" fmla="*/ 96483 h 4963245"/>
              <a:gd name="connsiteX15" fmla="*/ 923774 w 6858001"/>
              <a:gd name="connsiteY15" fmla="*/ 114469 h 4963245"/>
              <a:gd name="connsiteX16" fmla="*/ 1104139 w 6858001"/>
              <a:gd name="connsiteY16" fmla="*/ 132454 h 4963245"/>
              <a:gd name="connsiteX17" fmla="*/ 1296163 w 6858001"/>
              <a:gd name="connsiteY17" fmla="*/ 150776 h 4963245"/>
              <a:gd name="connsiteX18" fmla="*/ 1503275 w 6858001"/>
              <a:gd name="connsiteY18" fmla="*/ 167753 h 4963245"/>
              <a:gd name="connsiteX19" fmla="*/ 1719988 w 6858001"/>
              <a:gd name="connsiteY19" fmla="*/ 184058 h 4963245"/>
              <a:gd name="connsiteX20" fmla="*/ 1949045 w 6858001"/>
              <a:gd name="connsiteY20" fmla="*/ 198849 h 4963245"/>
              <a:gd name="connsiteX21" fmla="*/ 2187703 w 6858001"/>
              <a:gd name="connsiteY21" fmla="*/ 212969 h 4963245"/>
              <a:gd name="connsiteX22" fmla="*/ 2436649 w 6858001"/>
              <a:gd name="connsiteY22" fmla="*/ 226248 h 4963245"/>
              <a:gd name="connsiteX23" fmla="*/ 2564208 w 6858001"/>
              <a:gd name="connsiteY23" fmla="*/ 230955 h 4963245"/>
              <a:gd name="connsiteX24" fmla="*/ 2694509 w 6858001"/>
              <a:gd name="connsiteY24" fmla="*/ 236165 h 4963245"/>
              <a:gd name="connsiteX25" fmla="*/ 2826868 w 6858001"/>
              <a:gd name="connsiteY25" fmla="*/ 241040 h 4963245"/>
              <a:gd name="connsiteX26" fmla="*/ 2959914 w 6858001"/>
              <a:gd name="connsiteY26" fmla="*/ 244234 h 4963245"/>
              <a:gd name="connsiteX27" fmla="*/ 3095702 w 6858001"/>
              <a:gd name="connsiteY27" fmla="*/ 247091 h 4963245"/>
              <a:gd name="connsiteX28" fmla="*/ 3232862 w 6858001"/>
              <a:gd name="connsiteY28" fmla="*/ 250117 h 4963245"/>
              <a:gd name="connsiteX29" fmla="*/ 3372765 w 6858001"/>
              <a:gd name="connsiteY29" fmla="*/ 252134 h 4963245"/>
              <a:gd name="connsiteX30" fmla="*/ 3514040 w 6858001"/>
              <a:gd name="connsiteY30" fmla="*/ 252134 h 4963245"/>
              <a:gd name="connsiteX31" fmla="*/ 3656686 w 6858001"/>
              <a:gd name="connsiteY31" fmla="*/ 253142 h 4963245"/>
              <a:gd name="connsiteX32" fmla="*/ 3800704 w 6858001"/>
              <a:gd name="connsiteY32" fmla="*/ 252134 h 4963245"/>
              <a:gd name="connsiteX33" fmla="*/ 3946780 w 6858001"/>
              <a:gd name="connsiteY33" fmla="*/ 250117 h 4963245"/>
              <a:gd name="connsiteX34" fmla="*/ 4092855 w 6858001"/>
              <a:gd name="connsiteY34" fmla="*/ 248268 h 4963245"/>
              <a:gd name="connsiteX35" fmla="*/ 4240988 w 6858001"/>
              <a:gd name="connsiteY35" fmla="*/ 244234 h 4963245"/>
              <a:gd name="connsiteX36" fmla="*/ 4390492 w 6858001"/>
              <a:gd name="connsiteY36" fmla="*/ 240032 h 4963245"/>
              <a:gd name="connsiteX37" fmla="*/ 4539997 w 6858001"/>
              <a:gd name="connsiteY37" fmla="*/ 235157 h 4963245"/>
              <a:gd name="connsiteX38" fmla="*/ 4690873 w 6858001"/>
              <a:gd name="connsiteY38" fmla="*/ 228266 h 4963245"/>
              <a:gd name="connsiteX39" fmla="*/ 4843120 w 6858001"/>
              <a:gd name="connsiteY39" fmla="*/ 220029 h 4963245"/>
              <a:gd name="connsiteX40" fmla="*/ 4996054 w 6858001"/>
              <a:gd name="connsiteY40" fmla="*/ 212129 h 4963245"/>
              <a:gd name="connsiteX41" fmla="*/ 5148987 w 6858001"/>
              <a:gd name="connsiteY41" fmla="*/ 202044 h 4963245"/>
              <a:gd name="connsiteX42" fmla="*/ 5303978 w 6858001"/>
              <a:gd name="connsiteY42" fmla="*/ 189941 h 4963245"/>
              <a:gd name="connsiteX43" fmla="*/ 5456911 w 6858001"/>
              <a:gd name="connsiteY43" fmla="*/ 177839 h 4963245"/>
              <a:gd name="connsiteX44" fmla="*/ 5612588 w 6858001"/>
              <a:gd name="connsiteY44" fmla="*/ 163887 h 4963245"/>
              <a:gd name="connsiteX45" fmla="*/ 5768950 w 6858001"/>
              <a:gd name="connsiteY45" fmla="*/ 148591 h 4963245"/>
              <a:gd name="connsiteX46" fmla="*/ 5923255 w 6858001"/>
              <a:gd name="connsiteY46" fmla="*/ 132455 h 4963245"/>
              <a:gd name="connsiteX47" fmla="*/ 6079618 w 6858001"/>
              <a:gd name="connsiteY47" fmla="*/ 113629 h 4963245"/>
              <a:gd name="connsiteX48" fmla="*/ 6235294 w 6858001"/>
              <a:gd name="connsiteY48" fmla="*/ 93458 h 4963245"/>
              <a:gd name="connsiteX49" fmla="*/ 6391657 w 6858001"/>
              <a:gd name="connsiteY49" fmla="*/ 73455 h 4963245"/>
              <a:gd name="connsiteX50" fmla="*/ 6547333 w 6858001"/>
              <a:gd name="connsiteY50" fmla="*/ 50091 h 4963245"/>
              <a:gd name="connsiteX51" fmla="*/ 6702324 w 6858001"/>
              <a:gd name="connsiteY51" fmla="*/ 26222 h 496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4963245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4963245"/>
                </a:lnTo>
                <a:lnTo>
                  <a:pt x="0" y="4963244"/>
                </a:lnTo>
                <a:lnTo>
                  <a:pt x="0" y="900697"/>
                </a:lnTo>
                <a:lnTo>
                  <a:pt x="1" y="90069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E73B365F-0C3A-4250-A380-B5F1CD202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7753" y="1722438"/>
            <a:ext cx="3413121" cy="3413121"/>
          </a:xfrm>
          <a:prstGeom prst="rect">
            <a:avLst/>
          </a:prstGeom>
          <a:effectLst/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D6F18ACE-6E82-4ADC-8A2F-A1771B309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728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70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C9D379-0610-46AF-BBDD-9DDFE628B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61" y="629266"/>
            <a:ext cx="6186578" cy="1622321"/>
          </a:xfrm>
        </p:spPr>
        <p:txBody>
          <a:bodyPr>
            <a:normAutofit/>
          </a:bodyPr>
          <a:lstStyle/>
          <a:p>
            <a:r>
              <a:rPr lang="en-US" sz="3900">
                <a:solidFill>
                  <a:srgbClr val="EBEBEB"/>
                </a:solidFill>
              </a:rPr>
              <a:t>Guardianship Readiness Assessment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1A06D-26E6-437A-9BC0-DEF26668E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761" y="2286000"/>
            <a:ext cx="6364966" cy="4191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#5 Create training on the use of new levels of licensure and documentation requirements within FSFN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 | 3/8/2019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#6 Develop statewide train-the-training sessions for the level of licensure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 | 3/8/2019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#2 Update and submit Title IV-E State Plan for approval by the Children’s Bureau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 | 3/29/2019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#13 Schedule a series of monthly status calls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 | 3/29/2019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#18 Provide training to staff involved with all areas of the process: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OCW, Region, SO, and CBC | 4/12/2019</a:t>
            </a:r>
          </a:p>
          <a:p>
            <a:pPr>
              <a:lnSpc>
                <a:spcPct val="90000"/>
              </a:lnSpc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2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4146" y="-1"/>
            <a:ext cx="559327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AC3BF0FA-36FA-4CE9-840E-F7C3A8F16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6279267" y="948024"/>
            <a:ext cx="6858001" cy="4961952"/>
          </a:xfrm>
          <a:custGeom>
            <a:avLst/>
            <a:gdLst>
              <a:gd name="connsiteX0" fmla="*/ 6858001 w 6858001"/>
              <a:gd name="connsiteY0" fmla="*/ 1177 h 4963245"/>
              <a:gd name="connsiteX1" fmla="*/ 6858001 w 6858001"/>
              <a:gd name="connsiteY1" fmla="*/ 1344715 h 4963245"/>
              <a:gd name="connsiteX2" fmla="*/ 6858000 w 6858001"/>
              <a:gd name="connsiteY2" fmla="*/ 1344715 h 4963245"/>
              <a:gd name="connsiteX3" fmla="*/ 6858000 w 6858001"/>
              <a:gd name="connsiteY3" fmla="*/ 4963245 h 4963245"/>
              <a:gd name="connsiteX4" fmla="*/ 0 w 6858001"/>
              <a:gd name="connsiteY4" fmla="*/ 4963244 h 4963245"/>
              <a:gd name="connsiteX5" fmla="*/ 0 w 6858001"/>
              <a:gd name="connsiteY5" fmla="*/ 900697 h 4963245"/>
              <a:gd name="connsiteX6" fmla="*/ 1 w 6858001"/>
              <a:gd name="connsiteY6" fmla="*/ 900697 h 4963245"/>
              <a:gd name="connsiteX7" fmla="*/ 1 w 6858001"/>
              <a:gd name="connsiteY7" fmla="*/ 0 h 4963245"/>
              <a:gd name="connsiteX8" fmla="*/ 40463 w 6858001"/>
              <a:gd name="connsiteY8" fmla="*/ 5883 h 4963245"/>
              <a:gd name="connsiteX9" fmla="*/ 159107 w 6858001"/>
              <a:gd name="connsiteY9" fmla="*/ 23196 h 4963245"/>
              <a:gd name="connsiteX10" fmla="*/ 245518 w 6858001"/>
              <a:gd name="connsiteY10" fmla="*/ 35299 h 4963245"/>
              <a:gd name="connsiteX11" fmla="*/ 348388 w 6858001"/>
              <a:gd name="connsiteY11" fmla="*/ 48073 h 4963245"/>
              <a:gd name="connsiteX12" fmla="*/ 470460 w 6858001"/>
              <a:gd name="connsiteY12" fmla="*/ 63369 h 4963245"/>
              <a:gd name="connsiteX13" fmla="*/ 605563 w 6858001"/>
              <a:gd name="connsiteY13" fmla="*/ 79506 h 4963245"/>
              <a:gd name="connsiteX14" fmla="*/ 757810 w 6858001"/>
              <a:gd name="connsiteY14" fmla="*/ 96483 h 4963245"/>
              <a:gd name="connsiteX15" fmla="*/ 923774 w 6858001"/>
              <a:gd name="connsiteY15" fmla="*/ 114469 h 4963245"/>
              <a:gd name="connsiteX16" fmla="*/ 1104139 w 6858001"/>
              <a:gd name="connsiteY16" fmla="*/ 132454 h 4963245"/>
              <a:gd name="connsiteX17" fmla="*/ 1296163 w 6858001"/>
              <a:gd name="connsiteY17" fmla="*/ 150776 h 4963245"/>
              <a:gd name="connsiteX18" fmla="*/ 1503275 w 6858001"/>
              <a:gd name="connsiteY18" fmla="*/ 167753 h 4963245"/>
              <a:gd name="connsiteX19" fmla="*/ 1719988 w 6858001"/>
              <a:gd name="connsiteY19" fmla="*/ 184058 h 4963245"/>
              <a:gd name="connsiteX20" fmla="*/ 1949045 w 6858001"/>
              <a:gd name="connsiteY20" fmla="*/ 198849 h 4963245"/>
              <a:gd name="connsiteX21" fmla="*/ 2187703 w 6858001"/>
              <a:gd name="connsiteY21" fmla="*/ 212969 h 4963245"/>
              <a:gd name="connsiteX22" fmla="*/ 2436649 w 6858001"/>
              <a:gd name="connsiteY22" fmla="*/ 226248 h 4963245"/>
              <a:gd name="connsiteX23" fmla="*/ 2564208 w 6858001"/>
              <a:gd name="connsiteY23" fmla="*/ 230955 h 4963245"/>
              <a:gd name="connsiteX24" fmla="*/ 2694509 w 6858001"/>
              <a:gd name="connsiteY24" fmla="*/ 236165 h 4963245"/>
              <a:gd name="connsiteX25" fmla="*/ 2826868 w 6858001"/>
              <a:gd name="connsiteY25" fmla="*/ 241040 h 4963245"/>
              <a:gd name="connsiteX26" fmla="*/ 2959914 w 6858001"/>
              <a:gd name="connsiteY26" fmla="*/ 244234 h 4963245"/>
              <a:gd name="connsiteX27" fmla="*/ 3095702 w 6858001"/>
              <a:gd name="connsiteY27" fmla="*/ 247091 h 4963245"/>
              <a:gd name="connsiteX28" fmla="*/ 3232862 w 6858001"/>
              <a:gd name="connsiteY28" fmla="*/ 250117 h 4963245"/>
              <a:gd name="connsiteX29" fmla="*/ 3372765 w 6858001"/>
              <a:gd name="connsiteY29" fmla="*/ 252134 h 4963245"/>
              <a:gd name="connsiteX30" fmla="*/ 3514040 w 6858001"/>
              <a:gd name="connsiteY30" fmla="*/ 252134 h 4963245"/>
              <a:gd name="connsiteX31" fmla="*/ 3656686 w 6858001"/>
              <a:gd name="connsiteY31" fmla="*/ 253142 h 4963245"/>
              <a:gd name="connsiteX32" fmla="*/ 3800704 w 6858001"/>
              <a:gd name="connsiteY32" fmla="*/ 252134 h 4963245"/>
              <a:gd name="connsiteX33" fmla="*/ 3946780 w 6858001"/>
              <a:gd name="connsiteY33" fmla="*/ 250117 h 4963245"/>
              <a:gd name="connsiteX34" fmla="*/ 4092855 w 6858001"/>
              <a:gd name="connsiteY34" fmla="*/ 248268 h 4963245"/>
              <a:gd name="connsiteX35" fmla="*/ 4240988 w 6858001"/>
              <a:gd name="connsiteY35" fmla="*/ 244234 h 4963245"/>
              <a:gd name="connsiteX36" fmla="*/ 4390492 w 6858001"/>
              <a:gd name="connsiteY36" fmla="*/ 240032 h 4963245"/>
              <a:gd name="connsiteX37" fmla="*/ 4539997 w 6858001"/>
              <a:gd name="connsiteY37" fmla="*/ 235157 h 4963245"/>
              <a:gd name="connsiteX38" fmla="*/ 4690873 w 6858001"/>
              <a:gd name="connsiteY38" fmla="*/ 228266 h 4963245"/>
              <a:gd name="connsiteX39" fmla="*/ 4843120 w 6858001"/>
              <a:gd name="connsiteY39" fmla="*/ 220029 h 4963245"/>
              <a:gd name="connsiteX40" fmla="*/ 4996054 w 6858001"/>
              <a:gd name="connsiteY40" fmla="*/ 212129 h 4963245"/>
              <a:gd name="connsiteX41" fmla="*/ 5148987 w 6858001"/>
              <a:gd name="connsiteY41" fmla="*/ 202044 h 4963245"/>
              <a:gd name="connsiteX42" fmla="*/ 5303978 w 6858001"/>
              <a:gd name="connsiteY42" fmla="*/ 189941 h 4963245"/>
              <a:gd name="connsiteX43" fmla="*/ 5456911 w 6858001"/>
              <a:gd name="connsiteY43" fmla="*/ 177839 h 4963245"/>
              <a:gd name="connsiteX44" fmla="*/ 5612588 w 6858001"/>
              <a:gd name="connsiteY44" fmla="*/ 163887 h 4963245"/>
              <a:gd name="connsiteX45" fmla="*/ 5768950 w 6858001"/>
              <a:gd name="connsiteY45" fmla="*/ 148591 h 4963245"/>
              <a:gd name="connsiteX46" fmla="*/ 5923255 w 6858001"/>
              <a:gd name="connsiteY46" fmla="*/ 132455 h 4963245"/>
              <a:gd name="connsiteX47" fmla="*/ 6079618 w 6858001"/>
              <a:gd name="connsiteY47" fmla="*/ 113629 h 4963245"/>
              <a:gd name="connsiteX48" fmla="*/ 6235294 w 6858001"/>
              <a:gd name="connsiteY48" fmla="*/ 93458 h 4963245"/>
              <a:gd name="connsiteX49" fmla="*/ 6391657 w 6858001"/>
              <a:gd name="connsiteY49" fmla="*/ 73455 h 4963245"/>
              <a:gd name="connsiteX50" fmla="*/ 6547333 w 6858001"/>
              <a:gd name="connsiteY50" fmla="*/ 50091 h 4963245"/>
              <a:gd name="connsiteX51" fmla="*/ 6702324 w 6858001"/>
              <a:gd name="connsiteY51" fmla="*/ 26222 h 496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4963245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4963245"/>
                </a:lnTo>
                <a:lnTo>
                  <a:pt x="0" y="4963244"/>
                </a:lnTo>
                <a:lnTo>
                  <a:pt x="0" y="900697"/>
                </a:lnTo>
                <a:lnTo>
                  <a:pt x="1" y="90069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E75AF6E1-DF95-47DD-AA58-93D7E0727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7753" y="1722438"/>
            <a:ext cx="3413121" cy="3413121"/>
          </a:xfrm>
          <a:prstGeom prst="rect">
            <a:avLst/>
          </a:prstGeom>
          <a:effectLst/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6F18ACE-6E82-4ADC-8A2F-A1771B309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728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26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515115-95FB-41E0-86F3-8744438C0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8CB90D-CA2E-49B2-BD8E-775D0EB7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61" y="629266"/>
            <a:ext cx="5614754" cy="16223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>
                <a:solidFill>
                  <a:srgbClr val="EBEBEB"/>
                </a:solidFill>
              </a:rPr>
              <a:t>Guardianship Readiness Assessment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C641D-1067-4005-B96E-D652B2AD5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762" y="2133600"/>
            <a:ext cx="5798981" cy="4419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#36 Ensure a process is in place to transition a Level 1 foster home to adoptive placement when requested by the caregiver and the goal of adoption is approved by the court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CBC | 4/15/2019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#37 Create policy guidance for dissemination to all contracted providers establishing the policies for who will have approval/denial authority of Level 1 Foster Care Licensure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Region and CBC | 4/15/2019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#38 Create protocol to submit licensure documents to Regional Office for final approval/denial, include any region specific requirements for use of the attestation model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Region and CBC | 4/15/2019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#39 Create a method to assess all Level 1 relative and fictive kin foster home placements that may be appropriate for permanent guardianship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CBC | 4/15/2019</a:t>
            </a:r>
          </a:p>
          <a:p>
            <a:pPr>
              <a:lnSpc>
                <a:spcPct val="90000"/>
              </a:lnSpc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2" name="Freeform 31">
            <a:extLst>
              <a:ext uri="{FF2B5EF4-FFF2-40B4-BE49-F238E27FC236}">
                <a16:creationId xmlns:a16="http://schemas.microsoft.com/office/drawing/2014/main" id="{8222A33F-BE2D-4D69-92A0-5DF8B17BA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48163" y="-1"/>
            <a:ext cx="559326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E1C74D0-9609-468A-9597-5D87C8A42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996276" y="665032"/>
            <a:ext cx="6858001" cy="5527937"/>
          </a:xfrm>
          <a:custGeom>
            <a:avLst/>
            <a:gdLst>
              <a:gd name="connsiteX0" fmla="*/ 6858001 w 6858001"/>
              <a:gd name="connsiteY0" fmla="*/ 1177 h 5529377"/>
              <a:gd name="connsiteX1" fmla="*/ 6858001 w 6858001"/>
              <a:gd name="connsiteY1" fmla="*/ 1344715 h 5529377"/>
              <a:gd name="connsiteX2" fmla="*/ 6858000 w 6858001"/>
              <a:gd name="connsiteY2" fmla="*/ 1344715 h 5529377"/>
              <a:gd name="connsiteX3" fmla="*/ 6858000 w 6858001"/>
              <a:gd name="connsiteY3" fmla="*/ 5529377 h 5529377"/>
              <a:gd name="connsiteX4" fmla="*/ 0 w 6858001"/>
              <a:gd name="connsiteY4" fmla="*/ 5529376 h 5529377"/>
              <a:gd name="connsiteX5" fmla="*/ 0 w 6858001"/>
              <a:gd name="connsiteY5" fmla="*/ 891096 h 5529377"/>
              <a:gd name="connsiteX6" fmla="*/ 1 w 6858001"/>
              <a:gd name="connsiteY6" fmla="*/ 891096 h 5529377"/>
              <a:gd name="connsiteX7" fmla="*/ 1 w 6858001"/>
              <a:gd name="connsiteY7" fmla="*/ 0 h 5529377"/>
              <a:gd name="connsiteX8" fmla="*/ 40463 w 6858001"/>
              <a:gd name="connsiteY8" fmla="*/ 5883 h 5529377"/>
              <a:gd name="connsiteX9" fmla="*/ 159107 w 6858001"/>
              <a:gd name="connsiteY9" fmla="*/ 23196 h 5529377"/>
              <a:gd name="connsiteX10" fmla="*/ 245518 w 6858001"/>
              <a:gd name="connsiteY10" fmla="*/ 35299 h 5529377"/>
              <a:gd name="connsiteX11" fmla="*/ 348388 w 6858001"/>
              <a:gd name="connsiteY11" fmla="*/ 48073 h 5529377"/>
              <a:gd name="connsiteX12" fmla="*/ 470460 w 6858001"/>
              <a:gd name="connsiteY12" fmla="*/ 63369 h 5529377"/>
              <a:gd name="connsiteX13" fmla="*/ 605563 w 6858001"/>
              <a:gd name="connsiteY13" fmla="*/ 79506 h 5529377"/>
              <a:gd name="connsiteX14" fmla="*/ 757810 w 6858001"/>
              <a:gd name="connsiteY14" fmla="*/ 96483 h 5529377"/>
              <a:gd name="connsiteX15" fmla="*/ 923774 w 6858001"/>
              <a:gd name="connsiteY15" fmla="*/ 114469 h 5529377"/>
              <a:gd name="connsiteX16" fmla="*/ 1104139 w 6858001"/>
              <a:gd name="connsiteY16" fmla="*/ 132454 h 5529377"/>
              <a:gd name="connsiteX17" fmla="*/ 1296163 w 6858001"/>
              <a:gd name="connsiteY17" fmla="*/ 150776 h 5529377"/>
              <a:gd name="connsiteX18" fmla="*/ 1503275 w 6858001"/>
              <a:gd name="connsiteY18" fmla="*/ 167753 h 5529377"/>
              <a:gd name="connsiteX19" fmla="*/ 1719988 w 6858001"/>
              <a:gd name="connsiteY19" fmla="*/ 184058 h 5529377"/>
              <a:gd name="connsiteX20" fmla="*/ 1949045 w 6858001"/>
              <a:gd name="connsiteY20" fmla="*/ 198849 h 5529377"/>
              <a:gd name="connsiteX21" fmla="*/ 2187703 w 6858001"/>
              <a:gd name="connsiteY21" fmla="*/ 212969 h 5529377"/>
              <a:gd name="connsiteX22" fmla="*/ 2436649 w 6858001"/>
              <a:gd name="connsiteY22" fmla="*/ 226248 h 5529377"/>
              <a:gd name="connsiteX23" fmla="*/ 2564208 w 6858001"/>
              <a:gd name="connsiteY23" fmla="*/ 230955 h 5529377"/>
              <a:gd name="connsiteX24" fmla="*/ 2694509 w 6858001"/>
              <a:gd name="connsiteY24" fmla="*/ 236165 h 5529377"/>
              <a:gd name="connsiteX25" fmla="*/ 2826868 w 6858001"/>
              <a:gd name="connsiteY25" fmla="*/ 241040 h 5529377"/>
              <a:gd name="connsiteX26" fmla="*/ 2959914 w 6858001"/>
              <a:gd name="connsiteY26" fmla="*/ 244234 h 5529377"/>
              <a:gd name="connsiteX27" fmla="*/ 3095702 w 6858001"/>
              <a:gd name="connsiteY27" fmla="*/ 247091 h 5529377"/>
              <a:gd name="connsiteX28" fmla="*/ 3232862 w 6858001"/>
              <a:gd name="connsiteY28" fmla="*/ 250117 h 5529377"/>
              <a:gd name="connsiteX29" fmla="*/ 3372765 w 6858001"/>
              <a:gd name="connsiteY29" fmla="*/ 252134 h 5529377"/>
              <a:gd name="connsiteX30" fmla="*/ 3514040 w 6858001"/>
              <a:gd name="connsiteY30" fmla="*/ 252134 h 5529377"/>
              <a:gd name="connsiteX31" fmla="*/ 3656686 w 6858001"/>
              <a:gd name="connsiteY31" fmla="*/ 253142 h 5529377"/>
              <a:gd name="connsiteX32" fmla="*/ 3800704 w 6858001"/>
              <a:gd name="connsiteY32" fmla="*/ 252134 h 5529377"/>
              <a:gd name="connsiteX33" fmla="*/ 3946780 w 6858001"/>
              <a:gd name="connsiteY33" fmla="*/ 250117 h 5529377"/>
              <a:gd name="connsiteX34" fmla="*/ 4092855 w 6858001"/>
              <a:gd name="connsiteY34" fmla="*/ 248268 h 5529377"/>
              <a:gd name="connsiteX35" fmla="*/ 4240988 w 6858001"/>
              <a:gd name="connsiteY35" fmla="*/ 244234 h 5529377"/>
              <a:gd name="connsiteX36" fmla="*/ 4390492 w 6858001"/>
              <a:gd name="connsiteY36" fmla="*/ 240032 h 5529377"/>
              <a:gd name="connsiteX37" fmla="*/ 4539997 w 6858001"/>
              <a:gd name="connsiteY37" fmla="*/ 235157 h 5529377"/>
              <a:gd name="connsiteX38" fmla="*/ 4690873 w 6858001"/>
              <a:gd name="connsiteY38" fmla="*/ 228266 h 5529377"/>
              <a:gd name="connsiteX39" fmla="*/ 4843120 w 6858001"/>
              <a:gd name="connsiteY39" fmla="*/ 220029 h 5529377"/>
              <a:gd name="connsiteX40" fmla="*/ 4996054 w 6858001"/>
              <a:gd name="connsiteY40" fmla="*/ 212129 h 5529377"/>
              <a:gd name="connsiteX41" fmla="*/ 5148987 w 6858001"/>
              <a:gd name="connsiteY41" fmla="*/ 202044 h 5529377"/>
              <a:gd name="connsiteX42" fmla="*/ 5303978 w 6858001"/>
              <a:gd name="connsiteY42" fmla="*/ 189941 h 5529377"/>
              <a:gd name="connsiteX43" fmla="*/ 5456911 w 6858001"/>
              <a:gd name="connsiteY43" fmla="*/ 177839 h 5529377"/>
              <a:gd name="connsiteX44" fmla="*/ 5612588 w 6858001"/>
              <a:gd name="connsiteY44" fmla="*/ 163887 h 5529377"/>
              <a:gd name="connsiteX45" fmla="*/ 5768950 w 6858001"/>
              <a:gd name="connsiteY45" fmla="*/ 148591 h 5529377"/>
              <a:gd name="connsiteX46" fmla="*/ 5923255 w 6858001"/>
              <a:gd name="connsiteY46" fmla="*/ 132455 h 5529377"/>
              <a:gd name="connsiteX47" fmla="*/ 6079618 w 6858001"/>
              <a:gd name="connsiteY47" fmla="*/ 113629 h 5529377"/>
              <a:gd name="connsiteX48" fmla="*/ 6235294 w 6858001"/>
              <a:gd name="connsiteY48" fmla="*/ 93458 h 5529377"/>
              <a:gd name="connsiteX49" fmla="*/ 6391657 w 6858001"/>
              <a:gd name="connsiteY49" fmla="*/ 73455 h 5529377"/>
              <a:gd name="connsiteX50" fmla="*/ 6547333 w 6858001"/>
              <a:gd name="connsiteY50" fmla="*/ 50091 h 5529377"/>
              <a:gd name="connsiteX51" fmla="*/ 6702324 w 6858001"/>
              <a:gd name="connsiteY51" fmla="*/ 26222 h 552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5529377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5529377"/>
                </a:lnTo>
                <a:lnTo>
                  <a:pt x="0" y="5529376"/>
                </a:lnTo>
                <a:lnTo>
                  <a:pt x="0" y="891096"/>
                </a:lnTo>
                <a:lnTo>
                  <a:pt x="1" y="891096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5B0DE042-4C19-4F0C-B4DF-3692E5133E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1772" y="1439447"/>
            <a:ext cx="3979102" cy="3979102"/>
          </a:xfrm>
          <a:prstGeom prst="rect">
            <a:avLst/>
          </a:prstGeom>
          <a:effectLst/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137128D-E594-4905-9F76-E385F0831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728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67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3012" y="2133600"/>
            <a:ext cx="68194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3506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3694E-6 4.81481E-6 C 0.03803 4.81481E-6 0.06903 0.03101 0.06903 0.06898 C 0.06903 0.09398 0.05601 0.11597 0.03699 0.12893 C 0.03699 0.12916 0.03595 0.12893 0.03595 0.12916 C 0.02905 0.13402 0.02501 0.14189 0.02501 0.15092 C 0.02501 0.15902 0.02905 0.16597 0.034 0.17106 C 0.04194 0.17893 0.04702 0.19097 0.04702 0.203 C 0.04702 0.22893 0.02605 0.25 -3.83694E-6 0.25 C -0.02604 0.25 -0.04701 0.22893 -0.04701 0.203 C -0.04701 0.19097 -0.04193 0.17893 -0.03399 0.17106 C -0.02904 0.16597 -0.02604 0.15902 -0.02604 0.15092 C -0.02604 0.14189 -0.02995 0.13402 -0.03594 0.12893 C -0.03594 0.12916 -0.03698 0.12893 -0.03698 0.12916 C -0.05704 0.11597 -0.06994 0.09398 -0.06994 0.06898 C -0.06994 0.03101 -0.03894 4.81481E-6 -3.83694E-6 4.81481E-6 C -3.83694E-6 0.00023 -3.83694E-6 4.81481E-6 -3.83694E-6 0.00023 L -3.83694E-6 4.81481E-6 Z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This? Why Now?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3025" y="1600201"/>
            <a:ext cx="9410987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What is the Title IV-E Waiver?</a:t>
            </a:r>
          </a:p>
          <a:p>
            <a:r>
              <a:rPr lang="en-US" sz="2400" dirty="0"/>
              <a:t>Allows states to waive certain provisions of Title IV-E of the Social Security Act. These provisions govern Federal programs relating to foster care and other child welfare services.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Allows Federal Title IV-E foster care funds to be used for a wide variety of child welfare purposes rather than being restricted to eligible children in licensed foster care homes or institutions, as is the case under federal law. </a:t>
            </a:r>
          </a:p>
        </p:txBody>
      </p:sp>
    </p:spTree>
    <p:extLst>
      <p:ext uri="{BB962C8B-B14F-4D97-AF65-F5344CB8AC3E}">
        <p14:creationId xmlns:p14="http://schemas.microsoft.com/office/powerpoint/2010/main" val="101646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This? Why Now?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3025" y="1600200"/>
            <a:ext cx="9563387" cy="5181599"/>
          </a:xfrm>
        </p:spPr>
        <p:txBody>
          <a:bodyPr>
            <a:noAutofit/>
          </a:bodyPr>
          <a:lstStyle/>
          <a:p>
            <a:r>
              <a:rPr lang="en-US" sz="2400" dirty="0"/>
              <a:t>Waiver Expiration Date: September 2019 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Original expiration: September 2018 (extension granted)</a:t>
            </a:r>
          </a:p>
          <a:p>
            <a:r>
              <a:rPr lang="en-US" sz="2400" dirty="0"/>
              <a:t>With the sun setting of the Title IV-E Waiver Demonstration, the Department has begun to explore ways to draw down additional funding to support the state’s child welfare system while ensuring to maintain a quality level of enhanced services being offered to Florida citizens. </a:t>
            </a:r>
          </a:p>
          <a:p>
            <a:endParaRPr lang="en-US" sz="28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4000" dirty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The Path Forward Initiative  </a:t>
            </a:r>
          </a:p>
        </p:txBody>
      </p:sp>
    </p:spTree>
    <p:extLst>
      <p:ext uri="{BB962C8B-B14F-4D97-AF65-F5344CB8AC3E}">
        <p14:creationId xmlns:p14="http://schemas.microsoft.com/office/powerpoint/2010/main" val="201051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45943" y="452718"/>
            <a:ext cx="9402274" cy="1147483"/>
          </a:xfrm>
        </p:spPr>
        <p:txBody>
          <a:bodyPr/>
          <a:lstStyle/>
          <a:p>
            <a:pPr algn="ctr"/>
            <a:r>
              <a:rPr lang="en-US" dirty="0"/>
              <a:t>The Path Forward Initiative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45943" y="1447800"/>
            <a:ext cx="10325269" cy="4957482"/>
          </a:xfrm>
        </p:spPr>
        <p:txBody>
          <a:bodyPr>
            <a:noAutofit/>
          </a:bodyPr>
          <a:lstStyle/>
          <a:p>
            <a:r>
              <a:rPr lang="en-US" sz="2500" dirty="0"/>
              <a:t>Transitioning current Extended Foster Care (EFC) program from State to Federally funded </a:t>
            </a:r>
          </a:p>
          <a:p>
            <a:pPr lvl="1"/>
            <a:r>
              <a:rPr lang="en-US" sz="2500" dirty="0"/>
              <a:t>Includes Extension of Maintenance Adoption Subsidy (EMAS)</a:t>
            </a:r>
          </a:p>
          <a:p>
            <a:pPr>
              <a:spcBef>
                <a:spcPts val="2400"/>
              </a:spcBef>
            </a:pPr>
            <a:r>
              <a:rPr lang="en-US" sz="2500" dirty="0"/>
              <a:t>Title IV-E Eligibility Enhancements</a:t>
            </a:r>
          </a:p>
          <a:p>
            <a:pPr>
              <a:spcBef>
                <a:spcPts val="2400"/>
              </a:spcBef>
            </a:pPr>
            <a:r>
              <a:rPr lang="en-US" sz="2500" dirty="0"/>
              <a:t>Title IV-E Candidacy</a:t>
            </a:r>
          </a:p>
          <a:p>
            <a:pPr>
              <a:spcBef>
                <a:spcPts val="2400"/>
              </a:spcBef>
            </a:pPr>
            <a:r>
              <a:rPr lang="en-US" sz="2800" dirty="0">
                <a:effectLst/>
              </a:rPr>
              <a:t>Guardianship Assistance Program (GAP)</a:t>
            </a:r>
          </a:p>
          <a:p>
            <a:pPr lvl="1"/>
            <a:r>
              <a:rPr lang="en-US" sz="2800" dirty="0">
                <a:effectLst/>
              </a:rPr>
              <a:t>Includes Extension of Guardianship Assistance Payment (EGAP)</a:t>
            </a:r>
          </a:p>
        </p:txBody>
      </p:sp>
    </p:spTree>
    <p:extLst>
      <p:ext uri="{BB962C8B-B14F-4D97-AF65-F5344CB8AC3E}">
        <p14:creationId xmlns:p14="http://schemas.microsoft.com/office/powerpoint/2010/main" val="246554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20BB51E-3BBB-4809-A6D1-5F49750562F9}"/>
              </a:ext>
            </a:extLst>
          </p:cNvPr>
          <p:cNvGraphicFramePr/>
          <p:nvPr/>
        </p:nvGraphicFramePr>
        <p:xfrm>
          <a:off x="-73599" y="2740156"/>
          <a:ext cx="11994974" cy="4382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564" y="772479"/>
            <a:ext cx="10265451" cy="1154357"/>
          </a:xfrm>
        </p:spPr>
        <p:txBody>
          <a:bodyPr>
            <a:normAutofit fontScale="90000"/>
          </a:bodyPr>
          <a:lstStyle/>
          <a:p>
            <a:r>
              <a:rPr lang="en-US" sz="3999" dirty="0">
                <a:latin typeface="Georgia" panose="02040502050405020303" pitchFamily="18" charset="0"/>
              </a:rPr>
              <a:t>Phases of the Guardianship Assistance Program</a:t>
            </a:r>
            <a:br>
              <a:rPr lang="en-US" sz="3999" dirty="0">
                <a:latin typeface="Georgia" panose="02040502050405020303" pitchFamily="18" charset="0"/>
              </a:rPr>
            </a:br>
            <a:endParaRPr lang="en-US" sz="3999" dirty="0"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9078" y="4391251"/>
            <a:ext cx="1572456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>
                <a:latin typeface="Georgia" panose="02040502050405020303" pitchFamily="18" charset="0"/>
              </a:rPr>
              <a:t>Placement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96230" y="2474340"/>
            <a:ext cx="2378557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>
                <a:latin typeface="Georgia" panose="02040502050405020303" pitchFamily="18" charset="0"/>
              </a:rPr>
              <a:t>G.A.P. Payments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21720" y="3132745"/>
            <a:ext cx="1880153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>
                <a:latin typeface="Georgia" panose="02040502050405020303" pitchFamily="18" charset="0"/>
              </a:rPr>
              <a:t>Case Closure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93869" y="3857057"/>
            <a:ext cx="1747884" cy="40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9" b="1" dirty="0">
                <a:latin typeface="Georgia" panose="02040502050405020303" pitchFamily="18" charset="0"/>
              </a:rPr>
              <a:t>Licensure</a:t>
            </a:r>
          </a:p>
        </p:txBody>
      </p:sp>
    </p:spTree>
    <p:extLst>
      <p:ext uri="{BB962C8B-B14F-4D97-AF65-F5344CB8AC3E}">
        <p14:creationId xmlns:p14="http://schemas.microsoft.com/office/powerpoint/2010/main" val="421960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0" y="560290"/>
            <a:ext cx="11026744" cy="1008935"/>
          </a:xfrm>
        </p:spPr>
        <p:txBody>
          <a:bodyPr>
            <a:noAutofit/>
          </a:bodyPr>
          <a:lstStyle/>
          <a:p>
            <a:pPr algn="ctr"/>
            <a:r>
              <a:rPr lang="en-US" sz="3999" dirty="0">
                <a:latin typeface="+mn-lt"/>
              </a:rPr>
              <a:t>Levels of Licensed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946" y="1371600"/>
            <a:ext cx="11026743" cy="53680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Level One:  Child-specific foster home.</a:t>
            </a:r>
          </a:p>
          <a:p>
            <a:pPr lvl="1"/>
            <a:r>
              <a:rPr lang="en-US" dirty="0"/>
              <a:t>Licensure requirements.—The caregiver must meet all level II licensing requirements. However, requirements not directly related to safety may be waived.</a:t>
            </a:r>
          </a:p>
          <a:p>
            <a:r>
              <a:rPr lang="en-US" dirty="0"/>
              <a:t>Level Two:  Non-child-specific foster home.</a:t>
            </a:r>
          </a:p>
          <a:p>
            <a:pPr lvl="1"/>
            <a:r>
              <a:rPr lang="en-US" dirty="0"/>
              <a:t>Licensure requirements.—The caregiver must meet all licensing requirements pursuant to s. </a:t>
            </a:r>
            <a:r>
              <a:rPr lang="en-US" dirty="0">
                <a:hlinkClick r:id="rId2"/>
              </a:rPr>
              <a:t>409.175</a:t>
            </a:r>
            <a:r>
              <a:rPr lang="en-US" dirty="0"/>
              <a:t> and corresponding rule by the department. </a:t>
            </a:r>
          </a:p>
          <a:p>
            <a:r>
              <a:rPr lang="en-US" dirty="0"/>
              <a:t>Level Three:  Safe foster home for victims of human trafficking.</a:t>
            </a:r>
          </a:p>
          <a:p>
            <a:pPr lvl="1"/>
            <a:r>
              <a:rPr lang="en-US" dirty="0"/>
              <a:t>Licensure requirements.—The caregiver must meet all level II licensing requirements and all certification requirements pursuant to s. </a:t>
            </a:r>
            <a:r>
              <a:rPr lang="en-US" dirty="0">
                <a:hlinkClick r:id="rId3"/>
              </a:rPr>
              <a:t>409.1678</a:t>
            </a:r>
            <a:r>
              <a:rPr lang="en-US" dirty="0"/>
              <a:t>.</a:t>
            </a:r>
          </a:p>
          <a:p>
            <a:r>
              <a:rPr lang="en-US" dirty="0"/>
              <a:t>Level Four:  Therapeutic foster home.</a:t>
            </a:r>
          </a:p>
          <a:p>
            <a:pPr lvl="1"/>
            <a:r>
              <a:rPr lang="en-US" dirty="0"/>
              <a:t>Licensure requirements.—The caregiver must meet all level II licensing requirements and all certification requirements established in rule by the Agency for Health Care Administration.</a:t>
            </a:r>
          </a:p>
          <a:p>
            <a:r>
              <a:rPr lang="en-US" dirty="0"/>
              <a:t>Level Five:  Medical foster home.</a:t>
            </a:r>
          </a:p>
          <a:p>
            <a:pPr lvl="1"/>
            <a:r>
              <a:rPr lang="en-US" dirty="0"/>
              <a:t>Licensure requirements.—The caregiver must meet all level II licensing requirements and all certification requirements established in rule by the Agency for Health Care Administration.</a:t>
            </a:r>
          </a:p>
          <a:p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38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0" y="560290"/>
            <a:ext cx="11026744" cy="1008935"/>
          </a:xfrm>
        </p:spPr>
        <p:txBody>
          <a:bodyPr>
            <a:noAutofit/>
          </a:bodyPr>
          <a:lstStyle/>
          <a:p>
            <a:pPr algn="ctr"/>
            <a:r>
              <a:rPr lang="en-US" sz="3999" dirty="0">
                <a:latin typeface="+mn-lt"/>
              </a:rPr>
              <a:t>Level I-Child Specific Foster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569226"/>
            <a:ext cx="10856477" cy="49077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latin typeface="+mn-lt"/>
              </a:rPr>
              <a:t>Level I-child specific foster home is the licensure type that has been designated for relative/non-relative/fictive kin caregivers that are seeking to be licensed when a relationship with the child has previously been established.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Caregivers seeking level I licensure must meet all safety related licensing requirements pursuant to F.A.C. 65C-13 and 409.175 F.S.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Under a level I licensure, some of the non-safety related licensing requirements may be waived.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Level I-child specific foster home licenses are only applicable for placement for the child(ren) identified on the license.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Monthly board rate payments for Level I licensure- $333.00 monthly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9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799" dirty="0">
                <a:latin typeface="Century Gothic" panose="020B0502020202020204" pitchFamily="34" charset="0"/>
              </a:rPr>
              <a:t>Guardianship Assistance Program</a:t>
            </a:r>
            <a:br>
              <a:rPr lang="en-US" sz="4799" dirty="0">
                <a:latin typeface="Century Gothic" panose="020B0502020202020204" pitchFamily="34" charset="0"/>
              </a:rPr>
            </a:br>
            <a:endParaRPr lang="en-US" sz="4799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45943" y="1524000"/>
            <a:ext cx="11011070" cy="5200650"/>
          </a:xfrm>
        </p:spPr>
        <p:txBody>
          <a:bodyPr>
            <a:normAutofit fontScale="92500" lnSpcReduction="20000"/>
          </a:bodyPr>
          <a:lstStyle/>
          <a:p>
            <a:r>
              <a:rPr lang="en-US" sz="2399" dirty="0">
                <a:latin typeface="Century Gothic" panose="020B0502020202020204" pitchFamily="34" charset="0"/>
              </a:rPr>
              <a:t>The Guardianship Assistance Program is a Title IV-E benefits program that is available to guardians who commit to caring for a child long term.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99" dirty="0">
              <a:latin typeface="Century Gothic" panose="020B0502020202020204" pitchFamily="34" charset="0"/>
            </a:endParaRPr>
          </a:p>
          <a:p>
            <a:r>
              <a:rPr lang="en-US" sz="2399" dirty="0">
                <a:latin typeface="Century Gothic" panose="020B0502020202020204" pitchFamily="34" charset="0"/>
              </a:rPr>
              <a:t>Permanency options of reunification and adoption must have been determined to not be in the child’s best interest.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99" dirty="0">
              <a:latin typeface="Century Gothic" panose="020B0502020202020204" pitchFamily="34" charset="0"/>
            </a:endParaRPr>
          </a:p>
          <a:p>
            <a:r>
              <a:rPr lang="en-US" sz="2399" dirty="0">
                <a:latin typeface="Century Gothic" panose="020B0502020202020204" pitchFamily="34" charset="0"/>
              </a:rPr>
              <a:t>The benefits are paid to the guardian on behalf of the eligible child.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99" dirty="0">
              <a:latin typeface="Century Gothic" panose="020B0502020202020204" pitchFamily="34" charset="0"/>
            </a:endParaRPr>
          </a:p>
          <a:p>
            <a:r>
              <a:rPr lang="en-US" sz="2399" dirty="0">
                <a:latin typeface="Century Gothic" panose="020B0502020202020204" pitchFamily="34" charset="0"/>
              </a:rPr>
              <a:t>The benefits associated with the Guardianship Assistance Program are provided to the court approved guardian following case closure in permanent guardianship.</a:t>
            </a:r>
          </a:p>
          <a:p>
            <a:pPr marL="0" indent="0">
              <a:buNone/>
            </a:pPr>
            <a:endParaRPr lang="en-US" sz="2399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399" i="1" dirty="0">
                <a:latin typeface="Century Gothic" panose="020B0502020202020204" pitchFamily="34" charset="0"/>
              </a:rPr>
              <a:t>*</a:t>
            </a:r>
            <a:r>
              <a:rPr lang="en-US" sz="1600" b="1" i="1" dirty="0">
                <a:latin typeface="Century Gothic" panose="020B0502020202020204" pitchFamily="34" charset="0"/>
              </a:rPr>
              <a:t>A proposal has been submitted that will require all relatives and fictive kin to attempt licensure prior to applying for relative caregiver benefits.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40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2B56B-CAD1-42AD-A559-22F886CBC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Guardianship Assistance Program Continue</a:t>
            </a:r>
            <a:endParaRPr lang="en-US" sz="3200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3301FF-D171-47A2-8D7C-8EC8D1EB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25" y="2052919"/>
            <a:ext cx="9402274" cy="4195481"/>
          </a:xfrm>
        </p:spPr>
        <p:txBody>
          <a:bodyPr/>
          <a:lstStyle/>
          <a:p>
            <a:r>
              <a:rPr lang="en-US" sz="2600" dirty="0"/>
              <a:t>Similar to the current Relative &amp; Non-Relative Caregiver Program.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Payments until the child turns 18 years old as long as the guardian has custody of the child.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Ongoing  annual redetermination required to ensure guardian is still caring for child.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1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false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1360476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2011-12-12T13:37:00+00:00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2035-01-01T08:00:00+00:00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706496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REDMOND\v-soujap</DisplayName>
        <AccountId>1954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3ED4759-CFDD-43F0-817C-11D9197192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D80E12-3BE9-4746-820E-FFB249F467F2}">
  <ds:schemaRefs>
    <ds:schemaRef ds:uri="http://schemas.microsoft.com/office/2006/documentManagement/types"/>
    <ds:schemaRef ds:uri="http://purl.org/dc/elements/1.1/"/>
    <ds:schemaRef ds:uri="4873beb7-5857-4685-be1f-d57550cc96cc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D003AC8-209A-4321-A17C-1B7A206433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1476</Words>
  <Application>Microsoft Office PowerPoint</Application>
  <PresentationFormat>Custom</PresentationFormat>
  <Paragraphs>143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Century Gothic</vt:lpstr>
      <vt:lpstr>Constantia</vt:lpstr>
      <vt:lpstr>Georgia</vt:lpstr>
      <vt:lpstr>Wingdings 3</vt:lpstr>
      <vt:lpstr>Ion</vt:lpstr>
      <vt:lpstr>Florida’s New Guardianship Assistance Program</vt:lpstr>
      <vt:lpstr>Why This? Why Now?</vt:lpstr>
      <vt:lpstr>Why This? Why Now?</vt:lpstr>
      <vt:lpstr>The Path Forward Initiative</vt:lpstr>
      <vt:lpstr>Phases of the Guardianship Assistance Program </vt:lpstr>
      <vt:lpstr>Levels of Licensed Care</vt:lpstr>
      <vt:lpstr>Level I-Child Specific Foster Home</vt:lpstr>
      <vt:lpstr>Guardianship Assistance Program </vt:lpstr>
      <vt:lpstr>Guardianship Assistance Program Continue</vt:lpstr>
      <vt:lpstr>Guardianship Assistance Program Eligibility Criteria</vt:lpstr>
      <vt:lpstr>Guardianship Assistance Program Benefits </vt:lpstr>
      <vt:lpstr>Extension of Guardianship Assistance Payments (EGAP) Overview</vt:lpstr>
      <vt:lpstr>Extension of Guardianship Assistance Payments  Overview</vt:lpstr>
      <vt:lpstr>PowerPoint Presentation</vt:lpstr>
      <vt:lpstr>Guardianship Readiness Assessment Tool</vt:lpstr>
      <vt:lpstr>Guardianship Readiness Assessment Tool</vt:lpstr>
      <vt:lpstr>Guardianship Readiness Assessment Tool</vt:lpstr>
      <vt:lpstr>Guardianship Readiness Assessment Tool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Florida’s New Guardianship Assistance Program</dc:title>
  <dc:creator>Odum, Zandra T</dc:creator>
  <cp:lastModifiedBy>VanDyke, Misty N</cp:lastModifiedBy>
  <cp:revision>16</cp:revision>
  <dcterms:created xsi:type="dcterms:W3CDTF">2019-02-20T21:57:04Z</dcterms:created>
  <dcterms:modified xsi:type="dcterms:W3CDTF">2025-04-14T20:15:57Z</dcterms:modified>
</cp:coreProperties>
</file>