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297" r:id="rId5"/>
    <p:sldId id="299" r:id="rId6"/>
    <p:sldId id="261" r:id="rId7"/>
    <p:sldId id="349" r:id="rId8"/>
    <p:sldId id="348" r:id="rId9"/>
    <p:sldId id="329" r:id="rId10"/>
    <p:sldId id="315" r:id="rId11"/>
    <p:sldId id="316" r:id="rId12"/>
    <p:sldId id="317" r:id="rId13"/>
    <p:sldId id="336" r:id="rId14"/>
    <p:sldId id="340" r:id="rId15"/>
    <p:sldId id="341" r:id="rId16"/>
    <p:sldId id="303" r:id="rId17"/>
    <p:sldId id="339" r:id="rId18"/>
    <p:sldId id="313" r:id="rId19"/>
    <p:sldId id="350" r:id="rId20"/>
    <p:sldId id="337" r:id="rId21"/>
    <p:sldId id="282" r:id="rId22"/>
    <p:sldId id="309" r:id="rId23"/>
    <p:sldId id="311" r:id="rId24"/>
    <p:sldId id="312" r:id="rId25"/>
    <p:sldId id="345" r:id="rId26"/>
    <p:sldId id="338" r:id="rId27"/>
    <p:sldId id="319" r:id="rId28"/>
    <p:sldId id="320" r:id="rId29"/>
    <p:sldId id="342" r:id="rId30"/>
    <p:sldId id="343" r:id="rId31"/>
    <p:sldId id="344" r:id="rId32"/>
    <p:sldId id="322" r:id="rId33"/>
    <p:sldId id="32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CC44A0-C66E-4250-83AF-E55FCBC937C1}" v="15" dt="2023-03-27T18:05:28.4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0635" autoAdjust="0"/>
  </p:normalViewPr>
  <p:slideViewPr>
    <p:cSldViewPr snapToGrid="0">
      <p:cViewPr varScale="1">
        <p:scale>
          <a:sx n="73" d="100"/>
          <a:sy n="73" d="100"/>
        </p:scale>
        <p:origin x="23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7F2D51-01C6-47A4-973A-3DB990359562}" type="doc">
      <dgm:prSet loTypeId="urn:microsoft.com/office/officeart/2005/8/layout/list1" loCatId="list" qsTypeId="urn:microsoft.com/office/officeart/2005/8/quickstyle/simple1" qsCatId="simple" csTypeId="urn:microsoft.com/office/officeart/2005/8/colors/accent2_2" csCatId="accent2"/>
      <dgm:spPr/>
      <dgm:t>
        <a:bodyPr/>
        <a:lstStyle/>
        <a:p>
          <a:endParaRPr lang="en-US"/>
        </a:p>
      </dgm:t>
    </dgm:pt>
    <dgm:pt modelId="{C3ED547A-EB58-4113-AD57-29217E729BEA}">
      <dgm:prSet/>
      <dgm:spPr/>
      <dgm:t>
        <a:bodyPr/>
        <a:lstStyle/>
        <a:p>
          <a:r>
            <a:rPr lang="en-US" dirty="0">
              <a:latin typeface="Century Gothic" panose="020B0502020202020204" pitchFamily="34" charset="0"/>
            </a:rPr>
            <a:t>Initial Inspection</a:t>
          </a:r>
        </a:p>
      </dgm:t>
    </dgm:pt>
    <dgm:pt modelId="{21A86679-3D90-4992-8FC1-95899CE9210E}" type="parTrans" cxnId="{7FDA5523-3C3D-472D-83E1-6389E63CF024}">
      <dgm:prSet/>
      <dgm:spPr/>
      <dgm:t>
        <a:bodyPr/>
        <a:lstStyle/>
        <a:p>
          <a:endParaRPr lang="en-US"/>
        </a:p>
      </dgm:t>
    </dgm:pt>
    <dgm:pt modelId="{BF74E884-BA3D-452F-8ABE-139D39AB4787}" type="sibTrans" cxnId="{7FDA5523-3C3D-472D-83E1-6389E63CF024}">
      <dgm:prSet/>
      <dgm:spPr/>
      <dgm:t>
        <a:bodyPr/>
        <a:lstStyle/>
        <a:p>
          <a:endParaRPr lang="en-US"/>
        </a:p>
      </dgm:t>
    </dgm:pt>
    <dgm:pt modelId="{7A647A02-B19F-4037-8B1D-8C9FB972513A}">
      <dgm:prSet/>
      <dgm:spPr/>
      <dgm:t>
        <a:bodyPr/>
        <a:lstStyle/>
        <a:p>
          <a:r>
            <a:rPr lang="en-US" dirty="0">
              <a:latin typeface="Century Gothic" panose="020B0502020202020204" pitchFamily="34" charset="0"/>
            </a:rPr>
            <a:t>Routine Inspection</a:t>
          </a:r>
        </a:p>
      </dgm:t>
    </dgm:pt>
    <dgm:pt modelId="{D6FA09B3-7791-4DDB-9415-3B0DCC37DEB3}" type="parTrans" cxnId="{87495108-BDAA-4681-9F0E-80792EA25B6E}">
      <dgm:prSet/>
      <dgm:spPr/>
      <dgm:t>
        <a:bodyPr/>
        <a:lstStyle/>
        <a:p>
          <a:endParaRPr lang="en-US"/>
        </a:p>
      </dgm:t>
    </dgm:pt>
    <dgm:pt modelId="{FD26E4C6-3791-4D7C-B24E-E35DE36D4141}" type="sibTrans" cxnId="{87495108-BDAA-4681-9F0E-80792EA25B6E}">
      <dgm:prSet/>
      <dgm:spPr/>
      <dgm:t>
        <a:bodyPr/>
        <a:lstStyle/>
        <a:p>
          <a:endParaRPr lang="en-US"/>
        </a:p>
      </dgm:t>
    </dgm:pt>
    <dgm:pt modelId="{FBCCFEA3-578A-47FB-83F6-2B16EBA9D9B4}">
      <dgm:prSet/>
      <dgm:spPr/>
      <dgm:t>
        <a:bodyPr/>
        <a:lstStyle/>
        <a:p>
          <a:r>
            <a:rPr lang="en-US" dirty="0">
              <a:latin typeface="Century Gothic" panose="020B0502020202020204" pitchFamily="34" charset="0"/>
            </a:rPr>
            <a:t>Abbreviated Inspection</a:t>
          </a:r>
        </a:p>
      </dgm:t>
    </dgm:pt>
    <dgm:pt modelId="{3C29944E-D2C2-4BCB-88A7-BB41E467BF7C}" type="parTrans" cxnId="{F04E6BA7-CE4C-4EA8-B0EB-3E431631235D}">
      <dgm:prSet/>
      <dgm:spPr/>
      <dgm:t>
        <a:bodyPr/>
        <a:lstStyle/>
        <a:p>
          <a:endParaRPr lang="en-US"/>
        </a:p>
      </dgm:t>
    </dgm:pt>
    <dgm:pt modelId="{2ED47197-2DE3-4019-923E-1EB507DE0C1F}" type="sibTrans" cxnId="{F04E6BA7-CE4C-4EA8-B0EB-3E431631235D}">
      <dgm:prSet/>
      <dgm:spPr/>
      <dgm:t>
        <a:bodyPr/>
        <a:lstStyle/>
        <a:p>
          <a:endParaRPr lang="en-US"/>
        </a:p>
      </dgm:t>
    </dgm:pt>
    <dgm:pt modelId="{53985C79-CEFB-471C-A098-097DFE42B3F9}">
      <dgm:prSet/>
      <dgm:spPr/>
      <dgm:t>
        <a:bodyPr/>
        <a:lstStyle/>
        <a:p>
          <a:r>
            <a:rPr lang="en-US" dirty="0">
              <a:latin typeface="Century Gothic" panose="020B0502020202020204" pitchFamily="34" charset="0"/>
            </a:rPr>
            <a:t>Re-inspection</a:t>
          </a:r>
        </a:p>
      </dgm:t>
    </dgm:pt>
    <dgm:pt modelId="{39F5744B-6885-49CB-AA42-54E2AB09D52D}" type="parTrans" cxnId="{C54EA4E7-C039-4368-AEEB-75EBDE5A17D5}">
      <dgm:prSet/>
      <dgm:spPr/>
      <dgm:t>
        <a:bodyPr/>
        <a:lstStyle/>
        <a:p>
          <a:endParaRPr lang="en-US"/>
        </a:p>
      </dgm:t>
    </dgm:pt>
    <dgm:pt modelId="{0C864F09-C3A2-4902-ACB4-DB6389272C62}" type="sibTrans" cxnId="{C54EA4E7-C039-4368-AEEB-75EBDE5A17D5}">
      <dgm:prSet/>
      <dgm:spPr/>
      <dgm:t>
        <a:bodyPr/>
        <a:lstStyle/>
        <a:p>
          <a:endParaRPr lang="en-US"/>
        </a:p>
      </dgm:t>
    </dgm:pt>
    <dgm:pt modelId="{BCF1BC92-FEF9-4538-B03F-F71C1448A3F9}">
      <dgm:prSet/>
      <dgm:spPr/>
      <dgm:t>
        <a:bodyPr/>
        <a:lstStyle/>
        <a:p>
          <a:r>
            <a:rPr lang="en-US" dirty="0">
              <a:latin typeface="Century Gothic" panose="020B0502020202020204" pitchFamily="34" charset="0"/>
            </a:rPr>
            <a:t>Renewal Inspection</a:t>
          </a:r>
        </a:p>
      </dgm:t>
    </dgm:pt>
    <dgm:pt modelId="{5FE331FE-3572-43DF-A4D8-CC42BB2EE2DA}" type="parTrans" cxnId="{C8BE8851-92CC-474B-91C3-D5A2C3703BE3}">
      <dgm:prSet/>
      <dgm:spPr/>
      <dgm:t>
        <a:bodyPr/>
        <a:lstStyle/>
        <a:p>
          <a:endParaRPr lang="en-US"/>
        </a:p>
      </dgm:t>
    </dgm:pt>
    <dgm:pt modelId="{5FCE68BC-0E13-4E99-B370-33A98E45D452}" type="sibTrans" cxnId="{C8BE8851-92CC-474B-91C3-D5A2C3703BE3}">
      <dgm:prSet/>
      <dgm:spPr/>
      <dgm:t>
        <a:bodyPr/>
        <a:lstStyle/>
        <a:p>
          <a:endParaRPr lang="en-US"/>
        </a:p>
      </dgm:t>
    </dgm:pt>
    <dgm:pt modelId="{60E58E7D-328A-4564-9A3F-C19D69A440C9}">
      <dgm:prSet/>
      <dgm:spPr/>
      <dgm:t>
        <a:bodyPr/>
        <a:lstStyle/>
        <a:p>
          <a:r>
            <a:rPr lang="en-US" dirty="0">
              <a:latin typeface="Century Gothic" panose="020B0502020202020204" pitchFamily="34" charset="0"/>
            </a:rPr>
            <a:t>Complaint Inspection</a:t>
          </a:r>
        </a:p>
      </dgm:t>
    </dgm:pt>
    <dgm:pt modelId="{ACBAD8F2-D15F-48A0-94BE-5BB55E1D933E}" type="parTrans" cxnId="{2FAE44A0-CDE9-4EFB-AED9-8033B7D471E0}">
      <dgm:prSet/>
      <dgm:spPr/>
      <dgm:t>
        <a:bodyPr/>
        <a:lstStyle/>
        <a:p>
          <a:endParaRPr lang="en-US"/>
        </a:p>
      </dgm:t>
    </dgm:pt>
    <dgm:pt modelId="{2728520D-0974-4941-A5AD-C525AA0F3864}" type="sibTrans" cxnId="{2FAE44A0-CDE9-4EFB-AED9-8033B7D471E0}">
      <dgm:prSet/>
      <dgm:spPr/>
      <dgm:t>
        <a:bodyPr/>
        <a:lstStyle/>
        <a:p>
          <a:endParaRPr lang="en-US"/>
        </a:p>
      </dgm:t>
    </dgm:pt>
    <dgm:pt modelId="{EAB7546C-39A0-488C-B642-0A375FE9BE0A}">
      <dgm:prSet/>
      <dgm:spPr/>
      <dgm:t>
        <a:bodyPr/>
        <a:lstStyle/>
        <a:p>
          <a:r>
            <a:rPr lang="en-US" dirty="0">
              <a:latin typeface="Century Gothic" panose="020B0502020202020204" pitchFamily="34" charset="0"/>
            </a:rPr>
            <a:t>School Readiness Inspection</a:t>
          </a:r>
        </a:p>
      </dgm:t>
    </dgm:pt>
    <dgm:pt modelId="{8DD3C12A-8357-47CD-9648-374D753E8336}" type="parTrans" cxnId="{6DC4E958-7C5C-4AE1-88F6-D07CECCF6B30}">
      <dgm:prSet/>
      <dgm:spPr/>
      <dgm:t>
        <a:bodyPr/>
        <a:lstStyle/>
        <a:p>
          <a:endParaRPr lang="en-US"/>
        </a:p>
      </dgm:t>
    </dgm:pt>
    <dgm:pt modelId="{B0F3C1CA-FCDB-4F2C-B53B-CA3BBF93E983}" type="sibTrans" cxnId="{6DC4E958-7C5C-4AE1-88F6-D07CECCF6B30}">
      <dgm:prSet/>
      <dgm:spPr/>
      <dgm:t>
        <a:bodyPr/>
        <a:lstStyle/>
        <a:p>
          <a:endParaRPr lang="en-US"/>
        </a:p>
      </dgm:t>
    </dgm:pt>
    <dgm:pt modelId="{C3381415-8946-4842-A576-714A63AC7AB8}">
      <dgm:prSet/>
      <dgm:spPr/>
      <dgm:t>
        <a:bodyPr/>
        <a:lstStyle/>
        <a:p>
          <a:r>
            <a:rPr lang="en-US" dirty="0">
              <a:latin typeface="Century Gothic" panose="020B0502020202020204" pitchFamily="34" charset="0"/>
            </a:rPr>
            <a:t>Gold Seal Inspection</a:t>
          </a:r>
        </a:p>
      </dgm:t>
    </dgm:pt>
    <dgm:pt modelId="{78695DBC-8357-492E-926B-A597923A35FE}" type="parTrans" cxnId="{DBE7A95A-77E4-41B1-8BEC-386276C30A5B}">
      <dgm:prSet/>
      <dgm:spPr/>
      <dgm:t>
        <a:bodyPr/>
        <a:lstStyle/>
        <a:p>
          <a:endParaRPr lang="en-US"/>
        </a:p>
      </dgm:t>
    </dgm:pt>
    <dgm:pt modelId="{CF134901-5D71-4C74-BCBF-5AA9D41713E6}" type="sibTrans" cxnId="{DBE7A95A-77E4-41B1-8BEC-386276C30A5B}">
      <dgm:prSet/>
      <dgm:spPr/>
      <dgm:t>
        <a:bodyPr/>
        <a:lstStyle/>
        <a:p>
          <a:endParaRPr lang="en-US"/>
        </a:p>
      </dgm:t>
    </dgm:pt>
    <dgm:pt modelId="{1BAD5F65-14A9-4CAA-8E4B-FFB08FD1C9AB}" type="pres">
      <dgm:prSet presAssocID="{327F2D51-01C6-47A4-973A-3DB990359562}" presName="linear" presStyleCnt="0">
        <dgm:presLayoutVars>
          <dgm:dir/>
          <dgm:animLvl val="lvl"/>
          <dgm:resizeHandles val="exact"/>
        </dgm:presLayoutVars>
      </dgm:prSet>
      <dgm:spPr/>
    </dgm:pt>
    <dgm:pt modelId="{4D7B1D58-85F2-4A5A-AB6C-A48997539738}" type="pres">
      <dgm:prSet presAssocID="{C3ED547A-EB58-4113-AD57-29217E729BEA}" presName="parentLin" presStyleCnt="0"/>
      <dgm:spPr/>
    </dgm:pt>
    <dgm:pt modelId="{E3F1F91B-4078-45B3-BB98-2B80F7D4660B}" type="pres">
      <dgm:prSet presAssocID="{C3ED547A-EB58-4113-AD57-29217E729BEA}" presName="parentLeftMargin" presStyleLbl="node1" presStyleIdx="0" presStyleCnt="8"/>
      <dgm:spPr/>
    </dgm:pt>
    <dgm:pt modelId="{892EE987-6BD3-4F48-960F-E6546E86475B}" type="pres">
      <dgm:prSet presAssocID="{C3ED547A-EB58-4113-AD57-29217E729BEA}" presName="parentText" presStyleLbl="node1" presStyleIdx="0" presStyleCnt="8">
        <dgm:presLayoutVars>
          <dgm:chMax val="0"/>
          <dgm:bulletEnabled val="1"/>
        </dgm:presLayoutVars>
      </dgm:prSet>
      <dgm:spPr/>
    </dgm:pt>
    <dgm:pt modelId="{4BD16A40-9C73-48A3-B485-539683782EAF}" type="pres">
      <dgm:prSet presAssocID="{C3ED547A-EB58-4113-AD57-29217E729BEA}" presName="negativeSpace" presStyleCnt="0"/>
      <dgm:spPr/>
    </dgm:pt>
    <dgm:pt modelId="{5BAB85CF-1CE4-475A-A6A3-2810F204BA94}" type="pres">
      <dgm:prSet presAssocID="{C3ED547A-EB58-4113-AD57-29217E729BEA}" presName="childText" presStyleLbl="conFgAcc1" presStyleIdx="0" presStyleCnt="8">
        <dgm:presLayoutVars>
          <dgm:bulletEnabled val="1"/>
        </dgm:presLayoutVars>
      </dgm:prSet>
      <dgm:spPr/>
    </dgm:pt>
    <dgm:pt modelId="{AD5B4BB4-4ABC-485C-A4D2-C952AA76ECF3}" type="pres">
      <dgm:prSet presAssocID="{BF74E884-BA3D-452F-8ABE-139D39AB4787}" presName="spaceBetweenRectangles" presStyleCnt="0"/>
      <dgm:spPr/>
    </dgm:pt>
    <dgm:pt modelId="{B0EDFFAB-400A-4AA0-BA01-E29E78A6F9B5}" type="pres">
      <dgm:prSet presAssocID="{7A647A02-B19F-4037-8B1D-8C9FB972513A}" presName="parentLin" presStyleCnt="0"/>
      <dgm:spPr/>
    </dgm:pt>
    <dgm:pt modelId="{FEFB9F8C-CCBA-4657-8A73-7B2DFEBCCEFA}" type="pres">
      <dgm:prSet presAssocID="{7A647A02-B19F-4037-8B1D-8C9FB972513A}" presName="parentLeftMargin" presStyleLbl="node1" presStyleIdx="0" presStyleCnt="8"/>
      <dgm:spPr/>
    </dgm:pt>
    <dgm:pt modelId="{83E2D233-DF81-46E1-95F4-07A76E7B0B7A}" type="pres">
      <dgm:prSet presAssocID="{7A647A02-B19F-4037-8B1D-8C9FB972513A}" presName="parentText" presStyleLbl="node1" presStyleIdx="1" presStyleCnt="8">
        <dgm:presLayoutVars>
          <dgm:chMax val="0"/>
          <dgm:bulletEnabled val="1"/>
        </dgm:presLayoutVars>
      </dgm:prSet>
      <dgm:spPr/>
    </dgm:pt>
    <dgm:pt modelId="{AEB89E53-2EC4-40BC-B94A-56FAA8345265}" type="pres">
      <dgm:prSet presAssocID="{7A647A02-B19F-4037-8B1D-8C9FB972513A}" presName="negativeSpace" presStyleCnt="0"/>
      <dgm:spPr/>
    </dgm:pt>
    <dgm:pt modelId="{8B825D62-9C72-421F-A4D3-319F8ADDB3C0}" type="pres">
      <dgm:prSet presAssocID="{7A647A02-B19F-4037-8B1D-8C9FB972513A}" presName="childText" presStyleLbl="conFgAcc1" presStyleIdx="1" presStyleCnt="8">
        <dgm:presLayoutVars>
          <dgm:bulletEnabled val="1"/>
        </dgm:presLayoutVars>
      </dgm:prSet>
      <dgm:spPr/>
    </dgm:pt>
    <dgm:pt modelId="{519770F7-2273-4CC5-AF92-0DFD245EB589}" type="pres">
      <dgm:prSet presAssocID="{FD26E4C6-3791-4D7C-B24E-E35DE36D4141}" presName="spaceBetweenRectangles" presStyleCnt="0"/>
      <dgm:spPr/>
    </dgm:pt>
    <dgm:pt modelId="{C69C03C4-84CF-45AB-91F6-C592C00838C9}" type="pres">
      <dgm:prSet presAssocID="{FBCCFEA3-578A-47FB-83F6-2B16EBA9D9B4}" presName="parentLin" presStyleCnt="0"/>
      <dgm:spPr/>
    </dgm:pt>
    <dgm:pt modelId="{5FB03766-8F13-4652-8EF7-E0C01A0CCD0B}" type="pres">
      <dgm:prSet presAssocID="{FBCCFEA3-578A-47FB-83F6-2B16EBA9D9B4}" presName="parentLeftMargin" presStyleLbl="node1" presStyleIdx="1" presStyleCnt="8"/>
      <dgm:spPr/>
    </dgm:pt>
    <dgm:pt modelId="{EF034737-3A1F-47A0-8EE3-99A258375679}" type="pres">
      <dgm:prSet presAssocID="{FBCCFEA3-578A-47FB-83F6-2B16EBA9D9B4}" presName="parentText" presStyleLbl="node1" presStyleIdx="2" presStyleCnt="8">
        <dgm:presLayoutVars>
          <dgm:chMax val="0"/>
          <dgm:bulletEnabled val="1"/>
        </dgm:presLayoutVars>
      </dgm:prSet>
      <dgm:spPr/>
    </dgm:pt>
    <dgm:pt modelId="{0FA952EF-B7B3-4F76-BA5B-840B4CD2C9CC}" type="pres">
      <dgm:prSet presAssocID="{FBCCFEA3-578A-47FB-83F6-2B16EBA9D9B4}" presName="negativeSpace" presStyleCnt="0"/>
      <dgm:spPr/>
    </dgm:pt>
    <dgm:pt modelId="{8278EF8B-2801-4D94-86CD-2F387E6C8237}" type="pres">
      <dgm:prSet presAssocID="{FBCCFEA3-578A-47FB-83F6-2B16EBA9D9B4}" presName="childText" presStyleLbl="conFgAcc1" presStyleIdx="2" presStyleCnt="8">
        <dgm:presLayoutVars>
          <dgm:bulletEnabled val="1"/>
        </dgm:presLayoutVars>
      </dgm:prSet>
      <dgm:spPr/>
    </dgm:pt>
    <dgm:pt modelId="{57D8A1BF-5B3E-494F-ABF9-9EA2C07E1172}" type="pres">
      <dgm:prSet presAssocID="{2ED47197-2DE3-4019-923E-1EB507DE0C1F}" presName="spaceBetweenRectangles" presStyleCnt="0"/>
      <dgm:spPr/>
    </dgm:pt>
    <dgm:pt modelId="{6443815F-48C6-454F-96DF-58418DE9DC60}" type="pres">
      <dgm:prSet presAssocID="{53985C79-CEFB-471C-A098-097DFE42B3F9}" presName="parentLin" presStyleCnt="0"/>
      <dgm:spPr/>
    </dgm:pt>
    <dgm:pt modelId="{155D8420-7E65-4811-9FD6-FF3F11973095}" type="pres">
      <dgm:prSet presAssocID="{53985C79-CEFB-471C-A098-097DFE42B3F9}" presName="parentLeftMargin" presStyleLbl="node1" presStyleIdx="2" presStyleCnt="8"/>
      <dgm:spPr/>
    </dgm:pt>
    <dgm:pt modelId="{443F2FC7-E005-41A1-B3D2-FF5B815D9F9D}" type="pres">
      <dgm:prSet presAssocID="{53985C79-CEFB-471C-A098-097DFE42B3F9}" presName="parentText" presStyleLbl="node1" presStyleIdx="3" presStyleCnt="8">
        <dgm:presLayoutVars>
          <dgm:chMax val="0"/>
          <dgm:bulletEnabled val="1"/>
        </dgm:presLayoutVars>
      </dgm:prSet>
      <dgm:spPr/>
    </dgm:pt>
    <dgm:pt modelId="{709BF3EA-9E24-4F27-9F9D-9451CC9D7993}" type="pres">
      <dgm:prSet presAssocID="{53985C79-CEFB-471C-A098-097DFE42B3F9}" presName="negativeSpace" presStyleCnt="0"/>
      <dgm:spPr/>
    </dgm:pt>
    <dgm:pt modelId="{9BCBB5A0-8BA4-410E-A615-468AFEF4706B}" type="pres">
      <dgm:prSet presAssocID="{53985C79-CEFB-471C-A098-097DFE42B3F9}" presName="childText" presStyleLbl="conFgAcc1" presStyleIdx="3" presStyleCnt="8">
        <dgm:presLayoutVars>
          <dgm:bulletEnabled val="1"/>
        </dgm:presLayoutVars>
      </dgm:prSet>
      <dgm:spPr/>
    </dgm:pt>
    <dgm:pt modelId="{F330284A-20A9-4772-AC70-833CBC0D9EAE}" type="pres">
      <dgm:prSet presAssocID="{0C864F09-C3A2-4902-ACB4-DB6389272C62}" presName="spaceBetweenRectangles" presStyleCnt="0"/>
      <dgm:spPr/>
    </dgm:pt>
    <dgm:pt modelId="{3E60FDD8-691C-44F5-8A3B-85BB2D7211D9}" type="pres">
      <dgm:prSet presAssocID="{BCF1BC92-FEF9-4538-B03F-F71C1448A3F9}" presName="parentLin" presStyleCnt="0"/>
      <dgm:spPr/>
    </dgm:pt>
    <dgm:pt modelId="{9D7EBEE5-DEA7-456E-BA7F-E67B19600DCB}" type="pres">
      <dgm:prSet presAssocID="{BCF1BC92-FEF9-4538-B03F-F71C1448A3F9}" presName="parentLeftMargin" presStyleLbl="node1" presStyleIdx="3" presStyleCnt="8"/>
      <dgm:spPr/>
    </dgm:pt>
    <dgm:pt modelId="{624CB74A-CDBF-4078-97F6-A6BED6A9AE8D}" type="pres">
      <dgm:prSet presAssocID="{BCF1BC92-FEF9-4538-B03F-F71C1448A3F9}" presName="parentText" presStyleLbl="node1" presStyleIdx="4" presStyleCnt="8">
        <dgm:presLayoutVars>
          <dgm:chMax val="0"/>
          <dgm:bulletEnabled val="1"/>
        </dgm:presLayoutVars>
      </dgm:prSet>
      <dgm:spPr/>
    </dgm:pt>
    <dgm:pt modelId="{5477FD1B-EFE5-4BAC-8E61-F80C915BFCA2}" type="pres">
      <dgm:prSet presAssocID="{BCF1BC92-FEF9-4538-B03F-F71C1448A3F9}" presName="negativeSpace" presStyleCnt="0"/>
      <dgm:spPr/>
    </dgm:pt>
    <dgm:pt modelId="{9DDBA650-C027-41B5-9A37-8FFFB97CAF20}" type="pres">
      <dgm:prSet presAssocID="{BCF1BC92-FEF9-4538-B03F-F71C1448A3F9}" presName="childText" presStyleLbl="conFgAcc1" presStyleIdx="4" presStyleCnt="8">
        <dgm:presLayoutVars>
          <dgm:bulletEnabled val="1"/>
        </dgm:presLayoutVars>
      </dgm:prSet>
      <dgm:spPr/>
    </dgm:pt>
    <dgm:pt modelId="{1ED39BF2-C9D7-4105-B923-6B7B4B6F50C6}" type="pres">
      <dgm:prSet presAssocID="{5FCE68BC-0E13-4E99-B370-33A98E45D452}" presName="spaceBetweenRectangles" presStyleCnt="0"/>
      <dgm:spPr/>
    </dgm:pt>
    <dgm:pt modelId="{ABCC9F31-A5E6-4654-A15F-9CAB25390BB1}" type="pres">
      <dgm:prSet presAssocID="{60E58E7D-328A-4564-9A3F-C19D69A440C9}" presName="parentLin" presStyleCnt="0"/>
      <dgm:spPr/>
    </dgm:pt>
    <dgm:pt modelId="{A7FA0176-6AF8-4807-BA1C-A435D6C9C496}" type="pres">
      <dgm:prSet presAssocID="{60E58E7D-328A-4564-9A3F-C19D69A440C9}" presName="parentLeftMargin" presStyleLbl="node1" presStyleIdx="4" presStyleCnt="8"/>
      <dgm:spPr/>
    </dgm:pt>
    <dgm:pt modelId="{200B30BC-9A76-4E5E-808A-D571BCF6A903}" type="pres">
      <dgm:prSet presAssocID="{60E58E7D-328A-4564-9A3F-C19D69A440C9}" presName="parentText" presStyleLbl="node1" presStyleIdx="5" presStyleCnt="8">
        <dgm:presLayoutVars>
          <dgm:chMax val="0"/>
          <dgm:bulletEnabled val="1"/>
        </dgm:presLayoutVars>
      </dgm:prSet>
      <dgm:spPr/>
    </dgm:pt>
    <dgm:pt modelId="{7AE4A59A-1F51-46EB-806E-F8EAFADEC2BF}" type="pres">
      <dgm:prSet presAssocID="{60E58E7D-328A-4564-9A3F-C19D69A440C9}" presName="negativeSpace" presStyleCnt="0"/>
      <dgm:spPr/>
    </dgm:pt>
    <dgm:pt modelId="{4904DC14-4763-4815-A445-E32C51A8800F}" type="pres">
      <dgm:prSet presAssocID="{60E58E7D-328A-4564-9A3F-C19D69A440C9}" presName="childText" presStyleLbl="conFgAcc1" presStyleIdx="5" presStyleCnt="8">
        <dgm:presLayoutVars>
          <dgm:bulletEnabled val="1"/>
        </dgm:presLayoutVars>
      </dgm:prSet>
      <dgm:spPr/>
    </dgm:pt>
    <dgm:pt modelId="{CDDF1703-CE40-4879-AE68-C2C4801FCFDF}" type="pres">
      <dgm:prSet presAssocID="{2728520D-0974-4941-A5AD-C525AA0F3864}" presName="spaceBetweenRectangles" presStyleCnt="0"/>
      <dgm:spPr/>
    </dgm:pt>
    <dgm:pt modelId="{85A08809-7C17-4122-97AC-FFA3BCB33200}" type="pres">
      <dgm:prSet presAssocID="{EAB7546C-39A0-488C-B642-0A375FE9BE0A}" presName="parentLin" presStyleCnt="0"/>
      <dgm:spPr/>
    </dgm:pt>
    <dgm:pt modelId="{609657D2-4AE2-4742-891D-4293E4139337}" type="pres">
      <dgm:prSet presAssocID="{EAB7546C-39A0-488C-B642-0A375FE9BE0A}" presName="parentLeftMargin" presStyleLbl="node1" presStyleIdx="5" presStyleCnt="8"/>
      <dgm:spPr/>
    </dgm:pt>
    <dgm:pt modelId="{2E7EF7B3-ED2C-409E-B00B-AC9A7B2E65BC}" type="pres">
      <dgm:prSet presAssocID="{EAB7546C-39A0-488C-B642-0A375FE9BE0A}" presName="parentText" presStyleLbl="node1" presStyleIdx="6" presStyleCnt="8">
        <dgm:presLayoutVars>
          <dgm:chMax val="0"/>
          <dgm:bulletEnabled val="1"/>
        </dgm:presLayoutVars>
      </dgm:prSet>
      <dgm:spPr/>
    </dgm:pt>
    <dgm:pt modelId="{A1BD7A2F-4B80-4388-9C2E-55CEC97CA33A}" type="pres">
      <dgm:prSet presAssocID="{EAB7546C-39A0-488C-B642-0A375FE9BE0A}" presName="negativeSpace" presStyleCnt="0"/>
      <dgm:spPr/>
    </dgm:pt>
    <dgm:pt modelId="{D76683AF-5393-4432-B9FE-5E1C19F3C53C}" type="pres">
      <dgm:prSet presAssocID="{EAB7546C-39A0-488C-B642-0A375FE9BE0A}" presName="childText" presStyleLbl="conFgAcc1" presStyleIdx="6" presStyleCnt="8">
        <dgm:presLayoutVars>
          <dgm:bulletEnabled val="1"/>
        </dgm:presLayoutVars>
      </dgm:prSet>
      <dgm:spPr/>
    </dgm:pt>
    <dgm:pt modelId="{15E93A04-EBB2-47CB-A1B2-68ED3B71232B}" type="pres">
      <dgm:prSet presAssocID="{B0F3C1CA-FCDB-4F2C-B53B-CA3BBF93E983}" presName="spaceBetweenRectangles" presStyleCnt="0"/>
      <dgm:spPr/>
    </dgm:pt>
    <dgm:pt modelId="{54D8AB2E-BBD0-4455-B0D5-A89DCF07A977}" type="pres">
      <dgm:prSet presAssocID="{C3381415-8946-4842-A576-714A63AC7AB8}" presName="parentLin" presStyleCnt="0"/>
      <dgm:spPr/>
    </dgm:pt>
    <dgm:pt modelId="{14F415B8-A792-4A65-9F54-C09C54D10377}" type="pres">
      <dgm:prSet presAssocID="{C3381415-8946-4842-A576-714A63AC7AB8}" presName="parentLeftMargin" presStyleLbl="node1" presStyleIdx="6" presStyleCnt="8"/>
      <dgm:spPr/>
    </dgm:pt>
    <dgm:pt modelId="{49302D73-798F-4753-8D26-6D13FCE34CA9}" type="pres">
      <dgm:prSet presAssocID="{C3381415-8946-4842-A576-714A63AC7AB8}" presName="parentText" presStyleLbl="node1" presStyleIdx="7" presStyleCnt="8">
        <dgm:presLayoutVars>
          <dgm:chMax val="0"/>
          <dgm:bulletEnabled val="1"/>
        </dgm:presLayoutVars>
      </dgm:prSet>
      <dgm:spPr/>
    </dgm:pt>
    <dgm:pt modelId="{D0B9DEB2-C721-4706-95E9-EA060ABE5683}" type="pres">
      <dgm:prSet presAssocID="{C3381415-8946-4842-A576-714A63AC7AB8}" presName="negativeSpace" presStyleCnt="0"/>
      <dgm:spPr/>
    </dgm:pt>
    <dgm:pt modelId="{F9386B0D-4152-4308-A812-DA29E8BB5908}" type="pres">
      <dgm:prSet presAssocID="{C3381415-8946-4842-A576-714A63AC7AB8}" presName="childText" presStyleLbl="conFgAcc1" presStyleIdx="7" presStyleCnt="8">
        <dgm:presLayoutVars>
          <dgm:bulletEnabled val="1"/>
        </dgm:presLayoutVars>
      </dgm:prSet>
      <dgm:spPr/>
    </dgm:pt>
  </dgm:ptLst>
  <dgm:cxnLst>
    <dgm:cxn modelId="{87495108-BDAA-4681-9F0E-80792EA25B6E}" srcId="{327F2D51-01C6-47A4-973A-3DB990359562}" destId="{7A647A02-B19F-4037-8B1D-8C9FB972513A}" srcOrd="1" destOrd="0" parTransId="{D6FA09B3-7791-4DDB-9415-3B0DCC37DEB3}" sibTransId="{FD26E4C6-3791-4D7C-B24E-E35DE36D4141}"/>
    <dgm:cxn modelId="{A3997F0E-1603-4612-A3AD-7BC40F9D744F}" type="presOf" srcId="{53985C79-CEFB-471C-A098-097DFE42B3F9}" destId="{443F2FC7-E005-41A1-B3D2-FF5B815D9F9D}" srcOrd="1" destOrd="0" presId="urn:microsoft.com/office/officeart/2005/8/layout/list1"/>
    <dgm:cxn modelId="{AABA8A14-1842-44C5-A4FB-335C7A9E70E7}" type="presOf" srcId="{60E58E7D-328A-4564-9A3F-C19D69A440C9}" destId="{A7FA0176-6AF8-4807-BA1C-A435D6C9C496}" srcOrd="0" destOrd="0" presId="urn:microsoft.com/office/officeart/2005/8/layout/list1"/>
    <dgm:cxn modelId="{C80BFF17-C1BD-4A2D-A56F-D1E17D5A116C}" type="presOf" srcId="{C3ED547A-EB58-4113-AD57-29217E729BEA}" destId="{E3F1F91B-4078-45B3-BB98-2B80F7D4660B}" srcOrd="0" destOrd="0" presId="urn:microsoft.com/office/officeart/2005/8/layout/list1"/>
    <dgm:cxn modelId="{7FDA5523-3C3D-472D-83E1-6389E63CF024}" srcId="{327F2D51-01C6-47A4-973A-3DB990359562}" destId="{C3ED547A-EB58-4113-AD57-29217E729BEA}" srcOrd="0" destOrd="0" parTransId="{21A86679-3D90-4992-8FC1-95899CE9210E}" sibTransId="{BF74E884-BA3D-452F-8ABE-139D39AB4787}"/>
    <dgm:cxn modelId="{E894E43C-A9A3-4CDF-B2BE-A35B07A97939}" type="presOf" srcId="{EAB7546C-39A0-488C-B642-0A375FE9BE0A}" destId="{609657D2-4AE2-4742-891D-4293E4139337}" srcOrd="0" destOrd="0" presId="urn:microsoft.com/office/officeart/2005/8/layout/list1"/>
    <dgm:cxn modelId="{C8BE8851-92CC-474B-91C3-D5A2C3703BE3}" srcId="{327F2D51-01C6-47A4-973A-3DB990359562}" destId="{BCF1BC92-FEF9-4538-B03F-F71C1448A3F9}" srcOrd="4" destOrd="0" parTransId="{5FE331FE-3572-43DF-A4D8-CC42BB2EE2DA}" sibTransId="{5FCE68BC-0E13-4E99-B370-33A98E45D452}"/>
    <dgm:cxn modelId="{D96FDF52-2B06-48F3-8782-11AFC0F2D675}" type="presOf" srcId="{FBCCFEA3-578A-47FB-83F6-2B16EBA9D9B4}" destId="{EF034737-3A1F-47A0-8EE3-99A258375679}" srcOrd="1" destOrd="0" presId="urn:microsoft.com/office/officeart/2005/8/layout/list1"/>
    <dgm:cxn modelId="{BC357155-76B9-4199-8044-A1B31B7657F5}" type="presOf" srcId="{FBCCFEA3-578A-47FB-83F6-2B16EBA9D9B4}" destId="{5FB03766-8F13-4652-8EF7-E0C01A0CCD0B}" srcOrd="0" destOrd="0" presId="urn:microsoft.com/office/officeart/2005/8/layout/list1"/>
    <dgm:cxn modelId="{6DC4E958-7C5C-4AE1-88F6-D07CECCF6B30}" srcId="{327F2D51-01C6-47A4-973A-3DB990359562}" destId="{EAB7546C-39A0-488C-B642-0A375FE9BE0A}" srcOrd="6" destOrd="0" parTransId="{8DD3C12A-8357-47CD-9648-374D753E8336}" sibTransId="{B0F3C1CA-FCDB-4F2C-B53B-CA3BBF93E983}"/>
    <dgm:cxn modelId="{DBE7A95A-77E4-41B1-8BEC-386276C30A5B}" srcId="{327F2D51-01C6-47A4-973A-3DB990359562}" destId="{C3381415-8946-4842-A576-714A63AC7AB8}" srcOrd="7" destOrd="0" parTransId="{78695DBC-8357-492E-926B-A597923A35FE}" sibTransId="{CF134901-5D71-4C74-BCBF-5AA9D41713E6}"/>
    <dgm:cxn modelId="{FC619F88-0265-40BA-801E-B384B3B20A24}" type="presOf" srcId="{BCF1BC92-FEF9-4538-B03F-F71C1448A3F9}" destId="{9D7EBEE5-DEA7-456E-BA7F-E67B19600DCB}" srcOrd="0" destOrd="0" presId="urn:microsoft.com/office/officeart/2005/8/layout/list1"/>
    <dgm:cxn modelId="{B664EF92-D76B-4045-8A89-9E717ADA103B}" type="presOf" srcId="{53985C79-CEFB-471C-A098-097DFE42B3F9}" destId="{155D8420-7E65-4811-9FD6-FF3F11973095}" srcOrd="0" destOrd="0" presId="urn:microsoft.com/office/officeart/2005/8/layout/list1"/>
    <dgm:cxn modelId="{2FAE44A0-CDE9-4EFB-AED9-8033B7D471E0}" srcId="{327F2D51-01C6-47A4-973A-3DB990359562}" destId="{60E58E7D-328A-4564-9A3F-C19D69A440C9}" srcOrd="5" destOrd="0" parTransId="{ACBAD8F2-D15F-48A0-94BE-5BB55E1D933E}" sibTransId="{2728520D-0974-4941-A5AD-C525AA0F3864}"/>
    <dgm:cxn modelId="{A49BD1A2-1B65-4B53-994B-C52EFA77841B}" type="presOf" srcId="{EAB7546C-39A0-488C-B642-0A375FE9BE0A}" destId="{2E7EF7B3-ED2C-409E-B00B-AC9A7B2E65BC}" srcOrd="1" destOrd="0" presId="urn:microsoft.com/office/officeart/2005/8/layout/list1"/>
    <dgm:cxn modelId="{F04E6BA7-CE4C-4EA8-B0EB-3E431631235D}" srcId="{327F2D51-01C6-47A4-973A-3DB990359562}" destId="{FBCCFEA3-578A-47FB-83F6-2B16EBA9D9B4}" srcOrd="2" destOrd="0" parTransId="{3C29944E-D2C2-4BCB-88A7-BB41E467BF7C}" sibTransId="{2ED47197-2DE3-4019-923E-1EB507DE0C1F}"/>
    <dgm:cxn modelId="{DB509CB2-C844-4365-BA70-FB2E80B07C5D}" type="presOf" srcId="{C3381415-8946-4842-A576-714A63AC7AB8}" destId="{14F415B8-A792-4A65-9F54-C09C54D10377}" srcOrd="0" destOrd="0" presId="urn:microsoft.com/office/officeart/2005/8/layout/list1"/>
    <dgm:cxn modelId="{4507A7B8-1820-4726-8B6F-10759BC9D333}" type="presOf" srcId="{7A647A02-B19F-4037-8B1D-8C9FB972513A}" destId="{FEFB9F8C-CCBA-4657-8A73-7B2DFEBCCEFA}" srcOrd="0" destOrd="0" presId="urn:microsoft.com/office/officeart/2005/8/layout/list1"/>
    <dgm:cxn modelId="{4F6938BD-1E78-48D3-86AB-09EAC2B508A1}" type="presOf" srcId="{C3ED547A-EB58-4113-AD57-29217E729BEA}" destId="{892EE987-6BD3-4F48-960F-E6546E86475B}" srcOrd="1" destOrd="0" presId="urn:microsoft.com/office/officeart/2005/8/layout/list1"/>
    <dgm:cxn modelId="{C556B8C4-C182-418A-A7BF-AC93AE416418}" type="presOf" srcId="{C3381415-8946-4842-A576-714A63AC7AB8}" destId="{49302D73-798F-4753-8D26-6D13FCE34CA9}" srcOrd="1" destOrd="0" presId="urn:microsoft.com/office/officeart/2005/8/layout/list1"/>
    <dgm:cxn modelId="{BE9D78CA-9DC0-4821-AC40-1FEC0B3338B6}" type="presOf" srcId="{60E58E7D-328A-4564-9A3F-C19D69A440C9}" destId="{200B30BC-9A76-4E5E-808A-D571BCF6A903}" srcOrd="1" destOrd="0" presId="urn:microsoft.com/office/officeart/2005/8/layout/list1"/>
    <dgm:cxn modelId="{ECF623E6-0AD7-4E1A-92C2-B663F2BB9B59}" type="presOf" srcId="{327F2D51-01C6-47A4-973A-3DB990359562}" destId="{1BAD5F65-14A9-4CAA-8E4B-FFB08FD1C9AB}" srcOrd="0" destOrd="0" presId="urn:microsoft.com/office/officeart/2005/8/layout/list1"/>
    <dgm:cxn modelId="{C54EA4E7-C039-4368-AEEB-75EBDE5A17D5}" srcId="{327F2D51-01C6-47A4-973A-3DB990359562}" destId="{53985C79-CEFB-471C-A098-097DFE42B3F9}" srcOrd="3" destOrd="0" parTransId="{39F5744B-6885-49CB-AA42-54E2AB09D52D}" sibTransId="{0C864F09-C3A2-4902-ACB4-DB6389272C62}"/>
    <dgm:cxn modelId="{5EAD49F4-349B-4E87-BB89-06339A615AFC}" type="presOf" srcId="{BCF1BC92-FEF9-4538-B03F-F71C1448A3F9}" destId="{624CB74A-CDBF-4078-97F6-A6BED6A9AE8D}" srcOrd="1" destOrd="0" presId="urn:microsoft.com/office/officeart/2005/8/layout/list1"/>
    <dgm:cxn modelId="{72B51FF8-C7CC-44DF-BB7A-2B9FDAB7E736}" type="presOf" srcId="{7A647A02-B19F-4037-8B1D-8C9FB972513A}" destId="{83E2D233-DF81-46E1-95F4-07A76E7B0B7A}" srcOrd="1" destOrd="0" presId="urn:microsoft.com/office/officeart/2005/8/layout/list1"/>
    <dgm:cxn modelId="{6808C3AB-B8DD-4901-9085-898A5B0F05D1}" type="presParOf" srcId="{1BAD5F65-14A9-4CAA-8E4B-FFB08FD1C9AB}" destId="{4D7B1D58-85F2-4A5A-AB6C-A48997539738}" srcOrd="0" destOrd="0" presId="urn:microsoft.com/office/officeart/2005/8/layout/list1"/>
    <dgm:cxn modelId="{165F3D52-46FF-4A5F-B813-AEAEA5FD42EB}" type="presParOf" srcId="{4D7B1D58-85F2-4A5A-AB6C-A48997539738}" destId="{E3F1F91B-4078-45B3-BB98-2B80F7D4660B}" srcOrd="0" destOrd="0" presId="urn:microsoft.com/office/officeart/2005/8/layout/list1"/>
    <dgm:cxn modelId="{D1FEB728-1FB0-4E17-B446-15EC323E95FB}" type="presParOf" srcId="{4D7B1D58-85F2-4A5A-AB6C-A48997539738}" destId="{892EE987-6BD3-4F48-960F-E6546E86475B}" srcOrd="1" destOrd="0" presId="urn:microsoft.com/office/officeart/2005/8/layout/list1"/>
    <dgm:cxn modelId="{5ECC114A-99AC-4306-8569-5DEB4B436FDA}" type="presParOf" srcId="{1BAD5F65-14A9-4CAA-8E4B-FFB08FD1C9AB}" destId="{4BD16A40-9C73-48A3-B485-539683782EAF}" srcOrd="1" destOrd="0" presId="urn:microsoft.com/office/officeart/2005/8/layout/list1"/>
    <dgm:cxn modelId="{5D1CC686-8495-40A1-9368-D8FFD604CE01}" type="presParOf" srcId="{1BAD5F65-14A9-4CAA-8E4B-FFB08FD1C9AB}" destId="{5BAB85CF-1CE4-475A-A6A3-2810F204BA94}" srcOrd="2" destOrd="0" presId="urn:microsoft.com/office/officeart/2005/8/layout/list1"/>
    <dgm:cxn modelId="{46DFC88C-AB7E-4B82-8286-2C93301BA6F4}" type="presParOf" srcId="{1BAD5F65-14A9-4CAA-8E4B-FFB08FD1C9AB}" destId="{AD5B4BB4-4ABC-485C-A4D2-C952AA76ECF3}" srcOrd="3" destOrd="0" presId="urn:microsoft.com/office/officeart/2005/8/layout/list1"/>
    <dgm:cxn modelId="{8A52BCF5-FC3C-4B21-BA24-846A3ACD0834}" type="presParOf" srcId="{1BAD5F65-14A9-4CAA-8E4B-FFB08FD1C9AB}" destId="{B0EDFFAB-400A-4AA0-BA01-E29E78A6F9B5}" srcOrd="4" destOrd="0" presId="urn:microsoft.com/office/officeart/2005/8/layout/list1"/>
    <dgm:cxn modelId="{0CCCDBCB-783C-4A02-825C-2D137D81E593}" type="presParOf" srcId="{B0EDFFAB-400A-4AA0-BA01-E29E78A6F9B5}" destId="{FEFB9F8C-CCBA-4657-8A73-7B2DFEBCCEFA}" srcOrd="0" destOrd="0" presId="urn:microsoft.com/office/officeart/2005/8/layout/list1"/>
    <dgm:cxn modelId="{7000D94D-398B-497F-A1D7-532E7EB74CA8}" type="presParOf" srcId="{B0EDFFAB-400A-4AA0-BA01-E29E78A6F9B5}" destId="{83E2D233-DF81-46E1-95F4-07A76E7B0B7A}" srcOrd="1" destOrd="0" presId="urn:microsoft.com/office/officeart/2005/8/layout/list1"/>
    <dgm:cxn modelId="{1DA642B1-2EC6-4029-AF82-8887A0520A78}" type="presParOf" srcId="{1BAD5F65-14A9-4CAA-8E4B-FFB08FD1C9AB}" destId="{AEB89E53-2EC4-40BC-B94A-56FAA8345265}" srcOrd="5" destOrd="0" presId="urn:microsoft.com/office/officeart/2005/8/layout/list1"/>
    <dgm:cxn modelId="{91D58268-2A6D-4878-AF2C-5538F5F5323F}" type="presParOf" srcId="{1BAD5F65-14A9-4CAA-8E4B-FFB08FD1C9AB}" destId="{8B825D62-9C72-421F-A4D3-319F8ADDB3C0}" srcOrd="6" destOrd="0" presId="urn:microsoft.com/office/officeart/2005/8/layout/list1"/>
    <dgm:cxn modelId="{077622DF-B019-47A5-A03E-D17EDF3588E0}" type="presParOf" srcId="{1BAD5F65-14A9-4CAA-8E4B-FFB08FD1C9AB}" destId="{519770F7-2273-4CC5-AF92-0DFD245EB589}" srcOrd="7" destOrd="0" presId="urn:microsoft.com/office/officeart/2005/8/layout/list1"/>
    <dgm:cxn modelId="{608A6B58-25B6-40D8-848B-A4582C2A166A}" type="presParOf" srcId="{1BAD5F65-14A9-4CAA-8E4B-FFB08FD1C9AB}" destId="{C69C03C4-84CF-45AB-91F6-C592C00838C9}" srcOrd="8" destOrd="0" presId="urn:microsoft.com/office/officeart/2005/8/layout/list1"/>
    <dgm:cxn modelId="{8112FE02-F865-41A8-9B6F-957E0BB7F2DC}" type="presParOf" srcId="{C69C03C4-84CF-45AB-91F6-C592C00838C9}" destId="{5FB03766-8F13-4652-8EF7-E0C01A0CCD0B}" srcOrd="0" destOrd="0" presId="urn:microsoft.com/office/officeart/2005/8/layout/list1"/>
    <dgm:cxn modelId="{933639E0-EB92-4E15-898B-3ABEE54D3EA7}" type="presParOf" srcId="{C69C03C4-84CF-45AB-91F6-C592C00838C9}" destId="{EF034737-3A1F-47A0-8EE3-99A258375679}" srcOrd="1" destOrd="0" presId="urn:microsoft.com/office/officeart/2005/8/layout/list1"/>
    <dgm:cxn modelId="{0AD9393C-AB76-47CE-8E69-F22B80D49AA7}" type="presParOf" srcId="{1BAD5F65-14A9-4CAA-8E4B-FFB08FD1C9AB}" destId="{0FA952EF-B7B3-4F76-BA5B-840B4CD2C9CC}" srcOrd="9" destOrd="0" presId="urn:microsoft.com/office/officeart/2005/8/layout/list1"/>
    <dgm:cxn modelId="{DC549AA2-B782-402B-8962-59D0F307056A}" type="presParOf" srcId="{1BAD5F65-14A9-4CAA-8E4B-FFB08FD1C9AB}" destId="{8278EF8B-2801-4D94-86CD-2F387E6C8237}" srcOrd="10" destOrd="0" presId="urn:microsoft.com/office/officeart/2005/8/layout/list1"/>
    <dgm:cxn modelId="{9C8FDD33-3A1A-45FE-8BE3-8F0D901AB4E6}" type="presParOf" srcId="{1BAD5F65-14A9-4CAA-8E4B-FFB08FD1C9AB}" destId="{57D8A1BF-5B3E-494F-ABF9-9EA2C07E1172}" srcOrd="11" destOrd="0" presId="urn:microsoft.com/office/officeart/2005/8/layout/list1"/>
    <dgm:cxn modelId="{624A85BD-FF65-4CDA-B0F5-F18840C51B80}" type="presParOf" srcId="{1BAD5F65-14A9-4CAA-8E4B-FFB08FD1C9AB}" destId="{6443815F-48C6-454F-96DF-58418DE9DC60}" srcOrd="12" destOrd="0" presId="urn:microsoft.com/office/officeart/2005/8/layout/list1"/>
    <dgm:cxn modelId="{362415FF-B11D-4EC2-A1BC-8A9638A583B0}" type="presParOf" srcId="{6443815F-48C6-454F-96DF-58418DE9DC60}" destId="{155D8420-7E65-4811-9FD6-FF3F11973095}" srcOrd="0" destOrd="0" presId="urn:microsoft.com/office/officeart/2005/8/layout/list1"/>
    <dgm:cxn modelId="{E0511B8E-2441-4256-85F9-7680A460BE9C}" type="presParOf" srcId="{6443815F-48C6-454F-96DF-58418DE9DC60}" destId="{443F2FC7-E005-41A1-B3D2-FF5B815D9F9D}" srcOrd="1" destOrd="0" presId="urn:microsoft.com/office/officeart/2005/8/layout/list1"/>
    <dgm:cxn modelId="{177FBF77-285A-4B29-8BEC-927343E4D3FD}" type="presParOf" srcId="{1BAD5F65-14A9-4CAA-8E4B-FFB08FD1C9AB}" destId="{709BF3EA-9E24-4F27-9F9D-9451CC9D7993}" srcOrd="13" destOrd="0" presId="urn:microsoft.com/office/officeart/2005/8/layout/list1"/>
    <dgm:cxn modelId="{1CF7DCE4-30C2-421E-A7EF-E5E57C450482}" type="presParOf" srcId="{1BAD5F65-14A9-4CAA-8E4B-FFB08FD1C9AB}" destId="{9BCBB5A0-8BA4-410E-A615-468AFEF4706B}" srcOrd="14" destOrd="0" presId="urn:microsoft.com/office/officeart/2005/8/layout/list1"/>
    <dgm:cxn modelId="{B63D9E82-385D-49AB-BE05-AF254A99CECC}" type="presParOf" srcId="{1BAD5F65-14A9-4CAA-8E4B-FFB08FD1C9AB}" destId="{F330284A-20A9-4772-AC70-833CBC0D9EAE}" srcOrd="15" destOrd="0" presId="urn:microsoft.com/office/officeart/2005/8/layout/list1"/>
    <dgm:cxn modelId="{990DBA4F-9EB6-45DE-87A7-800840D9F733}" type="presParOf" srcId="{1BAD5F65-14A9-4CAA-8E4B-FFB08FD1C9AB}" destId="{3E60FDD8-691C-44F5-8A3B-85BB2D7211D9}" srcOrd="16" destOrd="0" presId="urn:microsoft.com/office/officeart/2005/8/layout/list1"/>
    <dgm:cxn modelId="{7C3389C8-10C4-4AAB-A570-48061B71C5D7}" type="presParOf" srcId="{3E60FDD8-691C-44F5-8A3B-85BB2D7211D9}" destId="{9D7EBEE5-DEA7-456E-BA7F-E67B19600DCB}" srcOrd="0" destOrd="0" presId="urn:microsoft.com/office/officeart/2005/8/layout/list1"/>
    <dgm:cxn modelId="{942D3454-C677-433B-83FA-B95213D747CA}" type="presParOf" srcId="{3E60FDD8-691C-44F5-8A3B-85BB2D7211D9}" destId="{624CB74A-CDBF-4078-97F6-A6BED6A9AE8D}" srcOrd="1" destOrd="0" presId="urn:microsoft.com/office/officeart/2005/8/layout/list1"/>
    <dgm:cxn modelId="{3807DE82-E8C1-4397-A179-8918D5417F4D}" type="presParOf" srcId="{1BAD5F65-14A9-4CAA-8E4B-FFB08FD1C9AB}" destId="{5477FD1B-EFE5-4BAC-8E61-F80C915BFCA2}" srcOrd="17" destOrd="0" presId="urn:microsoft.com/office/officeart/2005/8/layout/list1"/>
    <dgm:cxn modelId="{32EF0590-D79A-4DEC-8220-C68B0C53EC24}" type="presParOf" srcId="{1BAD5F65-14A9-4CAA-8E4B-FFB08FD1C9AB}" destId="{9DDBA650-C027-41B5-9A37-8FFFB97CAF20}" srcOrd="18" destOrd="0" presId="urn:microsoft.com/office/officeart/2005/8/layout/list1"/>
    <dgm:cxn modelId="{7AE2A659-5277-4464-9BD2-B1BA108EDE2B}" type="presParOf" srcId="{1BAD5F65-14A9-4CAA-8E4B-FFB08FD1C9AB}" destId="{1ED39BF2-C9D7-4105-B923-6B7B4B6F50C6}" srcOrd="19" destOrd="0" presId="urn:microsoft.com/office/officeart/2005/8/layout/list1"/>
    <dgm:cxn modelId="{9FD4EA2D-5F98-44E2-97E9-2E2197AB4D59}" type="presParOf" srcId="{1BAD5F65-14A9-4CAA-8E4B-FFB08FD1C9AB}" destId="{ABCC9F31-A5E6-4654-A15F-9CAB25390BB1}" srcOrd="20" destOrd="0" presId="urn:microsoft.com/office/officeart/2005/8/layout/list1"/>
    <dgm:cxn modelId="{13A7B7F7-8F33-4E70-9F2D-739DD6F224EA}" type="presParOf" srcId="{ABCC9F31-A5E6-4654-A15F-9CAB25390BB1}" destId="{A7FA0176-6AF8-4807-BA1C-A435D6C9C496}" srcOrd="0" destOrd="0" presId="urn:microsoft.com/office/officeart/2005/8/layout/list1"/>
    <dgm:cxn modelId="{0B5B0914-5D88-4F59-B857-8DFCF66D73E0}" type="presParOf" srcId="{ABCC9F31-A5E6-4654-A15F-9CAB25390BB1}" destId="{200B30BC-9A76-4E5E-808A-D571BCF6A903}" srcOrd="1" destOrd="0" presId="urn:microsoft.com/office/officeart/2005/8/layout/list1"/>
    <dgm:cxn modelId="{0CB6B5DF-FF8F-41B8-BE1A-73B60671A30F}" type="presParOf" srcId="{1BAD5F65-14A9-4CAA-8E4B-FFB08FD1C9AB}" destId="{7AE4A59A-1F51-46EB-806E-F8EAFADEC2BF}" srcOrd="21" destOrd="0" presId="urn:microsoft.com/office/officeart/2005/8/layout/list1"/>
    <dgm:cxn modelId="{7632C876-F51F-4127-8EBF-E62C71DA6864}" type="presParOf" srcId="{1BAD5F65-14A9-4CAA-8E4B-FFB08FD1C9AB}" destId="{4904DC14-4763-4815-A445-E32C51A8800F}" srcOrd="22" destOrd="0" presId="urn:microsoft.com/office/officeart/2005/8/layout/list1"/>
    <dgm:cxn modelId="{09D75637-3FF5-45D3-873E-9A70DE7B6155}" type="presParOf" srcId="{1BAD5F65-14A9-4CAA-8E4B-FFB08FD1C9AB}" destId="{CDDF1703-CE40-4879-AE68-C2C4801FCFDF}" srcOrd="23" destOrd="0" presId="urn:microsoft.com/office/officeart/2005/8/layout/list1"/>
    <dgm:cxn modelId="{F91FDB78-150D-437B-B6F2-820723F55175}" type="presParOf" srcId="{1BAD5F65-14A9-4CAA-8E4B-FFB08FD1C9AB}" destId="{85A08809-7C17-4122-97AC-FFA3BCB33200}" srcOrd="24" destOrd="0" presId="urn:microsoft.com/office/officeart/2005/8/layout/list1"/>
    <dgm:cxn modelId="{35DEBBEE-044D-4E49-8583-869897F306F1}" type="presParOf" srcId="{85A08809-7C17-4122-97AC-FFA3BCB33200}" destId="{609657D2-4AE2-4742-891D-4293E4139337}" srcOrd="0" destOrd="0" presId="urn:microsoft.com/office/officeart/2005/8/layout/list1"/>
    <dgm:cxn modelId="{4FD9E4F6-7989-47A0-8F3A-1E0DEFF2EFF3}" type="presParOf" srcId="{85A08809-7C17-4122-97AC-FFA3BCB33200}" destId="{2E7EF7B3-ED2C-409E-B00B-AC9A7B2E65BC}" srcOrd="1" destOrd="0" presId="urn:microsoft.com/office/officeart/2005/8/layout/list1"/>
    <dgm:cxn modelId="{6C5895FD-CB6F-4C46-BF91-AE10C01B5FF8}" type="presParOf" srcId="{1BAD5F65-14A9-4CAA-8E4B-FFB08FD1C9AB}" destId="{A1BD7A2F-4B80-4388-9C2E-55CEC97CA33A}" srcOrd="25" destOrd="0" presId="urn:microsoft.com/office/officeart/2005/8/layout/list1"/>
    <dgm:cxn modelId="{061D42FF-1CB6-4930-88CE-E650C720253C}" type="presParOf" srcId="{1BAD5F65-14A9-4CAA-8E4B-FFB08FD1C9AB}" destId="{D76683AF-5393-4432-B9FE-5E1C19F3C53C}" srcOrd="26" destOrd="0" presId="urn:microsoft.com/office/officeart/2005/8/layout/list1"/>
    <dgm:cxn modelId="{528EDE0A-80EA-4AC0-9A42-D074A436C4A9}" type="presParOf" srcId="{1BAD5F65-14A9-4CAA-8E4B-FFB08FD1C9AB}" destId="{15E93A04-EBB2-47CB-A1B2-68ED3B71232B}" srcOrd="27" destOrd="0" presId="urn:microsoft.com/office/officeart/2005/8/layout/list1"/>
    <dgm:cxn modelId="{7CED21C8-4865-4D1A-9D00-F81A47F26D0A}" type="presParOf" srcId="{1BAD5F65-14A9-4CAA-8E4B-FFB08FD1C9AB}" destId="{54D8AB2E-BBD0-4455-B0D5-A89DCF07A977}" srcOrd="28" destOrd="0" presId="urn:microsoft.com/office/officeart/2005/8/layout/list1"/>
    <dgm:cxn modelId="{A053BF70-29D0-46B6-9993-1FDC18329380}" type="presParOf" srcId="{54D8AB2E-BBD0-4455-B0D5-A89DCF07A977}" destId="{14F415B8-A792-4A65-9F54-C09C54D10377}" srcOrd="0" destOrd="0" presId="urn:microsoft.com/office/officeart/2005/8/layout/list1"/>
    <dgm:cxn modelId="{EC2E6938-68BA-462F-9BB9-76910D5F51D4}" type="presParOf" srcId="{54D8AB2E-BBD0-4455-B0D5-A89DCF07A977}" destId="{49302D73-798F-4753-8D26-6D13FCE34CA9}" srcOrd="1" destOrd="0" presId="urn:microsoft.com/office/officeart/2005/8/layout/list1"/>
    <dgm:cxn modelId="{64269F44-7A76-4465-8016-4C8DF33E99B2}" type="presParOf" srcId="{1BAD5F65-14A9-4CAA-8E4B-FFB08FD1C9AB}" destId="{D0B9DEB2-C721-4706-95E9-EA060ABE5683}" srcOrd="29" destOrd="0" presId="urn:microsoft.com/office/officeart/2005/8/layout/list1"/>
    <dgm:cxn modelId="{D905E19A-BBD0-4F03-806C-28B460E901C4}" type="presParOf" srcId="{1BAD5F65-14A9-4CAA-8E4B-FFB08FD1C9AB}" destId="{F9386B0D-4152-4308-A812-DA29E8BB5908}"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5D5BA6-F35F-488F-A2D5-F97B24BC4A76}"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C4452BEE-7162-4B64-B8D7-A10018C7F8CF}">
      <dgm:prSet/>
      <dgm:spPr/>
      <dgm:t>
        <a:bodyPr/>
        <a:lstStyle/>
        <a:p>
          <a:r>
            <a:rPr lang="en-US" dirty="0">
              <a:latin typeface="Century Gothic" panose="020B0502020202020204" pitchFamily="34" charset="0"/>
            </a:rPr>
            <a:t>Mandatory Introductory Training</a:t>
          </a:r>
        </a:p>
      </dgm:t>
    </dgm:pt>
    <dgm:pt modelId="{644EE400-E166-477F-994B-635D4FCD506D}" type="parTrans" cxnId="{FC2F7F92-F35F-41AE-A682-CAD915E13B43}">
      <dgm:prSet/>
      <dgm:spPr/>
      <dgm:t>
        <a:bodyPr/>
        <a:lstStyle/>
        <a:p>
          <a:endParaRPr lang="en-US"/>
        </a:p>
      </dgm:t>
    </dgm:pt>
    <dgm:pt modelId="{E42C09B1-B3F8-48FB-9CBC-5FE6AD9A9E79}" type="sibTrans" cxnId="{FC2F7F92-F35F-41AE-A682-CAD915E13B43}">
      <dgm:prSet/>
      <dgm:spPr/>
      <dgm:t>
        <a:bodyPr/>
        <a:lstStyle/>
        <a:p>
          <a:endParaRPr lang="en-US"/>
        </a:p>
      </dgm:t>
    </dgm:pt>
    <dgm:pt modelId="{B47E2B91-786C-46AB-8ECA-7AB92789A22E}">
      <dgm:prSet/>
      <dgm:spPr/>
      <dgm:t>
        <a:bodyPr/>
        <a:lstStyle/>
        <a:p>
          <a:r>
            <a:rPr lang="en-US" dirty="0">
              <a:latin typeface="Century Gothic" panose="020B0502020202020204" pitchFamily="34" charset="0"/>
            </a:rPr>
            <a:t>Early Literacy Training</a:t>
          </a:r>
        </a:p>
      </dgm:t>
    </dgm:pt>
    <dgm:pt modelId="{BC0EAC4E-A3A1-4F3B-8159-F2D350B14701}" type="parTrans" cxnId="{492CECB7-4B8B-4D03-A449-537202ECF00F}">
      <dgm:prSet/>
      <dgm:spPr/>
      <dgm:t>
        <a:bodyPr/>
        <a:lstStyle/>
        <a:p>
          <a:endParaRPr lang="en-US"/>
        </a:p>
      </dgm:t>
    </dgm:pt>
    <dgm:pt modelId="{CD978DDE-B6D0-4112-A497-A01186E3F1C5}" type="sibTrans" cxnId="{492CECB7-4B8B-4D03-A449-537202ECF00F}">
      <dgm:prSet/>
      <dgm:spPr/>
      <dgm:t>
        <a:bodyPr/>
        <a:lstStyle/>
        <a:p>
          <a:endParaRPr lang="en-US"/>
        </a:p>
      </dgm:t>
    </dgm:pt>
    <dgm:pt modelId="{9F48F403-A1A9-47F9-B073-16769FEF7A6A}">
      <dgm:prSet/>
      <dgm:spPr/>
      <dgm:t>
        <a:bodyPr/>
        <a:lstStyle/>
        <a:p>
          <a:r>
            <a:rPr lang="en-US" dirty="0">
              <a:latin typeface="Century Gothic" panose="020B0502020202020204" pitchFamily="34" charset="0"/>
            </a:rPr>
            <a:t>Safe Sleep/Shaken Baby Syndrome Training</a:t>
          </a:r>
        </a:p>
      </dgm:t>
    </dgm:pt>
    <dgm:pt modelId="{C8E053CE-6622-4D8B-9A4D-4F1D90536811}" type="parTrans" cxnId="{3AFAC214-19F5-4269-ADD6-F3E1236C1896}">
      <dgm:prSet/>
      <dgm:spPr/>
      <dgm:t>
        <a:bodyPr/>
        <a:lstStyle/>
        <a:p>
          <a:endParaRPr lang="en-US"/>
        </a:p>
      </dgm:t>
    </dgm:pt>
    <dgm:pt modelId="{AA45266C-30E8-4688-B421-0AF14883D012}" type="sibTrans" cxnId="{3AFAC214-19F5-4269-ADD6-F3E1236C1896}">
      <dgm:prSet/>
      <dgm:spPr/>
      <dgm:t>
        <a:bodyPr/>
        <a:lstStyle/>
        <a:p>
          <a:endParaRPr lang="en-US"/>
        </a:p>
      </dgm:t>
    </dgm:pt>
    <dgm:pt modelId="{68FA63B1-C578-4BF9-8D4E-221E64DFF45E}">
      <dgm:prSet/>
      <dgm:spPr/>
      <dgm:t>
        <a:bodyPr/>
        <a:lstStyle/>
        <a:p>
          <a:r>
            <a:rPr lang="en-US" dirty="0">
              <a:latin typeface="Century Gothic" panose="020B0502020202020204" pitchFamily="34" charset="0"/>
            </a:rPr>
            <a:t>First Aid and Cardiopulmonary Resuscitation (CPR) Certification</a:t>
          </a:r>
        </a:p>
      </dgm:t>
    </dgm:pt>
    <dgm:pt modelId="{295A09DC-AB40-4729-A3F6-64B61CF525B1}" type="parTrans" cxnId="{561452DC-7034-4770-942E-31958DE0D476}">
      <dgm:prSet/>
      <dgm:spPr/>
      <dgm:t>
        <a:bodyPr/>
        <a:lstStyle/>
        <a:p>
          <a:endParaRPr lang="en-US"/>
        </a:p>
      </dgm:t>
    </dgm:pt>
    <dgm:pt modelId="{36069D4A-F8D2-4949-A100-040C6486563F}" type="sibTrans" cxnId="{561452DC-7034-4770-942E-31958DE0D476}">
      <dgm:prSet/>
      <dgm:spPr/>
      <dgm:t>
        <a:bodyPr/>
        <a:lstStyle/>
        <a:p>
          <a:endParaRPr lang="en-US"/>
        </a:p>
      </dgm:t>
    </dgm:pt>
    <dgm:pt modelId="{5D9C5C43-0C9E-4AA6-B732-47D5CB019043}">
      <dgm:prSet/>
      <dgm:spPr/>
      <dgm:t>
        <a:bodyPr/>
        <a:lstStyle/>
        <a:p>
          <a:r>
            <a:rPr lang="en-US" dirty="0">
              <a:latin typeface="Century Gothic" panose="020B0502020202020204" pitchFamily="34" charset="0"/>
            </a:rPr>
            <a:t>Fire Extinguisher Training</a:t>
          </a:r>
        </a:p>
      </dgm:t>
    </dgm:pt>
    <dgm:pt modelId="{CAB4BE99-391F-4169-9175-B47E29014121}" type="parTrans" cxnId="{C92E1C54-ACC6-46AF-A545-60DF7BFDE7D4}">
      <dgm:prSet/>
      <dgm:spPr/>
      <dgm:t>
        <a:bodyPr/>
        <a:lstStyle/>
        <a:p>
          <a:endParaRPr lang="en-US"/>
        </a:p>
      </dgm:t>
    </dgm:pt>
    <dgm:pt modelId="{BF0CA530-461E-4DA5-96F1-3CA4F5579C3D}" type="sibTrans" cxnId="{C92E1C54-ACC6-46AF-A545-60DF7BFDE7D4}">
      <dgm:prSet/>
      <dgm:spPr/>
      <dgm:t>
        <a:bodyPr/>
        <a:lstStyle/>
        <a:p>
          <a:endParaRPr lang="en-US"/>
        </a:p>
      </dgm:t>
    </dgm:pt>
    <dgm:pt modelId="{ED2B687E-E9DF-45DB-8843-4D08CF281769}">
      <dgm:prSet/>
      <dgm:spPr/>
      <dgm:t>
        <a:bodyPr/>
        <a:lstStyle/>
        <a:p>
          <a:r>
            <a:rPr lang="en-US" dirty="0">
              <a:latin typeface="Century Gothic" panose="020B0502020202020204" pitchFamily="34" charset="0"/>
            </a:rPr>
            <a:t>Transportation Training</a:t>
          </a:r>
        </a:p>
      </dgm:t>
    </dgm:pt>
    <dgm:pt modelId="{E1EA9B1D-47D2-4267-BFE4-53EBD1E20FB3}" type="parTrans" cxnId="{1EC44C14-37EF-4C71-9AE0-BC07DF2999F6}">
      <dgm:prSet/>
      <dgm:spPr/>
      <dgm:t>
        <a:bodyPr/>
        <a:lstStyle/>
        <a:p>
          <a:endParaRPr lang="en-US"/>
        </a:p>
      </dgm:t>
    </dgm:pt>
    <dgm:pt modelId="{AD7C151C-5BC9-45A6-994C-FC770101A9C5}" type="sibTrans" cxnId="{1EC44C14-37EF-4C71-9AE0-BC07DF2999F6}">
      <dgm:prSet/>
      <dgm:spPr/>
      <dgm:t>
        <a:bodyPr/>
        <a:lstStyle/>
        <a:p>
          <a:endParaRPr lang="en-US"/>
        </a:p>
      </dgm:t>
    </dgm:pt>
    <dgm:pt modelId="{6890F4AE-32D2-4F32-88EC-815FD50FC485}">
      <dgm:prSet/>
      <dgm:spPr/>
      <dgm:t>
        <a:bodyPr/>
        <a:lstStyle/>
        <a:p>
          <a:r>
            <a:rPr lang="en-US" dirty="0">
              <a:latin typeface="Century Gothic" panose="020B0502020202020204" pitchFamily="34" charset="0"/>
            </a:rPr>
            <a:t>Annual In-Service Training</a:t>
          </a:r>
        </a:p>
      </dgm:t>
    </dgm:pt>
    <dgm:pt modelId="{71D818B7-AAAB-4F09-BBA7-A2827D9CBAEC}" type="parTrans" cxnId="{A0127143-DAC1-434A-ACAC-98DBEBEE79F5}">
      <dgm:prSet/>
      <dgm:spPr/>
      <dgm:t>
        <a:bodyPr/>
        <a:lstStyle/>
        <a:p>
          <a:endParaRPr lang="en-US"/>
        </a:p>
      </dgm:t>
    </dgm:pt>
    <dgm:pt modelId="{0B6EF461-53E1-4365-849F-408DD27F06A8}" type="sibTrans" cxnId="{A0127143-DAC1-434A-ACAC-98DBEBEE79F5}">
      <dgm:prSet/>
      <dgm:spPr/>
      <dgm:t>
        <a:bodyPr/>
        <a:lstStyle/>
        <a:p>
          <a:endParaRPr lang="en-US"/>
        </a:p>
      </dgm:t>
    </dgm:pt>
    <dgm:pt modelId="{0824BFDA-F012-4C77-A1D9-2319B08479E7}">
      <dgm:prSet/>
      <dgm:spPr/>
      <dgm:t>
        <a:bodyPr/>
        <a:lstStyle/>
        <a:p>
          <a:r>
            <a:rPr lang="en-US" dirty="0">
              <a:latin typeface="Century Gothic" panose="020B0502020202020204" pitchFamily="34" charset="0"/>
            </a:rPr>
            <a:t>Medication Training</a:t>
          </a:r>
        </a:p>
      </dgm:t>
    </dgm:pt>
    <dgm:pt modelId="{AE3A4A8D-333D-4FBD-8DED-88F4E28E012F}" type="parTrans" cxnId="{06BA82BB-F098-4953-B3EF-F9A99BE6108C}">
      <dgm:prSet/>
      <dgm:spPr/>
      <dgm:t>
        <a:bodyPr/>
        <a:lstStyle/>
        <a:p>
          <a:endParaRPr lang="en-US"/>
        </a:p>
      </dgm:t>
    </dgm:pt>
    <dgm:pt modelId="{9A44A3D9-DFEC-4656-8315-030AA2B25AD0}" type="sibTrans" cxnId="{06BA82BB-F098-4953-B3EF-F9A99BE6108C}">
      <dgm:prSet/>
      <dgm:spPr/>
      <dgm:t>
        <a:bodyPr/>
        <a:lstStyle/>
        <a:p>
          <a:endParaRPr lang="en-US"/>
        </a:p>
      </dgm:t>
    </dgm:pt>
    <dgm:pt modelId="{48F024D6-A844-4564-9466-9DE8B34129ED}">
      <dgm:prSet/>
      <dgm:spPr/>
      <dgm:t>
        <a:bodyPr/>
        <a:lstStyle/>
        <a:p>
          <a:r>
            <a:rPr lang="en-US" dirty="0">
              <a:latin typeface="Century Gothic" panose="020B0502020202020204" pitchFamily="34" charset="0"/>
            </a:rPr>
            <a:t>Universal Safety Precautions Training</a:t>
          </a:r>
        </a:p>
      </dgm:t>
    </dgm:pt>
    <dgm:pt modelId="{C268623C-6CFC-4999-AE65-481F1DC289C3}" type="parTrans" cxnId="{F6A144DB-DC30-44DE-9103-3831BC8B47FF}">
      <dgm:prSet/>
      <dgm:spPr/>
      <dgm:t>
        <a:bodyPr/>
        <a:lstStyle/>
        <a:p>
          <a:endParaRPr lang="en-US"/>
        </a:p>
      </dgm:t>
    </dgm:pt>
    <dgm:pt modelId="{85CDF1A8-38CE-43D1-A3EB-2EF43DE4A7A1}" type="sibTrans" cxnId="{F6A144DB-DC30-44DE-9103-3831BC8B47FF}">
      <dgm:prSet/>
      <dgm:spPr/>
      <dgm:t>
        <a:bodyPr/>
        <a:lstStyle/>
        <a:p>
          <a:endParaRPr lang="en-US"/>
        </a:p>
      </dgm:t>
    </dgm:pt>
    <dgm:pt modelId="{3C41281A-6D28-45EB-B6C9-B5E18621FAB9}" type="pres">
      <dgm:prSet presAssocID="{715D5BA6-F35F-488F-A2D5-F97B24BC4A76}" presName="diagram" presStyleCnt="0">
        <dgm:presLayoutVars>
          <dgm:dir/>
          <dgm:resizeHandles val="exact"/>
        </dgm:presLayoutVars>
      </dgm:prSet>
      <dgm:spPr/>
    </dgm:pt>
    <dgm:pt modelId="{50A189E7-E872-4F09-80AE-22AACAB7660E}" type="pres">
      <dgm:prSet presAssocID="{C4452BEE-7162-4B64-B8D7-A10018C7F8CF}" presName="node" presStyleLbl="node1" presStyleIdx="0" presStyleCnt="9">
        <dgm:presLayoutVars>
          <dgm:bulletEnabled val="1"/>
        </dgm:presLayoutVars>
      </dgm:prSet>
      <dgm:spPr/>
    </dgm:pt>
    <dgm:pt modelId="{FEE6202E-7464-4DE7-BB78-BF01511CD610}" type="pres">
      <dgm:prSet presAssocID="{E42C09B1-B3F8-48FB-9CBC-5FE6AD9A9E79}" presName="sibTrans" presStyleCnt="0"/>
      <dgm:spPr/>
    </dgm:pt>
    <dgm:pt modelId="{1E0C36B8-AE37-4217-939C-1FAB0C3AFA08}" type="pres">
      <dgm:prSet presAssocID="{B47E2B91-786C-46AB-8ECA-7AB92789A22E}" presName="node" presStyleLbl="node1" presStyleIdx="1" presStyleCnt="9">
        <dgm:presLayoutVars>
          <dgm:bulletEnabled val="1"/>
        </dgm:presLayoutVars>
      </dgm:prSet>
      <dgm:spPr/>
    </dgm:pt>
    <dgm:pt modelId="{92C47A2D-F705-4F92-979F-19EEBA9FACDC}" type="pres">
      <dgm:prSet presAssocID="{CD978DDE-B6D0-4112-A497-A01186E3F1C5}" presName="sibTrans" presStyleCnt="0"/>
      <dgm:spPr/>
    </dgm:pt>
    <dgm:pt modelId="{C3C88B69-AE6D-4F28-A4FF-DFBB953941A3}" type="pres">
      <dgm:prSet presAssocID="{9F48F403-A1A9-47F9-B073-16769FEF7A6A}" presName="node" presStyleLbl="node1" presStyleIdx="2" presStyleCnt="9">
        <dgm:presLayoutVars>
          <dgm:bulletEnabled val="1"/>
        </dgm:presLayoutVars>
      </dgm:prSet>
      <dgm:spPr/>
    </dgm:pt>
    <dgm:pt modelId="{A68FC3F4-B243-488E-9C38-B7FCC809DB00}" type="pres">
      <dgm:prSet presAssocID="{AA45266C-30E8-4688-B421-0AF14883D012}" presName="sibTrans" presStyleCnt="0"/>
      <dgm:spPr/>
    </dgm:pt>
    <dgm:pt modelId="{A1D0FC77-C985-4A98-A1F8-79F943541AA3}" type="pres">
      <dgm:prSet presAssocID="{68FA63B1-C578-4BF9-8D4E-221E64DFF45E}" presName="node" presStyleLbl="node1" presStyleIdx="3" presStyleCnt="9">
        <dgm:presLayoutVars>
          <dgm:bulletEnabled val="1"/>
        </dgm:presLayoutVars>
      </dgm:prSet>
      <dgm:spPr/>
    </dgm:pt>
    <dgm:pt modelId="{E76D3E3E-CBDD-4773-90C8-D2276FC9A1DD}" type="pres">
      <dgm:prSet presAssocID="{36069D4A-F8D2-4949-A100-040C6486563F}" presName="sibTrans" presStyleCnt="0"/>
      <dgm:spPr/>
    </dgm:pt>
    <dgm:pt modelId="{ADC4195C-4A98-4AB1-A30A-27EEA7FE7EFF}" type="pres">
      <dgm:prSet presAssocID="{48F024D6-A844-4564-9466-9DE8B34129ED}" presName="node" presStyleLbl="node1" presStyleIdx="4" presStyleCnt="9">
        <dgm:presLayoutVars>
          <dgm:bulletEnabled val="1"/>
        </dgm:presLayoutVars>
      </dgm:prSet>
      <dgm:spPr/>
    </dgm:pt>
    <dgm:pt modelId="{BE00603E-9860-47AA-A1D2-54CAD7F98C0F}" type="pres">
      <dgm:prSet presAssocID="{85CDF1A8-38CE-43D1-A3EB-2EF43DE4A7A1}" presName="sibTrans" presStyleCnt="0"/>
      <dgm:spPr/>
    </dgm:pt>
    <dgm:pt modelId="{434154CC-290E-4385-AAE7-F2DAFD10FFAF}" type="pres">
      <dgm:prSet presAssocID="{5D9C5C43-0C9E-4AA6-B732-47D5CB019043}" presName="node" presStyleLbl="node1" presStyleIdx="5" presStyleCnt="9">
        <dgm:presLayoutVars>
          <dgm:bulletEnabled val="1"/>
        </dgm:presLayoutVars>
      </dgm:prSet>
      <dgm:spPr/>
    </dgm:pt>
    <dgm:pt modelId="{94A9DDCF-0EAF-4F8C-B799-7C27D17AA6F2}" type="pres">
      <dgm:prSet presAssocID="{BF0CA530-461E-4DA5-96F1-3CA4F5579C3D}" presName="sibTrans" presStyleCnt="0"/>
      <dgm:spPr/>
    </dgm:pt>
    <dgm:pt modelId="{8C8A07C1-DAEB-470C-8F47-3490B3E7666D}" type="pres">
      <dgm:prSet presAssocID="{ED2B687E-E9DF-45DB-8843-4D08CF281769}" presName="node" presStyleLbl="node1" presStyleIdx="6" presStyleCnt="9">
        <dgm:presLayoutVars>
          <dgm:bulletEnabled val="1"/>
        </dgm:presLayoutVars>
      </dgm:prSet>
      <dgm:spPr/>
    </dgm:pt>
    <dgm:pt modelId="{F3E65D6A-20D8-48A8-9B83-038F67DDDCE1}" type="pres">
      <dgm:prSet presAssocID="{AD7C151C-5BC9-45A6-994C-FC770101A9C5}" presName="sibTrans" presStyleCnt="0"/>
      <dgm:spPr/>
    </dgm:pt>
    <dgm:pt modelId="{7C00ED5D-0642-4FDB-8E9E-BD141C78BB70}" type="pres">
      <dgm:prSet presAssocID="{0824BFDA-F012-4C77-A1D9-2319B08479E7}" presName="node" presStyleLbl="node1" presStyleIdx="7" presStyleCnt="9">
        <dgm:presLayoutVars>
          <dgm:bulletEnabled val="1"/>
        </dgm:presLayoutVars>
      </dgm:prSet>
      <dgm:spPr/>
    </dgm:pt>
    <dgm:pt modelId="{34990DF2-3CA6-4C0C-A0E7-BFB5CA0E5C52}" type="pres">
      <dgm:prSet presAssocID="{9A44A3D9-DFEC-4656-8315-030AA2B25AD0}" presName="sibTrans" presStyleCnt="0"/>
      <dgm:spPr/>
    </dgm:pt>
    <dgm:pt modelId="{3A0A609A-9E2C-43B7-B602-FF3BFD896CB2}" type="pres">
      <dgm:prSet presAssocID="{6890F4AE-32D2-4F32-88EC-815FD50FC485}" presName="node" presStyleLbl="node1" presStyleIdx="8" presStyleCnt="9">
        <dgm:presLayoutVars>
          <dgm:bulletEnabled val="1"/>
        </dgm:presLayoutVars>
      </dgm:prSet>
      <dgm:spPr/>
    </dgm:pt>
  </dgm:ptLst>
  <dgm:cxnLst>
    <dgm:cxn modelId="{3BA38E07-44C0-4BA1-AAEA-8F361B7EE1B8}" type="presOf" srcId="{ED2B687E-E9DF-45DB-8843-4D08CF281769}" destId="{8C8A07C1-DAEB-470C-8F47-3490B3E7666D}" srcOrd="0" destOrd="0" presId="urn:microsoft.com/office/officeart/2005/8/layout/default"/>
    <dgm:cxn modelId="{6190B80E-C579-43D8-BF6D-72985B6BEFC8}" type="presOf" srcId="{C4452BEE-7162-4B64-B8D7-A10018C7F8CF}" destId="{50A189E7-E872-4F09-80AE-22AACAB7660E}" srcOrd="0" destOrd="0" presId="urn:microsoft.com/office/officeart/2005/8/layout/default"/>
    <dgm:cxn modelId="{1EC44C14-37EF-4C71-9AE0-BC07DF2999F6}" srcId="{715D5BA6-F35F-488F-A2D5-F97B24BC4A76}" destId="{ED2B687E-E9DF-45DB-8843-4D08CF281769}" srcOrd="6" destOrd="0" parTransId="{E1EA9B1D-47D2-4267-BFE4-53EBD1E20FB3}" sibTransId="{AD7C151C-5BC9-45A6-994C-FC770101A9C5}"/>
    <dgm:cxn modelId="{3AFAC214-19F5-4269-ADD6-F3E1236C1896}" srcId="{715D5BA6-F35F-488F-A2D5-F97B24BC4A76}" destId="{9F48F403-A1A9-47F9-B073-16769FEF7A6A}" srcOrd="2" destOrd="0" parTransId="{C8E053CE-6622-4D8B-9A4D-4F1D90536811}" sibTransId="{AA45266C-30E8-4688-B421-0AF14883D012}"/>
    <dgm:cxn modelId="{A0127143-DAC1-434A-ACAC-98DBEBEE79F5}" srcId="{715D5BA6-F35F-488F-A2D5-F97B24BC4A76}" destId="{6890F4AE-32D2-4F32-88EC-815FD50FC485}" srcOrd="8" destOrd="0" parTransId="{71D818B7-AAAB-4F09-BBA7-A2827D9CBAEC}" sibTransId="{0B6EF461-53E1-4365-849F-408DD27F06A8}"/>
    <dgm:cxn modelId="{AF1C9F44-EFA0-40B8-AEFF-F397F8836349}" type="presOf" srcId="{48F024D6-A844-4564-9466-9DE8B34129ED}" destId="{ADC4195C-4A98-4AB1-A30A-27EEA7FE7EFF}" srcOrd="0" destOrd="0" presId="urn:microsoft.com/office/officeart/2005/8/layout/default"/>
    <dgm:cxn modelId="{2F109449-CCD4-4758-8983-20878BAE110F}" type="presOf" srcId="{715D5BA6-F35F-488F-A2D5-F97B24BC4A76}" destId="{3C41281A-6D28-45EB-B6C9-B5E18621FAB9}" srcOrd="0" destOrd="0" presId="urn:microsoft.com/office/officeart/2005/8/layout/default"/>
    <dgm:cxn modelId="{C92E1C54-ACC6-46AF-A545-60DF7BFDE7D4}" srcId="{715D5BA6-F35F-488F-A2D5-F97B24BC4A76}" destId="{5D9C5C43-0C9E-4AA6-B732-47D5CB019043}" srcOrd="5" destOrd="0" parTransId="{CAB4BE99-391F-4169-9175-B47E29014121}" sibTransId="{BF0CA530-461E-4DA5-96F1-3CA4F5579C3D}"/>
    <dgm:cxn modelId="{C9466484-9031-4B5E-B22B-5E3A1C7F8611}" type="presOf" srcId="{0824BFDA-F012-4C77-A1D9-2319B08479E7}" destId="{7C00ED5D-0642-4FDB-8E9E-BD141C78BB70}" srcOrd="0" destOrd="0" presId="urn:microsoft.com/office/officeart/2005/8/layout/default"/>
    <dgm:cxn modelId="{FC2F7F92-F35F-41AE-A682-CAD915E13B43}" srcId="{715D5BA6-F35F-488F-A2D5-F97B24BC4A76}" destId="{C4452BEE-7162-4B64-B8D7-A10018C7F8CF}" srcOrd="0" destOrd="0" parTransId="{644EE400-E166-477F-994B-635D4FCD506D}" sibTransId="{E42C09B1-B3F8-48FB-9CBC-5FE6AD9A9E79}"/>
    <dgm:cxn modelId="{492CECB7-4B8B-4D03-A449-537202ECF00F}" srcId="{715D5BA6-F35F-488F-A2D5-F97B24BC4A76}" destId="{B47E2B91-786C-46AB-8ECA-7AB92789A22E}" srcOrd="1" destOrd="0" parTransId="{BC0EAC4E-A3A1-4F3B-8159-F2D350B14701}" sibTransId="{CD978DDE-B6D0-4112-A497-A01186E3F1C5}"/>
    <dgm:cxn modelId="{06BA82BB-F098-4953-B3EF-F9A99BE6108C}" srcId="{715D5BA6-F35F-488F-A2D5-F97B24BC4A76}" destId="{0824BFDA-F012-4C77-A1D9-2319B08479E7}" srcOrd="7" destOrd="0" parTransId="{AE3A4A8D-333D-4FBD-8DED-88F4E28E012F}" sibTransId="{9A44A3D9-DFEC-4656-8315-030AA2B25AD0}"/>
    <dgm:cxn modelId="{1A8CEAC1-152E-4EC7-BA75-1878665402C8}" type="presOf" srcId="{B47E2B91-786C-46AB-8ECA-7AB92789A22E}" destId="{1E0C36B8-AE37-4217-939C-1FAB0C3AFA08}" srcOrd="0" destOrd="0" presId="urn:microsoft.com/office/officeart/2005/8/layout/default"/>
    <dgm:cxn modelId="{F6A144DB-DC30-44DE-9103-3831BC8B47FF}" srcId="{715D5BA6-F35F-488F-A2D5-F97B24BC4A76}" destId="{48F024D6-A844-4564-9466-9DE8B34129ED}" srcOrd="4" destOrd="0" parTransId="{C268623C-6CFC-4999-AE65-481F1DC289C3}" sibTransId="{85CDF1A8-38CE-43D1-A3EB-2EF43DE4A7A1}"/>
    <dgm:cxn modelId="{561452DC-7034-4770-942E-31958DE0D476}" srcId="{715D5BA6-F35F-488F-A2D5-F97B24BC4A76}" destId="{68FA63B1-C578-4BF9-8D4E-221E64DFF45E}" srcOrd="3" destOrd="0" parTransId="{295A09DC-AB40-4729-A3F6-64B61CF525B1}" sibTransId="{36069D4A-F8D2-4949-A100-040C6486563F}"/>
    <dgm:cxn modelId="{87FBA5E0-A599-4547-A7F2-5CA648C503BC}" type="presOf" srcId="{9F48F403-A1A9-47F9-B073-16769FEF7A6A}" destId="{C3C88B69-AE6D-4F28-A4FF-DFBB953941A3}" srcOrd="0" destOrd="0" presId="urn:microsoft.com/office/officeart/2005/8/layout/default"/>
    <dgm:cxn modelId="{944850E3-2677-444C-A10D-77F2369A13EC}" type="presOf" srcId="{68FA63B1-C578-4BF9-8D4E-221E64DFF45E}" destId="{A1D0FC77-C985-4A98-A1F8-79F943541AA3}" srcOrd="0" destOrd="0" presId="urn:microsoft.com/office/officeart/2005/8/layout/default"/>
    <dgm:cxn modelId="{A36995E8-0425-41E7-956E-8FA796F83DC4}" type="presOf" srcId="{5D9C5C43-0C9E-4AA6-B732-47D5CB019043}" destId="{434154CC-290E-4385-AAE7-F2DAFD10FFAF}" srcOrd="0" destOrd="0" presId="urn:microsoft.com/office/officeart/2005/8/layout/default"/>
    <dgm:cxn modelId="{34D0BAE9-1DE5-4FDF-8215-4CB51D2BCD81}" type="presOf" srcId="{6890F4AE-32D2-4F32-88EC-815FD50FC485}" destId="{3A0A609A-9E2C-43B7-B602-FF3BFD896CB2}" srcOrd="0" destOrd="0" presId="urn:microsoft.com/office/officeart/2005/8/layout/default"/>
    <dgm:cxn modelId="{029E2A9D-00B5-43CE-86E7-C523E5E4BE79}" type="presParOf" srcId="{3C41281A-6D28-45EB-B6C9-B5E18621FAB9}" destId="{50A189E7-E872-4F09-80AE-22AACAB7660E}" srcOrd="0" destOrd="0" presId="urn:microsoft.com/office/officeart/2005/8/layout/default"/>
    <dgm:cxn modelId="{F7406F5D-2C18-4CC0-A9A9-84222BFE43F8}" type="presParOf" srcId="{3C41281A-6D28-45EB-B6C9-B5E18621FAB9}" destId="{FEE6202E-7464-4DE7-BB78-BF01511CD610}" srcOrd="1" destOrd="0" presId="urn:microsoft.com/office/officeart/2005/8/layout/default"/>
    <dgm:cxn modelId="{623752C7-182A-4153-9783-870BA39AAC0D}" type="presParOf" srcId="{3C41281A-6D28-45EB-B6C9-B5E18621FAB9}" destId="{1E0C36B8-AE37-4217-939C-1FAB0C3AFA08}" srcOrd="2" destOrd="0" presId="urn:microsoft.com/office/officeart/2005/8/layout/default"/>
    <dgm:cxn modelId="{1143F35D-10B2-4DA0-B5B9-AEE46A9D72B5}" type="presParOf" srcId="{3C41281A-6D28-45EB-B6C9-B5E18621FAB9}" destId="{92C47A2D-F705-4F92-979F-19EEBA9FACDC}" srcOrd="3" destOrd="0" presId="urn:microsoft.com/office/officeart/2005/8/layout/default"/>
    <dgm:cxn modelId="{D8970FFC-B612-4A87-ADEF-11A115283D29}" type="presParOf" srcId="{3C41281A-6D28-45EB-B6C9-B5E18621FAB9}" destId="{C3C88B69-AE6D-4F28-A4FF-DFBB953941A3}" srcOrd="4" destOrd="0" presId="urn:microsoft.com/office/officeart/2005/8/layout/default"/>
    <dgm:cxn modelId="{79BEB858-641D-4326-9C7D-A50CC6D07E1E}" type="presParOf" srcId="{3C41281A-6D28-45EB-B6C9-B5E18621FAB9}" destId="{A68FC3F4-B243-488E-9C38-B7FCC809DB00}" srcOrd="5" destOrd="0" presId="urn:microsoft.com/office/officeart/2005/8/layout/default"/>
    <dgm:cxn modelId="{72B6E46A-5C36-43C4-9B0D-24A85B66987E}" type="presParOf" srcId="{3C41281A-6D28-45EB-B6C9-B5E18621FAB9}" destId="{A1D0FC77-C985-4A98-A1F8-79F943541AA3}" srcOrd="6" destOrd="0" presId="urn:microsoft.com/office/officeart/2005/8/layout/default"/>
    <dgm:cxn modelId="{08347298-B157-49A9-AF29-625740F949F6}" type="presParOf" srcId="{3C41281A-6D28-45EB-B6C9-B5E18621FAB9}" destId="{E76D3E3E-CBDD-4773-90C8-D2276FC9A1DD}" srcOrd="7" destOrd="0" presId="urn:microsoft.com/office/officeart/2005/8/layout/default"/>
    <dgm:cxn modelId="{A0229DD6-2DDB-441A-8D5E-0CFB6ACF28E7}" type="presParOf" srcId="{3C41281A-6D28-45EB-B6C9-B5E18621FAB9}" destId="{ADC4195C-4A98-4AB1-A30A-27EEA7FE7EFF}" srcOrd="8" destOrd="0" presId="urn:microsoft.com/office/officeart/2005/8/layout/default"/>
    <dgm:cxn modelId="{49685695-5D67-4D04-8AAE-1EA690FC631D}" type="presParOf" srcId="{3C41281A-6D28-45EB-B6C9-B5E18621FAB9}" destId="{BE00603E-9860-47AA-A1D2-54CAD7F98C0F}" srcOrd="9" destOrd="0" presId="urn:microsoft.com/office/officeart/2005/8/layout/default"/>
    <dgm:cxn modelId="{724F8215-D012-4CE5-AC51-E90DA1A42FBE}" type="presParOf" srcId="{3C41281A-6D28-45EB-B6C9-B5E18621FAB9}" destId="{434154CC-290E-4385-AAE7-F2DAFD10FFAF}" srcOrd="10" destOrd="0" presId="urn:microsoft.com/office/officeart/2005/8/layout/default"/>
    <dgm:cxn modelId="{15352D2A-3DE6-4D54-9F6E-9E6065A23B17}" type="presParOf" srcId="{3C41281A-6D28-45EB-B6C9-B5E18621FAB9}" destId="{94A9DDCF-0EAF-4F8C-B799-7C27D17AA6F2}" srcOrd="11" destOrd="0" presId="urn:microsoft.com/office/officeart/2005/8/layout/default"/>
    <dgm:cxn modelId="{FD61BCA4-7045-4FC9-BAC6-84D9A0CA79AD}" type="presParOf" srcId="{3C41281A-6D28-45EB-B6C9-B5E18621FAB9}" destId="{8C8A07C1-DAEB-470C-8F47-3490B3E7666D}" srcOrd="12" destOrd="0" presId="urn:microsoft.com/office/officeart/2005/8/layout/default"/>
    <dgm:cxn modelId="{970FF2F5-EEB3-436D-8CC8-16EAB4F69178}" type="presParOf" srcId="{3C41281A-6D28-45EB-B6C9-B5E18621FAB9}" destId="{F3E65D6A-20D8-48A8-9B83-038F67DDDCE1}" srcOrd="13" destOrd="0" presId="urn:microsoft.com/office/officeart/2005/8/layout/default"/>
    <dgm:cxn modelId="{E279E880-135E-4AEB-A2D1-D99B7E065E88}" type="presParOf" srcId="{3C41281A-6D28-45EB-B6C9-B5E18621FAB9}" destId="{7C00ED5D-0642-4FDB-8E9E-BD141C78BB70}" srcOrd="14" destOrd="0" presId="urn:microsoft.com/office/officeart/2005/8/layout/default"/>
    <dgm:cxn modelId="{190DDCEA-85CB-4394-9DDF-CFF507AF1E03}" type="presParOf" srcId="{3C41281A-6D28-45EB-B6C9-B5E18621FAB9}" destId="{34990DF2-3CA6-4C0C-A0E7-BFB5CA0E5C52}" srcOrd="15" destOrd="0" presId="urn:microsoft.com/office/officeart/2005/8/layout/default"/>
    <dgm:cxn modelId="{3BFC45E6-DDBE-471C-B2DD-8582142A5EA3}" type="presParOf" srcId="{3C41281A-6D28-45EB-B6C9-B5E18621FAB9}" destId="{3A0A609A-9E2C-43B7-B602-FF3BFD896CB2}"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B85CF-1CE4-475A-A6A3-2810F204BA94}">
      <dsp:nvSpPr>
        <dsp:cNvPr id="0" name=""/>
        <dsp:cNvSpPr/>
      </dsp:nvSpPr>
      <dsp:spPr>
        <a:xfrm>
          <a:off x="0" y="20994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2EE987-6BD3-4F48-960F-E6546E86475B}">
      <dsp:nvSpPr>
        <dsp:cNvPr id="0" name=""/>
        <dsp:cNvSpPr/>
      </dsp:nvSpPr>
      <dsp:spPr>
        <a:xfrm>
          <a:off x="216535" y="330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Initial Inspection</a:t>
          </a:r>
        </a:p>
      </dsp:txBody>
      <dsp:txXfrm>
        <a:off x="236710" y="23475"/>
        <a:ext cx="2991140" cy="372930"/>
      </dsp:txXfrm>
    </dsp:sp>
    <dsp:sp modelId="{8B825D62-9C72-421F-A4D3-319F8ADDB3C0}">
      <dsp:nvSpPr>
        <dsp:cNvPr id="0" name=""/>
        <dsp:cNvSpPr/>
      </dsp:nvSpPr>
      <dsp:spPr>
        <a:xfrm>
          <a:off x="0" y="84498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E2D233-DF81-46E1-95F4-07A76E7B0B7A}">
      <dsp:nvSpPr>
        <dsp:cNvPr id="0" name=""/>
        <dsp:cNvSpPr/>
      </dsp:nvSpPr>
      <dsp:spPr>
        <a:xfrm>
          <a:off x="216535" y="63834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Routine Inspection</a:t>
          </a:r>
        </a:p>
      </dsp:txBody>
      <dsp:txXfrm>
        <a:off x="236710" y="658515"/>
        <a:ext cx="2991140" cy="372930"/>
      </dsp:txXfrm>
    </dsp:sp>
    <dsp:sp modelId="{8278EF8B-2801-4D94-86CD-2F387E6C8237}">
      <dsp:nvSpPr>
        <dsp:cNvPr id="0" name=""/>
        <dsp:cNvSpPr/>
      </dsp:nvSpPr>
      <dsp:spPr>
        <a:xfrm>
          <a:off x="0" y="148002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034737-3A1F-47A0-8EE3-99A258375679}">
      <dsp:nvSpPr>
        <dsp:cNvPr id="0" name=""/>
        <dsp:cNvSpPr/>
      </dsp:nvSpPr>
      <dsp:spPr>
        <a:xfrm>
          <a:off x="216535" y="127338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Abbreviated Inspection</a:t>
          </a:r>
        </a:p>
      </dsp:txBody>
      <dsp:txXfrm>
        <a:off x="236710" y="1293555"/>
        <a:ext cx="2991140" cy="372930"/>
      </dsp:txXfrm>
    </dsp:sp>
    <dsp:sp modelId="{9BCBB5A0-8BA4-410E-A615-468AFEF4706B}">
      <dsp:nvSpPr>
        <dsp:cNvPr id="0" name=""/>
        <dsp:cNvSpPr/>
      </dsp:nvSpPr>
      <dsp:spPr>
        <a:xfrm>
          <a:off x="0" y="211506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3F2FC7-E005-41A1-B3D2-FF5B815D9F9D}">
      <dsp:nvSpPr>
        <dsp:cNvPr id="0" name=""/>
        <dsp:cNvSpPr/>
      </dsp:nvSpPr>
      <dsp:spPr>
        <a:xfrm>
          <a:off x="216535" y="190842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Re-inspection</a:t>
          </a:r>
        </a:p>
      </dsp:txBody>
      <dsp:txXfrm>
        <a:off x="236710" y="1928595"/>
        <a:ext cx="2991140" cy="372930"/>
      </dsp:txXfrm>
    </dsp:sp>
    <dsp:sp modelId="{9DDBA650-C027-41B5-9A37-8FFFB97CAF20}">
      <dsp:nvSpPr>
        <dsp:cNvPr id="0" name=""/>
        <dsp:cNvSpPr/>
      </dsp:nvSpPr>
      <dsp:spPr>
        <a:xfrm>
          <a:off x="0" y="275010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4CB74A-CDBF-4078-97F6-A6BED6A9AE8D}">
      <dsp:nvSpPr>
        <dsp:cNvPr id="0" name=""/>
        <dsp:cNvSpPr/>
      </dsp:nvSpPr>
      <dsp:spPr>
        <a:xfrm>
          <a:off x="216535" y="254346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Renewal Inspection</a:t>
          </a:r>
        </a:p>
      </dsp:txBody>
      <dsp:txXfrm>
        <a:off x="236710" y="2563635"/>
        <a:ext cx="2991140" cy="372930"/>
      </dsp:txXfrm>
    </dsp:sp>
    <dsp:sp modelId="{4904DC14-4763-4815-A445-E32C51A8800F}">
      <dsp:nvSpPr>
        <dsp:cNvPr id="0" name=""/>
        <dsp:cNvSpPr/>
      </dsp:nvSpPr>
      <dsp:spPr>
        <a:xfrm>
          <a:off x="0" y="338514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0B30BC-9A76-4E5E-808A-D571BCF6A903}">
      <dsp:nvSpPr>
        <dsp:cNvPr id="0" name=""/>
        <dsp:cNvSpPr/>
      </dsp:nvSpPr>
      <dsp:spPr>
        <a:xfrm>
          <a:off x="216535" y="317850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Complaint Inspection</a:t>
          </a:r>
        </a:p>
      </dsp:txBody>
      <dsp:txXfrm>
        <a:off x="236710" y="3198675"/>
        <a:ext cx="2991140" cy="372930"/>
      </dsp:txXfrm>
    </dsp:sp>
    <dsp:sp modelId="{D76683AF-5393-4432-B9FE-5E1C19F3C53C}">
      <dsp:nvSpPr>
        <dsp:cNvPr id="0" name=""/>
        <dsp:cNvSpPr/>
      </dsp:nvSpPr>
      <dsp:spPr>
        <a:xfrm>
          <a:off x="0" y="402018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7EF7B3-ED2C-409E-B00B-AC9A7B2E65BC}">
      <dsp:nvSpPr>
        <dsp:cNvPr id="0" name=""/>
        <dsp:cNvSpPr/>
      </dsp:nvSpPr>
      <dsp:spPr>
        <a:xfrm>
          <a:off x="216535" y="381354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School Readiness Inspection</a:t>
          </a:r>
        </a:p>
      </dsp:txBody>
      <dsp:txXfrm>
        <a:off x="236710" y="3833715"/>
        <a:ext cx="2991140" cy="372930"/>
      </dsp:txXfrm>
    </dsp:sp>
    <dsp:sp modelId="{F9386B0D-4152-4308-A812-DA29E8BB5908}">
      <dsp:nvSpPr>
        <dsp:cNvPr id="0" name=""/>
        <dsp:cNvSpPr/>
      </dsp:nvSpPr>
      <dsp:spPr>
        <a:xfrm>
          <a:off x="0" y="465522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302D73-798F-4753-8D26-6D13FCE34CA9}">
      <dsp:nvSpPr>
        <dsp:cNvPr id="0" name=""/>
        <dsp:cNvSpPr/>
      </dsp:nvSpPr>
      <dsp:spPr>
        <a:xfrm>
          <a:off x="216535" y="444858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Gold Seal Inspection</a:t>
          </a:r>
        </a:p>
      </dsp:txBody>
      <dsp:txXfrm>
        <a:off x="236710" y="4468755"/>
        <a:ext cx="2991140"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189E7-E872-4F09-80AE-22AACAB7660E}">
      <dsp:nvSpPr>
        <dsp:cNvPr id="0" name=""/>
        <dsp:cNvSpPr/>
      </dsp:nvSpPr>
      <dsp:spPr>
        <a:xfrm>
          <a:off x="1038973" y="814"/>
          <a:ext cx="2340493" cy="1404296"/>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Mandatory Introductory Training</a:t>
          </a:r>
        </a:p>
      </dsp:txBody>
      <dsp:txXfrm>
        <a:off x="1038973" y="814"/>
        <a:ext cx="2340493" cy="1404296"/>
      </dsp:txXfrm>
    </dsp:sp>
    <dsp:sp modelId="{1E0C36B8-AE37-4217-939C-1FAB0C3AFA08}">
      <dsp:nvSpPr>
        <dsp:cNvPr id="0" name=""/>
        <dsp:cNvSpPr/>
      </dsp:nvSpPr>
      <dsp:spPr>
        <a:xfrm>
          <a:off x="3613516" y="814"/>
          <a:ext cx="2340493" cy="1404296"/>
        </a:xfrm>
        <a:prstGeom prst="rect">
          <a:avLst/>
        </a:prstGeom>
        <a:solidFill>
          <a:schemeClr val="accent2">
            <a:hueOff val="627720"/>
            <a:satOff val="3713"/>
            <a:lumOff val="3284"/>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Early Literacy Training</a:t>
          </a:r>
        </a:p>
      </dsp:txBody>
      <dsp:txXfrm>
        <a:off x="3613516" y="814"/>
        <a:ext cx="2340493" cy="1404296"/>
      </dsp:txXfrm>
    </dsp:sp>
    <dsp:sp modelId="{C3C88B69-AE6D-4F28-A4FF-DFBB953941A3}">
      <dsp:nvSpPr>
        <dsp:cNvPr id="0" name=""/>
        <dsp:cNvSpPr/>
      </dsp:nvSpPr>
      <dsp:spPr>
        <a:xfrm>
          <a:off x="6188059" y="814"/>
          <a:ext cx="2340493" cy="1404296"/>
        </a:xfrm>
        <a:prstGeom prst="rect">
          <a:avLst/>
        </a:prstGeom>
        <a:solidFill>
          <a:schemeClr val="accent2">
            <a:hueOff val="1255439"/>
            <a:satOff val="7427"/>
            <a:lumOff val="6569"/>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Safe Sleep/Shaken Baby Syndrome Training</a:t>
          </a:r>
        </a:p>
      </dsp:txBody>
      <dsp:txXfrm>
        <a:off x="6188059" y="814"/>
        <a:ext cx="2340493" cy="1404296"/>
      </dsp:txXfrm>
    </dsp:sp>
    <dsp:sp modelId="{A1D0FC77-C985-4A98-A1F8-79F943541AA3}">
      <dsp:nvSpPr>
        <dsp:cNvPr id="0" name=""/>
        <dsp:cNvSpPr/>
      </dsp:nvSpPr>
      <dsp:spPr>
        <a:xfrm>
          <a:off x="1038973" y="1639160"/>
          <a:ext cx="2340493" cy="1404296"/>
        </a:xfrm>
        <a:prstGeom prst="rect">
          <a:avLst/>
        </a:prstGeom>
        <a:solidFill>
          <a:schemeClr val="accent2">
            <a:hueOff val="1883159"/>
            <a:satOff val="11140"/>
            <a:lumOff val="9853"/>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First Aid and Cardiopulmonary Resuscitation (CPR) Certification</a:t>
          </a:r>
        </a:p>
      </dsp:txBody>
      <dsp:txXfrm>
        <a:off x="1038973" y="1639160"/>
        <a:ext cx="2340493" cy="1404296"/>
      </dsp:txXfrm>
    </dsp:sp>
    <dsp:sp modelId="{ADC4195C-4A98-4AB1-A30A-27EEA7FE7EFF}">
      <dsp:nvSpPr>
        <dsp:cNvPr id="0" name=""/>
        <dsp:cNvSpPr/>
      </dsp:nvSpPr>
      <dsp:spPr>
        <a:xfrm>
          <a:off x="3613516" y="1639160"/>
          <a:ext cx="2340493" cy="1404296"/>
        </a:xfrm>
        <a:prstGeom prst="rect">
          <a:avLst/>
        </a:prstGeom>
        <a:solidFill>
          <a:schemeClr val="accent2">
            <a:hueOff val="2510878"/>
            <a:satOff val="14853"/>
            <a:lumOff val="13137"/>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Universal Safety Precautions Training</a:t>
          </a:r>
        </a:p>
      </dsp:txBody>
      <dsp:txXfrm>
        <a:off x="3613516" y="1639160"/>
        <a:ext cx="2340493" cy="1404296"/>
      </dsp:txXfrm>
    </dsp:sp>
    <dsp:sp modelId="{434154CC-290E-4385-AAE7-F2DAFD10FFAF}">
      <dsp:nvSpPr>
        <dsp:cNvPr id="0" name=""/>
        <dsp:cNvSpPr/>
      </dsp:nvSpPr>
      <dsp:spPr>
        <a:xfrm>
          <a:off x="6188059" y="1639160"/>
          <a:ext cx="2340493" cy="1404296"/>
        </a:xfrm>
        <a:prstGeom prst="rect">
          <a:avLst/>
        </a:prstGeom>
        <a:solidFill>
          <a:schemeClr val="accent2">
            <a:hueOff val="3138598"/>
            <a:satOff val="18567"/>
            <a:lumOff val="16422"/>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Fire Extinguisher Training</a:t>
          </a:r>
        </a:p>
      </dsp:txBody>
      <dsp:txXfrm>
        <a:off x="6188059" y="1639160"/>
        <a:ext cx="2340493" cy="1404296"/>
      </dsp:txXfrm>
    </dsp:sp>
    <dsp:sp modelId="{8C8A07C1-DAEB-470C-8F47-3490B3E7666D}">
      <dsp:nvSpPr>
        <dsp:cNvPr id="0" name=""/>
        <dsp:cNvSpPr/>
      </dsp:nvSpPr>
      <dsp:spPr>
        <a:xfrm>
          <a:off x="1038973" y="3277505"/>
          <a:ext cx="2340493" cy="1404296"/>
        </a:xfrm>
        <a:prstGeom prst="rect">
          <a:avLst/>
        </a:prstGeom>
        <a:solidFill>
          <a:schemeClr val="accent2">
            <a:hueOff val="3766317"/>
            <a:satOff val="22280"/>
            <a:lumOff val="1970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Transportation Training</a:t>
          </a:r>
        </a:p>
      </dsp:txBody>
      <dsp:txXfrm>
        <a:off x="1038973" y="3277505"/>
        <a:ext cx="2340493" cy="1404296"/>
      </dsp:txXfrm>
    </dsp:sp>
    <dsp:sp modelId="{7C00ED5D-0642-4FDB-8E9E-BD141C78BB70}">
      <dsp:nvSpPr>
        <dsp:cNvPr id="0" name=""/>
        <dsp:cNvSpPr/>
      </dsp:nvSpPr>
      <dsp:spPr>
        <a:xfrm>
          <a:off x="3613516" y="3277505"/>
          <a:ext cx="2340493" cy="1404296"/>
        </a:xfrm>
        <a:prstGeom prst="rect">
          <a:avLst/>
        </a:prstGeom>
        <a:solidFill>
          <a:schemeClr val="accent2">
            <a:hueOff val="4394037"/>
            <a:satOff val="25994"/>
            <a:lumOff val="22991"/>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Medication Training</a:t>
          </a:r>
        </a:p>
      </dsp:txBody>
      <dsp:txXfrm>
        <a:off x="3613516" y="3277505"/>
        <a:ext cx="2340493" cy="1404296"/>
      </dsp:txXfrm>
    </dsp:sp>
    <dsp:sp modelId="{3A0A609A-9E2C-43B7-B602-FF3BFD896CB2}">
      <dsp:nvSpPr>
        <dsp:cNvPr id="0" name=""/>
        <dsp:cNvSpPr/>
      </dsp:nvSpPr>
      <dsp:spPr>
        <a:xfrm>
          <a:off x="6188059" y="3277505"/>
          <a:ext cx="2340493" cy="1404296"/>
        </a:xfrm>
        <a:prstGeom prst="rect">
          <a:avLst/>
        </a:prstGeom>
        <a:solidFill>
          <a:schemeClr val="accent2">
            <a:hueOff val="5021757"/>
            <a:satOff val="29707"/>
            <a:lumOff val="2627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Annual In-Service Training</a:t>
          </a:r>
        </a:p>
      </dsp:txBody>
      <dsp:txXfrm>
        <a:off x="6188059" y="3277505"/>
        <a:ext cx="2340493" cy="14042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FC264F-F521-448A-B57B-08D739268D10}" type="datetimeFigureOut">
              <a:rPr lang="en-US" smtClean="0"/>
              <a:t>6/25/2025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D3502-9D03-4463-860D-712196DA1B9B}" type="slidenum">
              <a:rPr lang="en-US" smtClean="0"/>
              <a:t>‹#›</a:t>
            </a:fld>
            <a:endParaRPr lang="en-US"/>
          </a:p>
        </p:txBody>
      </p:sp>
    </p:spTree>
    <p:extLst>
      <p:ext uri="{BB962C8B-B14F-4D97-AF65-F5344CB8AC3E}">
        <p14:creationId xmlns:p14="http://schemas.microsoft.com/office/powerpoint/2010/main" val="352377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0240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12</a:t>
            </a:fld>
            <a:endParaRPr lang="en-US"/>
          </a:p>
        </p:txBody>
      </p:sp>
    </p:spTree>
    <p:extLst>
      <p:ext uri="{BB962C8B-B14F-4D97-AF65-F5344CB8AC3E}">
        <p14:creationId xmlns:p14="http://schemas.microsoft.com/office/powerpoint/2010/main" val="3486520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 what is a licensing violation?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is the official definition found in 65C-20.012(1)(e), F.A.C.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 violation is a non-compliance with a licensing standard found during an inspection.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Violations vary from a Class 1 to a Class 3.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Class I violation is the most serious in nature and is issued when death or serious harm to child could or did occur.  With a Class 2 being slightly less serious in nature but having a moderate potential to pose harm to the health and safety of children in care.  And the Class 3 is the least serious in nature and has a low potential for harm.</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Class I violations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are the most serious in nature, pose an imminent threat to a child including abuse or neglect and which could or does result in death or serious harm to the health, safety, and well-being of a child.  Some examples of Class I violations include: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-Commission of a serious act of child abuse or neglect on a child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-Leaving a child unattended or with insufficient supervision such that a child leaves the facility/home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-Leaving a child behind in a vehicle at the facility, on a field trip, or an activity away from the facility.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-Administering the wrong medication, the incorrect dosage, or medication without parental authorization to a child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Class II violations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are less serious in nature than Class I violations and could be anticipated to pose a threat to the health, safety, or well-being of a child, although the threat is not imminent.  Some examples of Class II violations include:</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-Non-compliance with staff-to-child ratios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-Lack of direct supervision (provided the violation does not pose an immediate threat)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-Over-capacity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-Improper storage of toxic/hazardous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-Harmful supplies/medication not labeled or stored properly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-Fencing violation or other outdoor hazard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finally,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Class III violations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are less serious in nature than either Class I or Class II violations and pose a low potential for harm to children.  Some examples of Class III violations include:</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-Incomplete first aid supplies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-Violations relating to personnel and children’s records (excluding screening and infant/child CPR/First Aid training)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-Insufficient space between napping children</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-Fire drills not documented or completed</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573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is granted enforcement authority by ss. 402.310 and 402.312, Florida Statutes, and Chapters 65-C20 and 65C-22, Florida Administrative Code. Enforcement actions shall be progressive in accordance with the following guidelines…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844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Arial" panose="020B0604020202020204" pitchFamily="34" charset="0"/>
              </a:rPr>
              <a:t>There are eight types of inspections, each of which must be completed and uploaded in CARES 2.  </a:t>
            </a:r>
          </a:p>
          <a:p>
            <a:endParaRPr lang="en-US" sz="1800" dirty="0">
              <a:solidFill>
                <a:srgbClr val="000000"/>
              </a:solidFill>
              <a:latin typeface="Arial" panose="020B0604020202020204" pitchFamily="34" charset="0"/>
            </a:endParaRPr>
          </a:p>
          <a:p>
            <a:r>
              <a:rPr lang="en-US" sz="1800" dirty="0">
                <a:solidFill>
                  <a:srgbClr val="000000"/>
                </a:solidFill>
                <a:latin typeface="Arial" panose="020B0604020202020204" pitchFamily="34" charset="0"/>
              </a:rPr>
              <a:t>These types of inspection reports are as follows: </a:t>
            </a:r>
          </a:p>
          <a:p>
            <a:endParaRPr lang="en-US" sz="1800" dirty="0">
              <a:solidFill>
                <a:srgbClr val="000000"/>
              </a:solidFill>
              <a:latin typeface="Arial" panose="020B0604020202020204" pitchFamily="34" charset="0"/>
            </a:endParaRPr>
          </a:p>
          <a:p>
            <a:r>
              <a:rPr lang="en-US" dirty="0"/>
              <a:t>Initial Inspection</a:t>
            </a:r>
          </a:p>
          <a:p>
            <a:r>
              <a:rPr lang="en-US" dirty="0"/>
              <a:t>Routine Inspection</a:t>
            </a:r>
          </a:p>
          <a:p>
            <a:r>
              <a:rPr lang="en-US" dirty="0"/>
              <a:t>Abbreviated Inspection</a:t>
            </a:r>
          </a:p>
          <a:p>
            <a:r>
              <a:rPr lang="en-US" dirty="0"/>
              <a:t>Re-inspection</a:t>
            </a:r>
          </a:p>
          <a:p>
            <a:r>
              <a:rPr lang="en-US" dirty="0"/>
              <a:t>Renewal Inspection</a:t>
            </a:r>
          </a:p>
          <a:p>
            <a:r>
              <a:rPr lang="en-US" dirty="0"/>
              <a:t>Complaint Inspection</a:t>
            </a:r>
          </a:p>
          <a:p>
            <a:r>
              <a:rPr lang="en-US" dirty="0"/>
              <a:t>School Readiness Inspection</a:t>
            </a:r>
          </a:p>
          <a:p>
            <a:r>
              <a:rPr lang="en-US" dirty="0"/>
              <a:t>Gold Seal Inspection</a:t>
            </a:r>
          </a:p>
          <a:p>
            <a:endParaRPr lang="en-US" dirty="0"/>
          </a:p>
        </p:txBody>
      </p:sp>
      <p:sp>
        <p:nvSpPr>
          <p:cNvPr id="5" name="Date Placeholder 4">
            <a:extLst>
              <a:ext uri="{FF2B5EF4-FFF2-40B4-BE49-F238E27FC236}">
                <a16:creationId xmlns:a16="http://schemas.microsoft.com/office/drawing/2014/main" id="{E68055D1-534D-44E8-BC32-6C5B230239AB}"/>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November 2022</a:t>
            </a:r>
          </a:p>
        </p:txBody>
      </p:sp>
    </p:spTree>
    <p:extLst>
      <p:ext uri="{BB962C8B-B14F-4D97-AF65-F5344CB8AC3E}">
        <p14:creationId xmlns:p14="http://schemas.microsoft.com/office/powerpoint/2010/main" val="315387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Inactive providers: They must notify licensing in writing that they will be going non-operational for a period of time.  </a:t>
            </a:r>
          </a:p>
          <a:p>
            <a:r>
              <a:rPr lang="en-US" dirty="0"/>
              <a:t>Full inspection not required during inactive period.</a:t>
            </a:r>
          </a:p>
          <a:p>
            <a:endParaRPr lang="en-US" dirty="0"/>
          </a:p>
          <a:p>
            <a:r>
              <a:rPr lang="en-US" dirty="0"/>
              <a:t>Less than 12 months: Must notify licensing in writing.  One of 2 routines inspections may be conducted by telephone during the period the program in closed.</a:t>
            </a:r>
          </a:p>
          <a:p>
            <a:endParaRPr lang="en-US" dirty="0"/>
          </a:p>
        </p:txBody>
      </p:sp>
      <p:sp>
        <p:nvSpPr>
          <p:cNvPr id="5" name="Date Placeholder 4">
            <a:extLst>
              <a:ext uri="{FF2B5EF4-FFF2-40B4-BE49-F238E27FC236}">
                <a16:creationId xmlns:a16="http://schemas.microsoft.com/office/drawing/2014/main" id="{AEB159B5-4A10-4F54-B49B-6993380708BD}"/>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November 2022</a:t>
            </a:r>
          </a:p>
        </p:txBody>
      </p:sp>
    </p:spTree>
    <p:extLst>
      <p:ext uri="{BB962C8B-B14F-4D97-AF65-F5344CB8AC3E}">
        <p14:creationId xmlns:p14="http://schemas.microsoft.com/office/powerpoint/2010/main" val="1557541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conducts inspections for every type of licensed child care provider, including Gold Seal and School Readiness providers. </a:t>
            </a:r>
          </a:p>
          <a:p>
            <a:endParaRPr lang="en-US" dirty="0"/>
          </a:p>
          <a:p>
            <a:pPr marL="174982" indent="-174982">
              <a:buFont typeface="Arial" panose="020B0604020202020204" pitchFamily="34" charset="0"/>
              <a:buChar char="•"/>
            </a:pPr>
            <a:r>
              <a:rPr lang="en-US" dirty="0"/>
              <a:t>Licensed exempt providers are also inspected by the Department if they participate in the School Readiness program or hold a Gold Seal. </a:t>
            </a:r>
          </a:p>
          <a:p>
            <a:pPr marL="174982" indent="-174982">
              <a:buFont typeface="Arial" panose="020B0604020202020204" pitchFamily="34" charset="0"/>
              <a:buChar char="•"/>
            </a:pPr>
            <a:r>
              <a:rPr lang="en-US" dirty="0"/>
              <a:t>Licensed providers must allow the Department or the local licensing agency access to facilities, personnel, and records at reasonable times and during regular business hours.</a:t>
            </a:r>
          </a:p>
          <a:p>
            <a:pPr marL="174982" indent="-174982">
              <a:buFont typeface="Arial" panose="020B0604020202020204" pitchFamily="34" charset="0"/>
              <a:buChar char="•"/>
            </a:pPr>
            <a:r>
              <a:rPr lang="en-US" dirty="0"/>
              <a:t>They also must not interfere with or prevent licensing from copying records, photographing or recording a location or activity on the premises as documentation for the inspection.</a:t>
            </a:r>
          </a:p>
          <a:p>
            <a:pPr marL="174982" indent="-174982">
              <a:buFont typeface="Arial" panose="020B0604020202020204" pitchFamily="34" charset="0"/>
              <a:buChar char="•"/>
            </a:pPr>
            <a:r>
              <a:rPr lang="en-US" dirty="0"/>
              <a:t>Application for a license or renewal or advertising the provision of child care to the public constitutes permission for entry and inspection of the child care program premises. </a:t>
            </a:r>
          </a:p>
          <a:p>
            <a:pPr marL="174982" indent="-174982">
              <a:buFont typeface="Arial" panose="020B0604020202020204" pitchFamily="34" charset="0"/>
              <a:buChar char="•"/>
            </a:pPr>
            <a:r>
              <a:rPr lang="en-US" dirty="0"/>
              <a:t>The right of entry and inspection also extends to any premise which the licensing authority has reason to believe is being operated or maintained as a child care facility without a license or exemption. </a:t>
            </a:r>
          </a:p>
          <a:p>
            <a:pPr marL="641600" lvl="1" indent="-174982">
              <a:buFont typeface="Arial" panose="020B0604020202020204" pitchFamily="34" charset="0"/>
              <a:buChar char="•"/>
            </a:pPr>
            <a:r>
              <a:rPr lang="en-US" dirty="0"/>
              <a:t>However, in the case of an illegal operation, the licensing authority must either have the permission of the person in charge of the premises or authorization in the form of a circuit court order prior to entry or inspection.</a:t>
            </a:r>
          </a:p>
          <a:p>
            <a:pPr marL="641600" lvl="1" indent="-174982">
              <a:buFont typeface="Arial" panose="020B0604020202020204" pitchFamily="34" charset="0"/>
              <a:buChar char="•"/>
            </a:pPr>
            <a:r>
              <a:rPr lang="en-US" dirty="0"/>
              <a:t>The Department or local licensing agency may institute disciplinary proceedings pursuant to s. 402.310, </a:t>
            </a:r>
            <a:r>
              <a:rPr lang="en-US" dirty="0" err="1"/>
              <a:t>F.S</a:t>
            </a:r>
            <a:r>
              <a:rPr lang="en-US" dirty="0"/>
              <a:t>., for refusal of entry.</a:t>
            </a:r>
          </a:p>
        </p:txBody>
      </p:sp>
      <p:sp>
        <p:nvSpPr>
          <p:cNvPr id="5" name="Date Placeholder 4">
            <a:extLst>
              <a:ext uri="{FF2B5EF4-FFF2-40B4-BE49-F238E27FC236}">
                <a16:creationId xmlns:a16="http://schemas.microsoft.com/office/drawing/2014/main" id="{62846521-6CA2-466B-AE90-F8EE79D6FB9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November 2022</a:t>
            </a:r>
          </a:p>
        </p:txBody>
      </p:sp>
    </p:spTree>
    <p:extLst>
      <p:ext uri="{BB962C8B-B14F-4D97-AF65-F5344CB8AC3E}">
        <p14:creationId xmlns:p14="http://schemas.microsoft.com/office/powerpoint/2010/main" val="1787608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Child Care Facility Handbook, Section 7, Record Keeping (p. 57 – 59)</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2401DA56-3C30-4EFE-B279-56F0587F3E83}"/>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C3EDB578-ABF3-4A77-85F3-28653A888C5B}"/>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3387092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Level II BGS:</a:t>
            </a:r>
          </a:p>
          <a:p>
            <a:endParaRPr lang="en-US" dirty="0"/>
          </a:p>
          <a:p>
            <a:r>
              <a:rPr lang="en-US" dirty="0"/>
              <a:t>Clearinghouse:</a:t>
            </a:r>
          </a:p>
          <a:p>
            <a:endParaRPr lang="en-US" dirty="0"/>
          </a:p>
          <a:p>
            <a:r>
              <a:rPr lang="en-US" dirty="0"/>
              <a:t>5years employment history</a:t>
            </a:r>
          </a:p>
          <a:p>
            <a:r>
              <a:rPr lang="en-US" dirty="0"/>
              <a:t> &amp; Verification: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19DD2799-34D6-476F-A088-5BE7717B568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1A80391A-0BC7-4101-8263-F7042BA12D7A}"/>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2464151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3A09069F-226F-43DE-B9F6-5FF2EBFF90E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72F625FD-E359-4A49-AE7E-2798E481F931}"/>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3145989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22</a:t>
            </a:fld>
            <a:endParaRPr lang="en-US"/>
          </a:p>
        </p:txBody>
      </p:sp>
    </p:spTree>
    <p:extLst>
      <p:ext uri="{BB962C8B-B14F-4D97-AF65-F5344CB8AC3E}">
        <p14:creationId xmlns:p14="http://schemas.microsoft.com/office/powerpoint/2010/main" val="916972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Straight from Chapter 402 Section 26 of the Florida Statutes, paragraph 3 reads the intent of the Legislature, which is </a:t>
            </a:r>
            <a:r>
              <a:rPr lang="en-US" i="1" dirty="0"/>
              <a:t>to develop a regulatory framework that promotes the growth and stability of the child care industry and facilitates the safe physical, intellectual, motor, and social development of the child.</a:t>
            </a:r>
            <a:br>
              <a:rPr lang="en-US" i="1" dirty="0"/>
            </a:br>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To that end, the Child Care Regulation Program is responsible for regulating programs that provide services that meet the statutory definition of “child care.” </a:t>
            </a:r>
          </a:p>
          <a:p>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This is accomplished through the inspection of licensed child care programs to ensure the consistent statewide application of child care standards established in statute and rule and the registration of child care providers not subject to inspection. </a:t>
            </a:r>
            <a:endParaRPr lang="en-US" dirty="0"/>
          </a:p>
          <a:p>
            <a:endParaRPr lang="en-US" dirty="0"/>
          </a:p>
          <a:p>
            <a:r>
              <a:rPr lang="en-US" dirty="0"/>
              <a:t>To meet this legislative intent, the Department developed child care standards for facilities and homes that are detailed in the Florida Administrative Code and Handbooks.</a:t>
            </a:r>
          </a:p>
          <a:p>
            <a:endParaRPr lang="en-US" dirty="0"/>
          </a:p>
          <a:p>
            <a:r>
              <a:rPr lang="en-US" b="1" i="1" dirty="0">
                <a:solidFill>
                  <a:srgbClr val="FF0000"/>
                </a:solidFill>
              </a:rPr>
              <a:t>The legislative intent also supports the research, which indicates that children in quality early childhood education programs have better outcomes throughout their lives than children who are not in such programs.  The health and safety standards support all areas of children’s development, as well as the environment where care is provided.  The standards provide families with options for child care so they are able to make decisions that best align with their goals and needs.  The Legislature establishes the intent to protect the health, safety, and well-being of Florida’s children through the establishment of minimum standards of care for Florida.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707CB-0423-4744-BBBC-60F114DCC2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327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solidFill>
                  <a:srgbClr val="FF0000"/>
                </a:solidFill>
                <a:latin typeface="Garamond" panose="02020404030301010803" pitchFamily="18" charset="0"/>
              </a:rPr>
              <a:t>Influenza Brochure </a:t>
            </a:r>
          </a:p>
          <a:p>
            <a:pPr lvl="1"/>
            <a:r>
              <a:rPr lang="en-US" sz="2400" dirty="0">
                <a:solidFill>
                  <a:srgbClr val="FF0000"/>
                </a:solidFill>
                <a:latin typeface="Garamond" panose="02020404030301010803" pitchFamily="18" charset="0"/>
              </a:rPr>
              <a:t>Provided annually between August or September</a:t>
            </a:r>
          </a:p>
          <a:p>
            <a:r>
              <a:rPr lang="en-US" sz="2400" dirty="0">
                <a:solidFill>
                  <a:srgbClr val="FF0000"/>
                </a:solidFill>
                <a:latin typeface="Garamond" panose="02020404030301010803" pitchFamily="18" charset="0"/>
              </a:rPr>
              <a:t>Distracted Adult Brochure </a:t>
            </a:r>
          </a:p>
          <a:p>
            <a:pPr lvl="1"/>
            <a:r>
              <a:rPr lang="en-US" sz="2400" dirty="0">
                <a:solidFill>
                  <a:srgbClr val="FF0000"/>
                </a:solidFill>
                <a:latin typeface="Garamond" panose="02020404030301010803" pitchFamily="18" charset="0"/>
              </a:rPr>
              <a:t>Provided during the months of April and September</a:t>
            </a:r>
          </a:p>
          <a:p>
            <a:pPr lvl="1"/>
            <a:endParaRPr lang="en-US" sz="2400" dirty="0">
              <a:solidFill>
                <a:srgbClr val="FF0000"/>
              </a:solidFill>
              <a:latin typeface="Garamond" panose="02020404030301010803" pitchFamily="18" charset="0"/>
            </a:endParaRPr>
          </a:p>
          <a:p>
            <a:r>
              <a:rPr lang="en-US" sz="2400" dirty="0">
                <a:solidFill>
                  <a:srgbClr val="FF0000"/>
                </a:solidFill>
                <a:latin typeface="Garamond" panose="02020404030301010803" pitchFamily="18" charset="0"/>
              </a:rPr>
              <a:t> Please note: Providers have the ability to disseminate these documents via email blasts, newsletters, ProCare, brightwheel etc. Evidence of dissemination will be required by licensing during inspection.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327C9BD-D941-4CDB-9493-F4724F94C930}"/>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94D3C7F1-93F2-4765-A524-342A5EA85ED2}"/>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1146970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53">
              <a:defRPr/>
            </a:pPr>
            <a:r>
              <a:rPr lang="en-US" sz="1800" b="1" dirty="0">
                <a:solidFill>
                  <a:srgbClr val="000000"/>
                </a:solidFill>
                <a:latin typeface="Arial" panose="020B0604020202020204" pitchFamily="34" charset="0"/>
              </a:rPr>
              <a:t>33 - Training Requirements </a:t>
            </a:r>
          </a:p>
          <a:p>
            <a:pPr defTabSz="933153">
              <a:defRPr/>
            </a:pPr>
            <a:r>
              <a:rPr lang="en-US" sz="1800" b="1" dirty="0">
                <a:solidFill>
                  <a:srgbClr val="000000"/>
                </a:solidFill>
                <a:latin typeface="Arial" panose="020B0604020202020204" pitchFamily="34" charset="0"/>
              </a:rPr>
              <a:t>CCF Handbook, Section 4 	</a:t>
            </a:r>
          </a:p>
          <a:p>
            <a:r>
              <a:rPr lang="en-US" b="1" dirty="0"/>
              <a:t>33.1 – 33.12.3</a:t>
            </a:r>
          </a:p>
          <a:p>
            <a:endParaRPr lang="en-US" b="0" dirty="0"/>
          </a:p>
          <a:p>
            <a:r>
              <a:rPr lang="en-US" sz="1000" dirty="0">
                <a:latin typeface="Century Gothic" panose="020B0502020202020204" pitchFamily="34" charset="0"/>
              </a:rPr>
              <a:t>When child care staff are knowledgeable in health and safety practices, programs are more likely to be healthy and safe. The American Association for Health Education (AAHE) and the National Commission for Health Education Credentialing (NCHEC) research data supports that there is an increased quality of children’s health and safety in the child care center environment when staff have been properly trained in health and safety related topics.</a:t>
            </a:r>
          </a:p>
          <a:p>
            <a:endParaRPr lang="en-US" sz="1000" dirty="0">
              <a:latin typeface="Century Gothic" panose="020B0502020202020204" pitchFamily="34" charset="0"/>
            </a:endParaRPr>
          </a:p>
          <a:p>
            <a:r>
              <a:rPr lang="en-US" sz="1000" dirty="0">
                <a:solidFill>
                  <a:srgbClr val="000000"/>
                </a:solidFill>
                <a:latin typeface="Century Gothic" panose="020B0502020202020204" pitchFamily="34" charset="0"/>
              </a:rPr>
              <a:t>Training ensures that staff members are challenged and stimulated, have access to current knowledge and have access to education that will qualify them for new roles. Better trained staff are more equipped to prevent, recognize and correct health and safety issues. Training enhances staff competence and aids in the understanding of how young children learn and grow to their fullest potential. The training/education of caregivers/teachers is a specific indicator of child care quality. Untrained staff may simply “tend” to children, protecting them from harm but not providing challenging, developmentally appropriate activities. </a:t>
            </a:r>
            <a:endParaRPr lang="en-US" sz="1000" dirty="0">
              <a:latin typeface="Century Gothic" panose="020B0502020202020204" pitchFamily="34" charset="0"/>
            </a:endParaRPr>
          </a:p>
          <a:p>
            <a:endParaRPr lang="en-US" sz="1000" dirty="0">
              <a:latin typeface="Century Gothic" panose="020B0502020202020204" pitchFamily="34" charset="0"/>
            </a:endParaRPr>
          </a:p>
          <a:p>
            <a:endParaRPr lang="en-US" sz="1000" dirty="0">
              <a:solidFill>
                <a:srgbClr val="000000"/>
              </a:solidFill>
              <a:latin typeface="Century Gothic" panose="020B0502020202020204" pitchFamily="34" charset="0"/>
            </a:endParaRPr>
          </a:p>
          <a:p>
            <a:pPr defTabSz="933153">
              <a:defRPr/>
            </a:pPr>
            <a:endParaRPr lang="en-US" dirty="0"/>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8CFEBE8E-B578-46A6-961F-D9DA520620A7}"/>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CA8785BD-61CD-48CF-AAAD-D3DE5F7947FB}"/>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4098249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simple tips on how avoid some of these Pitfalls</a:t>
            </a:r>
          </a:p>
          <a:p>
            <a:r>
              <a:rPr lang="en-US" dirty="0"/>
              <a:t>Daily Classroom/Facility Inspection</a:t>
            </a:r>
          </a:p>
          <a:p>
            <a:r>
              <a:rPr lang="en-US" dirty="0"/>
              <a:t>Observing on all “fours”</a:t>
            </a:r>
          </a:p>
          <a:p>
            <a:r>
              <a:rPr lang="en-US" dirty="0"/>
              <a:t>Daily “fluffing of Mulch”</a:t>
            </a:r>
          </a:p>
          <a:p>
            <a:r>
              <a:rPr lang="en-US" dirty="0"/>
              <a:t>Assign/Delegate one staff member o review files/and or review based on a schedule to stay on top of expirations</a:t>
            </a:r>
          </a:p>
          <a:p>
            <a:r>
              <a:rPr lang="en-US" dirty="0"/>
              <a:t>Observe classrooms</a:t>
            </a:r>
          </a:p>
          <a:p>
            <a:r>
              <a:rPr lang="en-US" dirty="0"/>
              <a:t>Provide trainings for Staff (Utilize the ELC and their resources)</a:t>
            </a:r>
          </a:p>
          <a:p>
            <a:r>
              <a:rPr lang="en-US" dirty="0"/>
              <a:t>Reach out to Licensing counselor/licensing office frequently for clarifications or guidance</a:t>
            </a:r>
          </a:p>
        </p:txBody>
      </p:sp>
      <p:sp>
        <p:nvSpPr>
          <p:cNvPr id="4" name="Slide Number Placeholder 3"/>
          <p:cNvSpPr>
            <a:spLocks noGrp="1"/>
          </p:cNvSpPr>
          <p:nvPr>
            <p:ph type="sldNum" sz="quarter" idx="5"/>
          </p:nvPr>
        </p:nvSpPr>
        <p:spPr/>
        <p:txBody>
          <a:bodyPr/>
          <a:lstStyle/>
          <a:p>
            <a:fld id="{B4ED3502-9D03-4463-860D-712196DA1B9B}" type="slidenum">
              <a:rPr lang="en-US" smtClean="0"/>
              <a:t>25</a:t>
            </a:fld>
            <a:endParaRPr lang="en-US"/>
          </a:p>
        </p:txBody>
      </p:sp>
    </p:spTree>
    <p:extLst>
      <p:ext uri="{BB962C8B-B14F-4D97-AF65-F5344CB8AC3E}">
        <p14:creationId xmlns:p14="http://schemas.microsoft.com/office/powerpoint/2010/main" val="3998218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29</a:t>
            </a:fld>
            <a:endParaRPr lang="en-US"/>
          </a:p>
        </p:txBody>
      </p:sp>
    </p:spTree>
    <p:extLst>
      <p:ext uri="{BB962C8B-B14F-4D97-AF65-F5344CB8AC3E}">
        <p14:creationId xmlns:p14="http://schemas.microsoft.com/office/powerpoint/2010/main" val="707643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67B36E-D534-4E33-B6B8-7F7B536F69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605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4</a:t>
            </a:fld>
            <a:endParaRPr lang="en-US"/>
          </a:p>
        </p:txBody>
      </p:sp>
    </p:spTree>
    <p:extLst>
      <p:ext uri="{BB962C8B-B14F-4D97-AF65-F5344CB8AC3E}">
        <p14:creationId xmlns:p14="http://schemas.microsoft.com/office/powerpoint/2010/main" val="3364815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very important for all child care providers to know, understand, and follow the laws that govern child care in the State of Florida. Child care laws, rules, and ordinances are in place to protect children, families, and child care professionals.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3487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sections 402.305, 402.313, and 402.3131 of the Florida Statutes, the Department was instructed by the Legislature to establish licensing standards for child care facilities, family day care homes, and large family child care homes that address the following areas…</a:t>
            </a:r>
          </a:p>
          <a:p>
            <a:endParaRPr lang="en-US" dirty="0"/>
          </a:p>
          <a:p>
            <a:pPr marL="171450" indent="-171450">
              <a:buFont typeface="Arial" panose="020B0604020202020204" pitchFamily="34" charset="0"/>
              <a:buChar char="•"/>
            </a:pPr>
            <a:r>
              <a:rPr lang="en-US" dirty="0"/>
              <a:t>Health, sanitation, safety, and adequate physical surroundings</a:t>
            </a:r>
          </a:p>
          <a:p>
            <a:pPr marL="171450" indent="-171450">
              <a:buFont typeface="Arial" panose="020B0604020202020204" pitchFamily="34" charset="0"/>
              <a:buChar char="•"/>
            </a:pPr>
            <a:r>
              <a:rPr lang="en-US" dirty="0"/>
              <a:t>Health and nutrition</a:t>
            </a:r>
          </a:p>
          <a:p>
            <a:pPr marL="171450" indent="-171450">
              <a:buFont typeface="Arial" panose="020B0604020202020204" pitchFamily="34" charset="0"/>
              <a:buChar char="•"/>
            </a:pPr>
            <a:r>
              <a:rPr lang="en-US" dirty="0"/>
              <a:t>Child development needs</a:t>
            </a:r>
          </a:p>
          <a:p>
            <a:pPr marL="171450" indent="-171450">
              <a:buFont typeface="Arial" panose="020B0604020202020204" pitchFamily="34" charset="0"/>
              <a:buChar char="•"/>
            </a:pPr>
            <a:r>
              <a:rPr lang="en-US" dirty="0"/>
              <a:t>Requirements for staffing</a:t>
            </a:r>
          </a:p>
          <a:p>
            <a:pPr marL="171450" indent="-171450">
              <a:buFont typeface="Arial" panose="020B0604020202020204" pitchFamily="34" charset="0"/>
              <a:buChar char="•"/>
            </a:pPr>
            <a:r>
              <a:rPr lang="en-US" dirty="0"/>
              <a:t>Training</a:t>
            </a:r>
          </a:p>
          <a:p>
            <a:pPr marL="171450" indent="-171450">
              <a:buFont typeface="Arial" panose="020B0604020202020204" pitchFamily="34" charset="0"/>
              <a:buChar char="•"/>
            </a:pPr>
            <a:r>
              <a:rPr lang="en-US" dirty="0"/>
              <a:t>Maintenance of immunization records</a:t>
            </a:r>
          </a:p>
          <a:p>
            <a:pPr marL="171450" indent="-171450">
              <a:buFont typeface="Arial" panose="020B0604020202020204" pitchFamily="34" charset="0"/>
              <a:buChar char="•"/>
            </a:pPr>
            <a:r>
              <a:rPr lang="en-US" dirty="0"/>
              <a:t>Minimum health and safety standards</a:t>
            </a:r>
          </a:p>
          <a:p>
            <a:pPr marL="171450" indent="-171450">
              <a:buFont typeface="Arial" panose="020B0604020202020204" pitchFamily="34" charset="0"/>
              <a:buChar char="•"/>
            </a:pPr>
            <a:r>
              <a:rPr lang="en-US" dirty="0"/>
              <a:t>Enforcement</a:t>
            </a:r>
          </a:p>
          <a:p>
            <a:pPr marL="171450" indent="-171450">
              <a:buFont typeface="Arial" panose="020B0604020202020204" pitchFamily="34" charset="0"/>
              <a:buChar char="•"/>
            </a:pPr>
            <a:r>
              <a:rPr lang="en-US" dirty="0"/>
              <a:t>Square footage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4F083A2C-705D-4B40-8ABE-6F411E99192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BE6D53A0-B6AD-4769-9F1C-5C772CE115F8}"/>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2085039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65C-22 of the FAC is the Department’s section of rule that provides the requirements for child care facilities.  </a:t>
            </a:r>
          </a:p>
          <a:p>
            <a:endParaRPr lang="en-US" dirty="0"/>
          </a:p>
          <a:p>
            <a:r>
              <a:rPr lang="en-US" dirty="0"/>
              <a:t>In 65C-22.001 (6), F.A.C. the Child Care Facility Handbook is incorporated by rule.</a:t>
            </a:r>
          </a:p>
          <a:p>
            <a:endParaRPr lang="en-US" dirty="0"/>
          </a:p>
          <a:p>
            <a:r>
              <a:rPr lang="en-US" dirty="0"/>
              <a:t>Chapter 65C-20 of the FAC is the Department’s section of rule that provide the requirements for Family Day Care Homes and Large Family Child Care Homes. </a:t>
            </a:r>
          </a:p>
          <a:p>
            <a:endParaRPr lang="en-US" dirty="0"/>
          </a:p>
          <a:p>
            <a:r>
              <a:rPr lang="en-US" dirty="0"/>
              <a:t>In 65C-20.008(7), F.A.C., the Family Day Care Home and Large Family Child Care Home Handbook is incorporated by rule. </a:t>
            </a:r>
          </a:p>
          <a:p>
            <a:endParaRPr lang="en-US" dirty="0"/>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62CAE8DC-5EC1-4917-B77B-2613D6054B5B}"/>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E9BF0093-FEFD-4847-9FB9-3EB74AEA2B91}"/>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345815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incorporating the Handbooks by reference in rule, they were able to be written in plain language and organized by topic, so it is easier for providers to find information on licensing requirements.</a:t>
            </a:r>
          </a:p>
          <a:p>
            <a:endParaRPr lang="en-US" dirty="0"/>
          </a:p>
          <a:p>
            <a:r>
              <a:rPr lang="en-US" b="1" dirty="0"/>
              <a:t>It is essential, as a child care professional, to take the time to review the official rules and regulations. Remember that these documents are updated when the rules and regulations change, so you should review the Department’s website frequently to stay informed of changes because you are responsible for implementing the current rules and regulations. </a:t>
            </a:r>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80F293ED-7E5D-4FCD-B512-1052AF722DD4}"/>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CC610108-E631-42EE-896C-5D3B444B8165}"/>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2394266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classification summaries are tools that we use to describe licensing standard violations, including what the violation’s class level is.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45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 care laws, rules, and ordinances are in place to protect children, families, and child care professionals.  This class presents information found in the Florida Statutes and rules created by the Department of Children and Families, which are found in the Florida Administrative Code and the Facility Handbook.  Child care professionals should learn the local city and county ordinances that impact your program and follow them</a:t>
            </a:r>
          </a:p>
          <a:p>
            <a:r>
              <a:rPr lang="en-US" dirty="0"/>
              <a:t>as well.</a:t>
            </a:r>
          </a:p>
          <a:p>
            <a:endParaRPr lang="en-US" dirty="0"/>
          </a:p>
          <a:p>
            <a:r>
              <a:rPr lang="en-US" dirty="0"/>
              <a:t>The Department of Children and Families’ Office of Child Care Regulation website lists links to the statewide rules and regulations related to child care.  It is imperative to become familiar with all of the documents so you can provide quality care that aligns with the law and protects the health and safety of children.  The website is a critical resource for child care professionals. It contains information and resources to help individuals understand and meet the requirements.</a:t>
            </a:r>
          </a:p>
        </p:txBody>
      </p:sp>
      <p:sp>
        <p:nvSpPr>
          <p:cNvPr id="4" name="Slide Number Placeholder 3"/>
          <p:cNvSpPr>
            <a:spLocks noGrp="1"/>
          </p:cNvSpPr>
          <p:nvPr>
            <p:ph type="sldNum" sz="quarter" idx="5"/>
          </p:nvPr>
        </p:nvSpPr>
        <p:spPr/>
        <p:txBody>
          <a:bodyPr/>
          <a:lstStyle/>
          <a:p>
            <a:fld id="{B4ED3502-9D03-4463-860D-712196DA1B9B}" type="slidenum">
              <a:rPr lang="en-US" smtClean="0"/>
              <a:t>11</a:t>
            </a:fld>
            <a:endParaRPr lang="en-US"/>
          </a:p>
        </p:txBody>
      </p:sp>
    </p:spTree>
    <p:extLst>
      <p:ext uri="{BB962C8B-B14F-4D97-AF65-F5344CB8AC3E}">
        <p14:creationId xmlns:p14="http://schemas.microsoft.com/office/powerpoint/2010/main" val="3381986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8FF996E-61BD-47CB-85A4-D3C26661B80D}"/>
              </a:ext>
            </a:extLst>
          </p:cNvPr>
          <p:cNvSpPr/>
          <p:nvPr/>
        </p:nvSpPr>
        <p:spPr>
          <a:xfrm>
            <a:off x="3209925" y="0"/>
            <a:ext cx="89820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EA1F06D-55B0-4F3F-BA8C-D17945BE6C14}"/>
              </a:ext>
            </a:extLst>
          </p:cNvPr>
          <p:cNvSpPr/>
          <p:nvPr/>
        </p:nvSpPr>
        <p:spPr>
          <a:xfrm>
            <a:off x="1" y="1"/>
            <a:ext cx="2895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096000" y="2621636"/>
            <a:ext cx="5496775" cy="590321"/>
          </a:xfrm>
        </p:spPr>
        <p:txBody>
          <a:bodyPr anchor="t">
            <a:normAutofit/>
          </a:bodyPr>
          <a:lstStyle>
            <a:lvl1pPr marL="0" indent="0" algn="l">
              <a:buNone/>
              <a:defRPr sz="1600" cap="all">
                <a:solidFill>
                  <a:schemeClr val="bg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4">
            <a:extLst>
              <a:ext uri="{FF2B5EF4-FFF2-40B4-BE49-F238E27FC236}">
                <a16:creationId xmlns:a16="http://schemas.microsoft.com/office/drawing/2014/main" id="{32D0517A-8116-47E3-A4A5-4BEA4FC18700}"/>
              </a:ext>
            </a:extLst>
          </p:cNvPr>
          <p:cNvSpPr>
            <a:spLocks noGrp="1"/>
          </p:cNvSpPr>
          <p:nvPr>
            <p:ph type="dt" sz="half" idx="10"/>
          </p:nvPr>
        </p:nvSpPr>
        <p:spPr/>
        <p:txBody>
          <a:bodyPr/>
          <a:lstStyle/>
          <a:p>
            <a:fld id="{52F10993-B037-4440-8A27-81D473ED94D3}" type="datetime1">
              <a:rPr lang="en-US" smtClean="0"/>
              <a:t>6/25/2025</a:t>
            </a:fld>
            <a:endParaRPr lang="en-US" dirty="0"/>
          </a:p>
        </p:txBody>
      </p:sp>
      <p:sp>
        <p:nvSpPr>
          <p:cNvPr id="7" name="Footer Placeholder 6">
            <a:extLst>
              <a:ext uri="{FF2B5EF4-FFF2-40B4-BE49-F238E27FC236}">
                <a16:creationId xmlns:a16="http://schemas.microsoft.com/office/drawing/2014/main" id="{1B3AA27C-00F0-436D-B454-8EAB67454B90}"/>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04EACB6F-CCA4-416F-BAC3-399D824F03CC}"/>
              </a:ext>
            </a:extLst>
          </p:cNvPr>
          <p:cNvSpPr>
            <a:spLocks noGrp="1"/>
          </p:cNvSpPr>
          <p:nvPr>
            <p:ph type="sldNum" sz="quarter" idx="12"/>
          </p:nvPr>
        </p:nvSpPr>
        <p:spPr/>
        <p:txBody>
          <a:bodyPr/>
          <a:lstStyle/>
          <a:p>
            <a:fld id="{3A98EE3D-8CD1-4C3F-BD1C-C98C9596463C}" type="slidenum">
              <a:rPr lang="en-US" smtClean="0"/>
              <a:pPr/>
              <a:t>‹#›</a:t>
            </a:fld>
            <a:endParaRPr lang="en-US" dirty="0"/>
          </a:p>
        </p:txBody>
      </p:sp>
      <p:sp>
        <p:nvSpPr>
          <p:cNvPr id="14" name="Title 13">
            <a:extLst>
              <a:ext uri="{FF2B5EF4-FFF2-40B4-BE49-F238E27FC236}">
                <a16:creationId xmlns:a16="http://schemas.microsoft.com/office/drawing/2014/main" id="{F9120191-8F61-4C4F-B1AC-9AB3611B3525}"/>
              </a:ext>
            </a:extLst>
          </p:cNvPr>
          <p:cNvSpPr>
            <a:spLocks noGrp="1"/>
          </p:cNvSpPr>
          <p:nvPr>
            <p:ph type="title"/>
          </p:nvPr>
        </p:nvSpPr>
        <p:spPr>
          <a:xfrm>
            <a:off x="4998919" y="1197397"/>
            <a:ext cx="6593856" cy="1343034"/>
          </a:xfrm>
        </p:spPr>
        <p:txBody>
          <a:bodyPr anchor="t" anchorCtr="0"/>
          <a:lstStyle>
            <a:lvl1pPr>
              <a:defRPr>
                <a:solidFill>
                  <a:schemeClr val="bg1"/>
                </a:solidFill>
                <a:latin typeface="Century Gothic" panose="020B0502020202020204" pitchFamily="34" charset="0"/>
              </a:defRPr>
            </a:lvl1pPr>
          </a:lstStyle>
          <a:p>
            <a:r>
              <a:rPr lang="en-US" dirty="0"/>
              <a:t>Click to edit Master title style</a:t>
            </a:r>
          </a:p>
        </p:txBody>
      </p:sp>
      <p:pic>
        <p:nvPicPr>
          <p:cNvPr id="19" name="Picture 18" descr="Logo&#10;&#10;Description automatically generated">
            <a:extLst>
              <a:ext uri="{FF2B5EF4-FFF2-40B4-BE49-F238E27FC236}">
                <a16:creationId xmlns:a16="http://schemas.microsoft.com/office/drawing/2014/main" id="{624AA251-37A9-490F-BAF3-04C34A50F23B}"/>
              </a:ext>
            </a:extLst>
          </p:cNvPr>
          <p:cNvPicPr>
            <a:picLocks noChangeAspect="1"/>
          </p:cNvPicPr>
          <p:nvPr/>
        </p:nvPicPr>
        <p:blipFill>
          <a:blip r:embed="rId2"/>
          <a:stretch>
            <a:fillRect/>
          </a:stretch>
        </p:blipFill>
        <p:spPr>
          <a:xfrm>
            <a:off x="1438276" y="704841"/>
            <a:ext cx="3246319" cy="3246319"/>
          </a:xfrm>
          <a:prstGeom prst="rect">
            <a:avLst/>
          </a:prstGeom>
        </p:spPr>
      </p:pic>
      <p:sp>
        <p:nvSpPr>
          <p:cNvPr id="12" name="Rectangle 11">
            <a:extLst>
              <a:ext uri="{FF2B5EF4-FFF2-40B4-BE49-F238E27FC236}">
                <a16:creationId xmlns:a16="http://schemas.microsoft.com/office/drawing/2014/main" id="{1FB1B7C3-E96A-4B26-9D56-FF994FB599FF}"/>
              </a:ext>
            </a:extLst>
          </p:cNvPr>
          <p:cNvSpPr/>
          <p:nvPr userDrawn="1"/>
        </p:nvSpPr>
        <p:spPr>
          <a:xfrm>
            <a:off x="1" y="1"/>
            <a:ext cx="2895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10;&#10;Description automatically generated">
            <a:extLst>
              <a:ext uri="{FF2B5EF4-FFF2-40B4-BE49-F238E27FC236}">
                <a16:creationId xmlns:a16="http://schemas.microsoft.com/office/drawing/2014/main" id="{CBE928BE-7C67-4796-9A2D-47E106D50E9C}"/>
              </a:ext>
            </a:extLst>
          </p:cNvPr>
          <p:cNvPicPr>
            <a:picLocks noChangeAspect="1"/>
          </p:cNvPicPr>
          <p:nvPr userDrawn="1"/>
        </p:nvPicPr>
        <p:blipFill>
          <a:blip r:embed="rId2"/>
          <a:stretch>
            <a:fillRect/>
          </a:stretch>
        </p:blipFill>
        <p:spPr>
          <a:xfrm>
            <a:off x="1438276" y="704841"/>
            <a:ext cx="3246319" cy="3246319"/>
          </a:xfrm>
          <a:prstGeom prst="rect">
            <a:avLst/>
          </a:prstGeom>
        </p:spPr>
      </p:pic>
    </p:spTree>
    <p:extLst>
      <p:ext uri="{BB962C8B-B14F-4D97-AF65-F5344CB8AC3E}">
        <p14:creationId xmlns:p14="http://schemas.microsoft.com/office/powerpoint/2010/main" val="1756889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340864"/>
            <a:ext cx="11029615" cy="3507486"/>
          </a:xfrm>
        </p:spPr>
        <p:txBody>
          <a:bodyPr anchor="t" anchorCtr="0"/>
          <a:lstStyle>
            <a:lvl1pPr>
              <a:defRPr lang="en-US" dirty="0">
                <a:latin typeface="Century Gothic" panose="020B0502020202020204" pitchFamily="34" charset="0"/>
                <a:ea typeface="Verdana" panose="020B0604030504040204" pitchFamily="34" charset="0"/>
              </a:defRPr>
            </a:lvl1pPr>
            <a:lvl2pPr>
              <a:defRPr>
                <a:latin typeface="Century Gothic" panose="020B0502020202020204" pitchFamily="34" charset="0"/>
                <a:ea typeface="Verdana" panose="020B0604030504040204" pitchFamily="34" charset="0"/>
              </a:defRPr>
            </a:lvl2pPr>
            <a:lvl3pPr>
              <a:defRPr>
                <a:latin typeface="Century Gothic" panose="020B0502020202020204" pitchFamily="34" charset="0"/>
                <a:ea typeface="Verdana" panose="020B0604030504040204" pitchFamily="34" charset="0"/>
              </a:defRPr>
            </a:lvl3pPr>
            <a:lvl4pPr>
              <a:defRPr>
                <a:latin typeface="Century Gothic" panose="020B0502020202020204" pitchFamily="34" charset="0"/>
                <a:ea typeface="Verdana" panose="020B0604030504040204" pitchFamily="34" charset="0"/>
              </a:defRPr>
            </a:lvl4pPr>
            <a:lvl5pPr>
              <a:defRPr>
                <a:latin typeface="Century Gothic" panose="020B050202020202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B119947D-B087-4728-8F6C-D0A1F3898687}"/>
              </a:ext>
            </a:extLst>
          </p:cNvPr>
          <p:cNvSpPr>
            <a:spLocks noGrp="1"/>
          </p:cNvSpPr>
          <p:nvPr>
            <p:ph type="title"/>
          </p:nvPr>
        </p:nvSpPr>
        <p:spPr/>
        <p:txBody>
          <a:bodyPr anchor="t" anchorCtr="0">
            <a:normAutofit/>
          </a:bodyPr>
          <a:lstStyle>
            <a:lvl1pPr algn="ctr">
              <a:defRPr sz="4400">
                <a:latin typeface="Century Gothic" panose="020B0502020202020204" pitchFamily="34" charset="0"/>
              </a:defRPr>
            </a:lvl1pPr>
          </a:lstStyle>
          <a:p>
            <a:r>
              <a:rPr lang="en-US" dirty="0"/>
              <a:t>Click to edit Master title style</a:t>
            </a:r>
          </a:p>
        </p:txBody>
      </p:sp>
      <p:sp>
        <p:nvSpPr>
          <p:cNvPr id="5" name="Date Placeholder 4">
            <a:extLst>
              <a:ext uri="{FF2B5EF4-FFF2-40B4-BE49-F238E27FC236}">
                <a16:creationId xmlns:a16="http://schemas.microsoft.com/office/drawing/2014/main" id="{A5EC1682-4713-4868-B260-A163AA4A1EEA}"/>
              </a:ext>
            </a:extLst>
          </p:cNvPr>
          <p:cNvSpPr>
            <a:spLocks noGrp="1"/>
          </p:cNvSpPr>
          <p:nvPr>
            <p:ph type="dt" sz="half" idx="10"/>
          </p:nvPr>
        </p:nvSpPr>
        <p:spPr/>
        <p:txBody>
          <a:bodyPr/>
          <a:lstStyle/>
          <a:p>
            <a:fld id="{7ABF040F-001C-4673-BF3F-0BE1C9BF40D8}" type="datetime1">
              <a:rPr lang="en-US" smtClean="0"/>
              <a:t>6/25/2025</a:t>
            </a:fld>
            <a:endParaRPr lang="en-US" dirty="0"/>
          </a:p>
        </p:txBody>
      </p:sp>
      <p:sp>
        <p:nvSpPr>
          <p:cNvPr id="6" name="Footer Placeholder 5">
            <a:extLst>
              <a:ext uri="{FF2B5EF4-FFF2-40B4-BE49-F238E27FC236}">
                <a16:creationId xmlns:a16="http://schemas.microsoft.com/office/drawing/2014/main" id="{84EC518E-16C7-41E6-AD28-C433D99E7B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A17058F-9EEC-4259-A656-2163AD582F39}"/>
              </a:ext>
            </a:extLst>
          </p:cNvPr>
          <p:cNvSpPr>
            <a:spLocks noGrp="1"/>
          </p:cNvSpPr>
          <p:nvPr>
            <p:ph type="sldNum" sz="quarter" idx="12"/>
          </p:nvPr>
        </p:nvSpPr>
        <p:spPr/>
        <p:txBody>
          <a:bodyPr/>
          <a:lstStyle>
            <a:lvl1pPr>
              <a:defRPr>
                <a:latin typeface="Century Gothic" panose="020B050202020202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077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46035" y="2828444"/>
            <a:ext cx="6753057"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D2F0AC70-36BD-4A35-AC48-05BA734D1221}" type="datetime1">
              <a:rPr lang="en-US" smtClean="0"/>
              <a:t>6/25/2025</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5" name="Rectangle 14">
            <a:extLst>
              <a:ext uri="{FF2B5EF4-FFF2-40B4-BE49-F238E27FC236}">
                <a16:creationId xmlns:a16="http://schemas.microsoft.com/office/drawing/2014/main" id="{C2489CAD-4DBA-42C4-883B-349B93281BA8}"/>
              </a:ext>
            </a:extLst>
          </p:cNvPr>
          <p:cNvSpPr/>
          <p:nvPr userDrawn="1"/>
        </p:nvSpPr>
        <p:spPr>
          <a:xfrm>
            <a:off x="1" y="1"/>
            <a:ext cx="19526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529FDA88-50C1-4F5A-BD0C-1B8C19914475}"/>
              </a:ext>
            </a:extLst>
          </p:cNvPr>
          <p:cNvPicPr>
            <a:picLocks noChangeAspect="1"/>
          </p:cNvPicPr>
          <p:nvPr userDrawn="1"/>
        </p:nvPicPr>
        <p:blipFill>
          <a:blip r:embed="rId2"/>
          <a:stretch>
            <a:fillRect/>
          </a:stretch>
        </p:blipFill>
        <p:spPr>
          <a:xfrm>
            <a:off x="1264564" y="880378"/>
            <a:ext cx="1376122" cy="1376122"/>
          </a:xfrm>
          <a:prstGeom prst="rect">
            <a:avLst/>
          </a:prstGeom>
        </p:spPr>
      </p:pic>
      <p:sp>
        <p:nvSpPr>
          <p:cNvPr id="16" name="Title 1">
            <a:extLst>
              <a:ext uri="{FF2B5EF4-FFF2-40B4-BE49-F238E27FC236}">
                <a16:creationId xmlns:a16="http://schemas.microsoft.com/office/drawing/2014/main" id="{609057C4-AAE7-490E-AB00-D2943A20FEB2}"/>
              </a:ext>
            </a:extLst>
          </p:cNvPr>
          <p:cNvSpPr>
            <a:spLocks noGrp="1"/>
          </p:cNvSpPr>
          <p:nvPr>
            <p:ph type="title"/>
          </p:nvPr>
        </p:nvSpPr>
        <p:spPr>
          <a:xfrm>
            <a:off x="3634322" y="1568439"/>
            <a:ext cx="7976485" cy="988332"/>
          </a:xfrm>
        </p:spPr>
        <p:txBody>
          <a:bodyPr anchor="t" anchorCtr="0"/>
          <a:lstStyle/>
          <a:p>
            <a:r>
              <a:rPr lang="en-US" dirty="0"/>
              <a:t>Click to edit Master title style</a:t>
            </a:r>
          </a:p>
        </p:txBody>
      </p:sp>
    </p:spTree>
    <p:extLst>
      <p:ext uri="{BB962C8B-B14F-4D97-AF65-F5344CB8AC3E}">
        <p14:creationId xmlns:p14="http://schemas.microsoft.com/office/powerpoint/2010/main" val="2174901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nchor="t" anchorCtr="0">
            <a:normAutofit/>
          </a:bodyPr>
          <a:lstStyle>
            <a:lvl1pPr algn="ctr">
              <a:defRPr sz="4400">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16039" y="2228003"/>
            <a:ext cx="5194769" cy="3633047"/>
          </a:xfrm>
        </p:spPr>
        <p:txBody>
          <a:bodyPr>
            <a:normAutofit/>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A13B724-03D5-4AC4-92F2-90F5BF3B8AE1}" type="datetime1">
              <a:rPr lang="en-US" smtClean="0"/>
              <a:t>6/25/2025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latin typeface="Century Gothic" panose="020B050202020202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21768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nchor="t" anchorCtr="0"/>
          <a:lstStyle/>
          <a:p>
            <a:r>
              <a:rPr lang="en-US" dirty="0"/>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278799D-4F11-4C23-9322-E97C9B2E3E2D}" type="datetime1">
              <a:rPr lang="en-US" smtClean="0"/>
              <a:t>6/25/2025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08578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nchor="t" anchorCtr="0"/>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B45D04-FBE4-49CB-AA72-13B16528BC6B}" type="datetime1">
              <a:rPr lang="en-US" smtClean="0"/>
              <a:t>6/25/2025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8773417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6C72D-A7DF-4267-B973-01A248C39D2F}" type="datetime1">
              <a:rPr lang="en-US" smtClean="0"/>
              <a:t>6/25/2025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72036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1">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59F5720-33C4-4F82-905F-8520628267D3}"/>
              </a:ext>
            </a:extLst>
          </p:cNvPr>
          <p:cNvSpPr>
            <a:spLocks noGrp="1"/>
          </p:cNvSpPr>
          <p:nvPr>
            <p:ph idx="1"/>
          </p:nvPr>
        </p:nvSpPr>
        <p:spPr>
          <a:xfrm>
            <a:off x="4900928" y="1179829"/>
            <a:ext cx="6650991" cy="4658216"/>
          </a:xfrm>
        </p:spPr>
        <p:txBody>
          <a:bodyPr anchor="t" anchorCtr="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5D52ABF2-A144-4733-9C41-9F71D25E8116}"/>
              </a:ext>
            </a:extLst>
          </p:cNvPr>
          <p:cNvSpPr>
            <a:spLocks noChangeAspect="1"/>
          </p:cNvSpPr>
          <p:nvPr userDrawn="1"/>
        </p:nvSpPr>
        <p:spPr>
          <a:xfrm>
            <a:off x="447817" y="601200"/>
            <a:ext cx="3682723" cy="5815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57AE0941-A3BC-4273-8CFC-35758DD9FE14}"/>
              </a:ext>
            </a:extLst>
          </p:cNvPr>
          <p:cNvSpPr>
            <a:spLocks noGrp="1"/>
          </p:cNvSpPr>
          <p:nvPr>
            <p:ph type="title"/>
          </p:nvPr>
        </p:nvSpPr>
        <p:spPr>
          <a:xfrm>
            <a:off x="767857" y="933450"/>
            <a:ext cx="3031852" cy="1722419"/>
          </a:xfrm>
        </p:spPr>
        <p:txBody>
          <a:bodyPr anchor="t" anchorCtr="0">
            <a:normAutofit/>
          </a:bodyPr>
          <a:lstStyle>
            <a:lvl1pPr algn="l">
              <a:defRPr sz="2400" b="0">
                <a:solidFill>
                  <a:srgbClr val="FFFFFF"/>
                </a:solidFill>
              </a:defRPr>
            </a:lvl1pPr>
          </a:lstStyle>
          <a:p>
            <a:r>
              <a:rPr lang="en-US" dirty="0"/>
              <a:t>Click to edit Master title style</a:t>
            </a:r>
          </a:p>
        </p:txBody>
      </p:sp>
      <p:sp>
        <p:nvSpPr>
          <p:cNvPr id="9" name="Text Placeholder 3">
            <a:extLst>
              <a:ext uri="{FF2B5EF4-FFF2-40B4-BE49-F238E27FC236}">
                <a16:creationId xmlns:a16="http://schemas.microsoft.com/office/drawing/2014/main" id="{386B1363-9C99-4D6B-B19F-1696ACCCD4C1}"/>
              </a:ext>
            </a:extLst>
          </p:cNvPr>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Date Placeholder 10">
            <a:extLst>
              <a:ext uri="{FF2B5EF4-FFF2-40B4-BE49-F238E27FC236}">
                <a16:creationId xmlns:a16="http://schemas.microsoft.com/office/drawing/2014/main" id="{FF52A4DF-BE01-429D-BF75-4D8987242DE9}"/>
              </a:ext>
            </a:extLst>
          </p:cNvPr>
          <p:cNvSpPr>
            <a:spLocks noGrp="1"/>
          </p:cNvSpPr>
          <p:nvPr>
            <p:ph type="dt" sz="half" idx="10"/>
          </p:nvPr>
        </p:nvSpPr>
        <p:spPr/>
        <p:txBody>
          <a:bodyPr/>
          <a:lstStyle/>
          <a:p>
            <a:fld id="{53D0BD7A-E6C1-49E4-B644-7DEE137733B8}" type="datetime1">
              <a:rPr lang="en-US" smtClean="0"/>
              <a:t>6/25/2025</a:t>
            </a:fld>
            <a:endParaRPr lang="en-US" dirty="0"/>
          </a:p>
        </p:txBody>
      </p:sp>
      <p:sp>
        <p:nvSpPr>
          <p:cNvPr id="12" name="Footer Placeholder 11">
            <a:extLst>
              <a:ext uri="{FF2B5EF4-FFF2-40B4-BE49-F238E27FC236}">
                <a16:creationId xmlns:a16="http://schemas.microsoft.com/office/drawing/2014/main" id="{9F8A4E03-EE12-494D-8257-0589CD6E7A0C}"/>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5B9DD57C-84A3-4E13-A3AB-862F600775BC}"/>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02966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452FD0-FE13-4488-94FB-E9A0C55F1CA9}" type="datetime1">
              <a:rPr lang="en-US" smtClean="0"/>
              <a:t>6/25/2025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26149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74994" y="6423914"/>
            <a:ext cx="1655940" cy="365125"/>
          </a:xfrm>
          <a:prstGeom prst="rect">
            <a:avLst/>
          </a:prstGeom>
        </p:spPr>
        <p:txBody>
          <a:bodyPr vert="horz" lIns="91440" tIns="45720" rIns="91440" bIns="45720" rtlCol="0" anchor="ctr"/>
          <a:lstStyle>
            <a:lvl1pPr algn="r">
              <a:defRPr sz="900">
                <a:solidFill>
                  <a:schemeClr val="tx1">
                    <a:lumMod val="75000"/>
                    <a:lumOff val="25000"/>
                  </a:schemeClr>
                </a:solidFill>
                <a:latin typeface="Verdana" panose="020B0604030504040204" pitchFamily="34" charset="0"/>
                <a:ea typeface="Verdana" panose="020B0604030504040204" pitchFamily="34" charset="0"/>
              </a:defRPr>
            </a:lvl1pPr>
          </a:lstStyle>
          <a:p>
            <a:fld id="{53D0BD7A-E6C1-49E4-B644-7DEE137733B8}" type="datetime1">
              <a:rPr lang="en-US" smtClean="0"/>
              <a:t>6/25/2025</a:t>
            </a:fld>
            <a:endParaRPr lang="en-US" dirty="0"/>
          </a:p>
        </p:txBody>
      </p:sp>
      <p:sp>
        <p:nvSpPr>
          <p:cNvPr id="5" name="Footer Placeholder 4"/>
          <p:cNvSpPr>
            <a:spLocks noGrp="1"/>
          </p:cNvSpPr>
          <p:nvPr>
            <p:ph type="ftr" sz="quarter" idx="3"/>
          </p:nvPr>
        </p:nvSpPr>
        <p:spPr>
          <a:xfrm>
            <a:off x="4758078" y="6423914"/>
            <a:ext cx="2749149" cy="365125"/>
          </a:xfrm>
          <a:prstGeom prst="rect">
            <a:avLst/>
          </a:prstGeom>
        </p:spPr>
        <p:txBody>
          <a:bodyPr vert="horz" lIns="91440" tIns="45720" rIns="91440" bIns="45720" rtlCol="0" anchor="ctr"/>
          <a:lstStyle>
            <a:lvl1pPr algn="l">
              <a:defRPr sz="900" cap="all">
                <a:solidFill>
                  <a:schemeClr val="tx1">
                    <a:lumMod val="75000"/>
                    <a:lumOff val="25000"/>
                  </a:schemeClr>
                </a:solidFill>
                <a:latin typeface="Verdana" panose="020B0604030504040204" pitchFamily="34" charset="0"/>
                <a:ea typeface="Verdan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605747" y="6423914"/>
            <a:ext cx="1052510" cy="365125"/>
          </a:xfrm>
          <a:prstGeom prst="rect">
            <a:avLst/>
          </a:prstGeom>
        </p:spPr>
        <p:txBody>
          <a:bodyPr vert="horz" lIns="91440" tIns="45720" rIns="91440" bIns="45720" rtlCol="0" anchor="ctr"/>
          <a:lstStyle>
            <a:lvl1pPr algn="l">
              <a:defRPr sz="900">
                <a:solidFill>
                  <a:schemeClr val="tx1">
                    <a:lumMod val="75000"/>
                    <a:lumOff val="25000"/>
                  </a:schemeClr>
                </a:solidFill>
                <a:latin typeface="Century Gothic" panose="020B0502020202020204" pitchFamily="34" charset="0"/>
                <a:ea typeface="Verdana" panose="020B0604030504040204" pitchFamily="34" charset="0"/>
              </a:defRPr>
            </a:lvl1pPr>
          </a:lstStyle>
          <a:p>
            <a:fld id="{3A98EE3D-8CD1-4C3F-BD1C-C98C9596463C}"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2ADE88B-EB10-486B-9068-46D45F771682}"/>
              </a:ext>
            </a:extLst>
          </p:cNvPr>
          <p:cNvSpPr/>
          <p:nvPr/>
        </p:nvSpPr>
        <p:spPr>
          <a:xfrm>
            <a:off x="10536060" y="5202060"/>
            <a:ext cx="1655940" cy="1655940"/>
          </a:xfrm>
          <a:custGeom>
            <a:avLst/>
            <a:gdLst>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1655940 h 1655940"/>
              <a:gd name="connsiteX1" fmla="*/ 1655940 w 1655940"/>
              <a:gd name="connsiteY1" fmla="*/ 0 h 1655940"/>
              <a:gd name="connsiteX2" fmla="*/ 1655940 w 1655940"/>
              <a:gd name="connsiteY2" fmla="*/ 1655940 h 1655940"/>
              <a:gd name="connsiteX3" fmla="*/ 0 w 1655940"/>
              <a:gd name="connsiteY3" fmla="*/ 1655940 h 1655940"/>
            </a:gdLst>
            <a:ahLst/>
            <a:cxnLst>
              <a:cxn ang="0">
                <a:pos x="connsiteX0" y="connsiteY0"/>
              </a:cxn>
              <a:cxn ang="0">
                <a:pos x="connsiteX1" y="connsiteY1"/>
              </a:cxn>
              <a:cxn ang="0">
                <a:pos x="connsiteX2" y="connsiteY2"/>
              </a:cxn>
              <a:cxn ang="0">
                <a:pos x="connsiteX3" y="connsiteY3"/>
              </a:cxn>
            </a:cxnLst>
            <a:rect l="l" t="t" r="r" b="b"/>
            <a:pathLst>
              <a:path w="1655940" h="1655940">
                <a:moveTo>
                  <a:pt x="0" y="1655940"/>
                </a:moveTo>
                <a:lnTo>
                  <a:pt x="1655940" y="0"/>
                </a:lnTo>
                <a:lnTo>
                  <a:pt x="1655940" y="1655940"/>
                </a:lnTo>
                <a:lnTo>
                  <a:pt x="0" y="16559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2">
            <a:extLst>
              <a:ext uri="{FF2B5EF4-FFF2-40B4-BE49-F238E27FC236}">
                <a16:creationId xmlns:a16="http://schemas.microsoft.com/office/drawing/2014/main" id="{5619B0A6-9F70-46C5-8D3F-B7D572D8C29D}"/>
              </a:ext>
            </a:extLst>
          </p:cNvPr>
          <p:cNvSpPr/>
          <p:nvPr userDrawn="1"/>
        </p:nvSpPr>
        <p:spPr>
          <a:xfrm>
            <a:off x="9442850" y="4886325"/>
            <a:ext cx="2749149" cy="1971675"/>
          </a:xfrm>
          <a:custGeom>
            <a:avLst/>
            <a:gdLst>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1655940 h 1655940"/>
              <a:gd name="connsiteX1" fmla="*/ 1655940 w 1655940"/>
              <a:gd name="connsiteY1" fmla="*/ 0 h 1655940"/>
              <a:gd name="connsiteX2" fmla="*/ 1655940 w 1655940"/>
              <a:gd name="connsiteY2" fmla="*/ 1655940 h 1655940"/>
              <a:gd name="connsiteX3" fmla="*/ 0 w 1655940"/>
              <a:gd name="connsiteY3" fmla="*/ 1655940 h 1655940"/>
            </a:gdLst>
            <a:ahLst/>
            <a:cxnLst>
              <a:cxn ang="0">
                <a:pos x="connsiteX0" y="connsiteY0"/>
              </a:cxn>
              <a:cxn ang="0">
                <a:pos x="connsiteX1" y="connsiteY1"/>
              </a:cxn>
              <a:cxn ang="0">
                <a:pos x="connsiteX2" y="connsiteY2"/>
              </a:cxn>
              <a:cxn ang="0">
                <a:pos x="connsiteX3" y="connsiteY3"/>
              </a:cxn>
            </a:cxnLst>
            <a:rect l="l" t="t" r="r" b="b"/>
            <a:pathLst>
              <a:path w="1655940" h="1655940">
                <a:moveTo>
                  <a:pt x="0" y="1655940"/>
                </a:moveTo>
                <a:lnTo>
                  <a:pt x="1655940" y="0"/>
                </a:lnTo>
                <a:lnTo>
                  <a:pt x="1655940" y="1655940"/>
                </a:lnTo>
                <a:lnTo>
                  <a:pt x="0" y="165594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Logo&#10;&#10;Description automatically generated">
            <a:extLst>
              <a:ext uri="{FF2B5EF4-FFF2-40B4-BE49-F238E27FC236}">
                <a16:creationId xmlns:a16="http://schemas.microsoft.com/office/drawing/2014/main" id="{B075078A-B95F-40DB-B398-1B04E182A9E1}"/>
              </a:ext>
            </a:extLst>
          </p:cNvPr>
          <p:cNvPicPr>
            <a:picLocks noChangeAspect="1"/>
          </p:cNvPicPr>
          <p:nvPr userDrawn="1"/>
        </p:nvPicPr>
        <p:blipFill>
          <a:blip r:embed="rId11"/>
          <a:stretch>
            <a:fillRect/>
          </a:stretch>
        </p:blipFill>
        <p:spPr>
          <a:xfrm>
            <a:off x="10607040" y="5394960"/>
            <a:ext cx="1188720" cy="1188720"/>
          </a:xfrm>
          <a:prstGeom prst="rect">
            <a:avLst/>
          </a:prstGeom>
        </p:spPr>
      </p:pic>
    </p:spTree>
    <p:extLst>
      <p:ext uri="{BB962C8B-B14F-4D97-AF65-F5344CB8AC3E}">
        <p14:creationId xmlns:p14="http://schemas.microsoft.com/office/powerpoint/2010/main" val="2361958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ctr" defTabSz="457200" rtl="0" eaLnBrk="1" latinLnBrk="0" hangingPunct="1">
        <a:lnSpc>
          <a:spcPct val="100000"/>
        </a:lnSpc>
        <a:spcBef>
          <a:spcPct val="0"/>
        </a:spcBef>
        <a:buNone/>
        <a:defRPr sz="4400" b="1" kern="1200" cap="all">
          <a:solidFill>
            <a:schemeClr val="tx1">
              <a:lumMod val="75000"/>
            </a:schemeClr>
          </a:solidFill>
          <a:latin typeface="Century Gothic" panose="020B050202020202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Century Gothic" panose="020B0502020202020204" pitchFamily="34" charset="0"/>
          <a:ea typeface="Verdana" panose="020B0604030504040204" pitchFamily="34" charset="0"/>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Century Gothic" panose="020B0502020202020204" pitchFamily="34" charset="0"/>
          <a:ea typeface="Verdana" panose="020B0604030504040204" pitchFamily="34" charset="0"/>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Century Gothic" panose="020B0502020202020204" pitchFamily="34" charset="0"/>
          <a:ea typeface="Verdana" panose="020B0604030504040204" pitchFamily="34" charset="0"/>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Century Gothic" panose="020B0502020202020204" pitchFamily="34" charset="0"/>
          <a:ea typeface="Verdana" panose="020B0604030504040204" pitchFamily="34" charset="0"/>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Century Gothic" panose="020B0502020202020204" pitchFamily="34" charset="0"/>
          <a:ea typeface="Verdana" panose="020B0604030504040204" pitchFamily="34" charset="0"/>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www.myflfamilies.com/services/child-family/child-care/child-care-laws-and-requirement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flshotsusers.com/schools-child-care-center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myflfamilies.com/services/child-family/child-care/child-care-providers-and-staff/about-child-care-licensur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FAAD6225-AAC0-4D9F-9EF8-0C1F9A8C5FA2}"/>
              </a:ext>
            </a:extLst>
          </p:cNvPr>
          <p:cNvSpPr>
            <a:spLocks noGrp="1"/>
          </p:cNvSpPr>
          <p:nvPr>
            <p:ph type="subTitle" idx="1"/>
          </p:nvPr>
        </p:nvSpPr>
        <p:spPr>
          <a:xfrm>
            <a:off x="3174461" y="5366647"/>
            <a:ext cx="8022928" cy="1330932"/>
          </a:xfrm>
        </p:spPr>
        <p:txBody>
          <a:bodyPr>
            <a:noAutofit/>
          </a:bodyPr>
          <a:lstStyle/>
          <a:p>
            <a:r>
              <a:rPr lang="en-US" sz="3200" b="1" dirty="0">
                <a:latin typeface="Garamond" panose="02020404030301010803" pitchFamily="18" charset="0"/>
              </a:rPr>
              <a:t>Presented by: chantal </a:t>
            </a:r>
            <a:r>
              <a:rPr lang="en-US" sz="3200" b="1" dirty="0" err="1">
                <a:latin typeface="Garamond" panose="02020404030301010803" pitchFamily="18" charset="0"/>
              </a:rPr>
              <a:t>porte</a:t>
            </a:r>
            <a:endParaRPr lang="en-US" sz="3200" b="1" dirty="0">
              <a:latin typeface="Garamond" panose="02020404030301010803" pitchFamily="18" charset="0"/>
            </a:endParaRPr>
          </a:p>
        </p:txBody>
      </p:sp>
      <p:sp>
        <p:nvSpPr>
          <p:cNvPr id="6" name="Title 5">
            <a:extLst>
              <a:ext uri="{FF2B5EF4-FFF2-40B4-BE49-F238E27FC236}">
                <a16:creationId xmlns:a16="http://schemas.microsoft.com/office/drawing/2014/main" id="{7CA465A8-FCD3-44F4-A929-E3E4D759FDB9}"/>
              </a:ext>
            </a:extLst>
          </p:cNvPr>
          <p:cNvSpPr>
            <a:spLocks noGrp="1"/>
          </p:cNvSpPr>
          <p:nvPr>
            <p:ph type="title"/>
          </p:nvPr>
        </p:nvSpPr>
        <p:spPr>
          <a:xfrm>
            <a:off x="4798596" y="652273"/>
            <a:ext cx="6623383" cy="3374295"/>
          </a:xfrm>
        </p:spPr>
        <p:txBody>
          <a:bodyPr>
            <a:noAutofit/>
          </a:bodyPr>
          <a:lstStyle/>
          <a:p>
            <a:r>
              <a:rPr lang="en-US" sz="5400" dirty="0">
                <a:latin typeface="Garamond" panose="02020404030301010803" pitchFamily="18" charset="0"/>
              </a:rPr>
              <a:t>CHILD CARE Licensing 101:</a:t>
            </a:r>
            <a:br>
              <a:rPr lang="en-US" sz="5400" dirty="0">
                <a:latin typeface="Garamond" panose="02020404030301010803" pitchFamily="18" charset="0"/>
              </a:rPr>
            </a:br>
            <a:r>
              <a:rPr lang="en-US" sz="5400" dirty="0">
                <a:latin typeface="Garamond" panose="02020404030301010803" pitchFamily="18" charset="0"/>
              </a:rPr>
              <a:t>ALL YOU NEED TO KNOW</a:t>
            </a:r>
          </a:p>
        </p:txBody>
      </p:sp>
    </p:spTree>
    <p:extLst>
      <p:ext uri="{BB962C8B-B14F-4D97-AF65-F5344CB8AC3E}">
        <p14:creationId xmlns:p14="http://schemas.microsoft.com/office/powerpoint/2010/main" val="301224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ECFF36-0690-4937-8F1C-D07B6A61424B}"/>
              </a:ext>
            </a:extLst>
          </p:cNvPr>
          <p:cNvSpPr>
            <a:spLocks noGrp="1"/>
          </p:cNvSpPr>
          <p:nvPr>
            <p:ph type="title"/>
          </p:nvPr>
        </p:nvSpPr>
        <p:spPr>
          <a:xfrm>
            <a:off x="649833" y="557234"/>
            <a:ext cx="11029616" cy="879432"/>
          </a:xfrm>
        </p:spPr>
        <p:txBody>
          <a:bodyPr>
            <a:noAutofit/>
          </a:bodyPr>
          <a:lstStyle/>
          <a:p>
            <a:r>
              <a:rPr lang="en-US" dirty="0">
                <a:latin typeface="Garamond" panose="02020404030301010803" pitchFamily="18" charset="0"/>
              </a:rPr>
              <a:t>Classification Summaries</a:t>
            </a:r>
          </a:p>
        </p:txBody>
      </p:sp>
      <p:sp>
        <p:nvSpPr>
          <p:cNvPr id="5" name="Content Placeholder 4">
            <a:extLst>
              <a:ext uri="{FF2B5EF4-FFF2-40B4-BE49-F238E27FC236}">
                <a16:creationId xmlns:a16="http://schemas.microsoft.com/office/drawing/2014/main" id="{C637DD3B-C0F1-4CB6-BEC0-4EC94E2B994F}"/>
              </a:ext>
            </a:extLst>
          </p:cNvPr>
          <p:cNvSpPr>
            <a:spLocks noGrp="1"/>
          </p:cNvSpPr>
          <p:nvPr>
            <p:ph sz="half" idx="1"/>
          </p:nvPr>
        </p:nvSpPr>
        <p:spPr/>
        <p:txBody>
          <a:bodyPr/>
          <a:lstStyle/>
          <a:p>
            <a:pPr marL="0" indent="0" algn="ctr">
              <a:buNone/>
            </a:pPr>
            <a:endParaRPr lang="en-US" dirty="0"/>
          </a:p>
        </p:txBody>
      </p:sp>
      <p:sp>
        <p:nvSpPr>
          <p:cNvPr id="4" name="Slide Number Placeholder 3">
            <a:extLst>
              <a:ext uri="{FF2B5EF4-FFF2-40B4-BE49-F238E27FC236}">
                <a16:creationId xmlns:a16="http://schemas.microsoft.com/office/drawing/2014/main" id="{D66CE9D2-7662-46C1-90FA-262F2E71010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pic>
        <p:nvPicPr>
          <p:cNvPr id="9" name="Content Placeholder 8">
            <a:extLst>
              <a:ext uri="{FF2B5EF4-FFF2-40B4-BE49-F238E27FC236}">
                <a16:creationId xmlns:a16="http://schemas.microsoft.com/office/drawing/2014/main" id="{93E59FC9-439E-4A27-B21B-1E7BED6EA684}"/>
              </a:ext>
            </a:extLst>
          </p:cNvPr>
          <p:cNvPicPr>
            <a:picLocks noGrp="1" noChangeAspect="1"/>
          </p:cNvPicPr>
          <p:nvPr>
            <p:ph sz="half" idx="2"/>
          </p:nvPr>
        </p:nvPicPr>
        <p:blipFill>
          <a:blip r:embed="rId3"/>
          <a:stretch>
            <a:fillRect/>
          </a:stretch>
        </p:blipFill>
        <p:spPr>
          <a:xfrm>
            <a:off x="6452968" y="1487480"/>
            <a:ext cx="3443018" cy="425196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0DF780F-6E34-40C0-8351-179CF030BB6A}"/>
              </a:ext>
            </a:extLst>
          </p:cNvPr>
          <p:cNvPicPr>
            <a:picLocks noChangeAspect="1"/>
          </p:cNvPicPr>
          <p:nvPr/>
        </p:nvPicPr>
        <p:blipFill>
          <a:blip r:embed="rId4"/>
          <a:stretch>
            <a:fillRect/>
          </a:stretch>
        </p:blipFill>
        <p:spPr>
          <a:xfrm>
            <a:off x="581191" y="1193138"/>
            <a:ext cx="3840813" cy="4840644"/>
          </a:xfrm>
          <a:prstGeom prst="rect">
            <a:avLst/>
          </a:prstGeom>
        </p:spPr>
      </p:pic>
      <p:pic>
        <p:nvPicPr>
          <p:cNvPr id="2" name="Picture 1">
            <a:extLst>
              <a:ext uri="{FF2B5EF4-FFF2-40B4-BE49-F238E27FC236}">
                <a16:creationId xmlns:a16="http://schemas.microsoft.com/office/drawing/2014/main" id="{F07FFBC4-C884-49E7-88C1-78435F9C8901}"/>
              </a:ext>
            </a:extLst>
          </p:cNvPr>
          <p:cNvPicPr>
            <a:picLocks noChangeAspect="1"/>
          </p:cNvPicPr>
          <p:nvPr/>
        </p:nvPicPr>
        <p:blipFill rotWithShape="1">
          <a:blip r:embed="rId5"/>
          <a:srcRect t="4575"/>
          <a:stretch/>
        </p:blipFill>
        <p:spPr>
          <a:xfrm>
            <a:off x="3551995" y="2171954"/>
            <a:ext cx="3373189" cy="42519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4383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679350-BDFE-4C58-B586-E07B0B9DD448}"/>
              </a:ext>
            </a:extLst>
          </p:cNvPr>
          <p:cNvSpPr>
            <a:spLocks noGrp="1"/>
          </p:cNvSpPr>
          <p:nvPr>
            <p:ph type="title"/>
          </p:nvPr>
        </p:nvSpPr>
        <p:spPr>
          <a:xfrm>
            <a:off x="581192" y="490745"/>
            <a:ext cx="11029616" cy="1161269"/>
          </a:xfrm>
        </p:spPr>
        <p:txBody>
          <a:bodyPr>
            <a:normAutofit fontScale="90000"/>
          </a:bodyPr>
          <a:lstStyle/>
          <a:p>
            <a:r>
              <a:rPr lang="en-US" dirty="0">
                <a:latin typeface="Garamond" panose="02020404030301010803" pitchFamily="18" charset="0"/>
              </a:rPr>
              <a:t>Child Care Licensing </a:t>
            </a:r>
            <a:br>
              <a:rPr lang="en-US" dirty="0">
                <a:latin typeface="Garamond" panose="02020404030301010803" pitchFamily="18" charset="0"/>
              </a:rPr>
            </a:br>
            <a:r>
              <a:rPr lang="en-US" dirty="0">
                <a:latin typeface="Garamond" panose="02020404030301010803" pitchFamily="18" charset="0"/>
              </a:rPr>
              <a:t>Website</a:t>
            </a:r>
          </a:p>
        </p:txBody>
      </p:sp>
      <p:pic>
        <p:nvPicPr>
          <p:cNvPr id="8" name="Content Placeholder 7">
            <a:extLst>
              <a:ext uri="{FF2B5EF4-FFF2-40B4-BE49-F238E27FC236}">
                <a16:creationId xmlns:a16="http://schemas.microsoft.com/office/drawing/2014/main" id="{F1B352BA-6EE2-4A2B-B258-6DC73AEE36E0}"/>
              </a:ext>
            </a:extLst>
          </p:cNvPr>
          <p:cNvPicPr>
            <a:picLocks noGrp="1" noChangeAspect="1"/>
          </p:cNvPicPr>
          <p:nvPr>
            <p:ph sz="half" idx="1"/>
          </p:nvPr>
        </p:nvPicPr>
        <p:blipFill>
          <a:blip r:embed="rId3"/>
          <a:stretch>
            <a:fillRect/>
          </a:stretch>
        </p:blipFill>
        <p:spPr>
          <a:xfrm>
            <a:off x="336884" y="1661039"/>
            <a:ext cx="5358063" cy="4896056"/>
          </a:xfrm>
          <a:prstGeom prst="rect">
            <a:avLst/>
          </a:prstGeom>
        </p:spPr>
      </p:pic>
      <p:sp>
        <p:nvSpPr>
          <p:cNvPr id="6" name="Content Placeholder 5">
            <a:extLst>
              <a:ext uri="{FF2B5EF4-FFF2-40B4-BE49-F238E27FC236}">
                <a16:creationId xmlns:a16="http://schemas.microsoft.com/office/drawing/2014/main" id="{B84A4FF6-B31E-4521-B32C-ECD0F87129D0}"/>
              </a:ext>
            </a:extLst>
          </p:cNvPr>
          <p:cNvSpPr>
            <a:spLocks noGrp="1"/>
          </p:cNvSpPr>
          <p:nvPr>
            <p:ph sz="half" idx="2"/>
          </p:nvPr>
        </p:nvSpPr>
        <p:spPr>
          <a:xfrm>
            <a:off x="5694947" y="2061514"/>
            <a:ext cx="5242093" cy="4195911"/>
          </a:xfrm>
        </p:spPr>
        <p:txBody>
          <a:bodyPr>
            <a:noAutofit/>
          </a:bodyPr>
          <a:lstStyle/>
          <a:p>
            <a:pPr marL="0" indent="0" algn="ctr">
              <a:buNone/>
            </a:pPr>
            <a:r>
              <a:rPr lang="en-US" sz="2400" dirty="0">
                <a:latin typeface="Garamond" panose="02020404030301010803" pitchFamily="18" charset="0"/>
              </a:rPr>
              <a:t>For detailed information on the laws and requirements that govern the operation of facilities and homes within the state of Florida, visit the Child Care Laws and Requirements page of the Department’s website at…</a:t>
            </a:r>
          </a:p>
          <a:p>
            <a:pPr marL="0" indent="0" algn="ctr">
              <a:buNone/>
            </a:pPr>
            <a:r>
              <a:rPr lang="en-US" sz="2400" dirty="0">
                <a:latin typeface="Garamond" panose="02020404030301010803" pitchFamily="18" charset="0"/>
                <a:hlinkClick r:id="rId4"/>
              </a:rPr>
              <a:t>www.myflfamilies.com/services/child-family/child-care/child-care-laws-and-requirements</a:t>
            </a:r>
            <a:r>
              <a:rPr lang="en-US" sz="2400" dirty="0">
                <a:latin typeface="Garamond" panose="02020404030301010803" pitchFamily="18" charset="0"/>
              </a:rPr>
              <a:t> </a:t>
            </a:r>
          </a:p>
        </p:txBody>
      </p:sp>
      <p:sp>
        <p:nvSpPr>
          <p:cNvPr id="4" name="Slide Number Placeholder 3">
            <a:extLst>
              <a:ext uri="{FF2B5EF4-FFF2-40B4-BE49-F238E27FC236}">
                <a16:creationId xmlns:a16="http://schemas.microsoft.com/office/drawing/2014/main" id="{3212E6A3-B19B-4FB0-917C-4CB375FBC8F1}"/>
              </a:ext>
            </a:extLst>
          </p:cNvPr>
          <p:cNvSpPr>
            <a:spLocks noGrp="1"/>
          </p:cNvSpPr>
          <p:nvPr>
            <p:ph type="sldNum" sz="quarter" idx="12"/>
          </p:nvPr>
        </p:nvSpPr>
        <p:spPr/>
        <p:txBody>
          <a:bodyPr/>
          <a:lstStyle/>
          <a:p>
            <a:fld id="{3A98EE3D-8CD1-4C3F-BD1C-C98C9596463C}" type="slidenum">
              <a:rPr lang="en-US" smtClean="0"/>
              <a:pPr/>
              <a:t>11</a:t>
            </a:fld>
            <a:endParaRPr lang="en-US" dirty="0"/>
          </a:p>
        </p:txBody>
      </p:sp>
    </p:spTree>
    <p:extLst>
      <p:ext uri="{BB962C8B-B14F-4D97-AF65-F5344CB8AC3E}">
        <p14:creationId xmlns:p14="http://schemas.microsoft.com/office/powerpoint/2010/main" val="3859985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1880B0-9F45-44F0-A97B-5BAA5BD7C195}"/>
              </a:ext>
            </a:extLst>
          </p:cNvPr>
          <p:cNvSpPr>
            <a:spLocks noGrp="1"/>
          </p:cNvSpPr>
          <p:nvPr>
            <p:ph idx="1"/>
          </p:nvPr>
        </p:nvSpPr>
        <p:spPr>
          <a:xfrm>
            <a:off x="356603" y="1297337"/>
            <a:ext cx="10616198" cy="4872554"/>
          </a:xfrm>
        </p:spPr>
        <p:txBody>
          <a:bodyPr>
            <a:normAutofit fontScale="85000" lnSpcReduction="10000"/>
          </a:bodyPr>
          <a:lstStyle/>
          <a:p>
            <a:r>
              <a:rPr lang="en-US" sz="2100" b="1" dirty="0">
                <a:latin typeface="Garamond" panose="02020404030301010803" pitchFamily="18" charset="0"/>
              </a:rPr>
              <a:t>State Fire Marshall</a:t>
            </a:r>
          </a:p>
          <a:p>
            <a:pPr lvl="1"/>
            <a:r>
              <a:rPr lang="en-US" sz="2100" dirty="0">
                <a:latin typeface="Garamond" panose="02020404030301010803" pitchFamily="18" charset="0"/>
              </a:rPr>
              <a:t>Focuses on the protection of life, property, and the environment.</a:t>
            </a:r>
          </a:p>
          <a:p>
            <a:r>
              <a:rPr lang="en-US" sz="2100" b="1" dirty="0">
                <a:latin typeface="Garamond" panose="02020404030301010803" pitchFamily="18" charset="0"/>
              </a:rPr>
              <a:t>Department of Children and Families Background Screening (BGS) Clearinghouse</a:t>
            </a:r>
          </a:p>
          <a:p>
            <a:pPr lvl="1"/>
            <a:r>
              <a:rPr lang="en-US" sz="2100" dirty="0">
                <a:latin typeface="Garamond" panose="02020404030301010803" pitchFamily="18" charset="0"/>
              </a:rPr>
              <a:t>Provides a point of contact for BGS results.</a:t>
            </a:r>
          </a:p>
          <a:p>
            <a:r>
              <a:rPr lang="en-US" sz="2100" b="1" dirty="0">
                <a:latin typeface="Garamond" panose="02020404030301010803" pitchFamily="18" charset="0"/>
              </a:rPr>
              <a:t>Florida Department of Law Enforcement</a:t>
            </a:r>
          </a:p>
          <a:p>
            <a:pPr lvl="1"/>
            <a:r>
              <a:rPr lang="en-US" sz="2100" dirty="0">
                <a:latin typeface="Garamond" panose="02020404030301010803" pitchFamily="18" charset="0"/>
              </a:rPr>
              <a:t>Processes child care personnel criminal history records checks—statewide and national– and juvenile checks.</a:t>
            </a:r>
          </a:p>
          <a:p>
            <a:r>
              <a:rPr lang="en-US" sz="2100" b="1" dirty="0">
                <a:latin typeface="Garamond" panose="02020404030301010803" pitchFamily="18" charset="0"/>
              </a:rPr>
              <a:t>Florida Division of Early Learning</a:t>
            </a:r>
          </a:p>
          <a:p>
            <a:pPr lvl="1"/>
            <a:r>
              <a:rPr lang="en-US" sz="2100" dirty="0">
                <a:latin typeface="Garamond" panose="02020404030301010803" pitchFamily="18" charset="0"/>
              </a:rPr>
              <a:t>Administers the School Readiness (SR) and Voluntary Prekindergarten (VPK) programs.</a:t>
            </a:r>
          </a:p>
          <a:p>
            <a:r>
              <a:rPr lang="en-US" sz="2100" b="1" dirty="0">
                <a:latin typeface="Garamond" panose="02020404030301010803" pitchFamily="18" charset="0"/>
              </a:rPr>
              <a:t>Florida Department of Health</a:t>
            </a:r>
          </a:p>
          <a:p>
            <a:pPr lvl="1"/>
            <a:r>
              <a:rPr lang="en-US" sz="2100" dirty="0">
                <a:latin typeface="Garamond" panose="02020404030301010803" pitchFamily="18" charset="0"/>
              </a:rPr>
              <a:t>Conducts health record audits.</a:t>
            </a:r>
          </a:p>
          <a:p>
            <a:r>
              <a:rPr lang="en-US" sz="2100" b="1" dirty="0">
                <a:latin typeface="Garamond" panose="02020404030301010803" pitchFamily="18" charset="0"/>
              </a:rPr>
              <a:t>Local County Government Agencies</a:t>
            </a:r>
          </a:p>
          <a:p>
            <a:pPr lvl="1"/>
            <a:r>
              <a:rPr lang="en-US" sz="2100" dirty="0">
                <a:latin typeface="Garamond" panose="02020404030301010803" pitchFamily="18" charset="0"/>
              </a:rPr>
              <a:t>Includes Zoning and Building Administration and the four counties that require homes to be locally licensed. </a:t>
            </a:r>
          </a:p>
          <a:p>
            <a:pPr lvl="1"/>
            <a:endParaRPr lang="en-US" dirty="0"/>
          </a:p>
        </p:txBody>
      </p:sp>
      <p:sp>
        <p:nvSpPr>
          <p:cNvPr id="3" name="Title 2">
            <a:extLst>
              <a:ext uri="{FF2B5EF4-FFF2-40B4-BE49-F238E27FC236}">
                <a16:creationId xmlns:a16="http://schemas.microsoft.com/office/drawing/2014/main" id="{0657CA46-38E6-47B1-9494-9CAE1A0BBBCD}"/>
              </a:ext>
            </a:extLst>
          </p:cNvPr>
          <p:cNvSpPr>
            <a:spLocks noGrp="1"/>
          </p:cNvSpPr>
          <p:nvPr>
            <p:ph type="title"/>
          </p:nvPr>
        </p:nvSpPr>
        <p:spPr>
          <a:xfrm>
            <a:off x="581191" y="479562"/>
            <a:ext cx="11029616" cy="1060176"/>
          </a:xfrm>
        </p:spPr>
        <p:txBody>
          <a:bodyPr/>
          <a:lstStyle/>
          <a:p>
            <a:r>
              <a:rPr lang="en-US" dirty="0">
                <a:latin typeface="Garamond" panose="02020404030301010803" pitchFamily="18" charset="0"/>
              </a:rPr>
              <a:t>Partnering State Agencies</a:t>
            </a:r>
          </a:p>
        </p:txBody>
      </p:sp>
      <p:sp>
        <p:nvSpPr>
          <p:cNvPr id="4" name="Slide Number Placeholder 3">
            <a:extLst>
              <a:ext uri="{FF2B5EF4-FFF2-40B4-BE49-F238E27FC236}">
                <a16:creationId xmlns:a16="http://schemas.microsoft.com/office/drawing/2014/main" id="{E8BEBDB4-8B8A-4938-A172-E0ACA247491E}"/>
              </a:ext>
            </a:extLst>
          </p:cNvPr>
          <p:cNvSpPr>
            <a:spLocks noGrp="1"/>
          </p:cNvSpPr>
          <p:nvPr>
            <p:ph type="sldNum" sz="quarter" idx="12"/>
          </p:nvPr>
        </p:nvSpPr>
        <p:spPr/>
        <p:txBody>
          <a:bodyPr/>
          <a:lstStyle/>
          <a:p>
            <a:fld id="{3A98EE3D-8CD1-4C3F-BD1C-C98C9596463C}" type="slidenum">
              <a:rPr lang="en-US" smtClean="0"/>
              <a:pPr/>
              <a:t>12</a:t>
            </a:fld>
            <a:endParaRPr lang="en-US" dirty="0"/>
          </a:p>
        </p:txBody>
      </p:sp>
    </p:spTree>
    <p:extLst>
      <p:ext uri="{BB962C8B-B14F-4D97-AF65-F5344CB8AC3E}">
        <p14:creationId xmlns:p14="http://schemas.microsoft.com/office/powerpoint/2010/main" val="2044462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9BE119-5C74-499F-AB4A-D68EBFA64820}"/>
              </a:ext>
            </a:extLst>
          </p:cNvPr>
          <p:cNvSpPr>
            <a:spLocks noGrp="1"/>
          </p:cNvSpPr>
          <p:nvPr>
            <p:ph type="title"/>
          </p:nvPr>
        </p:nvSpPr>
        <p:spPr>
          <a:xfrm>
            <a:off x="581193" y="504030"/>
            <a:ext cx="11029616" cy="988332"/>
          </a:xfrm>
        </p:spPr>
        <p:txBody>
          <a:bodyPr>
            <a:normAutofit/>
          </a:bodyPr>
          <a:lstStyle/>
          <a:p>
            <a:r>
              <a:rPr lang="en-US" sz="4400" dirty="0">
                <a:latin typeface="Garamond" panose="02020404030301010803" pitchFamily="18" charset="0"/>
              </a:rPr>
              <a:t>Licensing Violations?</a:t>
            </a:r>
          </a:p>
        </p:txBody>
      </p:sp>
      <p:sp>
        <p:nvSpPr>
          <p:cNvPr id="2" name="Content Placeholder 1">
            <a:extLst>
              <a:ext uri="{FF2B5EF4-FFF2-40B4-BE49-F238E27FC236}">
                <a16:creationId xmlns:a16="http://schemas.microsoft.com/office/drawing/2014/main" id="{50995FEF-5DB2-4B7C-8D38-9E8607A5ED98}"/>
              </a:ext>
            </a:extLst>
          </p:cNvPr>
          <p:cNvSpPr>
            <a:spLocks noGrp="1"/>
          </p:cNvSpPr>
          <p:nvPr>
            <p:ph sz="half" idx="1"/>
          </p:nvPr>
        </p:nvSpPr>
        <p:spPr/>
        <p:txBody>
          <a:bodyPr>
            <a:normAutofit/>
          </a:bodyPr>
          <a:lstStyle/>
          <a:p>
            <a:pPr marL="0" marR="0" lvl="0" indent="0" algn="ctr" defTabSz="457200" rtl="0" eaLnBrk="1" fontAlgn="auto" latinLnBrk="0" hangingPunct="1">
              <a:lnSpc>
                <a:spcPct val="110000"/>
              </a:lnSpc>
              <a:spcBef>
                <a:spcPct val="20000"/>
              </a:spcBef>
              <a:spcAft>
                <a:spcPts val="600"/>
              </a:spcAft>
              <a:buClr>
                <a:srgbClr val="115BA4"/>
              </a:buClr>
              <a:buSzPct val="92000"/>
              <a:buNone/>
              <a:tabLst/>
              <a:defRPr/>
            </a:pPr>
            <a:r>
              <a:rPr kumimoji="0" lang="en-US" sz="2800" b="0" i="0" u="none" strike="noStrike" kern="1200" cap="none" spc="0" normalizeH="0" baseline="0" noProof="0" dirty="0">
                <a:ln>
                  <a:noFill/>
                </a:ln>
                <a:solidFill>
                  <a:srgbClr val="193441">
                    <a:lumMod val="75000"/>
                    <a:lumOff val="25000"/>
                  </a:srgbClr>
                </a:solidFill>
                <a:effectLst/>
                <a:uLnTx/>
                <a:uFillTx/>
                <a:latin typeface="Garamond" panose="02020404030301010803" pitchFamily="18" charset="0"/>
              </a:rPr>
              <a:t>“</a:t>
            </a:r>
            <a:r>
              <a:rPr kumimoji="0" lang="en-US" sz="2800" b="1" i="0" u="none" strike="noStrike" kern="1200" cap="none" spc="0" normalizeH="0" baseline="0" noProof="0" dirty="0">
                <a:ln>
                  <a:noFill/>
                </a:ln>
                <a:solidFill>
                  <a:schemeClr val="accent6">
                    <a:lumMod val="75000"/>
                  </a:schemeClr>
                </a:solidFill>
                <a:effectLst/>
                <a:uLnTx/>
                <a:uFillTx/>
                <a:latin typeface="Garamond" panose="02020404030301010803" pitchFamily="18" charset="0"/>
              </a:rPr>
              <a:t>Violation</a:t>
            </a:r>
            <a:r>
              <a:rPr kumimoji="0" lang="en-US" sz="2800" b="0" i="0" u="none" strike="noStrike" kern="1200" cap="none" spc="0" normalizeH="0" baseline="0" noProof="0" dirty="0">
                <a:ln>
                  <a:noFill/>
                </a:ln>
                <a:solidFill>
                  <a:srgbClr val="193441">
                    <a:lumMod val="75000"/>
                    <a:lumOff val="25000"/>
                  </a:srgbClr>
                </a:solidFill>
                <a:effectLst/>
                <a:uLnTx/>
                <a:uFillTx/>
                <a:latin typeface="Garamond" panose="02020404030301010803" pitchFamily="18" charset="0"/>
              </a:rPr>
              <a:t>” is a noncompliance with a licensing standard as described in an inspection report resulting from an inspection under Section 402.311, F.S., as follows with regard to Class I, Class II, and Class III Violations.</a:t>
            </a:r>
            <a:endParaRPr lang="en-US" sz="2800" dirty="0">
              <a:latin typeface="Garamond" panose="02020404030301010803" pitchFamily="18" charset="0"/>
            </a:endParaRPr>
          </a:p>
        </p:txBody>
      </p:sp>
      <p:sp>
        <p:nvSpPr>
          <p:cNvPr id="4" name="Slide Number Placeholder 3">
            <a:extLst>
              <a:ext uri="{FF2B5EF4-FFF2-40B4-BE49-F238E27FC236}">
                <a16:creationId xmlns:a16="http://schemas.microsoft.com/office/drawing/2014/main" id="{7A791061-4243-467C-A2D2-BB81B6EC079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pic>
        <p:nvPicPr>
          <p:cNvPr id="7" name="Picture 6">
            <a:extLst>
              <a:ext uri="{FF2B5EF4-FFF2-40B4-BE49-F238E27FC236}">
                <a16:creationId xmlns:a16="http://schemas.microsoft.com/office/drawing/2014/main" id="{A000BB3E-2CC0-48E8-BC80-0D087BBD82BC}"/>
              </a:ext>
            </a:extLst>
          </p:cNvPr>
          <p:cNvPicPr>
            <a:picLocks noChangeAspect="1"/>
          </p:cNvPicPr>
          <p:nvPr/>
        </p:nvPicPr>
        <p:blipFill>
          <a:blip r:embed="rId3"/>
          <a:stretch>
            <a:fillRect/>
          </a:stretch>
        </p:blipFill>
        <p:spPr>
          <a:xfrm>
            <a:off x="6416039" y="1492362"/>
            <a:ext cx="4284045" cy="5104327"/>
          </a:xfrm>
          <a:prstGeom prst="rect">
            <a:avLst/>
          </a:prstGeom>
        </p:spPr>
      </p:pic>
    </p:spTree>
    <p:extLst>
      <p:ext uri="{BB962C8B-B14F-4D97-AF65-F5344CB8AC3E}">
        <p14:creationId xmlns:p14="http://schemas.microsoft.com/office/powerpoint/2010/main" val="1109301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AE55CF-D6F0-4DAA-B111-45ACEDFF5C64}"/>
              </a:ext>
            </a:extLst>
          </p:cNvPr>
          <p:cNvSpPr>
            <a:spLocks noGrp="1"/>
          </p:cNvSpPr>
          <p:nvPr>
            <p:ph idx="1"/>
          </p:nvPr>
        </p:nvSpPr>
        <p:spPr>
          <a:xfrm>
            <a:off x="455274" y="1315452"/>
            <a:ext cx="11281452" cy="5108461"/>
          </a:xfrm>
        </p:spPr>
        <p:txBody>
          <a:bodyPr>
            <a:noAutofit/>
          </a:bodyPr>
          <a:lstStyle/>
          <a:p>
            <a:r>
              <a:rPr lang="en-US" sz="2800" b="1" dirty="0">
                <a:latin typeface="Garamond" panose="02020404030301010803" pitchFamily="18" charset="0"/>
              </a:rPr>
              <a:t>Technical Assistance </a:t>
            </a:r>
            <a:r>
              <a:rPr lang="en-US" sz="2800" dirty="0">
                <a:latin typeface="Garamond" panose="02020404030301010803" pitchFamily="18" charset="0"/>
              </a:rPr>
              <a:t>- Provided to each child care provider found to be noncompliant with one or more licensing standards.  Can include recommendations to the provider on how to comply with licensing standards. </a:t>
            </a:r>
          </a:p>
          <a:p>
            <a:r>
              <a:rPr lang="en-US" sz="2800" b="1" dirty="0">
                <a:latin typeface="Garamond" panose="02020404030301010803" pitchFamily="18" charset="0"/>
              </a:rPr>
              <a:t>Corrective Action </a:t>
            </a:r>
            <a:r>
              <a:rPr lang="en-US" sz="2800" dirty="0">
                <a:latin typeface="Garamond" panose="02020404030301010803" pitchFamily="18" charset="0"/>
              </a:rPr>
              <a:t>– Required for all licensing standards cited for noncompliance and may include corrective action requirements, task(s) and due dates to meet the minimum licensing standards.</a:t>
            </a:r>
          </a:p>
          <a:p>
            <a:r>
              <a:rPr lang="en-US" sz="2800" b="1" dirty="0">
                <a:latin typeface="Garamond" panose="02020404030301010803" pitchFamily="18" charset="0"/>
              </a:rPr>
              <a:t>Administrative Fine </a:t>
            </a:r>
            <a:r>
              <a:rPr lang="en-US" sz="2800" dirty="0">
                <a:latin typeface="Garamond" panose="02020404030301010803" pitchFamily="18" charset="0"/>
              </a:rPr>
              <a:t>– A disciplinary sanction based on the number of occurrences and the Classification Level of licensing standard violations, which occur over a two-year period, as defined in Chapters 65C-22.010(2) and 65C-20.012(3), F.A.C.</a:t>
            </a:r>
          </a:p>
        </p:txBody>
      </p:sp>
      <p:sp>
        <p:nvSpPr>
          <p:cNvPr id="3" name="Title 2">
            <a:extLst>
              <a:ext uri="{FF2B5EF4-FFF2-40B4-BE49-F238E27FC236}">
                <a16:creationId xmlns:a16="http://schemas.microsoft.com/office/drawing/2014/main" id="{A93FCB77-4D8C-431D-8AB9-D2133EEFBEAA}"/>
              </a:ext>
            </a:extLst>
          </p:cNvPr>
          <p:cNvSpPr>
            <a:spLocks noGrp="1"/>
          </p:cNvSpPr>
          <p:nvPr>
            <p:ph type="title"/>
          </p:nvPr>
        </p:nvSpPr>
        <p:spPr>
          <a:xfrm>
            <a:off x="605747" y="592829"/>
            <a:ext cx="11029616" cy="722624"/>
          </a:xfrm>
        </p:spPr>
        <p:txBody>
          <a:bodyPr>
            <a:normAutofit fontScale="90000"/>
          </a:bodyPr>
          <a:lstStyle/>
          <a:p>
            <a:r>
              <a:rPr lang="en-US" dirty="0">
                <a:latin typeface="Garamond" panose="02020404030301010803" pitchFamily="18" charset="0"/>
              </a:rPr>
              <a:t>Enforcement</a:t>
            </a:r>
          </a:p>
        </p:txBody>
      </p:sp>
      <p:sp>
        <p:nvSpPr>
          <p:cNvPr id="4" name="Slide Number Placeholder 3">
            <a:extLst>
              <a:ext uri="{FF2B5EF4-FFF2-40B4-BE49-F238E27FC236}">
                <a16:creationId xmlns:a16="http://schemas.microsoft.com/office/drawing/2014/main" id="{C5E27B2A-EFEC-4BAA-A71A-F09F98F5722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1738697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F3595-BB9B-4342-A640-7E49CE92D4EF}"/>
              </a:ext>
            </a:extLst>
          </p:cNvPr>
          <p:cNvSpPr>
            <a:spLocks noGrp="1"/>
          </p:cNvSpPr>
          <p:nvPr>
            <p:ph type="title"/>
          </p:nvPr>
        </p:nvSpPr>
        <p:spPr>
          <a:xfrm>
            <a:off x="6096000" y="2674620"/>
            <a:ext cx="5295900" cy="1508760"/>
          </a:xfrm>
        </p:spPr>
        <p:txBody>
          <a:bodyPr>
            <a:normAutofit/>
          </a:bodyPr>
          <a:lstStyle/>
          <a:p>
            <a:pPr algn="ctr"/>
            <a:r>
              <a:rPr lang="en-US" b="1" dirty="0">
                <a:solidFill>
                  <a:schemeClr val="tx2"/>
                </a:solidFill>
                <a:latin typeface="Garamond" panose="02020404030301010803" pitchFamily="18" charset="0"/>
              </a:rPr>
              <a:t>CHILD CARE Inspections</a:t>
            </a:r>
          </a:p>
        </p:txBody>
      </p:sp>
      <p:graphicFrame>
        <p:nvGraphicFramePr>
          <p:cNvPr id="5" name="Content Placeholder 2">
            <a:extLst>
              <a:ext uri="{FF2B5EF4-FFF2-40B4-BE49-F238E27FC236}">
                <a16:creationId xmlns:a16="http://schemas.microsoft.com/office/drawing/2014/main" id="{43E0911F-6F82-4A79-BE88-FADC34E16FD6}"/>
              </a:ext>
            </a:extLst>
          </p:cNvPr>
          <p:cNvGraphicFramePr>
            <a:graphicFrameLocks noGrp="1"/>
          </p:cNvGraphicFramePr>
          <p:nvPr>
            <p:ph idx="1"/>
          </p:nvPr>
        </p:nvGraphicFramePr>
        <p:xfrm>
          <a:off x="965199" y="927809"/>
          <a:ext cx="4330701" cy="5011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8671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4DE44AD-1B83-F4EA-FBBE-77D05496E977}"/>
              </a:ext>
            </a:extLst>
          </p:cNvPr>
          <p:cNvSpPr>
            <a:spLocks noGrp="1"/>
          </p:cNvSpPr>
          <p:nvPr>
            <p:ph type="sldNum" sz="quarter" idx="12"/>
          </p:nvPr>
        </p:nvSpPr>
        <p:spPr/>
        <p:txBody>
          <a:bodyPr/>
          <a:lstStyle/>
          <a:p>
            <a:fld id="{3A98EE3D-8CD1-4C3F-BD1C-C98C9596463C}" type="slidenum">
              <a:rPr lang="en-US" smtClean="0"/>
              <a:pPr/>
              <a:t>16</a:t>
            </a:fld>
            <a:endParaRPr lang="en-US" dirty="0"/>
          </a:p>
        </p:txBody>
      </p:sp>
      <p:graphicFrame>
        <p:nvGraphicFramePr>
          <p:cNvPr id="9" name="Object 8">
            <a:extLst>
              <a:ext uri="{FF2B5EF4-FFF2-40B4-BE49-F238E27FC236}">
                <a16:creationId xmlns:a16="http://schemas.microsoft.com/office/drawing/2014/main" id="{40E97DE8-9E73-43C5-19C3-BA0D61CD34DA}"/>
              </a:ext>
            </a:extLst>
          </p:cNvPr>
          <p:cNvGraphicFramePr>
            <a:graphicFrameLocks noChangeAspect="1"/>
          </p:cNvGraphicFramePr>
          <p:nvPr>
            <p:extLst>
              <p:ext uri="{D42A27DB-BD31-4B8C-83A1-F6EECF244321}">
                <p14:modId xmlns:p14="http://schemas.microsoft.com/office/powerpoint/2010/main" val="3913382136"/>
              </p:ext>
            </p:extLst>
          </p:nvPr>
        </p:nvGraphicFramePr>
        <p:xfrm>
          <a:off x="3206408" y="627755"/>
          <a:ext cx="4622139" cy="5981592"/>
        </p:xfrm>
        <a:graphic>
          <a:graphicData uri="http://schemas.openxmlformats.org/presentationml/2006/ole">
            <mc:AlternateContent xmlns:mc="http://schemas.openxmlformats.org/markup-compatibility/2006">
              <mc:Choice xmlns:v="urn:schemas-microsoft-com:vml" Requires="v">
                <p:oleObj name="Acrobat Document" r:id="rId2" imgW="3886044" imgH="5029200" progId="AcroExch.Document.2017">
                  <p:embed/>
                </p:oleObj>
              </mc:Choice>
              <mc:Fallback>
                <p:oleObj name="Acrobat Document" r:id="rId2" imgW="3886044" imgH="5029200" progId="AcroExch.Document.2017">
                  <p:embed/>
                  <p:pic>
                    <p:nvPicPr>
                      <p:cNvPr id="9" name="Object 8">
                        <a:extLst>
                          <a:ext uri="{FF2B5EF4-FFF2-40B4-BE49-F238E27FC236}">
                            <a16:creationId xmlns:a16="http://schemas.microsoft.com/office/drawing/2014/main" id="{40E97DE8-9E73-43C5-19C3-BA0D61CD34DA}"/>
                          </a:ext>
                        </a:extLst>
                      </p:cNvPr>
                      <p:cNvPicPr/>
                      <p:nvPr/>
                    </p:nvPicPr>
                    <p:blipFill>
                      <a:blip r:embed="rId3"/>
                      <a:stretch>
                        <a:fillRect/>
                      </a:stretch>
                    </p:blipFill>
                    <p:spPr>
                      <a:xfrm>
                        <a:off x="3206408" y="627755"/>
                        <a:ext cx="4622139" cy="5981592"/>
                      </a:xfrm>
                      <a:prstGeom prst="rect">
                        <a:avLst/>
                      </a:prstGeom>
                    </p:spPr>
                  </p:pic>
                </p:oleObj>
              </mc:Fallback>
            </mc:AlternateContent>
          </a:graphicData>
        </a:graphic>
      </p:graphicFrame>
    </p:spTree>
    <p:extLst>
      <p:ext uri="{BB962C8B-B14F-4D97-AF65-F5344CB8AC3E}">
        <p14:creationId xmlns:p14="http://schemas.microsoft.com/office/powerpoint/2010/main" val="1463961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EDF21-2116-463C-861F-D84FC5E8618D}"/>
              </a:ext>
            </a:extLst>
          </p:cNvPr>
          <p:cNvSpPr>
            <a:spLocks noGrp="1"/>
          </p:cNvSpPr>
          <p:nvPr>
            <p:ph type="title"/>
          </p:nvPr>
        </p:nvSpPr>
        <p:spPr>
          <a:xfrm>
            <a:off x="581192" y="511651"/>
            <a:ext cx="11029616" cy="988332"/>
          </a:xfrm>
        </p:spPr>
        <p:txBody>
          <a:bodyPr>
            <a:normAutofit/>
          </a:bodyPr>
          <a:lstStyle/>
          <a:p>
            <a:r>
              <a:rPr lang="en-US" b="1" dirty="0">
                <a:latin typeface="Garamond" panose="02020404030301010803" pitchFamily="18" charset="0"/>
              </a:rPr>
              <a:t>Frequency of Inspections</a:t>
            </a:r>
          </a:p>
        </p:txBody>
      </p:sp>
      <p:sp>
        <p:nvSpPr>
          <p:cNvPr id="3" name="Content Placeholder 2">
            <a:extLst>
              <a:ext uri="{FF2B5EF4-FFF2-40B4-BE49-F238E27FC236}">
                <a16:creationId xmlns:a16="http://schemas.microsoft.com/office/drawing/2014/main" id="{43018E91-ED6F-4F59-83D7-CB2952139D74}"/>
              </a:ext>
            </a:extLst>
          </p:cNvPr>
          <p:cNvSpPr>
            <a:spLocks noGrp="1"/>
          </p:cNvSpPr>
          <p:nvPr>
            <p:ph sz="half" idx="1"/>
          </p:nvPr>
        </p:nvSpPr>
        <p:spPr>
          <a:xfrm>
            <a:off x="581195" y="1299412"/>
            <a:ext cx="5402510" cy="5438272"/>
          </a:xfrm>
        </p:spPr>
        <p:txBody>
          <a:bodyPr>
            <a:noAutofit/>
          </a:bodyPr>
          <a:lstStyle/>
          <a:p>
            <a:pPr marL="0" indent="0">
              <a:buNone/>
            </a:pPr>
            <a:r>
              <a:rPr lang="en-US" sz="1800" b="1" dirty="0">
                <a:latin typeface="Garamond" panose="02020404030301010803" pitchFamily="18" charset="0"/>
              </a:rPr>
              <a:t>CCF - </a:t>
            </a:r>
          </a:p>
          <a:p>
            <a:pPr lvl="1"/>
            <a:r>
              <a:rPr lang="en-US" sz="1800" dirty="0">
                <a:latin typeface="Garamond" panose="02020404030301010803" pitchFamily="18" charset="0"/>
              </a:rPr>
              <a:t>Three full, on-site, inspections per year, approximately every four months.</a:t>
            </a:r>
          </a:p>
          <a:p>
            <a:pPr lvl="2"/>
            <a:r>
              <a:rPr lang="en-US" sz="1800" dirty="0">
                <a:latin typeface="Garamond" panose="02020404030301010803" pitchFamily="18" charset="0"/>
              </a:rPr>
              <a:t>If applicable, an abbreviated inspection can replace a full routine inspection. </a:t>
            </a:r>
          </a:p>
          <a:p>
            <a:pPr marL="0" indent="0">
              <a:buNone/>
            </a:pPr>
            <a:r>
              <a:rPr lang="en-US" sz="1800" b="1" dirty="0">
                <a:latin typeface="Garamond" panose="02020404030301010803" pitchFamily="18" charset="0"/>
              </a:rPr>
              <a:t>FDCH/LFCCH -</a:t>
            </a:r>
          </a:p>
          <a:p>
            <a:pPr lvl="1"/>
            <a:r>
              <a:rPr lang="en-US" sz="1800" dirty="0">
                <a:latin typeface="Garamond" panose="02020404030301010803" pitchFamily="18" charset="0"/>
              </a:rPr>
              <a:t>2 full, on-site inspection per year, approximately every 6 months.</a:t>
            </a:r>
          </a:p>
          <a:p>
            <a:pPr lvl="2"/>
            <a:r>
              <a:rPr lang="en-US" sz="1800" dirty="0">
                <a:latin typeface="Garamond" panose="02020404030301010803" pitchFamily="18" charset="0"/>
              </a:rPr>
              <a:t>If applicable, an abbreviated inspection can replace a full routine inspection. </a:t>
            </a:r>
          </a:p>
          <a:p>
            <a:pPr marL="0" indent="0">
              <a:buNone/>
            </a:pPr>
            <a:r>
              <a:rPr lang="en-US" sz="1800" b="1" dirty="0">
                <a:latin typeface="Garamond" panose="02020404030301010803" pitchFamily="18" charset="0"/>
              </a:rPr>
              <a:t>Exceptions -</a:t>
            </a:r>
          </a:p>
          <a:p>
            <a:pPr lvl="1"/>
            <a:r>
              <a:rPr lang="en-US" sz="1800" dirty="0">
                <a:latin typeface="Garamond" panose="02020404030301010803" pitchFamily="18" charset="0"/>
              </a:rPr>
              <a:t>Inactive providers.</a:t>
            </a:r>
          </a:p>
          <a:p>
            <a:pPr lvl="1"/>
            <a:r>
              <a:rPr lang="en-US" sz="1800" dirty="0">
                <a:latin typeface="Garamond" panose="02020404030301010803" pitchFamily="18" charset="0"/>
              </a:rPr>
              <a:t>Programs that operate less than 12 months a year (school-year only).</a:t>
            </a:r>
          </a:p>
          <a:p>
            <a:pPr lvl="1"/>
            <a:r>
              <a:rPr lang="en-US" sz="1800" dirty="0">
                <a:latin typeface="Garamond" panose="02020404030301010803" pitchFamily="18" charset="0"/>
              </a:rPr>
              <a:t>Probation status.</a:t>
            </a:r>
          </a:p>
        </p:txBody>
      </p:sp>
      <p:pic>
        <p:nvPicPr>
          <p:cNvPr id="5" name="Picture 4" descr="Table&#10;&#10;Description automatically generated">
            <a:extLst>
              <a:ext uri="{FF2B5EF4-FFF2-40B4-BE49-F238E27FC236}">
                <a16:creationId xmlns:a16="http://schemas.microsoft.com/office/drawing/2014/main" id="{2368EF9C-54E3-4FBE-B627-A5970BF45DC1}"/>
              </a:ext>
            </a:extLst>
          </p:cNvPr>
          <p:cNvPicPr>
            <a:picLocks noChangeAspect="1"/>
          </p:cNvPicPr>
          <p:nvPr/>
        </p:nvPicPr>
        <p:blipFill>
          <a:blip r:embed="rId3"/>
          <a:stretch>
            <a:fillRect/>
          </a:stretch>
        </p:blipFill>
        <p:spPr>
          <a:xfrm>
            <a:off x="6470906" y="1612476"/>
            <a:ext cx="4851141" cy="3753852"/>
          </a:xfrm>
          <a:prstGeom prst="rect">
            <a:avLst/>
          </a:prstGeom>
        </p:spPr>
      </p:pic>
    </p:spTree>
    <p:extLst>
      <p:ext uri="{BB962C8B-B14F-4D97-AF65-F5344CB8AC3E}">
        <p14:creationId xmlns:p14="http://schemas.microsoft.com/office/powerpoint/2010/main" val="2201470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1058F4-B014-4AD6-B2A9-809AB79DBFEF}"/>
              </a:ext>
            </a:extLst>
          </p:cNvPr>
          <p:cNvSpPr>
            <a:spLocks noGrp="1"/>
          </p:cNvSpPr>
          <p:nvPr>
            <p:ph idx="1"/>
          </p:nvPr>
        </p:nvSpPr>
        <p:spPr>
          <a:xfrm>
            <a:off x="581191" y="2092941"/>
            <a:ext cx="11029615" cy="4059935"/>
          </a:xfrm>
        </p:spPr>
        <p:txBody>
          <a:bodyPr anchor="ctr">
            <a:normAutofit/>
          </a:bodyPr>
          <a:lstStyle/>
          <a:p>
            <a:pPr marL="0" indent="0" algn="ctr">
              <a:buNone/>
            </a:pPr>
            <a:r>
              <a:rPr lang="en-US" sz="3600" dirty="0">
                <a:latin typeface="Garamond" panose="02020404030301010803" pitchFamily="18" charset="0"/>
              </a:rPr>
              <a:t>Every child care provider is required to allow the Department access to facilities, personnel, and records at reasonable times, during regular business hours, to ensure compliance with Section 402.301 through 402.319,F.S. </a:t>
            </a:r>
          </a:p>
          <a:p>
            <a:endParaRPr lang="en-US" sz="2000" dirty="0">
              <a:solidFill>
                <a:schemeClr val="tx2"/>
              </a:solidFill>
            </a:endParaRPr>
          </a:p>
        </p:txBody>
      </p:sp>
      <p:sp>
        <p:nvSpPr>
          <p:cNvPr id="2" name="Title 1">
            <a:extLst>
              <a:ext uri="{FF2B5EF4-FFF2-40B4-BE49-F238E27FC236}">
                <a16:creationId xmlns:a16="http://schemas.microsoft.com/office/drawing/2014/main" id="{0212E763-D8C7-4503-BA61-370E69F02CDA}"/>
              </a:ext>
            </a:extLst>
          </p:cNvPr>
          <p:cNvSpPr>
            <a:spLocks noGrp="1"/>
          </p:cNvSpPr>
          <p:nvPr>
            <p:ph type="title"/>
          </p:nvPr>
        </p:nvSpPr>
        <p:spPr>
          <a:xfrm>
            <a:off x="581192" y="705123"/>
            <a:ext cx="11029616" cy="1588897"/>
          </a:xfrm>
        </p:spPr>
        <p:txBody>
          <a:bodyPr>
            <a:noAutofit/>
          </a:bodyPr>
          <a:lstStyle/>
          <a:p>
            <a:r>
              <a:rPr lang="en-US" b="1" dirty="0">
                <a:solidFill>
                  <a:schemeClr val="tx1"/>
                </a:solidFill>
                <a:latin typeface="Garamond" panose="02020404030301010803" pitchFamily="18" charset="0"/>
              </a:rPr>
              <a:t>Right of Inspection</a:t>
            </a:r>
            <a:br>
              <a:rPr lang="en-US" b="1" dirty="0">
                <a:solidFill>
                  <a:schemeClr val="tx1"/>
                </a:solidFill>
                <a:latin typeface="Garamond" panose="02020404030301010803" pitchFamily="18" charset="0"/>
              </a:rPr>
            </a:br>
            <a:r>
              <a:rPr lang="en-US" dirty="0">
                <a:solidFill>
                  <a:schemeClr val="tx2"/>
                </a:solidFill>
                <a:latin typeface="Garamond" panose="02020404030301010803" pitchFamily="18" charset="0"/>
              </a:rPr>
              <a:t>§402.311, F.S.</a:t>
            </a:r>
            <a:br>
              <a:rPr lang="en-US" dirty="0">
                <a:solidFill>
                  <a:schemeClr val="tx2"/>
                </a:solidFill>
                <a:latin typeface="Garamond" panose="02020404030301010803" pitchFamily="18" charset="0"/>
              </a:rPr>
            </a:br>
            <a:endParaRPr lang="en-US" b="1" dirty="0">
              <a:solidFill>
                <a:schemeClr val="tx1"/>
              </a:solidFill>
              <a:latin typeface="Garamond" panose="02020404030301010803" pitchFamily="18" charset="0"/>
            </a:endParaRPr>
          </a:p>
        </p:txBody>
      </p:sp>
    </p:spTree>
    <p:extLst>
      <p:ext uri="{BB962C8B-B14F-4D97-AF65-F5344CB8AC3E}">
        <p14:creationId xmlns:p14="http://schemas.microsoft.com/office/powerpoint/2010/main" val="13939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FAE6AB-F5E0-40E8-841A-22A58C02AE7F}"/>
              </a:ext>
            </a:extLst>
          </p:cNvPr>
          <p:cNvSpPr>
            <a:spLocks noGrp="1"/>
          </p:cNvSpPr>
          <p:nvPr>
            <p:ph idx="1"/>
          </p:nvPr>
        </p:nvSpPr>
        <p:spPr>
          <a:xfrm>
            <a:off x="581192" y="1459193"/>
            <a:ext cx="11029615" cy="4964721"/>
          </a:xfrm>
        </p:spPr>
        <p:txBody>
          <a:bodyPr>
            <a:normAutofit lnSpcReduction="10000"/>
          </a:bodyPr>
          <a:lstStyle/>
          <a:p>
            <a:r>
              <a:rPr lang="en-US" sz="2400" dirty="0"/>
              <a:t>All child care providers are required to </a:t>
            </a:r>
            <a:r>
              <a:rPr lang="en-US" sz="2400" b="1" u="sng" dirty="0">
                <a:solidFill>
                  <a:srgbClr val="FF0000"/>
                </a:solidFill>
              </a:rPr>
              <a:t>keep current, well-organized, and up-to-date files, postings, written policies, records, and other documentation for children in care, employees, and their own child care program.</a:t>
            </a:r>
          </a:p>
          <a:p>
            <a:r>
              <a:rPr lang="en-US" sz="2400" b="1" u="sng" dirty="0">
                <a:solidFill>
                  <a:srgbClr val="FF0000"/>
                </a:solidFill>
              </a:rPr>
              <a:t>Each of the records </a:t>
            </a:r>
            <a:r>
              <a:rPr lang="en-US" sz="2400" dirty="0"/>
              <a:t>required must be maintained at the program location and must be available during the hours of operation for review by the licensing authority.</a:t>
            </a:r>
          </a:p>
          <a:p>
            <a:r>
              <a:rPr lang="en-US" sz="2400" b="1" u="sng" dirty="0">
                <a:solidFill>
                  <a:srgbClr val="FF0000"/>
                </a:solidFill>
              </a:rPr>
              <a:t>Copies of required records </a:t>
            </a:r>
            <a:r>
              <a:rPr lang="en-US" sz="2400" dirty="0"/>
              <a:t>are acceptable for documentation. Original documents are the property of the party providing the information. Electronic records are acceptable for documentation as long as the records are available and accessible for review by licensing authority during an inspection</a:t>
            </a:r>
            <a:r>
              <a:rPr lang="en-US" dirty="0"/>
              <a:t>. </a:t>
            </a:r>
          </a:p>
        </p:txBody>
      </p:sp>
      <p:sp>
        <p:nvSpPr>
          <p:cNvPr id="3" name="Title 2">
            <a:extLst>
              <a:ext uri="{FF2B5EF4-FFF2-40B4-BE49-F238E27FC236}">
                <a16:creationId xmlns:a16="http://schemas.microsoft.com/office/drawing/2014/main" id="{B3DA0E57-77DD-4C92-94CB-304B41F34B70}"/>
              </a:ext>
            </a:extLst>
          </p:cNvPr>
          <p:cNvSpPr>
            <a:spLocks noGrp="1"/>
          </p:cNvSpPr>
          <p:nvPr>
            <p:ph type="title"/>
          </p:nvPr>
        </p:nvSpPr>
        <p:spPr>
          <a:xfrm>
            <a:off x="581191" y="560106"/>
            <a:ext cx="11029616" cy="899087"/>
          </a:xfrm>
        </p:spPr>
        <p:txBody>
          <a:bodyPr/>
          <a:lstStyle/>
          <a:p>
            <a:r>
              <a:rPr lang="en-US" dirty="0">
                <a:latin typeface="Garamond" panose="02020404030301010803" pitchFamily="18" charset="0"/>
              </a:rPr>
              <a:t>Helpful Hints…</a:t>
            </a:r>
          </a:p>
        </p:txBody>
      </p:sp>
      <p:sp>
        <p:nvSpPr>
          <p:cNvPr id="4" name="Slide Number Placeholder 3">
            <a:extLst>
              <a:ext uri="{FF2B5EF4-FFF2-40B4-BE49-F238E27FC236}">
                <a16:creationId xmlns:a16="http://schemas.microsoft.com/office/drawing/2014/main" id="{33833006-034C-4EF0-B102-FB9EEC8E34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172572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D0AB6E-ECA4-4931-9003-6A5DBA19B656}"/>
              </a:ext>
            </a:extLst>
          </p:cNvPr>
          <p:cNvSpPr>
            <a:spLocks noGrp="1"/>
          </p:cNvSpPr>
          <p:nvPr>
            <p:ph idx="1"/>
          </p:nvPr>
        </p:nvSpPr>
        <p:spPr>
          <a:xfrm>
            <a:off x="581192" y="1623640"/>
            <a:ext cx="11029615" cy="4800274"/>
          </a:xfrm>
        </p:spPr>
        <p:txBody>
          <a:bodyPr>
            <a:normAutofit/>
          </a:bodyPr>
          <a:lstStyle/>
          <a:p>
            <a:r>
              <a:rPr lang="en-US" sz="2800" dirty="0">
                <a:latin typeface="Garamond" panose="02020404030301010803" pitchFamily="18" charset="0"/>
              </a:rPr>
              <a:t>Recognize how the Florida Statutes, Florida Administrative Code, and the Handbook align to protect the health and safety of children in Child Care Programs Statewide </a:t>
            </a:r>
          </a:p>
          <a:p>
            <a:r>
              <a:rPr lang="en-US" sz="2800" dirty="0">
                <a:latin typeface="Garamond" panose="02020404030301010803" pitchFamily="18" charset="0"/>
              </a:rPr>
              <a:t>Understand and differentiate how licensing standards shape the daily operations of a Child Care Program</a:t>
            </a:r>
          </a:p>
          <a:p>
            <a:r>
              <a:rPr lang="en-US" sz="2800" dirty="0">
                <a:latin typeface="Garamond" panose="02020404030301010803" pitchFamily="18" charset="0"/>
              </a:rPr>
              <a:t>Gain a clear and cohesive understanding of Regulatory Expectations as outlined by DCF and disseminated to Providers.</a:t>
            </a:r>
          </a:p>
        </p:txBody>
      </p:sp>
      <p:sp>
        <p:nvSpPr>
          <p:cNvPr id="3" name="Title 2">
            <a:extLst>
              <a:ext uri="{FF2B5EF4-FFF2-40B4-BE49-F238E27FC236}">
                <a16:creationId xmlns:a16="http://schemas.microsoft.com/office/drawing/2014/main" id="{69F41DF5-F755-4772-B0CC-A61C3E2B2680}"/>
              </a:ext>
            </a:extLst>
          </p:cNvPr>
          <p:cNvSpPr>
            <a:spLocks noGrp="1"/>
          </p:cNvSpPr>
          <p:nvPr>
            <p:ph type="title"/>
          </p:nvPr>
        </p:nvSpPr>
        <p:spPr/>
        <p:txBody>
          <a:bodyPr/>
          <a:lstStyle/>
          <a:p>
            <a:r>
              <a:rPr lang="en-US" dirty="0">
                <a:latin typeface="Garamond" panose="02020404030301010803" pitchFamily="18" charset="0"/>
              </a:rPr>
              <a:t>Learning Objectives</a:t>
            </a:r>
          </a:p>
        </p:txBody>
      </p:sp>
      <p:sp>
        <p:nvSpPr>
          <p:cNvPr id="4" name="Slide Number Placeholder 3">
            <a:extLst>
              <a:ext uri="{FF2B5EF4-FFF2-40B4-BE49-F238E27FC236}">
                <a16:creationId xmlns:a16="http://schemas.microsoft.com/office/drawing/2014/main" id="{D87C51AB-8BA5-4CDD-A318-7918C4ED9D5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963306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773974-A6CD-4AF0-9291-350D334EE81F}"/>
              </a:ext>
            </a:extLst>
          </p:cNvPr>
          <p:cNvSpPr>
            <a:spLocks noGrp="1"/>
          </p:cNvSpPr>
          <p:nvPr>
            <p:ph type="title"/>
          </p:nvPr>
        </p:nvSpPr>
        <p:spPr>
          <a:xfrm>
            <a:off x="404730" y="583795"/>
            <a:ext cx="11029616" cy="690344"/>
          </a:xfrm>
        </p:spPr>
        <p:txBody>
          <a:bodyPr>
            <a:normAutofit fontScale="90000"/>
          </a:bodyPr>
          <a:lstStyle/>
          <a:p>
            <a:r>
              <a:rPr lang="en-US" dirty="0">
                <a:latin typeface="Garamond" panose="02020404030301010803" pitchFamily="18" charset="0"/>
              </a:rPr>
              <a:t>Personnel Records</a:t>
            </a:r>
          </a:p>
        </p:txBody>
      </p:sp>
      <p:sp>
        <p:nvSpPr>
          <p:cNvPr id="2" name="Content Placeholder 1">
            <a:extLst>
              <a:ext uri="{FF2B5EF4-FFF2-40B4-BE49-F238E27FC236}">
                <a16:creationId xmlns:a16="http://schemas.microsoft.com/office/drawing/2014/main" id="{380B5BCF-B422-4E73-8AD5-6C127A2462D5}"/>
              </a:ext>
            </a:extLst>
          </p:cNvPr>
          <p:cNvSpPr>
            <a:spLocks noGrp="1"/>
          </p:cNvSpPr>
          <p:nvPr>
            <p:ph sz="half" idx="1"/>
          </p:nvPr>
        </p:nvSpPr>
        <p:spPr>
          <a:xfrm>
            <a:off x="404730" y="1639264"/>
            <a:ext cx="5194767" cy="4784650"/>
          </a:xfrm>
        </p:spPr>
        <p:txBody>
          <a:bodyPr>
            <a:normAutofit fontScale="77500" lnSpcReduction="20000"/>
          </a:bodyPr>
          <a:lstStyle/>
          <a:p>
            <a:pPr marL="342900" indent="-342900">
              <a:lnSpc>
                <a:spcPct val="107000"/>
              </a:lnSpc>
              <a:spcBef>
                <a:spcPts val="0"/>
              </a:spcBef>
              <a:spcAft>
                <a:spcPts val="800"/>
              </a:spcAft>
              <a:buFont typeface="Symbol" panose="05050102010706020507" pitchFamily="18" charset="2"/>
              <a:buChar char=""/>
            </a:pPr>
            <a:r>
              <a:rPr lang="en-US" sz="3100" b="1" dirty="0">
                <a:effectLst/>
                <a:latin typeface="Garamond" panose="02020404030301010803" pitchFamily="18" charset="0"/>
                <a:ea typeface="Calibri" panose="020F0502020204030204" pitchFamily="34" charset="0"/>
                <a:cs typeface="Calibri Light" panose="020F0302020204030204" pitchFamily="34" charset="0"/>
              </a:rPr>
              <a:t>Background Screening and Personnel Requirements Form [CF-FSP 5131]</a:t>
            </a:r>
            <a:endParaRPr lang="en-US" sz="3100" b="1" dirty="0">
              <a:effectLst/>
              <a:latin typeface="Garamond" panose="02020404030301010803" pitchFamily="18"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Symbol" panose="05050102010706020507" pitchFamily="18" charset="2"/>
              <a:buChar char=""/>
            </a:pPr>
            <a:r>
              <a:rPr lang="en-US" sz="3100" b="1" dirty="0">
                <a:effectLst/>
                <a:latin typeface="Garamond" panose="02020404030301010803" pitchFamily="18" charset="0"/>
                <a:ea typeface="Calibri" panose="020F0502020204030204" pitchFamily="34" charset="0"/>
                <a:cs typeface="Calibri Light" panose="020F0302020204030204" pitchFamily="34" charset="0"/>
              </a:rPr>
              <a:t>Child Abuse and Neglect Reporting Requirements Form [CF-FSP 5337]</a:t>
            </a:r>
            <a:endParaRPr lang="en-US" sz="3100" b="1" dirty="0">
              <a:effectLst/>
              <a:latin typeface="Garamond" panose="02020404030301010803" pitchFamily="18"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Symbol" panose="05050102010706020507" pitchFamily="18" charset="2"/>
              <a:buChar char=""/>
            </a:pPr>
            <a:r>
              <a:rPr lang="en-US" sz="3100" b="1" dirty="0">
                <a:effectLst/>
                <a:latin typeface="Garamond" panose="02020404030301010803" pitchFamily="18" charset="0"/>
                <a:ea typeface="Calibri" panose="020F0502020204030204" pitchFamily="34" charset="0"/>
                <a:cs typeface="Calibri Light" panose="020F0302020204030204" pitchFamily="34" charset="0"/>
              </a:rPr>
              <a:t>Attestation of Good Moral Character [CF-FSP 1649A]</a:t>
            </a:r>
            <a:endParaRPr lang="en-US" sz="3100" b="1" dirty="0">
              <a:effectLst/>
              <a:latin typeface="Garamond" panose="02020404030301010803" pitchFamily="18"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Symbol" panose="05050102010706020507" pitchFamily="18" charset="2"/>
              <a:buChar char=""/>
            </a:pPr>
            <a:r>
              <a:rPr lang="en-US" sz="3100" b="1" dirty="0">
                <a:effectLst/>
                <a:latin typeface="Garamond" panose="02020404030301010803" pitchFamily="18" charset="0"/>
                <a:ea typeface="Calibri" panose="020F0502020204030204" pitchFamily="34" charset="0"/>
                <a:cs typeface="Calibri Light" panose="020F0302020204030204" pitchFamily="34" charset="0"/>
              </a:rPr>
              <a:t>Application for Employment with Supplemental Statements </a:t>
            </a:r>
            <a:endParaRPr lang="en-US" sz="3100" b="1"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Symbol" panose="05050102010706020507" pitchFamily="18" charset="2"/>
              <a:buChar char=""/>
            </a:pPr>
            <a:r>
              <a:rPr lang="en-US" sz="3100" b="1" dirty="0">
                <a:solidFill>
                  <a:srgbClr val="FF0000"/>
                </a:solidFill>
                <a:effectLst/>
                <a:latin typeface="Garamond" panose="02020404030301010803" pitchFamily="18" charset="0"/>
                <a:ea typeface="Calibri" panose="020F0502020204030204" pitchFamily="34" charset="0"/>
                <a:cs typeface="Calibri Light" panose="020F0302020204030204" pitchFamily="34" charset="0"/>
              </a:rPr>
              <a:t>Level II Background Screening</a:t>
            </a:r>
            <a:endParaRPr lang="en-US" sz="3100" b="1"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Symbol" panose="05050102010706020507" pitchFamily="18" charset="2"/>
              <a:buChar char=""/>
            </a:pPr>
            <a:r>
              <a:rPr lang="en-US" sz="3100" b="1" dirty="0">
                <a:effectLst/>
                <a:latin typeface="Garamond" panose="02020404030301010803" pitchFamily="18" charset="0"/>
                <a:ea typeface="Calibri" panose="020F0502020204030204" pitchFamily="34" charset="0"/>
                <a:cs typeface="Calibri Light" panose="020F0302020204030204" pitchFamily="34" charset="0"/>
              </a:rPr>
              <a:t>Employment History and Verification</a:t>
            </a:r>
            <a:endParaRPr lang="en-US" sz="3100" b="1" dirty="0">
              <a:effectLst/>
              <a:latin typeface="Garamond" panose="02020404030301010803"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EE4E2382-AF37-4776-AC3D-3F8F3DB1F860}"/>
              </a:ext>
            </a:extLst>
          </p:cNvPr>
          <p:cNvSpPr>
            <a:spLocks noGrp="1"/>
          </p:cNvSpPr>
          <p:nvPr>
            <p:ph sz="half" idx="2"/>
          </p:nvPr>
        </p:nvSpPr>
        <p:spPr>
          <a:xfrm>
            <a:off x="5919537" y="1572127"/>
            <a:ext cx="5691271" cy="4989094"/>
          </a:xfrm>
        </p:spPr>
        <p:txBody>
          <a:bodyPr>
            <a:normAutofit fontScale="77500" lnSpcReduction="20000"/>
          </a:bodyPr>
          <a:lstStyle/>
          <a:p>
            <a:r>
              <a:rPr lang="en-US" sz="2600" b="1" dirty="0">
                <a:latin typeface="Garamond" panose="02020404030301010803" pitchFamily="18" charset="0"/>
              </a:rPr>
              <a:t>Child Care Training Transcript</a:t>
            </a:r>
          </a:p>
          <a:p>
            <a:r>
              <a:rPr lang="en-US" sz="2600" b="1" dirty="0">
                <a:latin typeface="Garamond" panose="02020404030301010803" pitchFamily="18" charset="0"/>
              </a:rPr>
              <a:t>Documented proof of fire extinguisher training</a:t>
            </a:r>
          </a:p>
          <a:p>
            <a:r>
              <a:rPr lang="en-US" sz="2600" b="1" dirty="0">
                <a:latin typeface="Garamond" panose="02020404030301010803" pitchFamily="18" charset="0"/>
              </a:rPr>
              <a:t>Documented proof of Universal Precautions/Exposure Plan training</a:t>
            </a:r>
          </a:p>
          <a:p>
            <a:r>
              <a:rPr lang="en-US" sz="2600" b="1" dirty="0">
                <a:latin typeface="Garamond" panose="02020404030301010803" pitchFamily="18" charset="0"/>
              </a:rPr>
              <a:t>Documented proof of safe sleep practices and shaken baby syndrome training*</a:t>
            </a:r>
          </a:p>
          <a:p>
            <a:r>
              <a:rPr lang="en-US" sz="2600" b="1" dirty="0">
                <a:latin typeface="Garamond" panose="02020404030301010803" pitchFamily="18" charset="0"/>
              </a:rPr>
              <a:t>Documented proof of CPR/First Aid training*</a:t>
            </a:r>
          </a:p>
          <a:p>
            <a:r>
              <a:rPr lang="en-US" sz="2600" b="1" dirty="0">
                <a:latin typeface="Garamond" panose="02020404030301010803" pitchFamily="18" charset="0"/>
              </a:rPr>
              <a:t>Documented proof of medication administration training*</a:t>
            </a:r>
          </a:p>
          <a:p>
            <a:r>
              <a:rPr lang="en-US" sz="2600" b="1" dirty="0">
                <a:latin typeface="Garamond" panose="02020404030301010803" pitchFamily="18" charset="0"/>
              </a:rPr>
              <a:t>Documented proof of transportation training*</a:t>
            </a:r>
          </a:p>
          <a:p>
            <a:r>
              <a:rPr lang="en-US" sz="2600" b="1" dirty="0">
                <a:latin typeface="Garamond" panose="02020404030301010803" pitchFamily="18" charset="0"/>
              </a:rPr>
              <a:t>Child Care In-Service Training Record [CF-FSP 5628]</a:t>
            </a:r>
          </a:p>
          <a:p>
            <a:pPr marL="0" indent="0" algn="ctr">
              <a:buNone/>
            </a:pPr>
            <a:r>
              <a:rPr lang="en-US" sz="2600" dirty="0">
                <a:latin typeface="Garamond" panose="02020404030301010803" pitchFamily="18" charset="0"/>
              </a:rPr>
              <a:t>*If applicable to the program</a:t>
            </a:r>
          </a:p>
          <a:p>
            <a:endParaRPr lang="en-US" sz="1800" b="1" dirty="0"/>
          </a:p>
          <a:p>
            <a:endParaRPr lang="en-US" dirty="0"/>
          </a:p>
        </p:txBody>
      </p:sp>
      <p:sp>
        <p:nvSpPr>
          <p:cNvPr id="4" name="Slide Number Placeholder 3">
            <a:extLst>
              <a:ext uri="{FF2B5EF4-FFF2-40B4-BE49-F238E27FC236}">
                <a16:creationId xmlns:a16="http://schemas.microsoft.com/office/drawing/2014/main" id="{9CD134E5-361B-42DD-819D-908F3CCC887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3201491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28F96C-2C23-453C-AB72-A1D7CF894058}"/>
              </a:ext>
            </a:extLst>
          </p:cNvPr>
          <p:cNvSpPr>
            <a:spLocks noGrp="1"/>
          </p:cNvSpPr>
          <p:nvPr>
            <p:ph idx="1"/>
          </p:nvPr>
        </p:nvSpPr>
        <p:spPr>
          <a:xfrm>
            <a:off x="581191" y="1431283"/>
            <a:ext cx="11029615" cy="4844716"/>
          </a:xfrm>
        </p:spPr>
        <p:txBody>
          <a:bodyPr>
            <a:noAutofit/>
          </a:bodyPr>
          <a:lstStyle/>
          <a:p>
            <a:endParaRPr lang="en-US" sz="2400" b="1" dirty="0">
              <a:effectLst/>
              <a:latin typeface="Garamond" panose="02020404030301010803" pitchFamily="18" charset="0"/>
              <a:ea typeface="Calibri" panose="020F0502020204030204" pitchFamily="34" charset="0"/>
              <a:cs typeface="Calibri Light" panose="020F0302020204030204" pitchFamily="34" charset="0"/>
            </a:endParaRPr>
          </a:p>
          <a:p>
            <a:r>
              <a:rPr lang="en-US" sz="2400" b="1" dirty="0">
                <a:effectLst/>
                <a:latin typeface="Garamond" panose="02020404030301010803" pitchFamily="18" charset="0"/>
                <a:ea typeface="Calibri" panose="020F0502020204030204" pitchFamily="34" charset="0"/>
                <a:cs typeface="Calibri Light" panose="020F0302020204030204" pitchFamily="34" charset="0"/>
              </a:rPr>
              <a:t>Child Care Application for Enrollment Form [CF-FSP 5219] or equivalent</a:t>
            </a:r>
            <a:endParaRPr lang="en-US" sz="2400" b="1" dirty="0">
              <a:effectLst/>
              <a:latin typeface="Garamond" panose="02020404030301010803" pitchFamily="18"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Garamond" panose="02020404030301010803" pitchFamily="18" charset="0"/>
                <a:ea typeface="Calibri" panose="020F0502020204030204" pitchFamily="34" charset="0"/>
                <a:cs typeface="Calibri Light" panose="020F0302020204030204" pitchFamily="34" charset="0"/>
              </a:rPr>
              <a:t>Signed custodial parent/legal guardian statement(s) acknowledging receipt of the program’s disciplinary and expulsion policies </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2400" dirty="0">
                <a:effectLst/>
                <a:latin typeface="Garamond" panose="02020404030301010803" pitchFamily="18" charset="0"/>
                <a:ea typeface="Calibri" panose="020F0502020204030204" pitchFamily="34" charset="0"/>
                <a:cs typeface="Calibri Light" panose="020F0302020204030204" pitchFamily="34" charset="0"/>
              </a:rPr>
              <a:t>Signed custodial parent/legal guardian statements acknowledging receipt of the Department's child care facility brochure, "Know Your Child Care Facility," [CF/PI 175-24] or the Department’s family day care home brochure, “Selecting A Family Day Care Home Provider” [CF/PI 175-28]</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p>
            <a:r>
              <a:rPr lang="en-US" sz="2400" b="1" dirty="0">
                <a:effectLst/>
                <a:latin typeface="Garamond" panose="02020404030301010803" pitchFamily="18" charset="0"/>
                <a:ea typeface="Calibri" panose="020F0502020204030204" pitchFamily="34" charset="0"/>
                <a:cs typeface="Calibri Light" panose="020F0302020204030204" pitchFamily="34" charset="0"/>
              </a:rPr>
              <a:t>Current Student Health Examination Certificate </a:t>
            </a:r>
            <a:endParaRPr lang="en-US" sz="2400" b="1" dirty="0">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E1544756-26A5-42BE-B6B4-4E51E872CC8E}"/>
              </a:ext>
            </a:extLst>
          </p:cNvPr>
          <p:cNvSpPr>
            <a:spLocks noGrp="1"/>
          </p:cNvSpPr>
          <p:nvPr>
            <p:ph type="title"/>
          </p:nvPr>
        </p:nvSpPr>
        <p:spPr>
          <a:xfrm>
            <a:off x="581191" y="568128"/>
            <a:ext cx="11029616" cy="1003998"/>
          </a:xfrm>
        </p:spPr>
        <p:txBody>
          <a:bodyPr>
            <a:normAutofit/>
          </a:bodyPr>
          <a:lstStyle/>
          <a:p>
            <a:r>
              <a:rPr lang="en-US" dirty="0">
                <a:latin typeface="Garamond" panose="02020404030301010803" pitchFamily="18" charset="0"/>
              </a:rPr>
              <a:t>Children’s Records</a:t>
            </a:r>
          </a:p>
        </p:txBody>
      </p:sp>
      <p:sp>
        <p:nvSpPr>
          <p:cNvPr id="4" name="Slide Number Placeholder 3">
            <a:extLst>
              <a:ext uri="{FF2B5EF4-FFF2-40B4-BE49-F238E27FC236}">
                <a16:creationId xmlns:a16="http://schemas.microsoft.com/office/drawing/2014/main" id="{E9FF1EEE-AEC6-4C6B-94FD-2B2C762DB96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3911927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C5AC06-7DEE-B2CC-98BF-9A0A261FB13C}"/>
              </a:ext>
            </a:extLst>
          </p:cNvPr>
          <p:cNvSpPr>
            <a:spLocks noGrp="1"/>
          </p:cNvSpPr>
          <p:nvPr>
            <p:ph idx="1"/>
          </p:nvPr>
        </p:nvSpPr>
        <p:spPr>
          <a:xfrm>
            <a:off x="336884" y="1540042"/>
            <a:ext cx="11421979" cy="4883872"/>
          </a:xfrm>
        </p:spPr>
        <p:txBody>
          <a:bodyPr>
            <a:normAutofit/>
          </a:bodyPr>
          <a:lstStyle/>
          <a:p>
            <a:pPr marL="0" indent="0">
              <a:buNone/>
            </a:pPr>
            <a:endParaRPr lang="en-US" sz="2400" b="1" dirty="0">
              <a:latin typeface="Garamond" panose="02020404030301010803" pitchFamily="18" charset="0"/>
            </a:endParaRPr>
          </a:p>
          <a:p>
            <a:r>
              <a:rPr lang="en-US" sz="2400" b="1" dirty="0">
                <a:effectLst/>
                <a:latin typeface="Garamond" panose="02020404030301010803" pitchFamily="18" charset="0"/>
                <a:ea typeface="Calibri" panose="020F0502020204030204" pitchFamily="34" charset="0"/>
                <a:cs typeface="Calibri Light" panose="020F0302020204030204" pitchFamily="34" charset="0"/>
              </a:rPr>
              <a:t>Current Florida Certificate of Immunization </a:t>
            </a:r>
          </a:p>
          <a:p>
            <a:pPr lvl="1"/>
            <a:r>
              <a:rPr lang="en-US" sz="2400" b="1" dirty="0">
                <a:effectLst/>
                <a:latin typeface="Garamond" panose="02020404030301010803" pitchFamily="18" charset="0"/>
                <a:ea typeface="Calibri" panose="020F0502020204030204" pitchFamily="34" charset="0"/>
                <a:cs typeface="Times New Roman" panose="02020603050405020304" pitchFamily="18" charset="0"/>
                <a:hlinkClick r:id="rId3"/>
              </a:rPr>
              <a:t>Florida SHOTS </a:t>
            </a:r>
            <a:r>
              <a:rPr lang="en-US" sz="2400" b="1" dirty="0">
                <a:effectLst/>
                <a:latin typeface="Garamond" panose="02020404030301010803" pitchFamily="18" charset="0"/>
                <a:ea typeface="Calibri" panose="020F0502020204030204" pitchFamily="34" charset="0"/>
                <a:cs typeface="Times New Roman" panose="02020603050405020304" pitchFamily="18" charset="0"/>
              </a:rPr>
              <a:t>– Schools &amp; Child Care Centers</a:t>
            </a:r>
          </a:p>
          <a:p>
            <a:r>
              <a:rPr lang="en-US" sz="2400" b="1" dirty="0">
                <a:effectLst/>
                <a:latin typeface="Garamond" panose="02020404030301010803" pitchFamily="18" charset="0"/>
                <a:ea typeface="Calibri" panose="020F0502020204030204" pitchFamily="34" charset="0"/>
                <a:cs typeface="Calibri Light" panose="020F0302020204030204" pitchFamily="34" charset="0"/>
              </a:rPr>
              <a:t>Influenza Brochure </a:t>
            </a:r>
            <a:endParaRPr lang="en-US" sz="2400" b="1" dirty="0">
              <a:effectLst/>
              <a:latin typeface="Garamond" panose="02020404030301010803" pitchFamily="18" charset="0"/>
              <a:ea typeface="Calibri" panose="020F0502020204030204" pitchFamily="34" charset="0"/>
              <a:cs typeface="Times New Roman" panose="02020603050405020304" pitchFamily="18" charset="0"/>
            </a:endParaRPr>
          </a:p>
          <a:p>
            <a:r>
              <a:rPr lang="en-US" sz="2400" b="1" dirty="0">
                <a:effectLst/>
                <a:latin typeface="Garamond" panose="02020404030301010803" pitchFamily="18" charset="0"/>
                <a:ea typeface="Calibri" panose="020F0502020204030204" pitchFamily="34" charset="0"/>
                <a:cs typeface="Calibri Light" panose="020F0302020204030204" pitchFamily="34" charset="0"/>
              </a:rPr>
              <a:t>Distracted Adult Brochure </a:t>
            </a:r>
            <a:endParaRPr lang="en-US" sz="2400" b="1" dirty="0">
              <a:latin typeface="Garamond" panose="02020404030301010803" pitchFamily="18" charset="0"/>
            </a:endParaRPr>
          </a:p>
          <a:p>
            <a:r>
              <a:rPr lang="en-US" sz="2400" b="1" dirty="0">
                <a:latin typeface="Garamond" panose="02020404030301010803" pitchFamily="18" charset="0"/>
              </a:rPr>
              <a:t>Medication Administration Form (</a:t>
            </a:r>
            <a:r>
              <a:rPr lang="en-US" sz="2400" b="1" dirty="0">
                <a:solidFill>
                  <a:srgbClr val="FF0000"/>
                </a:solidFill>
                <a:latin typeface="Garamond" panose="02020404030301010803" pitchFamily="18" charset="0"/>
              </a:rPr>
              <a:t>When Applicable</a:t>
            </a:r>
            <a:r>
              <a:rPr lang="en-US" sz="2400" b="1" dirty="0">
                <a:latin typeface="Garamond" panose="02020404030301010803" pitchFamily="18" charset="0"/>
              </a:rPr>
              <a:t>)</a:t>
            </a:r>
          </a:p>
          <a:p>
            <a:r>
              <a:rPr lang="en-US" sz="2400" b="1" dirty="0">
                <a:latin typeface="Garamond" panose="02020404030301010803" pitchFamily="18" charset="0"/>
              </a:rPr>
              <a:t>Accident/Incident Reporting Form (</a:t>
            </a:r>
            <a:r>
              <a:rPr lang="en-US" sz="2400" b="1" dirty="0">
                <a:solidFill>
                  <a:srgbClr val="FF0000"/>
                </a:solidFill>
                <a:latin typeface="Garamond" panose="02020404030301010803" pitchFamily="18" charset="0"/>
              </a:rPr>
              <a:t>When Applicable</a:t>
            </a:r>
            <a:r>
              <a:rPr lang="en-US" sz="2400" b="1" dirty="0">
                <a:latin typeface="Garamond" panose="02020404030301010803" pitchFamily="18" charset="0"/>
              </a:rPr>
              <a:t>)</a:t>
            </a:r>
          </a:p>
          <a:p>
            <a:r>
              <a:rPr lang="en-US" sz="2400" b="1" dirty="0">
                <a:latin typeface="Garamond" panose="02020404030301010803" pitchFamily="18" charset="0"/>
              </a:rPr>
              <a:t>Food Related Activities  Form (</a:t>
            </a:r>
            <a:r>
              <a:rPr lang="en-US" sz="2400" b="1" dirty="0">
                <a:solidFill>
                  <a:srgbClr val="FF0000"/>
                </a:solidFill>
                <a:latin typeface="Garamond" panose="02020404030301010803" pitchFamily="18" charset="0"/>
              </a:rPr>
              <a:t>When Applicable</a:t>
            </a:r>
            <a:r>
              <a:rPr lang="en-US" sz="2400" b="1" dirty="0">
                <a:latin typeface="Garamond" panose="02020404030301010803" pitchFamily="18" charset="0"/>
              </a:rPr>
              <a:t>)</a:t>
            </a:r>
          </a:p>
        </p:txBody>
      </p:sp>
      <p:sp>
        <p:nvSpPr>
          <p:cNvPr id="3" name="Title 2">
            <a:extLst>
              <a:ext uri="{FF2B5EF4-FFF2-40B4-BE49-F238E27FC236}">
                <a16:creationId xmlns:a16="http://schemas.microsoft.com/office/drawing/2014/main" id="{FCBD81DD-7D4C-17F6-83CA-B9EADFCA54CD}"/>
              </a:ext>
            </a:extLst>
          </p:cNvPr>
          <p:cNvSpPr>
            <a:spLocks noGrp="1"/>
          </p:cNvSpPr>
          <p:nvPr>
            <p:ph type="title"/>
          </p:nvPr>
        </p:nvSpPr>
        <p:spPr>
          <a:xfrm>
            <a:off x="581191" y="592191"/>
            <a:ext cx="11029616" cy="834918"/>
          </a:xfrm>
        </p:spPr>
        <p:txBody>
          <a:bodyPr>
            <a:normAutofit/>
          </a:bodyPr>
          <a:lstStyle/>
          <a:p>
            <a:r>
              <a:rPr lang="en-US" sz="4000" dirty="0">
                <a:latin typeface="Garamond" panose="02020404030301010803" pitchFamily="18" charset="0"/>
              </a:rPr>
              <a:t>CHILDREN’S FILES CONTD..</a:t>
            </a:r>
          </a:p>
        </p:txBody>
      </p:sp>
      <p:sp>
        <p:nvSpPr>
          <p:cNvPr id="4" name="Slide Number Placeholder 3">
            <a:extLst>
              <a:ext uri="{FF2B5EF4-FFF2-40B4-BE49-F238E27FC236}">
                <a16:creationId xmlns:a16="http://schemas.microsoft.com/office/drawing/2014/main" id="{300AA5F2-21C7-74FD-2D28-8F76DBCA001F}"/>
              </a:ext>
            </a:extLst>
          </p:cNvPr>
          <p:cNvSpPr>
            <a:spLocks noGrp="1"/>
          </p:cNvSpPr>
          <p:nvPr>
            <p:ph type="sldNum" sz="quarter" idx="12"/>
          </p:nvPr>
        </p:nvSpPr>
        <p:spPr/>
        <p:txBody>
          <a:bodyPr/>
          <a:lstStyle/>
          <a:p>
            <a:fld id="{3A98EE3D-8CD1-4C3F-BD1C-C98C9596463C}" type="slidenum">
              <a:rPr lang="en-US" smtClean="0"/>
              <a:pPr/>
              <a:t>22</a:t>
            </a:fld>
            <a:endParaRPr lang="en-US" dirty="0"/>
          </a:p>
        </p:txBody>
      </p:sp>
    </p:spTree>
    <p:extLst>
      <p:ext uri="{BB962C8B-B14F-4D97-AF65-F5344CB8AC3E}">
        <p14:creationId xmlns:p14="http://schemas.microsoft.com/office/powerpoint/2010/main" val="1691966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508E23-9E09-41BA-9094-5AB3B04F2666}"/>
              </a:ext>
            </a:extLst>
          </p:cNvPr>
          <p:cNvSpPr>
            <a:spLocks noGrp="1"/>
          </p:cNvSpPr>
          <p:nvPr>
            <p:ph type="title"/>
          </p:nvPr>
        </p:nvSpPr>
        <p:spPr>
          <a:xfrm>
            <a:off x="556637" y="434086"/>
            <a:ext cx="11029616" cy="1283904"/>
          </a:xfrm>
        </p:spPr>
        <p:txBody>
          <a:bodyPr>
            <a:noAutofit/>
          </a:bodyPr>
          <a:lstStyle/>
          <a:p>
            <a:r>
              <a:rPr lang="en-US" dirty="0">
                <a:latin typeface="Garamond" panose="02020404030301010803" pitchFamily="18" charset="0"/>
              </a:rPr>
              <a:t>Influenza &amp; Distracted Adult Brochure</a:t>
            </a:r>
          </a:p>
        </p:txBody>
      </p:sp>
      <p:pic>
        <p:nvPicPr>
          <p:cNvPr id="13" name="Content Placeholder 12">
            <a:extLst>
              <a:ext uri="{FF2B5EF4-FFF2-40B4-BE49-F238E27FC236}">
                <a16:creationId xmlns:a16="http://schemas.microsoft.com/office/drawing/2014/main" id="{9D0DAB2C-C2CD-4132-A4E4-CCB80B482F68}"/>
              </a:ext>
            </a:extLst>
          </p:cNvPr>
          <p:cNvPicPr>
            <a:picLocks noGrp="1" noChangeAspect="1"/>
          </p:cNvPicPr>
          <p:nvPr>
            <p:ph sz="half" idx="2"/>
          </p:nvPr>
        </p:nvPicPr>
        <p:blipFill>
          <a:blip r:embed="rId3"/>
          <a:stretch>
            <a:fillRect/>
          </a:stretch>
        </p:blipFill>
        <p:spPr>
          <a:xfrm>
            <a:off x="4633131" y="2771835"/>
            <a:ext cx="2925737" cy="3652079"/>
          </a:xfrm>
          <a:prstGeom prst="rect">
            <a:avLst/>
          </a:prstGeom>
        </p:spPr>
      </p:pic>
      <p:sp>
        <p:nvSpPr>
          <p:cNvPr id="4" name="Slide Number Placeholder 3">
            <a:extLst>
              <a:ext uri="{FF2B5EF4-FFF2-40B4-BE49-F238E27FC236}">
                <a16:creationId xmlns:a16="http://schemas.microsoft.com/office/drawing/2014/main" id="{0F57AB41-3027-403F-9EBA-872984B2D6C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pic>
        <p:nvPicPr>
          <p:cNvPr id="14" name="Content Placeholder 13">
            <a:extLst>
              <a:ext uri="{FF2B5EF4-FFF2-40B4-BE49-F238E27FC236}">
                <a16:creationId xmlns:a16="http://schemas.microsoft.com/office/drawing/2014/main" id="{494BF11B-29CC-4770-A40E-54F14AA94A20}"/>
              </a:ext>
            </a:extLst>
          </p:cNvPr>
          <p:cNvPicPr>
            <a:picLocks noGrp="1" noChangeAspect="1"/>
          </p:cNvPicPr>
          <p:nvPr>
            <p:ph sz="half" idx="1"/>
          </p:nvPr>
        </p:nvPicPr>
        <p:blipFill>
          <a:blip r:embed="rId4"/>
          <a:stretch>
            <a:fillRect/>
          </a:stretch>
        </p:blipFill>
        <p:spPr>
          <a:xfrm>
            <a:off x="605747" y="1717990"/>
            <a:ext cx="3528292" cy="2723935"/>
          </a:xfrm>
          <a:prstGeom prst="rect">
            <a:avLst/>
          </a:prstGeom>
        </p:spPr>
      </p:pic>
      <p:pic>
        <p:nvPicPr>
          <p:cNvPr id="16" name="Picture 15">
            <a:extLst>
              <a:ext uri="{FF2B5EF4-FFF2-40B4-BE49-F238E27FC236}">
                <a16:creationId xmlns:a16="http://schemas.microsoft.com/office/drawing/2014/main" id="{54602050-CD7C-4DFD-B541-FF58DFC1295D}"/>
              </a:ext>
            </a:extLst>
          </p:cNvPr>
          <p:cNvPicPr>
            <a:picLocks noChangeAspect="1"/>
          </p:cNvPicPr>
          <p:nvPr/>
        </p:nvPicPr>
        <p:blipFill>
          <a:blip r:embed="rId5"/>
          <a:stretch>
            <a:fillRect/>
          </a:stretch>
        </p:blipFill>
        <p:spPr>
          <a:xfrm>
            <a:off x="8057961" y="1894276"/>
            <a:ext cx="3528292" cy="2703598"/>
          </a:xfrm>
          <a:prstGeom prst="rect">
            <a:avLst/>
          </a:prstGeom>
        </p:spPr>
      </p:pic>
    </p:spTree>
    <p:extLst>
      <p:ext uri="{BB962C8B-B14F-4D97-AF65-F5344CB8AC3E}">
        <p14:creationId xmlns:p14="http://schemas.microsoft.com/office/powerpoint/2010/main" val="2034149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F2B125-CF21-48F4-9FBE-FD1CCDB4D2AF}"/>
              </a:ext>
            </a:extLst>
          </p:cNvPr>
          <p:cNvSpPr>
            <a:spLocks noGrp="1"/>
          </p:cNvSpPr>
          <p:nvPr>
            <p:ph type="title"/>
          </p:nvPr>
        </p:nvSpPr>
        <p:spPr>
          <a:xfrm>
            <a:off x="581192" y="652790"/>
            <a:ext cx="11029616" cy="834918"/>
          </a:xfrm>
        </p:spPr>
        <p:txBody>
          <a:bodyPr>
            <a:normAutofit/>
          </a:bodyPr>
          <a:lstStyle/>
          <a:p>
            <a:pPr algn="ctr"/>
            <a:r>
              <a:rPr lang="en-US" sz="4400" dirty="0">
                <a:latin typeface="Garamond" panose="02020404030301010803" pitchFamily="18" charset="0"/>
              </a:rPr>
              <a:t>Training Requirements</a:t>
            </a:r>
          </a:p>
        </p:txBody>
      </p:sp>
      <p:sp>
        <p:nvSpPr>
          <p:cNvPr id="4" name="Slide Number Placeholder 3">
            <a:extLst>
              <a:ext uri="{FF2B5EF4-FFF2-40B4-BE49-F238E27FC236}">
                <a16:creationId xmlns:a16="http://schemas.microsoft.com/office/drawing/2014/main" id="{3D0930AC-6F1F-434B-9303-1D66C15E0F2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graphicFrame>
        <p:nvGraphicFramePr>
          <p:cNvPr id="5" name="Text Placeholder 4">
            <a:extLst>
              <a:ext uri="{FF2B5EF4-FFF2-40B4-BE49-F238E27FC236}">
                <a16:creationId xmlns:a16="http://schemas.microsoft.com/office/drawing/2014/main" id="{1350DA74-9367-45D2-957F-B5DA1AD8BD76}"/>
              </a:ext>
            </a:extLst>
          </p:cNvPr>
          <p:cNvGraphicFramePr>
            <a:graphicFrameLocks noGrp="1"/>
          </p:cNvGraphicFramePr>
          <p:nvPr>
            <p:ph idx="1"/>
            <p:extLst>
              <p:ext uri="{D42A27DB-BD31-4B8C-83A1-F6EECF244321}">
                <p14:modId xmlns:p14="http://schemas.microsoft.com/office/powerpoint/2010/main" val="713486062"/>
              </p:ext>
            </p:extLst>
          </p:nvPr>
        </p:nvGraphicFramePr>
        <p:xfrm>
          <a:off x="782847" y="1741297"/>
          <a:ext cx="9567527" cy="4682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410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4980DB-5BD3-4881-9695-50627619883C}"/>
              </a:ext>
            </a:extLst>
          </p:cNvPr>
          <p:cNvSpPr>
            <a:spLocks noGrp="1"/>
          </p:cNvSpPr>
          <p:nvPr>
            <p:ph type="title"/>
          </p:nvPr>
        </p:nvSpPr>
        <p:spPr>
          <a:xfrm>
            <a:off x="581192" y="621100"/>
            <a:ext cx="11029616" cy="562202"/>
          </a:xfrm>
        </p:spPr>
        <p:txBody>
          <a:bodyPr>
            <a:noAutofit/>
          </a:bodyPr>
          <a:lstStyle/>
          <a:p>
            <a:pPr algn="ctr"/>
            <a:r>
              <a:rPr lang="en-US" dirty="0">
                <a:latin typeface="Garamond" panose="02020404030301010803" pitchFamily="18" charset="0"/>
              </a:rPr>
              <a:t>Top 5 Violations</a:t>
            </a:r>
          </a:p>
        </p:txBody>
      </p:sp>
      <p:sp>
        <p:nvSpPr>
          <p:cNvPr id="4" name="Slide Number Placeholder 3">
            <a:extLst>
              <a:ext uri="{FF2B5EF4-FFF2-40B4-BE49-F238E27FC236}">
                <a16:creationId xmlns:a16="http://schemas.microsoft.com/office/drawing/2014/main" id="{4CF95EE7-6537-4BF1-B9B8-3DA756CD5F2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pic>
        <p:nvPicPr>
          <p:cNvPr id="10" name="Picture 9">
            <a:extLst>
              <a:ext uri="{FF2B5EF4-FFF2-40B4-BE49-F238E27FC236}">
                <a16:creationId xmlns:a16="http://schemas.microsoft.com/office/drawing/2014/main" id="{9858D86C-1564-4AA0-B194-B1BC9F2B4B43}"/>
              </a:ext>
            </a:extLst>
          </p:cNvPr>
          <p:cNvPicPr>
            <a:picLocks noChangeAspect="1"/>
          </p:cNvPicPr>
          <p:nvPr/>
        </p:nvPicPr>
        <p:blipFill>
          <a:blip r:embed="rId3"/>
          <a:stretch>
            <a:fillRect/>
          </a:stretch>
        </p:blipFill>
        <p:spPr>
          <a:xfrm>
            <a:off x="2582779" y="1417229"/>
            <a:ext cx="6497053" cy="5371810"/>
          </a:xfrm>
          <a:prstGeom prst="rect">
            <a:avLst/>
          </a:prstGeom>
        </p:spPr>
      </p:pic>
    </p:spTree>
    <p:extLst>
      <p:ext uri="{BB962C8B-B14F-4D97-AF65-F5344CB8AC3E}">
        <p14:creationId xmlns:p14="http://schemas.microsoft.com/office/powerpoint/2010/main" val="38417335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D016A3-CDEF-0BE9-AEB6-55670B254063}"/>
              </a:ext>
            </a:extLst>
          </p:cNvPr>
          <p:cNvSpPr>
            <a:spLocks noGrp="1"/>
          </p:cNvSpPr>
          <p:nvPr>
            <p:ph idx="1"/>
          </p:nvPr>
        </p:nvSpPr>
        <p:spPr>
          <a:xfrm>
            <a:off x="581192" y="1636295"/>
            <a:ext cx="11029615" cy="4973052"/>
          </a:xfrm>
        </p:spPr>
        <p:txBody>
          <a:bodyPr>
            <a:normAutofit fontScale="47500" lnSpcReduction="20000"/>
          </a:bodyPr>
          <a:lstStyle/>
          <a:p>
            <a:pPr marL="0" marR="0">
              <a:spcBef>
                <a:spcPts val="0"/>
              </a:spcBef>
              <a:spcAft>
                <a:spcPts val="0"/>
              </a:spcAft>
            </a:pPr>
            <a:r>
              <a:rPr lang="en-US" sz="1800" b="1" dirty="0">
                <a:solidFill>
                  <a:srgbClr val="FF0000"/>
                </a:solidFill>
                <a:effectLst/>
                <a:latin typeface="Calibri" panose="020F0502020204030204" pitchFamily="34" charset="0"/>
                <a:ea typeface="Calibri" panose="020F0502020204030204" pitchFamily="34" charset="0"/>
              </a:rPr>
              <a:t>Overall, Supervision &amp; Ratio are the resounding top 2 alleged violations across the board.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Since we started the log in October 2022,</a:t>
            </a:r>
            <a:r>
              <a:rPr lang="en-US" sz="1800" dirty="0">
                <a:effectLst/>
                <a:latin typeface="Calibri" panose="020F0502020204030204" pitchFamily="34" charset="0"/>
                <a:ea typeface="Calibri" panose="020F0502020204030204" pitchFamily="34" charset="0"/>
              </a:rPr>
              <a:t> there have been 824 complaints logged w/ follow-up including both online and from the regions inputting.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The top alleged violations of complaint are:</a:t>
            </a:r>
          </a:p>
          <a:p>
            <a:pPr marL="342900" marR="0" lvl="0" indent="-342900">
              <a:spcBef>
                <a:spcPts val="0"/>
              </a:spcBef>
              <a:spcAft>
                <a:spcPts val="0"/>
              </a:spcAft>
              <a:buFont typeface="+mj-lt"/>
              <a:buAutoNum type="arabicPeriod"/>
            </a:pPr>
            <a:r>
              <a:rPr lang="en-US" sz="1800" b="1" dirty="0">
                <a:effectLst/>
                <a:latin typeface="Calibri" panose="020F0502020204030204" pitchFamily="34" charset="0"/>
                <a:ea typeface="Times New Roman" panose="02020603050405020304" pitchFamily="18" charset="0"/>
              </a:rPr>
              <a:t>Supervision – 127</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b="1" dirty="0">
                <a:effectLst/>
                <a:latin typeface="Calibri" panose="020F0502020204030204" pitchFamily="34" charset="0"/>
                <a:ea typeface="Times New Roman" panose="02020603050405020304" pitchFamily="18" charset="0"/>
              </a:rPr>
              <a:t>Ratio – 114</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General Health &amp; Safety – 86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Illegal Operation – 70</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Abuse &amp; Neglect – 64</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4472C4"/>
                </a:solidFill>
                <a:effectLst/>
                <a:latin typeface="Calibri" panose="020F0502020204030204" pitchFamily="34" charset="0"/>
                <a:ea typeface="Calibri" panose="020F0502020204030204" pitchFamily="34" charset="0"/>
              </a:rPr>
              <a:t>Supervision &amp; Ratio account for almost </a:t>
            </a:r>
            <a:r>
              <a:rPr lang="en-US" sz="1800" b="1" dirty="0">
                <a:solidFill>
                  <a:srgbClr val="4472C4"/>
                </a:solidFill>
                <a:effectLst/>
                <a:latin typeface="Calibri" panose="020F0502020204030204" pitchFamily="34" charset="0"/>
                <a:ea typeface="Calibri" panose="020F0502020204030204" pitchFamily="34" charset="0"/>
              </a:rPr>
              <a:t>30%</a:t>
            </a:r>
            <a:r>
              <a:rPr lang="en-US" sz="1800" dirty="0">
                <a:solidFill>
                  <a:srgbClr val="4472C4"/>
                </a:solidFill>
                <a:effectLst/>
                <a:latin typeface="Calibri" panose="020F0502020204030204" pitchFamily="34" charset="0"/>
                <a:ea typeface="Calibri" panose="020F0502020204030204" pitchFamily="34" charset="0"/>
              </a:rPr>
              <a:t> of all logged complaints since October 2022.</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For 2023 alone the out of 337 logged complaints, the top alleged violations are:</a:t>
            </a:r>
          </a:p>
          <a:p>
            <a:pPr marL="342900" marR="0" lvl="0" indent="-342900">
              <a:spcBef>
                <a:spcPts val="0"/>
              </a:spcBef>
              <a:spcAft>
                <a:spcPts val="0"/>
              </a:spcAft>
              <a:buFont typeface="+mj-lt"/>
              <a:buAutoNum type="arabicPeriod"/>
            </a:pPr>
            <a:r>
              <a:rPr lang="en-US" sz="1800" b="1" dirty="0">
                <a:effectLst/>
                <a:latin typeface="Calibri" panose="020F0502020204030204" pitchFamily="34" charset="0"/>
                <a:ea typeface="Times New Roman" panose="02020603050405020304" pitchFamily="18" charset="0"/>
              </a:rPr>
              <a:t>Supervision – 66</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b="1" dirty="0">
                <a:effectLst/>
                <a:latin typeface="Calibri" panose="020F0502020204030204" pitchFamily="34" charset="0"/>
                <a:ea typeface="Times New Roman" panose="02020603050405020304" pitchFamily="18" charset="0"/>
              </a:rPr>
              <a:t>Ratio – 52</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Access/Child Safety – 30</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Abuse/Neglect – 28</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General Health &amp; Safety – 27</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4472C4"/>
                </a:solidFill>
                <a:effectLst/>
                <a:latin typeface="Calibri" panose="020F0502020204030204" pitchFamily="34" charset="0"/>
                <a:ea typeface="Calibri" panose="020F0502020204030204" pitchFamily="34" charset="0"/>
              </a:rPr>
              <a:t>Supervision &amp; Ratio account for </a:t>
            </a:r>
            <a:r>
              <a:rPr lang="en-US" sz="1800" b="1" dirty="0">
                <a:solidFill>
                  <a:srgbClr val="4472C4"/>
                </a:solidFill>
                <a:effectLst/>
                <a:latin typeface="Calibri" panose="020F0502020204030204" pitchFamily="34" charset="0"/>
                <a:ea typeface="Calibri" panose="020F0502020204030204" pitchFamily="34" charset="0"/>
              </a:rPr>
              <a:t>35%</a:t>
            </a:r>
            <a:r>
              <a:rPr lang="en-US" sz="1800" dirty="0">
                <a:solidFill>
                  <a:srgbClr val="4472C4"/>
                </a:solidFill>
                <a:effectLst/>
                <a:latin typeface="Calibri" panose="020F0502020204030204" pitchFamily="34" charset="0"/>
                <a:ea typeface="Calibri" panose="020F0502020204030204" pitchFamily="34" charset="0"/>
              </a:rPr>
              <a:t> of all logged complaints for 2023.</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i="1" dirty="0">
                <a:effectLst/>
                <a:highlight>
                  <a:srgbClr val="FFFF00"/>
                </a:highlight>
                <a:latin typeface="Calibri" panose="020F0502020204030204" pitchFamily="34" charset="0"/>
                <a:ea typeface="Calibri" panose="020F0502020204030204" pitchFamily="34" charset="0"/>
              </a:rPr>
              <a:t>*Southern and Suncoast have not utilized the complaint log frequently. Much of this data is based on Central, NE, NW &amp; online complaints received.</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ONLINE COMPLAINTS ONLY INFO:</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Out of 940 </a:t>
            </a:r>
            <a:r>
              <a:rPr lang="en-US" sz="1800" u="sng" dirty="0">
                <a:effectLst/>
                <a:latin typeface="Calibri" panose="020F0502020204030204" pitchFamily="34" charset="0"/>
                <a:ea typeface="Calibri" panose="020F0502020204030204" pitchFamily="34" charset="0"/>
              </a:rPr>
              <a:t>Online Complaints</a:t>
            </a:r>
            <a:r>
              <a:rPr lang="en-US" sz="1800" dirty="0">
                <a:effectLst/>
                <a:latin typeface="Calibri" panose="020F0502020204030204" pitchFamily="34" charset="0"/>
                <a:ea typeface="Calibri" panose="020F0502020204030204" pitchFamily="34" charset="0"/>
              </a:rPr>
              <a:t> for FY 22-23, the top alleged violations are:</a:t>
            </a:r>
          </a:p>
          <a:p>
            <a:pPr marL="342900" marR="0" lvl="0" indent="-342900">
              <a:spcBef>
                <a:spcPts val="0"/>
              </a:spcBef>
              <a:spcAft>
                <a:spcPts val="0"/>
              </a:spcAft>
              <a:buFont typeface="+mj-lt"/>
              <a:buAutoNum type="arabicPeriod"/>
            </a:pPr>
            <a:r>
              <a:rPr lang="en-US" sz="1800" b="1" dirty="0">
                <a:effectLst/>
                <a:latin typeface="Calibri" panose="020F0502020204030204" pitchFamily="34" charset="0"/>
                <a:ea typeface="Times New Roman" panose="02020603050405020304" pitchFamily="18" charset="0"/>
              </a:rPr>
              <a:t>Ratio - 273</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b="1" dirty="0">
                <a:effectLst/>
                <a:latin typeface="Calibri" panose="020F0502020204030204" pitchFamily="34" charset="0"/>
                <a:ea typeface="Times New Roman" panose="02020603050405020304" pitchFamily="18" charset="0"/>
              </a:rPr>
              <a:t>Supervision - 255</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Accident/Incident - 132</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Illegal Operation - 105</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Discipline – 95</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4472C4"/>
                </a:solidFill>
                <a:effectLst/>
                <a:latin typeface="Calibri" panose="020F0502020204030204" pitchFamily="34" charset="0"/>
                <a:ea typeface="Calibri" panose="020F0502020204030204" pitchFamily="34" charset="0"/>
              </a:rPr>
              <a:t>Supervision &amp; Ratio account for </a:t>
            </a:r>
            <a:r>
              <a:rPr lang="en-US" sz="1800" b="1" dirty="0">
                <a:solidFill>
                  <a:srgbClr val="4472C4"/>
                </a:solidFill>
                <a:effectLst/>
                <a:latin typeface="Calibri" panose="020F0502020204030204" pitchFamily="34" charset="0"/>
                <a:ea typeface="Calibri" panose="020F0502020204030204" pitchFamily="34" charset="0"/>
              </a:rPr>
              <a:t>56%</a:t>
            </a:r>
            <a:r>
              <a:rPr lang="en-US" sz="1800" dirty="0">
                <a:solidFill>
                  <a:srgbClr val="4472C4"/>
                </a:solidFill>
                <a:effectLst/>
                <a:latin typeface="Calibri" panose="020F0502020204030204" pitchFamily="34" charset="0"/>
                <a:ea typeface="Calibri" panose="020F0502020204030204" pitchFamily="34" charset="0"/>
              </a:rPr>
              <a:t> of all logged complaints for FY 22-23.</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Of 269 logged</a:t>
            </a:r>
            <a:r>
              <a:rPr lang="en-US" sz="1800" u="sng" dirty="0">
                <a:effectLst/>
                <a:latin typeface="Calibri" panose="020F0502020204030204" pitchFamily="34" charset="0"/>
                <a:ea typeface="Calibri" panose="020F0502020204030204" pitchFamily="34" charset="0"/>
              </a:rPr>
              <a:t> Online Complaints</a:t>
            </a:r>
            <a:r>
              <a:rPr lang="en-US" sz="1800" dirty="0">
                <a:effectLst/>
                <a:latin typeface="Calibri" panose="020F0502020204030204" pitchFamily="34" charset="0"/>
                <a:ea typeface="Calibri" panose="020F0502020204030204" pitchFamily="34" charset="0"/>
              </a:rPr>
              <a:t> for 2023, the top alleged violations are:</a:t>
            </a:r>
          </a:p>
          <a:p>
            <a:pPr marL="342900" marR="0" lvl="0" indent="-342900">
              <a:spcBef>
                <a:spcPts val="0"/>
              </a:spcBef>
              <a:spcAft>
                <a:spcPts val="0"/>
              </a:spcAft>
              <a:buFont typeface="+mj-lt"/>
              <a:buAutoNum type="arabicPeriod"/>
            </a:pPr>
            <a:r>
              <a:rPr lang="en-US" sz="1800" b="1" dirty="0">
                <a:effectLst/>
                <a:latin typeface="Calibri" panose="020F0502020204030204" pitchFamily="34" charset="0"/>
                <a:ea typeface="Times New Roman" panose="02020603050405020304" pitchFamily="18" charset="0"/>
              </a:rPr>
              <a:t>Supervision – 71</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b="1" dirty="0">
                <a:effectLst/>
                <a:latin typeface="Calibri" panose="020F0502020204030204" pitchFamily="34" charset="0"/>
                <a:ea typeface="Times New Roman" panose="02020603050405020304" pitchFamily="18" charset="0"/>
              </a:rPr>
              <a:t>Ratio – 65</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Accident/Incident -  35</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Discipline - 27</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Illegal Operation – 26</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4472C4"/>
                </a:solidFill>
                <a:effectLst/>
                <a:latin typeface="Calibri" panose="020F0502020204030204" pitchFamily="34" charset="0"/>
                <a:ea typeface="Calibri" panose="020F0502020204030204" pitchFamily="34" charset="0"/>
              </a:rPr>
              <a:t>Supervision &amp; Ratio account for almost </a:t>
            </a:r>
            <a:r>
              <a:rPr lang="en-US" sz="1800" b="1" dirty="0">
                <a:solidFill>
                  <a:srgbClr val="4472C4"/>
                </a:solidFill>
                <a:effectLst/>
                <a:latin typeface="Calibri" panose="020F0502020204030204" pitchFamily="34" charset="0"/>
                <a:ea typeface="Calibri" panose="020F0502020204030204" pitchFamily="34" charset="0"/>
              </a:rPr>
              <a:t>51%</a:t>
            </a:r>
            <a:r>
              <a:rPr lang="en-US" sz="1800" dirty="0">
                <a:solidFill>
                  <a:srgbClr val="4472C4"/>
                </a:solidFill>
                <a:effectLst/>
                <a:latin typeface="Calibri" panose="020F0502020204030204" pitchFamily="34" charset="0"/>
                <a:ea typeface="Calibri" panose="020F0502020204030204" pitchFamily="34" charset="0"/>
              </a:rPr>
              <a:t> of all logged online complaints for 2023.</a:t>
            </a:r>
            <a:endParaRPr lang="en-US" sz="1800" dirty="0">
              <a:effectLst/>
              <a:latin typeface="Calibri" panose="020F0502020204030204" pitchFamily="34" charset="0"/>
              <a:ea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A2F7A39D-3B47-8D6A-7033-8CCCC8706023}"/>
              </a:ext>
            </a:extLst>
          </p:cNvPr>
          <p:cNvSpPr>
            <a:spLocks noGrp="1"/>
          </p:cNvSpPr>
          <p:nvPr>
            <p:ph type="title"/>
          </p:nvPr>
        </p:nvSpPr>
        <p:spPr>
          <a:xfrm>
            <a:off x="581192" y="705124"/>
            <a:ext cx="11029616" cy="754708"/>
          </a:xfrm>
        </p:spPr>
        <p:txBody>
          <a:bodyPr>
            <a:normAutofit fontScale="90000"/>
          </a:bodyPr>
          <a:lstStyle/>
          <a:p>
            <a:r>
              <a:rPr lang="en-US" dirty="0"/>
              <a:t>Trending Violations</a:t>
            </a:r>
          </a:p>
        </p:txBody>
      </p:sp>
      <p:sp>
        <p:nvSpPr>
          <p:cNvPr id="4" name="Slide Number Placeholder 3">
            <a:extLst>
              <a:ext uri="{FF2B5EF4-FFF2-40B4-BE49-F238E27FC236}">
                <a16:creationId xmlns:a16="http://schemas.microsoft.com/office/drawing/2014/main" id="{553CB305-7402-76A4-4609-849CDE2664DD}"/>
              </a:ext>
            </a:extLst>
          </p:cNvPr>
          <p:cNvSpPr>
            <a:spLocks noGrp="1"/>
          </p:cNvSpPr>
          <p:nvPr>
            <p:ph type="sldNum" sz="quarter" idx="12"/>
          </p:nvPr>
        </p:nvSpPr>
        <p:spPr/>
        <p:txBody>
          <a:bodyPr/>
          <a:lstStyle/>
          <a:p>
            <a:fld id="{3A98EE3D-8CD1-4C3F-BD1C-C98C9596463C}" type="slidenum">
              <a:rPr lang="en-US" smtClean="0"/>
              <a:pPr/>
              <a:t>26</a:t>
            </a:fld>
            <a:endParaRPr lang="en-US" dirty="0"/>
          </a:p>
        </p:txBody>
      </p:sp>
    </p:spTree>
    <p:extLst>
      <p:ext uri="{BB962C8B-B14F-4D97-AF65-F5344CB8AC3E}">
        <p14:creationId xmlns:p14="http://schemas.microsoft.com/office/powerpoint/2010/main" val="3129207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6FD326-9D94-118C-2602-8B7868A17130}"/>
              </a:ext>
            </a:extLst>
          </p:cNvPr>
          <p:cNvSpPr>
            <a:spLocks noGrp="1"/>
          </p:cNvSpPr>
          <p:nvPr>
            <p:ph idx="1"/>
          </p:nvPr>
        </p:nvSpPr>
        <p:spPr>
          <a:xfrm>
            <a:off x="605746" y="1989221"/>
            <a:ext cx="11233327" cy="4434693"/>
          </a:xfrm>
        </p:spPr>
        <p:txBody>
          <a:bodyPr>
            <a:normAutofit/>
          </a:bodyPr>
          <a:lstStyle/>
          <a:p>
            <a:r>
              <a:rPr lang="en-US" sz="2400" b="1" dirty="0">
                <a:solidFill>
                  <a:schemeClr val="bg2">
                    <a:lumMod val="10000"/>
                  </a:schemeClr>
                </a:solidFill>
                <a:latin typeface="Garamond" panose="02020404030301010803" pitchFamily="18" charset="0"/>
              </a:rPr>
              <a:t>Technical Assistance</a:t>
            </a:r>
          </a:p>
          <a:p>
            <a:pPr marL="0" indent="0">
              <a:buNone/>
            </a:pPr>
            <a:r>
              <a:rPr lang="en-US" sz="2400" dirty="0">
                <a:solidFill>
                  <a:schemeClr val="bg2">
                    <a:lumMod val="10000"/>
                  </a:schemeClr>
                </a:solidFill>
                <a:latin typeface="Garamond" panose="02020404030301010803" pitchFamily="18" charset="0"/>
              </a:rPr>
              <a:t>	Flexibility</a:t>
            </a:r>
          </a:p>
          <a:p>
            <a:pPr marL="0" indent="0">
              <a:buNone/>
            </a:pPr>
            <a:r>
              <a:rPr lang="en-US" sz="2400" dirty="0">
                <a:solidFill>
                  <a:schemeClr val="bg2">
                    <a:lumMod val="10000"/>
                  </a:schemeClr>
                </a:solidFill>
                <a:latin typeface="Garamond" panose="02020404030301010803" pitchFamily="18" charset="0"/>
              </a:rPr>
              <a:t>	Resources Provided</a:t>
            </a:r>
          </a:p>
          <a:p>
            <a:pPr marL="0" indent="0">
              <a:buNone/>
            </a:pPr>
            <a:r>
              <a:rPr lang="en-US" sz="2400" dirty="0">
                <a:solidFill>
                  <a:schemeClr val="bg2">
                    <a:lumMod val="10000"/>
                  </a:schemeClr>
                </a:solidFill>
                <a:latin typeface="Garamond" panose="02020404030301010803" pitchFamily="18" charset="0"/>
              </a:rPr>
              <a:t>	One-on-One &amp; Group Trainings</a:t>
            </a:r>
          </a:p>
          <a:p>
            <a:r>
              <a:rPr lang="en-US" sz="2400" b="1" dirty="0">
                <a:solidFill>
                  <a:schemeClr val="bg2">
                    <a:lumMod val="10000"/>
                  </a:schemeClr>
                </a:solidFill>
                <a:latin typeface="Garamond" panose="02020404030301010803" pitchFamily="18" charset="0"/>
              </a:rPr>
              <a:t>Healthy &amp; Safety</a:t>
            </a:r>
          </a:p>
          <a:p>
            <a:pPr marL="0" indent="0">
              <a:buNone/>
            </a:pPr>
            <a:r>
              <a:rPr lang="en-US" sz="2400" dirty="0">
                <a:solidFill>
                  <a:schemeClr val="bg2">
                    <a:lumMod val="10000"/>
                  </a:schemeClr>
                </a:solidFill>
                <a:latin typeface="Garamond" panose="02020404030301010803" pitchFamily="18" charset="0"/>
              </a:rPr>
              <a:t>	Non-negotiable</a:t>
            </a:r>
          </a:p>
          <a:p>
            <a:pPr marL="0" indent="0">
              <a:buNone/>
            </a:pPr>
            <a:r>
              <a:rPr lang="en-US" sz="2400" dirty="0">
                <a:solidFill>
                  <a:schemeClr val="bg2">
                    <a:lumMod val="10000"/>
                  </a:schemeClr>
                </a:solidFill>
                <a:latin typeface="Garamond" panose="02020404030301010803" pitchFamily="18" charset="0"/>
              </a:rPr>
              <a:t>	TA still Provided &amp; Notated (Always)</a:t>
            </a:r>
          </a:p>
        </p:txBody>
      </p:sp>
      <p:sp>
        <p:nvSpPr>
          <p:cNvPr id="3" name="Title 2">
            <a:extLst>
              <a:ext uri="{FF2B5EF4-FFF2-40B4-BE49-F238E27FC236}">
                <a16:creationId xmlns:a16="http://schemas.microsoft.com/office/drawing/2014/main" id="{A54D630F-AB26-CD99-A67F-C4598D080F26}"/>
              </a:ext>
            </a:extLst>
          </p:cNvPr>
          <p:cNvSpPr>
            <a:spLocks noGrp="1"/>
          </p:cNvSpPr>
          <p:nvPr>
            <p:ph type="title"/>
          </p:nvPr>
        </p:nvSpPr>
        <p:spPr>
          <a:xfrm>
            <a:off x="581191" y="575746"/>
            <a:ext cx="11029616" cy="1189554"/>
          </a:xfrm>
        </p:spPr>
        <p:txBody>
          <a:bodyPr>
            <a:normAutofit fontScale="90000"/>
          </a:bodyPr>
          <a:lstStyle/>
          <a:p>
            <a:r>
              <a:rPr lang="en-US" dirty="0">
                <a:latin typeface="Garamond" panose="02020404030301010803" pitchFamily="18" charset="0"/>
              </a:rPr>
              <a:t>TECHNICAL ASSISTANCE VS. HEALTH &amp; SAFETY</a:t>
            </a:r>
          </a:p>
        </p:txBody>
      </p:sp>
      <p:sp>
        <p:nvSpPr>
          <p:cNvPr id="4" name="Slide Number Placeholder 3">
            <a:extLst>
              <a:ext uri="{FF2B5EF4-FFF2-40B4-BE49-F238E27FC236}">
                <a16:creationId xmlns:a16="http://schemas.microsoft.com/office/drawing/2014/main" id="{CA5A6C9F-5AC8-3635-B354-C79E9EC54F40}"/>
              </a:ext>
            </a:extLst>
          </p:cNvPr>
          <p:cNvSpPr>
            <a:spLocks noGrp="1"/>
          </p:cNvSpPr>
          <p:nvPr>
            <p:ph type="sldNum" sz="quarter" idx="12"/>
          </p:nvPr>
        </p:nvSpPr>
        <p:spPr/>
        <p:txBody>
          <a:bodyPr/>
          <a:lstStyle/>
          <a:p>
            <a:fld id="{3A98EE3D-8CD1-4C3F-BD1C-C98C9596463C}" type="slidenum">
              <a:rPr lang="en-US" smtClean="0"/>
              <a:pPr/>
              <a:t>27</a:t>
            </a:fld>
            <a:endParaRPr lang="en-US" dirty="0"/>
          </a:p>
        </p:txBody>
      </p:sp>
    </p:spTree>
    <p:extLst>
      <p:ext uri="{BB962C8B-B14F-4D97-AF65-F5344CB8AC3E}">
        <p14:creationId xmlns:p14="http://schemas.microsoft.com/office/powerpoint/2010/main" val="2896272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C34711-F933-A5AF-21E3-3047137117D7}"/>
              </a:ext>
            </a:extLst>
          </p:cNvPr>
          <p:cNvSpPr>
            <a:spLocks noGrp="1"/>
          </p:cNvSpPr>
          <p:nvPr>
            <p:ph idx="1"/>
          </p:nvPr>
        </p:nvSpPr>
        <p:spPr>
          <a:xfrm>
            <a:off x="581192" y="1860884"/>
            <a:ext cx="11209755" cy="3987466"/>
          </a:xfrm>
        </p:spPr>
        <p:txBody>
          <a:bodyPr>
            <a:normAutofit/>
          </a:bodyPr>
          <a:lstStyle/>
          <a:p>
            <a:pPr marL="0" indent="0" algn="ctr">
              <a:buNone/>
            </a:pPr>
            <a:endParaRPr lang="en-US" sz="4000" u="sng" dirty="0">
              <a:solidFill>
                <a:srgbClr val="0000FF"/>
              </a:solidFill>
              <a:effectLst/>
              <a:latin typeface="Garamond" panose="02020404030301010803" pitchFamily="18" charset="0"/>
              <a:ea typeface="Times New Roman" panose="02020603050405020304" pitchFamily="18" charset="0"/>
              <a:hlinkClick r:id="rId2"/>
            </a:endParaRPr>
          </a:p>
          <a:p>
            <a:pPr marL="0" indent="0" algn="ctr">
              <a:buNone/>
            </a:pPr>
            <a:r>
              <a:rPr lang="en-US" sz="4400" u="sng" dirty="0">
                <a:solidFill>
                  <a:srgbClr val="0000FF"/>
                </a:solidFill>
                <a:effectLst/>
                <a:latin typeface="Garamond" panose="02020404030301010803" pitchFamily="18" charset="0"/>
                <a:ea typeface="Times New Roman" panose="02020603050405020304" pitchFamily="18" charset="0"/>
                <a:hlinkClick r:id="rId2"/>
              </a:rPr>
              <a:t>About Child Care Licensure | Florida DCF (myflfamilies.com)</a:t>
            </a:r>
            <a:endParaRPr lang="en-US" sz="4400" dirty="0">
              <a:latin typeface="Garamond" panose="02020404030301010803" pitchFamily="18" charset="0"/>
            </a:endParaRPr>
          </a:p>
        </p:txBody>
      </p:sp>
      <p:sp>
        <p:nvSpPr>
          <p:cNvPr id="3" name="Title 2">
            <a:extLst>
              <a:ext uri="{FF2B5EF4-FFF2-40B4-BE49-F238E27FC236}">
                <a16:creationId xmlns:a16="http://schemas.microsoft.com/office/drawing/2014/main" id="{D485CDCD-5B70-D8B4-0CED-AC5F2903D405}"/>
              </a:ext>
            </a:extLst>
          </p:cNvPr>
          <p:cNvSpPr>
            <a:spLocks noGrp="1"/>
          </p:cNvSpPr>
          <p:nvPr>
            <p:ph type="title"/>
          </p:nvPr>
        </p:nvSpPr>
        <p:spPr>
          <a:xfrm>
            <a:off x="581192" y="705124"/>
            <a:ext cx="11029616" cy="850960"/>
          </a:xfrm>
        </p:spPr>
        <p:txBody>
          <a:bodyPr>
            <a:normAutofit/>
          </a:bodyPr>
          <a:lstStyle/>
          <a:p>
            <a:r>
              <a:rPr lang="en-US" sz="4000" dirty="0">
                <a:latin typeface="Garamond" panose="02020404030301010803" pitchFamily="18" charset="0"/>
              </a:rPr>
              <a:t>Online applications &amp; resources</a:t>
            </a:r>
          </a:p>
        </p:txBody>
      </p:sp>
      <p:sp>
        <p:nvSpPr>
          <p:cNvPr id="4" name="Slide Number Placeholder 3">
            <a:extLst>
              <a:ext uri="{FF2B5EF4-FFF2-40B4-BE49-F238E27FC236}">
                <a16:creationId xmlns:a16="http://schemas.microsoft.com/office/drawing/2014/main" id="{285DF0A2-32CC-925D-35EC-D33D4172BFF6}"/>
              </a:ext>
            </a:extLst>
          </p:cNvPr>
          <p:cNvSpPr>
            <a:spLocks noGrp="1"/>
          </p:cNvSpPr>
          <p:nvPr>
            <p:ph type="sldNum" sz="quarter" idx="12"/>
          </p:nvPr>
        </p:nvSpPr>
        <p:spPr/>
        <p:txBody>
          <a:bodyPr/>
          <a:lstStyle/>
          <a:p>
            <a:fld id="{3A98EE3D-8CD1-4C3F-BD1C-C98C9596463C}" type="slidenum">
              <a:rPr lang="en-US" smtClean="0"/>
              <a:pPr/>
              <a:t>28</a:t>
            </a:fld>
            <a:endParaRPr lang="en-US" dirty="0"/>
          </a:p>
        </p:txBody>
      </p:sp>
    </p:spTree>
    <p:extLst>
      <p:ext uri="{BB962C8B-B14F-4D97-AF65-F5344CB8AC3E}">
        <p14:creationId xmlns:p14="http://schemas.microsoft.com/office/powerpoint/2010/main" val="1380366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6283EAF-1891-4711-B553-40AA0794DDEE}"/>
              </a:ext>
            </a:extLst>
          </p:cNvPr>
          <p:cNvPicPr>
            <a:picLocks noGrp="1" noChangeAspect="1"/>
          </p:cNvPicPr>
          <p:nvPr>
            <p:ph idx="1"/>
          </p:nvPr>
        </p:nvPicPr>
        <p:blipFill>
          <a:blip r:embed="rId3"/>
          <a:stretch>
            <a:fillRect/>
          </a:stretch>
        </p:blipFill>
        <p:spPr>
          <a:xfrm>
            <a:off x="1749175" y="1894678"/>
            <a:ext cx="8693649" cy="3042168"/>
          </a:xfrm>
          <a:prstGeom prst="rect">
            <a:avLst/>
          </a:prstGeom>
        </p:spPr>
      </p:pic>
      <p:sp>
        <p:nvSpPr>
          <p:cNvPr id="3" name="Title 2">
            <a:extLst>
              <a:ext uri="{FF2B5EF4-FFF2-40B4-BE49-F238E27FC236}">
                <a16:creationId xmlns:a16="http://schemas.microsoft.com/office/drawing/2014/main" id="{BE9982C2-71A7-4E9E-9C2D-E4168DCD21C6}"/>
              </a:ext>
            </a:extLst>
          </p:cNvPr>
          <p:cNvSpPr>
            <a:spLocks noGrp="1"/>
          </p:cNvSpPr>
          <p:nvPr>
            <p:ph type="title"/>
          </p:nvPr>
        </p:nvSpPr>
        <p:spPr/>
        <p:txBody>
          <a:bodyPr/>
          <a:lstStyle/>
          <a:p>
            <a:r>
              <a:rPr lang="en-US" dirty="0">
                <a:latin typeface="Garamond" panose="02020404030301010803" pitchFamily="18" charset="0"/>
              </a:rPr>
              <a:t>Questions?</a:t>
            </a:r>
          </a:p>
        </p:txBody>
      </p:sp>
      <p:sp>
        <p:nvSpPr>
          <p:cNvPr id="4" name="Slide Number Placeholder 3">
            <a:extLst>
              <a:ext uri="{FF2B5EF4-FFF2-40B4-BE49-F238E27FC236}">
                <a16:creationId xmlns:a16="http://schemas.microsoft.com/office/drawing/2014/main" id="{9B4B2900-E74B-4617-BCD7-E00B929B112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1050931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EAE32-B68C-40C7-8EE3-F6BBEA9B314F}"/>
              </a:ext>
            </a:extLst>
          </p:cNvPr>
          <p:cNvSpPr>
            <a:spLocks noGrp="1"/>
          </p:cNvSpPr>
          <p:nvPr>
            <p:ph type="title"/>
          </p:nvPr>
        </p:nvSpPr>
        <p:spPr>
          <a:xfrm>
            <a:off x="581192" y="673040"/>
            <a:ext cx="11029616" cy="1492644"/>
          </a:xfrm>
        </p:spPr>
        <p:txBody>
          <a:bodyPr>
            <a:noAutofit/>
          </a:bodyPr>
          <a:lstStyle/>
          <a:p>
            <a:r>
              <a:rPr lang="en-US" b="1" dirty="0">
                <a:latin typeface="Garamond" panose="02020404030301010803" pitchFamily="18" charset="0"/>
              </a:rPr>
              <a:t>Legislative Intent</a:t>
            </a:r>
            <a:br>
              <a:rPr lang="en-US" dirty="0">
                <a:latin typeface="Garamond" panose="02020404030301010803" pitchFamily="18" charset="0"/>
              </a:rPr>
            </a:br>
            <a:r>
              <a:rPr lang="en-US" b="1" dirty="0">
                <a:latin typeface="Garamond" panose="02020404030301010803" pitchFamily="18" charset="0"/>
              </a:rPr>
              <a:t>§ 402.26(3), Florida Statutes</a:t>
            </a:r>
            <a:endParaRPr lang="en-US" dirty="0">
              <a:latin typeface="Garamond" panose="02020404030301010803" pitchFamily="18" charset="0"/>
            </a:endParaRPr>
          </a:p>
        </p:txBody>
      </p:sp>
      <p:sp>
        <p:nvSpPr>
          <p:cNvPr id="3" name="Content Placeholder 2">
            <a:extLst>
              <a:ext uri="{FF2B5EF4-FFF2-40B4-BE49-F238E27FC236}">
                <a16:creationId xmlns:a16="http://schemas.microsoft.com/office/drawing/2014/main" id="{3F0A3959-FCAD-4A2A-A70F-3A7FBE6D9E33}"/>
              </a:ext>
            </a:extLst>
          </p:cNvPr>
          <p:cNvSpPr>
            <a:spLocks noGrp="1"/>
          </p:cNvSpPr>
          <p:nvPr>
            <p:ph idx="1"/>
          </p:nvPr>
        </p:nvSpPr>
        <p:spPr>
          <a:xfrm>
            <a:off x="709529" y="2677474"/>
            <a:ext cx="11029615" cy="3507486"/>
          </a:xfrm>
        </p:spPr>
        <p:txBody>
          <a:bodyPr>
            <a:normAutofit/>
          </a:bodyPr>
          <a:lstStyle/>
          <a:p>
            <a:pPr marL="0" indent="0" algn="ctr">
              <a:buNone/>
            </a:pPr>
            <a:r>
              <a:rPr lang="en-US" sz="3600" dirty="0">
                <a:latin typeface="Garamond" panose="02020404030301010803" pitchFamily="18" charset="0"/>
              </a:rPr>
              <a:t>To protect the health and welfare of children, it is the intent of the Legislature to develop a regulatory framework that promotes the growth and stability of the child care industry and facilitates the safe physical, intellectual, motor, and social development of the child.</a:t>
            </a:r>
          </a:p>
        </p:txBody>
      </p:sp>
    </p:spTree>
    <p:extLst>
      <p:ext uri="{BB962C8B-B14F-4D97-AF65-F5344CB8AC3E}">
        <p14:creationId xmlns:p14="http://schemas.microsoft.com/office/powerpoint/2010/main" val="876181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CF7EEB-0516-4AB1-970F-A62D5B54BF52}"/>
              </a:ext>
            </a:extLst>
          </p:cNvPr>
          <p:cNvSpPr txBox="1"/>
          <p:nvPr/>
        </p:nvSpPr>
        <p:spPr>
          <a:xfrm>
            <a:off x="3002634" y="1187478"/>
            <a:ext cx="6186731" cy="4828312"/>
          </a:xfrm>
          <a:prstGeom prst="rect">
            <a:avLst/>
          </a:prstGeom>
        </p:spPr>
        <p:txBody>
          <a:bodyPr vert="horz" lIns="45720" tIns="45720" rIns="45720" bIns="45720" rtlCol="0">
            <a:normAutofit/>
          </a:bodyPr>
          <a:lstStyle/>
          <a:p>
            <a:pPr marL="0" marR="0" lvl="0" indent="0" algn="l" defTabSz="914400" rtl="0" eaLnBrk="1" fontAlgn="auto" latinLnBrk="0" hangingPunct="1">
              <a:lnSpc>
                <a:spcPct val="90000"/>
              </a:lnSpc>
              <a:spcBef>
                <a:spcPts val="0"/>
              </a:spcBef>
              <a:spcAft>
                <a:spcPts val="600"/>
              </a:spcAft>
              <a:buClr>
                <a:srgbClr val="488F4D"/>
              </a:buClr>
              <a:buSzTx/>
              <a:buFontTx/>
              <a:buNone/>
              <a:tabLst/>
              <a:defRPr/>
            </a:pPr>
            <a:endParaRPr kumimoji="0" lang="en-US" sz="1800" b="0" i="1" u="none" strike="noStrike" kern="1200" cap="none" spc="0" normalizeH="0" baseline="0" noProof="0" dirty="0">
              <a:ln>
                <a:noFill/>
              </a:ln>
              <a:solidFill>
                <a:srgbClr val="193441"/>
              </a:solidFill>
              <a:effectLst/>
              <a:uLnTx/>
              <a:uFillTx/>
              <a:latin typeface="Century Gothic" panose="020F0302020204030204"/>
              <a:ea typeface="+mn-ea"/>
              <a:cs typeface="+mn-cs"/>
            </a:endParaRPr>
          </a:p>
          <a:p>
            <a:pPr marL="0" marR="0" lvl="0" indent="0" algn="ctr" defTabSz="914400" rtl="0" eaLnBrk="1" fontAlgn="auto" latinLnBrk="0" hangingPunct="1">
              <a:lnSpc>
                <a:spcPct val="90000"/>
              </a:lnSpc>
              <a:spcBef>
                <a:spcPts val="0"/>
              </a:spcBef>
              <a:spcAft>
                <a:spcPts val="600"/>
              </a:spcAft>
              <a:buClr>
                <a:srgbClr val="488F4D"/>
              </a:buClr>
              <a:buSzTx/>
              <a:buFontTx/>
              <a:buNone/>
              <a:tabLst/>
              <a:defRPr/>
            </a:pPr>
            <a:endParaRPr kumimoji="0" lang="en-US" sz="1800" b="0" i="0" u="none" strike="noStrike" kern="1200" cap="none" spc="0" normalizeH="0" baseline="0" noProof="0" dirty="0">
              <a:ln>
                <a:noFill/>
              </a:ln>
              <a:solidFill>
                <a:srgbClr val="193441"/>
              </a:solidFill>
              <a:effectLst/>
              <a:uLnTx/>
              <a:uFillTx/>
              <a:latin typeface="Century Gothic" panose="020F0302020204030204"/>
              <a:ea typeface="+mn-ea"/>
              <a:cs typeface="+mn-cs"/>
            </a:endParaRPr>
          </a:p>
          <a:p>
            <a:pPr marL="0" marR="0" lvl="0" indent="0" algn="ctr" defTabSz="914400" rtl="0" eaLnBrk="1" fontAlgn="auto" latinLnBrk="0" hangingPunct="1">
              <a:lnSpc>
                <a:spcPct val="90000"/>
              </a:lnSpc>
              <a:spcBef>
                <a:spcPts val="0"/>
              </a:spcBef>
              <a:spcAft>
                <a:spcPts val="600"/>
              </a:spcAft>
              <a:buClr>
                <a:srgbClr val="488F4D"/>
              </a:buClr>
              <a:buSzTx/>
              <a:buFontTx/>
              <a:buNone/>
              <a:tabLst/>
              <a:defRPr/>
            </a:pPr>
            <a:endParaRPr kumimoji="0" lang="en-US" sz="2400" b="0" i="0" u="none" strike="noStrike" kern="1200" cap="none" spc="0" normalizeH="0" baseline="0" noProof="0" dirty="0">
              <a:ln>
                <a:noFill/>
              </a:ln>
              <a:solidFill>
                <a:srgbClr val="193441"/>
              </a:solidFill>
              <a:effectLst/>
              <a:uLnTx/>
              <a:uFillTx/>
              <a:latin typeface="Century Gothic" panose="020F0302020204030204"/>
              <a:ea typeface="+mn-ea"/>
              <a:cs typeface="+mn-cs"/>
            </a:endParaRPr>
          </a:p>
          <a:p>
            <a:pPr marL="0" marR="0" lvl="0" indent="0" algn="ctr" defTabSz="914400" rtl="0" eaLnBrk="1" fontAlgn="auto" latinLnBrk="0" hangingPunct="1">
              <a:lnSpc>
                <a:spcPct val="90000"/>
              </a:lnSpc>
              <a:spcBef>
                <a:spcPts val="0"/>
              </a:spcBef>
              <a:spcAft>
                <a:spcPts val="600"/>
              </a:spcAft>
              <a:buClr>
                <a:srgbClr val="488F4D"/>
              </a:buClr>
              <a:buSzTx/>
              <a:buFontTx/>
              <a:buNone/>
              <a:tabLst/>
              <a:defRPr/>
            </a:pPr>
            <a:r>
              <a:rPr kumimoji="0" lang="en-US" sz="2400" b="0" i="0" u="none" strike="noStrike" kern="1200" cap="none" spc="0" normalizeH="0" baseline="0" noProof="0" dirty="0">
                <a:ln>
                  <a:noFill/>
                </a:ln>
                <a:solidFill>
                  <a:srgbClr val="193441"/>
                </a:solidFill>
                <a:effectLst/>
                <a:uLnTx/>
                <a:uFillTx/>
                <a:latin typeface="Century Gothic" panose="020F0302020204030204"/>
                <a:ea typeface="+mn-ea"/>
                <a:cs typeface="+mn-cs"/>
              </a:rPr>
              <a:t>Licensing Staff</a:t>
            </a:r>
          </a:p>
          <a:p>
            <a:pPr marL="0" marR="0" lvl="0" indent="0" algn="ctr" defTabSz="914400" rtl="0" eaLnBrk="1" fontAlgn="auto" latinLnBrk="0" hangingPunct="1">
              <a:lnSpc>
                <a:spcPct val="90000"/>
              </a:lnSpc>
              <a:spcBef>
                <a:spcPts val="0"/>
              </a:spcBef>
              <a:spcAft>
                <a:spcPts val="600"/>
              </a:spcAft>
              <a:buClr>
                <a:srgbClr val="488F4D"/>
              </a:buClr>
              <a:buSzTx/>
              <a:buFontTx/>
              <a:buNone/>
              <a:tabLst/>
              <a:defRPr/>
            </a:pPr>
            <a:r>
              <a:rPr lang="en-US" sz="2400" i="1" dirty="0">
                <a:solidFill>
                  <a:srgbClr val="193441"/>
                </a:solidFill>
                <a:latin typeface="Century Gothic" panose="020F0302020204030204"/>
              </a:rPr>
              <a:t>Regional Manager</a:t>
            </a:r>
            <a:endParaRPr kumimoji="0" lang="en-US" sz="2400" b="0" i="1" u="none" strike="noStrike" kern="1200" cap="none" spc="0" normalizeH="0" baseline="0" noProof="0" dirty="0">
              <a:ln>
                <a:noFill/>
              </a:ln>
              <a:solidFill>
                <a:srgbClr val="193441"/>
              </a:solidFill>
              <a:effectLst/>
              <a:uLnTx/>
              <a:uFillTx/>
              <a:latin typeface="Century Gothic" panose="020F0302020204030204"/>
              <a:ea typeface="+mn-ea"/>
              <a:cs typeface="+mn-cs"/>
            </a:endParaRPr>
          </a:p>
          <a:p>
            <a:pPr marL="0" marR="0" lvl="0" indent="0" algn="ctr" defTabSz="914400" rtl="0" eaLnBrk="1" fontAlgn="auto" latinLnBrk="0" hangingPunct="1">
              <a:lnSpc>
                <a:spcPct val="90000"/>
              </a:lnSpc>
              <a:spcBef>
                <a:spcPts val="0"/>
              </a:spcBef>
              <a:spcAft>
                <a:spcPts val="600"/>
              </a:spcAft>
              <a:buClr>
                <a:srgbClr val="488F4D"/>
              </a:buClr>
              <a:buSzTx/>
              <a:buFontTx/>
              <a:buNone/>
              <a:tabLst/>
              <a:defRPr/>
            </a:pPr>
            <a:r>
              <a:rPr lang="en-US" sz="2400" dirty="0">
                <a:solidFill>
                  <a:srgbClr val="193441"/>
                </a:solidFill>
                <a:latin typeface="Century Gothic" panose="020F0302020204030204"/>
              </a:rPr>
              <a:t>chantal.porte@myflfamilies.com</a:t>
            </a:r>
            <a:r>
              <a:rPr kumimoji="0" lang="en-US" sz="2400" b="0" i="0" u="none" strike="noStrike" kern="1200" cap="none" spc="0" normalizeH="0" baseline="0" noProof="0" dirty="0">
                <a:ln>
                  <a:noFill/>
                </a:ln>
                <a:solidFill>
                  <a:srgbClr val="193441"/>
                </a:solidFill>
                <a:effectLst/>
                <a:uLnTx/>
                <a:uFillTx/>
                <a:latin typeface="Century Gothic" panose="020F0302020204030204"/>
                <a:ea typeface="+mn-ea"/>
                <a:cs typeface="+mn-cs"/>
              </a:rPr>
              <a:t> </a:t>
            </a:r>
          </a:p>
        </p:txBody>
      </p:sp>
    </p:spTree>
    <p:extLst>
      <p:ext uri="{BB962C8B-B14F-4D97-AF65-F5344CB8AC3E}">
        <p14:creationId xmlns:p14="http://schemas.microsoft.com/office/powerpoint/2010/main" val="4760961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BC7604-33A3-EBFF-3963-E34CF9C9D161}"/>
              </a:ext>
            </a:extLst>
          </p:cNvPr>
          <p:cNvSpPr>
            <a:spLocks noGrp="1"/>
          </p:cNvSpPr>
          <p:nvPr>
            <p:ph type="sldNum" sz="quarter" idx="12"/>
          </p:nvPr>
        </p:nvSpPr>
        <p:spPr/>
        <p:txBody>
          <a:bodyPr/>
          <a:lstStyle/>
          <a:p>
            <a:fld id="{3A98EE3D-8CD1-4C3F-BD1C-C98C9596463C}" type="slidenum">
              <a:rPr lang="en-US" smtClean="0"/>
              <a:t>4</a:t>
            </a:fld>
            <a:endParaRPr lang="en-US" dirty="0"/>
          </a:p>
        </p:txBody>
      </p:sp>
      <p:sp>
        <p:nvSpPr>
          <p:cNvPr id="3" name="TextBox 2">
            <a:extLst>
              <a:ext uri="{FF2B5EF4-FFF2-40B4-BE49-F238E27FC236}">
                <a16:creationId xmlns:a16="http://schemas.microsoft.com/office/drawing/2014/main" id="{ED2106F6-0215-9919-DB69-F46C5288F35E}"/>
              </a:ext>
            </a:extLst>
          </p:cNvPr>
          <p:cNvSpPr txBox="1"/>
          <p:nvPr/>
        </p:nvSpPr>
        <p:spPr>
          <a:xfrm>
            <a:off x="461368" y="1786985"/>
            <a:ext cx="11104990" cy="3785652"/>
          </a:xfrm>
          <a:prstGeom prst="rect">
            <a:avLst/>
          </a:prstGeom>
          <a:noFill/>
        </p:spPr>
        <p:txBody>
          <a:bodyPr wrap="square">
            <a:spAutoFit/>
          </a:bodyPr>
          <a:lstStyle/>
          <a:p>
            <a:r>
              <a:rPr lang="en-US" sz="2400" b="1" dirty="0">
                <a:solidFill>
                  <a:srgbClr val="FF0000"/>
                </a:solidFill>
                <a:latin typeface="Garamond" panose="02020404030301010803" pitchFamily="18" charset="0"/>
              </a:rPr>
              <a:t>Section 402.302(1), F.S., defines </a:t>
            </a:r>
            <a:r>
              <a:rPr lang="en-US" sz="2400" dirty="0">
                <a:latin typeface="Garamond" panose="02020404030301010803" pitchFamily="18" charset="0"/>
              </a:rPr>
              <a:t>“child care” as follows: “Child care” means the care, protection, and supervision of a child, for a period of less than 24 hours a day on a regular basis, which supplements parental care, enrichment, and health supervision for the child, in accordance with his individual needs, for which a payment, fee, or grant is made for care.”</a:t>
            </a:r>
          </a:p>
          <a:p>
            <a:endParaRPr lang="en-US" sz="2400" dirty="0">
              <a:latin typeface="Garamond" panose="02020404030301010803" pitchFamily="18" charset="0"/>
            </a:endParaRPr>
          </a:p>
          <a:p>
            <a:r>
              <a:rPr lang="en-US" sz="2400" dirty="0">
                <a:latin typeface="Garamond" panose="02020404030301010803" pitchFamily="18" charset="0"/>
              </a:rPr>
              <a:t> If all of the elements are not met, including payment, fee, or grant, then the definition of child care is not met and there is no licensing authority regardless of the ages of the children. In determining "payment" or "fee", a once per year nominal charge would not be considered a payment or fee for the purposes of determining whether or not the definition of child care has been met.</a:t>
            </a:r>
            <a:endParaRPr lang="en-US" sz="2400" dirty="0"/>
          </a:p>
        </p:txBody>
      </p:sp>
      <p:sp>
        <p:nvSpPr>
          <p:cNvPr id="4" name="TextBox 3">
            <a:extLst>
              <a:ext uri="{FF2B5EF4-FFF2-40B4-BE49-F238E27FC236}">
                <a16:creationId xmlns:a16="http://schemas.microsoft.com/office/drawing/2014/main" id="{C69A9CCD-43EF-7549-70E5-397F3AC8C69F}"/>
              </a:ext>
            </a:extLst>
          </p:cNvPr>
          <p:cNvSpPr txBox="1"/>
          <p:nvPr/>
        </p:nvSpPr>
        <p:spPr>
          <a:xfrm>
            <a:off x="2983831" y="592866"/>
            <a:ext cx="6994357" cy="707886"/>
          </a:xfrm>
          <a:prstGeom prst="rect">
            <a:avLst/>
          </a:prstGeom>
          <a:noFill/>
        </p:spPr>
        <p:txBody>
          <a:bodyPr wrap="square" rtlCol="0">
            <a:spAutoFit/>
          </a:bodyPr>
          <a:lstStyle/>
          <a:p>
            <a:pPr algn="ctr"/>
            <a:r>
              <a:rPr lang="en-US" sz="4000" dirty="0">
                <a:latin typeface="Garamond" panose="02020404030301010803" pitchFamily="18" charset="0"/>
              </a:rPr>
              <a:t>CHILD CARE DEFINITITION</a:t>
            </a:r>
          </a:p>
        </p:txBody>
      </p:sp>
    </p:spTree>
    <p:extLst>
      <p:ext uri="{BB962C8B-B14F-4D97-AF65-F5344CB8AC3E}">
        <p14:creationId xmlns:p14="http://schemas.microsoft.com/office/powerpoint/2010/main" val="3099547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905943-2F63-51F1-2242-C9F6FB113231}"/>
              </a:ext>
            </a:extLst>
          </p:cNvPr>
          <p:cNvSpPr>
            <a:spLocks noGrp="1"/>
          </p:cNvSpPr>
          <p:nvPr>
            <p:ph type="sldNum" sz="quarter" idx="12"/>
          </p:nvPr>
        </p:nvSpPr>
        <p:spPr/>
        <p:txBody>
          <a:bodyPr/>
          <a:lstStyle/>
          <a:p>
            <a:fld id="{3A98EE3D-8CD1-4C3F-BD1C-C98C9596463C}" type="slidenum">
              <a:rPr lang="en-US" smtClean="0"/>
              <a:t>5</a:t>
            </a:fld>
            <a:endParaRPr lang="en-US" dirty="0"/>
          </a:p>
        </p:txBody>
      </p:sp>
      <p:sp>
        <p:nvSpPr>
          <p:cNvPr id="4" name="TextBox 3">
            <a:extLst>
              <a:ext uri="{FF2B5EF4-FFF2-40B4-BE49-F238E27FC236}">
                <a16:creationId xmlns:a16="http://schemas.microsoft.com/office/drawing/2014/main" id="{7A791031-F1B0-DF9B-A980-E332E6E5897A}"/>
              </a:ext>
            </a:extLst>
          </p:cNvPr>
          <p:cNvSpPr txBox="1"/>
          <p:nvPr/>
        </p:nvSpPr>
        <p:spPr>
          <a:xfrm>
            <a:off x="605746" y="1801207"/>
            <a:ext cx="11217285" cy="3785652"/>
          </a:xfrm>
          <a:prstGeom prst="rect">
            <a:avLst/>
          </a:prstGeom>
          <a:noFill/>
        </p:spPr>
        <p:txBody>
          <a:bodyPr wrap="square">
            <a:spAutoFit/>
          </a:bodyPr>
          <a:lstStyle/>
          <a:p>
            <a:r>
              <a:rPr lang="en-US" sz="2400" dirty="0">
                <a:latin typeface="Garamond" panose="02020404030301010803" pitchFamily="18" charset="0"/>
              </a:rPr>
              <a:t> In terms of a grant, if a program received a state, federal, or foundation grant award to operate a program, that would meet the definition and licensing would be required. If a city or county operated a recreational center as a part of its normal operation and did not charge a payment or fee, the child care definition would not be met and there would be no licensing authority.</a:t>
            </a:r>
          </a:p>
          <a:p>
            <a:endParaRPr lang="en-US" sz="2400" dirty="0">
              <a:latin typeface="Garamond" panose="02020404030301010803" pitchFamily="18" charset="0"/>
            </a:endParaRPr>
          </a:p>
          <a:p>
            <a:r>
              <a:rPr lang="en-US" sz="2400" dirty="0">
                <a:latin typeface="Garamond" panose="02020404030301010803" pitchFamily="18" charset="0"/>
              </a:rPr>
              <a:t> It is our policy to look at every </a:t>
            </a:r>
            <a:r>
              <a:rPr lang="en-US" sz="2400" b="1" u="sng" dirty="0">
                <a:solidFill>
                  <a:srgbClr val="FF0000"/>
                </a:solidFill>
                <a:latin typeface="Garamond" panose="02020404030301010803" pitchFamily="18" charset="0"/>
              </a:rPr>
              <a:t>program individually </a:t>
            </a:r>
            <a:r>
              <a:rPr lang="en-US" sz="2400" dirty="0">
                <a:latin typeface="Garamond" panose="02020404030301010803" pitchFamily="18" charset="0"/>
              </a:rPr>
              <a:t>to determine licensure status. What a program may choose to call itself, or where it may be located, does not necessarily exclude it from, nor include it in, licensure. It is our responsibility to provide technical assistance to any program to help them understand why their program is, or is not, defined as child care. </a:t>
            </a:r>
          </a:p>
        </p:txBody>
      </p:sp>
      <p:sp>
        <p:nvSpPr>
          <p:cNvPr id="7" name="TextBox 6">
            <a:extLst>
              <a:ext uri="{FF2B5EF4-FFF2-40B4-BE49-F238E27FC236}">
                <a16:creationId xmlns:a16="http://schemas.microsoft.com/office/drawing/2014/main" id="{B77C5F50-1321-8A3D-90BC-4140A183B7F5}"/>
              </a:ext>
            </a:extLst>
          </p:cNvPr>
          <p:cNvSpPr txBox="1"/>
          <p:nvPr/>
        </p:nvSpPr>
        <p:spPr>
          <a:xfrm>
            <a:off x="1243263" y="625598"/>
            <a:ext cx="9705474" cy="707886"/>
          </a:xfrm>
          <a:prstGeom prst="rect">
            <a:avLst/>
          </a:prstGeom>
          <a:noFill/>
        </p:spPr>
        <p:txBody>
          <a:bodyPr wrap="square" rtlCol="0">
            <a:spAutoFit/>
          </a:bodyPr>
          <a:lstStyle/>
          <a:p>
            <a:pPr algn="ctr"/>
            <a:r>
              <a:rPr lang="en-US" sz="4000" b="1" dirty="0">
                <a:latin typeface="Garamond" panose="02020404030301010803" pitchFamily="18" charset="0"/>
              </a:rPr>
              <a:t>CHILD CARE DEFINITION CONTD</a:t>
            </a:r>
            <a:r>
              <a:rPr lang="en-US" dirty="0"/>
              <a:t>.</a:t>
            </a:r>
          </a:p>
        </p:txBody>
      </p:sp>
    </p:spTree>
    <p:extLst>
      <p:ext uri="{BB962C8B-B14F-4D97-AF65-F5344CB8AC3E}">
        <p14:creationId xmlns:p14="http://schemas.microsoft.com/office/powerpoint/2010/main" val="909296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644F5D-FCA1-45B5-AB76-608D90139265}"/>
              </a:ext>
            </a:extLst>
          </p:cNvPr>
          <p:cNvSpPr>
            <a:spLocks noGrp="1"/>
          </p:cNvSpPr>
          <p:nvPr>
            <p:ph type="title"/>
          </p:nvPr>
        </p:nvSpPr>
        <p:spPr/>
        <p:txBody>
          <a:bodyPr/>
          <a:lstStyle/>
          <a:p>
            <a:r>
              <a:rPr lang="en-US" dirty="0">
                <a:latin typeface="Garamond" panose="02020404030301010803" pitchFamily="18" charset="0"/>
              </a:rPr>
              <a:t>Licensure Requirements</a:t>
            </a:r>
          </a:p>
        </p:txBody>
      </p:sp>
      <p:pic>
        <p:nvPicPr>
          <p:cNvPr id="7" name="Content Placeholder 6">
            <a:extLst>
              <a:ext uri="{FF2B5EF4-FFF2-40B4-BE49-F238E27FC236}">
                <a16:creationId xmlns:a16="http://schemas.microsoft.com/office/drawing/2014/main" id="{54729F0E-625A-43EB-A106-EAA408C14457}"/>
              </a:ext>
            </a:extLst>
          </p:cNvPr>
          <p:cNvPicPr>
            <a:picLocks noGrp="1" noChangeAspect="1"/>
          </p:cNvPicPr>
          <p:nvPr>
            <p:ph sz="half" idx="1"/>
          </p:nvPr>
        </p:nvPicPr>
        <p:blipFill>
          <a:blip r:embed="rId3"/>
          <a:stretch>
            <a:fillRect/>
          </a:stretch>
        </p:blipFill>
        <p:spPr>
          <a:xfrm>
            <a:off x="791411" y="1865503"/>
            <a:ext cx="3521145" cy="4410897"/>
          </a:xfrm>
          <a:prstGeom prst="rect">
            <a:avLst/>
          </a:prstGeom>
          <a:ln>
            <a:noFill/>
          </a:ln>
          <a:effectLst>
            <a:outerShdw blurRad="292100" dist="139700" dir="2700000" algn="tl" rotWithShape="0">
              <a:srgbClr val="333333">
                <a:alpha val="65000"/>
              </a:srgbClr>
            </a:outerShdw>
          </a:effectLst>
        </p:spPr>
      </p:pic>
      <p:sp>
        <p:nvSpPr>
          <p:cNvPr id="6" name="Content Placeholder 5">
            <a:extLst>
              <a:ext uri="{FF2B5EF4-FFF2-40B4-BE49-F238E27FC236}">
                <a16:creationId xmlns:a16="http://schemas.microsoft.com/office/drawing/2014/main" id="{4BEA1ED9-FB62-4002-BCE3-A1DE4C228739}"/>
              </a:ext>
            </a:extLst>
          </p:cNvPr>
          <p:cNvSpPr>
            <a:spLocks noGrp="1"/>
          </p:cNvSpPr>
          <p:nvPr>
            <p:ph sz="half" idx="2"/>
          </p:nvPr>
        </p:nvSpPr>
        <p:spPr>
          <a:xfrm>
            <a:off x="5342021" y="2228003"/>
            <a:ext cx="6268787" cy="3633047"/>
          </a:xfrm>
        </p:spPr>
        <p:txBody>
          <a:bodyPr/>
          <a:lstStyle/>
          <a:p>
            <a:pPr marL="0" indent="0" algn="ctr">
              <a:buNone/>
            </a:pPr>
            <a:r>
              <a:rPr lang="en-US" sz="3200" dirty="0">
                <a:latin typeface="Garamond" panose="02020404030301010803" pitchFamily="18" charset="0"/>
              </a:rPr>
              <a:t>Every program determined to be subject to licensing must meet the applicable licensing standards established by §402.301-.319, F.S., and rules adopted there under.</a:t>
            </a:r>
          </a:p>
          <a:p>
            <a:pPr marL="0" indent="0">
              <a:buNone/>
            </a:pPr>
            <a:endParaRPr lang="en-US" dirty="0"/>
          </a:p>
        </p:txBody>
      </p:sp>
      <p:sp>
        <p:nvSpPr>
          <p:cNvPr id="4" name="Slide Number Placeholder 3">
            <a:extLst>
              <a:ext uri="{FF2B5EF4-FFF2-40B4-BE49-F238E27FC236}">
                <a16:creationId xmlns:a16="http://schemas.microsoft.com/office/drawing/2014/main" id="{AC574442-EBC1-4353-B066-FC42FD30950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3005395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BF1846-F1B2-4634-93ED-BD194A3F6D74}"/>
              </a:ext>
            </a:extLst>
          </p:cNvPr>
          <p:cNvSpPr>
            <a:spLocks noGrp="1"/>
          </p:cNvSpPr>
          <p:nvPr>
            <p:ph idx="1"/>
          </p:nvPr>
        </p:nvSpPr>
        <p:spPr>
          <a:xfrm>
            <a:off x="284906" y="1279716"/>
            <a:ext cx="10575600" cy="5220873"/>
          </a:xfrm>
        </p:spPr>
        <p:txBody>
          <a:bodyPr>
            <a:normAutofit fontScale="85000" lnSpcReduction="20000"/>
          </a:bodyPr>
          <a:lstStyle/>
          <a:p>
            <a:r>
              <a:rPr lang="en-US" sz="2200" b="1" dirty="0">
                <a:latin typeface="Garamond" panose="02020404030301010803" pitchFamily="18" charset="0"/>
              </a:rPr>
              <a:t>§402.305(1): </a:t>
            </a:r>
            <a:r>
              <a:rPr lang="en-US" sz="2200" dirty="0">
                <a:latin typeface="Garamond" panose="02020404030301010803" pitchFamily="18" charset="0"/>
              </a:rPr>
              <a:t>LICENSING STANDARDS.—The department shall establish licensing standards that each licensed child care facility must meet regardless of the origin or source of the fees used to operate the facility or the type of children served by the facility. </a:t>
            </a:r>
          </a:p>
          <a:p>
            <a:pPr marL="0" indent="0">
              <a:buNone/>
            </a:pPr>
            <a:r>
              <a:rPr lang="en-US" sz="2200" dirty="0">
                <a:latin typeface="Garamond" panose="02020404030301010803" pitchFamily="18" charset="0"/>
              </a:rPr>
              <a:t>	(a) The standards shall be designed to address the following areas: </a:t>
            </a:r>
          </a:p>
          <a:p>
            <a:pPr marL="0" indent="0">
              <a:buNone/>
            </a:pPr>
            <a:r>
              <a:rPr lang="en-US" sz="2200" dirty="0">
                <a:latin typeface="Garamond" panose="02020404030301010803" pitchFamily="18" charset="0"/>
              </a:rPr>
              <a:t>	1. The health, sanitation, safety, and adequate physical surroundings for all children in child care. </a:t>
            </a:r>
          </a:p>
          <a:p>
            <a:pPr marL="0" indent="0">
              <a:buNone/>
            </a:pPr>
            <a:r>
              <a:rPr lang="en-US" sz="2200" dirty="0">
                <a:latin typeface="Garamond" panose="02020404030301010803" pitchFamily="18" charset="0"/>
              </a:rPr>
              <a:t>	2. The health and nutrition of all children in child care. </a:t>
            </a:r>
          </a:p>
          <a:p>
            <a:pPr marL="0" indent="0">
              <a:buNone/>
            </a:pPr>
            <a:r>
              <a:rPr lang="en-US" sz="2200" dirty="0">
                <a:latin typeface="Garamond" panose="02020404030301010803" pitchFamily="18" charset="0"/>
              </a:rPr>
              <a:t>	3. The child development needs of all children in child care.</a:t>
            </a:r>
          </a:p>
          <a:p>
            <a:r>
              <a:rPr lang="en-US" sz="2200" b="1" dirty="0">
                <a:latin typeface="Garamond" panose="02020404030301010803" pitchFamily="18" charset="0"/>
              </a:rPr>
              <a:t>§402.313(13): </a:t>
            </a:r>
            <a:r>
              <a:rPr lang="en-US" sz="2200" dirty="0">
                <a:latin typeface="Garamond" panose="02020404030301010803" pitchFamily="18" charset="0"/>
              </a:rPr>
              <a:t>The Department shall, by rule, establish minimum standards for family day care homes that are required to be licensed by county licensing ordinance or county licensing resolution or that voluntarily choose to be licensed. The standards should include requirements for staffing, training, maintenance of immunization records, minimum health and safety standards, reduced standards for the regulation of child care during evening hours by municipalities and counties, and enforcement of standards.</a:t>
            </a:r>
          </a:p>
          <a:p>
            <a:r>
              <a:rPr lang="en-US" sz="2200" b="1" dirty="0">
                <a:latin typeface="Garamond" panose="02020404030301010803" pitchFamily="18" charset="0"/>
              </a:rPr>
              <a:t>§402.3131(7):</a:t>
            </a:r>
            <a:r>
              <a:rPr lang="en-US" sz="2200" dirty="0">
                <a:latin typeface="Garamond" panose="02020404030301010803" pitchFamily="18" charset="0"/>
              </a:rPr>
              <a:t> The department shall, by rule, establish minimum standards for large family child care homes. The standards shall include, at a minimum, requirements for staffing, maintenance of immunization records, minimum health standards, minimum safety standards, minimum square footage, and enforcement of standards</a:t>
            </a:r>
            <a:r>
              <a:rPr lang="en-US" sz="2000" dirty="0">
                <a:latin typeface="Garamond" panose="02020404030301010803" pitchFamily="18" charset="0"/>
              </a:rPr>
              <a:t>.</a:t>
            </a:r>
          </a:p>
        </p:txBody>
      </p:sp>
      <p:sp>
        <p:nvSpPr>
          <p:cNvPr id="3" name="Title 2">
            <a:extLst>
              <a:ext uri="{FF2B5EF4-FFF2-40B4-BE49-F238E27FC236}">
                <a16:creationId xmlns:a16="http://schemas.microsoft.com/office/drawing/2014/main" id="{D29E4624-7209-4701-9AFF-A0AD4FEC20F7}"/>
              </a:ext>
            </a:extLst>
          </p:cNvPr>
          <p:cNvSpPr>
            <a:spLocks noGrp="1"/>
          </p:cNvSpPr>
          <p:nvPr>
            <p:ph type="title"/>
          </p:nvPr>
        </p:nvSpPr>
        <p:spPr>
          <a:xfrm>
            <a:off x="581192" y="434086"/>
            <a:ext cx="11029616" cy="922304"/>
          </a:xfrm>
        </p:spPr>
        <p:txBody>
          <a:bodyPr>
            <a:normAutofit/>
          </a:bodyPr>
          <a:lstStyle/>
          <a:p>
            <a:pPr algn="ctr"/>
            <a:r>
              <a:rPr lang="en-US" sz="4400" b="1" dirty="0">
                <a:latin typeface="Garamond" panose="02020404030301010803" pitchFamily="18" charset="0"/>
              </a:rPr>
              <a:t>Florida Statutes</a:t>
            </a:r>
            <a:endParaRPr lang="en-US" sz="4400" dirty="0">
              <a:latin typeface="Garamond" panose="02020404030301010803" pitchFamily="18" charset="0"/>
            </a:endParaRPr>
          </a:p>
        </p:txBody>
      </p:sp>
      <p:sp>
        <p:nvSpPr>
          <p:cNvPr id="4" name="Slide Number Placeholder 3">
            <a:extLst>
              <a:ext uri="{FF2B5EF4-FFF2-40B4-BE49-F238E27FC236}">
                <a16:creationId xmlns:a16="http://schemas.microsoft.com/office/drawing/2014/main" id="{7B9BD4A2-67FD-4C66-B934-3C2F61986DC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29906006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EA75F2-1383-4354-8790-2CE76C2EF420}"/>
              </a:ext>
            </a:extLst>
          </p:cNvPr>
          <p:cNvSpPr>
            <a:spLocks noGrp="1"/>
          </p:cNvSpPr>
          <p:nvPr>
            <p:ph idx="1"/>
          </p:nvPr>
        </p:nvSpPr>
        <p:spPr>
          <a:xfrm>
            <a:off x="581192" y="1894678"/>
            <a:ext cx="11029616" cy="4529236"/>
          </a:xfrm>
        </p:spPr>
        <p:txBody>
          <a:bodyPr>
            <a:normAutofit/>
          </a:bodyPr>
          <a:lstStyle/>
          <a:p>
            <a:r>
              <a:rPr lang="en-US" sz="2800" b="1" dirty="0">
                <a:latin typeface="Garamond" panose="02020404030301010803" pitchFamily="18" charset="0"/>
              </a:rPr>
              <a:t>65C-22.001(6) Child Care Standards</a:t>
            </a:r>
            <a:r>
              <a:rPr lang="en-US" sz="2800" dirty="0">
                <a:latin typeface="Garamond" panose="02020404030301010803" pitchFamily="18" charset="0"/>
              </a:rPr>
              <a:t>. Child care programs must follow the standards found in the “Child Care Facility Handbook,” October 2021, incorporated herein by reference.</a:t>
            </a:r>
          </a:p>
          <a:p>
            <a:r>
              <a:rPr lang="en-US" sz="2800" b="1" dirty="0">
                <a:latin typeface="Garamond" panose="02020404030301010803" pitchFamily="18" charset="0"/>
              </a:rPr>
              <a:t>65C-20.008(7) Family Day Care Home and Large Family Child Care Home Standards. </a:t>
            </a:r>
            <a:r>
              <a:rPr lang="en-US" sz="2800" dirty="0">
                <a:latin typeface="Garamond" panose="02020404030301010803" pitchFamily="18" charset="0"/>
              </a:rPr>
              <a:t>Family Day Care Homes and Large Family Child Care Homes must follow the standards found in the “Family Day Care Home and Large Family Child Care Home Handbook,” October 2021, incorporated herein by reference. </a:t>
            </a:r>
          </a:p>
          <a:p>
            <a:endParaRPr lang="en-US" dirty="0"/>
          </a:p>
        </p:txBody>
      </p:sp>
      <p:sp>
        <p:nvSpPr>
          <p:cNvPr id="3" name="Title 2">
            <a:extLst>
              <a:ext uri="{FF2B5EF4-FFF2-40B4-BE49-F238E27FC236}">
                <a16:creationId xmlns:a16="http://schemas.microsoft.com/office/drawing/2014/main" id="{62BE0B00-B64C-4BC8-80FB-09CDB61C92FB}"/>
              </a:ext>
            </a:extLst>
          </p:cNvPr>
          <p:cNvSpPr>
            <a:spLocks noGrp="1"/>
          </p:cNvSpPr>
          <p:nvPr>
            <p:ph type="title"/>
          </p:nvPr>
        </p:nvSpPr>
        <p:spPr>
          <a:xfrm>
            <a:off x="581192" y="689081"/>
            <a:ext cx="11029616" cy="963255"/>
          </a:xfrm>
        </p:spPr>
        <p:txBody>
          <a:bodyPr>
            <a:normAutofit/>
          </a:bodyPr>
          <a:lstStyle/>
          <a:p>
            <a:pPr algn="ctr"/>
            <a:r>
              <a:rPr lang="en-US" sz="4400" dirty="0">
                <a:latin typeface="Garamond" panose="02020404030301010803" pitchFamily="18" charset="0"/>
              </a:rPr>
              <a:t>Florida Administrative Code</a:t>
            </a:r>
          </a:p>
        </p:txBody>
      </p:sp>
      <p:sp>
        <p:nvSpPr>
          <p:cNvPr id="4" name="Slide Number Placeholder 3">
            <a:extLst>
              <a:ext uri="{FF2B5EF4-FFF2-40B4-BE49-F238E27FC236}">
                <a16:creationId xmlns:a16="http://schemas.microsoft.com/office/drawing/2014/main" id="{904F5F4D-B514-417A-BBA2-4678A428691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4933546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E3A9F0-8D60-4C1B-8285-C0CA78726A12}"/>
              </a:ext>
            </a:extLst>
          </p:cNvPr>
          <p:cNvSpPr>
            <a:spLocks noGrp="1"/>
          </p:cNvSpPr>
          <p:nvPr>
            <p:ph type="title"/>
          </p:nvPr>
        </p:nvSpPr>
        <p:spPr>
          <a:xfrm>
            <a:off x="581192" y="515694"/>
            <a:ext cx="11029616" cy="863080"/>
          </a:xfrm>
        </p:spPr>
        <p:txBody>
          <a:bodyPr>
            <a:normAutofit/>
          </a:bodyPr>
          <a:lstStyle/>
          <a:p>
            <a:r>
              <a:rPr lang="en-US" sz="4400" dirty="0">
                <a:latin typeface="Garamond" panose="02020404030301010803" pitchFamily="18" charset="0"/>
              </a:rPr>
              <a:t>CHILD CARE Handbooks</a:t>
            </a:r>
          </a:p>
        </p:txBody>
      </p:sp>
      <p:sp>
        <p:nvSpPr>
          <p:cNvPr id="4" name="Slide Number Placeholder 3">
            <a:extLst>
              <a:ext uri="{FF2B5EF4-FFF2-40B4-BE49-F238E27FC236}">
                <a16:creationId xmlns:a16="http://schemas.microsoft.com/office/drawing/2014/main" id="{92BE9B17-09E1-4D37-9452-B1A5358FDE0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pic>
        <p:nvPicPr>
          <p:cNvPr id="2" name="Picture 1">
            <a:extLst>
              <a:ext uri="{FF2B5EF4-FFF2-40B4-BE49-F238E27FC236}">
                <a16:creationId xmlns:a16="http://schemas.microsoft.com/office/drawing/2014/main" id="{3275E21A-3793-4873-A274-F46820E24533}"/>
              </a:ext>
            </a:extLst>
          </p:cNvPr>
          <p:cNvPicPr>
            <a:picLocks noChangeAspect="1"/>
          </p:cNvPicPr>
          <p:nvPr/>
        </p:nvPicPr>
        <p:blipFill>
          <a:blip r:embed="rId3"/>
          <a:stretch>
            <a:fillRect/>
          </a:stretch>
        </p:blipFill>
        <p:spPr>
          <a:xfrm>
            <a:off x="1078404" y="1378774"/>
            <a:ext cx="4343828" cy="5464427"/>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AF7D8F9E-0C2B-503F-DA6E-0E8419BC4F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650480"/>
            <a:ext cx="3577389" cy="4558021"/>
          </a:xfrm>
          <a:prstGeom prst="rect">
            <a:avLst/>
          </a:prstGeom>
        </p:spPr>
      </p:pic>
    </p:spTree>
    <p:extLst>
      <p:ext uri="{BB962C8B-B14F-4D97-AF65-F5344CB8AC3E}">
        <p14:creationId xmlns:p14="http://schemas.microsoft.com/office/powerpoint/2010/main" val="37522171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Theme-DCF">
  <a:themeElements>
    <a:clrScheme name="DCF Power point">
      <a:dk1>
        <a:srgbClr val="193441"/>
      </a:dk1>
      <a:lt1>
        <a:srgbClr val="FFFFFF"/>
      </a:lt1>
      <a:dk2>
        <a:srgbClr val="193441"/>
      </a:dk2>
      <a:lt2>
        <a:srgbClr val="E7E6E6"/>
      </a:lt2>
      <a:accent1>
        <a:srgbClr val="115BA4"/>
      </a:accent1>
      <a:accent2>
        <a:srgbClr val="488F4D"/>
      </a:accent2>
      <a:accent3>
        <a:srgbClr val="7CB2E1"/>
      </a:accent3>
      <a:accent4>
        <a:srgbClr val="FAA634"/>
      </a:accent4>
      <a:accent5>
        <a:srgbClr val="FFD537"/>
      </a:accent5>
      <a:accent6>
        <a:srgbClr val="DF462E"/>
      </a:accent6>
      <a:hlink>
        <a:srgbClr val="36708C"/>
      </a:hlink>
      <a:folHlink>
        <a:srgbClr val="C55A11"/>
      </a:folHlink>
    </a:clrScheme>
    <a:fontScheme name="DCF fonts theme">
      <a:majorFont>
        <a:latin typeface="Verdana"/>
        <a:ea typeface=""/>
        <a:cs typeface=""/>
      </a:majorFont>
      <a:minorFont>
        <a:latin typeface="Verdan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DCF" id="{0CC2E8E3-3D2F-4D8D-8F65-B598F8B4D10F}" vid="{AFC7F0CF-F8E5-4FB1-B8D9-55FDB44BAC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19D1F27C13D5049BF8FA225D5FE9D61" ma:contentTypeVersion="15" ma:contentTypeDescription="Create a new document." ma:contentTypeScope="" ma:versionID="fe4ba473e55fec471e05da4fffbdf1d6">
  <xsd:schema xmlns:xsd="http://www.w3.org/2001/XMLSchema" xmlns:xs="http://www.w3.org/2001/XMLSchema" xmlns:p="http://schemas.microsoft.com/office/2006/metadata/properties" xmlns:ns1="http://schemas.microsoft.com/sharepoint/v3" xmlns:ns3="8ef6432a-44c2-4a09-8cae-84e4c484e9dd" xmlns:ns4="272fa9d6-8c31-4c20-9c97-9ad0d7300f11" targetNamespace="http://schemas.microsoft.com/office/2006/metadata/properties" ma:root="true" ma:fieldsID="3f52cbdd00257cc6f5c4602e47e96fc2" ns1:_="" ns3:_="" ns4:_="">
    <xsd:import namespace="http://schemas.microsoft.com/sharepoint/v3"/>
    <xsd:import namespace="8ef6432a-44c2-4a09-8cae-84e4c484e9dd"/>
    <xsd:import namespace="272fa9d6-8c31-4c20-9c97-9ad0d7300f11"/>
    <xsd:element name="properties">
      <xsd:complexType>
        <xsd:sequence>
          <xsd:element name="documentManagement">
            <xsd:complexType>
              <xsd:all>
                <xsd:element ref="ns1:_ip_UnifiedCompliancePolicyProperties" minOccurs="0"/>
                <xsd:element ref="ns1:_ip_UnifiedCompliancePolicyUIAction" minOccurs="0"/>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Location" minOccurs="0"/>
                <xsd:element ref="ns4:MediaServiceOCR"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f6432a-44c2-4a09-8cae-84e4c484e9d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2fa9d6-8c31-4c20-9c97-9ad0d7300f11"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272fa9d6-8c31-4c20-9c97-9ad0d7300f11"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A8DB205-4C77-4982-AF14-F1DA67EDE90B}">
  <ds:schemaRefs>
    <ds:schemaRef ds:uri="http://schemas.microsoft.com/sharepoint/v3/contenttype/forms"/>
  </ds:schemaRefs>
</ds:datastoreItem>
</file>

<file path=customXml/itemProps2.xml><?xml version="1.0" encoding="utf-8"?>
<ds:datastoreItem xmlns:ds="http://schemas.openxmlformats.org/officeDocument/2006/customXml" ds:itemID="{7A188F74-3B0A-4B2D-9E62-5885FDE15E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ef6432a-44c2-4a09-8cae-84e4c484e9dd"/>
    <ds:schemaRef ds:uri="272fa9d6-8c31-4c20-9c97-9ad0d7300f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ADAFDB-B8DE-46C7-89FB-55B512011B4A}">
  <ds:schemaRefs>
    <ds:schemaRef ds:uri="http://schemas.microsoft.com/office/2006/documentManagement/types"/>
    <ds:schemaRef ds:uri="http://purl.org/dc/terms/"/>
    <ds:schemaRef ds:uri="http://schemas.microsoft.com/sharepoint/v3"/>
    <ds:schemaRef ds:uri="272fa9d6-8c31-4c20-9c97-9ad0d7300f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8ef6432a-44c2-4a09-8cae-84e4c484e9dd"/>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17455</TotalTime>
  <Words>4067</Words>
  <Application>Microsoft Office PowerPoint</Application>
  <PresentationFormat>Widescreen</PresentationFormat>
  <Paragraphs>357</Paragraphs>
  <Slides>30</Slides>
  <Notes>24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0" baseType="lpstr">
      <vt:lpstr>Arial</vt:lpstr>
      <vt:lpstr>Calibri</vt:lpstr>
      <vt:lpstr>Century Gothic</vt:lpstr>
      <vt:lpstr>Courier New</vt:lpstr>
      <vt:lpstr>Garamond</vt:lpstr>
      <vt:lpstr>Symbol</vt:lpstr>
      <vt:lpstr>Verdana</vt:lpstr>
      <vt:lpstr>Wingdings 2</vt:lpstr>
      <vt:lpstr>Theme-DCF</vt:lpstr>
      <vt:lpstr>Acrobat Document</vt:lpstr>
      <vt:lpstr>CHILD CARE Licensing 101: ALL YOU NEED TO KNOW</vt:lpstr>
      <vt:lpstr>Learning Objectives</vt:lpstr>
      <vt:lpstr>Legislative Intent § 402.26(3), Florida Statutes</vt:lpstr>
      <vt:lpstr>PowerPoint Presentation</vt:lpstr>
      <vt:lpstr>PowerPoint Presentation</vt:lpstr>
      <vt:lpstr>Licensure Requirements</vt:lpstr>
      <vt:lpstr>Florida Statutes</vt:lpstr>
      <vt:lpstr>Florida Administrative Code</vt:lpstr>
      <vt:lpstr>CHILD CARE Handbooks</vt:lpstr>
      <vt:lpstr>Classification Summaries</vt:lpstr>
      <vt:lpstr>Child Care Licensing  Website</vt:lpstr>
      <vt:lpstr>Partnering State Agencies</vt:lpstr>
      <vt:lpstr>Licensing Violations?</vt:lpstr>
      <vt:lpstr>Enforcement</vt:lpstr>
      <vt:lpstr>CHILD CARE Inspections</vt:lpstr>
      <vt:lpstr>PowerPoint Presentation</vt:lpstr>
      <vt:lpstr>Frequency of Inspections</vt:lpstr>
      <vt:lpstr>Right of Inspection §402.311, F.S. </vt:lpstr>
      <vt:lpstr>Helpful Hints…</vt:lpstr>
      <vt:lpstr>Personnel Records</vt:lpstr>
      <vt:lpstr>Children’s Records</vt:lpstr>
      <vt:lpstr>CHILDREN’S FILES CONTD..</vt:lpstr>
      <vt:lpstr>Influenza &amp; Distracted Adult Brochure</vt:lpstr>
      <vt:lpstr>Training Requirements</vt:lpstr>
      <vt:lpstr>Top 5 Violations</vt:lpstr>
      <vt:lpstr>Trending Violations</vt:lpstr>
      <vt:lpstr>TECHNICAL ASSISTANCE VS. HEALTH &amp; SAFETY</vt:lpstr>
      <vt:lpstr>Online applications &amp; resources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SunCoast Hillsborough Provider Meeting - Child Care Licensing 101 - All You Need to Know</dc:title>
  <dc:creator>McGlothlin, Hannah</dc:creator>
  <cp:lastModifiedBy>VanDyke, Misty N</cp:lastModifiedBy>
  <cp:revision>4</cp:revision>
  <dcterms:created xsi:type="dcterms:W3CDTF">2023-03-08T13:42:18Z</dcterms:created>
  <dcterms:modified xsi:type="dcterms:W3CDTF">2025-06-25T13:41:46Z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0x010100D19D1F27C13D5049BF8FA225D5FE9D61</vt:lpwstr>
  </property>
</Properties>
</file>