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 id="2147483663" r:id="rId6"/>
  </p:sldMasterIdLst>
  <p:notesMasterIdLst>
    <p:notesMasterId r:id="rId44"/>
  </p:notesMasterIdLst>
  <p:sldIdLst>
    <p:sldId id="257" r:id="rId7"/>
    <p:sldId id="1293" r:id="rId8"/>
    <p:sldId id="321" r:id="rId9"/>
    <p:sldId id="324" r:id="rId10"/>
    <p:sldId id="273" r:id="rId11"/>
    <p:sldId id="1264" r:id="rId12"/>
    <p:sldId id="327" r:id="rId13"/>
    <p:sldId id="1290" r:id="rId14"/>
    <p:sldId id="1263" r:id="rId15"/>
    <p:sldId id="1282" r:id="rId16"/>
    <p:sldId id="1281" r:id="rId17"/>
    <p:sldId id="310" r:id="rId18"/>
    <p:sldId id="299" r:id="rId19"/>
    <p:sldId id="300" r:id="rId20"/>
    <p:sldId id="301" r:id="rId21"/>
    <p:sldId id="302" r:id="rId22"/>
    <p:sldId id="326" r:id="rId23"/>
    <p:sldId id="1292" r:id="rId24"/>
    <p:sldId id="1267" r:id="rId25"/>
    <p:sldId id="1274" r:id="rId26"/>
    <p:sldId id="266" r:id="rId27"/>
    <p:sldId id="309" r:id="rId28"/>
    <p:sldId id="1295" r:id="rId29"/>
    <p:sldId id="1301" r:id="rId30"/>
    <p:sldId id="1296" r:id="rId31"/>
    <p:sldId id="1303" r:id="rId32"/>
    <p:sldId id="1297" r:id="rId33"/>
    <p:sldId id="270" r:id="rId34"/>
    <p:sldId id="320" r:id="rId35"/>
    <p:sldId id="1265" r:id="rId36"/>
    <p:sldId id="1277" r:id="rId37"/>
    <p:sldId id="1280" r:id="rId38"/>
    <p:sldId id="1305" r:id="rId39"/>
    <p:sldId id="1299" r:id="rId40"/>
    <p:sldId id="1300" r:id="rId41"/>
    <p:sldId id="267" r:id="rId42"/>
    <p:sldId id="130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D10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702" autoAdjust="0"/>
  </p:normalViewPr>
  <p:slideViewPr>
    <p:cSldViewPr snapToGrid="0">
      <p:cViewPr varScale="1">
        <p:scale>
          <a:sx n="115" d="100"/>
          <a:sy n="115" d="100"/>
        </p:scale>
        <p:origin x="677" y="72"/>
      </p:cViewPr>
      <p:guideLst/>
    </p:cSldViewPr>
  </p:slideViewPr>
  <p:notesTextViewPr>
    <p:cViewPr>
      <p:scale>
        <a:sx n="1" d="1"/>
        <a:sy n="1" d="1"/>
      </p:scale>
      <p:origin x="0" y="0"/>
    </p:cViewPr>
  </p:notesTextViewPr>
  <p:sorterViewPr>
    <p:cViewPr>
      <p:scale>
        <a:sx n="122" d="100"/>
        <a:sy n="122" d="100"/>
      </p:scale>
      <p:origin x="0" y="-1096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viewProps" Target="viewProps.xml"/><Relationship Id="rId20" Type="http://schemas.openxmlformats.org/officeDocument/2006/relationships/slide" Target="slides/slide14.xml"/><Relationship Id="rId41" Type="http://schemas.openxmlformats.org/officeDocument/2006/relationships/slide" Target="slides/slide3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94578608295973"/>
          <c:y val="0.10826008147791673"/>
          <c:w val="0.8670542139170403"/>
          <c:h val="0.89173991852208323"/>
        </c:manualLayout>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FE3-4B14-BF32-095E020B4D79}"/>
              </c:ext>
            </c:extLst>
          </c:dPt>
          <c:dPt>
            <c:idx val="1"/>
            <c:bubble3D val="0"/>
            <c:spPr>
              <a:solidFill>
                <a:srgbClr val="002060"/>
              </a:solidFill>
              <a:ln w="19050">
                <a:solidFill>
                  <a:schemeClr val="lt1"/>
                </a:solidFill>
              </a:ln>
              <a:effectLst/>
            </c:spPr>
            <c:extLst>
              <c:ext xmlns:c16="http://schemas.microsoft.com/office/drawing/2014/chart" uri="{C3380CC4-5D6E-409C-BE32-E72D297353CC}">
                <c16:uniqueId val="{00000001-C836-4D27-B0F7-83B5E405999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FE3-4B14-BF32-095E020B4D7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FE3-4B14-BF32-095E020B4D79}"/>
              </c:ext>
            </c:extLst>
          </c:dPt>
          <c:dLbls>
            <c:delete val="1"/>
          </c:dLbls>
          <c:cat>
            <c:strRef>
              <c:f>Sheet1!$A$2:$A$5</c:f>
              <c:strCache>
                <c:ptCount val="2"/>
                <c:pt idx="0">
                  <c:v>Managed Care</c:v>
                </c:pt>
                <c:pt idx="1">
                  <c:v>FFS</c:v>
                </c:pt>
              </c:strCache>
            </c:strRef>
          </c:cat>
          <c:val>
            <c:numRef>
              <c:f>Sheet1!$B$2:$B$5</c:f>
              <c:numCache>
                <c:formatCode>General</c:formatCode>
                <c:ptCount val="4"/>
                <c:pt idx="0">
                  <c:v>78.540000000000006</c:v>
                </c:pt>
                <c:pt idx="1">
                  <c:v>21.46</c:v>
                </c:pt>
              </c:numCache>
            </c:numRef>
          </c:val>
          <c:extLst>
            <c:ext xmlns:c16="http://schemas.microsoft.com/office/drawing/2014/chart" uri="{C3380CC4-5D6E-409C-BE32-E72D297353CC}">
              <c16:uniqueId val="{00000000-C836-4D27-B0F7-83B5E4059995}"/>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A2B1C5-437B-46A7-BCEE-50674DD2EC4C}" type="doc">
      <dgm:prSet loTypeId="urn:microsoft.com/office/officeart/2005/8/layout/hierarchy5" loCatId="hierarchy" qsTypeId="urn:microsoft.com/office/officeart/2005/8/quickstyle/simple1" qsCatId="simple" csTypeId="urn:microsoft.com/office/officeart/2005/8/colors/accent1_1" csCatId="accent1" phldr="1"/>
      <dgm:spPr/>
      <dgm:t>
        <a:bodyPr/>
        <a:lstStyle/>
        <a:p>
          <a:endParaRPr lang="en-US"/>
        </a:p>
      </dgm:t>
    </dgm:pt>
    <dgm:pt modelId="{68541465-14D8-44E1-BD4E-7B714621A85E}">
      <dgm:prSet phldrT="[Text]" custT="1"/>
      <dgm:spPr>
        <a:xfrm>
          <a:off x="457867" y="726922"/>
          <a:ext cx="3499972" cy="1358881"/>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dgm:spPr>
      <dgm:t>
        <a:bodyPr/>
        <a:lstStyle/>
        <a:p>
          <a:pPr>
            <a:buNone/>
          </a:pPr>
          <a:r>
            <a:rPr lang="en-US" sz="3200" b="1" dirty="0">
              <a:solidFill>
                <a:sysClr val="windowText" lastClr="000000">
                  <a:hueOff val="0"/>
                  <a:satOff val="0"/>
                  <a:lumOff val="0"/>
                  <a:alphaOff val="0"/>
                </a:sysClr>
              </a:solidFill>
              <a:latin typeface="+mn-lt"/>
              <a:ea typeface="+mn-ea"/>
              <a:cs typeface="+mn-cs"/>
            </a:rPr>
            <a:t>How do states define their </a:t>
          </a:r>
          <a:r>
            <a:rPr lang="en-US" sz="3200" b="1" dirty="0">
              <a:solidFill>
                <a:srgbClr val="C0504D">
                  <a:lumMod val="75000"/>
                </a:srgbClr>
              </a:solidFill>
              <a:latin typeface="+mn-lt"/>
              <a:ea typeface="+mn-ea"/>
              <a:cs typeface="+mn-cs"/>
            </a:rPr>
            <a:t>OWN</a:t>
          </a:r>
          <a:r>
            <a:rPr lang="en-US" sz="3200" b="1" dirty="0">
              <a:solidFill>
                <a:sysClr val="windowText" lastClr="000000">
                  <a:hueOff val="0"/>
                  <a:satOff val="0"/>
                  <a:lumOff val="0"/>
                  <a:alphaOff val="0"/>
                </a:sysClr>
              </a:solidFill>
              <a:latin typeface="+mn-lt"/>
              <a:ea typeface="+mn-ea"/>
              <a:cs typeface="+mn-cs"/>
            </a:rPr>
            <a:t> Medicaid programs?</a:t>
          </a:r>
          <a:endParaRPr lang="en-US" sz="3200" dirty="0">
            <a:solidFill>
              <a:sysClr val="windowText" lastClr="000000">
                <a:hueOff val="0"/>
                <a:satOff val="0"/>
                <a:lumOff val="0"/>
                <a:alphaOff val="0"/>
              </a:sysClr>
            </a:solidFill>
            <a:latin typeface="+mn-lt"/>
            <a:ea typeface="+mn-ea"/>
            <a:cs typeface="+mn-cs"/>
          </a:endParaRPr>
        </a:p>
      </dgm:t>
    </dgm:pt>
    <dgm:pt modelId="{A668BC27-151A-4BE9-AF2D-6C9D2EEC3D3F}" type="parTrans" cxnId="{5059DA69-0B50-42FF-8F37-FE2AB4DB59DA}">
      <dgm:prSet/>
      <dgm:spPr/>
      <dgm:t>
        <a:bodyPr/>
        <a:lstStyle/>
        <a:p>
          <a:endParaRPr lang="en-US" sz="2400"/>
        </a:p>
      </dgm:t>
    </dgm:pt>
    <dgm:pt modelId="{F680A5A1-A0F5-49F3-B42C-9B4664CB3DED}" type="sibTrans" cxnId="{5059DA69-0B50-42FF-8F37-FE2AB4DB59DA}">
      <dgm:prSet/>
      <dgm:spPr/>
      <dgm:t>
        <a:bodyPr/>
        <a:lstStyle/>
        <a:p>
          <a:endParaRPr lang="en-US" sz="2400"/>
        </a:p>
      </dgm:t>
    </dgm:pt>
    <dgm:pt modelId="{1A2ECEDF-A4EA-415B-8C01-E04E12F0BD8C}">
      <dgm:prSet phldrT="[Text]" custT="1"/>
      <dgm:spPr>
        <a:xfrm>
          <a:off x="4908116" y="423343"/>
          <a:ext cx="3499972" cy="885143"/>
        </a:xfrm>
        <a:prstGeom prst="roundRect">
          <a:avLst>
            <a:gd name="adj" fmla="val 10000"/>
          </a:avLst>
        </a:prstGeom>
        <a:solidFill>
          <a:srgbClr val="1F497D"/>
        </a:solidFill>
        <a:ln w="25400" cap="flat" cmpd="sng" algn="ctr">
          <a:solidFill>
            <a:srgbClr val="4F81BD">
              <a:shade val="80000"/>
              <a:hueOff val="0"/>
              <a:satOff val="0"/>
              <a:lumOff val="0"/>
              <a:alphaOff val="0"/>
            </a:srgbClr>
          </a:solidFill>
          <a:prstDash val="solid"/>
        </a:ln>
        <a:effectLst/>
      </dgm:spPr>
      <dgm:t>
        <a:bodyPr/>
        <a:lstStyle/>
        <a:p>
          <a:pPr>
            <a:buNone/>
          </a:pPr>
          <a:r>
            <a:rPr lang="en-US" sz="2400" b="1" dirty="0">
              <a:solidFill>
                <a:sysClr val="window" lastClr="FFFFFF"/>
              </a:solidFill>
              <a:latin typeface="Minion Pro"/>
              <a:ea typeface="+mn-ea"/>
              <a:cs typeface="+mn-cs"/>
            </a:rPr>
            <a:t>Medicaid State Plan</a:t>
          </a:r>
          <a:endParaRPr lang="en-US" sz="2400" b="1" dirty="0">
            <a:solidFill>
              <a:sysClr val="window" lastClr="FFFFFF"/>
            </a:solidFill>
            <a:latin typeface="Calibri"/>
            <a:ea typeface="+mn-ea"/>
            <a:cs typeface="+mn-cs"/>
          </a:endParaRPr>
        </a:p>
      </dgm:t>
    </dgm:pt>
    <dgm:pt modelId="{AA98FAAE-02AC-48BA-ACC9-8F68EB02AC6F}" type="parTrans" cxnId="{90360FA1-82BE-487E-A74A-D4B2AED21E1C}">
      <dgm:prSet custT="1"/>
      <dgm:spPr>
        <a:xfrm rot="19822317">
          <a:off x="3886372" y="1085778"/>
          <a:ext cx="1093211" cy="100722"/>
        </a:xfrm>
        <a:custGeom>
          <a:avLst/>
          <a:gdLst/>
          <a:ahLst/>
          <a:cxnLst/>
          <a:rect l="0" t="0" r="0" b="0"/>
          <a:pathLst>
            <a:path>
              <a:moveTo>
                <a:pt x="0" y="50361"/>
              </a:moveTo>
              <a:lnTo>
                <a:pt x="1093211" y="50361"/>
              </a:lnTo>
            </a:path>
          </a:pathLst>
        </a:custGeom>
        <a:noFill/>
        <a:ln w="25400" cap="flat" cmpd="sng" algn="ctr">
          <a:solidFill>
            <a:srgbClr val="4F81BD">
              <a:shade val="60000"/>
              <a:hueOff val="0"/>
              <a:satOff val="0"/>
              <a:lumOff val="0"/>
              <a:alphaOff val="0"/>
            </a:srgbClr>
          </a:solidFill>
          <a:prstDash val="solid"/>
        </a:ln>
        <a:effectLst/>
      </dgm:spPr>
      <dgm:t>
        <a:bodyPr/>
        <a:lstStyle/>
        <a:p>
          <a:pPr>
            <a:buNone/>
          </a:pPr>
          <a:endParaRPr lang="en-US" sz="700" dirty="0">
            <a:solidFill>
              <a:sysClr val="windowText" lastClr="000000">
                <a:hueOff val="0"/>
                <a:satOff val="0"/>
                <a:lumOff val="0"/>
                <a:alphaOff val="0"/>
              </a:sysClr>
            </a:solidFill>
            <a:latin typeface="Calibri"/>
            <a:ea typeface="+mn-ea"/>
            <a:cs typeface="+mn-cs"/>
          </a:endParaRPr>
        </a:p>
      </dgm:t>
    </dgm:pt>
    <dgm:pt modelId="{1FE225EA-75B4-4BF6-A4F5-4D2BB88927E6}" type="sibTrans" cxnId="{90360FA1-82BE-487E-A74A-D4B2AED21E1C}">
      <dgm:prSet/>
      <dgm:spPr/>
      <dgm:t>
        <a:bodyPr/>
        <a:lstStyle/>
        <a:p>
          <a:endParaRPr lang="en-US" sz="2400"/>
        </a:p>
      </dgm:t>
    </dgm:pt>
    <dgm:pt modelId="{4FC0F2BF-4A58-4DB8-8F52-940CCAE08649}">
      <dgm:prSet phldrT="[Text]" custT="1"/>
      <dgm:spPr>
        <a:xfrm>
          <a:off x="4910426" y="1704018"/>
          <a:ext cx="3499972" cy="886263"/>
        </a:xfrm>
        <a:prstGeom prst="roundRect">
          <a:avLst>
            <a:gd name="adj" fmla="val 10000"/>
          </a:avLst>
        </a:prstGeom>
        <a:solidFill>
          <a:srgbClr val="4F81BD">
            <a:lumMod val="40000"/>
            <a:lumOff val="60000"/>
          </a:srgbClr>
        </a:solidFill>
        <a:ln w="25400" cap="flat" cmpd="sng" algn="ctr">
          <a:solidFill>
            <a:srgbClr val="4F81BD">
              <a:shade val="80000"/>
              <a:hueOff val="0"/>
              <a:satOff val="0"/>
              <a:lumOff val="0"/>
              <a:alphaOff val="0"/>
            </a:srgbClr>
          </a:solidFill>
          <a:prstDash val="solid"/>
        </a:ln>
        <a:effectLst/>
      </dgm:spPr>
      <dgm:t>
        <a:bodyPr/>
        <a:lstStyle/>
        <a:p>
          <a:pPr>
            <a:buNone/>
          </a:pPr>
          <a:r>
            <a:rPr lang="en-US" sz="2400" b="1" dirty="0">
              <a:solidFill>
                <a:sysClr val="windowText" lastClr="000000">
                  <a:hueOff val="0"/>
                  <a:satOff val="0"/>
                  <a:lumOff val="0"/>
                  <a:alphaOff val="0"/>
                </a:sysClr>
              </a:solidFill>
              <a:latin typeface="Minion Pro"/>
              <a:ea typeface="+mn-ea"/>
              <a:cs typeface="+mn-cs"/>
            </a:rPr>
            <a:t>Medicaid Waivers</a:t>
          </a:r>
        </a:p>
      </dgm:t>
    </dgm:pt>
    <dgm:pt modelId="{517C50ED-4775-4724-BBCC-79E8FE15BBD7}" type="parTrans" cxnId="{D9B9994F-B214-4E38-AFCB-D1B9F1D05E1B}">
      <dgm:prSet custT="1"/>
      <dgm:spPr>
        <a:xfrm rot="2272241">
          <a:off x="3830770" y="1726395"/>
          <a:ext cx="1206726" cy="100722"/>
        </a:xfrm>
        <a:custGeom>
          <a:avLst/>
          <a:gdLst/>
          <a:ahLst/>
          <a:cxnLst/>
          <a:rect l="0" t="0" r="0" b="0"/>
          <a:pathLst>
            <a:path>
              <a:moveTo>
                <a:pt x="0" y="50361"/>
              </a:moveTo>
              <a:lnTo>
                <a:pt x="1206726" y="50361"/>
              </a:lnTo>
            </a:path>
          </a:pathLst>
        </a:custGeom>
        <a:noFill/>
        <a:ln w="25400" cap="flat" cmpd="sng" algn="ctr">
          <a:solidFill>
            <a:srgbClr val="4F81BD">
              <a:shade val="60000"/>
              <a:hueOff val="0"/>
              <a:satOff val="0"/>
              <a:lumOff val="0"/>
              <a:alphaOff val="0"/>
            </a:srgbClr>
          </a:solidFill>
          <a:prstDash val="solid"/>
        </a:ln>
        <a:effectLst/>
      </dgm:spPr>
      <dgm:t>
        <a:bodyPr/>
        <a:lstStyle/>
        <a:p>
          <a:pPr>
            <a:buNone/>
          </a:pPr>
          <a:endParaRPr lang="en-US" sz="700" dirty="0">
            <a:solidFill>
              <a:sysClr val="windowText" lastClr="000000">
                <a:hueOff val="0"/>
                <a:satOff val="0"/>
                <a:lumOff val="0"/>
                <a:alphaOff val="0"/>
              </a:sysClr>
            </a:solidFill>
            <a:latin typeface="Calibri"/>
            <a:ea typeface="+mn-ea"/>
            <a:cs typeface="+mn-cs"/>
          </a:endParaRPr>
        </a:p>
      </dgm:t>
    </dgm:pt>
    <dgm:pt modelId="{71D16936-8A5B-4A68-898F-F0672D21C49F}" type="sibTrans" cxnId="{D9B9994F-B214-4E38-AFCB-D1B9F1D05E1B}">
      <dgm:prSet/>
      <dgm:spPr/>
      <dgm:t>
        <a:bodyPr/>
        <a:lstStyle/>
        <a:p>
          <a:endParaRPr lang="en-US" sz="2400"/>
        </a:p>
      </dgm:t>
    </dgm:pt>
    <dgm:pt modelId="{B700E082-5CF0-4FD9-9B11-F37D0C2506E5}" type="pres">
      <dgm:prSet presAssocID="{24A2B1C5-437B-46A7-BCEE-50674DD2EC4C}" presName="mainComposite" presStyleCnt="0">
        <dgm:presLayoutVars>
          <dgm:chPref val="1"/>
          <dgm:dir/>
          <dgm:animOne val="branch"/>
          <dgm:animLvl val="lvl"/>
          <dgm:resizeHandles val="exact"/>
        </dgm:presLayoutVars>
      </dgm:prSet>
      <dgm:spPr/>
    </dgm:pt>
    <dgm:pt modelId="{E14D642E-24FE-4188-A809-975EBFD73CB6}" type="pres">
      <dgm:prSet presAssocID="{24A2B1C5-437B-46A7-BCEE-50674DD2EC4C}" presName="hierFlow" presStyleCnt="0"/>
      <dgm:spPr/>
    </dgm:pt>
    <dgm:pt modelId="{A205B23D-ECD3-4F68-9967-038C01E41988}" type="pres">
      <dgm:prSet presAssocID="{24A2B1C5-437B-46A7-BCEE-50674DD2EC4C}" presName="hierChild1" presStyleCnt="0">
        <dgm:presLayoutVars>
          <dgm:chPref val="1"/>
          <dgm:animOne val="branch"/>
          <dgm:animLvl val="lvl"/>
        </dgm:presLayoutVars>
      </dgm:prSet>
      <dgm:spPr/>
    </dgm:pt>
    <dgm:pt modelId="{8F0BE187-5C6F-4C64-B411-E7332A6E2E2C}" type="pres">
      <dgm:prSet presAssocID="{68541465-14D8-44E1-BD4E-7B714621A85E}" presName="Name17" presStyleCnt="0"/>
      <dgm:spPr/>
    </dgm:pt>
    <dgm:pt modelId="{F349468F-4AC4-4154-9335-4791E6E3A1D4}" type="pres">
      <dgm:prSet presAssocID="{68541465-14D8-44E1-BD4E-7B714621A85E}" presName="level1Shape" presStyleLbl="node0" presStyleIdx="0" presStyleCnt="1" custScaleY="179213" custLinFactNeighborX="12930" custLinFactNeighborY="-8990">
        <dgm:presLayoutVars>
          <dgm:chPref val="3"/>
        </dgm:presLayoutVars>
      </dgm:prSet>
      <dgm:spPr/>
    </dgm:pt>
    <dgm:pt modelId="{824DC0AA-8274-489B-A094-74E819F4A110}" type="pres">
      <dgm:prSet presAssocID="{68541465-14D8-44E1-BD4E-7B714621A85E}" presName="hierChild2" presStyleCnt="0"/>
      <dgm:spPr/>
    </dgm:pt>
    <dgm:pt modelId="{A64CA1E0-19E0-410A-A59A-822B9718B629}" type="pres">
      <dgm:prSet presAssocID="{AA98FAAE-02AC-48BA-ACC9-8F68EB02AC6F}" presName="Name25" presStyleLbl="parChTrans1D2" presStyleIdx="0" presStyleCnt="2"/>
      <dgm:spPr/>
    </dgm:pt>
    <dgm:pt modelId="{145672A6-659D-4D5C-AF90-5154831FF697}" type="pres">
      <dgm:prSet presAssocID="{AA98FAAE-02AC-48BA-ACC9-8F68EB02AC6F}" presName="connTx" presStyleLbl="parChTrans1D2" presStyleIdx="0" presStyleCnt="2"/>
      <dgm:spPr/>
    </dgm:pt>
    <dgm:pt modelId="{34359545-1C6E-40CF-9362-3398DD96C7DC}" type="pres">
      <dgm:prSet presAssocID="{1A2ECEDF-A4EA-415B-8C01-E04E12F0BD8C}" presName="Name30" presStyleCnt="0"/>
      <dgm:spPr/>
    </dgm:pt>
    <dgm:pt modelId="{895428B6-4D4D-48C2-8A38-8DD079331E24}" type="pres">
      <dgm:prSet presAssocID="{1A2ECEDF-A4EA-415B-8C01-E04E12F0BD8C}" presName="level2Shape" presStyleLbl="node2" presStyleIdx="0" presStyleCnt="2" custScaleY="50580" custLinFactNeighborX="-4009" custLinFactNeighborY="-7051"/>
      <dgm:spPr/>
    </dgm:pt>
    <dgm:pt modelId="{94DB4488-9D78-44BD-A173-EBEC33F35DF3}" type="pres">
      <dgm:prSet presAssocID="{1A2ECEDF-A4EA-415B-8C01-E04E12F0BD8C}" presName="hierChild3" presStyleCnt="0"/>
      <dgm:spPr/>
    </dgm:pt>
    <dgm:pt modelId="{C68551D4-0F77-452E-B8D5-896D38311416}" type="pres">
      <dgm:prSet presAssocID="{517C50ED-4775-4724-BBCC-79E8FE15BBD7}" presName="Name25" presStyleLbl="parChTrans1D2" presStyleIdx="1" presStyleCnt="2"/>
      <dgm:spPr/>
    </dgm:pt>
    <dgm:pt modelId="{0E85634A-3AB5-484E-8094-4F68E2CEFF72}" type="pres">
      <dgm:prSet presAssocID="{517C50ED-4775-4724-BBCC-79E8FE15BBD7}" presName="connTx" presStyleLbl="parChTrans1D2" presStyleIdx="1" presStyleCnt="2"/>
      <dgm:spPr/>
    </dgm:pt>
    <dgm:pt modelId="{E10ED428-9560-4F2C-8C55-979E6D9F93D9}" type="pres">
      <dgm:prSet presAssocID="{4FC0F2BF-4A58-4DB8-8F52-940CCAE08649}" presName="Name30" presStyleCnt="0"/>
      <dgm:spPr/>
    </dgm:pt>
    <dgm:pt modelId="{F3DDEB6A-0476-4851-AB00-21D4F9EB1FF3}" type="pres">
      <dgm:prSet presAssocID="{4FC0F2BF-4A58-4DB8-8F52-940CCAE08649}" presName="level2Shape" presStyleLbl="node2" presStyleIdx="1" presStyleCnt="2" custScaleY="50644" custLinFactNeighborX="-2921" custLinFactNeighborY="-4357"/>
      <dgm:spPr/>
    </dgm:pt>
    <dgm:pt modelId="{F741E45B-8979-490B-894F-F40547271251}" type="pres">
      <dgm:prSet presAssocID="{4FC0F2BF-4A58-4DB8-8F52-940CCAE08649}" presName="hierChild3" presStyleCnt="0"/>
      <dgm:spPr/>
    </dgm:pt>
    <dgm:pt modelId="{3205FA02-E65D-48F0-A674-B3A6663E6749}" type="pres">
      <dgm:prSet presAssocID="{24A2B1C5-437B-46A7-BCEE-50674DD2EC4C}" presName="bgShapesFlow" presStyleCnt="0"/>
      <dgm:spPr/>
    </dgm:pt>
  </dgm:ptLst>
  <dgm:cxnLst>
    <dgm:cxn modelId="{07F71516-D62C-40A2-9816-2AD35E86CDBC}" type="presOf" srcId="{1A2ECEDF-A4EA-415B-8C01-E04E12F0BD8C}" destId="{895428B6-4D4D-48C2-8A38-8DD079331E24}" srcOrd="0" destOrd="0" presId="urn:microsoft.com/office/officeart/2005/8/layout/hierarchy5"/>
    <dgm:cxn modelId="{B4D2C25E-9BEB-47A9-BFD3-86C294DF7B08}" type="presOf" srcId="{4FC0F2BF-4A58-4DB8-8F52-940CCAE08649}" destId="{F3DDEB6A-0476-4851-AB00-21D4F9EB1FF3}" srcOrd="0" destOrd="0" presId="urn:microsoft.com/office/officeart/2005/8/layout/hierarchy5"/>
    <dgm:cxn modelId="{5059DA69-0B50-42FF-8F37-FE2AB4DB59DA}" srcId="{24A2B1C5-437B-46A7-BCEE-50674DD2EC4C}" destId="{68541465-14D8-44E1-BD4E-7B714621A85E}" srcOrd="0" destOrd="0" parTransId="{A668BC27-151A-4BE9-AF2D-6C9D2EEC3D3F}" sibTransId="{F680A5A1-A0F5-49F3-B42C-9B4664CB3DED}"/>
    <dgm:cxn modelId="{D9B9994F-B214-4E38-AFCB-D1B9F1D05E1B}" srcId="{68541465-14D8-44E1-BD4E-7B714621A85E}" destId="{4FC0F2BF-4A58-4DB8-8F52-940CCAE08649}" srcOrd="1" destOrd="0" parTransId="{517C50ED-4775-4724-BBCC-79E8FE15BBD7}" sibTransId="{71D16936-8A5B-4A68-898F-F0672D21C49F}"/>
    <dgm:cxn modelId="{086B4752-2672-4B5E-B220-B45D2C5D85B3}" type="presOf" srcId="{68541465-14D8-44E1-BD4E-7B714621A85E}" destId="{F349468F-4AC4-4154-9335-4791E6E3A1D4}" srcOrd="0" destOrd="0" presId="urn:microsoft.com/office/officeart/2005/8/layout/hierarchy5"/>
    <dgm:cxn modelId="{A66FED7C-FDB5-44C7-8291-C028443224F2}" type="presOf" srcId="{517C50ED-4775-4724-BBCC-79E8FE15BBD7}" destId="{0E85634A-3AB5-484E-8094-4F68E2CEFF72}" srcOrd="1" destOrd="0" presId="urn:microsoft.com/office/officeart/2005/8/layout/hierarchy5"/>
    <dgm:cxn modelId="{90360FA1-82BE-487E-A74A-D4B2AED21E1C}" srcId="{68541465-14D8-44E1-BD4E-7B714621A85E}" destId="{1A2ECEDF-A4EA-415B-8C01-E04E12F0BD8C}" srcOrd="0" destOrd="0" parTransId="{AA98FAAE-02AC-48BA-ACC9-8F68EB02AC6F}" sibTransId="{1FE225EA-75B4-4BF6-A4F5-4D2BB88927E6}"/>
    <dgm:cxn modelId="{54D4DAA3-A6E9-4C45-BB88-CF8987B2F4E7}" type="presOf" srcId="{517C50ED-4775-4724-BBCC-79E8FE15BBD7}" destId="{C68551D4-0F77-452E-B8D5-896D38311416}" srcOrd="0" destOrd="0" presId="urn:microsoft.com/office/officeart/2005/8/layout/hierarchy5"/>
    <dgm:cxn modelId="{CD5C67A8-C2A6-4C38-8139-9BD50D6936D3}" type="presOf" srcId="{AA98FAAE-02AC-48BA-ACC9-8F68EB02AC6F}" destId="{A64CA1E0-19E0-410A-A59A-822B9718B629}" srcOrd="0" destOrd="0" presId="urn:microsoft.com/office/officeart/2005/8/layout/hierarchy5"/>
    <dgm:cxn modelId="{E48252ED-F551-4639-A57C-C15F4D90A45E}" type="presOf" srcId="{24A2B1C5-437B-46A7-BCEE-50674DD2EC4C}" destId="{B700E082-5CF0-4FD9-9B11-F37D0C2506E5}" srcOrd="0" destOrd="0" presId="urn:microsoft.com/office/officeart/2005/8/layout/hierarchy5"/>
    <dgm:cxn modelId="{E81209FE-0701-4C76-B4E9-708195F2AC37}" type="presOf" srcId="{AA98FAAE-02AC-48BA-ACC9-8F68EB02AC6F}" destId="{145672A6-659D-4D5C-AF90-5154831FF697}" srcOrd="1" destOrd="0" presId="urn:microsoft.com/office/officeart/2005/8/layout/hierarchy5"/>
    <dgm:cxn modelId="{D1856B32-DB90-4ED2-B37C-A74698E95737}" type="presParOf" srcId="{B700E082-5CF0-4FD9-9B11-F37D0C2506E5}" destId="{E14D642E-24FE-4188-A809-975EBFD73CB6}" srcOrd="0" destOrd="0" presId="urn:microsoft.com/office/officeart/2005/8/layout/hierarchy5"/>
    <dgm:cxn modelId="{832563C0-0B5C-4042-A760-E579A38E2B6B}" type="presParOf" srcId="{E14D642E-24FE-4188-A809-975EBFD73CB6}" destId="{A205B23D-ECD3-4F68-9967-038C01E41988}" srcOrd="0" destOrd="0" presId="urn:microsoft.com/office/officeart/2005/8/layout/hierarchy5"/>
    <dgm:cxn modelId="{7A282893-3F52-425E-B24B-B340C376C7EB}" type="presParOf" srcId="{A205B23D-ECD3-4F68-9967-038C01E41988}" destId="{8F0BE187-5C6F-4C64-B411-E7332A6E2E2C}" srcOrd="0" destOrd="0" presId="urn:microsoft.com/office/officeart/2005/8/layout/hierarchy5"/>
    <dgm:cxn modelId="{E2338231-4C33-4C00-B627-835AF54FE6FE}" type="presParOf" srcId="{8F0BE187-5C6F-4C64-B411-E7332A6E2E2C}" destId="{F349468F-4AC4-4154-9335-4791E6E3A1D4}" srcOrd="0" destOrd="0" presId="urn:microsoft.com/office/officeart/2005/8/layout/hierarchy5"/>
    <dgm:cxn modelId="{952A3804-49CF-4E2E-B075-E9DAC80878E6}" type="presParOf" srcId="{8F0BE187-5C6F-4C64-B411-E7332A6E2E2C}" destId="{824DC0AA-8274-489B-A094-74E819F4A110}" srcOrd="1" destOrd="0" presId="urn:microsoft.com/office/officeart/2005/8/layout/hierarchy5"/>
    <dgm:cxn modelId="{1DF0B339-68A7-413B-8AE3-78E7CABF161D}" type="presParOf" srcId="{824DC0AA-8274-489B-A094-74E819F4A110}" destId="{A64CA1E0-19E0-410A-A59A-822B9718B629}" srcOrd="0" destOrd="0" presId="urn:microsoft.com/office/officeart/2005/8/layout/hierarchy5"/>
    <dgm:cxn modelId="{99B3BD21-B0E5-4BBE-91AD-D625597F37B8}" type="presParOf" srcId="{A64CA1E0-19E0-410A-A59A-822B9718B629}" destId="{145672A6-659D-4D5C-AF90-5154831FF697}" srcOrd="0" destOrd="0" presId="urn:microsoft.com/office/officeart/2005/8/layout/hierarchy5"/>
    <dgm:cxn modelId="{CB012FA2-6B11-44D4-B0A0-65EB9A6A2BD9}" type="presParOf" srcId="{824DC0AA-8274-489B-A094-74E819F4A110}" destId="{34359545-1C6E-40CF-9362-3398DD96C7DC}" srcOrd="1" destOrd="0" presId="urn:microsoft.com/office/officeart/2005/8/layout/hierarchy5"/>
    <dgm:cxn modelId="{5AD956CB-0A64-4F51-8959-4315C0D80C99}" type="presParOf" srcId="{34359545-1C6E-40CF-9362-3398DD96C7DC}" destId="{895428B6-4D4D-48C2-8A38-8DD079331E24}" srcOrd="0" destOrd="0" presId="urn:microsoft.com/office/officeart/2005/8/layout/hierarchy5"/>
    <dgm:cxn modelId="{C1A645EE-0EF2-4371-BE8F-13FCD086A049}" type="presParOf" srcId="{34359545-1C6E-40CF-9362-3398DD96C7DC}" destId="{94DB4488-9D78-44BD-A173-EBEC33F35DF3}" srcOrd="1" destOrd="0" presId="urn:microsoft.com/office/officeart/2005/8/layout/hierarchy5"/>
    <dgm:cxn modelId="{65E560E3-6870-47EE-9462-921B0013E1CA}" type="presParOf" srcId="{824DC0AA-8274-489B-A094-74E819F4A110}" destId="{C68551D4-0F77-452E-B8D5-896D38311416}" srcOrd="2" destOrd="0" presId="urn:microsoft.com/office/officeart/2005/8/layout/hierarchy5"/>
    <dgm:cxn modelId="{B3999801-9FBD-44B1-91F4-E2A28A3BE8E8}" type="presParOf" srcId="{C68551D4-0F77-452E-B8D5-896D38311416}" destId="{0E85634A-3AB5-484E-8094-4F68E2CEFF72}" srcOrd="0" destOrd="0" presId="urn:microsoft.com/office/officeart/2005/8/layout/hierarchy5"/>
    <dgm:cxn modelId="{4F885E26-CF13-45B3-939B-5EF8FF395DF8}" type="presParOf" srcId="{824DC0AA-8274-489B-A094-74E819F4A110}" destId="{E10ED428-9560-4F2C-8C55-979E6D9F93D9}" srcOrd="3" destOrd="0" presId="urn:microsoft.com/office/officeart/2005/8/layout/hierarchy5"/>
    <dgm:cxn modelId="{7BE981F1-F0E9-4AE6-A963-D61C847B48E7}" type="presParOf" srcId="{E10ED428-9560-4F2C-8C55-979E6D9F93D9}" destId="{F3DDEB6A-0476-4851-AB00-21D4F9EB1FF3}" srcOrd="0" destOrd="0" presId="urn:microsoft.com/office/officeart/2005/8/layout/hierarchy5"/>
    <dgm:cxn modelId="{10CADCF2-D431-45E1-ADA9-4B125F46786F}" type="presParOf" srcId="{E10ED428-9560-4F2C-8C55-979E6D9F93D9}" destId="{F741E45B-8979-490B-894F-F40547271251}" srcOrd="1" destOrd="0" presId="urn:microsoft.com/office/officeart/2005/8/layout/hierarchy5"/>
    <dgm:cxn modelId="{F7072D02-AC71-487A-92E8-A0F9E95FB469}" type="presParOf" srcId="{B700E082-5CF0-4FD9-9B11-F37D0C2506E5}" destId="{3205FA02-E65D-48F0-A674-B3A6663E6749}"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A2B1C5-437B-46A7-BCEE-50674DD2EC4C}" type="doc">
      <dgm:prSet loTypeId="urn:microsoft.com/office/officeart/2005/8/layout/hierarchy5" loCatId="hierarchy" qsTypeId="urn:microsoft.com/office/officeart/2005/8/quickstyle/simple1" qsCatId="simple" csTypeId="urn:microsoft.com/office/officeart/2005/8/colors/accent1_1" csCatId="accent1" phldr="1"/>
      <dgm:spPr/>
      <dgm:t>
        <a:bodyPr/>
        <a:lstStyle/>
        <a:p>
          <a:endParaRPr lang="en-US"/>
        </a:p>
      </dgm:t>
    </dgm:pt>
    <dgm:pt modelId="{68541465-14D8-44E1-BD4E-7B714621A85E}">
      <dgm:prSet phldrT="[Text]" custT="1"/>
      <dgm:spPr/>
      <dgm:t>
        <a:bodyPr/>
        <a:lstStyle/>
        <a:p>
          <a:r>
            <a:rPr lang="en-US" sz="2200" b="1" dirty="0">
              <a:latin typeface="+mn-lt"/>
            </a:rPr>
            <a:t>How do Medicaid programs deliver services to recipients?</a:t>
          </a:r>
          <a:endParaRPr lang="en-US" sz="2200" dirty="0">
            <a:latin typeface="+mn-lt"/>
          </a:endParaRPr>
        </a:p>
      </dgm:t>
    </dgm:pt>
    <dgm:pt modelId="{A668BC27-151A-4BE9-AF2D-6C9D2EEC3D3F}" type="parTrans" cxnId="{5059DA69-0B50-42FF-8F37-FE2AB4DB59DA}">
      <dgm:prSet/>
      <dgm:spPr/>
      <dgm:t>
        <a:bodyPr/>
        <a:lstStyle/>
        <a:p>
          <a:endParaRPr lang="en-US"/>
        </a:p>
      </dgm:t>
    </dgm:pt>
    <dgm:pt modelId="{F680A5A1-A0F5-49F3-B42C-9B4664CB3DED}" type="sibTrans" cxnId="{5059DA69-0B50-42FF-8F37-FE2AB4DB59DA}">
      <dgm:prSet/>
      <dgm:spPr/>
      <dgm:t>
        <a:bodyPr/>
        <a:lstStyle/>
        <a:p>
          <a:endParaRPr lang="en-US"/>
        </a:p>
      </dgm:t>
    </dgm:pt>
    <dgm:pt modelId="{1A2ECEDF-A4EA-415B-8C01-E04E12F0BD8C}">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2600" b="1" dirty="0">
              <a:solidFill>
                <a:schemeClr val="tx1"/>
              </a:solidFill>
              <a:latin typeface="Minion Pro"/>
            </a:rPr>
            <a:t>Fee-for-Service</a:t>
          </a:r>
          <a:endParaRPr lang="en-US" sz="2600" b="1" dirty="0">
            <a:solidFill>
              <a:schemeClr val="tx1"/>
            </a:solidFill>
          </a:endParaRPr>
        </a:p>
      </dgm:t>
    </dgm:pt>
    <dgm:pt modelId="{AA98FAAE-02AC-48BA-ACC9-8F68EB02AC6F}" type="parTrans" cxnId="{90360FA1-82BE-487E-A74A-D4B2AED21E1C}">
      <dgm:prSet/>
      <dgm:spPr/>
      <dgm:t>
        <a:bodyPr/>
        <a:lstStyle/>
        <a:p>
          <a:endParaRPr lang="en-US" dirty="0"/>
        </a:p>
      </dgm:t>
    </dgm:pt>
    <dgm:pt modelId="{1FE225EA-75B4-4BF6-A4F5-4D2BB88927E6}" type="sibTrans" cxnId="{90360FA1-82BE-487E-A74A-D4B2AED21E1C}">
      <dgm:prSet/>
      <dgm:spPr/>
      <dgm:t>
        <a:bodyPr/>
        <a:lstStyle/>
        <a:p>
          <a:endParaRPr lang="en-US"/>
        </a:p>
      </dgm:t>
    </dgm:pt>
    <dgm:pt modelId="{4FC0F2BF-4A58-4DB8-8F52-940CCAE08649}">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2600" b="1" dirty="0">
              <a:latin typeface="Minion Pro"/>
            </a:rPr>
            <a:t>Managed Care</a:t>
          </a:r>
        </a:p>
      </dgm:t>
    </dgm:pt>
    <dgm:pt modelId="{517C50ED-4775-4724-BBCC-79E8FE15BBD7}" type="parTrans" cxnId="{D9B9994F-B214-4E38-AFCB-D1B9F1D05E1B}">
      <dgm:prSet/>
      <dgm:spPr/>
      <dgm:t>
        <a:bodyPr/>
        <a:lstStyle/>
        <a:p>
          <a:endParaRPr lang="en-US" dirty="0"/>
        </a:p>
      </dgm:t>
    </dgm:pt>
    <dgm:pt modelId="{71D16936-8A5B-4A68-898F-F0672D21C49F}" type="sibTrans" cxnId="{D9B9994F-B214-4E38-AFCB-D1B9F1D05E1B}">
      <dgm:prSet/>
      <dgm:spPr/>
      <dgm:t>
        <a:bodyPr/>
        <a:lstStyle/>
        <a:p>
          <a:endParaRPr lang="en-US"/>
        </a:p>
      </dgm:t>
    </dgm:pt>
    <dgm:pt modelId="{B700E082-5CF0-4FD9-9B11-F37D0C2506E5}" type="pres">
      <dgm:prSet presAssocID="{24A2B1C5-437B-46A7-BCEE-50674DD2EC4C}" presName="mainComposite" presStyleCnt="0">
        <dgm:presLayoutVars>
          <dgm:chPref val="1"/>
          <dgm:dir/>
          <dgm:animOne val="branch"/>
          <dgm:animLvl val="lvl"/>
          <dgm:resizeHandles val="exact"/>
        </dgm:presLayoutVars>
      </dgm:prSet>
      <dgm:spPr/>
    </dgm:pt>
    <dgm:pt modelId="{E14D642E-24FE-4188-A809-975EBFD73CB6}" type="pres">
      <dgm:prSet presAssocID="{24A2B1C5-437B-46A7-BCEE-50674DD2EC4C}" presName="hierFlow" presStyleCnt="0"/>
      <dgm:spPr/>
    </dgm:pt>
    <dgm:pt modelId="{A205B23D-ECD3-4F68-9967-038C01E41988}" type="pres">
      <dgm:prSet presAssocID="{24A2B1C5-437B-46A7-BCEE-50674DD2EC4C}" presName="hierChild1" presStyleCnt="0">
        <dgm:presLayoutVars>
          <dgm:chPref val="1"/>
          <dgm:animOne val="branch"/>
          <dgm:animLvl val="lvl"/>
        </dgm:presLayoutVars>
      </dgm:prSet>
      <dgm:spPr/>
    </dgm:pt>
    <dgm:pt modelId="{8F0BE187-5C6F-4C64-B411-E7332A6E2E2C}" type="pres">
      <dgm:prSet presAssocID="{68541465-14D8-44E1-BD4E-7B714621A85E}" presName="Name17" presStyleCnt="0"/>
      <dgm:spPr/>
    </dgm:pt>
    <dgm:pt modelId="{F349468F-4AC4-4154-9335-4791E6E3A1D4}" type="pres">
      <dgm:prSet presAssocID="{68541465-14D8-44E1-BD4E-7B714621A85E}" presName="level1Shape" presStyleLbl="node0" presStyleIdx="0" presStyleCnt="1" custScaleY="77651" custLinFactNeighborX="12930" custLinFactNeighborY="-8990">
        <dgm:presLayoutVars>
          <dgm:chPref val="3"/>
        </dgm:presLayoutVars>
      </dgm:prSet>
      <dgm:spPr/>
    </dgm:pt>
    <dgm:pt modelId="{824DC0AA-8274-489B-A094-74E819F4A110}" type="pres">
      <dgm:prSet presAssocID="{68541465-14D8-44E1-BD4E-7B714621A85E}" presName="hierChild2" presStyleCnt="0"/>
      <dgm:spPr/>
    </dgm:pt>
    <dgm:pt modelId="{A64CA1E0-19E0-410A-A59A-822B9718B629}" type="pres">
      <dgm:prSet presAssocID="{AA98FAAE-02AC-48BA-ACC9-8F68EB02AC6F}" presName="Name25" presStyleLbl="parChTrans1D2" presStyleIdx="0" presStyleCnt="2"/>
      <dgm:spPr/>
    </dgm:pt>
    <dgm:pt modelId="{145672A6-659D-4D5C-AF90-5154831FF697}" type="pres">
      <dgm:prSet presAssocID="{AA98FAAE-02AC-48BA-ACC9-8F68EB02AC6F}" presName="connTx" presStyleLbl="parChTrans1D2" presStyleIdx="0" presStyleCnt="2"/>
      <dgm:spPr/>
    </dgm:pt>
    <dgm:pt modelId="{34359545-1C6E-40CF-9362-3398DD96C7DC}" type="pres">
      <dgm:prSet presAssocID="{1A2ECEDF-A4EA-415B-8C01-E04E12F0BD8C}" presName="Name30" presStyleCnt="0"/>
      <dgm:spPr/>
    </dgm:pt>
    <dgm:pt modelId="{895428B6-4D4D-48C2-8A38-8DD079331E24}" type="pres">
      <dgm:prSet presAssocID="{1A2ECEDF-A4EA-415B-8C01-E04E12F0BD8C}" presName="level2Shape" presStyleLbl="node2" presStyleIdx="0" presStyleCnt="2" custScaleY="50580" custLinFactNeighborX="81" custLinFactNeighborY="-7051"/>
      <dgm:spPr/>
    </dgm:pt>
    <dgm:pt modelId="{94DB4488-9D78-44BD-A173-EBEC33F35DF3}" type="pres">
      <dgm:prSet presAssocID="{1A2ECEDF-A4EA-415B-8C01-E04E12F0BD8C}" presName="hierChild3" presStyleCnt="0"/>
      <dgm:spPr/>
    </dgm:pt>
    <dgm:pt modelId="{C68551D4-0F77-452E-B8D5-896D38311416}" type="pres">
      <dgm:prSet presAssocID="{517C50ED-4775-4724-BBCC-79E8FE15BBD7}" presName="Name25" presStyleLbl="parChTrans1D2" presStyleIdx="1" presStyleCnt="2"/>
      <dgm:spPr/>
    </dgm:pt>
    <dgm:pt modelId="{0E85634A-3AB5-484E-8094-4F68E2CEFF72}" type="pres">
      <dgm:prSet presAssocID="{517C50ED-4775-4724-BBCC-79E8FE15BBD7}" presName="connTx" presStyleLbl="parChTrans1D2" presStyleIdx="1" presStyleCnt="2"/>
      <dgm:spPr/>
    </dgm:pt>
    <dgm:pt modelId="{E10ED428-9560-4F2C-8C55-979E6D9F93D9}" type="pres">
      <dgm:prSet presAssocID="{4FC0F2BF-4A58-4DB8-8F52-940CCAE08649}" presName="Name30" presStyleCnt="0"/>
      <dgm:spPr/>
    </dgm:pt>
    <dgm:pt modelId="{F3DDEB6A-0476-4851-AB00-21D4F9EB1FF3}" type="pres">
      <dgm:prSet presAssocID="{4FC0F2BF-4A58-4DB8-8F52-940CCAE08649}" presName="level2Shape" presStyleLbl="node2" presStyleIdx="1" presStyleCnt="2" custScaleY="50644" custLinFactNeighborX="3040" custLinFactNeighborY="1098"/>
      <dgm:spPr/>
    </dgm:pt>
    <dgm:pt modelId="{F741E45B-8979-490B-894F-F40547271251}" type="pres">
      <dgm:prSet presAssocID="{4FC0F2BF-4A58-4DB8-8F52-940CCAE08649}" presName="hierChild3" presStyleCnt="0"/>
      <dgm:spPr/>
    </dgm:pt>
    <dgm:pt modelId="{3205FA02-E65D-48F0-A674-B3A6663E6749}" type="pres">
      <dgm:prSet presAssocID="{24A2B1C5-437B-46A7-BCEE-50674DD2EC4C}" presName="bgShapesFlow" presStyleCnt="0"/>
      <dgm:spPr/>
    </dgm:pt>
  </dgm:ptLst>
  <dgm:cxnLst>
    <dgm:cxn modelId="{D123F500-2924-4C44-8F06-6FEFEFB60F98}" type="presOf" srcId="{AA98FAAE-02AC-48BA-ACC9-8F68EB02AC6F}" destId="{145672A6-659D-4D5C-AF90-5154831FF697}" srcOrd="1" destOrd="0" presId="urn:microsoft.com/office/officeart/2005/8/layout/hierarchy5"/>
    <dgm:cxn modelId="{5EBDC519-11A3-4103-98B8-15B1EA884798}" type="presOf" srcId="{1A2ECEDF-A4EA-415B-8C01-E04E12F0BD8C}" destId="{895428B6-4D4D-48C2-8A38-8DD079331E24}" srcOrd="0" destOrd="0" presId="urn:microsoft.com/office/officeart/2005/8/layout/hierarchy5"/>
    <dgm:cxn modelId="{A853CB28-A3F2-47DF-8DA3-E194DFB5AC48}" type="presOf" srcId="{24A2B1C5-437B-46A7-BCEE-50674DD2EC4C}" destId="{B700E082-5CF0-4FD9-9B11-F37D0C2506E5}" srcOrd="0" destOrd="0" presId="urn:microsoft.com/office/officeart/2005/8/layout/hierarchy5"/>
    <dgm:cxn modelId="{656FEE2B-3A47-497A-A2AE-F839DB23FBBF}" type="presOf" srcId="{517C50ED-4775-4724-BBCC-79E8FE15BBD7}" destId="{C68551D4-0F77-452E-B8D5-896D38311416}" srcOrd="0" destOrd="0" presId="urn:microsoft.com/office/officeart/2005/8/layout/hierarchy5"/>
    <dgm:cxn modelId="{5D73A83C-45D5-4541-B85B-A3E91C6EFD77}" type="presOf" srcId="{AA98FAAE-02AC-48BA-ACC9-8F68EB02AC6F}" destId="{A64CA1E0-19E0-410A-A59A-822B9718B629}" srcOrd="0" destOrd="0" presId="urn:microsoft.com/office/officeart/2005/8/layout/hierarchy5"/>
    <dgm:cxn modelId="{7A9D8143-3328-472D-9D5F-EE6349A8EE95}" type="presOf" srcId="{68541465-14D8-44E1-BD4E-7B714621A85E}" destId="{F349468F-4AC4-4154-9335-4791E6E3A1D4}" srcOrd="0" destOrd="0" presId="urn:microsoft.com/office/officeart/2005/8/layout/hierarchy5"/>
    <dgm:cxn modelId="{5059DA69-0B50-42FF-8F37-FE2AB4DB59DA}" srcId="{24A2B1C5-437B-46A7-BCEE-50674DD2EC4C}" destId="{68541465-14D8-44E1-BD4E-7B714621A85E}" srcOrd="0" destOrd="0" parTransId="{A668BC27-151A-4BE9-AF2D-6C9D2EEC3D3F}" sibTransId="{F680A5A1-A0F5-49F3-B42C-9B4664CB3DED}"/>
    <dgm:cxn modelId="{D9B9994F-B214-4E38-AFCB-D1B9F1D05E1B}" srcId="{68541465-14D8-44E1-BD4E-7B714621A85E}" destId="{4FC0F2BF-4A58-4DB8-8F52-940CCAE08649}" srcOrd="1" destOrd="0" parTransId="{517C50ED-4775-4724-BBCC-79E8FE15BBD7}" sibTransId="{71D16936-8A5B-4A68-898F-F0672D21C49F}"/>
    <dgm:cxn modelId="{9838BA7E-CFBD-4B99-8B90-843681187A39}" type="presOf" srcId="{517C50ED-4775-4724-BBCC-79E8FE15BBD7}" destId="{0E85634A-3AB5-484E-8094-4F68E2CEFF72}" srcOrd="1" destOrd="0" presId="urn:microsoft.com/office/officeart/2005/8/layout/hierarchy5"/>
    <dgm:cxn modelId="{90360FA1-82BE-487E-A74A-D4B2AED21E1C}" srcId="{68541465-14D8-44E1-BD4E-7B714621A85E}" destId="{1A2ECEDF-A4EA-415B-8C01-E04E12F0BD8C}" srcOrd="0" destOrd="0" parTransId="{AA98FAAE-02AC-48BA-ACC9-8F68EB02AC6F}" sibTransId="{1FE225EA-75B4-4BF6-A4F5-4D2BB88927E6}"/>
    <dgm:cxn modelId="{36239DA5-E279-43D8-AD92-3E329EDBB2B8}" type="presOf" srcId="{4FC0F2BF-4A58-4DB8-8F52-940CCAE08649}" destId="{F3DDEB6A-0476-4851-AB00-21D4F9EB1FF3}" srcOrd="0" destOrd="0" presId="urn:microsoft.com/office/officeart/2005/8/layout/hierarchy5"/>
    <dgm:cxn modelId="{DC923604-538A-4A6C-B090-21F540E7B3BC}" type="presParOf" srcId="{B700E082-5CF0-4FD9-9B11-F37D0C2506E5}" destId="{E14D642E-24FE-4188-A809-975EBFD73CB6}" srcOrd="0" destOrd="0" presId="urn:microsoft.com/office/officeart/2005/8/layout/hierarchy5"/>
    <dgm:cxn modelId="{272139C6-BB59-477E-BC88-A300E1054FAB}" type="presParOf" srcId="{E14D642E-24FE-4188-A809-975EBFD73CB6}" destId="{A205B23D-ECD3-4F68-9967-038C01E41988}" srcOrd="0" destOrd="0" presId="urn:microsoft.com/office/officeart/2005/8/layout/hierarchy5"/>
    <dgm:cxn modelId="{6685C8FE-167C-4AA7-8C44-991B91D832B4}" type="presParOf" srcId="{A205B23D-ECD3-4F68-9967-038C01E41988}" destId="{8F0BE187-5C6F-4C64-B411-E7332A6E2E2C}" srcOrd="0" destOrd="0" presId="urn:microsoft.com/office/officeart/2005/8/layout/hierarchy5"/>
    <dgm:cxn modelId="{79BA90CC-D0A4-4AE7-BB07-DE87855EB6FF}" type="presParOf" srcId="{8F0BE187-5C6F-4C64-B411-E7332A6E2E2C}" destId="{F349468F-4AC4-4154-9335-4791E6E3A1D4}" srcOrd="0" destOrd="0" presId="urn:microsoft.com/office/officeart/2005/8/layout/hierarchy5"/>
    <dgm:cxn modelId="{D75291FB-E116-4C49-9E27-43444A9F5D1C}" type="presParOf" srcId="{8F0BE187-5C6F-4C64-B411-E7332A6E2E2C}" destId="{824DC0AA-8274-489B-A094-74E819F4A110}" srcOrd="1" destOrd="0" presId="urn:microsoft.com/office/officeart/2005/8/layout/hierarchy5"/>
    <dgm:cxn modelId="{11799233-F3C9-4A49-B77B-E6C3F578975D}" type="presParOf" srcId="{824DC0AA-8274-489B-A094-74E819F4A110}" destId="{A64CA1E0-19E0-410A-A59A-822B9718B629}" srcOrd="0" destOrd="0" presId="urn:microsoft.com/office/officeart/2005/8/layout/hierarchy5"/>
    <dgm:cxn modelId="{FD0FD352-E6B6-42B6-9339-16D63BBCD93B}" type="presParOf" srcId="{A64CA1E0-19E0-410A-A59A-822B9718B629}" destId="{145672A6-659D-4D5C-AF90-5154831FF697}" srcOrd="0" destOrd="0" presId="urn:microsoft.com/office/officeart/2005/8/layout/hierarchy5"/>
    <dgm:cxn modelId="{B4B9D303-EBB1-4B85-9434-FBDFA44A6216}" type="presParOf" srcId="{824DC0AA-8274-489B-A094-74E819F4A110}" destId="{34359545-1C6E-40CF-9362-3398DD96C7DC}" srcOrd="1" destOrd="0" presId="urn:microsoft.com/office/officeart/2005/8/layout/hierarchy5"/>
    <dgm:cxn modelId="{B4895A7A-3F7D-4DA3-BD34-667566C5616C}" type="presParOf" srcId="{34359545-1C6E-40CF-9362-3398DD96C7DC}" destId="{895428B6-4D4D-48C2-8A38-8DD079331E24}" srcOrd="0" destOrd="0" presId="urn:microsoft.com/office/officeart/2005/8/layout/hierarchy5"/>
    <dgm:cxn modelId="{1B6044BB-350C-49E6-B26A-F96946929DD0}" type="presParOf" srcId="{34359545-1C6E-40CF-9362-3398DD96C7DC}" destId="{94DB4488-9D78-44BD-A173-EBEC33F35DF3}" srcOrd="1" destOrd="0" presId="urn:microsoft.com/office/officeart/2005/8/layout/hierarchy5"/>
    <dgm:cxn modelId="{EEA0B935-D176-4F46-9A7C-EF0593BA73EF}" type="presParOf" srcId="{824DC0AA-8274-489B-A094-74E819F4A110}" destId="{C68551D4-0F77-452E-B8D5-896D38311416}" srcOrd="2" destOrd="0" presId="urn:microsoft.com/office/officeart/2005/8/layout/hierarchy5"/>
    <dgm:cxn modelId="{F5FFDC52-1421-4AB8-82C1-0E9E478DB0AB}" type="presParOf" srcId="{C68551D4-0F77-452E-B8D5-896D38311416}" destId="{0E85634A-3AB5-484E-8094-4F68E2CEFF72}" srcOrd="0" destOrd="0" presId="urn:microsoft.com/office/officeart/2005/8/layout/hierarchy5"/>
    <dgm:cxn modelId="{514B1F69-3C2A-4489-AF81-DC9B8B0EEFD6}" type="presParOf" srcId="{824DC0AA-8274-489B-A094-74E819F4A110}" destId="{E10ED428-9560-4F2C-8C55-979E6D9F93D9}" srcOrd="3" destOrd="0" presId="urn:microsoft.com/office/officeart/2005/8/layout/hierarchy5"/>
    <dgm:cxn modelId="{87727CEA-CC30-4ACB-B6DE-29662A2B9251}" type="presParOf" srcId="{E10ED428-9560-4F2C-8C55-979E6D9F93D9}" destId="{F3DDEB6A-0476-4851-AB00-21D4F9EB1FF3}" srcOrd="0" destOrd="0" presId="urn:microsoft.com/office/officeart/2005/8/layout/hierarchy5"/>
    <dgm:cxn modelId="{D13511FF-0A88-428E-8845-FF28BE69EAA7}" type="presParOf" srcId="{E10ED428-9560-4F2C-8C55-979E6D9F93D9}" destId="{F741E45B-8979-490B-894F-F40547271251}" srcOrd="1" destOrd="0" presId="urn:microsoft.com/office/officeart/2005/8/layout/hierarchy5"/>
    <dgm:cxn modelId="{C47BBB60-795F-4FDF-9301-D0BC9C62D9B9}" type="presParOf" srcId="{B700E082-5CF0-4FD9-9B11-F37D0C2506E5}" destId="{3205FA02-E65D-48F0-A674-B3A6663E6749}"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579724B-7D7A-43EC-804E-230227F52A4C}" type="doc">
      <dgm:prSet loTypeId="urn:microsoft.com/office/officeart/2005/8/layout/vList5" loCatId="list" qsTypeId="urn:microsoft.com/office/officeart/2005/8/quickstyle/simple4" qsCatId="simple" csTypeId="urn:microsoft.com/office/officeart/2005/8/colors/accent0_3" csCatId="mainScheme" phldr="1"/>
      <dgm:spPr/>
      <dgm:t>
        <a:bodyPr/>
        <a:lstStyle/>
        <a:p>
          <a:endParaRPr lang="en-US"/>
        </a:p>
      </dgm:t>
    </dgm:pt>
    <dgm:pt modelId="{B2526C2D-50D3-4341-B670-81FF753708F4}">
      <dgm:prSet phldrT="[Text]" custT="1"/>
      <dgm:spPr>
        <a:xfrm>
          <a:off x="0" y="0"/>
          <a:ext cx="2165148" cy="363147"/>
        </a:xfrm>
        <a:prstGeom prst="roundRect">
          <a:avLst/>
        </a:prstGeom>
        <a:solidFill>
          <a:srgbClr val="002060"/>
        </a:solidFill>
        <a:ln>
          <a:solidFill>
            <a:schemeClr val="tx1"/>
          </a:solidFill>
        </a:ln>
      </dgm:spPr>
      <dgm:t>
        <a:bodyPr/>
        <a:lstStyle/>
        <a:p>
          <a:pPr>
            <a:buNone/>
          </a:pPr>
          <a:r>
            <a:rPr lang="en-US" sz="2000" b="1" dirty="0">
              <a:latin typeface="Arial" panose="020B0604020202020204" pitchFamily="34" charset="0"/>
              <a:ea typeface="+mn-ea"/>
              <a:cs typeface="Arial" panose="020B0604020202020204" pitchFamily="34" charset="0"/>
            </a:rPr>
            <a:t>Over 2.6 million </a:t>
          </a:r>
        </a:p>
      </dgm:t>
    </dgm:pt>
    <dgm:pt modelId="{B4E2EDAE-74E5-42F3-A8D9-4015016CA852}" type="parTrans" cxnId="{FC683A79-AE2F-48D8-8EF3-789E4383C776}">
      <dgm:prSet/>
      <dgm:spPr/>
      <dgm:t>
        <a:bodyPr/>
        <a:lstStyle/>
        <a:p>
          <a:endParaRPr lang="en-US" sz="2000" b="1"/>
        </a:p>
      </dgm:t>
    </dgm:pt>
    <dgm:pt modelId="{ECBB4AF2-3FD8-4837-8F73-EAEEBDAF4FF5}" type="sibTrans" cxnId="{FC683A79-AE2F-48D8-8EF3-789E4383C776}">
      <dgm:prSet/>
      <dgm:spPr/>
      <dgm:t>
        <a:bodyPr/>
        <a:lstStyle/>
        <a:p>
          <a:endParaRPr lang="en-US" sz="2000" b="1"/>
        </a:p>
      </dgm:t>
    </dgm:pt>
    <dgm:pt modelId="{5B4C0D74-403B-4371-9FDE-A6861E30B17F}">
      <dgm:prSet phldrT="[Text]" custT="1"/>
      <dgm:spPr>
        <a:xfrm>
          <a:off x="0" y="382060"/>
          <a:ext cx="2165148" cy="363147"/>
        </a:xfrm>
        <a:prstGeom prst="roundRect">
          <a:avLst/>
        </a:prstGeom>
        <a:solidFill>
          <a:srgbClr val="002060"/>
        </a:solidFill>
        <a:ln>
          <a:solidFill>
            <a:schemeClr val="tx1"/>
          </a:solidFill>
        </a:ln>
      </dgm:spPr>
      <dgm:t>
        <a:bodyPr/>
        <a:lstStyle/>
        <a:p>
          <a:pPr>
            <a:buNone/>
          </a:pPr>
          <a:r>
            <a:rPr lang="en-US" sz="2000" b="1" dirty="0">
              <a:latin typeface="Arial" panose="020B0604020202020204" pitchFamily="34" charset="0"/>
              <a:ea typeface="+mn-ea"/>
              <a:cs typeface="Arial" panose="020B0604020202020204" pitchFamily="34" charset="0"/>
            </a:rPr>
            <a:t>54%</a:t>
          </a:r>
        </a:p>
      </dgm:t>
    </dgm:pt>
    <dgm:pt modelId="{C6F93491-BBA4-4AD4-9698-AA2B56A8D033}" type="parTrans" cxnId="{D66EEF97-F568-4C0F-ACBF-1197E79F51E3}">
      <dgm:prSet/>
      <dgm:spPr/>
      <dgm:t>
        <a:bodyPr/>
        <a:lstStyle/>
        <a:p>
          <a:endParaRPr lang="en-US" sz="2000" b="1"/>
        </a:p>
      </dgm:t>
    </dgm:pt>
    <dgm:pt modelId="{B90B7CA4-B61F-4249-AF35-5DD200713C56}" type="sibTrans" cxnId="{D66EEF97-F568-4C0F-ACBF-1197E79F51E3}">
      <dgm:prSet/>
      <dgm:spPr/>
      <dgm:t>
        <a:bodyPr/>
        <a:lstStyle/>
        <a:p>
          <a:endParaRPr lang="en-US" sz="2000" b="1"/>
        </a:p>
      </dgm:t>
    </dgm:pt>
    <dgm:pt modelId="{13DFCC26-6739-447F-8FE6-C2456082846B}">
      <dgm:prSet phldrT="[Text]" custT="1"/>
      <dgm:spPr>
        <a:xfrm rot="5400000">
          <a:off x="3944465" y="-1360941"/>
          <a:ext cx="290518" cy="3849152"/>
        </a:xfrm>
        <a:prstGeom prst="round2SameRect">
          <a:avLst/>
        </a:prstGeom>
      </dgm:spPr>
      <dgm:t>
        <a:bodyPr/>
        <a:lstStyle/>
        <a:p>
          <a:pPr>
            <a:buNone/>
          </a:pPr>
          <a:r>
            <a:rPr lang="en-US" sz="1800" b="1" dirty="0">
              <a:latin typeface="Arial" panose="020B0604020202020204" pitchFamily="34" charset="0"/>
              <a:ea typeface="+mn-ea"/>
              <a:cs typeface="Arial" panose="020B0604020202020204" pitchFamily="34" charset="0"/>
            </a:rPr>
            <a:t>Children in Florida</a:t>
          </a:r>
        </a:p>
      </dgm:t>
    </dgm:pt>
    <dgm:pt modelId="{E0049344-6FBF-4B3F-B2B5-665AD645CA2F}" type="parTrans" cxnId="{BD63A3AC-00D9-48B7-B31F-EAF2996D071E}">
      <dgm:prSet/>
      <dgm:spPr/>
      <dgm:t>
        <a:bodyPr/>
        <a:lstStyle/>
        <a:p>
          <a:endParaRPr lang="en-US" sz="2000" b="1"/>
        </a:p>
      </dgm:t>
    </dgm:pt>
    <dgm:pt modelId="{98D52A0C-5CF2-4AD1-A66F-1BA3560E1F31}" type="sibTrans" cxnId="{BD63A3AC-00D9-48B7-B31F-EAF2996D071E}">
      <dgm:prSet/>
      <dgm:spPr/>
      <dgm:t>
        <a:bodyPr/>
        <a:lstStyle/>
        <a:p>
          <a:endParaRPr lang="en-US" sz="2000" b="1"/>
        </a:p>
      </dgm:t>
    </dgm:pt>
    <dgm:pt modelId="{A87CD5F7-4973-4570-8554-000EB6B976A2}">
      <dgm:prSet phldrT="[Text]" custT="1"/>
      <dgm:spPr>
        <a:xfrm>
          <a:off x="0" y="763365"/>
          <a:ext cx="2165148" cy="363147"/>
        </a:xfrm>
        <a:prstGeom prst="roundRect">
          <a:avLst/>
        </a:prstGeom>
        <a:solidFill>
          <a:srgbClr val="002060"/>
        </a:solidFill>
        <a:ln>
          <a:solidFill>
            <a:schemeClr val="tx1"/>
          </a:solidFill>
        </a:ln>
      </dgm:spPr>
      <dgm:t>
        <a:bodyPr/>
        <a:lstStyle/>
        <a:p>
          <a:pPr>
            <a:buNone/>
          </a:pPr>
          <a:r>
            <a:rPr lang="en-US" sz="2400" b="1" dirty="0">
              <a:latin typeface="Arial" panose="020B0604020202020204" pitchFamily="34" charset="0"/>
              <a:ea typeface="+mn-ea"/>
              <a:cs typeface="Arial" panose="020B0604020202020204" pitchFamily="34" charset="0"/>
            </a:rPr>
            <a:t>54.24% </a:t>
          </a:r>
        </a:p>
      </dgm:t>
    </dgm:pt>
    <dgm:pt modelId="{EE6544DC-7471-4278-AB76-E80E8952CABC}" type="parTrans" cxnId="{5B73A5DE-A800-48F6-89CE-E7DBA94BC7FC}">
      <dgm:prSet/>
      <dgm:spPr/>
      <dgm:t>
        <a:bodyPr/>
        <a:lstStyle/>
        <a:p>
          <a:endParaRPr lang="en-US" sz="2000" b="1"/>
        </a:p>
      </dgm:t>
    </dgm:pt>
    <dgm:pt modelId="{B25F343C-9527-4D06-B586-E2F8699FA579}" type="sibTrans" cxnId="{5B73A5DE-A800-48F6-89CE-E7DBA94BC7FC}">
      <dgm:prSet/>
      <dgm:spPr/>
      <dgm:t>
        <a:bodyPr/>
        <a:lstStyle/>
        <a:p>
          <a:endParaRPr lang="en-US" sz="2000" b="1"/>
        </a:p>
      </dgm:t>
    </dgm:pt>
    <dgm:pt modelId="{E90473F4-5EF9-47E8-B67F-0B3950A7D02E}">
      <dgm:prSet phldrT="[Text]" custT="1"/>
      <dgm:spPr>
        <a:xfrm rot="5400000">
          <a:off x="3944465" y="-979636"/>
          <a:ext cx="290518" cy="3849152"/>
        </a:xfrm>
        <a:prstGeom prst="round2SameRect">
          <a:avLst/>
        </a:prstGeom>
      </dgm:spPr>
      <dgm:t>
        <a:bodyPr/>
        <a:lstStyle/>
        <a:p>
          <a:pPr>
            <a:buNone/>
          </a:pPr>
          <a:r>
            <a:rPr lang="en-US" sz="1800" b="1" dirty="0">
              <a:latin typeface="Arial" panose="020B0604020202020204" pitchFamily="34" charset="0"/>
              <a:ea typeface="+mn-ea"/>
              <a:cs typeface="Arial" panose="020B0604020202020204" pitchFamily="34" charset="0"/>
            </a:rPr>
            <a:t>Birth deliveries in Florida (CY 2020)</a:t>
          </a:r>
        </a:p>
      </dgm:t>
    </dgm:pt>
    <dgm:pt modelId="{73615919-70B0-46B6-908C-22049D26A2FF}" type="parTrans" cxnId="{1F7EBDF1-9343-4E17-B5C6-A3BB38B77EA7}">
      <dgm:prSet/>
      <dgm:spPr/>
      <dgm:t>
        <a:bodyPr/>
        <a:lstStyle/>
        <a:p>
          <a:endParaRPr lang="en-US" sz="2000" b="1"/>
        </a:p>
      </dgm:t>
    </dgm:pt>
    <dgm:pt modelId="{464D973C-26C8-470F-BFFF-2624B5D3E80C}" type="sibTrans" cxnId="{1F7EBDF1-9343-4E17-B5C6-A3BB38B77EA7}">
      <dgm:prSet/>
      <dgm:spPr/>
      <dgm:t>
        <a:bodyPr/>
        <a:lstStyle/>
        <a:p>
          <a:endParaRPr lang="en-US" sz="2000" b="1"/>
        </a:p>
      </dgm:t>
    </dgm:pt>
    <dgm:pt modelId="{5B3CD3EF-4D28-45E4-8941-B1942525B4BB}">
      <dgm:prSet phldrT="[Text]" custT="1"/>
      <dgm:spPr>
        <a:xfrm rot="5400000">
          <a:off x="3944465" y="-1742247"/>
          <a:ext cx="290518" cy="3849152"/>
        </a:xfrm>
        <a:prstGeom prst="round2SameRect">
          <a:avLst/>
        </a:prstGeom>
      </dgm:spPr>
      <dgm:t>
        <a:bodyPr/>
        <a:lstStyle/>
        <a:p>
          <a:pPr>
            <a:buNone/>
          </a:pPr>
          <a:r>
            <a:rPr lang="en-US" sz="1800" b="1" dirty="0">
              <a:latin typeface="Arial" panose="020B0604020202020204" pitchFamily="34" charset="0"/>
              <a:ea typeface="+mn-ea"/>
              <a:cs typeface="Arial" panose="020B0604020202020204" pitchFamily="34" charset="0"/>
            </a:rPr>
            <a:t>Adults - parents, elderly, and disabled</a:t>
          </a:r>
        </a:p>
      </dgm:t>
    </dgm:pt>
    <dgm:pt modelId="{E7BBBA51-1828-4188-A927-9D5AC53D6795}" type="sibTrans" cxnId="{3758B140-11FD-42B7-A8F8-571F77A2A9D8}">
      <dgm:prSet/>
      <dgm:spPr/>
      <dgm:t>
        <a:bodyPr/>
        <a:lstStyle/>
        <a:p>
          <a:endParaRPr lang="en-US" sz="2000" b="1"/>
        </a:p>
      </dgm:t>
    </dgm:pt>
    <dgm:pt modelId="{5F34C4F8-2A94-4E8E-AE6F-7B73D81256D5}" type="parTrans" cxnId="{3758B140-11FD-42B7-A8F8-571F77A2A9D8}">
      <dgm:prSet/>
      <dgm:spPr/>
      <dgm:t>
        <a:bodyPr/>
        <a:lstStyle/>
        <a:p>
          <a:endParaRPr lang="en-US" sz="2000" b="1"/>
        </a:p>
      </dgm:t>
    </dgm:pt>
    <dgm:pt modelId="{1BF83ED9-1559-4A83-8830-4244946ECF63}">
      <dgm:prSet phldrT="[Text]" custT="1"/>
      <dgm:spPr>
        <a:xfrm>
          <a:off x="0" y="1144671"/>
          <a:ext cx="2165148" cy="363147"/>
        </a:xfrm>
        <a:prstGeom prst="roundRect">
          <a:avLst/>
        </a:prstGeom>
        <a:solidFill>
          <a:srgbClr val="002060"/>
        </a:solidFill>
        <a:ln>
          <a:solidFill>
            <a:schemeClr val="tx1"/>
          </a:solidFill>
        </a:ln>
      </dgm:spPr>
      <dgm:t>
        <a:bodyPr/>
        <a:lstStyle/>
        <a:p>
          <a:pPr>
            <a:buNone/>
          </a:pPr>
          <a:r>
            <a:rPr lang="en-US" sz="2400" b="1" dirty="0">
              <a:latin typeface="Arial" panose="020B0604020202020204" pitchFamily="34" charset="0"/>
              <a:ea typeface="+mn-ea"/>
              <a:cs typeface="Arial" panose="020B0604020202020204" pitchFamily="34" charset="0"/>
            </a:rPr>
            <a:t>60.26% </a:t>
          </a:r>
        </a:p>
      </dgm:t>
    </dgm:pt>
    <dgm:pt modelId="{B7CEE444-2935-47B5-8EFA-AB050D7EF30B}" type="parTrans" cxnId="{0FBFE356-A160-4AB9-A846-BA9BD083DA61}">
      <dgm:prSet/>
      <dgm:spPr/>
      <dgm:t>
        <a:bodyPr/>
        <a:lstStyle/>
        <a:p>
          <a:endParaRPr lang="en-US" sz="2000" b="1"/>
        </a:p>
      </dgm:t>
    </dgm:pt>
    <dgm:pt modelId="{D078616A-EF10-444E-BE10-F8104EA7A457}" type="sibTrans" cxnId="{0FBFE356-A160-4AB9-A846-BA9BD083DA61}">
      <dgm:prSet/>
      <dgm:spPr/>
      <dgm:t>
        <a:bodyPr/>
        <a:lstStyle/>
        <a:p>
          <a:endParaRPr lang="en-US" sz="2000" b="1"/>
        </a:p>
      </dgm:t>
    </dgm:pt>
    <dgm:pt modelId="{84374645-287B-48E5-A8C8-CA29B67150FE}">
      <dgm:prSet phldrT="[Text]" custT="1"/>
      <dgm:spPr>
        <a:xfrm rot="5400000">
          <a:off x="3944465" y="-561261"/>
          <a:ext cx="290518" cy="3849152"/>
        </a:xfrm>
        <a:prstGeom prst="round2SameRect">
          <a:avLst/>
        </a:prstGeom>
      </dgm:spPr>
      <dgm:t>
        <a:bodyPr/>
        <a:lstStyle/>
        <a:p>
          <a:pPr>
            <a:buNone/>
          </a:pPr>
          <a:r>
            <a:rPr lang="en-US" sz="1800" b="1" dirty="0">
              <a:latin typeface="Arial" panose="020B0604020202020204" pitchFamily="34" charset="0"/>
              <a:ea typeface="+mn-ea"/>
              <a:cs typeface="Arial" panose="020B0604020202020204" pitchFamily="34" charset="0"/>
            </a:rPr>
            <a:t>Nursing home days in Florida</a:t>
          </a:r>
        </a:p>
      </dgm:t>
    </dgm:pt>
    <dgm:pt modelId="{C1FD5B54-8E68-442F-8838-AD9A2F36F61A}" type="parTrans" cxnId="{D42EDA53-E456-4DBC-9086-37AAEE3E61C3}">
      <dgm:prSet/>
      <dgm:spPr/>
      <dgm:t>
        <a:bodyPr/>
        <a:lstStyle/>
        <a:p>
          <a:endParaRPr lang="en-US" sz="2000" b="1"/>
        </a:p>
      </dgm:t>
    </dgm:pt>
    <dgm:pt modelId="{70985345-F8BB-4F09-A27B-EE1083DED3A9}" type="sibTrans" cxnId="{D42EDA53-E456-4DBC-9086-37AAEE3E61C3}">
      <dgm:prSet/>
      <dgm:spPr/>
      <dgm:t>
        <a:bodyPr/>
        <a:lstStyle/>
        <a:p>
          <a:endParaRPr lang="en-US" sz="2000" b="1"/>
        </a:p>
      </dgm:t>
    </dgm:pt>
    <dgm:pt modelId="{ED48370A-6E70-433C-9C1E-A7D62C552E75}" type="pres">
      <dgm:prSet presAssocID="{4579724B-7D7A-43EC-804E-230227F52A4C}" presName="Name0" presStyleCnt="0">
        <dgm:presLayoutVars>
          <dgm:dir/>
          <dgm:animLvl val="lvl"/>
          <dgm:resizeHandles val="exact"/>
        </dgm:presLayoutVars>
      </dgm:prSet>
      <dgm:spPr/>
    </dgm:pt>
    <dgm:pt modelId="{77596C1C-B49E-491B-9DF3-57498D33A564}" type="pres">
      <dgm:prSet presAssocID="{B2526C2D-50D3-4341-B670-81FF753708F4}" presName="linNode" presStyleCnt="0"/>
      <dgm:spPr/>
    </dgm:pt>
    <dgm:pt modelId="{530AE3C3-AF78-4F3D-A755-87F8595EDE63}" type="pres">
      <dgm:prSet presAssocID="{B2526C2D-50D3-4341-B670-81FF753708F4}" presName="parentText" presStyleLbl="node1" presStyleIdx="0" presStyleCnt="4" custScaleX="103698" custLinFactNeighborX="-357" custLinFactNeighborY="213">
        <dgm:presLayoutVars>
          <dgm:chMax val="1"/>
          <dgm:bulletEnabled val="1"/>
        </dgm:presLayoutVars>
      </dgm:prSet>
      <dgm:spPr/>
    </dgm:pt>
    <dgm:pt modelId="{A6F0AD0F-F04B-4243-BE5E-BEA1C8E8ADA6}" type="pres">
      <dgm:prSet presAssocID="{B2526C2D-50D3-4341-B670-81FF753708F4}" presName="descendantText" presStyleLbl="alignAccFollowNode1" presStyleIdx="0" presStyleCnt="4" custScaleX="104218" custScaleY="124489">
        <dgm:presLayoutVars>
          <dgm:bulletEnabled val="1"/>
        </dgm:presLayoutVars>
      </dgm:prSet>
      <dgm:spPr/>
    </dgm:pt>
    <dgm:pt modelId="{5C96BD9E-AC8A-4A76-BC62-CF83DE8978F7}" type="pres">
      <dgm:prSet presAssocID="{ECBB4AF2-3FD8-4837-8F73-EAEEBDAF4FF5}" presName="sp" presStyleCnt="0"/>
      <dgm:spPr/>
    </dgm:pt>
    <dgm:pt modelId="{E6C4E493-10B4-4D7C-B6AF-02CF90B696EB}" type="pres">
      <dgm:prSet presAssocID="{5B4C0D74-403B-4371-9FDE-A6861E30B17F}" presName="linNode" presStyleCnt="0"/>
      <dgm:spPr/>
    </dgm:pt>
    <dgm:pt modelId="{FB49E00B-7E02-449D-9D8A-7016305CC6E3}" type="pres">
      <dgm:prSet presAssocID="{5B4C0D74-403B-4371-9FDE-A6861E30B17F}" presName="parentText" presStyleLbl="node1" presStyleIdx="1" presStyleCnt="4">
        <dgm:presLayoutVars>
          <dgm:chMax val="1"/>
          <dgm:bulletEnabled val="1"/>
        </dgm:presLayoutVars>
      </dgm:prSet>
      <dgm:spPr/>
    </dgm:pt>
    <dgm:pt modelId="{ECE8CC96-B193-4CC4-B3B0-FE49E8F4B4D8}" type="pres">
      <dgm:prSet presAssocID="{5B4C0D74-403B-4371-9FDE-A6861E30B17F}" presName="descendantText" presStyleLbl="alignAccFollowNode1" presStyleIdx="1" presStyleCnt="4">
        <dgm:presLayoutVars>
          <dgm:bulletEnabled val="1"/>
        </dgm:presLayoutVars>
      </dgm:prSet>
      <dgm:spPr/>
    </dgm:pt>
    <dgm:pt modelId="{32AA5682-7133-4C9C-B39A-D5CC52C1FDFB}" type="pres">
      <dgm:prSet presAssocID="{B90B7CA4-B61F-4249-AF35-5DD200713C56}" presName="sp" presStyleCnt="0"/>
      <dgm:spPr/>
    </dgm:pt>
    <dgm:pt modelId="{4081FAA0-61E8-4F1F-ADF2-FDECA9795748}" type="pres">
      <dgm:prSet presAssocID="{A87CD5F7-4973-4570-8554-000EB6B976A2}" presName="linNode" presStyleCnt="0"/>
      <dgm:spPr/>
    </dgm:pt>
    <dgm:pt modelId="{D433A6A2-DCF3-469A-A268-0E0487937672}" type="pres">
      <dgm:prSet presAssocID="{A87CD5F7-4973-4570-8554-000EB6B976A2}" presName="parentText" presStyleLbl="node1" presStyleIdx="2" presStyleCnt="4">
        <dgm:presLayoutVars>
          <dgm:chMax val="1"/>
          <dgm:bulletEnabled val="1"/>
        </dgm:presLayoutVars>
      </dgm:prSet>
      <dgm:spPr/>
    </dgm:pt>
    <dgm:pt modelId="{C8C6AB2C-5BBF-460B-93FE-8C65A1F527E5}" type="pres">
      <dgm:prSet presAssocID="{A87CD5F7-4973-4570-8554-000EB6B976A2}" presName="descendantText" presStyleLbl="alignAccFollowNode1" presStyleIdx="2" presStyleCnt="4" custScaleY="124595">
        <dgm:presLayoutVars>
          <dgm:bulletEnabled val="1"/>
        </dgm:presLayoutVars>
      </dgm:prSet>
      <dgm:spPr/>
    </dgm:pt>
    <dgm:pt modelId="{52013739-67E1-4569-8B18-3B6469A515B7}" type="pres">
      <dgm:prSet presAssocID="{B25F343C-9527-4D06-B586-E2F8699FA579}" presName="sp" presStyleCnt="0"/>
      <dgm:spPr/>
    </dgm:pt>
    <dgm:pt modelId="{D4EB8AA4-81DD-4E65-BA2E-64D3A1B04B9E}" type="pres">
      <dgm:prSet presAssocID="{1BF83ED9-1559-4A83-8830-4244946ECF63}" presName="linNode" presStyleCnt="0"/>
      <dgm:spPr/>
    </dgm:pt>
    <dgm:pt modelId="{185B7996-34CE-4A0F-8FA2-7D9A32E5456D}" type="pres">
      <dgm:prSet presAssocID="{1BF83ED9-1559-4A83-8830-4244946ECF63}" presName="parentText" presStyleLbl="node1" presStyleIdx="3" presStyleCnt="4">
        <dgm:presLayoutVars>
          <dgm:chMax val="1"/>
          <dgm:bulletEnabled val="1"/>
        </dgm:presLayoutVars>
      </dgm:prSet>
      <dgm:spPr/>
    </dgm:pt>
    <dgm:pt modelId="{FDCDCA85-7938-4F29-90FB-AE3AFDF1222A}" type="pres">
      <dgm:prSet presAssocID="{1BF83ED9-1559-4A83-8830-4244946ECF63}" presName="descendantText" presStyleLbl="alignAccFollowNode1" presStyleIdx="3" presStyleCnt="4" custLinFactNeighborY="2895">
        <dgm:presLayoutVars>
          <dgm:bulletEnabled val="1"/>
        </dgm:presLayoutVars>
      </dgm:prSet>
      <dgm:spPr/>
    </dgm:pt>
  </dgm:ptLst>
  <dgm:cxnLst>
    <dgm:cxn modelId="{49F9412D-0943-450A-9DE5-1931699FDEF2}" type="presOf" srcId="{A87CD5F7-4973-4570-8554-000EB6B976A2}" destId="{D433A6A2-DCF3-469A-A268-0E0487937672}" srcOrd="0" destOrd="0" presId="urn:microsoft.com/office/officeart/2005/8/layout/vList5"/>
    <dgm:cxn modelId="{3758B140-11FD-42B7-A8F8-571F77A2A9D8}" srcId="{B2526C2D-50D3-4341-B670-81FF753708F4}" destId="{5B3CD3EF-4D28-45E4-8941-B1942525B4BB}" srcOrd="0" destOrd="0" parTransId="{5F34C4F8-2A94-4E8E-AE6F-7B73D81256D5}" sibTransId="{E7BBBA51-1828-4188-A927-9D5AC53D6795}"/>
    <dgm:cxn modelId="{9C75F06F-21E7-4EC6-9781-7538FEB7CF4B}" type="presOf" srcId="{4579724B-7D7A-43EC-804E-230227F52A4C}" destId="{ED48370A-6E70-433C-9C1E-A7D62C552E75}" srcOrd="0" destOrd="0" presId="urn:microsoft.com/office/officeart/2005/8/layout/vList5"/>
    <dgm:cxn modelId="{D42EDA53-E456-4DBC-9086-37AAEE3E61C3}" srcId="{1BF83ED9-1559-4A83-8830-4244946ECF63}" destId="{84374645-287B-48E5-A8C8-CA29B67150FE}" srcOrd="0" destOrd="0" parTransId="{C1FD5B54-8E68-442F-8838-AD9A2F36F61A}" sibTransId="{70985345-F8BB-4F09-A27B-EE1083DED3A9}"/>
    <dgm:cxn modelId="{0FBFE356-A160-4AB9-A846-BA9BD083DA61}" srcId="{4579724B-7D7A-43EC-804E-230227F52A4C}" destId="{1BF83ED9-1559-4A83-8830-4244946ECF63}" srcOrd="3" destOrd="0" parTransId="{B7CEE444-2935-47B5-8EFA-AB050D7EF30B}" sibTransId="{D078616A-EF10-444E-BE10-F8104EA7A457}"/>
    <dgm:cxn modelId="{FC683A79-AE2F-48D8-8EF3-789E4383C776}" srcId="{4579724B-7D7A-43EC-804E-230227F52A4C}" destId="{B2526C2D-50D3-4341-B670-81FF753708F4}" srcOrd="0" destOrd="0" parTransId="{B4E2EDAE-74E5-42F3-A8D9-4015016CA852}" sibTransId="{ECBB4AF2-3FD8-4837-8F73-EAEEBDAF4FF5}"/>
    <dgm:cxn modelId="{E3012581-A2F5-4938-AEC8-94AC37DF9A63}" type="presOf" srcId="{B2526C2D-50D3-4341-B670-81FF753708F4}" destId="{530AE3C3-AF78-4F3D-A755-87F8595EDE63}" srcOrd="0" destOrd="0" presId="urn:microsoft.com/office/officeart/2005/8/layout/vList5"/>
    <dgm:cxn modelId="{26669684-8F35-4B50-B5BF-9DC06E4B7C09}" type="presOf" srcId="{84374645-287B-48E5-A8C8-CA29B67150FE}" destId="{FDCDCA85-7938-4F29-90FB-AE3AFDF1222A}" srcOrd="0" destOrd="0" presId="urn:microsoft.com/office/officeart/2005/8/layout/vList5"/>
    <dgm:cxn modelId="{66898197-FFB6-4CE3-AC8D-423DD9B813E0}" type="presOf" srcId="{5B4C0D74-403B-4371-9FDE-A6861E30B17F}" destId="{FB49E00B-7E02-449D-9D8A-7016305CC6E3}" srcOrd="0" destOrd="0" presId="urn:microsoft.com/office/officeart/2005/8/layout/vList5"/>
    <dgm:cxn modelId="{D66EEF97-F568-4C0F-ACBF-1197E79F51E3}" srcId="{4579724B-7D7A-43EC-804E-230227F52A4C}" destId="{5B4C0D74-403B-4371-9FDE-A6861E30B17F}" srcOrd="1" destOrd="0" parTransId="{C6F93491-BBA4-4AD4-9698-AA2B56A8D033}" sibTransId="{B90B7CA4-B61F-4249-AF35-5DD200713C56}"/>
    <dgm:cxn modelId="{38E618A1-8AE6-4567-A9E6-BAF260B72671}" type="presOf" srcId="{5B3CD3EF-4D28-45E4-8941-B1942525B4BB}" destId="{A6F0AD0F-F04B-4243-BE5E-BEA1C8E8ADA6}" srcOrd="0" destOrd="0" presId="urn:microsoft.com/office/officeart/2005/8/layout/vList5"/>
    <dgm:cxn modelId="{F96537AA-C513-47D7-9076-0B7156997318}" type="presOf" srcId="{1BF83ED9-1559-4A83-8830-4244946ECF63}" destId="{185B7996-34CE-4A0F-8FA2-7D9A32E5456D}" srcOrd="0" destOrd="0" presId="urn:microsoft.com/office/officeart/2005/8/layout/vList5"/>
    <dgm:cxn modelId="{BD63A3AC-00D9-48B7-B31F-EAF2996D071E}" srcId="{5B4C0D74-403B-4371-9FDE-A6861E30B17F}" destId="{13DFCC26-6739-447F-8FE6-C2456082846B}" srcOrd="0" destOrd="0" parTransId="{E0049344-6FBF-4B3F-B2B5-665AD645CA2F}" sibTransId="{98D52A0C-5CF2-4AD1-A66F-1BA3560E1F31}"/>
    <dgm:cxn modelId="{9BA564AD-1A13-4C1E-B133-7772D52EFB7F}" type="presOf" srcId="{13DFCC26-6739-447F-8FE6-C2456082846B}" destId="{ECE8CC96-B193-4CC4-B3B0-FE49E8F4B4D8}" srcOrd="0" destOrd="0" presId="urn:microsoft.com/office/officeart/2005/8/layout/vList5"/>
    <dgm:cxn modelId="{5B73A5DE-A800-48F6-89CE-E7DBA94BC7FC}" srcId="{4579724B-7D7A-43EC-804E-230227F52A4C}" destId="{A87CD5F7-4973-4570-8554-000EB6B976A2}" srcOrd="2" destOrd="0" parTransId="{EE6544DC-7471-4278-AB76-E80E8952CABC}" sibTransId="{B25F343C-9527-4D06-B586-E2F8699FA579}"/>
    <dgm:cxn modelId="{0095F1EA-7E22-42BB-8DDE-0B24AA6F2448}" type="presOf" srcId="{E90473F4-5EF9-47E8-B67F-0B3950A7D02E}" destId="{C8C6AB2C-5BBF-460B-93FE-8C65A1F527E5}" srcOrd="0" destOrd="0" presId="urn:microsoft.com/office/officeart/2005/8/layout/vList5"/>
    <dgm:cxn modelId="{1F7EBDF1-9343-4E17-B5C6-A3BB38B77EA7}" srcId="{A87CD5F7-4973-4570-8554-000EB6B976A2}" destId="{E90473F4-5EF9-47E8-B67F-0B3950A7D02E}" srcOrd="0" destOrd="0" parTransId="{73615919-70B0-46B6-908C-22049D26A2FF}" sibTransId="{464D973C-26C8-470F-BFFF-2624B5D3E80C}"/>
    <dgm:cxn modelId="{EB21EE2B-137F-4868-BE76-9A48DF0F31E0}" type="presParOf" srcId="{ED48370A-6E70-433C-9C1E-A7D62C552E75}" destId="{77596C1C-B49E-491B-9DF3-57498D33A564}" srcOrd="0" destOrd="0" presId="urn:microsoft.com/office/officeart/2005/8/layout/vList5"/>
    <dgm:cxn modelId="{E97D9574-41F6-4A1E-A5D1-88E029FBA851}" type="presParOf" srcId="{77596C1C-B49E-491B-9DF3-57498D33A564}" destId="{530AE3C3-AF78-4F3D-A755-87F8595EDE63}" srcOrd="0" destOrd="0" presId="urn:microsoft.com/office/officeart/2005/8/layout/vList5"/>
    <dgm:cxn modelId="{7331F57B-02A8-4D57-853F-1E01AA977D50}" type="presParOf" srcId="{77596C1C-B49E-491B-9DF3-57498D33A564}" destId="{A6F0AD0F-F04B-4243-BE5E-BEA1C8E8ADA6}" srcOrd="1" destOrd="0" presId="urn:microsoft.com/office/officeart/2005/8/layout/vList5"/>
    <dgm:cxn modelId="{B34586E5-287D-4E38-8B1F-67E82E180AA0}" type="presParOf" srcId="{ED48370A-6E70-433C-9C1E-A7D62C552E75}" destId="{5C96BD9E-AC8A-4A76-BC62-CF83DE8978F7}" srcOrd="1" destOrd="0" presId="urn:microsoft.com/office/officeart/2005/8/layout/vList5"/>
    <dgm:cxn modelId="{11C41ACD-3D7C-48E4-9D0A-2FC899C3AE06}" type="presParOf" srcId="{ED48370A-6E70-433C-9C1E-A7D62C552E75}" destId="{E6C4E493-10B4-4D7C-B6AF-02CF90B696EB}" srcOrd="2" destOrd="0" presId="urn:microsoft.com/office/officeart/2005/8/layout/vList5"/>
    <dgm:cxn modelId="{E1E836A3-68F5-42BB-8180-914C99296F0B}" type="presParOf" srcId="{E6C4E493-10B4-4D7C-B6AF-02CF90B696EB}" destId="{FB49E00B-7E02-449D-9D8A-7016305CC6E3}" srcOrd="0" destOrd="0" presId="urn:microsoft.com/office/officeart/2005/8/layout/vList5"/>
    <dgm:cxn modelId="{CBD17E2F-183C-4146-AEF3-CF4D4152BFFE}" type="presParOf" srcId="{E6C4E493-10B4-4D7C-B6AF-02CF90B696EB}" destId="{ECE8CC96-B193-4CC4-B3B0-FE49E8F4B4D8}" srcOrd="1" destOrd="0" presId="urn:microsoft.com/office/officeart/2005/8/layout/vList5"/>
    <dgm:cxn modelId="{DB6E2927-B191-48E8-893B-405AAD795A5D}" type="presParOf" srcId="{ED48370A-6E70-433C-9C1E-A7D62C552E75}" destId="{32AA5682-7133-4C9C-B39A-D5CC52C1FDFB}" srcOrd="3" destOrd="0" presId="urn:microsoft.com/office/officeart/2005/8/layout/vList5"/>
    <dgm:cxn modelId="{673D6E43-07D1-4E70-8328-ADC2A17E8728}" type="presParOf" srcId="{ED48370A-6E70-433C-9C1E-A7D62C552E75}" destId="{4081FAA0-61E8-4F1F-ADF2-FDECA9795748}" srcOrd="4" destOrd="0" presId="urn:microsoft.com/office/officeart/2005/8/layout/vList5"/>
    <dgm:cxn modelId="{DF4AA27D-F40E-47C4-AB8F-35375DC4BE1D}" type="presParOf" srcId="{4081FAA0-61E8-4F1F-ADF2-FDECA9795748}" destId="{D433A6A2-DCF3-469A-A268-0E0487937672}" srcOrd="0" destOrd="0" presId="urn:microsoft.com/office/officeart/2005/8/layout/vList5"/>
    <dgm:cxn modelId="{3BCD4BFB-7B98-48F2-8C16-07826F40DD8F}" type="presParOf" srcId="{4081FAA0-61E8-4F1F-ADF2-FDECA9795748}" destId="{C8C6AB2C-5BBF-460B-93FE-8C65A1F527E5}" srcOrd="1" destOrd="0" presId="urn:microsoft.com/office/officeart/2005/8/layout/vList5"/>
    <dgm:cxn modelId="{AD1F2465-6D92-4968-A57C-68A90C1AB329}" type="presParOf" srcId="{ED48370A-6E70-433C-9C1E-A7D62C552E75}" destId="{52013739-67E1-4569-8B18-3B6469A515B7}" srcOrd="5" destOrd="0" presId="urn:microsoft.com/office/officeart/2005/8/layout/vList5"/>
    <dgm:cxn modelId="{76C9851C-7B17-457C-AF04-881A889BA048}" type="presParOf" srcId="{ED48370A-6E70-433C-9C1E-A7D62C552E75}" destId="{D4EB8AA4-81DD-4E65-BA2E-64D3A1B04B9E}" srcOrd="6" destOrd="0" presId="urn:microsoft.com/office/officeart/2005/8/layout/vList5"/>
    <dgm:cxn modelId="{CC1F5B2B-9244-4520-97A0-DEDF88E89D72}" type="presParOf" srcId="{D4EB8AA4-81DD-4E65-BA2E-64D3A1B04B9E}" destId="{185B7996-34CE-4A0F-8FA2-7D9A32E5456D}" srcOrd="0" destOrd="0" presId="urn:microsoft.com/office/officeart/2005/8/layout/vList5"/>
    <dgm:cxn modelId="{B1090DBB-A279-4A49-9CAE-56C66775EE55}" type="presParOf" srcId="{D4EB8AA4-81DD-4E65-BA2E-64D3A1B04B9E}" destId="{FDCDCA85-7938-4F29-90FB-AE3AFDF1222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D8BBD6-7707-44E6-BE5C-AC4508407C84}" type="doc">
      <dgm:prSet loTypeId="urn:microsoft.com/office/officeart/2005/8/layout/vList6" loCatId="list" qsTypeId="urn:microsoft.com/office/officeart/2005/8/quickstyle/simple2" qsCatId="simple" csTypeId="urn:microsoft.com/office/officeart/2005/8/colors/accent0_3" csCatId="mainScheme" phldr="1"/>
      <dgm:spPr/>
      <dgm:t>
        <a:bodyPr/>
        <a:lstStyle/>
        <a:p>
          <a:endParaRPr lang="en-US"/>
        </a:p>
      </dgm:t>
    </dgm:pt>
    <dgm:pt modelId="{A5A6538E-E8D2-476B-B02E-BC0C5267F011}">
      <dgm:prSet phldrT="[Text]" custT="1"/>
      <dgm:spPr>
        <a:xfrm>
          <a:off x="27" y="297"/>
          <a:ext cx="3082875" cy="609004"/>
        </a:xfrm>
        <a:prstGeom prst="roundRect">
          <a:avLst/>
        </a:prstGeom>
      </dgm:spPr>
      <dgm:t>
        <a:bodyPr/>
        <a:lstStyle/>
        <a:p>
          <a:pPr>
            <a:buNone/>
          </a:pPr>
          <a:r>
            <a:rPr lang="en-US" sz="2000" b="1" dirty="0">
              <a:latin typeface="Arial" panose="020B0604020202020204" pitchFamily="34" charset="0"/>
              <a:ea typeface="+mn-ea"/>
              <a:cs typeface="Arial" panose="020B0604020202020204" pitchFamily="34" charset="0"/>
            </a:rPr>
            <a:t>Statewide Medicaid Managed Care (SMMC) Program </a:t>
          </a:r>
        </a:p>
      </dgm:t>
    </dgm:pt>
    <dgm:pt modelId="{BF48F6E2-CFF3-46B4-9833-EBD24461B6D1}" type="parTrans" cxnId="{9A48A526-2505-4B83-BF20-9130BF25F689}">
      <dgm:prSet/>
      <dgm:spPr/>
      <dgm:t>
        <a:bodyPr/>
        <a:lstStyle/>
        <a:p>
          <a:endParaRPr lang="en-US" sz="2400"/>
        </a:p>
      </dgm:t>
    </dgm:pt>
    <dgm:pt modelId="{326B468F-2329-4598-A64E-E99D7AD97401}" type="sibTrans" cxnId="{9A48A526-2505-4B83-BF20-9130BF25F689}">
      <dgm:prSet/>
      <dgm:spPr/>
      <dgm:t>
        <a:bodyPr/>
        <a:lstStyle/>
        <a:p>
          <a:endParaRPr lang="en-US" sz="2400"/>
        </a:p>
      </dgm:t>
    </dgm:pt>
    <dgm:pt modelId="{21665E32-322D-4AD3-85B7-7DD1C8BD79AA}">
      <dgm:prSet phldrT="[Text]" custT="1"/>
      <dgm:spPr>
        <a:xfrm>
          <a:off x="3082902" y="297"/>
          <a:ext cx="3546470" cy="609004"/>
        </a:xfrm>
        <a:prstGeom prst="rightArrow">
          <a:avLst>
            <a:gd name="adj1" fmla="val 75000"/>
            <a:gd name="adj2" fmla="val 50000"/>
          </a:avLst>
        </a:prstGeom>
      </dgm:spPr>
      <dgm:t>
        <a:bodyPr anchor="ctr"/>
        <a:lstStyle/>
        <a:p>
          <a:pPr algn="ctr">
            <a:buFont typeface="Arial" panose="020B0604020202020204" pitchFamily="34" charset="0"/>
            <a:buChar char="•"/>
          </a:pPr>
          <a:r>
            <a:rPr lang="en-US" sz="1800" b="1" dirty="0">
              <a:solidFill>
                <a:schemeClr val="tx1"/>
              </a:solidFill>
              <a:latin typeface="Arial" panose="020B0604020202020204" pitchFamily="34" charset="0"/>
              <a:ea typeface="+mn-ea"/>
              <a:cs typeface="Arial" panose="020B0604020202020204" pitchFamily="34" charset="0"/>
            </a:rPr>
            <a:t>95% of Full Benefit Medicaid Enrollees are in SMMC</a:t>
          </a:r>
        </a:p>
      </dgm:t>
    </dgm:pt>
    <dgm:pt modelId="{19A2C0EC-7FDF-46FD-8271-4AC01A8014A0}" type="parTrans" cxnId="{53E4C0FF-7A26-4C2B-B85B-4C24ABBA2CE7}">
      <dgm:prSet/>
      <dgm:spPr/>
      <dgm:t>
        <a:bodyPr/>
        <a:lstStyle/>
        <a:p>
          <a:endParaRPr lang="en-US" sz="2400"/>
        </a:p>
      </dgm:t>
    </dgm:pt>
    <dgm:pt modelId="{93FD73EF-C3CC-434B-B089-DC02578ACAEC}" type="sibTrans" cxnId="{53E4C0FF-7A26-4C2B-B85B-4C24ABBA2CE7}">
      <dgm:prSet/>
      <dgm:spPr/>
      <dgm:t>
        <a:bodyPr/>
        <a:lstStyle/>
        <a:p>
          <a:endParaRPr lang="en-US" sz="2400"/>
        </a:p>
      </dgm:t>
    </dgm:pt>
    <dgm:pt modelId="{4E8B7938-635C-4F4F-AE1F-CB47B326CF2F}">
      <dgm:prSet phldrT="[Text]" custT="1"/>
      <dgm:spPr>
        <a:xfrm>
          <a:off x="3082902" y="297"/>
          <a:ext cx="3546470" cy="609004"/>
        </a:xfrm>
      </dgm:spPr>
      <dgm:t>
        <a:bodyPr anchor="ctr"/>
        <a:lstStyle/>
        <a:p>
          <a:pPr algn="ctr">
            <a:buFont typeface="Arial" panose="020B0604020202020204" pitchFamily="34" charset="0"/>
            <a:buChar char="•"/>
          </a:pPr>
          <a:r>
            <a:rPr lang="en-US" sz="1800" b="1" dirty="0">
              <a:solidFill>
                <a:schemeClr val="tx1"/>
              </a:solidFill>
              <a:latin typeface="Arial" panose="020B0604020202020204" pitchFamily="34" charset="0"/>
              <a:ea typeface="+mn-ea"/>
              <a:cs typeface="Arial" panose="020B0604020202020204" pitchFamily="34" charset="0"/>
            </a:rPr>
            <a:t>Implemented in 2013-2014</a:t>
          </a:r>
        </a:p>
      </dgm:t>
    </dgm:pt>
    <dgm:pt modelId="{5CF2F9B0-1A8A-4600-A679-62585B0317EC}" type="parTrans" cxnId="{1A11A983-B29F-465D-9E4F-F25B1F758379}">
      <dgm:prSet/>
      <dgm:spPr/>
      <dgm:t>
        <a:bodyPr/>
        <a:lstStyle/>
        <a:p>
          <a:endParaRPr lang="en-US"/>
        </a:p>
      </dgm:t>
    </dgm:pt>
    <dgm:pt modelId="{B2EAAC4E-134B-42BD-A1E4-BE79F8AA3296}" type="sibTrans" cxnId="{1A11A983-B29F-465D-9E4F-F25B1F758379}">
      <dgm:prSet/>
      <dgm:spPr/>
      <dgm:t>
        <a:bodyPr/>
        <a:lstStyle/>
        <a:p>
          <a:endParaRPr lang="en-US"/>
        </a:p>
      </dgm:t>
    </dgm:pt>
    <dgm:pt modelId="{50AA489F-0A95-4AA2-9C06-2D74B8361EEA}" type="pres">
      <dgm:prSet presAssocID="{26D8BBD6-7707-44E6-BE5C-AC4508407C84}" presName="Name0" presStyleCnt="0">
        <dgm:presLayoutVars>
          <dgm:dir/>
          <dgm:animLvl val="lvl"/>
          <dgm:resizeHandles/>
        </dgm:presLayoutVars>
      </dgm:prSet>
      <dgm:spPr/>
    </dgm:pt>
    <dgm:pt modelId="{DF836F31-2F48-4FC7-B151-4244700CD27E}" type="pres">
      <dgm:prSet presAssocID="{A5A6538E-E8D2-476B-B02E-BC0C5267F011}" presName="linNode" presStyleCnt="0"/>
      <dgm:spPr/>
    </dgm:pt>
    <dgm:pt modelId="{87E884D1-AE95-4290-9B13-F867CF8FF8D7}" type="pres">
      <dgm:prSet presAssocID="{A5A6538E-E8D2-476B-B02E-BC0C5267F011}" presName="parentShp" presStyleLbl="node1" presStyleIdx="0" presStyleCnt="1" custScaleX="130392" custLinFactNeighborX="-405" custLinFactNeighborY="1616">
        <dgm:presLayoutVars>
          <dgm:bulletEnabled val="1"/>
        </dgm:presLayoutVars>
      </dgm:prSet>
      <dgm:spPr/>
    </dgm:pt>
    <dgm:pt modelId="{7AE1174A-E643-410B-8AEC-FEB84E4008E2}" type="pres">
      <dgm:prSet presAssocID="{A5A6538E-E8D2-476B-B02E-BC0C5267F011}" presName="childShp" presStyleLbl="bgAccFollowNode1" presStyleIdx="0" presStyleCnt="1" custScaleX="116823" custLinFactNeighborX="-6236">
        <dgm:presLayoutVars>
          <dgm:bulletEnabled val="1"/>
        </dgm:presLayoutVars>
      </dgm:prSet>
      <dgm:spPr>
        <a:prstGeom prst="rightArrow">
          <a:avLst>
            <a:gd name="adj1" fmla="val 75000"/>
            <a:gd name="adj2" fmla="val 50000"/>
          </a:avLst>
        </a:prstGeom>
      </dgm:spPr>
    </dgm:pt>
  </dgm:ptLst>
  <dgm:cxnLst>
    <dgm:cxn modelId="{9A48A526-2505-4B83-BF20-9130BF25F689}" srcId="{26D8BBD6-7707-44E6-BE5C-AC4508407C84}" destId="{A5A6538E-E8D2-476B-B02E-BC0C5267F011}" srcOrd="0" destOrd="0" parTransId="{BF48F6E2-CFF3-46B4-9833-EBD24461B6D1}" sibTransId="{326B468F-2329-4598-A64E-E99D7AD97401}"/>
    <dgm:cxn modelId="{E6A7AE30-81F8-4020-B03E-22DF197FA804}" type="presOf" srcId="{A5A6538E-E8D2-476B-B02E-BC0C5267F011}" destId="{87E884D1-AE95-4290-9B13-F867CF8FF8D7}" srcOrd="0" destOrd="0" presId="urn:microsoft.com/office/officeart/2005/8/layout/vList6"/>
    <dgm:cxn modelId="{E5CEA062-BFD8-4C58-838B-2BF4322131C4}" type="presOf" srcId="{26D8BBD6-7707-44E6-BE5C-AC4508407C84}" destId="{50AA489F-0A95-4AA2-9C06-2D74B8361EEA}" srcOrd="0" destOrd="0" presId="urn:microsoft.com/office/officeart/2005/8/layout/vList6"/>
    <dgm:cxn modelId="{43E55648-7380-4DCD-996F-74BD7BB40BD3}" type="presOf" srcId="{4E8B7938-635C-4F4F-AE1F-CB47B326CF2F}" destId="{7AE1174A-E643-410B-8AEC-FEB84E4008E2}" srcOrd="0" destOrd="0" presId="urn:microsoft.com/office/officeart/2005/8/layout/vList6"/>
    <dgm:cxn modelId="{1A11A983-B29F-465D-9E4F-F25B1F758379}" srcId="{A5A6538E-E8D2-476B-B02E-BC0C5267F011}" destId="{4E8B7938-635C-4F4F-AE1F-CB47B326CF2F}" srcOrd="0" destOrd="0" parTransId="{5CF2F9B0-1A8A-4600-A679-62585B0317EC}" sibTransId="{B2EAAC4E-134B-42BD-A1E4-BE79F8AA3296}"/>
    <dgm:cxn modelId="{2228F59A-6FB2-4856-A37B-535E37483EA3}" type="presOf" srcId="{21665E32-322D-4AD3-85B7-7DD1C8BD79AA}" destId="{7AE1174A-E643-410B-8AEC-FEB84E4008E2}" srcOrd="0" destOrd="1" presId="urn:microsoft.com/office/officeart/2005/8/layout/vList6"/>
    <dgm:cxn modelId="{53E4C0FF-7A26-4C2B-B85B-4C24ABBA2CE7}" srcId="{A5A6538E-E8D2-476B-B02E-BC0C5267F011}" destId="{21665E32-322D-4AD3-85B7-7DD1C8BD79AA}" srcOrd="1" destOrd="0" parTransId="{19A2C0EC-7FDF-46FD-8271-4AC01A8014A0}" sibTransId="{93FD73EF-C3CC-434B-B089-DC02578ACAEC}"/>
    <dgm:cxn modelId="{C3C44E43-723D-49A7-8CEB-C7B89469F945}" type="presParOf" srcId="{50AA489F-0A95-4AA2-9C06-2D74B8361EEA}" destId="{DF836F31-2F48-4FC7-B151-4244700CD27E}" srcOrd="0" destOrd="0" presId="urn:microsoft.com/office/officeart/2005/8/layout/vList6"/>
    <dgm:cxn modelId="{CFB6D1AC-7F4D-4137-8A3F-3EFB8E93F309}" type="presParOf" srcId="{DF836F31-2F48-4FC7-B151-4244700CD27E}" destId="{87E884D1-AE95-4290-9B13-F867CF8FF8D7}" srcOrd="0" destOrd="0" presId="urn:microsoft.com/office/officeart/2005/8/layout/vList6"/>
    <dgm:cxn modelId="{A4DE20B6-CA41-446A-AB6B-F2FBDA7A090A}" type="presParOf" srcId="{DF836F31-2F48-4FC7-B151-4244700CD27E}" destId="{7AE1174A-E643-410B-8AEC-FEB84E4008E2}"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B0DDAB-C5E7-4724-ACF8-EF8E25F7956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B383177-371E-4D85-91AA-28FB7EB20B03}">
      <dgm:prSet custT="1"/>
      <dgm:spPr>
        <a:solidFill>
          <a:srgbClr val="004FA2"/>
        </a:solidFill>
      </dgm:spPr>
      <dgm:t>
        <a:bodyPr/>
        <a:lstStyle/>
        <a:p>
          <a:r>
            <a:rPr lang="en-US" sz="1800" dirty="0">
              <a:latin typeface="Arial" panose="020B0604020202020204" pitchFamily="34" charset="0"/>
              <a:cs typeface="Arial" panose="020B0604020202020204" pitchFamily="34" charset="0"/>
            </a:rPr>
            <a:t>Specialized therapeutic foster care services</a:t>
          </a:r>
        </a:p>
      </dgm:t>
    </dgm:pt>
    <dgm:pt modelId="{E1D41A40-F6F8-4429-A36B-BD9E733210A2}" type="sibTrans" cxnId="{66D58F60-01F0-4C53-8E23-73DF25682AA3}">
      <dgm:prSet/>
      <dgm:spPr/>
      <dgm:t>
        <a:bodyPr/>
        <a:lstStyle/>
        <a:p>
          <a:endParaRPr lang="en-US" sz="1200">
            <a:latin typeface="Arial" panose="020B0604020202020204" pitchFamily="34" charset="0"/>
            <a:cs typeface="Arial" panose="020B0604020202020204" pitchFamily="34" charset="0"/>
          </a:endParaRPr>
        </a:p>
      </dgm:t>
    </dgm:pt>
    <dgm:pt modelId="{88CCBC38-F25A-4588-994D-EF2F422A4555}" type="parTrans" cxnId="{66D58F60-01F0-4C53-8E23-73DF25682AA3}">
      <dgm:prSet/>
      <dgm:spPr/>
      <dgm:t>
        <a:bodyPr/>
        <a:lstStyle/>
        <a:p>
          <a:endParaRPr lang="en-US" sz="1200">
            <a:latin typeface="Arial" panose="020B0604020202020204" pitchFamily="34" charset="0"/>
            <a:cs typeface="Arial" panose="020B0604020202020204" pitchFamily="34" charset="0"/>
          </a:endParaRPr>
        </a:p>
      </dgm:t>
    </dgm:pt>
    <dgm:pt modelId="{00B6E86C-D8BC-4947-93CB-2F0C1DE2495B}">
      <dgm:prSet custT="1"/>
      <dgm:spPr>
        <a:solidFill>
          <a:srgbClr val="004FA2"/>
        </a:solidFill>
      </dgm:spPr>
      <dgm:t>
        <a:bodyPr/>
        <a:lstStyle/>
        <a:p>
          <a:r>
            <a:rPr lang="en-US" sz="1800" dirty="0">
              <a:latin typeface="Arial" panose="020B0604020202020204" pitchFamily="34" charset="0"/>
              <a:cs typeface="Arial" panose="020B0604020202020204" pitchFamily="34" charset="0"/>
            </a:rPr>
            <a:t>Statewide Inpatient Psychiatric Program services</a:t>
          </a:r>
        </a:p>
      </dgm:t>
    </dgm:pt>
    <dgm:pt modelId="{FCCD5536-7526-41AB-BAA5-07B6C43E65A6}" type="sibTrans" cxnId="{42CC8D85-AB9B-4A7C-A2F8-9DD8975BADF3}">
      <dgm:prSet/>
      <dgm:spPr/>
      <dgm:t>
        <a:bodyPr/>
        <a:lstStyle/>
        <a:p>
          <a:endParaRPr lang="en-US" sz="1200">
            <a:latin typeface="Arial" panose="020B0604020202020204" pitchFamily="34" charset="0"/>
            <a:cs typeface="Arial" panose="020B0604020202020204" pitchFamily="34" charset="0"/>
          </a:endParaRPr>
        </a:p>
      </dgm:t>
    </dgm:pt>
    <dgm:pt modelId="{A7BA0237-85DF-40C0-A79B-B0DBE33CC645}" type="parTrans" cxnId="{42CC8D85-AB9B-4A7C-A2F8-9DD8975BADF3}">
      <dgm:prSet/>
      <dgm:spPr/>
      <dgm:t>
        <a:bodyPr/>
        <a:lstStyle/>
        <a:p>
          <a:endParaRPr lang="en-US" sz="1200">
            <a:latin typeface="Arial" panose="020B0604020202020204" pitchFamily="34" charset="0"/>
            <a:cs typeface="Arial" panose="020B0604020202020204" pitchFamily="34" charset="0"/>
          </a:endParaRPr>
        </a:p>
      </dgm:t>
    </dgm:pt>
    <dgm:pt modelId="{AEBE43B4-D8DC-4ABA-9188-0524C54AB165}">
      <dgm:prSet custT="1"/>
      <dgm:spPr>
        <a:solidFill>
          <a:srgbClr val="004FA2"/>
        </a:solidFill>
      </dgm:spPr>
      <dgm:t>
        <a:bodyPr/>
        <a:lstStyle/>
        <a:p>
          <a:r>
            <a:rPr lang="en-US" sz="1800" dirty="0">
              <a:latin typeface="Arial" panose="020B0604020202020204" pitchFamily="34" charset="0"/>
              <a:cs typeface="Arial" panose="020B0604020202020204" pitchFamily="34" charset="0"/>
            </a:rPr>
            <a:t>Therapeutic behavioral on-site services</a:t>
          </a:r>
        </a:p>
      </dgm:t>
    </dgm:pt>
    <dgm:pt modelId="{1CF51B96-F209-44A9-AD24-8ECC51955940}" type="sibTrans" cxnId="{7DE280A8-1150-494A-B75A-B86FCD5B29C1}">
      <dgm:prSet/>
      <dgm:spPr/>
      <dgm:t>
        <a:bodyPr/>
        <a:lstStyle/>
        <a:p>
          <a:endParaRPr lang="en-US" sz="1200">
            <a:latin typeface="Arial" panose="020B0604020202020204" pitchFamily="34" charset="0"/>
            <a:cs typeface="Arial" panose="020B0604020202020204" pitchFamily="34" charset="0"/>
          </a:endParaRPr>
        </a:p>
      </dgm:t>
    </dgm:pt>
    <dgm:pt modelId="{7E1045FE-2E8C-40F3-9BD3-4C836776176B}" type="parTrans" cxnId="{7DE280A8-1150-494A-B75A-B86FCD5B29C1}">
      <dgm:prSet/>
      <dgm:spPr/>
      <dgm:t>
        <a:bodyPr/>
        <a:lstStyle/>
        <a:p>
          <a:endParaRPr lang="en-US" sz="1200">
            <a:latin typeface="Arial" panose="020B0604020202020204" pitchFamily="34" charset="0"/>
            <a:cs typeface="Arial" panose="020B0604020202020204" pitchFamily="34" charset="0"/>
          </a:endParaRPr>
        </a:p>
      </dgm:t>
    </dgm:pt>
    <dgm:pt modelId="{6A0DC9B5-249D-4FE2-8022-D38D1E32D198}" type="pres">
      <dgm:prSet presAssocID="{11B0DDAB-C5E7-4724-ACF8-EF8E25F7956E}" presName="Name0" presStyleCnt="0">
        <dgm:presLayoutVars>
          <dgm:chMax val="7"/>
          <dgm:chPref val="7"/>
          <dgm:dir/>
        </dgm:presLayoutVars>
      </dgm:prSet>
      <dgm:spPr/>
    </dgm:pt>
    <dgm:pt modelId="{C8049141-F227-4985-9182-A04A127507A8}" type="pres">
      <dgm:prSet presAssocID="{11B0DDAB-C5E7-4724-ACF8-EF8E25F7956E}" presName="Name1" presStyleCnt="0"/>
      <dgm:spPr/>
    </dgm:pt>
    <dgm:pt modelId="{A63CA6F6-4BB6-4158-BA13-B6D5230FADDB}" type="pres">
      <dgm:prSet presAssocID="{11B0DDAB-C5E7-4724-ACF8-EF8E25F7956E}" presName="cycle" presStyleCnt="0"/>
      <dgm:spPr/>
    </dgm:pt>
    <dgm:pt modelId="{25D3F729-E89B-408A-93CC-01E303D5D0AC}" type="pres">
      <dgm:prSet presAssocID="{11B0DDAB-C5E7-4724-ACF8-EF8E25F7956E}" presName="srcNode" presStyleLbl="node1" presStyleIdx="0" presStyleCnt="3"/>
      <dgm:spPr/>
    </dgm:pt>
    <dgm:pt modelId="{AA41875D-B147-4334-B4B7-A3D714741B52}" type="pres">
      <dgm:prSet presAssocID="{11B0DDAB-C5E7-4724-ACF8-EF8E25F7956E}" presName="conn" presStyleLbl="parChTrans1D2" presStyleIdx="0" presStyleCnt="1"/>
      <dgm:spPr/>
    </dgm:pt>
    <dgm:pt modelId="{A23C3162-BF01-4FA0-BB9A-5FEB6EB5EC84}" type="pres">
      <dgm:prSet presAssocID="{11B0DDAB-C5E7-4724-ACF8-EF8E25F7956E}" presName="extraNode" presStyleLbl="node1" presStyleIdx="0" presStyleCnt="3"/>
      <dgm:spPr/>
    </dgm:pt>
    <dgm:pt modelId="{38245A94-D78D-4429-9FDF-A5662042EE0C}" type="pres">
      <dgm:prSet presAssocID="{11B0DDAB-C5E7-4724-ACF8-EF8E25F7956E}" presName="dstNode" presStyleLbl="node1" presStyleIdx="0" presStyleCnt="3"/>
      <dgm:spPr/>
    </dgm:pt>
    <dgm:pt modelId="{EF0935A3-FB90-4040-AE35-EAE14AA16B68}" type="pres">
      <dgm:prSet presAssocID="{3B383177-371E-4D85-91AA-28FB7EB20B03}" presName="text_1" presStyleLbl="node1" presStyleIdx="0" presStyleCnt="3">
        <dgm:presLayoutVars>
          <dgm:bulletEnabled val="1"/>
        </dgm:presLayoutVars>
      </dgm:prSet>
      <dgm:spPr/>
    </dgm:pt>
    <dgm:pt modelId="{34851B7E-1209-48E2-BBDF-EFB7EBC8A272}" type="pres">
      <dgm:prSet presAssocID="{3B383177-371E-4D85-91AA-28FB7EB20B03}" presName="accent_1" presStyleCnt="0"/>
      <dgm:spPr/>
    </dgm:pt>
    <dgm:pt modelId="{A57CBC4F-4151-494F-9CC9-F1882B55173A}" type="pres">
      <dgm:prSet presAssocID="{3B383177-371E-4D85-91AA-28FB7EB20B03}" presName="accentRepeatNode" presStyleLbl="solidFgAcc1" presStyleIdx="0" presStyleCnt="3"/>
      <dgm:spPr/>
    </dgm:pt>
    <dgm:pt modelId="{50091ABA-CFE1-4D14-A99A-BE7F06E8139E}" type="pres">
      <dgm:prSet presAssocID="{00B6E86C-D8BC-4947-93CB-2F0C1DE2495B}" presName="text_2" presStyleLbl="node1" presStyleIdx="1" presStyleCnt="3">
        <dgm:presLayoutVars>
          <dgm:bulletEnabled val="1"/>
        </dgm:presLayoutVars>
      </dgm:prSet>
      <dgm:spPr/>
    </dgm:pt>
    <dgm:pt modelId="{671FE1A5-1C6D-488A-AE2F-A27FC4A95148}" type="pres">
      <dgm:prSet presAssocID="{00B6E86C-D8BC-4947-93CB-2F0C1DE2495B}" presName="accent_2" presStyleCnt="0"/>
      <dgm:spPr/>
    </dgm:pt>
    <dgm:pt modelId="{47F176DD-36BE-4158-8592-07BAD2936DE3}" type="pres">
      <dgm:prSet presAssocID="{00B6E86C-D8BC-4947-93CB-2F0C1DE2495B}" presName="accentRepeatNode" presStyleLbl="solidFgAcc1" presStyleIdx="1" presStyleCnt="3"/>
      <dgm:spPr/>
    </dgm:pt>
    <dgm:pt modelId="{731F42BB-13A3-4583-96BD-4A169EA87800}" type="pres">
      <dgm:prSet presAssocID="{AEBE43B4-D8DC-4ABA-9188-0524C54AB165}" presName="text_3" presStyleLbl="node1" presStyleIdx="2" presStyleCnt="3">
        <dgm:presLayoutVars>
          <dgm:bulletEnabled val="1"/>
        </dgm:presLayoutVars>
      </dgm:prSet>
      <dgm:spPr/>
    </dgm:pt>
    <dgm:pt modelId="{1A9CA54C-CD09-4795-9FFF-88B5B2E7463D}" type="pres">
      <dgm:prSet presAssocID="{AEBE43B4-D8DC-4ABA-9188-0524C54AB165}" presName="accent_3" presStyleCnt="0"/>
      <dgm:spPr/>
    </dgm:pt>
    <dgm:pt modelId="{8864E4ED-574B-44BA-8106-03AA548560BB}" type="pres">
      <dgm:prSet presAssocID="{AEBE43B4-D8DC-4ABA-9188-0524C54AB165}" presName="accentRepeatNode" presStyleLbl="solidFgAcc1" presStyleIdx="2" presStyleCnt="3"/>
      <dgm:spPr/>
    </dgm:pt>
  </dgm:ptLst>
  <dgm:cxnLst>
    <dgm:cxn modelId="{4B484E2E-4E48-4B6E-A8C1-1AC1624096C7}" type="presOf" srcId="{3B383177-371E-4D85-91AA-28FB7EB20B03}" destId="{EF0935A3-FB90-4040-AE35-EAE14AA16B68}" srcOrd="0" destOrd="0" presId="urn:microsoft.com/office/officeart/2008/layout/VerticalCurvedList"/>
    <dgm:cxn modelId="{2ECD4B34-74E5-488C-86FD-F4D35F0A6F13}" type="presOf" srcId="{11B0DDAB-C5E7-4724-ACF8-EF8E25F7956E}" destId="{6A0DC9B5-249D-4FE2-8022-D38D1E32D198}" srcOrd="0" destOrd="0" presId="urn:microsoft.com/office/officeart/2008/layout/VerticalCurvedList"/>
    <dgm:cxn modelId="{66D58F60-01F0-4C53-8E23-73DF25682AA3}" srcId="{11B0DDAB-C5E7-4724-ACF8-EF8E25F7956E}" destId="{3B383177-371E-4D85-91AA-28FB7EB20B03}" srcOrd="0" destOrd="0" parTransId="{88CCBC38-F25A-4588-994D-EF2F422A4555}" sibTransId="{E1D41A40-F6F8-4429-A36B-BD9E733210A2}"/>
    <dgm:cxn modelId="{D64D7053-5546-4249-ADE4-E5110C121176}" type="presOf" srcId="{E1D41A40-F6F8-4429-A36B-BD9E733210A2}" destId="{AA41875D-B147-4334-B4B7-A3D714741B52}" srcOrd="0" destOrd="0" presId="urn:microsoft.com/office/officeart/2008/layout/VerticalCurvedList"/>
    <dgm:cxn modelId="{42CC8D85-AB9B-4A7C-A2F8-9DD8975BADF3}" srcId="{11B0DDAB-C5E7-4724-ACF8-EF8E25F7956E}" destId="{00B6E86C-D8BC-4947-93CB-2F0C1DE2495B}" srcOrd="1" destOrd="0" parTransId="{A7BA0237-85DF-40C0-A79B-B0DBE33CC645}" sibTransId="{FCCD5536-7526-41AB-BAA5-07B6C43E65A6}"/>
    <dgm:cxn modelId="{067F288E-9A69-4736-A590-D53350D33DE3}" type="presOf" srcId="{00B6E86C-D8BC-4947-93CB-2F0C1DE2495B}" destId="{50091ABA-CFE1-4D14-A99A-BE7F06E8139E}" srcOrd="0" destOrd="0" presId="urn:microsoft.com/office/officeart/2008/layout/VerticalCurvedList"/>
    <dgm:cxn modelId="{7DE280A8-1150-494A-B75A-B86FCD5B29C1}" srcId="{11B0DDAB-C5E7-4724-ACF8-EF8E25F7956E}" destId="{AEBE43B4-D8DC-4ABA-9188-0524C54AB165}" srcOrd="2" destOrd="0" parTransId="{7E1045FE-2E8C-40F3-9BD3-4C836776176B}" sibTransId="{1CF51B96-F209-44A9-AD24-8ECC51955940}"/>
    <dgm:cxn modelId="{E0B784D3-3674-405F-8949-5624C2E33691}" type="presOf" srcId="{AEBE43B4-D8DC-4ABA-9188-0524C54AB165}" destId="{731F42BB-13A3-4583-96BD-4A169EA87800}" srcOrd="0" destOrd="0" presId="urn:microsoft.com/office/officeart/2008/layout/VerticalCurvedList"/>
    <dgm:cxn modelId="{78066812-54A6-4C61-9330-8064C9A64DD5}" type="presParOf" srcId="{6A0DC9B5-249D-4FE2-8022-D38D1E32D198}" destId="{C8049141-F227-4985-9182-A04A127507A8}" srcOrd="0" destOrd="0" presId="urn:microsoft.com/office/officeart/2008/layout/VerticalCurvedList"/>
    <dgm:cxn modelId="{CFF508D7-02A0-424B-9FBF-16AB4D68BF0A}" type="presParOf" srcId="{C8049141-F227-4985-9182-A04A127507A8}" destId="{A63CA6F6-4BB6-4158-BA13-B6D5230FADDB}" srcOrd="0" destOrd="0" presId="urn:microsoft.com/office/officeart/2008/layout/VerticalCurvedList"/>
    <dgm:cxn modelId="{86180C96-78B7-4866-A79F-9E9D98F410E1}" type="presParOf" srcId="{A63CA6F6-4BB6-4158-BA13-B6D5230FADDB}" destId="{25D3F729-E89B-408A-93CC-01E303D5D0AC}" srcOrd="0" destOrd="0" presId="urn:microsoft.com/office/officeart/2008/layout/VerticalCurvedList"/>
    <dgm:cxn modelId="{131E47DD-18D4-4D7E-A194-CA2380D35A6E}" type="presParOf" srcId="{A63CA6F6-4BB6-4158-BA13-B6D5230FADDB}" destId="{AA41875D-B147-4334-B4B7-A3D714741B52}" srcOrd="1" destOrd="0" presId="urn:microsoft.com/office/officeart/2008/layout/VerticalCurvedList"/>
    <dgm:cxn modelId="{E19EAE3F-F283-4253-8C9B-03A420D48CB2}" type="presParOf" srcId="{A63CA6F6-4BB6-4158-BA13-B6D5230FADDB}" destId="{A23C3162-BF01-4FA0-BB9A-5FEB6EB5EC84}" srcOrd="2" destOrd="0" presId="urn:microsoft.com/office/officeart/2008/layout/VerticalCurvedList"/>
    <dgm:cxn modelId="{3B1501DD-533A-42FF-920B-362DD2368445}" type="presParOf" srcId="{A63CA6F6-4BB6-4158-BA13-B6D5230FADDB}" destId="{38245A94-D78D-4429-9FDF-A5662042EE0C}" srcOrd="3" destOrd="0" presId="urn:microsoft.com/office/officeart/2008/layout/VerticalCurvedList"/>
    <dgm:cxn modelId="{1651F627-6718-496A-9CD5-814A65BA21D5}" type="presParOf" srcId="{C8049141-F227-4985-9182-A04A127507A8}" destId="{EF0935A3-FB90-4040-AE35-EAE14AA16B68}" srcOrd="1" destOrd="0" presId="urn:microsoft.com/office/officeart/2008/layout/VerticalCurvedList"/>
    <dgm:cxn modelId="{7F9CB7ED-21A6-4EB1-8205-FF4976CE91AD}" type="presParOf" srcId="{C8049141-F227-4985-9182-A04A127507A8}" destId="{34851B7E-1209-48E2-BBDF-EFB7EBC8A272}" srcOrd="2" destOrd="0" presId="urn:microsoft.com/office/officeart/2008/layout/VerticalCurvedList"/>
    <dgm:cxn modelId="{C6804B9A-6790-498D-BC5A-5D104572B6BC}" type="presParOf" srcId="{34851B7E-1209-48E2-BBDF-EFB7EBC8A272}" destId="{A57CBC4F-4151-494F-9CC9-F1882B55173A}" srcOrd="0" destOrd="0" presId="urn:microsoft.com/office/officeart/2008/layout/VerticalCurvedList"/>
    <dgm:cxn modelId="{BA230BED-E8DE-4322-B54E-777446A6097D}" type="presParOf" srcId="{C8049141-F227-4985-9182-A04A127507A8}" destId="{50091ABA-CFE1-4D14-A99A-BE7F06E8139E}" srcOrd="3" destOrd="0" presId="urn:microsoft.com/office/officeart/2008/layout/VerticalCurvedList"/>
    <dgm:cxn modelId="{2D30DB34-1BA6-41D9-A4CC-9BFB2E3B08E3}" type="presParOf" srcId="{C8049141-F227-4985-9182-A04A127507A8}" destId="{671FE1A5-1C6D-488A-AE2F-A27FC4A95148}" srcOrd="4" destOrd="0" presId="urn:microsoft.com/office/officeart/2008/layout/VerticalCurvedList"/>
    <dgm:cxn modelId="{258DDEC8-F6D6-42B4-9130-5B35F0970441}" type="presParOf" srcId="{671FE1A5-1C6D-488A-AE2F-A27FC4A95148}" destId="{47F176DD-36BE-4158-8592-07BAD2936DE3}" srcOrd="0" destOrd="0" presId="urn:microsoft.com/office/officeart/2008/layout/VerticalCurvedList"/>
    <dgm:cxn modelId="{DA673819-EA27-49CA-8C3E-3AC8C89C5A77}" type="presParOf" srcId="{C8049141-F227-4985-9182-A04A127507A8}" destId="{731F42BB-13A3-4583-96BD-4A169EA87800}" srcOrd="5" destOrd="0" presId="urn:microsoft.com/office/officeart/2008/layout/VerticalCurvedList"/>
    <dgm:cxn modelId="{84AEBBB5-D9CA-4E6A-928E-245015DD9FE6}" type="presParOf" srcId="{C8049141-F227-4985-9182-A04A127507A8}" destId="{1A9CA54C-CD09-4795-9FFF-88B5B2E7463D}" srcOrd="6" destOrd="0" presId="urn:microsoft.com/office/officeart/2008/layout/VerticalCurvedList"/>
    <dgm:cxn modelId="{97205174-21AB-4210-9E5F-D92DA861461E}" type="presParOf" srcId="{1A9CA54C-CD09-4795-9FFF-88B5B2E7463D}" destId="{8864E4ED-574B-44BA-8106-03AA548560B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9468F-4AC4-4154-9335-4791E6E3A1D4}">
      <dsp:nvSpPr>
        <dsp:cNvPr id="0" name=""/>
        <dsp:cNvSpPr/>
      </dsp:nvSpPr>
      <dsp:spPr>
        <a:xfrm>
          <a:off x="345883" y="182301"/>
          <a:ext cx="2664407" cy="2387481"/>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b="1" kern="1200" dirty="0">
              <a:solidFill>
                <a:sysClr val="windowText" lastClr="000000">
                  <a:hueOff val="0"/>
                  <a:satOff val="0"/>
                  <a:lumOff val="0"/>
                  <a:alphaOff val="0"/>
                </a:sysClr>
              </a:solidFill>
              <a:latin typeface="+mn-lt"/>
              <a:ea typeface="+mn-ea"/>
              <a:cs typeface="+mn-cs"/>
            </a:rPr>
            <a:t>How do states define their </a:t>
          </a:r>
          <a:r>
            <a:rPr lang="en-US" sz="3200" b="1" kern="1200" dirty="0">
              <a:solidFill>
                <a:srgbClr val="C0504D">
                  <a:lumMod val="75000"/>
                </a:srgbClr>
              </a:solidFill>
              <a:latin typeface="+mn-lt"/>
              <a:ea typeface="+mn-ea"/>
              <a:cs typeface="+mn-cs"/>
            </a:rPr>
            <a:t>OWN</a:t>
          </a:r>
          <a:r>
            <a:rPr lang="en-US" sz="3200" b="1" kern="1200" dirty="0">
              <a:solidFill>
                <a:sysClr val="windowText" lastClr="000000">
                  <a:hueOff val="0"/>
                  <a:satOff val="0"/>
                  <a:lumOff val="0"/>
                  <a:alphaOff val="0"/>
                </a:sysClr>
              </a:solidFill>
              <a:latin typeface="+mn-lt"/>
              <a:ea typeface="+mn-ea"/>
              <a:cs typeface="+mn-cs"/>
            </a:rPr>
            <a:t> Medicaid programs?</a:t>
          </a:r>
          <a:endParaRPr lang="en-US" sz="3200" kern="1200" dirty="0">
            <a:solidFill>
              <a:sysClr val="windowText" lastClr="000000">
                <a:hueOff val="0"/>
                <a:satOff val="0"/>
                <a:lumOff val="0"/>
                <a:alphaOff val="0"/>
              </a:sysClr>
            </a:solidFill>
            <a:latin typeface="+mn-lt"/>
            <a:ea typeface="+mn-ea"/>
            <a:cs typeface="+mn-cs"/>
          </a:endParaRPr>
        </a:p>
      </dsp:txBody>
      <dsp:txXfrm>
        <a:off x="415810" y="252228"/>
        <a:ext cx="2524553" cy="2247627"/>
      </dsp:txXfrm>
    </dsp:sp>
    <dsp:sp modelId="{A64CA1E0-19E0-410A-A59A-822B9718B629}">
      <dsp:nvSpPr>
        <dsp:cNvPr id="0" name=""/>
        <dsp:cNvSpPr/>
      </dsp:nvSpPr>
      <dsp:spPr>
        <a:xfrm rot="19571639">
          <a:off x="2947778" y="1130252"/>
          <a:ext cx="739462" cy="80156"/>
        </a:xfrm>
        <a:custGeom>
          <a:avLst/>
          <a:gdLst/>
          <a:ahLst/>
          <a:cxnLst/>
          <a:rect l="0" t="0" r="0" b="0"/>
          <a:pathLst>
            <a:path>
              <a:moveTo>
                <a:pt x="0" y="50361"/>
              </a:moveTo>
              <a:lnTo>
                <a:pt x="1093211" y="50361"/>
              </a:lnTo>
            </a:path>
          </a:pathLst>
        </a:custGeom>
        <a:noFill/>
        <a:ln w="25400" cap="flat" cmpd="sng" algn="ctr">
          <a:solidFill>
            <a:srgbClr val="4F81BD">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dirty="0">
            <a:solidFill>
              <a:sysClr val="windowText" lastClr="000000">
                <a:hueOff val="0"/>
                <a:satOff val="0"/>
                <a:lumOff val="0"/>
                <a:alphaOff val="0"/>
              </a:sysClr>
            </a:solidFill>
            <a:latin typeface="Calibri"/>
            <a:ea typeface="+mn-ea"/>
            <a:cs typeface="+mn-cs"/>
          </a:endParaRPr>
        </a:p>
      </dsp:txBody>
      <dsp:txXfrm>
        <a:off x="3291863" y="1165254"/>
        <a:ext cx="0" cy="0"/>
      </dsp:txXfrm>
    </dsp:sp>
    <dsp:sp modelId="{895428B6-4D4D-48C2-8A38-8DD079331E24}">
      <dsp:nvSpPr>
        <dsp:cNvPr id="0" name=""/>
        <dsp:cNvSpPr/>
      </dsp:nvSpPr>
      <dsp:spPr>
        <a:xfrm>
          <a:off x="3624729" y="627703"/>
          <a:ext cx="2664407" cy="673828"/>
        </a:xfrm>
        <a:prstGeom prst="roundRect">
          <a:avLst>
            <a:gd name="adj" fmla="val 10000"/>
          </a:avLst>
        </a:prstGeom>
        <a:solidFill>
          <a:srgbClr val="1F497D"/>
        </a:solidFill>
        <a:ln w="25400" cap="flat" cmpd="sng" algn="ctr">
          <a:solidFill>
            <a:srgbClr val="4F81BD">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ysClr val="window" lastClr="FFFFFF"/>
              </a:solidFill>
              <a:latin typeface="Minion Pro"/>
              <a:ea typeface="+mn-ea"/>
              <a:cs typeface="+mn-cs"/>
            </a:rPr>
            <a:t>Medicaid State Plan</a:t>
          </a:r>
          <a:endParaRPr lang="en-US" sz="2400" b="1" kern="1200" dirty="0">
            <a:solidFill>
              <a:sysClr val="window" lastClr="FFFFFF"/>
            </a:solidFill>
            <a:latin typeface="Calibri"/>
            <a:ea typeface="+mn-ea"/>
            <a:cs typeface="+mn-cs"/>
          </a:endParaRPr>
        </a:p>
      </dsp:txBody>
      <dsp:txXfrm>
        <a:off x="3644465" y="647439"/>
        <a:ext cx="2624935" cy="634356"/>
      </dsp:txXfrm>
    </dsp:sp>
    <dsp:sp modelId="{C68551D4-0F77-452E-B8D5-896D38311416}">
      <dsp:nvSpPr>
        <dsp:cNvPr id="0" name=""/>
        <dsp:cNvSpPr/>
      </dsp:nvSpPr>
      <dsp:spPr>
        <a:xfrm rot="2266188">
          <a:off x="2925017" y="1585239"/>
          <a:ext cx="813972" cy="80156"/>
        </a:xfrm>
        <a:custGeom>
          <a:avLst/>
          <a:gdLst/>
          <a:ahLst/>
          <a:cxnLst/>
          <a:rect l="0" t="0" r="0" b="0"/>
          <a:pathLst>
            <a:path>
              <a:moveTo>
                <a:pt x="0" y="50361"/>
              </a:moveTo>
              <a:lnTo>
                <a:pt x="1206726" y="50361"/>
              </a:lnTo>
            </a:path>
          </a:pathLst>
        </a:custGeom>
        <a:noFill/>
        <a:ln w="25400" cap="flat" cmpd="sng" algn="ctr">
          <a:solidFill>
            <a:srgbClr val="4F81BD">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dirty="0">
            <a:solidFill>
              <a:sysClr val="windowText" lastClr="000000">
                <a:hueOff val="0"/>
                <a:satOff val="0"/>
                <a:lumOff val="0"/>
                <a:alphaOff val="0"/>
              </a:sysClr>
            </a:solidFill>
            <a:latin typeface="Calibri"/>
            <a:ea typeface="+mn-ea"/>
            <a:cs typeface="+mn-cs"/>
          </a:endParaRPr>
        </a:p>
      </dsp:txBody>
      <dsp:txXfrm>
        <a:off x="3328381" y="1596768"/>
        <a:ext cx="0" cy="0"/>
      </dsp:txXfrm>
    </dsp:sp>
    <dsp:sp modelId="{F3DDEB6A-0476-4851-AB00-21D4F9EB1FF3}">
      <dsp:nvSpPr>
        <dsp:cNvPr id="0" name=""/>
        <dsp:cNvSpPr/>
      </dsp:nvSpPr>
      <dsp:spPr>
        <a:xfrm>
          <a:off x="3653718" y="1537252"/>
          <a:ext cx="2664407" cy="674681"/>
        </a:xfrm>
        <a:prstGeom prst="roundRect">
          <a:avLst>
            <a:gd name="adj" fmla="val 10000"/>
          </a:avLst>
        </a:prstGeom>
        <a:solidFill>
          <a:srgbClr val="4F81BD">
            <a:lumMod val="40000"/>
            <a:lumOff val="60000"/>
          </a:srgbClr>
        </a:solidFill>
        <a:ln w="25400" cap="flat" cmpd="sng" algn="ctr">
          <a:solidFill>
            <a:srgbClr val="4F81BD">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ysClr val="windowText" lastClr="000000">
                  <a:hueOff val="0"/>
                  <a:satOff val="0"/>
                  <a:lumOff val="0"/>
                  <a:alphaOff val="0"/>
                </a:sysClr>
              </a:solidFill>
              <a:latin typeface="Minion Pro"/>
              <a:ea typeface="+mn-ea"/>
              <a:cs typeface="+mn-cs"/>
            </a:rPr>
            <a:t>Medicaid Waivers</a:t>
          </a:r>
        </a:p>
      </dsp:txBody>
      <dsp:txXfrm>
        <a:off x="3673479" y="1557013"/>
        <a:ext cx="2624885" cy="635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9468F-4AC4-4154-9335-4791E6E3A1D4}">
      <dsp:nvSpPr>
        <dsp:cNvPr id="0" name=""/>
        <dsp:cNvSpPr/>
      </dsp:nvSpPr>
      <dsp:spPr>
        <a:xfrm>
          <a:off x="387486" y="431733"/>
          <a:ext cx="2983014" cy="1158170"/>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latin typeface="+mn-lt"/>
            </a:rPr>
            <a:t>How do Medicaid programs deliver services to recipients?</a:t>
          </a:r>
          <a:endParaRPr lang="en-US" sz="2200" kern="1200" dirty="0">
            <a:latin typeface="+mn-lt"/>
          </a:endParaRPr>
        </a:p>
      </dsp:txBody>
      <dsp:txXfrm>
        <a:off x="421408" y="465655"/>
        <a:ext cx="2915170" cy="1090326"/>
      </dsp:txXfrm>
    </dsp:sp>
    <dsp:sp modelId="{A64CA1E0-19E0-410A-A59A-822B9718B629}">
      <dsp:nvSpPr>
        <dsp:cNvPr id="0" name=""/>
        <dsp:cNvSpPr/>
      </dsp:nvSpPr>
      <dsp:spPr>
        <a:xfrm rot="19821161">
          <a:off x="3309548" y="690507"/>
          <a:ext cx="931189" cy="180000"/>
        </a:xfrm>
        <a:custGeom>
          <a:avLst/>
          <a:gdLst/>
          <a:ahLst/>
          <a:cxnLst/>
          <a:rect l="0" t="0" r="0" b="0"/>
          <a:pathLst>
            <a:path>
              <a:moveTo>
                <a:pt x="0" y="90000"/>
              </a:moveTo>
              <a:lnTo>
                <a:pt x="931189" y="900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751863" y="757227"/>
        <a:ext cx="46559" cy="46559"/>
      </dsp:txXfrm>
    </dsp:sp>
    <dsp:sp modelId="{895428B6-4D4D-48C2-8A38-8DD079331E24}">
      <dsp:nvSpPr>
        <dsp:cNvPr id="0" name=""/>
        <dsp:cNvSpPr/>
      </dsp:nvSpPr>
      <dsp:spPr>
        <a:xfrm>
          <a:off x="4179785" y="172994"/>
          <a:ext cx="2983014" cy="754404"/>
        </a:xfrm>
        <a:prstGeom prst="roundRect">
          <a:avLst>
            <a:gd name="adj" fmla="val 10000"/>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b="1" kern="1200" dirty="0">
              <a:solidFill>
                <a:schemeClr val="tx1"/>
              </a:solidFill>
              <a:latin typeface="Minion Pro"/>
            </a:rPr>
            <a:t>Fee-for-Service</a:t>
          </a:r>
          <a:endParaRPr lang="en-US" sz="2600" b="1" kern="1200" dirty="0">
            <a:solidFill>
              <a:schemeClr val="tx1"/>
            </a:solidFill>
          </a:endParaRPr>
        </a:p>
      </dsp:txBody>
      <dsp:txXfrm>
        <a:off x="4201881" y="195090"/>
        <a:ext cx="2938822" cy="710212"/>
      </dsp:txXfrm>
    </dsp:sp>
    <dsp:sp modelId="{C68551D4-0F77-452E-B8D5-896D38311416}">
      <dsp:nvSpPr>
        <dsp:cNvPr id="0" name=""/>
        <dsp:cNvSpPr/>
      </dsp:nvSpPr>
      <dsp:spPr>
        <a:xfrm rot="2299030">
          <a:off x="3259406" y="1240582"/>
          <a:ext cx="1031474" cy="180000"/>
        </a:xfrm>
        <a:custGeom>
          <a:avLst/>
          <a:gdLst/>
          <a:ahLst/>
          <a:cxnLst/>
          <a:rect l="0" t="0" r="0" b="0"/>
          <a:pathLst>
            <a:path>
              <a:moveTo>
                <a:pt x="0" y="90000"/>
              </a:moveTo>
              <a:lnTo>
                <a:pt x="1031474" y="900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749356" y="1304795"/>
        <a:ext cx="51573" cy="51573"/>
      </dsp:txXfrm>
    </dsp:sp>
    <dsp:sp modelId="{F3DDEB6A-0476-4851-AB00-21D4F9EB1FF3}">
      <dsp:nvSpPr>
        <dsp:cNvPr id="0" name=""/>
        <dsp:cNvSpPr/>
      </dsp:nvSpPr>
      <dsp:spPr>
        <a:xfrm>
          <a:off x="4179785" y="1272667"/>
          <a:ext cx="2983014" cy="755358"/>
        </a:xfrm>
        <a:prstGeom prst="roundRect">
          <a:avLst>
            <a:gd name="adj" fmla="val 10000"/>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b="1" kern="1200" dirty="0">
              <a:latin typeface="Minion Pro"/>
            </a:rPr>
            <a:t>Managed Care</a:t>
          </a:r>
        </a:p>
      </dsp:txBody>
      <dsp:txXfrm>
        <a:off x="4201909" y="1294791"/>
        <a:ext cx="2938766" cy="711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F0AD0F-F04B-4243-BE5E-BEA1C8E8ADA6}">
      <dsp:nvSpPr>
        <dsp:cNvPr id="0" name=""/>
        <dsp:cNvSpPr/>
      </dsp:nvSpPr>
      <dsp:spPr>
        <a:xfrm rot="5400000">
          <a:off x="4187053" y="-1775820"/>
          <a:ext cx="744814" cy="4302622"/>
        </a:xfrm>
        <a:prstGeom prst="round2Same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None/>
          </a:pPr>
          <a:r>
            <a:rPr lang="en-US" sz="1800" b="1" kern="1200" dirty="0">
              <a:latin typeface="Arial" panose="020B0604020202020204" pitchFamily="34" charset="0"/>
              <a:ea typeface="+mn-ea"/>
              <a:cs typeface="Arial" panose="020B0604020202020204" pitchFamily="34" charset="0"/>
            </a:rPr>
            <a:t>Adults - parents, elderly, and disabled</a:t>
          </a:r>
        </a:p>
      </dsp:txBody>
      <dsp:txXfrm rot="-5400000">
        <a:off x="2408150" y="39442"/>
        <a:ext cx="4266263" cy="672096"/>
      </dsp:txXfrm>
    </dsp:sp>
    <dsp:sp modelId="{530AE3C3-AF78-4F3D-A755-87F8595EDE63}">
      <dsp:nvSpPr>
        <dsp:cNvPr id="0" name=""/>
        <dsp:cNvSpPr/>
      </dsp:nvSpPr>
      <dsp:spPr>
        <a:xfrm>
          <a:off x="0" y="3147"/>
          <a:ext cx="2408149" cy="747871"/>
        </a:xfrm>
        <a:prstGeom prst="roundRect">
          <a:avLst/>
        </a:prstGeom>
        <a:solidFill>
          <a:srgbClr val="002060"/>
        </a:solidFill>
        <a:ln>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Arial" panose="020B0604020202020204" pitchFamily="34" charset="0"/>
              <a:ea typeface="+mn-ea"/>
              <a:cs typeface="Arial" panose="020B0604020202020204" pitchFamily="34" charset="0"/>
            </a:rPr>
            <a:t>Over 2.6 million </a:t>
          </a:r>
        </a:p>
      </dsp:txBody>
      <dsp:txXfrm>
        <a:off x="36508" y="39655"/>
        <a:ext cx="2335133" cy="674855"/>
      </dsp:txXfrm>
    </dsp:sp>
    <dsp:sp modelId="{ECE8CC96-B193-4CC4-B3B0-FE49E8F4B4D8}">
      <dsp:nvSpPr>
        <dsp:cNvPr id="0" name=""/>
        <dsp:cNvSpPr/>
      </dsp:nvSpPr>
      <dsp:spPr>
        <a:xfrm rot="5400000">
          <a:off x="4265677" y="-987397"/>
          <a:ext cx="598297" cy="4296307"/>
        </a:xfrm>
        <a:prstGeom prst="round2Same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None/>
          </a:pPr>
          <a:r>
            <a:rPr lang="en-US" sz="1800" b="1" kern="1200" dirty="0">
              <a:latin typeface="Arial" panose="020B0604020202020204" pitchFamily="34" charset="0"/>
              <a:ea typeface="+mn-ea"/>
              <a:cs typeface="Arial" panose="020B0604020202020204" pitchFamily="34" charset="0"/>
            </a:rPr>
            <a:t>Children in Florida</a:t>
          </a:r>
        </a:p>
      </dsp:txBody>
      <dsp:txXfrm rot="-5400000">
        <a:off x="2416672" y="890814"/>
        <a:ext cx="4267101" cy="539885"/>
      </dsp:txXfrm>
    </dsp:sp>
    <dsp:sp modelId="{FB49E00B-7E02-449D-9D8A-7016305CC6E3}">
      <dsp:nvSpPr>
        <dsp:cNvPr id="0" name=""/>
        <dsp:cNvSpPr/>
      </dsp:nvSpPr>
      <dsp:spPr>
        <a:xfrm>
          <a:off x="0" y="786820"/>
          <a:ext cx="2416672" cy="747871"/>
        </a:xfrm>
        <a:prstGeom prst="roundRect">
          <a:avLst/>
        </a:prstGeom>
        <a:solidFill>
          <a:srgbClr val="002060"/>
        </a:solidFill>
        <a:ln>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Arial" panose="020B0604020202020204" pitchFamily="34" charset="0"/>
              <a:ea typeface="+mn-ea"/>
              <a:cs typeface="Arial" panose="020B0604020202020204" pitchFamily="34" charset="0"/>
            </a:rPr>
            <a:t>54%</a:t>
          </a:r>
        </a:p>
      </dsp:txBody>
      <dsp:txXfrm>
        <a:off x="36508" y="823328"/>
        <a:ext cx="2343656" cy="674855"/>
      </dsp:txXfrm>
    </dsp:sp>
    <dsp:sp modelId="{C8C6AB2C-5BBF-460B-93FE-8C65A1F527E5}">
      <dsp:nvSpPr>
        <dsp:cNvPr id="0" name=""/>
        <dsp:cNvSpPr/>
      </dsp:nvSpPr>
      <dsp:spPr>
        <a:xfrm rot="5400000">
          <a:off x="4192102" y="-202132"/>
          <a:ext cx="745448" cy="4296307"/>
        </a:xfrm>
        <a:prstGeom prst="round2Same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None/>
          </a:pPr>
          <a:r>
            <a:rPr lang="en-US" sz="1800" b="1" kern="1200" dirty="0">
              <a:latin typeface="Arial" panose="020B0604020202020204" pitchFamily="34" charset="0"/>
              <a:ea typeface="+mn-ea"/>
              <a:cs typeface="Arial" panose="020B0604020202020204" pitchFamily="34" charset="0"/>
            </a:rPr>
            <a:t>Birth deliveries in Florida (CY 2020)</a:t>
          </a:r>
        </a:p>
      </dsp:txBody>
      <dsp:txXfrm rot="-5400000">
        <a:off x="2416673" y="1609687"/>
        <a:ext cx="4259917" cy="672668"/>
      </dsp:txXfrm>
    </dsp:sp>
    <dsp:sp modelId="{D433A6A2-DCF3-469A-A268-0E0487937672}">
      <dsp:nvSpPr>
        <dsp:cNvPr id="0" name=""/>
        <dsp:cNvSpPr/>
      </dsp:nvSpPr>
      <dsp:spPr>
        <a:xfrm>
          <a:off x="0" y="1572085"/>
          <a:ext cx="2416672" cy="747871"/>
        </a:xfrm>
        <a:prstGeom prst="roundRect">
          <a:avLst/>
        </a:prstGeom>
        <a:solidFill>
          <a:srgbClr val="002060"/>
        </a:solidFill>
        <a:ln>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Arial" panose="020B0604020202020204" pitchFamily="34" charset="0"/>
              <a:ea typeface="+mn-ea"/>
              <a:cs typeface="Arial" panose="020B0604020202020204" pitchFamily="34" charset="0"/>
            </a:rPr>
            <a:t>54.24% </a:t>
          </a:r>
        </a:p>
      </dsp:txBody>
      <dsp:txXfrm>
        <a:off x="36508" y="1608593"/>
        <a:ext cx="2343656" cy="674855"/>
      </dsp:txXfrm>
    </dsp:sp>
    <dsp:sp modelId="{FDCDCA85-7938-4F29-90FB-AE3AFDF1222A}">
      <dsp:nvSpPr>
        <dsp:cNvPr id="0" name=""/>
        <dsp:cNvSpPr/>
      </dsp:nvSpPr>
      <dsp:spPr>
        <a:xfrm rot="5400000">
          <a:off x="4265677" y="600453"/>
          <a:ext cx="598297" cy="4296307"/>
        </a:xfrm>
        <a:prstGeom prst="round2Same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None/>
          </a:pPr>
          <a:r>
            <a:rPr lang="en-US" sz="1800" b="1" kern="1200" dirty="0">
              <a:latin typeface="Arial" panose="020B0604020202020204" pitchFamily="34" charset="0"/>
              <a:ea typeface="+mn-ea"/>
              <a:cs typeface="Arial" panose="020B0604020202020204" pitchFamily="34" charset="0"/>
            </a:rPr>
            <a:t>Nursing home days in Florida</a:t>
          </a:r>
        </a:p>
      </dsp:txBody>
      <dsp:txXfrm rot="-5400000">
        <a:off x="2416672" y="2478664"/>
        <a:ext cx="4267101" cy="539885"/>
      </dsp:txXfrm>
    </dsp:sp>
    <dsp:sp modelId="{185B7996-34CE-4A0F-8FA2-7D9A32E5456D}">
      <dsp:nvSpPr>
        <dsp:cNvPr id="0" name=""/>
        <dsp:cNvSpPr/>
      </dsp:nvSpPr>
      <dsp:spPr>
        <a:xfrm>
          <a:off x="0" y="2357350"/>
          <a:ext cx="2416672" cy="747871"/>
        </a:xfrm>
        <a:prstGeom prst="roundRect">
          <a:avLst/>
        </a:prstGeom>
        <a:solidFill>
          <a:srgbClr val="002060"/>
        </a:solidFill>
        <a:ln>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Arial" panose="020B0604020202020204" pitchFamily="34" charset="0"/>
              <a:ea typeface="+mn-ea"/>
              <a:cs typeface="Arial" panose="020B0604020202020204" pitchFamily="34" charset="0"/>
            </a:rPr>
            <a:t>60.26% </a:t>
          </a:r>
        </a:p>
      </dsp:txBody>
      <dsp:txXfrm>
        <a:off x="36508" y="2393858"/>
        <a:ext cx="2343656" cy="6748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E1174A-E643-410B-8AEC-FEB84E4008E2}">
      <dsp:nvSpPr>
        <dsp:cNvPr id="0" name=""/>
        <dsp:cNvSpPr/>
      </dsp:nvSpPr>
      <dsp:spPr>
        <a:xfrm>
          <a:off x="3135756" y="0"/>
          <a:ext cx="4421769" cy="1199314"/>
        </a:xfrm>
        <a:prstGeom prst="rightArrow">
          <a:avLst>
            <a:gd name="adj1" fmla="val 75000"/>
            <a:gd name="adj2" fmla="val 5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ctr" defTabSz="800100">
            <a:lnSpc>
              <a:spcPct val="90000"/>
            </a:lnSpc>
            <a:spcBef>
              <a:spcPct val="0"/>
            </a:spcBef>
            <a:spcAft>
              <a:spcPct val="15000"/>
            </a:spcAft>
            <a:buFont typeface="Arial" panose="020B0604020202020204" pitchFamily="34" charset="0"/>
            <a:buChar char="•"/>
          </a:pPr>
          <a:r>
            <a:rPr lang="en-US" sz="1800" b="1" kern="1200" dirty="0">
              <a:solidFill>
                <a:schemeClr val="tx1"/>
              </a:solidFill>
              <a:latin typeface="Arial" panose="020B0604020202020204" pitchFamily="34" charset="0"/>
              <a:ea typeface="+mn-ea"/>
              <a:cs typeface="Arial" panose="020B0604020202020204" pitchFamily="34" charset="0"/>
            </a:rPr>
            <a:t>Implemented in 2013-2014</a:t>
          </a:r>
        </a:p>
        <a:p>
          <a:pPr marL="171450" lvl="1" indent="-171450" algn="ctr" defTabSz="800100">
            <a:lnSpc>
              <a:spcPct val="90000"/>
            </a:lnSpc>
            <a:spcBef>
              <a:spcPct val="0"/>
            </a:spcBef>
            <a:spcAft>
              <a:spcPct val="15000"/>
            </a:spcAft>
            <a:buFont typeface="Arial" panose="020B0604020202020204" pitchFamily="34" charset="0"/>
            <a:buChar char="•"/>
          </a:pPr>
          <a:r>
            <a:rPr lang="en-US" sz="1800" b="1" kern="1200" dirty="0">
              <a:solidFill>
                <a:schemeClr val="tx1"/>
              </a:solidFill>
              <a:latin typeface="Arial" panose="020B0604020202020204" pitchFamily="34" charset="0"/>
              <a:ea typeface="+mn-ea"/>
              <a:cs typeface="Arial" panose="020B0604020202020204" pitchFamily="34" charset="0"/>
            </a:rPr>
            <a:t>95% of Full Benefit Medicaid Enrollees are in SMMC</a:t>
          </a:r>
        </a:p>
      </dsp:txBody>
      <dsp:txXfrm>
        <a:off x="3135756" y="149914"/>
        <a:ext cx="3972026" cy="899486"/>
      </dsp:txXfrm>
    </dsp:sp>
    <dsp:sp modelId="{87E884D1-AE95-4290-9B13-F867CF8FF8D7}">
      <dsp:nvSpPr>
        <dsp:cNvPr id="0" name=""/>
        <dsp:cNvSpPr/>
      </dsp:nvSpPr>
      <dsp:spPr>
        <a:xfrm>
          <a:off x="0" y="0"/>
          <a:ext cx="3290238" cy="1199314"/>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Arial" panose="020B0604020202020204" pitchFamily="34" charset="0"/>
              <a:ea typeface="+mn-ea"/>
              <a:cs typeface="Arial" panose="020B0604020202020204" pitchFamily="34" charset="0"/>
            </a:rPr>
            <a:t>Statewide Medicaid Managed Care (SMMC) Program </a:t>
          </a:r>
        </a:p>
      </dsp:txBody>
      <dsp:txXfrm>
        <a:off x="58546" y="58546"/>
        <a:ext cx="3173146" cy="10822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41875D-B147-4334-B4B7-A3D714741B52}">
      <dsp:nvSpPr>
        <dsp:cNvPr id="0" name=""/>
        <dsp:cNvSpPr/>
      </dsp:nvSpPr>
      <dsp:spPr>
        <a:xfrm>
          <a:off x="-2923664" y="-450421"/>
          <a:ext cx="3488179" cy="3488179"/>
        </a:xfrm>
        <a:prstGeom prst="blockArc">
          <a:avLst>
            <a:gd name="adj1" fmla="val 18900000"/>
            <a:gd name="adj2" fmla="val 2700000"/>
            <a:gd name="adj3" fmla="val 61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0935A3-FB90-4040-AE35-EAE14AA16B68}">
      <dsp:nvSpPr>
        <dsp:cNvPr id="0" name=""/>
        <dsp:cNvSpPr/>
      </dsp:nvSpPr>
      <dsp:spPr>
        <a:xfrm>
          <a:off x="362963" y="258733"/>
          <a:ext cx="5801041" cy="517467"/>
        </a:xfrm>
        <a:prstGeom prst="rect">
          <a:avLst/>
        </a:prstGeom>
        <a:solidFill>
          <a:srgbClr val="004FA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0740"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Specialized therapeutic foster care services</a:t>
          </a:r>
        </a:p>
      </dsp:txBody>
      <dsp:txXfrm>
        <a:off x="362963" y="258733"/>
        <a:ext cx="5801041" cy="517467"/>
      </dsp:txXfrm>
    </dsp:sp>
    <dsp:sp modelId="{A57CBC4F-4151-494F-9CC9-F1882B55173A}">
      <dsp:nvSpPr>
        <dsp:cNvPr id="0" name=""/>
        <dsp:cNvSpPr/>
      </dsp:nvSpPr>
      <dsp:spPr>
        <a:xfrm>
          <a:off x="39546" y="194050"/>
          <a:ext cx="646834" cy="646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0091ABA-CFE1-4D14-A99A-BE7F06E8139E}">
      <dsp:nvSpPr>
        <dsp:cNvPr id="0" name=""/>
        <dsp:cNvSpPr/>
      </dsp:nvSpPr>
      <dsp:spPr>
        <a:xfrm>
          <a:off x="551062" y="1034934"/>
          <a:ext cx="5612942" cy="517467"/>
        </a:xfrm>
        <a:prstGeom prst="rect">
          <a:avLst/>
        </a:prstGeom>
        <a:solidFill>
          <a:srgbClr val="004FA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0740"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Statewide Inpatient Psychiatric Program services</a:t>
          </a:r>
        </a:p>
      </dsp:txBody>
      <dsp:txXfrm>
        <a:off x="551062" y="1034934"/>
        <a:ext cx="5612942" cy="517467"/>
      </dsp:txXfrm>
    </dsp:sp>
    <dsp:sp modelId="{47F176DD-36BE-4158-8592-07BAD2936DE3}">
      <dsp:nvSpPr>
        <dsp:cNvPr id="0" name=""/>
        <dsp:cNvSpPr/>
      </dsp:nvSpPr>
      <dsp:spPr>
        <a:xfrm>
          <a:off x="227645" y="970251"/>
          <a:ext cx="646834" cy="646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1F42BB-13A3-4583-96BD-4A169EA87800}">
      <dsp:nvSpPr>
        <dsp:cNvPr id="0" name=""/>
        <dsp:cNvSpPr/>
      </dsp:nvSpPr>
      <dsp:spPr>
        <a:xfrm>
          <a:off x="362963" y="1811135"/>
          <a:ext cx="5801041" cy="517467"/>
        </a:xfrm>
        <a:prstGeom prst="rect">
          <a:avLst/>
        </a:prstGeom>
        <a:solidFill>
          <a:srgbClr val="004FA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0740"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Therapeutic behavioral on-site services</a:t>
          </a:r>
        </a:p>
      </dsp:txBody>
      <dsp:txXfrm>
        <a:off x="362963" y="1811135"/>
        <a:ext cx="5801041" cy="517467"/>
      </dsp:txXfrm>
    </dsp:sp>
    <dsp:sp modelId="{8864E4ED-574B-44BA-8106-03AA548560BB}">
      <dsp:nvSpPr>
        <dsp:cNvPr id="0" name=""/>
        <dsp:cNvSpPr/>
      </dsp:nvSpPr>
      <dsp:spPr>
        <a:xfrm>
          <a:off x="39546" y="1746451"/>
          <a:ext cx="646834" cy="646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32E934-5876-4D6B-A273-63C61A05D2FD}" type="datetimeFigureOut">
              <a:rPr lang="en-US" smtClean="0"/>
              <a:t>6/3/2025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EBED89-312A-4C45-AB5C-628825485B58}" type="slidenum">
              <a:rPr lang="en-US" smtClean="0"/>
              <a:t>‹#›</a:t>
            </a:fld>
            <a:endParaRPr lang="en-US" dirty="0"/>
          </a:p>
        </p:txBody>
      </p:sp>
    </p:spTree>
    <p:extLst>
      <p:ext uri="{BB962C8B-B14F-4D97-AF65-F5344CB8AC3E}">
        <p14:creationId xmlns:p14="http://schemas.microsoft.com/office/powerpoint/2010/main" val="4043805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Read Slide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 MORE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means that the federal government &amp; congress set roles for the minimum things all states must do if they </a:t>
            </a:r>
            <a:r>
              <a:rPr lang="en-US" sz="1200" b="1" u="sng" kern="1200" dirty="0">
                <a:solidFill>
                  <a:schemeClr val="tx1"/>
                </a:solidFill>
                <a:effectLst/>
                <a:latin typeface="+mn-lt"/>
                <a:ea typeface="+mn-ea"/>
                <a:cs typeface="+mn-cs"/>
              </a:rPr>
              <a:t>choose </a:t>
            </a:r>
            <a:r>
              <a:rPr lang="en-US" sz="1200" kern="1200" dirty="0">
                <a:solidFill>
                  <a:schemeClr val="tx1"/>
                </a:solidFill>
                <a:effectLst/>
                <a:latin typeface="+mn-lt"/>
                <a:ea typeface="+mn-ea"/>
                <a:cs typeface="+mn-cs"/>
              </a:rPr>
              <a:t>Medicaid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STOP</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“Choose”??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Yes! Medicaid is a </a:t>
            </a:r>
            <a:r>
              <a:rPr lang="en-US" sz="1200" b="1" i="1" kern="1200" dirty="0">
                <a:solidFill>
                  <a:schemeClr val="tx1"/>
                </a:solidFill>
                <a:effectLst/>
                <a:latin typeface="+mn-lt"/>
                <a:ea typeface="+mn-ea"/>
                <a:cs typeface="+mn-cs"/>
              </a:rPr>
              <a:t>choice</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A state could choose not to have a program</a:t>
            </a:r>
          </a:p>
          <a:p>
            <a:r>
              <a:rPr lang="en-US" sz="1200" kern="1200" dirty="0">
                <a:solidFill>
                  <a:schemeClr val="tx1"/>
                </a:solidFill>
                <a:effectLst/>
                <a:latin typeface="+mn-lt"/>
                <a:ea typeface="+mn-ea"/>
                <a:cs typeface="+mn-cs"/>
              </a:rPr>
              <a:t>Arizona-1980</a:t>
            </a:r>
          </a:p>
          <a:p>
            <a:r>
              <a:rPr lang="en-US" sz="1200" kern="1200" dirty="0">
                <a:solidFill>
                  <a:schemeClr val="tx1"/>
                </a:solidFill>
                <a:effectLst/>
                <a:latin typeface="+mn-lt"/>
                <a:ea typeface="+mn-ea"/>
                <a:cs typeface="+mn-cs"/>
              </a:rPr>
              <a:t>NO MORE</a:t>
            </a:r>
          </a:p>
          <a:p>
            <a:r>
              <a:rPr lang="en-US" sz="1200" b="1" u="sng" kern="1200" dirty="0">
                <a:solidFill>
                  <a:schemeClr val="tx1"/>
                </a:solidFill>
                <a:effectLst/>
                <a:latin typeface="+mn-lt"/>
                <a:ea typeface="+mn-ea"/>
                <a:cs typeface="+mn-cs"/>
              </a:rPr>
              <a:t>FMQ</a:t>
            </a:r>
            <a:r>
              <a:rPr lang="en-US" sz="1200" b="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Which are some of the basic requirements set by congress and the federal government for all state Medicaid programs?</a:t>
            </a:r>
          </a:p>
          <a:p>
            <a:r>
              <a:rPr lang="en-US" sz="1200" b="1" kern="1200" dirty="0">
                <a:solidFill>
                  <a:schemeClr val="tx1"/>
                </a:solidFill>
                <a:effectLst/>
                <a:latin typeface="+mn-lt"/>
                <a:ea typeface="+mn-ea"/>
                <a:cs typeface="+mn-cs"/>
              </a:rPr>
              <a:t>Answer) Administrative requirements for states and Minimum coverage populations and services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6</a:t>
            </a:fld>
            <a:endParaRPr lang="en-US" dirty="0"/>
          </a:p>
        </p:txBody>
      </p:sp>
    </p:spTree>
    <p:extLst>
      <p:ext uri="{BB962C8B-B14F-4D97-AF65-F5344CB8AC3E}">
        <p14:creationId xmlns:p14="http://schemas.microsoft.com/office/powerpoint/2010/main" val="2225845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Tx/>
              <a:buSzPct val="75000"/>
            </a:pPr>
            <a:r>
              <a:rPr lang="en-US" sz="2400" dirty="0">
                <a:latin typeface="Minion Pro"/>
              </a:rPr>
              <a:t>The MMA program provides primary care, acute care and behavioral health care services to recipients eligible for enrollment. </a:t>
            </a:r>
          </a:p>
          <a:p>
            <a:pPr>
              <a:buClrTx/>
              <a:buSzPct val="75000"/>
            </a:pPr>
            <a:r>
              <a:rPr lang="en-US" sz="2400" dirty="0">
                <a:latin typeface="Minion Pro"/>
              </a:rPr>
              <a:t>Most Medicaid recipients are required to enroll in an MMA plan, with the exclusion of:</a:t>
            </a:r>
          </a:p>
          <a:p>
            <a:pPr lvl="1">
              <a:buClrTx/>
              <a:buFontTx/>
              <a:buChar char="‐"/>
            </a:pPr>
            <a:r>
              <a:rPr lang="en-US" sz="2000" dirty="0">
                <a:latin typeface="Minion Pro"/>
              </a:rPr>
              <a:t>Individuals eligible for emergency services only due to immigration status</a:t>
            </a:r>
          </a:p>
          <a:p>
            <a:pPr lvl="1">
              <a:buClrTx/>
              <a:buFontTx/>
              <a:buChar char="‐"/>
            </a:pPr>
            <a:r>
              <a:rPr lang="en-US" sz="2000" dirty="0">
                <a:latin typeface="Minion Pro"/>
              </a:rPr>
              <a:t>Medically Needy individuals</a:t>
            </a:r>
          </a:p>
          <a:p>
            <a:pPr lvl="1">
              <a:buClrTx/>
              <a:buFontTx/>
              <a:buChar char="‐"/>
            </a:pPr>
            <a:r>
              <a:rPr lang="en-US" sz="2000" dirty="0">
                <a:latin typeface="Minion Pro"/>
              </a:rPr>
              <a:t>Family Planning waiver eligibles</a:t>
            </a:r>
          </a:p>
          <a:p>
            <a:pPr lvl="1">
              <a:buClrTx/>
              <a:buFontTx/>
              <a:buChar char="‐"/>
            </a:pPr>
            <a:r>
              <a:rPr lang="en-US" sz="2000" dirty="0">
                <a:latin typeface="Minion Pro"/>
              </a:rPr>
              <a:t>Women eligible through the Breast and Cervical Cancer program</a:t>
            </a:r>
          </a:p>
          <a:p>
            <a:pPr lvl="1">
              <a:buClrTx/>
              <a:buFontTx/>
              <a:buChar char="‐"/>
            </a:pPr>
            <a:r>
              <a:rPr lang="en-US" sz="2000" dirty="0">
                <a:latin typeface="Minion Pro"/>
              </a:rPr>
              <a:t>Dual eligible recipients whose Medicaid benefits are limited (partial duals): Qualified Medicare Beneficiaries (QMB), Specified Low-Income Medicare Beneficiaries (SLMB), Qualifying Individuals (QI1)</a:t>
            </a:r>
          </a:p>
          <a:p>
            <a:pPr lvl="0">
              <a:buClrTx/>
              <a:buFontTx/>
              <a:buChar char="‐"/>
            </a:pPr>
            <a:endParaRPr lang="en-US" sz="2000" dirty="0">
              <a:latin typeface="Minion Pro"/>
            </a:endParaRPr>
          </a:p>
          <a:p>
            <a:pPr marL="342900" marR="0" lvl="0" indent="-342900" algn="l" defTabSz="914400" rtl="0" eaLnBrk="1" fontAlgn="auto" latinLnBrk="0" hangingPunct="1">
              <a:lnSpc>
                <a:spcPct val="100000"/>
              </a:lnSpc>
              <a:spcBef>
                <a:spcPct val="20000"/>
              </a:spcBef>
              <a:spcAft>
                <a:spcPts val="1200"/>
              </a:spcAft>
              <a:buClrTx/>
              <a:buSzPct val="75000"/>
              <a:buFont typeface="Arial" pitchFamily="34" charset="0"/>
              <a:buChar char="•"/>
              <a:tabLst/>
              <a:defRPr/>
            </a:pPr>
            <a:r>
              <a:rPr kumimoji="0" lang="en-US" sz="2400" b="0" i="0" u="none" strike="noStrike" kern="1200" cap="none" spc="0" normalizeH="0" baseline="0" noProof="0" dirty="0">
                <a:ln>
                  <a:noFill/>
                </a:ln>
                <a:solidFill>
                  <a:sysClr val="windowText" lastClr="000000"/>
                </a:solidFill>
                <a:effectLst/>
                <a:uLnTx/>
                <a:uFillTx/>
                <a:latin typeface="Minion Pro"/>
                <a:ea typeface="+mn-ea"/>
                <a:cs typeface="+mn-cs"/>
              </a:rPr>
              <a:t>The LTC program provides long-term care services, including nursing facility and home and community-based services, to recipients eligible for enrollment. </a:t>
            </a:r>
          </a:p>
          <a:p>
            <a:pPr marL="342900" marR="0" lvl="0" indent="-342900" algn="l" defTabSz="914400" rtl="0" eaLnBrk="1" fontAlgn="auto" latinLnBrk="0" hangingPunct="1">
              <a:lnSpc>
                <a:spcPct val="100000"/>
              </a:lnSpc>
              <a:spcBef>
                <a:spcPct val="20000"/>
              </a:spcBef>
              <a:spcAft>
                <a:spcPts val="0"/>
              </a:spcAft>
              <a:buClrTx/>
              <a:buSzPct val="75000"/>
              <a:buFont typeface="Arial" pitchFamily="34" charset="0"/>
              <a:buChar char="•"/>
              <a:tabLst/>
              <a:defRPr/>
            </a:pPr>
            <a:r>
              <a:rPr kumimoji="0" lang="en-US" sz="2400" b="0" i="0" u="none" strike="noStrike" kern="1200" cap="none" spc="0" normalizeH="0" baseline="0" noProof="0" dirty="0">
                <a:ln>
                  <a:noFill/>
                </a:ln>
                <a:solidFill>
                  <a:sysClr val="windowText" lastClr="000000"/>
                </a:solidFill>
                <a:effectLst/>
                <a:uLnTx/>
                <a:uFillTx/>
                <a:latin typeface="Minion Pro"/>
                <a:ea typeface="+mn-ea"/>
                <a:cs typeface="+mn-cs"/>
              </a:rPr>
              <a:t>Recipients are mandatory for enrollment if they are</a:t>
            </a:r>
            <a:r>
              <a:rPr kumimoji="0" lang="en-US" sz="2600" b="0" i="0" u="none" strike="noStrike" kern="1200" cap="none" spc="0" normalizeH="0" baseline="0" noProof="0" dirty="0">
                <a:ln>
                  <a:noFill/>
                </a:ln>
                <a:solidFill>
                  <a:sysClr val="windowText" lastClr="000000"/>
                </a:solidFill>
                <a:effectLst/>
                <a:uLnTx/>
                <a:uFillTx/>
                <a:latin typeface="Minion Pro"/>
                <a:ea typeface="+mn-ea"/>
                <a:cs typeface="+mn-cs"/>
              </a:rPr>
              <a:t>:</a:t>
            </a:r>
          </a:p>
          <a:p>
            <a:pPr marR="0" lvl="1" algn="l" defTabSz="914400" rtl="0" eaLnBrk="1" fontAlgn="auto" latinLnBrk="0" hangingPunct="1">
              <a:lnSpc>
                <a:spcPct val="100000"/>
              </a:lnSpc>
              <a:spcBef>
                <a:spcPct val="20000"/>
              </a:spcBef>
              <a:spcAft>
                <a:spcPts val="0"/>
              </a:spcAft>
              <a:buClrTx/>
              <a:buSzPct val="75000"/>
              <a:buFontTx/>
              <a:buChar char="‐"/>
              <a:tabLst/>
              <a:defRPr/>
            </a:pPr>
            <a:r>
              <a:rPr kumimoji="0" lang="en-US" sz="2200" b="0" i="0" u="none" strike="noStrike" kern="1200" cap="none" spc="0" normalizeH="0" baseline="0" noProof="0" dirty="0">
                <a:ln>
                  <a:noFill/>
                </a:ln>
                <a:solidFill>
                  <a:sysClr val="windowText" lastClr="000000"/>
                </a:solidFill>
                <a:effectLst/>
                <a:uLnTx/>
                <a:uFillTx/>
                <a:latin typeface="Minion Pro"/>
                <a:ea typeface="+mn-ea"/>
                <a:cs typeface="+mn-cs"/>
              </a:rPr>
              <a:t>65 years of age or older AND need nursing facility level of care</a:t>
            </a:r>
          </a:p>
          <a:p>
            <a:pPr marR="0" lvl="1" algn="l" defTabSz="914400" rtl="0" eaLnBrk="1" fontAlgn="auto" latinLnBrk="0" hangingPunct="1">
              <a:lnSpc>
                <a:spcPct val="100000"/>
              </a:lnSpc>
              <a:spcBef>
                <a:spcPct val="20000"/>
              </a:spcBef>
              <a:spcAft>
                <a:spcPts val="0"/>
              </a:spcAft>
              <a:buClrTx/>
              <a:buSzPct val="75000"/>
              <a:buFontTx/>
              <a:buChar char="‐"/>
              <a:tabLst/>
              <a:defRPr/>
            </a:pPr>
            <a:r>
              <a:rPr kumimoji="0" lang="en-US" sz="2200" b="0" i="0" u="none" strike="noStrike" kern="1200" cap="none" spc="0" normalizeH="0" baseline="0" noProof="0" dirty="0">
                <a:ln>
                  <a:noFill/>
                </a:ln>
                <a:solidFill>
                  <a:sysClr val="windowText" lastClr="000000"/>
                </a:solidFill>
                <a:effectLst/>
                <a:uLnTx/>
                <a:uFillTx/>
                <a:latin typeface="Minion Pro"/>
                <a:ea typeface="+mn-ea"/>
                <a:cs typeface="+mn-cs"/>
              </a:rPr>
              <a:t>18 years of age or older AND are eligible for Medicaid by reason of a disability, AND need nursing facility level of care or hospital level of care, for individuals diagnosed with cystic fibrosis</a:t>
            </a:r>
          </a:p>
          <a:p>
            <a:pPr lvl="0">
              <a:buClrTx/>
              <a:buFontTx/>
              <a:buChar char="‐"/>
            </a:pPr>
            <a:endParaRPr lang="en-US" sz="2000" dirty="0">
              <a:latin typeface="Minion Pro"/>
            </a:endParaRPr>
          </a:p>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Char char="•"/>
              <a:tabLst/>
              <a:defRPr/>
            </a:pPr>
            <a:r>
              <a:rPr kumimoji="0" lang="en-US" sz="2400" b="0" i="0" u="none" strike="noStrike" kern="1200" cap="none" spc="0" normalizeH="0" baseline="0" noProof="0" dirty="0">
                <a:ln>
                  <a:noFill/>
                </a:ln>
                <a:solidFill>
                  <a:sysClr val="windowText" lastClr="000000"/>
                </a:solidFill>
                <a:effectLst/>
                <a:uLnTx/>
                <a:uFillTx/>
                <a:latin typeface="Minion Pro" pitchFamily="18" charset="0"/>
                <a:ea typeface="+mn-ea"/>
                <a:cs typeface="+mn-cs"/>
              </a:rPr>
              <a:t>The Dental program provides dental services to eligible recipients.</a:t>
            </a:r>
          </a:p>
          <a:p>
            <a:pPr marR="0" lvl="1" algn="l" defTabSz="914400" rtl="0" eaLnBrk="1" fontAlgn="auto" latinLnBrk="0" hangingPunct="1">
              <a:lnSpc>
                <a:spcPct val="100000"/>
              </a:lnSpc>
              <a:spcBef>
                <a:spcPct val="20000"/>
              </a:spcBef>
              <a:spcAft>
                <a:spcPts val="600"/>
              </a:spcAft>
              <a:buClrTx/>
              <a:buSzTx/>
              <a:buFontTx/>
              <a:buChar char="‐"/>
              <a:tabLst/>
              <a:defRPr/>
            </a:pPr>
            <a:r>
              <a:rPr kumimoji="0" lang="en-US" sz="2400" b="1" i="0" u="none" strike="noStrike" kern="1200" cap="none" spc="0" normalizeH="0" baseline="0" noProof="0" dirty="0">
                <a:ln>
                  <a:noFill/>
                </a:ln>
                <a:effectLst/>
                <a:uLnTx/>
                <a:uFillTx/>
                <a:latin typeface="Minion Pro" pitchFamily="18" charset="0"/>
                <a:ea typeface="+mn-ea"/>
                <a:cs typeface="+mn-cs"/>
              </a:rPr>
              <a:t>All</a:t>
            </a:r>
            <a:r>
              <a:rPr kumimoji="0" lang="en-US" sz="2400" b="0" i="0" u="none" strike="noStrike" kern="1200" cap="none" spc="0" normalizeH="0" baseline="0" noProof="0" dirty="0">
                <a:ln>
                  <a:noFill/>
                </a:ln>
                <a:solidFill>
                  <a:sysClr val="windowText" lastClr="000000"/>
                </a:solidFill>
                <a:effectLst/>
                <a:uLnTx/>
                <a:uFillTx/>
                <a:latin typeface="Minion Pro" pitchFamily="18" charset="0"/>
                <a:ea typeface="+mn-ea"/>
                <a:cs typeface="+mn-cs"/>
              </a:rPr>
              <a:t> recipients who receive MMA services must also choose a dental plan.</a:t>
            </a:r>
          </a:p>
          <a:p>
            <a:pPr marR="0" lvl="1" algn="l" defTabSz="914400" rtl="0" eaLnBrk="1" fontAlgn="auto" latinLnBrk="0" hangingPunct="1">
              <a:lnSpc>
                <a:spcPct val="100000"/>
              </a:lnSpc>
              <a:spcBef>
                <a:spcPct val="20000"/>
              </a:spcBef>
              <a:spcAft>
                <a:spcPts val="600"/>
              </a:spcAft>
              <a:buClrTx/>
              <a:buSzTx/>
              <a:buFontTx/>
              <a:buChar char="‐"/>
              <a:tabLst/>
              <a:defRPr/>
            </a:pPr>
            <a:r>
              <a:rPr kumimoji="0" lang="en-US" sz="2400" b="1" i="0" u="none" strike="noStrike" kern="1200" cap="none" spc="0" normalizeH="0" baseline="0" noProof="0" dirty="0">
                <a:ln>
                  <a:noFill/>
                </a:ln>
                <a:effectLst/>
                <a:uLnTx/>
                <a:uFillTx/>
                <a:latin typeface="Minion Pro" pitchFamily="18" charset="0"/>
                <a:ea typeface="+mn-ea"/>
                <a:cs typeface="+mn-cs"/>
              </a:rPr>
              <a:t>All</a:t>
            </a:r>
            <a:r>
              <a:rPr kumimoji="0" lang="en-US" sz="2400" b="0" i="0" u="none" strike="noStrike" kern="1200" cap="none" spc="0" normalizeH="0" baseline="0" noProof="0" dirty="0">
                <a:ln>
                  <a:noFill/>
                </a:ln>
                <a:effectLst/>
                <a:uLnTx/>
                <a:uFillTx/>
                <a:latin typeface="Minion Pro" pitchFamily="18" charset="0"/>
                <a:ea typeface="+mn-ea"/>
                <a:cs typeface="+mn-cs"/>
              </a:rPr>
              <a:t> </a:t>
            </a:r>
            <a:r>
              <a:rPr kumimoji="0" lang="en-US" sz="2400" b="0" i="0" u="none" strike="noStrike" kern="1200" cap="none" spc="0" normalizeH="0" baseline="0" noProof="0" dirty="0">
                <a:ln>
                  <a:noFill/>
                </a:ln>
                <a:solidFill>
                  <a:sysClr val="windowText" lastClr="000000"/>
                </a:solidFill>
                <a:effectLst/>
                <a:uLnTx/>
                <a:uFillTx/>
                <a:latin typeface="Minion Pro" pitchFamily="18" charset="0"/>
                <a:ea typeface="+mn-ea"/>
                <a:cs typeface="+mn-cs"/>
              </a:rPr>
              <a:t>recipients who receive their medical services through the fee-for-service system must choose a dental plan, with very limited exceptions. </a:t>
            </a:r>
          </a:p>
          <a:p>
            <a:pPr marL="1143000" marR="0" lvl="2"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a:ln>
                  <a:noFill/>
                </a:ln>
                <a:solidFill>
                  <a:sysClr val="windowText" lastClr="000000"/>
                </a:solidFill>
                <a:effectLst/>
                <a:uLnTx/>
                <a:uFillTx/>
                <a:latin typeface="Minion Pro" pitchFamily="18" charset="0"/>
                <a:ea typeface="+mn-ea"/>
                <a:cs typeface="+mn-cs"/>
              </a:rPr>
              <a:t>This includes Medically Needy and iBudget enrollees</a:t>
            </a:r>
            <a:endParaRPr kumimoji="0" lang="en-US" sz="2400" b="0" i="0" u="none" strike="noStrike" kern="1200" cap="none" spc="0" normalizeH="0" baseline="0" noProof="0" dirty="0">
              <a:ln>
                <a:noFill/>
              </a:ln>
              <a:solidFill>
                <a:sysClr val="windowText" lastClr="000000"/>
              </a:solidFill>
              <a:effectLst/>
              <a:uLnTx/>
              <a:uFillTx/>
              <a:latin typeface="Minion Pro" pitchFamily="18" charset="0"/>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EBED89-312A-4C45-AB5C-628825485B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3892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Florida Medicaid program provides a comprehensive benefit package for eligible recipients. Recipients under the age of 21 years are entitled to a comprehensive array of prevention, diagnostic, and treatment services through the Early and Periodic Screening, Diagnostic, and Treatment (EPSDT) benefit.  The EPSDT benefit is more robust than the Medicaid benefit for adults and is designed to assure that children receive early detection and care, so that health problems are averted or diagnosed and treated as early as possible.  </a:t>
            </a:r>
          </a:p>
          <a:p>
            <a:endParaRPr lang="en-US" dirty="0"/>
          </a:p>
          <a:p>
            <a:r>
              <a:rPr lang="en-US" dirty="0"/>
              <a:t>The behavioral health services that are covered under the Medicaid state plan for adults and children include:	</a:t>
            </a:r>
          </a:p>
          <a:p>
            <a:r>
              <a:rPr lang="en-US" dirty="0"/>
              <a:t>•	Psychiatric physician services </a:t>
            </a:r>
          </a:p>
          <a:p>
            <a:r>
              <a:rPr lang="en-US" dirty="0"/>
              <a:t>•	Individual, group, and family therapy services </a:t>
            </a:r>
          </a:p>
          <a:p>
            <a:r>
              <a:rPr lang="en-US" dirty="0"/>
              <a:t>•	Assessment services </a:t>
            </a:r>
          </a:p>
          <a:p>
            <a:r>
              <a:rPr lang="en-US" dirty="0"/>
              <a:t>•	Support/rehabilitative services </a:t>
            </a:r>
          </a:p>
          <a:p>
            <a:r>
              <a:rPr lang="en-US" dirty="0"/>
              <a:t>•	Mental health targeted case management</a:t>
            </a:r>
          </a:p>
          <a:p>
            <a:r>
              <a:rPr lang="en-US" dirty="0"/>
              <a:t>•	Inpatient hospital services (psychiatric and medical detoxification services)</a:t>
            </a:r>
          </a:p>
          <a:p>
            <a:r>
              <a:rPr lang="en-US" dirty="0"/>
              <a:t>•	Substance abuse county match services </a:t>
            </a:r>
          </a:p>
          <a:p>
            <a:endParaRPr lang="en-US" dirty="0"/>
          </a:p>
          <a:p>
            <a:r>
              <a:rPr lang="en-US" dirty="0"/>
              <a:t>In addition to the services listed above, recipients under the age of 21 years may also be eligible to receive the following: </a:t>
            </a:r>
          </a:p>
          <a:p>
            <a:r>
              <a:rPr lang="en-US" dirty="0"/>
              <a:t>•	Therapeutic group care services</a:t>
            </a:r>
          </a:p>
          <a:p>
            <a:r>
              <a:rPr lang="en-US" dirty="0"/>
              <a:t>•	Specialized therapeutic foster care services</a:t>
            </a:r>
          </a:p>
          <a:p>
            <a:r>
              <a:rPr lang="en-US" dirty="0"/>
              <a:t>•	Statewide Inpatient Psychiatric Program services</a:t>
            </a:r>
          </a:p>
          <a:p>
            <a:r>
              <a:rPr lang="en-US" dirty="0"/>
              <a:t>•	Therapeutic behavioral on-site services</a:t>
            </a:r>
          </a:p>
          <a:p>
            <a:endParaRPr lang="en-US" dirty="0"/>
          </a:p>
        </p:txBody>
      </p:sp>
      <p:sp>
        <p:nvSpPr>
          <p:cNvPr id="4" name="Slide Number Placeholder 3"/>
          <p:cNvSpPr>
            <a:spLocks noGrp="1"/>
          </p:cNvSpPr>
          <p:nvPr>
            <p:ph type="sldNum" sz="quarter" idx="5"/>
          </p:nvPr>
        </p:nvSpPr>
        <p:spPr/>
        <p:txBody>
          <a:bodyPr/>
          <a:lstStyle/>
          <a:p>
            <a:fld id="{C0211BCC-033A-4240-86B6-277E83301327}" type="slidenum">
              <a:rPr lang="en-US" smtClean="0"/>
              <a:t>22</a:t>
            </a:fld>
            <a:endParaRPr lang="en-US" dirty="0"/>
          </a:p>
        </p:txBody>
      </p:sp>
    </p:spTree>
    <p:extLst>
      <p:ext uri="{BB962C8B-B14F-4D97-AF65-F5344CB8AC3E}">
        <p14:creationId xmlns:p14="http://schemas.microsoft.com/office/powerpoint/2010/main" val="54339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Ok</a:t>
            </a:r>
            <a:r>
              <a:rPr lang="en-US" sz="1200" i="1"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have talked about:</a:t>
            </a:r>
          </a:p>
          <a:p>
            <a:r>
              <a:rPr lang="en-US" sz="1200" kern="1200" dirty="0">
                <a:solidFill>
                  <a:schemeClr val="tx1"/>
                </a:solidFill>
                <a:effectLst/>
                <a:latin typeface="+mn-lt"/>
                <a:ea typeface="+mn-ea"/>
                <a:cs typeface="+mn-cs"/>
              </a:rPr>
              <a:t>-groups</a:t>
            </a:r>
          </a:p>
          <a:p>
            <a:r>
              <a:rPr lang="en-US" sz="1200" kern="1200" dirty="0">
                <a:solidFill>
                  <a:schemeClr val="tx1"/>
                </a:solidFill>
                <a:effectLst/>
                <a:latin typeface="+mn-lt"/>
                <a:ea typeface="+mn-ea"/>
                <a:cs typeface="+mn-cs"/>
              </a:rPr>
              <a:t>-services</a:t>
            </a:r>
          </a:p>
          <a:p>
            <a:r>
              <a:rPr lang="en-US" sz="1200" kern="1200" dirty="0">
                <a:solidFill>
                  <a:schemeClr val="tx1"/>
                </a:solidFill>
                <a:effectLst/>
                <a:latin typeface="+mn-lt"/>
                <a:ea typeface="+mn-ea"/>
                <a:cs typeface="+mn-cs"/>
              </a:rPr>
              <a:t>-delivery systems</a:t>
            </a:r>
          </a:p>
          <a:p>
            <a:r>
              <a:rPr lang="en-US" sz="1200" kern="1200" dirty="0">
                <a:solidFill>
                  <a:schemeClr val="tx1"/>
                </a:solidFill>
                <a:effectLst/>
                <a:latin typeface="+mn-lt"/>
                <a:ea typeface="+mn-ea"/>
                <a:cs typeface="+mn-cs"/>
              </a:rPr>
              <a:t>-federal authorities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NOW</a:t>
            </a:r>
            <a:r>
              <a:rPr lang="en-US" sz="1200" kern="1200" dirty="0">
                <a:solidFill>
                  <a:schemeClr val="tx1"/>
                </a:solidFill>
                <a:effectLst/>
                <a:latin typeface="+mn-lt"/>
                <a:ea typeface="+mn-ea"/>
                <a:cs typeface="+mn-cs"/>
              </a:rPr>
              <a:t>- let’s discuss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Read Slide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 MORE</a:t>
            </a:r>
            <a:endParaRPr lang="en-US" dirty="0"/>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29</a:t>
            </a:fld>
            <a:endParaRPr lang="en-US" dirty="0"/>
          </a:p>
        </p:txBody>
      </p:sp>
    </p:spTree>
    <p:extLst>
      <p:ext uri="{BB962C8B-B14F-4D97-AF65-F5344CB8AC3E}">
        <p14:creationId xmlns:p14="http://schemas.microsoft.com/office/powerpoint/2010/main" val="3709585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Read Slide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r>
              <a:rPr lang="en-US" sz="1200" b="1" i="1" u="sng" kern="1200" dirty="0">
                <a:solidFill>
                  <a:schemeClr val="tx1"/>
                </a:solidFill>
                <a:effectLst/>
                <a:latin typeface="+mn-lt"/>
                <a:ea typeface="+mn-ea"/>
                <a:cs typeface="+mn-cs"/>
              </a:rPr>
              <a:t>Note:</a:t>
            </a:r>
            <a:r>
              <a:rPr lang="en-US" sz="1200" kern="1200" dirty="0">
                <a:solidFill>
                  <a:schemeClr val="tx1"/>
                </a:solidFill>
                <a:effectLst/>
                <a:latin typeface="+mn-lt"/>
                <a:ea typeface="+mn-ea"/>
                <a:cs typeface="+mn-cs"/>
              </a:rPr>
              <a:t> What is missing? - </a:t>
            </a:r>
            <a:r>
              <a:rPr lang="en-US" sz="1200" u="sng" kern="1200" dirty="0">
                <a:solidFill>
                  <a:schemeClr val="tx1"/>
                </a:solidFill>
                <a:effectLst/>
                <a:latin typeface="+mn-lt"/>
                <a:ea typeface="+mn-ea"/>
                <a:cs typeface="+mn-cs"/>
              </a:rPr>
              <a:t>Rx</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1965 not as big a part of health care as it is today</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DON’T</a:t>
            </a:r>
            <a:r>
              <a:rPr lang="en-US" sz="1200" kern="1200" dirty="0">
                <a:solidFill>
                  <a:schemeClr val="tx1"/>
                </a:solidFill>
                <a:effectLst/>
                <a:latin typeface="+mn-lt"/>
                <a:ea typeface="+mn-ea"/>
                <a:cs typeface="+mn-cs"/>
              </a:rPr>
              <a:t> talk about EPSDT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 MORE</a:t>
            </a: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9</a:t>
            </a:fld>
            <a:endParaRPr lang="en-US" dirty="0"/>
          </a:p>
        </p:txBody>
      </p:sp>
    </p:spTree>
    <p:extLst>
      <p:ext uri="{BB962C8B-B14F-4D97-AF65-F5344CB8AC3E}">
        <p14:creationId xmlns:p14="http://schemas.microsoft.com/office/powerpoint/2010/main" val="3179107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Read bullet #1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So…</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the second main “building block” </a:t>
            </a:r>
          </a:p>
          <a:p>
            <a:r>
              <a:rPr lang="en-US" sz="1200" kern="1200" dirty="0">
                <a:solidFill>
                  <a:schemeClr val="tx1"/>
                </a:solidFill>
                <a:effectLst/>
                <a:latin typeface="+mn-lt"/>
                <a:ea typeface="+mn-ea"/>
                <a:cs typeface="+mn-cs"/>
              </a:rPr>
              <a:t>= “waiver”</a:t>
            </a:r>
          </a:p>
          <a:p>
            <a:r>
              <a:rPr lang="en-US" sz="1200" kern="1200" dirty="0">
                <a:solidFill>
                  <a:schemeClr val="tx1"/>
                </a:solidFill>
                <a:effectLst/>
                <a:latin typeface="+mn-lt"/>
                <a:ea typeface="+mn-ea"/>
                <a:cs typeface="+mn-cs"/>
              </a:rPr>
              <a:t>What??? </a:t>
            </a:r>
            <a:r>
              <a:rPr lang="en-US" sz="1200" u="sng" kern="1200" dirty="0">
                <a:solidFill>
                  <a:schemeClr val="tx1"/>
                </a:solidFill>
                <a:effectLst/>
                <a:latin typeface="+mn-lt"/>
                <a:ea typeface="+mn-ea"/>
                <a:cs typeface="+mn-cs"/>
              </a:rPr>
              <a:t>De-mystify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Feds establish rules for states</a:t>
            </a:r>
          </a:p>
          <a:p>
            <a:pPr lvl="0"/>
            <a:r>
              <a:rPr lang="en-US" sz="1200" kern="1200" dirty="0">
                <a:solidFill>
                  <a:schemeClr val="tx1"/>
                </a:solidFill>
                <a:effectLst/>
                <a:latin typeface="+mn-lt"/>
                <a:ea typeface="+mn-ea"/>
                <a:cs typeface="+mn-cs"/>
              </a:rPr>
              <a:t>A “waiver” is when they “waive” one of those rules</a:t>
            </a:r>
          </a:p>
          <a:p>
            <a:pPr lvl="0"/>
            <a:r>
              <a:rPr lang="en-US" sz="1200" kern="1200" dirty="0">
                <a:solidFill>
                  <a:schemeClr val="tx1"/>
                </a:solidFill>
                <a:effectLst/>
                <a:latin typeface="+mn-lt"/>
                <a:ea typeface="+mn-ea"/>
                <a:cs typeface="+mn-cs"/>
              </a:rPr>
              <a:t>Rules are in the social security acts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sym typeface="Wingdings" panose="05000000000000000000" pitchFamily="2" charset="2"/>
              </a:rPr>
              <a:t></a:t>
            </a:r>
            <a:r>
              <a:rPr lang="en-US" sz="1200" kern="1200" dirty="0">
                <a:solidFill>
                  <a:schemeClr val="tx1"/>
                </a:solidFill>
                <a:effectLst/>
                <a:latin typeface="+mn-lt"/>
                <a:ea typeface="+mn-ea"/>
                <a:cs typeface="+mn-cs"/>
              </a:rPr>
              <a:t> CMS waives a portion of the SS acts</a:t>
            </a:r>
          </a:p>
          <a:p>
            <a:r>
              <a:rPr lang="en-US" sz="1200" u="sng" kern="1200" dirty="0">
                <a:solidFill>
                  <a:schemeClr val="tx1"/>
                </a:solidFill>
                <a:effectLst/>
                <a:latin typeface="+mn-lt"/>
                <a:ea typeface="+mn-ea"/>
                <a:cs typeface="+mn-cs"/>
              </a:rPr>
              <a:t>Generally</a:t>
            </a:r>
            <a:r>
              <a:rPr lang="en-US" sz="1200" kern="1200" dirty="0">
                <a:solidFill>
                  <a:schemeClr val="tx1"/>
                </a:solidFill>
                <a:effectLst/>
                <a:latin typeface="+mn-lt"/>
                <a:ea typeface="+mn-ea"/>
                <a:cs typeface="+mn-cs"/>
              </a:rPr>
              <a:t> used to test new ways of providing care or payment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 MORE</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FMQ</a:t>
            </a:r>
            <a:r>
              <a:rPr lang="en-US" sz="1200" b="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Florida Medicaid wants to add eligibility for males with incomes up to 222% of the Federal Poverty Level (FPL), only if they have prostate cancer, as an optional group, and wants to limit the enrollment to 5,000 recipients. Which federal authority is best?</a:t>
            </a:r>
          </a:p>
          <a:p>
            <a:r>
              <a:rPr lang="en-US" sz="1200" b="1" kern="1200" dirty="0">
                <a:solidFill>
                  <a:schemeClr val="tx1"/>
                </a:solidFill>
                <a:effectLst/>
                <a:latin typeface="+mn-lt"/>
                <a:ea typeface="+mn-ea"/>
                <a:cs typeface="+mn-cs"/>
              </a:rPr>
              <a:t>Answer) A waiver</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12</a:t>
            </a:fld>
            <a:endParaRPr lang="en-US" dirty="0"/>
          </a:p>
        </p:txBody>
      </p:sp>
    </p:spTree>
    <p:extLst>
      <p:ext uri="{BB962C8B-B14F-4D97-AF65-F5344CB8AC3E}">
        <p14:creationId xmlns:p14="http://schemas.microsoft.com/office/powerpoint/2010/main" val="196469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Fed allows each state to decide how to get the </a:t>
            </a:r>
            <a:r>
              <a:rPr lang="en-US" sz="1200" u="sng" kern="1200" dirty="0">
                <a:solidFill>
                  <a:schemeClr val="tx1"/>
                </a:solidFill>
                <a:effectLst/>
                <a:latin typeface="+mn-lt"/>
                <a:ea typeface="+mn-ea"/>
                <a:cs typeface="+mn-cs"/>
              </a:rPr>
              <a:t>service</a:t>
            </a:r>
            <a:r>
              <a:rPr lang="en-US" sz="1200" kern="1200" dirty="0">
                <a:solidFill>
                  <a:schemeClr val="tx1"/>
                </a:solidFill>
                <a:effectLst/>
                <a:latin typeface="+mn-lt"/>
                <a:ea typeface="+mn-ea"/>
                <a:cs typeface="+mn-cs"/>
              </a:rPr>
              <a:t> to the </a:t>
            </a:r>
            <a:r>
              <a:rPr lang="en-US" sz="1200" u="sng" kern="1200" dirty="0">
                <a:solidFill>
                  <a:schemeClr val="tx1"/>
                </a:solidFill>
                <a:effectLst/>
                <a:latin typeface="+mn-lt"/>
                <a:ea typeface="+mn-ea"/>
                <a:cs typeface="+mn-cs"/>
              </a:rPr>
              <a:t>groups</a:t>
            </a:r>
            <a:r>
              <a:rPr lang="en-US" sz="1200" kern="1200" dirty="0">
                <a:solidFill>
                  <a:schemeClr val="tx1"/>
                </a:solidFill>
                <a:effectLst/>
                <a:latin typeface="+mn-lt"/>
                <a:ea typeface="+mn-ea"/>
                <a:cs typeface="+mn-cs"/>
              </a:rPr>
              <a:t>- using a </a:t>
            </a:r>
          </a:p>
          <a:p>
            <a:r>
              <a:rPr lang="en-US" sz="1200" kern="1200" dirty="0">
                <a:solidFill>
                  <a:schemeClr val="tx1"/>
                </a:solidFill>
                <a:effectLst/>
                <a:latin typeface="+mn-lt"/>
                <a:ea typeface="+mn-ea"/>
                <a:cs typeface="+mn-cs"/>
              </a:rPr>
              <a:t>“delivery system”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Two main choices:</a:t>
            </a:r>
          </a:p>
          <a:p>
            <a:pPr lvl="0"/>
            <a:r>
              <a:rPr lang="en-US" sz="1200" kern="1200" dirty="0">
                <a:solidFill>
                  <a:schemeClr val="tx1"/>
                </a:solidFill>
                <a:effectLst/>
                <a:latin typeface="+mn-lt"/>
                <a:ea typeface="+mn-ea"/>
                <a:cs typeface="+mn-cs"/>
              </a:rPr>
              <a:t>Fee-for-service</a:t>
            </a:r>
          </a:p>
          <a:p>
            <a:pPr lvl="0"/>
            <a:r>
              <a:rPr lang="en-US" sz="1200" kern="1200" dirty="0">
                <a:solidFill>
                  <a:schemeClr val="tx1"/>
                </a:solidFill>
                <a:effectLst/>
                <a:latin typeface="+mn-lt"/>
                <a:ea typeface="+mn-ea"/>
                <a:cs typeface="+mn-cs"/>
              </a:rPr>
              <a:t>Managed Care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 MORE</a:t>
            </a: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13</a:t>
            </a:fld>
            <a:endParaRPr lang="en-US" dirty="0"/>
          </a:p>
        </p:txBody>
      </p:sp>
    </p:spTree>
    <p:extLst>
      <p:ext uri="{BB962C8B-B14F-4D97-AF65-F5344CB8AC3E}">
        <p14:creationId xmlns:p14="http://schemas.microsoft.com/office/powerpoint/2010/main" val="2348544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FFS = “a la carte”</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Read Slide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14</a:t>
            </a:fld>
            <a:endParaRPr lang="en-US" dirty="0"/>
          </a:p>
        </p:txBody>
      </p:sp>
    </p:spTree>
    <p:extLst>
      <p:ext uri="{BB962C8B-B14F-4D97-AF65-F5344CB8AC3E}">
        <p14:creationId xmlns:p14="http://schemas.microsoft.com/office/powerpoint/2010/main" val="2986840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Read Slide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 MORE</a:t>
            </a: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15</a:t>
            </a:fld>
            <a:endParaRPr lang="en-US" dirty="0"/>
          </a:p>
        </p:txBody>
      </p:sp>
    </p:spTree>
    <p:extLst>
      <p:ext uri="{BB962C8B-B14F-4D97-AF65-F5344CB8AC3E}">
        <p14:creationId xmlns:p14="http://schemas.microsoft.com/office/powerpoint/2010/main" val="509398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Read Slide </a:t>
            </a:r>
            <a:r>
              <a:rPr lang="en-US" sz="1200" b="1" kern="1200" dirty="0">
                <a:solidFill>
                  <a:schemeClr val="tx1"/>
                </a:solidFill>
                <a:effectLst/>
                <a:latin typeface="+mn-lt"/>
                <a:ea typeface="+mn-ea"/>
                <a:cs typeface="+mn-cs"/>
                <a:sym typeface="Wingdings" panose="05000000000000000000" pitchFamily="2" charset="2"/>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i="1" u="sng" kern="1200" dirty="0">
                <a:solidFill>
                  <a:schemeClr val="tx1"/>
                </a:solidFill>
                <a:effectLst/>
                <a:latin typeface="+mn-lt"/>
                <a:ea typeface="+mn-ea"/>
                <a:cs typeface="+mn-cs"/>
              </a:rPr>
              <a:t>Then…</a:t>
            </a:r>
            <a:r>
              <a:rPr lang="en-US" sz="1200" kern="1200" dirty="0">
                <a:solidFill>
                  <a:schemeClr val="tx1"/>
                </a:solidFill>
                <a:effectLst/>
                <a:latin typeface="+mn-lt"/>
                <a:ea typeface="+mn-ea"/>
                <a:cs typeface="+mn-cs"/>
              </a:rPr>
              <a:t> much more about managed care throughout the 101</a:t>
            </a:r>
          </a:p>
          <a:p>
            <a:r>
              <a:rPr lang="en-US" sz="1200" kern="1200" dirty="0">
                <a:solidFill>
                  <a:schemeClr val="tx1"/>
                </a:solidFill>
                <a:effectLst/>
                <a:latin typeface="+mn-lt"/>
                <a:ea typeface="+mn-ea"/>
                <a:cs typeface="+mn-cs"/>
              </a:rPr>
              <a:t> </a:t>
            </a:r>
          </a:p>
          <a:p>
            <a:r>
              <a:rPr lang="en-US" sz="1200" b="1" i="1" u="sng" kern="1200" dirty="0">
                <a:solidFill>
                  <a:schemeClr val="tx1"/>
                </a:solidFill>
                <a:effectLst/>
                <a:latin typeface="+mn-lt"/>
                <a:ea typeface="+mn-ea"/>
                <a:cs typeface="+mn-cs"/>
              </a:rPr>
              <a:t>Note:</a:t>
            </a:r>
            <a:r>
              <a:rPr lang="en-US" sz="1200" kern="1200" dirty="0">
                <a:solidFill>
                  <a:schemeClr val="tx1"/>
                </a:solidFill>
                <a:effectLst/>
                <a:latin typeface="+mn-lt"/>
                <a:ea typeface="+mn-ea"/>
                <a:cs typeface="+mn-cs"/>
              </a:rPr>
              <a:t> This is critical to understand </a:t>
            </a:r>
            <a:r>
              <a:rPr lang="en-US" sz="1200" b="1" u="sng" kern="1200" dirty="0">
                <a:solidFill>
                  <a:schemeClr val="tx1"/>
                </a:solidFill>
                <a:effectLst/>
                <a:latin typeface="+mn-lt"/>
                <a:ea typeface="+mn-ea"/>
                <a:cs typeface="+mn-cs"/>
              </a:rPr>
              <a:t>Florida</a:t>
            </a:r>
            <a:r>
              <a:rPr lang="en-US" sz="1200" kern="1200" dirty="0">
                <a:solidFill>
                  <a:schemeClr val="tx1"/>
                </a:solidFill>
                <a:effectLst/>
                <a:latin typeface="+mn-lt"/>
                <a:ea typeface="+mn-ea"/>
                <a:cs typeface="+mn-cs"/>
              </a:rPr>
              <a:t> Medicaid</a:t>
            </a:r>
          </a:p>
          <a:p>
            <a:endParaRPr lang="en-US" dirty="0"/>
          </a:p>
        </p:txBody>
      </p:sp>
      <p:sp>
        <p:nvSpPr>
          <p:cNvPr id="4" name="Slide Number Placeholder 3"/>
          <p:cNvSpPr>
            <a:spLocks noGrp="1"/>
          </p:cNvSpPr>
          <p:nvPr>
            <p:ph type="sldNum" sz="quarter" idx="5"/>
          </p:nvPr>
        </p:nvSpPr>
        <p:spPr/>
        <p:txBody>
          <a:bodyPr/>
          <a:lstStyle/>
          <a:p>
            <a:fld id="{FB0D8DA1-AB78-4B54-9846-63CFDCF02376}" type="slidenum">
              <a:rPr lang="en-US" smtClean="0"/>
              <a:t>16</a:t>
            </a:fld>
            <a:endParaRPr lang="en-US" dirty="0"/>
          </a:p>
        </p:txBody>
      </p:sp>
    </p:spTree>
    <p:extLst>
      <p:ext uri="{BB962C8B-B14F-4D97-AF65-F5344CB8AC3E}">
        <p14:creationId xmlns:p14="http://schemas.microsoft.com/office/powerpoint/2010/main" val="4141145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EBED89-312A-4C45-AB5C-628825485B58}" type="slidenum">
              <a:rPr lang="en-US" smtClean="0"/>
              <a:t>17</a:t>
            </a:fld>
            <a:endParaRPr lang="en-US" dirty="0"/>
          </a:p>
        </p:txBody>
      </p:sp>
    </p:spTree>
    <p:extLst>
      <p:ext uri="{BB962C8B-B14F-4D97-AF65-F5344CB8AC3E}">
        <p14:creationId xmlns:p14="http://schemas.microsoft.com/office/powerpoint/2010/main" val="3415217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EBED89-312A-4C45-AB5C-628825485B58}" type="slidenum">
              <a:rPr lang="en-US" smtClean="0"/>
              <a:t>18</a:t>
            </a:fld>
            <a:endParaRPr lang="en-US" dirty="0"/>
          </a:p>
        </p:txBody>
      </p:sp>
    </p:spTree>
    <p:extLst>
      <p:ext uri="{BB962C8B-B14F-4D97-AF65-F5344CB8AC3E}">
        <p14:creationId xmlns:p14="http://schemas.microsoft.com/office/powerpoint/2010/main" val="18051577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6E0691F9-FC2F-C7FF-4578-EA9409712F1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6338"/>
          </a:xfrm>
          <a:prstGeom prst="rect">
            <a:avLst/>
          </a:prstGeom>
        </p:spPr>
      </p:pic>
      <p:sp>
        <p:nvSpPr>
          <p:cNvPr id="2" name="Title 1">
            <a:extLst>
              <a:ext uri="{FF2B5EF4-FFF2-40B4-BE49-F238E27FC236}">
                <a16:creationId xmlns:a16="http://schemas.microsoft.com/office/drawing/2014/main" id="{6BFFC6BA-1691-9706-6C77-EFB75E07917C}"/>
              </a:ext>
            </a:extLst>
          </p:cNvPr>
          <p:cNvSpPr>
            <a:spLocks noGrp="1"/>
          </p:cNvSpPr>
          <p:nvPr>
            <p:ph type="ctrTitle" hasCustomPrompt="1"/>
          </p:nvPr>
        </p:nvSpPr>
        <p:spPr>
          <a:xfrm>
            <a:off x="465513" y="3914020"/>
            <a:ext cx="11039302" cy="1047403"/>
          </a:xfrm>
        </p:spPr>
        <p:txBody>
          <a:bodyPr anchor="b">
            <a:noAutofit/>
          </a:bodyPr>
          <a:lstStyle>
            <a:lvl1pPr algn="ctr">
              <a:defRPr sz="6000">
                <a:solidFill>
                  <a:schemeClr val="bg1"/>
                </a:solidFill>
                <a:latin typeface="Oswald Medium" panose="00000600000000000000" pitchFamily="50" charset="0"/>
              </a:defRPr>
            </a:lvl1pPr>
          </a:lstStyle>
          <a:p>
            <a:r>
              <a:rPr lang="en-US" dirty="0"/>
              <a:t>CLICK TO EDIT TITLE</a:t>
            </a:r>
          </a:p>
        </p:txBody>
      </p:sp>
      <p:sp>
        <p:nvSpPr>
          <p:cNvPr id="3" name="Subtitle 2">
            <a:extLst>
              <a:ext uri="{FF2B5EF4-FFF2-40B4-BE49-F238E27FC236}">
                <a16:creationId xmlns:a16="http://schemas.microsoft.com/office/drawing/2014/main" id="{923BFE64-E651-C5CF-C11D-A8AF06BA7526}"/>
              </a:ext>
            </a:extLst>
          </p:cNvPr>
          <p:cNvSpPr>
            <a:spLocks noGrp="1"/>
          </p:cNvSpPr>
          <p:nvPr>
            <p:ph type="subTitle" idx="1" hasCustomPrompt="1"/>
          </p:nvPr>
        </p:nvSpPr>
        <p:spPr>
          <a:xfrm>
            <a:off x="1523999" y="5095700"/>
            <a:ext cx="9144000" cy="511233"/>
          </a:xfrm>
        </p:spPr>
        <p:txBody>
          <a:bodyPr>
            <a:normAutofit/>
          </a:bodyPr>
          <a:lstStyle>
            <a:lvl1pPr marL="0" indent="0" algn="ctr">
              <a:buNone/>
              <a:defRPr sz="2400" b="1" spc="300">
                <a:solidFill>
                  <a:schemeClr val="bg1"/>
                </a:solidFill>
                <a:latin typeface="Montserrat"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pic>
        <p:nvPicPr>
          <p:cNvPr id="8" name="Picture 7" descr="Logo&#10;&#10;Description automatically generated">
            <a:extLst>
              <a:ext uri="{FF2B5EF4-FFF2-40B4-BE49-F238E27FC236}">
                <a16:creationId xmlns:a16="http://schemas.microsoft.com/office/drawing/2014/main" id="{AE45B0A9-4D22-3D4A-C4B9-0F75BAF284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41055" y="603354"/>
            <a:ext cx="3109887" cy="3109887"/>
          </a:xfrm>
          <a:prstGeom prst="rect">
            <a:avLst/>
          </a:prstGeom>
        </p:spPr>
      </p:pic>
      <p:sp>
        <p:nvSpPr>
          <p:cNvPr id="9" name="Rectangle 8">
            <a:extLst>
              <a:ext uri="{FF2B5EF4-FFF2-40B4-BE49-F238E27FC236}">
                <a16:creationId xmlns:a16="http://schemas.microsoft.com/office/drawing/2014/main" id="{B312B6DE-A3AB-36DA-C19C-46D5E52EB08F}"/>
              </a:ext>
            </a:extLst>
          </p:cNvPr>
          <p:cNvSpPr/>
          <p:nvPr userDrawn="1"/>
        </p:nvSpPr>
        <p:spPr>
          <a:xfrm>
            <a:off x="-74816" y="0"/>
            <a:ext cx="12327776" cy="124691"/>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042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36CC9-8EC4-836B-D16B-F2070876ACB9}"/>
              </a:ext>
            </a:extLst>
          </p:cNvPr>
          <p:cNvSpPr>
            <a:spLocks noGrp="1"/>
          </p:cNvSpPr>
          <p:nvPr>
            <p:ph type="title" hasCustomPrompt="1"/>
          </p:nvPr>
        </p:nvSpPr>
        <p:spPr/>
        <p:txBody>
          <a:bodyPr/>
          <a:lstStyle>
            <a:lvl1pPr>
              <a:defRPr>
                <a:latin typeface="Oswald Medium" panose="00000600000000000000" pitchFamily="50" charset="0"/>
              </a:defRPr>
            </a:lvl1pPr>
          </a:lstStyle>
          <a:p>
            <a:r>
              <a:rPr lang="en-US" dirty="0"/>
              <a:t>CLICK TO EDIT TITLE</a:t>
            </a:r>
          </a:p>
        </p:txBody>
      </p:sp>
      <p:sp>
        <p:nvSpPr>
          <p:cNvPr id="3" name="Content Placeholder 2">
            <a:extLst>
              <a:ext uri="{FF2B5EF4-FFF2-40B4-BE49-F238E27FC236}">
                <a16:creationId xmlns:a16="http://schemas.microsoft.com/office/drawing/2014/main" id="{86C87AE6-F080-2B7D-7A79-A0C148BE3959}"/>
              </a:ext>
            </a:extLst>
          </p:cNvPr>
          <p:cNvSpPr>
            <a:spLocks noGrp="1"/>
          </p:cNvSpPr>
          <p:nvPr>
            <p:ph idx="1" hasCustomPrompt="1"/>
          </p:nvPr>
        </p:nvSpPr>
        <p:spPr/>
        <p:txBody>
          <a:bodyPr>
            <a:normAutofit/>
          </a:bodyPr>
          <a:lstStyle>
            <a:lvl1pPr>
              <a:defRPr sz="2800">
                <a:latin typeface="Montserrat" panose="00000500000000000000" pitchFamily="50" charset="0"/>
              </a:defRPr>
            </a:lvl1pPr>
            <a:lvl2pPr>
              <a:defRPr sz="2800">
                <a:latin typeface="Montserrat" panose="00000500000000000000" pitchFamily="50" charset="0"/>
              </a:defRPr>
            </a:lvl2pPr>
            <a:lvl3pPr>
              <a:defRPr sz="2800">
                <a:latin typeface="Montserrat" panose="00000500000000000000" pitchFamily="50" charset="0"/>
              </a:defRPr>
            </a:lvl3pPr>
            <a:lvl4pPr>
              <a:defRPr sz="2800">
                <a:latin typeface="Montserrat" panose="00000500000000000000" pitchFamily="50" charset="0"/>
              </a:defRPr>
            </a:lvl4pPr>
            <a:lvl5pPr>
              <a:defRPr sz="2800">
                <a:latin typeface="Montserrat" panose="00000500000000000000" pitchFamily="50" charset="0"/>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C766A8A-3147-CB7B-807F-002134830EBC}"/>
              </a:ext>
            </a:extLst>
          </p:cNvPr>
          <p:cNvSpPr>
            <a:spLocks noGrp="1"/>
          </p:cNvSpPr>
          <p:nvPr>
            <p:ph type="sldNum" sz="quarter" idx="12"/>
          </p:nvPr>
        </p:nvSpPr>
        <p:spPr/>
        <p:txBody>
          <a:bodyPr/>
          <a:lstStyle/>
          <a:p>
            <a:fld id="{60F95351-F0F3-43AD-BDC1-59D856EBACFB}" type="slidenum">
              <a:rPr lang="en-US" smtClean="0"/>
              <a:t>‹#›</a:t>
            </a:fld>
            <a:endParaRPr lang="en-US" dirty="0"/>
          </a:p>
        </p:txBody>
      </p:sp>
      <p:sp>
        <p:nvSpPr>
          <p:cNvPr id="9" name="Rectangle 8">
            <a:extLst>
              <a:ext uri="{FF2B5EF4-FFF2-40B4-BE49-F238E27FC236}">
                <a16:creationId xmlns:a16="http://schemas.microsoft.com/office/drawing/2014/main" id="{FBA68D12-0178-64DF-6470-71130DF4CF1C}"/>
              </a:ext>
            </a:extLst>
          </p:cNvPr>
          <p:cNvSpPr/>
          <p:nvPr userDrawn="1"/>
        </p:nvSpPr>
        <p:spPr>
          <a:xfrm>
            <a:off x="0" y="0"/>
            <a:ext cx="12192000" cy="124691"/>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6886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4A22B77-15C8-85D5-6CCB-3B60756CCAD6}"/>
              </a:ext>
            </a:extLst>
          </p:cNvPr>
          <p:cNvSpPr>
            <a:spLocks noGrp="1"/>
          </p:cNvSpPr>
          <p:nvPr>
            <p:ph type="sldNum" sz="quarter" idx="10"/>
          </p:nvPr>
        </p:nvSpPr>
        <p:spPr/>
        <p:txBody>
          <a:bodyPr/>
          <a:lstStyle/>
          <a:p>
            <a:fld id="{5A68C8F6-068F-4EE4-84A9-A78DF482E698}" type="slidenum">
              <a:rPr lang="en-US" smtClean="0"/>
              <a:pPr/>
              <a:t>‹#›</a:t>
            </a:fld>
            <a:endParaRPr lang="en-US" dirty="0"/>
          </a:p>
        </p:txBody>
      </p:sp>
    </p:spTree>
    <p:extLst>
      <p:ext uri="{BB962C8B-B14F-4D97-AF65-F5344CB8AC3E}">
        <p14:creationId xmlns:p14="http://schemas.microsoft.com/office/powerpoint/2010/main" val="940736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88C0B8-E0DD-80E9-C4ED-BD1B03D88C1D}"/>
              </a:ext>
            </a:extLst>
          </p:cNvPr>
          <p:cNvSpPr>
            <a:spLocks noGrp="1"/>
          </p:cNvSpPr>
          <p:nvPr>
            <p:ph type="dt" sz="half" idx="10"/>
          </p:nvPr>
        </p:nvSpPr>
        <p:spPr/>
        <p:txBody>
          <a:bodyPr/>
          <a:lstStyle/>
          <a:p>
            <a:fld id="{FD387F4A-30BA-47DA-8575-CF5A0AD65399}" type="datetimeFigureOut">
              <a:rPr lang="en-US" smtClean="0"/>
              <a:t>6/3/2025</a:t>
            </a:fld>
            <a:endParaRPr lang="en-US"/>
          </a:p>
        </p:txBody>
      </p:sp>
      <p:sp>
        <p:nvSpPr>
          <p:cNvPr id="3" name="Footer Placeholder 2">
            <a:extLst>
              <a:ext uri="{FF2B5EF4-FFF2-40B4-BE49-F238E27FC236}">
                <a16:creationId xmlns:a16="http://schemas.microsoft.com/office/drawing/2014/main" id="{9582438C-8BE7-00EF-530A-49A4C093FC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36EAEE-689C-2628-9CC0-FC2F41CDC382}"/>
              </a:ext>
            </a:extLst>
          </p:cNvPr>
          <p:cNvSpPr>
            <a:spLocks noGrp="1"/>
          </p:cNvSpPr>
          <p:nvPr>
            <p:ph type="sldNum" sz="quarter" idx="12"/>
          </p:nvPr>
        </p:nvSpPr>
        <p:spPr/>
        <p:txBody>
          <a:bodyPr/>
          <a:lstStyle/>
          <a:p>
            <a:fld id="{A2C29229-A321-413F-AE31-614CBECA4288}" type="slidenum">
              <a:rPr lang="en-US" smtClean="0"/>
              <a:t>‹#›</a:t>
            </a:fld>
            <a:endParaRPr lang="en-US"/>
          </a:p>
        </p:txBody>
      </p:sp>
    </p:spTree>
    <p:extLst>
      <p:ext uri="{BB962C8B-B14F-4D97-AF65-F5344CB8AC3E}">
        <p14:creationId xmlns:p14="http://schemas.microsoft.com/office/powerpoint/2010/main" val="2037891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6E0691F9-FC2F-C7FF-4578-EA9409712F1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6338"/>
          </a:xfrm>
          <a:prstGeom prst="rect">
            <a:avLst/>
          </a:prstGeom>
        </p:spPr>
      </p:pic>
      <p:sp>
        <p:nvSpPr>
          <p:cNvPr id="2" name="Title 1">
            <a:extLst>
              <a:ext uri="{FF2B5EF4-FFF2-40B4-BE49-F238E27FC236}">
                <a16:creationId xmlns:a16="http://schemas.microsoft.com/office/drawing/2014/main" id="{6BFFC6BA-1691-9706-6C77-EFB75E07917C}"/>
              </a:ext>
            </a:extLst>
          </p:cNvPr>
          <p:cNvSpPr>
            <a:spLocks noGrp="1"/>
          </p:cNvSpPr>
          <p:nvPr>
            <p:ph type="ctrTitle" hasCustomPrompt="1"/>
          </p:nvPr>
        </p:nvSpPr>
        <p:spPr>
          <a:xfrm>
            <a:off x="465513" y="3914020"/>
            <a:ext cx="11039302" cy="1047403"/>
          </a:xfrm>
        </p:spPr>
        <p:txBody>
          <a:bodyPr anchor="b">
            <a:noAutofit/>
          </a:bodyPr>
          <a:lstStyle>
            <a:lvl1pPr algn="ctr">
              <a:defRPr sz="6000">
                <a:solidFill>
                  <a:schemeClr val="bg1"/>
                </a:solidFill>
                <a:latin typeface="Oswald Medium" panose="00000600000000000000" pitchFamily="50" charset="0"/>
              </a:defRPr>
            </a:lvl1pPr>
          </a:lstStyle>
          <a:p>
            <a:r>
              <a:rPr lang="en-US" dirty="0"/>
              <a:t>CLICK TO EDIT TITLE</a:t>
            </a:r>
          </a:p>
        </p:txBody>
      </p:sp>
      <p:sp>
        <p:nvSpPr>
          <p:cNvPr id="3" name="Subtitle 2">
            <a:extLst>
              <a:ext uri="{FF2B5EF4-FFF2-40B4-BE49-F238E27FC236}">
                <a16:creationId xmlns:a16="http://schemas.microsoft.com/office/drawing/2014/main" id="{923BFE64-E651-C5CF-C11D-A8AF06BA7526}"/>
              </a:ext>
            </a:extLst>
          </p:cNvPr>
          <p:cNvSpPr>
            <a:spLocks noGrp="1"/>
          </p:cNvSpPr>
          <p:nvPr>
            <p:ph type="subTitle" idx="1" hasCustomPrompt="1"/>
          </p:nvPr>
        </p:nvSpPr>
        <p:spPr>
          <a:xfrm>
            <a:off x="1523999" y="5095700"/>
            <a:ext cx="9144000" cy="511233"/>
          </a:xfrm>
        </p:spPr>
        <p:txBody>
          <a:bodyPr>
            <a:normAutofit/>
          </a:bodyPr>
          <a:lstStyle>
            <a:lvl1pPr marL="0" indent="0" algn="ctr">
              <a:buNone/>
              <a:defRPr sz="2400" b="1" spc="300">
                <a:solidFill>
                  <a:schemeClr val="accent6"/>
                </a:solidFill>
                <a:latin typeface="Montserrat"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pic>
        <p:nvPicPr>
          <p:cNvPr id="8" name="Picture 7" descr="Logo&#10;&#10;Description automatically generated">
            <a:extLst>
              <a:ext uri="{FF2B5EF4-FFF2-40B4-BE49-F238E27FC236}">
                <a16:creationId xmlns:a16="http://schemas.microsoft.com/office/drawing/2014/main" id="{AE45B0A9-4D22-3D4A-C4B9-0F75BAF284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41055" y="603354"/>
            <a:ext cx="3109887" cy="3109887"/>
          </a:xfrm>
          <a:prstGeom prst="rect">
            <a:avLst/>
          </a:prstGeom>
        </p:spPr>
      </p:pic>
      <p:sp>
        <p:nvSpPr>
          <p:cNvPr id="9" name="Rectangle 8">
            <a:extLst>
              <a:ext uri="{FF2B5EF4-FFF2-40B4-BE49-F238E27FC236}">
                <a16:creationId xmlns:a16="http://schemas.microsoft.com/office/drawing/2014/main" id="{B312B6DE-A3AB-36DA-C19C-46D5E52EB08F}"/>
              </a:ext>
            </a:extLst>
          </p:cNvPr>
          <p:cNvSpPr/>
          <p:nvPr userDrawn="1"/>
        </p:nvSpPr>
        <p:spPr>
          <a:xfrm>
            <a:off x="-74816" y="0"/>
            <a:ext cx="12327776" cy="124691"/>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67345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36CC9-8EC4-836B-D16B-F2070876ACB9}"/>
              </a:ext>
            </a:extLst>
          </p:cNvPr>
          <p:cNvSpPr>
            <a:spLocks noGrp="1"/>
          </p:cNvSpPr>
          <p:nvPr>
            <p:ph type="title" hasCustomPrompt="1"/>
          </p:nvPr>
        </p:nvSpPr>
        <p:spPr/>
        <p:txBody>
          <a:bodyPr/>
          <a:lstStyle>
            <a:lvl1pPr>
              <a:defRPr>
                <a:latin typeface="Oswald Medium" panose="00000600000000000000" pitchFamily="50" charset="0"/>
              </a:defRPr>
            </a:lvl1pPr>
          </a:lstStyle>
          <a:p>
            <a:r>
              <a:rPr lang="en-US" dirty="0"/>
              <a:t>CLICK TO EDIT TITLE</a:t>
            </a:r>
          </a:p>
        </p:txBody>
      </p:sp>
      <p:sp>
        <p:nvSpPr>
          <p:cNvPr id="3" name="Content Placeholder 2">
            <a:extLst>
              <a:ext uri="{FF2B5EF4-FFF2-40B4-BE49-F238E27FC236}">
                <a16:creationId xmlns:a16="http://schemas.microsoft.com/office/drawing/2014/main" id="{86C87AE6-F080-2B7D-7A79-A0C148BE3959}"/>
              </a:ext>
            </a:extLst>
          </p:cNvPr>
          <p:cNvSpPr>
            <a:spLocks noGrp="1"/>
          </p:cNvSpPr>
          <p:nvPr>
            <p:ph idx="1" hasCustomPrompt="1"/>
          </p:nvPr>
        </p:nvSpPr>
        <p:spPr/>
        <p:txBody>
          <a:bodyPr>
            <a:normAutofit/>
          </a:bodyPr>
          <a:lstStyle>
            <a:lvl1pPr>
              <a:defRPr sz="2800">
                <a:latin typeface="Montserrat" panose="00000500000000000000" pitchFamily="50" charset="0"/>
              </a:defRPr>
            </a:lvl1pPr>
            <a:lvl2pPr>
              <a:defRPr sz="2800">
                <a:latin typeface="Montserrat" panose="00000500000000000000" pitchFamily="50" charset="0"/>
              </a:defRPr>
            </a:lvl2pPr>
            <a:lvl3pPr>
              <a:defRPr sz="2800">
                <a:latin typeface="Montserrat" panose="00000500000000000000" pitchFamily="50" charset="0"/>
              </a:defRPr>
            </a:lvl3pPr>
            <a:lvl4pPr>
              <a:defRPr sz="2800">
                <a:latin typeface="Montserrat" panose="00000500000000000000" pitchFamily="50" charset="0"/>
              </a:defRPr>
            </a:lvl4pPr>
            <a:lvl5pPr>
              <a:defRPr sz="2800">
                <a:latin typeface="Montserrat" panose="00000500000000000000" pitchFamily="50" charset="0"/>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C766A8A-3147-CB7B-807F-002134830EBC}"/>
              </a:ext>
            </a:extLst>
          </p:cNvPr>
          <p:cNvSpPr>
            <a:spLocks noGrp="1"/>
          </p:cNvSpPr>
          <p:nvPr>
            <p:ph type="sldNum" sz="quarter" idx="12"/>
          </p:nvPr>
        </p:nvSpPr>
        <p:spPr/>
        <p:txBody>
          <a:bodyPr/>
          <a:lstStyle/>
          <a:p>
            <a:fld id="{60F95351-F0F3-43AD-BDC1-59D856EBACFB}" type="slidenum">
              <a:rPr lang="en-US" smtClean="0"/>
              <a:t>‹#›</a:t>
            </a:fld>
            <a:endParaRPr lang="en-US" dirty="0"/>
          </a:p>
        </p:txBody>
      </p:sp>
      <p:sp>
        <p:nvSpPr>
          <p:cNvPr id="9" name="Rectangle 8">
            <a:extLst>
              <a:ext uri="{FF2B5EF4-FFF2-40B4-BE49-F238E27FC236}">
                <a16:creationId xmlns:a16="http://schemas.microsoft.com/office/drawing/2014/main" id="{FBA68D12-0178-64DF-6470-71130DF4CF1C}"/>
              </a:ext>
            </a:extLst>
          </p:cNvPr>
          <p:cNvSpPr/>
          <p:nvPr userDrawn="1"/>
        </p:nvSpPr>
        <p:spPr>
          <a:xfrm>
            <a:off x="0" y="0"/>
            <a:ext cx="12192000" cy="124691"/>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19856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4A22B77-15C8-85D5-6CCB-3B60756CCAD6}"/>
              </a:ext>
            </a:extLst>
          </p:cNvPr>
          <p:cNvSpPr>
            <a:spLocks noGrp="1"/>
          </p:cNvSpPr>
          <p:nvPr>
            <p:ph type="sldNum" sz="quarter" idx="10"/>
          </p:nvPr>
        </p:nvSpPr>
        <p:spPr/>
        <p:txBody>
          <a:bodyPr/>
          <a:lstStyle/>
          <a:p>
            <a:fld id="{5A68C8F6-068F-4EE4-84A9-A78DF482E698}" type="slidenum">
              <a:rPr lang="en-US" smtClean="0"/>
              <a:pPr/>
              <a:t>‹#›</a:t>
            </a:fld>
            <a:endParaRPr lang="en-US" dirty="0"/>
          </a:p>
        </p:txBody>
      </p:sp>
    </p:spTree>
    <p:extLst>
      <p:ext uri="{BB962C8B-B14F-4D97-AF65-F5344CB8AC3E}">
        <p14:creationId xmlns:p14="http://schemas.microsoft.com/office/powerpoint/2010/main" val="2038513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726C94-7146-A543-1D8F-0FF32A22A9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title</a:t>
            </a:r>
          </a:p>
        </p:txBody>
      </p:sp>
      <p:sp>
        <p:nvSpPr>
          <p:cNvPr id="3" name="Text Placeholder 2">
            <a:extLst>
              <a:ext uri="{FF2B5EF4-FFF2-40B4-BE49-F238E27FC236}">
                <a16:creationId xmlns:a16="http://schemas.microsoft.com/office/drawing/2014/main" id="{7A6BD9EF-E072-6B35-43E0-A275CA8C8C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33AE8477-358B-65EB-FE11-DEA7DEB34B8F}"/>
              </a:ext>
            </a:extLst>
          </p:cNvPr>
          <p:cNvSpPr>
            <a:spLocks noGrp="1" noRot="1" noMove="1" noResize="1" noEditPoints="1" noAdjustHandles="1" noChangeArrowheads="1" noChangeShapeType="1"/>
          </p:cNvSpPr>
          <p:nvPr userDrawn="1"/>
        </p:nvSpPr>
        <p:spPr>
          <a:xfrm>
            <a:off x="-1" y="6356350"/>
            <a:ext cx="12192001" cy="501650"/>
          </a:xfrm>
          <a:prstGeom prst="rect">
            <a:avLst/>
          </a:prstGeom>
          <a:solidFill>
            <a:srgbClr val="182857"/>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844EFC8D-F0F8-AB12-75BD-97AF0A32DE4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93885" y="5476115"/>
            <a:ext cx="1305255" cy="1305255"/>
          </a:xfrm>
          <a:prstGeom prst="rect">
            <a:avLst/>
          </a:prstGeom>
        </p:spPr>
      </p:pic>
      <p:sp>
        <p:nvSpPr>
          <p:cNvPr id="9" name="Rectangle 8">
            <a:extLst>
              <a:ext uri="{FF2B5EF4-FFF2-40B4-BE49-F238E27FC236}">
                <a16:creationId xmlns:a16="http://schemas.microsoft.com/office/drawing/2014/main" id="{5304F004-6D39-C2EF-2F22-5B96AA08D551}"/>
              </a:ext>
            </a:extLst>
          </p:cNvPr>
          <p:cNvSpPr/>
          <p:nvPr userDrawn="1"/>
        </p:nvSpPr>
        <p:spPr>
          <a:xfrm>
            <a:off x="0" y="0"/>
            <a:ext cx="12192000" cy="124691"/>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8C716190-0D1C-4117-CD30-1E28A7960EBC}"/>
              </a:ext>
            </a:extLst>
          </p:cNvPr>
          <p:cNvSpPr>
            <a:spLocks noGrp="1"/>
          </p:cNvSpPr>
          <p:nvPr>
            <p:ph type="sldNum" sz="quarter" idx="4"/>
          </p:nvPr>
        </p:nvSpPr>
        <p:spPr>
          <a:xfrm>
            <a:off x="9338388" y="6416245"/>
            <a:ext cx="2743200" cy="365125"/>
          </a:xfrm>
          <a:prstGeom prst="rect">
            <a:avLst/>
          </a:prstGeom>
        </p:spPr>
        <p:txBody>
          <a:bodyPr vert="horz" lIns="91440" tIns="45720" rIns="91440" bIns="45720" rtlCol="0" anchor="ctr"/>
          <a:lstStyle>
            <a:lvl1pPr algn="r">
              <a:defRPr sz="1200" b="1">
                <a:solidFill>
                  <a:schemeClr val="bg1"/>
                </a:solidFill>
                <a:latin typeface="Oswald Medium" panose="00000600000000000000" pitchFamily="2" charset="0"/>
              </a:defRPr>
            </a:lvl1pPr>
          </a:lstStyle>
          <a:p>
            <a:fld id="{5A68C8F6-068F-4EE4-84A9-A78DF482E698}" type="slidenum">
              <a:rPr lang="en-US" smtClean="0"/>
              <a:pPr/>
              <a:t>‹#›</a:t>
            </a:fld>
            <a:endParaRPr lang="en-US" dirty="0"/>
          </a:p>
        </p:txBody>
      </p:sp>
    </p:spTree>
    <p:extLst>
      <p:ext uri="{BB962C8B-B14F-4D97-AF65-F5344CB8AC3E}">
        <p14:creationId xmlns:p14="http://schemas.microsoft.com/office/powerpoint/2010/main" val="21468138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49" r:id="rId3"/>
    <p:sldLayoutId id="2147483667"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Oswald Medium" panose="000006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726C94-7146-A543-1D8F-0FF32A22A9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title</a:t>
            </a:r>
          </a:p>
        </p:txBody>
      </p:sp>
      <p:sp>
        <p:nvSpPr>
          <p:cNvPr id="3" name="Text Placeholder 2">
            <a:extLst>
              <a:ext uri="{FF2B5EF4-FFF2-40B4-BE49-F238E27FC236}">
                <a16:creationId xmlns:a16="http://schemas.microsoft.com/office/drawing/2014/main" id="{7A6BD9EF-E072-6B35-43E0-A275CA8C8C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33AE8477-358B-65EB-FE11-DEA7DEB34B8F}"/>
              </a:ext>
            </a:extLst>
          </p:cNvPr>
          <p:cNvSpPr>
            <a:spLocks noGrp="1" noRot="1" noMove="1" noResize="1" noEditPoints="1" noAdjustHandles="1" noChangeArrowheads="1" noChangeShapeType="1"/>
          </p:cNvSpPr>
          <p:nvPr userDrawn="1"/>
        </p:nvSpPr>
        <p:spPr>
          <a:xfrm>
            <a:off x="-1" y="6356350"/>
            <a:ext cx="12192001" cy="501650"/>
          </a:xfrm>
          <a:prstGeom prst="rect">
            <a:avLst/>
          </a:prstGeom>
          <a:solidFill>
            <a:srgbClr val="182857"/>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844EFC8D-F0F8-AB12-75BD-97AF0A32DE4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3885" y="5476115"/>
            <a:ext cx="1305255" cy="1305255"/>
          </a:xfrm>
          <a:prstGeom prst="rect">
            <a:avLst/>
          </a:prstGeom>
        </p:spPr>
      </p:pic>
      <p:sp>
        <p:nvSpPr>
          <p:cNvPr id="9" name="Rectangle 8">
            <a:extLst>
              <a:ext uri="{FF2B5EF4-FFF2-40B4-BE49-F238E27FC236}">
                <a16:creationId xmlns:a16="http://schemas.microsoft.com/office/drawing/2014/main" id="{5304F004-6D39-C2EF-2F22-5B96AA08D551}"/>
              </a:ext>
            </a:extLst>
          </p:cNvPr>
          <p:cNvSpPr/>
          <p:nvPr userDrawn="1"/>
        </p:nvSpPr>
        <p:spPr>
          <a:xfrm>
            <a:off x="0" y="0"/>
            <a:ext cx="12192000" cy="124691"/>
          </a:xfrm>
          <a:prstGeom prst="rect">
            <a:avLst/>
          </a:prstGeom>
          <a:solidFill>
            <a:schemeClr val="accent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8C716190-0D1C-4117-CD30-1E28A7960EBC}"/>
              </a:ext>
            </a:extLst>
          </p:cNvPr>
          <p:cNvSpPr>
            <a:spLocks noGrp="1"/>
          </p:cNvSpPr>
          <p:nvPr>
            <p:ph type="sldNum" sz="quarter" idx="4"/>
          </p:nvPr>
        </p:nvSpPr>
        <p:spPr>
          <a:xfrm>
            <a:off x="9338388" y="6416245"/>
            <a:ext cx="2743200" cy="365125"/>
          </a:xfrm>
          <a:prstGeom prst="rect">
            <a:avLst/>
          </a:prstGeom>
        </p:spPr>
        <p:txBody>
          <a:bodyPr vert="horz" lIns="91440" tIns="45720" rIns="91440" bIns="45720" rtlCol="0" anchor="ctr"/>
          <a:lstStyle>
            <a:lvl1pPr algn="r">
              <a:defRPr sz="1200" b="1">
                <a:solidFill>
                  <a:srgbClr val="CD1041"/>
                </a:solidFill>
                <a:latin typeface="Oswald Medium" panose="00000600000000000000" pitchFamily="2" charset="0"/>
              </a:defRPr>
            </a:lvl1pPr>
          </a:lstStyle>
          <a:p>
            <a:fld id="{5A68C8F6-068F-4EE4-84A9-A78DF482E698}" type="slidenum">
              <a:rPr lang="en-US" smtClean="0"/>
              <a:pPr/>
              <a:t>‹#›</a:t>
            </a:fld>
            <a:endParaRPr lang="en-US" dirty="0"/>
          </a:p>
        </p:txBody>
      </p:sp>
    </p:spTree>
    <p:extLst>
      <p:ext uri="{BB962C8B-B14F-4D97-AF65-F5344CB8AC3E}">
        <p14:creationId xmlns:p14="http://schemas.microsoft.com/office/powerpoint/2010/main" val="242825231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Oswald Medium" panose="000006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image" Target="../media/image9.svg"/><Relationship Id="rId5" Type="http://schemas.openxmlformats.org/officeDocument/2006/relationships/diagramQuickStyle" Target="../diagrams/quickStyle5.xml"/><Relationship Id="rId10" Type="http://schemas.openxmlformats.org/officeDocument/2006/relationships/image" Target="../media/image8.png"/><Relationship Id="rId4" Type="http://schemas.openxmlformats.org/officeDocument/2006/relationships/diagramLayout" Target="../diagrams/layout5.xml"/><Relationship Id="rId9" Type="http://schemas.openxmlformats.org/officeDocument/2006/relationships/image" Target="../media/image7.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486D7-DAF1-4CF0-82E3-77E691EDD948}"/>
              </a:ext>
            </a:extLst>
          </p:cNvPr>
          <p:cNvSpPr>
            <a:spLocks noGrp="1"/>
          </p:cNvSpPr>
          <p:nvPr>
            <p:ph type="ctrTitle"/>
          </p:nvPr>
        </p:nvSpPr>
        <p:spPr>
          <a:xfrm>
            <a:off x="0" y="3914020"/>
            <a:ext cx="12191999" cy="1047403"/>
          </a:xfrm>
        </p:spPr>
        <p:txBody>
          <a:bodyPr/>
          <a:lstStyle/>
          <a:p>
            <a:r>
              <a:rPr lang="en-US" dirty="0"/>
              <a:t>Florida Medicaid Overview	</a:t>
            </a:r>
          </a:p>
        </p:txBody>
      </p:sp>
      <p:sp>
        <p:nvSpPr>
          <p:cNvPr id="3" name="Subtitle 2">
            <a:extLst>
              <a:ext uri="{FF2B5EF4-FFF2-40B4-BE49-F238E27FC236}">
                <a16:creationId xmlns:a16="http://schemas.microsoft.com/office/drawing/2014/main" id="{1CDCD6B5-D79C-461F-AE5F-CD9E01CA68AE}"/>
              </a:ext>
            </a:extLst>
          </p:cNvPr>
          <p:cNvSpPr>
            <a:spLocks noGrp="1"/>
          </p:cNvSpPr>
          <p:nvPr>
            <p:ph type="subTitle" idx="1"/>
          </p:nvPr>
        </p:nvSpPr>
        <p:spPr>
          <a:xfrm>
            <a:off x="0" y="5095700"/>
            <a:ext cx="12191999" cy="908412"/>
          </a:xfrm>
        </p:spPr>
        <p:txBody>
          <a:bodyPr>
            <a:noAutofit/>
          </a:bodyPr>
          <a:lstStyle/>
          <a:p>
            <a:r>
              <a:rPr lang="en-US" sz="1800" dirty="0">
                <a:latin typeface="Arial" panose="020B0604020202020204" pitchFamily="34" charset="0"/>
                <a:cs typeface="Arial" panose="020B0604020202020204" pitchFamily="34" charset="0"/>
              </a:rPr>
              <a:t>Florida Commission on Mental Health and Substance Abuse </a:t>
            </a:r>
          </a:p>
          <a:p>
            <a:r>
              <a:rPr lang="en-US" sz="1800" dirty="0">
                <a:solidFill>
                  <a:schemeClr val="bg1"/>
                </a:solidFill>
                <a:latin typeface="Arial" panose="020B0604020202020204" pitchFamily="34" charset="0"/>
                <a:cs typeface="Arial" panose="020B0604020202020204" pitchFamily="34" charset="0"/>
              </a:rPr>
              <a:t>February 15, 2023</a:t>
            </a:r>
          </a:p>
        </p:txBody>
      </p:sp>
    </p:spTree>
    <p:extLst>
      <p:ext uri="{BB962C8B-B14F-4D97-AF65-F5344CB8AC3E}">
        <p14:creationId xmlns:p14="http://schemas.microsoft.com/office/powerpoint/2010/main" val="170329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2DAFEA-EA43-D3A1-A801-630F66CD706F}"/>
              </a:ext>
            </a:extLst>
          </p:cNvPr>
          <p:cNvSpPr>
            <a:spLocks noGrp="1"/>
          </p:cNvSpPr>
          <p:nvPr>
            <p:ph idx="1"/>
          </p:nvPr>
        </p:nvSpPr>
        <p:spPr>
          <a:xfrm>
            <a:off x="838199" y="1253331"/>
            <a:ext cx="10515600" cy="4351338"/>
          </a:xfrm>
        </p:spPr>
        <p:txBody>
          <a:bodyPr>
            <a:normAutofit fontScale="92500" lnSpcReduction="20000"/>
          </a:bodyPr>
          <a:lstStyle/>
          <a:p>
            <a:r>
              <a:rPr lang="en-US" sz="2600" dirty="0">
                <a:latin typeface="+mn-lt"/>
              </a:rPr>
              <a:t>Each state is required to have a “</a:t>
            </a:r>
            <a:r>
              <a:rPr lang="en-US" sz="2600" b="1" dirty="0">
                <a:latin typeface="+mn-lt"/>
              </a:rPr>
              <a:t>Medicaid State Plan</a:t>
            </a:r>
            <a:r>
              <a:rPr lang="en-US" sz="2600" dirty="0">
                <a:latin typeface="+mn-lt"/>
              </a:rPr>
              <a:t>,” approved by the federal Centers for Medicare and Medicaid Services (CMS), which establishes the basis of that state’s Medicaid program.</a:t>
            </a:r>
          </a:p>
          <a:p>
            <a:pPr>
              <a:lnSpc>
                <a:spcPct val="90000"/>
              </a:lnSpc>
              <a:buClr>
                <a:schemeClr val="accent2">
                  <a:lumMod val="75000"/>
                </a:schemeClr>
              </a:buClr>
              <a:defRPr/>
            </a:pPr>
            <a:r>
              <a:rPr lang="en-US" sz="2600" b="1" u="sng" dirty="0">
                <a:latin typeface="+mn-lt"/>
              </a:rPr>
              <a:t>State Plan</a:t>
            </a:r>
            <a:r>
              <a:rPr lang="en-US" sz="2600" dirty="0">
                <a:latin typeface="+mn-lt"/>
              </a:rPr>
              <a:t> must:</a:t>
            </a:r>
          </a:p>
          <a:p>
            <a:pPr lvl="1">
              <a:lnSpc>
                <a:spcPct val="90000"/>
              </a:lnSpc>
              <a:buClr>
                <a:schemeClr val="accent2">
                  <a:lumMod val="75000"/>
                </a:schemeClr>
              </a:buClr>
              <a:defRPr/>
            </a:pPr>
            <a:r>
              <a:rPr lang="en-US" sz="2600" dirty="0">
                <a:latin typeface="+mn-lt"/>
              </a:rPr>
              <a:t>designate a single state Medicaid agency</a:t>
            </a:r>
          </a:p>
          <a:p>
            <a:pPr lvl="1">
              <a:lnSpc>
                <a:spcPct val="90000"/>
              </a:lnSpc>
              <a:buClr>
                <a:schemeClr val="accent2">
                  <a:lumMod val="75000"/>
                </a:schemeClr>
              </a:buClr>
              <a:defRPr/>
            </a:pPr>
            <a:r>
              <a:rPr lang="en-US" sz="2600" dirty="0">
                <a:latin typeface="+mn-lt"/>
              </a:rPr>
              <a:t>establish eligibility standards</a:t>
            </a:r>
          </a:p>
          <a:p>
            <a:pPr lvl="1">
              <a:lnSpc>
                <a:spcPct val="90000"/>
              </a:lnSpc>
              <a:buClr>
                <a:schemeClr val="accent2">
                  <a:lumMod val="75000"/>
                </a:schemeClr>
              </a:buClr>
              <a:defRPr/>
            </a:pPr>
            <a:r>
              <a:rPr lang="en-US" sz="2600" dirty="0">
                <a:latin typeface="+mn-lt"/>
              </a:rPr>
              <a:t>determine benefits and services</a:t>
            </a:r>
          </a:p>
          <a:p>
            <a:pPr lvl="1">
              <a:lnSpc>
                <a:spcPct val="90000"/>
              </a:lnSpc>
              <a:buClr>
                <a:schemeClr val="accent2">
                  <a:lumMod val="75000"/>
                </a:schemeClr>
              </a:buClr>
              <a:defRPr/>
            </a:pPr>
            <a:r>
              <a:rPr lang="en-US" sz="2600" dirty="0">
                <a:latin typeface="+mn-lt"/>
              </a:rPr>
              <a:t>set payment rates</a:t>
            </a:r>
          </a:p>
          <a:p>
            <a:r>
              <a:rPr lang="en-US" sz="2600" dirty="0">
                <a:latin typeface="+mn-lt"/>
              </a:rPr>
              <a:t>Services must be available statewide in the same amount, duration and scope.</a:t>
            </a:r>
          </a:p>
          <a:p>
            <a:pPr lvl="1"/>
            <a:r>
              <a:rPr lang="en-US" sz="2600" dirty="0">
                <a:latin typeface="+mn-lt"/>
              </a:rPr>
              <a:t>This is what makes Medicaid an “entitlement” program. Anyone eligible to receive the services outlined in the State Plan is entitled to services.  States cannot put an overall limit on state plan services, either by capping the number of people who can receive the services or by capping the total amount of dollars the state will spend on the service.</a:t>
            </a:r>
          </a:p>
          <a:p>
            <a:endParaRPr lang="en-US" sz="2600" dirty="0">
              <a:latin typeface="+mn-lt"/>
            </a:endParaRPr>
          </a:p>
          <a:p>
            <a:endParaRPr lang="en-US" dirty="0">
              <a:latin typeface="+mn-lt"/>
            </a:endParaRPr>
          </a:p>
        </p:txBody>
      </p:sp>
      <p:sp>
        <p:nvSpPr>
          <p:cNvPr id="4" name="Slide Number Placeholder 3">
            <a:extLst>
              <a:ext uri="{FF2B5EF4-FFF2-40B4-BE49-F238E27FC236}">
                <a16:creationId xmlns:a16="http://schemas.microsoft.com/office/drawing/2014/main" id="{27482413-996D-DFB7-FA6E-8508CA6D05F0}"/>
              </a:ext>
            </a:extLst>
          </p:cNvPr>
          <p:cNvSpPr>
            <a:spLocks noGrp="1"/>
          </p:cNvSpPr>
          <p:nvPr>
            <p:ph type="sldNum" sz="quarter" idx="12"/>
          </p:nvPr>
        </p:nvSpPr>
        <p:spPr/>
        <p:txBody>
          <a:bodyPr/>
          <a:lstStyle/>
          <a:p>
            <a:fld id="{60F95351-F0F3-43AD-BDC1-59D856EBACFB}" type="slidenum">
              <a:rPr lang="en-US" smtClean="0"/>
              <a:t>10</a:t>
            </a:fld>
            <a:endParaRPr lang="en-US" dirty="0"/>
          </a:p>
        </p:txBody>
      </p:sp>
      <p:sp>
        <p:nvSpPr>
          <p:cNvPr id="5" name="Title 1">
            <a:extLst>
              <a:ext uri="{FF2B5EF4-FFF2-40B4-BE49-F238E27FC236}">
                <a16:creationId xmlns:a16="http://schemas.microsoft.com/office/drawing/2014/main" id="{1A3D8CF0-5608-9CB2-2341-9E8F2BDAD91C}"/>
              </a:ext>
            </a:extLst>
          </p:cNvPr>
          <p:cNvSpPr>
            <a:spLocks noGrp="1"/>
          </p:cNvSpPr>
          <p:nvPr>
            <p:ph type="title"/>
          </p:nvPr>
        </p:nvSpPr>
        <p:spPr>
          <a:xfrm>
            <a:off x="481780" y="84434"/>
            <a:ext cx="11228439" cy="1325563"/>
          </a:xfrm>
        </p:spPr>
        <p:txBody>
          <a:bodyPr>
            <a:normAutofit/>
          </a:bodyPr>
          <a:lstStyle/>
          <a:p>
            <a:pPr algn="ctr"/>
            <a:r>
              <a:rPr lang="en-US" dirty="0"/>
              <a:t>Federal Authorization of State Medicaid Programs</a:t>
            </a:r>
          </a:p>
        </p:txBody>
      </p:sp>
    </p:spTree>
    <p:extLst>
      <p:ext uri="{BB962C8B-B14F-4D97-AF65-F5344CB8AC3E}">
        <p14:creationId xmlns:p14="http://schemas.microsoft.com/office/powerpoint/2010/main" val="3989832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3C83FC-61FF-FCB4-139E-37DC59FF6698}"/>
              </a:ext>
            </a:extLst>
          </p:cNvPr>
          <p:cNvSpPr>
            <a:spLocks noGrp="1"/>
          </p:cNvSpPr>
          <p:nvPr>
            <p:ph idx="1"/>
          </p:nvPr>
        </p:nvSpPr>
        <p:spPr>
          <a:xfrm>
            <a:off x="739877" y="1402193"/>
            <a:ext cx="10515600" cy="4351338"/>
          </a:xfrm>
        </p:spPr>
        <p:txBody>
          <a:bodyPr>
            <a:normAutofit/>
          </a:bodyPr>
          <a:lstStyle/>
          <a:p>
            <a:r>
              <a:rPr lang="en-US" sz="2400" dirty="0">
                <a:latin typeface="+mn-lt"/>
              </a:rPr>
              <a:t>Once federal mandatory minimum requirements are met</a:t>
            </a:r>
            <a:r>
              <a:rPr lang="en-US" sz="2400" b="1" dirty="0">
                <a:latin typeface="+mn-lt"/>
              </a:rPr>
              <a:t>, each state</a:t>
            </a:r>
            <a:r>
              <a:rPr lang="en-US" sz="2400" dirty="0">
                <a:latin typeface="+mn-lt"/>
              </a:rPr>
              <a:t>: </a:t>
            </a:r>
          </a:p>
          <a:p>
            <a:pPr lvl="1"/>
            <a:r>
              <a:rPr lang="en-US" sz="2400" dirty="0">
                <a:latin typeface="+mn-lt"/>
              </a:rPr>
              <a:t>Develops its own programs</a:t>
            </a:r>
          </a:p>
          <a:p>
            <a:pPr lvl="1"/>
            <a:r>
              <a:rPr lang="en-US" sz="2400" dirty="0">
                <a:latin typeface="+mn-lt"/>
              </a:rPr>
              <a:t>Develops and operates its own state plan</a:t>
            </a:r>
          </a:p>
          <a:p>
            <a:pPr lvl="1"/>
            <a:r>
              <a:rPr lang="en-US" sz="2400" dirty="0">
                <a:latin typeface="+mn-lt"/>
              </a:rPr>
              <a:t>Establishes its own eligibility standards</a:t>
            </a:r>
          </a:p>
          <a:p>
            <a:pPr lvl="1"/>
            <a:r>
              <a:rPr lang="en-US" sz="2400" dirty="0">
                <a:latin typeface="+mn-lt"/>
              </a:rPr>
              <a:t>Determines the type, amount, duration and </a:t>
            </a:r>
            <a:br>
              <a:rPr lang="en-US" sz="2400" dirty="0">
                <a:latin typeface="+mn-lt"/>
              </a:rPr>
            </a:br>
            <a:r>
              <a:rPr lang="en-US" sz="2400" dirty="0">
                <a:latin typeface="+mn-lt"/>
              </a:rPr>
              <a:t>scope of services</a:t>
            </a:r>
          </a:p>
          <a:p>
            <a:pPr lvl="1"/>
            <a:r>
              <a:rPr lang="en-US" sz="2400" dirty="0">
                <a:latin typeface="+mn-lt"/>
              </a:rPr>
              <a:t>Develops cost sharing requirements</a:t>
            </a:r>
          </a:p>
          <a:p>
            <a:pPr lvl="1"/>
            <a:r>
              <a:rPr lang="en-US" sz="2400" dirty="0">
                <a:latin typeface="+mn-lt"/>
              </a:rPr>
              <a:t>Sets the rate of payment for services</a:t>
            </a:r>
          </a:p>
          <a:p>
            <a:endParaRPr lang="en-US" sz="2400" dirty="0">
              <a:latin typeface="+mn-lt"/>
            </a:endParaRPr>
          </a:p>
        </p:txBody>
      </p:sp>
      <p:sp>
        <p:nvSpPr>
          <p:cNvPr id="4" name="Slide Number Placeholder 3">
            <a:extLst>
              <a:ext uri="{FF2B5EF4-FFF2-40B4-BE49-F238E27FC236}">
                <a16:creationId xmlns:a16="http://schemas.microsoft.com/office/drawing/2014/main" id="{DEDE1419-936C-6B2D-981D-055B0E4343BA}"/>
              </a:ext>
            </a:extLst>
          </p:cNvPr>
          <p:cNvSpPr>
            <a:spLocks noGrp="1"/>
          </p:cNvSpPr>
          <p:nvPr>
            <p:ph type="sldNum" sz="quarter" idx="12"/>
          </p:nvPr>
        </p:nvSpPr>
        <p:spPr/>
        <p:txBody>
          <a:bodyPr/>
          <a:lstStyle/>
          <a:p>
            <a:fld id="{60F95351-F0F3-43AD-BDC1-59D856EBACFB}" type="slidenum">
              <a:rPr lang="en-US" smtClean="0"/>
              <a:t>11</a:t>
            </a:fld>
            <a:endParaRPr lang="en-US" dirty="0"/>
          </a:p>
        </p:txBody>
      </p:sp>
      <p:sp>
        <p:nvSpPr>
          <p:cNvPr id="5" name="Title 1">
            <a:extLst>
              <a:ext uri="{FF2B5EF4-FFF2-40B4-BE49-F238E27FC236}">
                <a16:creationId xmlns:a16="http://schemas.microsoft.com/office/drawing/2014/main" id="{0CD4FC4D-4DB3-76F4-F96F-A5304F47FEBC}"/>
              </a:ext>
            </a:extLst>
          </p:cNvPr>
          <p:cNvSpPr>
            <a:spLocks noGrp="1"/>
          </p:cNvSpPr>
          <p:nvPr>
            <p:ph type="title"/>
          </p:nvPr>
        </p:nvSpPr>
        <p:spPr>
          <a:xfrm>
            <a:off x="344129" y="76630"/>
            <a:ext cx="11307097" cy="1325563"/>
          </a:xfrm>
        </p:spPr>
        <p:txBody>
          <a:bodyPr>
            <a:normAutofit/>
          </a:bodyPr>
          <a:lstStyle/>
          <a:p>
            <a:pPr algn="ctr"/>
            <a:r>
              <a:rPr lang="en-US" dirty="0"/>
              <a:t>Federal Authorization of State Medicaid Programs</a:t>
            </a:r>
          </a:p>
        </p:txBody>
      </p:sp>
    </p:spTree>
    <p:extLst>
      <p:ext uri="{BB962C8B-B14F-4D97-AF65-F5344CB8AC3E}">
        <p14:creationId xmlns:p14="http://schemas.microsoft.com/office/powerpoint/2010/main" val="3281199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12</a:t>
            </a:fld>
            <a:endParaRPr lang="en-US" dirty="0"/>
          </a:p>
        </p:txBody>
      </p:sp>
      <p:sp>
        <p:nvSpPr>
          <p:cNvPr id="8" name="Content Placeholder 5">
            <a:extLst>
              <a:ext uri="{FF2B5EF4-FFF2-40B4-BE49-F238E27FC236}">
                <a16:creationId xmlns:a16="http://schemas.microsoft.com/office/drawing/2014/main" id="{5D04D5E2-4EB0-427D-BA4F-3FFCC585CFBB}"/>
              </a:ext>
            </a:extLst>
          </p:cNvPr>
          <p:cNvSpPr txBox="1">
            <a:spLocks/>
          </p:cNvSpPr>
          <p:nvPr/>
        </p:nvSpPr>
        <p:spPr>
          <a:xfrm>
            <a:off x="6400800" y="1600201"/>
            <a:ext cx="5181600" cy="452596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In order for states to implement programs which deviate from their State Plan (to vary by geographic areas, amount, duration and scope), the state must request a waiver.</a:t>
            </a:r>
          </a:p>
          <a:p>
            <a:pPr marL="0" indent="0" algn="ctr">
              <a:buNone/>
            </a:pPr>
            <a:endParaRPr lang="en-US" sz="1000" b="1" dirty="0"/>
          </a:p>
          <a:p>
            <a:r>
              <a:rPr lang="en-US" sz="2400" dirty="0"/>
              <a:t>A waiver is a program, requested by a state and approved by CMS, that waives certain provisions of the Social Security Act.</a:t>
            </a:r>
          </a:p>
          <a:p>
            <a:pPr lvl="1">
              <a:buFontTx/>
              <a:buChar char="‐"/>
            </a:pPr>
            <a:r>
              <a:rPr lang="en-US" sz="2000" dirty="0"/>
              <a:t>Certain federal laws are “waived”. </a:t>
            </a:r>
          </a:p>
          <a:p>
            <a:pPr lvl="1">
              <a:buFontTx/>
              <a:buChar char="‐"/>
            </a:pPr>
            <a:endParaRPr lang="en-US" sz="1000" dirty="0"/>
          </a:p>
          <a:p>
            <a:pPr>
              <a:defRPr/>
            </a:pPr>
            <a:r>
              <a:rPr lang="en-US" sz="2400" dirty="0"/>
              <a:t>Waivers are vehicles states can use to test new or existing ways to deliver and pay for health care services in their Medicaid program.</a:t>
            </a:r>
          </a:p>
          <a:p>
            <a:pPr>
              <a:defRPr/>
            </a:pPr>
            <a:endParaRPr lang="en-US" sz="1100" dirty="0"/>
          </a:p>
          <a:p>
            <a:endParaRPr lang="en-US" dirty="0">
              <a:solidFill>
                <a:srgbClr val="FF0000"/>
              </a:solidFill>
            </a:endParaRPr>
          </a:p>
        </p:txBody>
      </p:sp>
      <p:graphicFrame>
        <p:nvGraphicFramePr>
          <p:cNvPr id="2" name="Content Placeholder 4">
            <a:extLst>
              <a:ext uri="{FF2B5EF4-FFF2-40B4-BE49-F238E27FC236}">
                <a16:creationId xmlns:a16="http://schemas.microsoft.com/office/drawing/2014/main" id="{B52F29FD-2A49-29F2-1897-8203C8AE4060}"/>
              </a:ext>
            </a:extLst>
          </p:cNvPr>
          <p:cNvGraphicFramePr>
            <a:graphicFrameLocks/>
          </p:cNvGraphicFramePr>
          <p:nvPr>
            <p:extLst>
              <p:ext uri="{D42A27DB-BD31-4B8C-83A1-F6EECF244321}">
                <p14:modId xmlns:p14="http://schemas.microsoft.com/office/powerpoint/2010/main" val="2575142150"/>
              </p:ext>
            </p:extLst>
          </p:nvPr>
        </p:nvGraphicFramePr>
        <p:xfrm>
          <a:off x="-193597" y="1789386"/>
          <a:ext cx="6397328" cy="29916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1">
            <a:extLst>
              <a:ext uri="{FF2B5EF4-FFF2-40B4-BE49-F238E27FC236}">
                <a16:creationId xmlns:a16="http://schemas.microsoft.com/office/drawing/2014/main" id="{D1D9C94B-9E84-CAB5-16A2-F046E4E59C14}"/>
              </a:ext>
            </a:extLst>
          </p:cNvPr>
          <p:cNvSpPr>
            <a:spLocks noGrp="1"/>
          </p:cNvSpPr>
          <p:nvPr>
            <p:ph type="title"/>
          </p:nvPr>
        </p:nvSpPr>
        <p:spPr>
          <a:xfrm>
            <a:off x="537087" y="0"/>
            <a:ext cx="11117826" cy="1325563"/>
          </a:xfrm>
        </p:spPr>
        <p:txBody>
          <a:bodyPr>
            <a:normAutofit/>
          </a:bodyPr>
          <a:lstStyle/>
          <a:p>
            <a:pPr algn="ctr"/>
            <a:r>
              <a:rPr lang="en-US" dirty="0"/>
              <a:t>Federal Authorization of State Medicaid Programs</a:t>
            </a:r>
          </a:p>
        </p:txBody>
      </p:sp>
    </p:spTree>
    <p:extLst>
      <p:ext uri="{BB962C8B-B14F-4D97-AF65-F5344CB8AC3E}">
        <p14:creationId xmlns:p14="http://schemas.microsoft.com/office/powerpoint/2010/main" val="1292829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13</a:t>
            </a:fld>
            <a:endParaRPr lang="en-US" dirty="0"/>
          </a:p>
        </p:txBody>
      </p:sp>
      <p:graphicFrame>
        <p:nvGraphicFramePr>
          <p:cNvPr id="6" name="Content Placeholder 4">
            <a:extLst>
              <a:ext uri="{FF2B5EF4-FFF2-40B4-BE49-F238E27FC236}">
                <a16:creationId xmlns:a16="http://schemas.microsoft.com/office/drawing/2014/main" id="{BA440C9F-DCFA-420B-9AD6-96095006E5EF}"/>
              </a:ext>
            </a:extLst>
          </p:cNvPr>
          <p:cNvGraphicFramePr>
            <a:graphicFrameLocks/>
          </p:cNvGraphicFramePr>
          <p:nvPr>
            <p:extLst>
              <p:ext uri="{D42A27DB-BD31-4B8C-83A1-F6EECF244321}">
                <p14:modId xmlns:p14="http://schemas.microsoft.com/office/powerpoint/2010/main" val="2569430708"/>
              </p:ext>
            </p:extLst>
          </p:nvPr>
        </p:nvGraphicFramePr>
        <p:xfrm>
          <a:off x="2514600" y="1139190"/>
          <a:ext cx="7162800" cy="22898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ontent Placeholder 3">
            <a:extLst>
              <a:ext uri="{FF2B5EF4-FFF2-40B4-BE49-F238E27FC236}">
                <a16:creationId xmlns:a16="http://schemas.microsoft.com/office/drawing/2014/main" id="{6398AC48-F8BA-44F1-94F1-E24C04672672}"/>
              </a:ext>
            </a:extLst>
          </p:cNvPr>
          <p:cNvSpPr>
            <a:spLocks noGrp="1"/>
          </p:cNvSpPr>
          <p:nvPr>
            <p:ph idx="1"/>
          </p:nvPr>
        </p:nvSpPr>
        <p:spPr>
          <a:xfrm>
            <a:off x="244366" y="3429000"/>
            <a:ext cx="11837222" cy="2820798"/>
          </a:xfrm>
          <a:ln>
            <a:noFill/>
          </a:ln>
        </p:spPr>
        <p:txBody>
          <a:bodyPr>
            <a:noAutofit/>
          </a:bodyPr>
          <a:lstStyle/>
          <a:p>
            <a:r>
              <a:rPr lang="en-US" sz="2400" dirty="0">
                <a:latin typeface="+mn-lt"/>
              </a:rPr>
              <a:t>The Federal Medicaid program allows states to choose from a number of different systems through which to deliver Medicaid services to their Medicaid recipients.</a:t>
            </a:r>
          </a:p>
          <a:p>
            <a:r>
              <a:rPr lang="en-US" sz="2400" dirty="0">
                <a:latin typeface="+mn-lt"/>
              </a:rPr>
              <a:t>The two main types of “delivery systems” are:</a:t>
            </a:r>
          </a:p>
          <a:p>
            <a:pPr lvl="1">
              <a:buFont typeface="Calibri" panose="020F0502020204030204" pitchFamily="34" charset="0"/>
              <a:buChar char="‐"/>
            </a:pPr>
            <a:r>
              <a:rPr lang="en-US" sz="2400" dirty="0">
                <a:latin typeface="+mn-lt"/>
              </a:rPr>
              <a:t>Fee-for-Service</a:t>
            </a:r>
          </a:p>
          <a:p>
            <a:pPr lvl="1">
              <a:buFont typeface="Calibri" panose="020F0502020204030204" pitchFamily="34" charset="0"/>
              <a:buChar char="‐"/>
            </a:pPr>
            <a:r>
              <a:rPr lang="en-US" sz="2400" dirty="0">
                <a:latin typeface="+mn-lt"/>
              </a:rPr>
              <a:t>Managed Care</a:t>
            </a:r>
          </a:p>
          <a:p>
            <a:pPr marL="457200" lvl="1" indent="0" algn="ctr">
              <a:buNone/>
            </a:pPr>
            <a:r>
              <a:rPr lang="en-US" sz="2400" dirty="0">
                <a:latin typeface="+mn-lt"/>
              </a:rPr>
              <a:t>*Many state Medicaid programs have a combination of both systems.</a:t>
            </a:r>
          </a:p>
        </p:txBody>
      </p:sp>
      <p:sp>
        <p:nvSpPr>
          <p:cNvPr id="2" name="Title 1">
            <a:extLst>
              <a:ext uri="{FF2B5EF4-FFF2-40B4-BE49-F238E27FC236}">
                <a16:creationId xmlns:a16="http://schemas.microsoft.com/office/drawing/2014/main" id="{073B3697-C01C-E1A4-9A74-18FC27E2D921}"/>
              </a:ext>
            </a:extLst>
          </p:cNvPr>
          <p:cNvSpPr>
            <a:spLocks noGrp="1"/>
          </p:cNvSpPr>
          <p:nvPr>
            <p:ph type="title"/>
          </p:nvPr>
        </p:nvSpPr>
        <p:spPr>
          <a:xfrm>
            <a:off x="633164" y="-54580"/>
            <a:ext cx="10515600" cy="1325563"/>
          </a:xfrm>
        </p:spPr>
        <p:txBody>
          <a:bodyPr>
            <a:normAutofit/>
          </a:bodyPr>
          <a:lstStyle/>
          <a:p>
            <a:pPr algn="ctr"/>
            <a:r>
              <a:rPr lang="en-US" dirty="0"/>
              <a:t>State Medicaid Program Delivery Systems</a:t>
            </a:r>
          </a:p>
        </p:txBody>
      </p:sp>
    </p:spTree>
    <p:extLst>
      <p:ext uri="{BB962C8B-B14F-4D97-AF65-F5344CB8AC3E}">
        <p14:creationId xmlns:p14="http://schemas.microsoft.com/office/powerpoint/2010/main" val="1929159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14</a:t>
            </a:fld>
            <a:endParaRPr lang="en-US" dirty="0"/>
          </a:p>
        </p:txBody>
      </p:sp>
      <p:sp>
        <p:nvSpPr>
          <p:cNvPr id="7" name="Title 2">
            <a:extLst>
              <a:ext uri="{FF2B5EF4-FFF2-40B4-BE49-F238E27FC236}">
                <a16:creationId xmlns:a16="http://schemas.microsoft.com/office/drawing/2014/main" id="{474DBDAF-BF1F-43E8-B44B-B7805873C890}"/>
              </a:ext>
            </a:extLst>
          </p:cNvPr>
          <p:cNvSpPr txBox="1">
            <a:spLocks/>
          </p:cNvSpPr>
          <p:nvPr/>
        </p:nvSpPr>
        <p:spPr>
          <a:xfrm>
            <a:off x="2035215" y="170361"/>
            <a:ext cx="8121570" cy="7778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Oswald Medium" panose="00000600000000000000" pitchFamily="50" charset="0"/>
              </a:rPr>
              <a:t>Delivery System: Fee-for-Service</a:t>
            </a:r>
          </a:p>
        </p:txBody>
      </p:sp>
      <p:sp>
        <p:nvSpPr>
          <p:cNvPr id="8" name="Content Placeholder 5">
            <a:extLst>
              <a:ext uri="{FF2B5EF4-FFF2-40B4-BE49-F238E27FC236}">
                <a16:creationId xmlns:a16="http://schemas.microsoft.com/office/drawing/2014/main" id="{FBBF3344-D317-4E58-8169-DCAF8B1B2A7A}"/>
              </a:ext>
            </a:extLst>
          </p:cNvPr>
          <p:cNvSpPr txBox="1">
            <a:spLocks/>
          </p:cNvSpPr>
          <p:nvPr/>
        </p:nvSpPr>
        <p:spPr>
          <a:xfrm>
            <a:off x="520963" y="1166018"/>
            <a:ext cx="11150073"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In this delivery system, health care providers are paid for each service (like an office visit, test, or procedure).</a:t>
            </a:r>
          </a:p>
          <a:p>
            <a:pPr marL="0" indent="0">
              <a:buNone/>
            </a:pPr>
            <a:endParaRPr lang="en-US" sz="1000" dirty="0"/>
          </a:p>
          <a:p>
            <a:pPr lvl="1"/>
            <a:r>
              <a:rPr lang="en-US" dirty="0"/>
              <a:t>Payments are made directly to individual providers by the state Medicaid program.</a:t>
            </a:r>
          </a:p>
          <a:p>
            <a:pPr lvl="1"/>
            <a:endParaRPr lang="en-US" sz="1000" dirty="0"/>
          </a:p>
          <a:p>
            <a:pPr lvl="1"/>
            <a:r>
              <a:rPr lang="en-US" dirty="0"/>
              <a:t>Providers do not bear any financial risk for their patients.</a:t>
            </a:r>
          </a:p>
          <a:p>
            <a:pPr lvl="1"/>
            <a:endParaRPr lang="en-US" sz="1000" dirty="0"/>
          </a:p>
          <a:p>
            <a:pPr lvl="1"/>
            <a:r>
              <a:rPr lang="en-US" dirty="0"/>
              <a:t>Fee-for-Service recipients may receive services from any enrolled Medicaid provider with limited coordination of care.</a:t>
            </a:r>
          </a:p>
          <a:p>
            <a:pPr lvl="1"/>
            <a:endParaRPr lang="en-US" sz="1000" dirty="0"/>
          </a:p>
          <a:p>
            <a:pPr lvl="1"/>
            <a:r>
              <a:rPr lang="en-US" dirty="0"/>
              <a:t>Within the Fee-for-Service system, enrolled Medicaid providers have the option to choose whether they accept a certain number of clients or whether they accept new Medicaid clients. </a:t>
            </a:r>
          </a:p>
          <a:p>
            <a:pPr marL="457200" lvl="1" indent="0">
              <a:buNone/>
            </a:pPr>
            <a:endParaRPr lang="en-US" dirty="0"/>
          </a:p>
          <a:p>
            <a:endParaRPr lang="en-US" dirty="0">
              <a:solidFill>
                <a:srgbClr val="FF0000"/>
              </a:solidFill>
            </a:endParaRPr>
          </a:p>
        </p:txBody>
      </p:sp>
    </p:spTree>
    <p:extLst>
      <p:ext uri="{BB962C8B-B14F-4D97-AF65-F5344CB8AC3E}">
        <p14:creationId xmlns:p14="http://schemas.microsoft.com/office/powerpoint/2010/main" val="3618505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15</a:t>
            </a:fld>
            <a:endParaRPr lang="en-US" dirty="0"/>
          </a:p>
        </p:txBody>
      </p:sp>
      <p:sp>
        <p:nvSpPr>
          <p:cNvPr id="7" name="Title 2">
            <a:extLst>
              <a:ext uri="{FF2B5EF4-FFF2-40B4-BE49-F238E27FC236}">
                <a16:creationId xmlns:a16="http://schemas.microsoft.com/office/drawing/2014/main" id="{3C292607-FC8B-414D-8A24-A8969A47998B}"/>
              </a:ext>
            </a:extLst>
          </p:cNvPr>
          <p:cNvSpPr txBox="1">
            <a:spLocks/>
          </p:cNvSpPr>
          <p:nvPr/>
        </p:nvSpPr>
        <p:spPr>
          <a:xfrm>
            <a:off x="2086947" y="209690"/>
            <a:ext cx="8121570" cy="7778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Oswald Medium" panose="00000600000000000000" pitchFamily="50" charset="0"/>
              </a:rPr>
              <a:t>Delivery System: Managed Care</a:t>
            </a:r>
          </a:p>
        </p:txBody>
      </p:sp>
      <p:sp>
        <p:nvSpPr>
          <p:cNvPr id="8" name="Content Placeholder 5">
            <a:extLst>
              <a:ext uri="{FF2B5EF4-FFF2-40B4-BE49-F238E27FC236}">
                <a16:creationId xmlns:a16="http://schemas.microsoft.com/office/drawing/2014/main" id="{1AF0C4C5-3139-4F29-9722-B604777013EC}"/>
              </a:ext>
            </a:extLst>
          </p:cNvPr>
          <p:cNvSpPr txBox="1">
            <a:spLocks/>
          </p:cNvSpPr>
          <p:nvPr/>
        </p:nvSpPr>
        <p:spPr>
          <a:xfrm>
            <a:off x="713064" y="1166018"/>
            <a:ext cx="10869336"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2800" dirty="0"/>
              <a:t>Managed Care is when health care organizations/health plans manage how their enrollees receive health care services.</a:t>
            </a:r>
          </a:p>
          <a:p>
            <a:pPr lvl="0"/>
            <a:endParaRPr lang="en-US" sz="1000" dirty="0"/>
          </a:p>
          <a:p>
            <a:pPr lvl="0"/>
            <a:r>
              <a:rPr lang="en-US" sz="2800" dirty="0"/>
              <a:t>For Medicaid programs, the state will contract with the health care organization/health plan to provide Medicaid services to the recipient.</a:t>
            </a:r>
          </a:p>
          <a:p>
            <a:pPr lvl="0"/>
            <a:endParaRPr lang="en-US" sz="1100" dirty="0"/>
          </a:p>
          <a:p>
            <a:pPr lvl="0"/>
            <a:r>
              <a:rPr lang="en-US" sz="2800" dirty="0"/>
              <a:t>The Managed Care Organization will contract with a variety of health care providers in order to provide health care services to the recipients.</a:t>
            </a:r>
          </a:p>
          <a:p>
            <a:pPr lvl="0"/>
            <a:endParaRPr lang="en-US" sz="1100" dirty="0"/>
          </a:p>
          <a:p>
            <a:pPr lvl="0"/>
            <a:r>
              <a:rPr lang="en-US" sz="2800" dirty="0"/>
              <a:t>Managed Care may employ provider network management, utilization management, and quality assurance.</a:t>
            </a:r>
          </a:p>
          <a:p>
            <a:endParaRPr lang="en-US" dirty="0"/>
          </a:p>
          <a:p>
            <a:pPr lvl="1"/>
            <a:endParaRPr lang="en-US" dirty="0"/>
          </a:p>
          <a:p>
            <a:endParaRPr lang="en-US" dirty="0">
              <a:solidFill>
                <a:srgbClr val="FF0000"/>
              </a:solidFill>
            </a:endParaRPr>
          </a:p>
        </p:txBody>
      </p:sp>
    </p:spTree>
    <p:extLst>
      <p:ext uri="{BB962C8B-B14F-4D97-AF65-F5344CB8AC3E}">
        <p14:creationId xmlns:p14="http://schemas.microsoft.com/office/powerpoint/2010/main" val="2320863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16</a:t>
            </a:fld>
            <a:endParaRPr lang="en-US" dirty="0"/>
          </a:p>
        </p:txBody>
      </p:sp>
      <p:sp>
        <p:nvSpPr>
          <p:cNvPr id="7" name="Title 2">
            <a:extLst>
              <a:ext uri="{FF2B5EF4-FFF2-40B4-BE49-F238E27FC236}">
                <a16:creationId xmlns:a16="http://schemas.microsoft.com/office/drawing/2014/main" id="{B1038636-A544-46A7-8FBE-0BEBB954066D}"/>
              </a:ext>
            </a:extLst>
          </p:cNvPr>
          <p:cNvSpPr txBox="1">
            <a:spLocks/>
          </p:cNvSpPr>
          <p:nvPr/>
        </p:nvSpPr>
        <p:spPr>
          <a:xfrm>
            <a:off x="2152650" y="204320"/>
            <a:ext cx="8121570" cy="7778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Oswald Medium" panose="00000600000000000000" pitchFamily="50" charset="0"/>
              </a:rPr>
              <a:t>Delivery System: Managed Care</a:t>
            </a:r>
          </a:p>
        </p:txBody>
      </p:sp>
      <p:sp>
        <p:nvSpPr>
          <p:cNvPr id="8" name="Content Placeholder 5">
            <a:extLst>
              <a:ext uri="{FF2B5EF4-FFF2-40B4-BE49-F238E27FC236}">
                <a16:creationId xmlns:a16="http://schemas.microsoft.com/office/drawing/2014/main" id="{ACFD37BA-60A6-4F27-B308-6360291E70D7}"/>
              </a:ext>
            </a:extLst>
          </p:cNvPr>
          <p:cNvSpPr txBox="1">
            <a:spLocks/>
          </p:cNvSpPr>
          <p:nvPr/>
        </p:nvSpPr>
        <p:spPr>
          <a:xfrm>
            <a:off x="778767" y="1166018"/>
            <a:ext cx="10869336"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Health plans may be paid through a capitated arrangement where the health plan receives a </a:t>
            </a:r>
            <a:r>
              <a:rPr lang="en-US" i="1" dirty="0"/>
              <a:t>per member per month</a:t>
            </a:r>
            <a:r>
              <a:rPr lang="en-US" dirty="0"/>
              <a:t> reimbursement to provide all covered medical services to its members.</a:t>
            </a:r>
          </a:p>
          <a:p>
            <a:pPr lvl="0"/>
            <a:endParaRPr lang="en-US" sz="1050" dirty="0"/>
          </a:p>
          <a:p>
            <a:r>
              <a:rPr lang="en-US" dirty="0"/>
              <a:t>Under Managed Care, the health care organization/health plan may be “at risk”:</a:t>
            </a:r>
          </a:p>
          <a:p>
            <a:pPr lvl="1">
              <a:buFont typeface="Calibri" panose="020F0502020204030204" pitchFamily="34" charset="0"/>
              <a:buChar char="‐"/>
            </a:pPr>
            <a:r>
              <a:rPr lang="en-US" dirty="0"/>
              <a:t>This means, we pay a </a:t>
            </a:r>
            <a:r>
              <a:rPr lang="en-US" u="sng" dirty="0"/>
              <a:t>fixed price</a:t>
            </a:r>
            <a:r>
              <a:rPr lang="en-US" dirty="0"/>
              <a:t> that covers all (or nearly all) the services a plan provides.</a:t>
            </a:r>
          </a:p>
          <a:p>
            <a:pPr lvl="1">
              <a:buFont typeface="Calibri" panose="020F0502020204030204" pitchFamily="34" charset="0"/>
              <a:buChar char="‐"/>
            </a:pPr>
            <a:r>
              <a:rPr lang="en-US" dirty="0"/>
              <a:t>If the plan spends </a:t>
            </a:r>
            <a:r>
              <a:rPr lang="en-US" u="sng" dirty="0"/>
              <a:t>more</a:t>
            </a:r>
            <a:r>
              <a:rPr lang="en-US" dirty="0"/>
              <a:t> than that, they </a:t>
            </a:r>
            <a:r>
              <a:rPr lang="en-US" u="sng" dirty="0"/>
              <a:t>lose</a:t>
            </a:r>
            <a:r>
              <a:rPr lang="en-US" dirty="0"/>
              <a:t> money.</a:t>
            </a:r>
          </a:p>
          <a:p>
            <a:pPr lvl="1">
              <a:buFont typeface="Calibri" panose="020F0502020204030204" pitchFamily="34" charset="0"/>
              <a:buChar char="‐"/>
            </a:pPr>
            <a:r>
              <a:rPr lang="en-US" dirty="0"/>
              <a:t>If the plan spends </a:t>
            </a:r>
            <a:r>
              <a:rPr lang="en-US" u="sng" dirty="0"/>
              <a:t>less</a:t>
            </a:r>
            <a:r>
              <a:rPr lang="en-US" dirty="0"/>
              <a:t> than that, they </a:t>
            </a:r>
            <a:r>
              <a:rPr lang="en-US" u="sng" dirty="0"/>
              <a:t>make</a:t>
            </a:r>
            <a:r>
              <a:rPr lang="en-US" dirty="0"/>
              <a:t> money.</a:t>
            </a:r>
          </a:p>
          <a:p>
            <a:endParaRPr lang="en-US" dirty="0"/>
          </a:p>
          <a:p>
            <a:pPr lvl="1"/>
            <a:endParaRPr lang="en-US" dirty="0"/>
          </a:p>
          <a:p>
            <a:endParaRPr lang="en-US" dirty="0">
              <a:solidFill>
                <a:srgbClr val="FF0000"/>
              </a:solidFill>
            </a:endParaRPr>
          </a:p>
        </p:txBody>
      </p:sp>
    </p:spTree>
    <p:extLst>
      <p:ext uri="{BB962C8B-B14F-4D97-AF65-F5344CB8AC3E}">
        <p14:creationId xmlns:p14="http://schemas.microsoft.com/office/powerpoint/2010/main" val="752383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82727-1650-4257-B284-47F89FB78B23}"/>
              </a:ext>
            </a:extLst>
          </p:cNvPr>
          <p:cNvSpPr>
            <a:spLocks noGrp="1"/>
          </p:cNvSpPr>
          <p:nvPr>
            <p:ph type="title"/>
          </p:nvPr>
        </p:nvSpPr>
        <p:spPr>
          <a:xfrm>
            <a:off x="838198" y="0"/>
            <a:ext cx="10515600" cy="1325563"/>
          </a:xfrm>
        </p:spPr>
        <p:txBody>
          <a:bodyPr>
            <a:normAutofit/>
          </a:bodyPr>
          <a:lstStyle/>
          <a:p>
            <a:pPr algn="ctr"/>
            <a:r>
              <a:rPr lang="en-US" dirty="0"/>
              <a:t>The Florida Medicaid Program</a:t>
            </a:r>
          </a:p>
        </p:txBody>
      </p:sp>
      <p:sp>
        <p:nvSpPr>
          <p:cNvPr id="3" name="Content Placeholder 2">
            <a:extLst>
              <a:ext uri="{FF2B5EF4-FFF2-40B4-BE49-F238E27FC236}">
                <a16:creationId xmlns:a16="http://schemas.microsoft.com/office/drawing/2014/main" id="{06B37AC9-7390-40E0-AD12-B28AB3E00D78}"/>
              </a:ext>
            </a:extLst>
          </p:cNvPr>
          <p:cNvSpPr>
            <a:spLocks noGrp="1"/>
          </p:cNvSpPr>
          <p:nvPr>
            <p:ph idx="1"/>
          </p:nvPr>
        </p:nvSpPr>
        <p:spPr>
          <a:xfrm>
            <a:off x="322010" y="1440590"/>
            <a:ext cx="11264195" cy="436358"/>
          </a:xfrm>
        </p:spPr>
        <p:txBody>
          <a:bodyPr>
            <a:normAutofit fontScale="92500" lnSpcReduction="20000"/>
          </a:bodyPr>
          <a:lstStyle/>
          <a:p>
            <a:pPr marL="0" indent="0" algn="ctr">
              <a:buNone/>
            </a:pPr>
            <a:r>
              <a:rPr lang="en-US" sz="3200" dirty="0">
                <a:latin typeface="+mn-lt"/>
              </a:rPr>
              <a:t>Medicaid serves more than 5.6 million Floridians.</a:t>
            </a:r>
          </a:p>
          <a:p>
            <a:endParaRPr lang="en-US" sz="2400" dirty="0">
              <a:latin typeface="+mn-lt"/>
            </a:endParaRPr>
          </a:p>
          <a:p>
            <a:pPr marL="0" indent="0">
              <a:buNone/>
            </a:pPr>
            <a:endParaRPr lang="en-US" sz="2400" dirty="0">
              <a:latin typeface="+mn-lt"/>
            </a:endParaRPr>
          </a:p>
        </p:txBody>
      </p:sp>
      <p:sp>
        <p:nvSpPr>
          <p:cNvPr id="4" name="Slide Number Placeholder 3">
            <a:extLst>
              <a:ext uri="{FF2B5EF4-FFF2-40B4-BE49-F238E27FC236}">
                <a16:creationId xmlns:a16="http://schemas.microsoft.com/office/drawing/2014/main" id="{F6AAC59E-726F-4BCA-8F9E-C17D6170A131}"/>
              </a:ext>
            </a:extLst>
          </p:cNvPr>
          <p:cNvSpPr>
            <a:spLocks noGrp="1"/>
          </p:cNvSpPr>
          <p:nvPr>
            <p:ph type="sldNum" sz="quarter" idx="12"/>
          </p:nvPr>
        </p:nvSpPr>
        <p:spPr>
          <a:xfrm>
            <a:off x="9318266" y="6427911"/>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solidFill>
                  <a:schemeClr val="bg1"/>
                </a:solidFill>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1" i="0" u="none" strike="noStrike" kern="1200" cap="none" spc="0" normalizeH="0" baseline="0" noProof="0" dirty="0">
              <a:ln>
                <a:noFill/>
              </a:ln>
              <a:solidFill>
                <a:schemeClr val="bg1"/>
              </a:solidFill>
              <a:effectLst/>
              <a:uLnTx/>
              <a:uFillTx/>
              <a:latin typeface="Oswald Medium" panose="00000600000000000000" pitchFamily="2" charset="0"/>
              <a:ea typeface="+mn-ea"/>
              <a:cs typeface="+mn-cs"/>
            </a:endParaRPr>
          </a:p>
        </p:txBody>
      </p:sp>
      <p:graphicFrame>
        <p:nvGraphicFramePr>
          <p:cNvPr id="6" name="Diagram 5">
            <a:extLst>
              <a:ext uri="{FF2B5EF4-FFF2-40B4-BE49-F238E27FC236}">
                <a16:creationId xmlns:a16="http://schemas.microsoft.com/office/drawing/2014/main" id="{1F7CE241-E5E3-D56A-70F7-153CF5F2CC6E}"/>
              </a:ext>
            </a:extLst>
          </p:cNvPr>
          <p:cNvGraphicFramePr/>
          <p:nvPr>
            <p:extLst>
              <p:ext uri="{D42A27DB-BD31-4B8C-83A1-F6EECF244321}">
                <p14:modId xmlns:p14="http://schemas.microsoft.com/office/powerpoint/2010/main" val="2842000396"/>
              </p:ext>
            </p:extLst>
          </p:nvPr>
        </p:nvGraphicFramePr>
        <p:xfrm>
          <a:off x="2739510" y="2163148"/>
          <a:ext cx="6712980" cy="31067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8824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82727-1650-4257-B284-47F89FB78B23}"/>
              </a:ext>
            </a:extLst>
          </p:cNvPr>
          <p:cNvSpPr>
            <a:spLocks noGrp="1"/>
          </p:cNvSpPr>
          <p:nvPr>
            <p:ph type="title"/>
          </p:nvPr>
        </p:nvSpPr>
        <p:spPr>
          <a:xfrm>
            <a:off x="838198" y="0"/>
            <a:ext cx="10515600" cy="1325563"/>
          </a:xfrm>
        </p:spPr>
        <p:txBody>
          <a:bodyPr>
            <a:normAutofit/>
          </a:bodyPr>
          <a:lstStyle/>
          <a:p>
            <a:pPr algn="ctr"/>
            <a:r>
              <a:rPr lang="en-US" dirty="0"/>
              <a:t>The Florida Medicaid Program</a:t>
            </a:r>
          </a:p>
        </p:txBody>
      </p:sp>
      <p:sp>
        <p:nvSpPr>
          <p:cNvPr id="4" name="Slide Number Placeholder 3">
            <a:extLst>
              <a:ext uri="{FF2B5EF4-FFF2-40B4-BE49-F238E27FC236}">
                <a16:creationId xmlns:a16="http://schemas.microsoft.com/office/drawing/2014/main" id="{F6AAC59E-726F-4BCA-8F9E-C17D6170A131}"/>
              </a:ext>
            </a:extLst>
          </p:cNvPr>
          <p:cNvSpPr>
            <a:spLocks noGrp="1"/>
          </p:cNvSpPr>
          <p:nvPr>
            <p:ph type="sldNum" sz="quarter" idx="12"/>
          </p:nvPr>
        </p:nvSpPr>
        <p:spPr>
          <a:xfrm>
            <a:off x="9318266" y="6427911"/>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solidFill>
                  <a:schemeClr val="bg1"/>
                </a:solidFill>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1" i="0" u="none" strike="noStrike" kern="1200" cap="none" spc="0" normalizeH="0" baseline="0" noProof="0" dirty="0">
              <a:ln>
                <a:noFill/>
              </a:ln>
              <a:solidFill>
                <a:schemeClr val="bg1"/>
              </a:solidFill>
              <a:effectLst/>
              <a:uLnTx/>
              <a:uFillTx/>
              <a:latin typeface="Oswald Medium" panose="00000600000000000000" pitchFamily="2" charset="0"/>
              <a:ea typeface="+mn-ea"/>
              <a:cs typeface="+mn-cs"/>
            </a:endParaRPr>
          </a:p>
        </p:txBody>
      </p:sp>
      <p:graphicFrame>
        <p:nvGraphicFramePr>
          <p:cNvPr id="9" name="Diagram 8">
            <a:extLst>
              <a:ext uri="{FF2B5EF4-FFF2-40B4-BE49-F238E27FC236}">
                <a16:creationId xmlns:a16="http://schemas.microsoft.com/office/drawing/2014/main" id="{4404482B-4E36-F97C-EA3B-EBE5E75BDE8A}"/>
              </a:ext>
            </a:extLst>
          </p:cNvPr>
          <p:cNvGraphicFramePr/>
          <p:nvPr>
            <p:extLst>
              <p:ext uri="{D42A27DB-BD31-4B8C-83A1-F6EECF244321}">
                <p14:modId xmlns:p14="http://schemas.microsoft.com/office/powerpoint/2010/main" val="2362504381"/>
              </p:ext>
            </p:extLst>
          </p:nvPr>
        </p:nvGraphicFramePr>
        <p:xfrm>
          <a:off x="2332277" y="4816976"/>
          <a:ext cx="7717755" cy="11993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Group 6">
            <a:extLst>
              <a:ext uri="{FF2B5EF4-FFF2-40B4-BE49-F238E27FC236}">
                <a16:creationId xmlns:a16="http://schemas.microsoft.com/office/drawing/2014/main" id="{951200D2-F7A4-ECC5-E3A1-C4C2D35BCBB8}"/>
              </a:ext>
            </a:extLst>
          </p:cNvPr>
          <p:cNvGrpSpPr/>
          <p:nvPr/>
        </p:nvGrpSpPr>
        <p:grpSpPr>
          <a:xfrm>
            <a:off x="4177862" y="2369606"/>
            <a:ext cx="2313226" cy="2214719"/>
            <a:chOff x="9026579" y="4011106"/>
            <a:chExt cx="2313226" cy="2214719"/>
          </a:xfrm>
        </p:grpSpPr>
        <p:graphicFrame>
          <p:nvGraphicFramePr>
            <p:cNvPr id="15" name="Chart 14">
              <a:extLst>
                <a:ext uri="{FF2B5EF4-FFF2-40B4-BE49-F238E27FC236}">
                  <a16:creationId xmlns:a16="http://schemas.microsoft.com/office/drawing/2014/main" id="{1B47F505-B515-398B-0D0B-3672F6D94FD4}"/>
                </a:ext>
              </a:extLst>
            </p:cNvPr>
            <p:cNvGraphicFramePr>
              <a:graphicFrameLocks/>
            </p:cNvGraphicFramePr>
            <p:nvPr/>
          </p:nvGraphicFramePr>
          <p:xfrm>
            <a:off x="9026579" y="4011106"/>
            <a:ext cx="2313226" cy="2214719"/>
          </p:xfrm>
          <a:graphic>
            <a:graphicData uri="http://schemas.openxmlformats.org/drawingml/2006/chart">
              <c:chart xmlns:c="http://schemas.openxmlformats.org/drawingml/2006/chart" xmlns:r="http://schemas.openxmlformats.org/officeDocument/2006/relationships" r:id="rId8"/>
            </a:graphicData>
          </a:graphic>
        </p:graphicFrame>
        <p:grpSp>
          <p:nvGrpSpPr>
            <p:cNvPr id="5" name="Group 4">
              <a:extLst>
                <a:ext uri="{FF2B5EF4-FFF2-40B4-BE49-F238E27FC236}">
                  <a16:creationId xmlns:a16="http://schemas.microsoft.com/office/drawing/2014/main" id="{E4F32822-867C-9D01-39CA-1EA306A1A729}"/>
                </a:ext>
              </a:extLst>
            </p:cNvPr>
            <p:cNvGrpSpPr/>
            <p:nvPr/>
          </p:nvGrpSpPr>
          <p:grpSpPr>
            <a:xfrm>
              <a:off x="9522154" y="4415500"/>
              <a:ext cx="1453666" cy="1689993"/>
              <a:chOff x="9522154" y="4415500"/>
              <a:chExt cx="1453666" cy="1689993"/>
            </a:xfrm>
          </p:grpSpPr>
          <p:sp>
            <p:nvSpPr>
              <p:cNvPr id="16" name="TextBox 15">
                <a:extLst>
                  <a:ext uri="{FF2B5EF4-FFF2-40B4-BE49-F238E27FC236}">
                    <a16:creationId xmlns:a16="http://schemas.microsoft.com/office/drawing/2014/main" id="{A038199E-3D34-CEBE-1C37-149FDAC9FCB1}"/>
                  </a:ext>
                </a:extLst>
              </p:cNvPr>
              <p:cNvSpPr txBox="1"/>
              <p:nvPr/>
            </p:nvSpPr>
            <p:spPr>
              <a:xfrm>
                <a:off x="9819609" y="5182163"/>
                <a:ext cx="1156211" cy="923330"/>
              </a:xfrm>
              <a:prstGeom prst="rect">
                <a:avLst/>
              </a:prstGeom>
              <a:noFill/>
            </p:spPr>
            <p:txBody>
              <a:bodyPr wrap="square" rtlCol="0">
                <a:spAutoFit/>
              </a:bodyPr>
              <a:lstStyle/>
              <a:p>
                <a:pPr algn="ctr"/>
                <a:r>
                  <a:rPr lang="en-US" dirty="0">
                    <a:solidFill>
                      <a:schemeClr val="bg2"/>
                    </a:solidFill>
                  </a:rPr>
                  <a:t>Managed Care 78.54%</a:t>
                </a:r>
              </a:p>
            </p:txBody>
          </p:sp>
          <p:sp>
            <p:nvSpPr>
              <p:cNvPr id="18" name="TextBox 17">
                <a:extLst>
                  <a:ext uri="{FF2B5EF4-FFF2-40B4-BE49-F238E27FC236}">
                    <a16:creationId xmlns:a16="http://schemas.microsoft.com/office/drawing/2014/main" id="{9F7A592A-7DB0-F065-5B10-645210418A02}"/>
                  </a:ext>
                </a:extLst>
              </p:cNvPr>
              <p:cNvSpPr txBox="1"/>
              <p:nvPr/>
            </p:nvSpPr>
            <p:spPr>
              <a:xfrm>
                <a:off x="9522154" y="4415500"/>
                <a:ext cx="875561" cy="646331"/>
              </a:xfrm>
              <a:prstGeom prst="rect">
                <a:avLst/>
              </a:prstGeom>
              <a:noFill/>
            </p:spPr>
            <p:txBody>
              <a:bodyPr wrap="none" rtlCol="0">
                <a:spAutoFit/>
              </a:bodyPr>
              <a:lstStyle/>
              <a:p>
                <a:pPr algn="ctr"/>
                <a:r>
                  <a:rPr lang="en-US" dirty="0">
                    <a:solidFill>
                      <a:schemeClr val="bg2"/>
                    </a:solidFill>
                  </a:rPr>
                  <a:t>FFS </a:t>
                </a:r>
              </a:p>
              <a:p>
                <a:pPr algn="ctr"/>
                <a:r>
                  <a:rPr lang="en-US" dirty="0">
                    <a:solidFill>
                      <a:schemeClr val="bg2"/>
                    </a:solidFill>
                  </a:rPr>
                  <a:t>21.46%</a:t>
                </a:r>
              </a:p>
            </p:txBody>
          </p:sp>
        </p:grpSp>
      </p:grpSp>
      <p:sp>
        <p:nvSpPr>
          <p:cNvPr id="10" name="Content Placeholder 9">
            <a:extLst>
              <a:ext uri="{FF2B5EF4-FFF2-40B4-BE49-F238E27FC236}">
                <a16:creationId xmlns:a16="http://schemas.microsoft.com/office/drawing/2014/main" id="{E743A08A-F49D-4B87-27DA-32F63545D0F5}"/>
              </a:ext>
            </a:extLst>
          </p:cNvPr>
          <p:cNvSpPr>
            <a:spLocks noGrp="1"/>
          </p:cNvSpPr>
          <p:nvPr>
            <p:ph idx="1"/>
          </p:nvPr>
        </p:nvSpPr>
        <p:spPr>
          <a:xfrm>
            <a:off x="933355" y="1253331"/>
            <a:ext cx="10137768" cy="4351338"/>
          </a:xfrm>
        </p:spPr>
        <p:txBody>
          <a:bodyPr/>
          <a:lstStyle/>
          <a:p>
            <a:r>
              <a:rPr lang="en-US" dirty="0">
                <a:latin typeface="+mn-lt"/>
              </a:rPr>
              <a:t>A majority of Florida’s Medicaid Population receives Medicaid services through a managed care delivery system, called the Statewide Medicaid Managed Care program (SMMC).</a:t>
            </a:r>
          </a:p>
        </p:txBody>
      </p:sp>
    </p:spTree>
    <p:extLst>
      <p:ext uri="{BB962C8B-B14F-4D97-AF65-F5344CB8AC3E}">
        <p14:creationId xmlns:p14="http://schemas.microsoft.com/office/powerpoint/2010/main" val="3374336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A68CB0-ECD2-1222-9973-0A7268965EE0}"/>
              </a:ext>
            </a:extLst>
          </p:cNvPr>
          <p:cNvSpPr>
            <a:spLocks noGrp="1"/>
          </p:cNvSpPr>
          <p:nvPr>
            <p:ph idx="1"/>
          </p:nvPr>
        </p:nvSpPr>
        <p:spPr>
          <a:xfrm>
            <a:off x="571141" y="1164046"/>
            <a:ext cx="10699529" cy="4351338"/>
          </a:xfrm>
        </p:spPr>
        <p:txBody>
          <a:bodyPr/>
          <a:lstStyle/>
          <a:p>
            <a:r>
              <a:rPr lang="en-US" sz="2400" dirty="0">
                <a:latin typeface="Calibri" panose="020F0502020204030204" pitchFamily="34" charset="0"/>
                <a:cs typeface="Calibri" panose="020F0502020204030204" pitchFamily="34" charset="0"/>
              </a:rPr>
              <a:t>Since 2013-2014, most Florida Medicaid recipients have been required to enroll in the Statewide Medicaid Managed Care program (SMMC) to receive their services.</a:t>
            </a:r>
          </a:p>
          <a:p>
            <a:r>
              <a:rPr lang="en-US" sz="2400" dirty="0">
                <a:latin typeface="Calibri" panose="020F0502020204030204" pitchFamily="34" charset="0"/>
                <a:cs typeface="Calibri" panose="020F0502020204030204" pitchFamily="34" charset="0"/>
              </a:rPr>
              <a:t>The program has the following components:</a:t>
            </a:r>
          </a:p>
          <a:p>
            <a:pPr lvl="2"/>
            <a:r>
              <a:rPr lang="en-US" sz="2400" b="1" dirty="0">
                <a:latin typeface="Calibri" panose="020F0502020204030204" pitchFamily="34" charset="0"/>
                <a:cs typeface="Calibri" panose="020F0502020204030204" pitchFamily="34" charset="0"/>
              </a:rPr>
              <a:t>Managed Medical Assistance</a:t>
            </a:r>
          </a:p>
          <a:p>
            <a:pPr lvl="2"/>
            <a:r>
              <a:rPr lang="en-US" sz="2400" b="1" dirty="0">
                <a:latin typeface="Calibri" panose="020F0502020204030204" pitchFamily="34" charset="0"/>
                <a:cs typeface="Calibri" panose="020F0502020204030204" pitchFamily="34" charset="0"/>
              </a:rPr>
              <a:t>Long-Term Care</a:t>
            </a:r>
          </a:p>
          <a:p>
            <a:pPr lvl="2"/>
            <a:r>
              <a:rPr lang="en-US" sz="2400" b="1" dirty="0">
                <a:latin typeface="Calibri" panose="020F0502020204030204" pitchFamily="34" charset="0"/>
                <a:cs typeface="Calibri" panose="020F0502020204030204" pitchFamily="34" charset="0"/>
              </a:rPr>
              <a:t>Dental</a:t>
            </a:r>
            <a:r>
              <a:rPr lang="en-US" sz="2400" dirty="0">
                <a:latin typeface="Calibri" panose="020F0502020204030204" pitchFamily="34" charset="0"/>
                <a:cs typeface="Calibri" panose="020F0502020204030204" pitchFamily="34" charset="0"/>
              </a:rPr>
              <a:t>:  </a:t>
            </a:r>
          </a:p>
          <a:p>
            <a:r>
              <a:rPr lang="en-US" sz="2400" dirty="0">
                <a:latin typeface="Calibri" panose="020F0502020204030204" pitchFamily="34" charset="0"/>
                <a:cs typeface="Calibri" panose="020F0502020204030204" pitchFamily="34" charset="0"/>
              </a:rPr>
              <a:t>The Florida Legislature, through Part IV of Chapter 409, established Medicaid program as “a statewide, integrated managed care program for all covered services, including long term care services”</a:t>
            </a:r>
          </a:p>
          <a:p>
            <a:pPr lvl="1"/>
            <a:r>
              <a:rPr lang="en-US" sz="2400" dirty="0">
                <a:latin typeface="Calibri" panose="020F0502020204030204" pitchFamily="34" charset="0"/>
                <a:cs typeface="Calibri" panose="020F0502020204030204" pitchFamily="34" charset="0"/>
              </a:rPr>
              <a:t>The Managed Medical Assistance program is therefore statutorily responsible for provide all medical services to eligible recipients.</a:t>
            </a:r>
          </a:p>
        </p:txBody>
      </p:sp>
      <p:sp>
        <p:nvSpPr>
          <p:cNvPr id="4" name="Slide Number Placeholder 3">
            <a:extLst>
              <a:ext uri="{FF2B5EF4-FFF2-40B4-BE49-F238E27FC236}">
                <a16:creationId xmlns:a16="http://schemas.microsoft.com/office/drawing/2014/main" id="{7A1C5DA7-D655-7FB3-DE02-EC830218BA72}"/>
              </a:ext>
            </a:extLst>
          </p:cNvPr>
          <p:cNvSpPr>
            <a:spLocks noGrp="1"/>
          </p:cNvSpPr>
          <p:nvPr>
            <p:ph type="sldNum" sz="quarter" idx="12"/>
          </p:nvPr>
        </p:nvSpPr>
        <p:spPr/>
        <p:txBody>
          <a:bodyPr/>
          <a:lstStyle/>
          <a:p>
            <a:fld id="{60F95351-F0F3-43AD-BDC1-59D856EBACFB}" type="slidenum">
              <a:rPr lang="en-US" smtClean="0"/>
              <a:t>19</a:t>
            </a:fld>
            <a:endParaRPr lang="en-US" dirty="0"/>
          </a:p>
        </p:txBody>
      </p:sp>
      <p:sp>
        <p:nvSpPr>
          <p:cNvPr id="5" name="Title 1">
            <a:extLst>
              <a:ext uri="{FF2B5EF4-FFF2-40B4-BE49-F238E27FC236}">
                <a16:creationId xmlns:a16="http://schemas.microsoft.com/office/drawing/2014/main" id="{C64D2149-D8CE-40E4-C564-5A72387E864F}"/>
              </a:ext>
            </a:extLst>
          </p:cNvPr>
          <p:cNvSpPr>
            <a:spLocks noGrp="1"/>
          </p:cNvSpPr>
          <p:nvPr>
            <p:ph type="title"/>
          </p:nvPr>
        </p:nvSpPr>
        <p:spPr>
          <a:xfrm>
            <a:off x="838198" y="0"/>
            <a:ext cx="10515600" cy="1325563"/>
          </a:xfrm>
        </p:spPr>
        <p:txBody>
          <a:bodyPr>
            <a:normAutofit/>
          </a:bodyPr>
          <a:lstStyle/>
          <a:p>
            <a:pPr algn="ctr"/>
            <a:r>
              <a:rPr lang="en-US" dirty="0"/>
              <a:t>The Statewide Medicaid Managed Care Program</a:t>
            </a:r>
          </a:p>
        </p:txBody>
      </p:sp>
    </p:spTree>
    <p:extLst>
      <p:ext uri="{BB962C8B-B14F-4D97-AF65-F5344CB8AC3E}">
        <p14:creationId xmlns:p14="http://schemas.microsoft.com/office/powerpoint/2010/main" val="2865667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490C-2601-50F4-ACC4-C5CC3CA23778}"/>
              </a:ext>
            </a:extLst>
          </p:cNvPr>
          <p:cNvSpPr>
            <a:spLocks noGrp="1"/>
          </p:cNvSpPr>
          <p:nvPr>
            <p:ph type="title"/>
          </p:nvPr>
        </p:nvSpPr>
        <p:spPr>
          <a:xfrm>
            <a:off x="838200" y="73780"/>
            <a:ext cx="10515600" cy="1087894"/>
          </a:xfrm>
        </p:spPr>
        <p:txBody>
          <a:bodyPr/>
          <a:lstStyle/>
          <a:p>
            <a:pPr algn="ctr"/>
            <a:r>
              <a:rPr lang="en-US" dirty="0"/>
              <a:t>Agency Overview</a:t>
            </a:r>
          </a:p>
        </p:txBody>
      </p:sp>
      <p:sp>
        <p:nvSpPr>
          <p:cNvPr id="3" name="Content Placeholder 2">
            <a:extLst>
              <a:ext uri="{FF2B5EF4-FFF2-40B4-BE49-F238E27FC236}">
                <a16:creationId xmlns:a16="http://schemas.microsoft.com/office/drawing/2014/main" id="{84E51455-88C7-A767-503A-2CE2DE4E50B8}"/>
              </a:ext>
            </a:extLst>
          </p:cNvPr>
          <p:cNvSpPr>
            <a:spLocks noGrp="1"/>
          </p:cNvSpPr>
          <p:nvPr>
            <p:ph idx="1"/>
          </p:nvPr>
        </p:nvSpPr>
        <p:spPr>
          <a:xfrm>
            <a:off x="1138824" y="1161674"/>
            <a:ext cx="10214976" cy="4447065"/>
          </a:xfrm>
        </p:spPr>
        <p:txBody>
          <a:bodyPr>
            <a:normAutofit fontScale="62500" lnSpcReduction="20000"/>
          </a:bodyPr>
          <a:lstStyle/>
          <a:p>
            <a:pPr marL="0" indent="0">
              <a:lnSpc>
                <a:spcPct val="100000"/>
              </a:lnSpc>
              <a:spcBef>
                <a:spcPts val="0"/>
              </a:spcBef>
              <a:buNone/>
              <a:defRPr/>
            </a:pPr>
            <a:r>
              <a:rPr lang="en-US" sz="4800" b="1" u="sng" dirty="0">
                <a:solidFill>
                  <a:srgbClr val="002060"/>
                </a:solidFill>
                <a:latin typeface="+mn-lt"/>
                <a:ea typeface="Calibri" panose="020F0502020204030204" pitchFamily="34" charset="0"/>
                <a:cs typeface="Arial" panose="020B0604020202020204" pitchFamily="34" charset="0"/>
              </a:rPr>
              <a:t>MISSION</a:t>
            </a:r>
          </a:p>
          <a:p>
            <a:pPr marL="0" indent="0">
              <a:lnSpc>
                <a:spcPct val="100000"/>
              </a:lnSpc>
              <a:spcBef>
                <a:spcPts val="0"/>
              </a:spcBef>
              <a:buNone/>
              <a:defRPr/>
            </a:pPr>
            <a:endParaRPr lang="en-US" sz="4800" dirty="0">
              <a:solidFill>
                <a:srgbClr val="002060"/>
              </a:solidFill>
              <a:latin typeface="+mn-lt"/>
              <a:ea typeface="Calibri" panose="020F0502020204030204" pitchFamily="34" charset="0"/>
              <a:cs typeface="Arial" panose="020B0604020202020204" pitchFamily="34" charset="0"/>
            </a:endParaRPr>
          </a:p>
          <a:p>
            <a:pPr marL="0" indent="0">
              <a:lnSpc>
                <a:spcPct val="100000"/>
              </a:lnSpc>
              <a:spcBef>
                <a:spcPts val="0"/>
              </a:spcBef>
              <a:buNone/>
              <a:defRPr/>
            </a:pPr>
            <a:r>
              <a:rPr lang="en-US" sz="4800" dirty="0">
                <a:solidFill>
                  <a:srgbClr val="002060"/>
                </a:solidFill>
                <a:latin typeface="+mn-lt"/>
                <a:ea typeface="Calibri" panose="020F0502020204030204" pitchFamily="34" charset="0"/>
                <a:cs typeface="Arial" panose="020B0604020202020204" pitchFamily="34" charset="0"/>
              </a:rPr>
              <a:t>Better Health Care for all Floridians</a:t>
            </a:r>
          </a:p>
          <a:p>
            <a:pPr marL="0" indent="0">
              <a:lnSpc>
                <a:spcPct val="100000"/>
              </a:lnSpc>
              <a:spcBef>
                <a:spcPts val="0"/>
              </a:spcBef>
              <a:buNone/>
              <a:defRPr/>
            </a:pPr>
            <a:endParaRPr lang="en-US" sz="4800" b="1" u="sng" dirty="0">
              <a:solidFill>
                <a:srgbClr val="002060"/>
              </a:solidFill>
              <a:latin typeface="+mn-lt"/>
              <a:ea typeface="Calibri" panose="020F0502020204030204" pitchFamily="34" charset="0"/>
              <a:cs typeface="Arial" panose="020B0604020202020204" pitchFamily="34" charset="0"/>
            </a:endParaRPr>
          </a:p>
          <a:p>
            <a:pPr marL="0" indent="0">
              <a:lnSpc>
                <a:spcPct val="100000"/>
              </a:lnSpc>
              <a:spcBef>
                <a:spcPts val="600"/>
              </a:spcBef>
              <a:buNone/>
              <a:defRPr/>
            </a:pPr>
            <a:r>
              <a:rPr lang="en-US" sz="4800" b="1" u="sng" dirty="0">
                <a:solidFill>
                  <a:srgbClr val="002060"/>
                </a:solidFill>
                <a:latin typeface="+mn-lt"/>
                <a:ea typeface="Calibri" panose="020F0502020204030204" pitchFamily="34" charset="0"/>
                <a:cs typeface="Arial" panose="020B0604020202020204" pitchFamily="34" charset="0"/>
              </a:rPr>
              <a:t>CORE FUNCTIONS</a:t>
            </a:r>
          </a:p>
          <a:p>
            <a:pPr>
              <a:lnSpc>
                <a:spcPct val="100000"/>
              </a:lnSpc>
              <a:spcBef>
                <a:spcPts val="600"/>
              </a:spcBef>
              <a:buFontTx/>
              <a:buChar char="-"/>
              <a:defRPr/>
            </a:pPr>
            <a:r>
              <a:rPr lang="en-US" sz="4800" dirty="0">
                <a:solidFill>
                  <a:srgbClr val="002060"/>
                </a:solidFill>
                <a:latin typeface="+mn-lt"/>
                <a:ea typeface="Calibri" panose="020F0502020204030204" pitchFamily="34" charset="0"/>
                <a:cs typeface="Arial" panose="020B0604020202020204" pitchFamily="34" charset="0"/>
              </a:rPr>
              <a:t>State’s Chief Health Policy and Planning Entity</a:t>
            </a:r>
          </a:p>
          <a:p>
            <a:pPr>
              <a:lnSpc>
                <a:spcPct val="100000"/>
              </a:lnSpc>
              <a:spcBef>
                <a:spcPts val="600"/>
              </a:spcBef>
              <a:buFontTx/>
              <a:buChar char="-"/>
              <a:defRPr/>
            </a:pPr>
            <a:r>
              <a:rPr lang="en-US" sz="4800" dirty="0">
                <a:solidFill>
                  <a:srgbClr val="002060"/>
                </a:solidFill>
                <a:latin typeface="+mn-lt"/>
                <a:ea typeface="Calibri" panose="020F0502020204030204" pitchFamily="34" charset="0"/>
                <a:cs typeface="Arial" panose="020B0604020202020204" pitchFamily="34" charset="0"/>
              </a:rPr>
              <a:t>Administering the Florida Medicaid Program</a:t>
            </a:r>
          </a:p>
          <a:p>
            <a:pPr>
              <a:lnSpc>
                <a:spcPct val="100000"/>
              </a:lnSpc>
              <a:spcBef>
                <a:spcPts val="600"/>
              </a:spcBef>
              <a:buFontTx/>
              <a:buChar char="-"/>
              <a:defRPr/>
            </a:pPr>
            <a:r>
              <a:rPr lang="en-US" sz="4800" dirty="0">
                <a:solidFill>
                  <a:srgbClr val="002060"/>
                </a:solidFill>
                <a:latin typeface="+mn-lt"/>
                <a:ea typeface="Calibri" panose="020F0502020204030204" pitchFamily="34" charset="0"/>
                <a:cs typeface="Arial" panose="020B0604020202020204" pitchFamily="34" charset="0"/>
              </a:rPr>
              <a:t>Licensure and Regulation of nearly 50,000 health care facilities</a:t>
            </a:r>
          </a:p>
          <a:p>
            <a:pPr marL="0" indent="0">
              <a:lnSpc>
                <a:spcPct val="100000"/>
              </a:lnSpc>
              <a:spcBef>
                <a:spcPts val="600"/>
              </a:spcBef>
              <a:buNone/>
              <a:defRPr/>
            </a:pPr>
            <a:r>
              <a:rPr lang="en-US" sz="4800" dirty="0">
                <a:solidFill>
                  <a:srgbClr val="002060"/>
                </a:solidFill>
                <a:latin typeface="+mn-lt"/>
                <a:ea typeface="Calibri" panose="020F0502020204030204" pitchFamily="34" charset="0"/>
                <a:cs typeface="Arial" panose="020B0604020202020204" pitchFamily="34" charset="0"/>
              </a:rPr>
              <a:t>We leverage technology to support these core functions and all agency operations.</a:t>
            </a:r>
          </a:p>
          <a:p>
            <a:pPr marL="0" indent="0">
              <a:buNone/>
            </a:pPr>
            <a:endParaRPr lang="en-US" dirty="0"/>
          </a:p>
        </p:txBody>
      </p:sp>
      <p:sp>
        <p:nvSpPr>
          <p:cNvPr id="4" name="Slide Number Placeholder 3">
            <a:extLst>
              <a:ext uri="{FF2B5EF4-FFF2-40B4-BE49-F238E27FC236}">
                <a16:creationId xmlns:a16="http://schemas.microsoft.com/office/drawing/2014/main" id="{CF796E28-10EF-0C72-2FB1-6138F1873EA0}"/>
              </a:ext>
            </a:extLst>
          </p:cNvPr>
          <p:cNvSpPr>
            <a:spLocks noGrp="1"/>
          </p:cNvSpPr>
          <p:nvPr>
            <p:ph type="sldNum" sz="quarter" idx="12"/>
          </p:nvPr>
        </p:nvSpPr>
        <p:spPr/>
        <p:txBody>
          <a:bodyPr/>
          <a:lstStyle/>
          <a:p>
            <a:fld id="{60F95351-F0F3-43AD-BDC1-59D856EBACFB}" type="slidenum">
              <a:rPr lang="en-US" smtClean="0">
                <a:solidFill>
                  <a:schemeClr val="bg1"/>
                </a:solidFill>
              </a:rPr>
              <a:t>2</a:t>
            </a:fld>
            <a:endParaRPr lang="en-US" dirty="0">
              <a:solidFill>
                <a:schemeClr val="bg1"/>
              </a:solidFill>
            </a:endParaRPr>
          </a:p>
        </p:txBody>
      </p:sp>
    </p:spTree>
    <p:extLst>
      <p:ext uri="{BB962C8B-B14F-4D97-AF65-F5344CB8AC3E}">
        <p14:creationId xmlns:p14="http://schemas.microsoft.com/office/powerpoint/2010/main" val="3307719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AAC59E-726F-4BCA-8F9E-C17D6170A131}"/>
              </a:ext>
            </a:extLst>
          </p:cNvPr>
          <p:cNvSpPr>
            <a:spLocks noGrp="1"/>
          </p:cNvSpPr>
          <p:nvPr>
            <p:ph type="sldNum" sz="quarter" idx="12"/>
          </p:nvPr>
        </p:nvSpPr>
        <p:spPr>
          <a:xfrm>
            <a:off x="9318266" y="6427911"/>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1" i="0" u="none" strike="noStrike" kern="1200" cap="none" spc="0" normalizeH="0" baseline="0" noProof="0" dirty="0">
              <a:ln>
                <a:noFill/>
              </a:ln>
              <a:effectLst/>
              <a:uLnTx/>
              <a:uFillTx/>
              <a:latin typeface="Oswald Medium" panose="00000600000000000000" pitchFamily="2" charset="0"/>
              <a:ea typeface="+mn-ea"/>
              <a:cs typeface="+mn-cs"/>
            </a:endParaRPr>
          </a:p>
        </p:txBody>
      </p:sp>
      <p:sp>
        <p:nvSpPr>
          <p:cNvPr id="9" name="Rounded Rectangle 4">
            <a:extLst>
              <a:ext uri="{FF2B5EF4-FFF2-40B4-BE49-F238E27FC236}">
                <a16:creationId xmlns:a16="http://schemas.microsoft.com/office/drawing/2014/main" id="{E9FAD7C3-E8A1-D54F-3182-2D74D856699C}"/>
              </a:ext>
            </a:extLst>
          </p:cNvPr>
          <p:cNvSpPr>
            <a:spLocks noGrp="1"/>
          </p:cNvSpPr>
          <p:nvPr>
            <p:ph idx="1"/>
          </p:nvPr>
        </p:nvSpPr>
        <p:spPr>
          <a:xfrm>
            <a:off x="1707502" y="1637515"/>
            <a:ext cx="2332653" cy="4254760"/>
          </a:xfrm>
          <a:prstGeom prst="roundRect">
            <a:avLst/>
          </a:prstGeom>
          <a:solidFill>
            <a:srgbClr val="4A7FB8"/>
          </a:solidFill>
          <a:ln w="25400" cap="flat" cmpd="sng" algn="ctr">
            <a:noFill/>
            <a:prstDash val="solid"/>
          </a:ln>
          <a:effectLst>
            <a:outerShdw blurRad="50800" dist="38100" dir="13500000" sx="101000" sy="101000" algn="br" rotWithShape="0">
              <a:prstClr val="black">
                <a:alpha val="40000"/>
              </a:prstClr>
            </a:outerShdw>
          </a:effectLst>
        </p:spPr>
        <p:txBody>
          <a:bodyPr rtlCol="0" anchor="t" anchorCtr="0">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latin typeface="+mn-lt"/>
              </a:rPr>
              <a:t>Managed Medical Assistance  (MMA)</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latin typeface="+mn-lt"/>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sng" strike="noStrike" kern="0" cap="none" spc="0" normalizeH="0" baseline="0" noProof="0" dirty="0">
                <a:ln>
                  <a:noFill/>
                </a:ln>
                <a:solidFill>
                  <a:prstClr val="white"/>
                </a:solidFill>
                <a:effectLst/>
                <a:uLnTx/>
                <a:uFillTx/>
                <a:latin typeface="+mn-lt"/>
              </a:rPr>
              <a:t>COVERAGE:</a:t>
            </a:r>
            <a:endParaRPr kumimoji="0" lang="en-US" sz="1600" b="0" i="0" u="none" strike="noStrike" kern="0" cap="none" spc="0" normalizeH="0" baseline="0" noProof="0" dirty="0">
              <a:ln>
                <a:noFill/>
              </a:ln>
              <a:solidFill>
                <a:prstClr val="white"/>
              </a:solidFill>
              <a:effectLst/>
              <a:uLnTx/>
              <a:uFillTx/>
              <a:latin typeface="+mn-lt"/>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mn-lt"/>
              </a:rPr>
              <a:t>Preventive, acute, behavioral, and therapeutics services, including pharmacy and transportation services.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prstClr val="white"/>
              </a:solidFill>
              <a:effectLst/>
              <a:uLnTx/>
              <a:uFillTx/>
              <a:latin typeface="+mn-lt"/>
            </a:endParaRPr>
          </a:p>
          <a:p>
            <a:pPr marL="0" marR="0" lvl="0" indent="0" defTabSz="914400" eaLnBrk="1" fontAlgn="auto" latinLnBrk="0" hangingPunct="1">
              <a:lnSpc>
                <a:spcPct val="100000"/>
              </a:lnSpc>
              <a:spcBef>
                <a:spcPts val="0"/>
              </a:spcBef>
              <a:spcAft>
                <a:spcPts val="0"/>
              </a:spcAft>
              <a:buClrTx/>
              <a:buSzPct val="75000"/>
              <a:buFontTx/>
              <a:buNone/>
              <a:tabLst/>
              <a:defRPr/>
            </a:pPr>
            <a:r>
              <a:rPr kumimoji="0" lang="en-US" sz="1600" b="0" i="0" u="sng" strike="noStrike" kern="0" cap="none" spc="0" normalizeH="0" baseline="0" noProof="0" dirty="0">
                <a:ln>
                  <a:noFill/>
                </a:ln>
                <a:solidFill>
                  <a:prstClr val="white"/>
                </a:solidFill>
                <a:effectLst/>
                <a:uLnTx/>
                <a:uFillTx/>
                <a:latin typeface="+mn-lt"/>
              </a:rPr>
              <a:t>ENROLLMENT: </a:t>
            </a:r>
            <a:endParaRPr kumimoji="0" lang="en-US" sz="1600" b="0" i="0" u="none" strike="noStrike" kern="0" cap="none" spc="0" normalizeH="0" baseline="0" noProof="0" dirty="0">
              <a:ln>
                <a:noFill/>
              </a:ln>
              <a:solidFill>
                <a:prstClr val="white"/>
              </a:solidFill>
              <a:effectLst/>
              <a:uLnTx/>
              <a:uFillTx/>
              <a:latin typeface="+mn-lt"/>
            </a:endParaRPr>
          </a:p>
          <a:p>
            <a:pPr marL="0" marR="0" lvl="0" indent="0" defTabSz="914400" eaLnBrk="1" fontAlgn="auto" latinLnBrk="0" hangingPunct="1">
              <a:lnSpc>
                <a:spcPct val="100000"/>
              </a:lnSpc>
              <a:spcBef>
                <a:spcPts val="0"/>
              </a:spcBef>
              <a:spcAft>
                <a:spcPts val="0"/>
              </a:spcAft>
              <a:buClrTx/>
              <a:buSzPct val="75000"/>
              <a:buFontTx/>
              <a:buNone/>
              <a:tabLst/>
              <a:defRPr/>
            </a:pPr>
            <a:r>
              <a:rPr kumimoji="0" lang="en-US" sz="1600" b="0" i="0" u="none" strike="noStrike" kern="0" cap="none" spc="0" normalizeH="0" baseline="0" noProof="0" dirty="0">
                <a:ln>
                  <a:noFill/>
                </a:ln>
                <a:solidFill>
                  <a:prstClr val="white"/>
                </a:solidFill>
                <a:effectLst/>
                <a:uLnTx/>
                <a:uFillTx/>
                <a:latin typeface="+mn-lt"/>
              </a:rPr>
              <a:t>Most Medicaid recipients must enroll in an MMA plan.</a:t>
            </a:r>
          </a:p>
        </p:txBody>
      </p:sp>
      <p:sp>
        <p:nvSpPr>
          <p:cNvPr id="10" name="Rounded Rectangle 5">
            <a:extLst>
              <a:ext uri="{FF2B5EF4-FFF2-40B4-BE49-F238E27FC236}">
                <a16:creationId xmlns:a16="http://schemas.microsoft.com/office/drawing/2014/main" id="{8A017ECA-A440-498F-E862-D1060439C8B2}"/>
              </a:ext>
            </a:extLst>
          </p:cNvPr>
          <p:cNvSpPr/>
          <p:nvPr/>
        </p:nvSpPr>
        <p:spPr>
          <a:xfrm>
            <a:off x="4715112" y="1637515"/>
            <a:ext cx="2527674" cy="4336354"/>
          </a:xfrm>
          <a:prstGeom prst="roundRect">
            <a:avLst/>
          </a:prstGeom>
          <a:solidFill>
            <a:srgbClr val="1153A1"/>
          </a:solidFill>
          <a:ln w="25400" cap="flat" cmpd="sng" algn="ctr">
            <a:noFill/>
            <a:prstDash val="solid"/>
          </a:ln>
          <a:effectLst>
            <a:outerShdw blurRad="50800" dist="38100" dir="13500000" sx="101000" sy="101000" algn="br" rotWithShape="0">
              <a:prstClr val="black">
                <a:alpha val="40000"/>
              </a:prstClr>
            </a:outerShdw>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a:ln>
                  <a:noFill/>
                </a:ln>
                <a:solidFill>
                  <a:srgbClr val="FFFFFF"/>
                </a:solidFill>
                <a:effectLst/>
                <a:uLnTx/>
                <a:uFillTx/>
              </a:rPr>
              <a:t>Long-Term Care (LTC)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sng" strike="noStrike" kern="0" cap="none" spc="0" normalizeH="0" baseline="0" noProof="0" dirty="0">
                <a:ln>
                  <a:noFill/>
                </a:ln>
                <a:solidFill>
                  <a:prstClr val="white"/>
                </a:solidFill>
                <a:effectLst/>
                <a:uLnTx/>
                <a:uFillTx/>
              </a:rPr>
              <a:t>COVERAGE:</a:t>
            </a:r>
            <a:endParaRPr kumimoji="0" lang="en-US" sz="1400" b="0" i="0" u="none" strike="noStrike" kern="0" cap="none" spc="0" normalizeH="0" baseline="0" noProof="0" dirty="0">
              <a:ln>
                <a:noFill/>
              </a:ln>
              <a:solidFill>
                <a:prstClr val="white"/>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white"/>
                </a:solidFill>
                <a:effectLst/>
                <a:uLnTx/>
                <a:uFillTx/>
              </a:rPr>
              <a:t>Nursing facility, assisted living, and Home and Community-Based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sng" strike="noStrike" kern="0" cap="none" spc="0" normalizeH="0" baseline="0" noProof="0" dirty="0">
              <a:ln>
                <a:noFill/>
              </a:ln>
              <a:solidFill>
                <a:prstClr val="white"/>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sng" strike="noStrike" kern="0" cap="none" spc="0" normalizeH="0" baseline="0" noProof="0" dirty="0">
                <a:ln>
                  <a:noFill/>
                </a:ln>
                <a:solidFill>
                  <a:prstClr val="white"/>
                </a:solidFill>
                <a:effectLst/>
                <a:uLnTx/>
                <a:uFillTx/>
              </a:rPr>
              <a:t>ENROLLMENT:</a:t>
            </a:r>
            <a:endParaRPr kumimoji="0" lang="en-US" sz="1400" b="0" i="0" u="none" strike="noStrike" kern="0" cap="none" spc="0" normalizeH="0" baseline="0" noProof="0" dirty="0">
              <a:ln>
                <a:noFill/>
              </a:ln>
              <a:solidFill>
                <a:prstClr val="white"/>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white"/>
                </a:solidFill>
                <a:effectLst/>
                <a:uLnTx/>
                <a:uFillTx/>
              </a:rPr>
              <a:t>65 years of age or older, or age 18 or older and eligible for Medicaid by reason of a disability.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white"/>
                </a:solidFill>
                <a:effectLst/>
                <a:uLnTx/>
                <a:uFillTx/>
              </a:rPr>
              <a:t>Requires Nursing Facility level of care or Hospital level of care for individuals diagnosed with cystic fibrosis.</a:t>
            </a:r>
          </a:p>
        </p:txBody>
      </p:sp>
      <p:sp>
        <p:nvSpPr>
          <p:cNvPr id="11" name="Rounded Rectangle 6">
            <a:extLst>
              <a:ext uri="{FF2B5EF4-FFF2-40B4-BE49-F238E27FC236}">
                <a16:creationId xmlns:a16="http://schemas.microsoft.com/office/drawing/2014/main" id="{E8D4BB57-A278-F920-7C22-ADF8BC9AA306}"/>
              </a:ext>
            </a:extLst>
          </p:cNvPr>
          <p:cNvSpPr/>
          <p:nvPr/>
        </p:nvSpPr>
        <p:spPr>
          <a:xfrm>
            <a:off x="8162192" y="1637515"/>
            <a:ext cx="2527674" cy="4368856"/>
          </a:xfrm>
          <a:prstGeom prst="roundRect">
            <a:avLst/>
          </a:prstGeom>
          <a:solidFill>
            <a:srgbClr val="023068"/>
          </a:solidFill>
          <a:ln w="25400" cap="flat" cmpd="sng" algn="ctr">
            <a:noFill/>
            <a:prstDash val="solid"/>
          </a:ln>
          <a:effectLst>
            <a:outerShdw blurRad="50800" dist="38100" dir="13500000" sx="101000" sy="101000" algn="br" rotWithShape="0">
              <a:prstClr val="black">
                <a:alpha val="40000"/>
              </a:prstClr>
            </a:outerShdw>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a:ln>
                  <a:noFill/>
                </a:ln>
                <a:solidFill>
                  <a:srgbClr val="FFFFFF"/>
                </a:solidFill>
                <a:effectLst/>
                <a:uLnTx/>
                <a:uFillTx/>
                <a:ea typeface="+mn-ea"/>
                <a:cs typeface="+mn-cs"/>
              </a:rPr>
              <a:t>Dental</a:t>
            </a:r>
            <a:r>
              <a:rPr kumimoji="0" lang="en-US" sz="2400" b="1" i="0" u="none" strike="noStrike" kern="0" cap="none" spc="0" normalizeH="0" baseline="0" noProof="0" dirty="0">
                <a:ln>
                  <a:noFill/>
                </a:ln>
                <a:solidFill>
                  <a:srgbClr val="FFFFFF"/>
                </a:solidFill>
                <a:effectLst/>
                <a:uLnTx/>
                <a:uFillTx/>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0" cap="none" spc="0" normalizeH="0" baseline="0" noProof="0" dirty="0">
                <a:ln>
                  <a:noFill/>
                </a:ln>
                <a:solidFill>
                  <a:prstClr val="white"/>
                </a:solidFill>
                <a:effectLst/>
                <a:uLnTx/>
                <a:uFillTx/>
                <a:ea typeface="+mn-ea"/>
                <a:cs typeface="+mn-cs"/>
              </a:rPr>
              <a:t>COVERAGE:</a:t>
            </a:r>
            <a:endParaRPr kumimoji="0" lang="en-US" sz="1600" b="0" i="0" u="none" strike="noStrike" kern="0" cap="none" spc="0" normalizeH="0" baseline="0" noProof="0" dirty="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ea typeface="+mn-ea"/>
                <a:cs typeface="+mn-cs"/>
              </a:rPr>
              <a:t>Preventive and therapeutic dental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0" cap="none" spc="0" normalizeH="0" baseline="0" noProof="0" dirty="0">
                <a:ln>
                  <a:noFill/>
                </a:ln>
                <a:solidFill>
                  <a:prstClr val="white"/>
                </a:solidFill>
                <a:effectLst/>
                <a:uLnTx/>
                <a:uFillTx/>
                <a:ea typeface="+mn-ea"/>
                <a:cs typeface="+mn-cs"/>
              </a:rPr>
              <a:t>ENROLLMENT:</a:t>
            </a:r>
            <a:endParaRPr kumimoji="0" lang="en-US" sz="1600" b="0" i="0" u="none" strike="noStrike" kern="0" cap="none" spc="0" normalizeH="0" baseline="0" noProof="0" dirty="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Pct val="75000"/>
              <a:buFontTx/>
              <a:buNone/>
              <a:tabLst/>
              <a:defRPr/>
            </a:pPr>
            <a:r>
              <a:rPr kumimoji="0" lang="en-US" sz="1600" b="0" i="0" u="none" strike="noStrike" kern="0" cap="none" spc="0" normalizeH="0" baseline="0" noProof="0" dirty="0">
                <a:ln>
                  <a:noFill/>
                </a:ln>
                <a:solidFill>
                  <a:prstClr val="white"/>
                </a:solidFill>
                <a:effectLst/>
                <a:uLnTx/>
                <a:uFillTx/>
                <a:ea typeface="+mn-ea"/>
                <a:cs typeface="+mn-cs"/>
              </a:rPr>
              <a:t>All Medicaid recipients in managed care and all fully Medicaid eligible fee-for-service individuals.</a:t>
            </a:r>
          </a:p>
          <a:p>
            <a:pPr marL="0" marR="0" lvl="0" indent="0" algn="l" defTabSz="914400" rtl="0" eaLnBrk="1" fontAlgn="auto" latinLnBrk="0" hangingPunct="1">
              <a:lnSpc>
                <a:spcPct val="100000"/>
              </a:lnSpc>
              <a:spcBef>
                <a:spcPts val="0"/>
              </a:spcBef>
              <a:spcAft>
                <a:spcPts val="0"/>
              </a:spcAft>
              <a:buClrTx/>
              <a:buSzPct val="75000"/>
              <a:buFontTx/>
              <a:buNone/>
              <a:tabLst/>
              <a:defRPr/>
            </a:pPr>
            <a:endParaRPr kumimoji="0" lang="en-US" b="0" i="0" u="none" strike="noStrike" kern="0" cap="none" spc="0" normalizeH="0" baseline="0" noProof="0" dirty="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ea typeface="+mn-ea"/>
              <a:cs typeface="+mn-cs"/>
            </a:endParaRPr>
          </a:p>
        </p:txBody>
      </p:sp>
      <p:sp>
        <p:nvSpPr>
          <p:cNvPr id="3" name="Title 1">
            <a:extLst>
              <a:ext uri="{FF2B5EF4-FFF2-40B4-BE49-F238E27FC236}">
                <a16:creationId xmlns:a16="http://schemas.microsoft.com/office/drawing/2014/main" id="{28BDCBF8-11C3-A0AE-1B09-20C984FAB907}"/>
              </a:ext>
            </a:extLst>
          </p:cNvPr>
          <p:cNvSpPr>
            <a:spLocks noGrp="1"/>
          </p:cNvSpPr>
          <p:nvPr>
            <p:ph type="title"/>
          </p:nvPr>
        </p:nvSpPr>
        <p:spPr>
          <a:xfrm>
            <a:off x="838198" y="0"/>
            <a:ext cx="10515600" cy="1325563"/>
          </a:xfrm>
        </p:spPr>
        <p:txBody>
          <a:bodyPr>
            <a:normAutofit/>
          </a:bodyPr>
          <a:lstStyle/>
          <a:p>
            <a:pPr algn="ctr"/>
            <a:r>
              <a:rPr lang="en-US" dirty="0"/>
              <a:t>The Statewide Medicaid Managed Care Program</a:t>
            </a:r>
          </a:p>
        </p:txBody>
      </p:sp>
    </p:spTree>
    <p:extLst>
      <p:ext uri="{BB962C8B-B14F-4D97-AF65-F5344CB8AC3E}">
        <p14:creationId xmlns:p14="http://schemas.microsoft.com/office/powerpoint/2010/main" val="1849397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19624-7788-2B65-8FF3-1DCBEC1D821A}"/>
              </a:ext>
            </a:extLst>
          </p:cNvPr>
          <p:cNvSpPr>
            <a:spLocks noGrp="1"/>
          </p:cNvSpPr>
          <p:nvPr>
            <p:ph type="title"/>
          </p:nvPr>
        </p:nvSpPr>
        <p:spPr>
          <a:xfrm>
            <a:off x="83127" y="365125"/>
            <a:ext cx="11787448" cy="1325563"/>
          </a:xfrm>
        </p:spPr>
        <p:txBody>
          <a:bodyPr>
            <a:normAutofit/>
          </a:bodyPr>
          <a:lstStyle/>
          <a:p>
            <a:pPr algn="ctr"/>
            <a:r>
              <a:rPr lang="en-US" dirty="0"/>
              <a:t>The Statewide Medicaid Managed Care Program: Services</a:t>
            </a:r>
          </a:p>
        </p:txBody>
      </p:sp>
      <p:sp>
        <p:nvSpPr>
          <p:cNvPr id="3" name="Content Placeholder 2">
            <a:extLst>
              <a:ext uri="{FF2B5EF4-FFF2-40B4-BE49-F238E27FC236}">
                <a16:creationId xmlns:a16="http://schemas.microsoft.com/office/drawing/2014/main" id="{A564A6FB-2245-4DF8-610D-42D9F9866F7A}"/>
              </a:ext>
            </a:extLst>
          </p:cNvPr>
          <p:cNvSpPr>
            <a:spLocks noGrp="1"/>
          </p:cNvSpPr>
          <p:nvPr>
            <p:ph idx="1"/>
          </p:nvPr>
        </p:nvSpPr>
        <p:spPr/>
        <p:txBody>
          <a:bodyPr/>
          <a:lstStyle/>
          <a:p>
            <a:r>
              <a:rPr lang="en-US" sz="2800" dirty="0">
                <a:latin typeface="+mn-lt"/>
              </a:rPr>
              <a:t>Under the Managed Medical Assistance Program plans provide:</a:t>
            </a:r>
          </a:p>
          <a:p>
            <a:pPr lvl="1"/>
            <a:r>
              <a:rPr lang="en-US" dirty="0">
                <a:latin typeface="+mn-lt"/>
              </a:rPr>
              <a:t>All services included in Florida’s Medicaid State Plan</a:t>
            </a:r>
          </a:p>
          <a:p>
            <a:pPr lvl="1"/>
            <a:r>
              <a:rPr lang="en-US" dirty="0">
                <a:latin typeface="+mn-lt"/>
              </a:rPr>
              <a:t>Additional Expanded Benefit</a:t>
            </a:r>
          </a:p>
          <a:p>
            <a:pPr lvl="1"/>
            <a:r>
              <a:rPr lang="en-US" dirty="0">
                <a:latin typeface="+mn-lt"/>
              </a:rPr>
              <a:t>Additional “In Lieu of” Services</a:t>
            </a:r>
          </a:p>
          <a:p>
            <a:pPr lvl="1"/>
            <a:r>
              <a:rPr lang="en-US" dirty="0">
                <a:latin typeface="+mn-lt"/>
              </a:rPr>
              <a:t>Case management services</a:t>
            </a:r>
          </a:p>
          <a:p>
            <a:endParaRPr lang="en-US" dirty="0"/>
          </a:p>
        </p:txBody>
      </p:sp>
      <p:sp>
        <p:nvSpPr>
          <p:cNvPr id="4" name="Slide Number Placeholder 3">
            <a:extLst>
              <a:ext uri="{FF2B5EF4-FFF2-40B4-BE49-F238E27FC236}">
                <a16:creationId xmlns:a16="http://schemas.microsoft.com/office/drawing/2014/main" id="{12B55735-FC08-63BA-DBEA-C0E3154174D7}"/>
              </a:ext>
            </a:extLst>
          </p:cNvPr>
          <p:cNvSpPr>
            <a:spLocks noGrp="1"/>
          </p:cNvSpPr>
          <p:nvPr>
            <p:ph type="sldNum" sz="quarter" idx="12"/>
          </p:nvPr>
        </p:nvSpPr>
        <p:spPr/>
        <p:txBody>
          <a:bodyPr/>
          <a:lstStyle/>
          <a:p>
            <a:fld id="{60F95351-F0F3-43AD-BDC1-59D856EBACFB}" type="slidenum">
              <a:rPr lang="en-US" smtClean="0"/>
              <a:t>21</a:t>
            </a:fld>
            <a:endParaRPr lang="en-US" dirty="0"/>
          </a:p>
        </p:txBody>
      </p:sp>
    </p:spTree>
    <p:extLst>
      <p:ext uri="{BB962C8B-B14F-4D97-AF65-F5344CB8AC3E}">
        <p14:creationId xmlns:p14="http://schemas.microsoft.com/office/powerpoint/2010/main" val="3220017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469895A-2A0E-4DFB-B8AE-7EE6B53579AD}"/>
              </a:ext>
            </a:extLst>
          </p:cNvPr>
          <p:cNvSpPr/>
          <p:nvPr/>
        </p:nvSpPr>
        <p:spPr>
          <a:xfrm>
            <a:off x="0" y="3122"/>
            <a:ext cx="12231755" cy="135172"/>
          </a:xfrm>
          <a:prstGeom prst="rect">
            <a:avLst/>
          </a:prstGeom>
          <a:solidFill>
            <a:srgbClr val="CD10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4479DD1-5B56-4751-BD94-4294D5475947}"/>
              </a:ext>
            </a:extLst>
          </p:cNvPr>
          <p:cNvSpPr>
            <a:spLocks noGrp="1"/>
          </p:cNvSpPr>
          <p:nvPr>
            <p:ph idx="1"/>
          </p:nvPr>
        </p:nvSpPr>
        <p:spPr>
          <a:xfrm>
            <a:off x="479713" y="1167745"/>
            <a:ext cx="11232573" cy="4696215"/>
          </a:xfrm>
        </p:spPr>
        <p:txBody>
          <a:bodyPr>
            <a:noAutofit/>
          </a:bodyPr>
          <a:lstStyle/>
          <a:p>
            <a:pPr>
              <a:lnSpc>
                <a:spcPct val="100000"/>
              </a:lnSpc>
              <a:spcBef>
                <a:spcPts val="300"/>
              </a:spcBef>
              <a:spcAft>
                <a:spcPts val="600"/>
              </a:spcAft>
              <a:defRPr/>
            </a:pPr>
            <a:r>
              <a:rPr lang="en-US" sz="2400" dirty="0">
                <a:latin typeface="+mn-lt"/>
                <a:ea typeface="Calibri" panose="020F0502020204030204" pitchFamily="34" charset="0"/>
                <a:cs typeface="Arial" panose="020B0604020202020204" pitchFamily="34" charset="0"/>
              </a:rPr>
              <a:t>Florida Medicaid provides a comprehensive behavioral health benefit package that includes an array of community and inpatient services. </a:t>
            </a:r>
          </a:p>
          <a:p>
            <a:pPr>
              <a:lnSpc>
                <a:spcPct val="100000"/>
              </a:lnSpc>
              <a:spcBef>
                <a:spcPts val="300"/>
              </a:spcBef>
              <a:spcAft>
                <a:spcPts val="600"/>
              </a:spcAft>
              <a:defRPr/>
            </a:pPr>
            <a:endParaRPr lang="en-US" dirty="0">
              <a:latin typeface="+mn-lt"/>
              <a:ea typeface="Calibri" panose="020F0502020204030204" pitchFamily="34" charset="0"/>
              <a:cs typeface="Arial" panose="020B0604020202020204" pitchFamily="34" charset="0"/>
            </a:endParaRPr>
          </a:p>
          <a:p>
            <a:pPr>
              <a:lnSpc>
                <a:spcPct val="100000"/>
              </a:lnSpc>
              <a:spcBef>
                <a:spcPts val="300"/>
              </a:spcBef>
              <a:spcAft>
                <a:spcPts val="600"/>
              </a:spcAft>
              <a:defRPr/>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300"/>
              </a:spcBef>
              <a:spcAft>
                <a:spcPts val="600"/>
              </a:spcAft>
              <a:defRPr/>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300"/>
              </a:spcBef>
              <a:spcAft>
                <a:spcPts val="600"/>
              </a:spcAft>
              <a:defRPr/>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300"/>
              </a:spcBef>
              <a:spcAft>
                <a:spcPts val="600"/>
              </a:spcAft>
              <a:defRPr/>
            </a:pPr>
            <a:endParaRPr lang="en-US" sz="1800" dirty="0">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300"/>
              </a:spcBef>
              <a:spcAft>
                <a:spcPts val="600"/>
              </a:spcAft>
              <a:defRPr/>
            </a:pPr>
            <a:endParaRPr lang="en-US" sz="105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909D9AF4-A282-46BF-8FBE-C29638EAA63D}"/>
              </a:ext>
            </a:extLst>
          </p:cNvPr>
          <p:cNvGraphicFramePr/>
          <p:nvPr>
            <p:extLst>
              <p:ext uri="{D42A27DB-BD31-4B8C-83A1-F6EECF244321}">
                <p14:modId xmlns:p14="http://schemas.microsoft.com/office/powerpoint/2010/main" val="2861030466"/>
              </p:ext>
            </p:extLst>
          </p:nvPr>
        </p:nvGraphicFramePr>
        <p:xfrm>
          <a:off x="5714492" y="2135332"/>
          <a:ext cx="6195869" cy="2587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ABEC5B3B-6887-4167-B8B0-39CE2F35648D}"/>
              </a:ext>
            </a:extLst>
          </p:cNvPr>
          <p:cNvSpPr txBox="1"/>
          <p:nvPr/>
        </p:nvSpPr>
        <p:spPr>
          <a:xfrm>
            <a:off x="496396" y="2592522"/>
            <a:ext cx="5141769" cy="1846659"/>
          </a:xfrm>
          <a:prstGeom prst="rect">
            <a:avLst/>
          </a:prstGeom>
          <a:noFill/>
        </p:spPr>
        <p:txBody>
          <a:bodyPr wrap="square" rtlCol="0">
            <a:spAutoFit/>
          </a:bodyPr>
          <a:lstStyle/>
          <a:p>
            <a:pPr marL="342900" indent="-342900">
              <a:buFont typeface="Arial" panose="020B0604020202020204" pitchFamily="34" charset="0"/>
              <a:buChar char="•"/>
            </a:pPr>
            <a:r>
              <a:rPr lang="en-US" sz="2400" dirty="0">
                <a:cs typeface="Arial" panose="020B0604020202020204" pitchFamily="34" charset="0"/>
              </a:rPr>
              <a:t>Members under 21 years old are entitled to an additional array of prevention, diagnostic, and treatment services such as:</a:t>
            </a:r>
          </a:p>
          <a:p>
            <a:endParaRPr lang="en-US" dirty="0"/>
          </a:p>
        </p:txBody>
      </p:sp>
      <p:pic>
        <p:nvPicPr>
          <p:cNvPr id="12" name="Graphic 11" descr="Right And Left Brain with solid fill">
            <a:extLst>
              <a:ext uri="{FF2B5EF4-FFF2-40B4-BE49-F238E27FC236}">
                <a16:creationId xmlns:a16="http://schemas.microsoft.com/office/drawing/2014/main" id="{5F90B770-072A-463A-B2A1-F82FC026072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034316" y="3163369"/>
            <a:ext cx="451662" cy="451662"/>
          </a:xfrm>
          <a:prstGeom prst="rect">
            <a:avLst/>
          </a:prstGeom>
        </p:spPr>
      </p:pic>
      <p:pic>
        <p:nvPicPr>
          <p:cNvPr id="15" name="Graphic 14" descr="Family with two children with solid fill">
            <a:extLst>
              <a:ext uri="{FF2B5EF4-FFF2-40B4-BE49-F238E27FC236}">
                <a16:creationId xmlns:a16="http://schemas.microsoft.com/office/drawing/2014/main" id="{25F8E523-900F-4475-A0B2-9FD50E52923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815698" y="2335827"/>
            <a:ext cx="527207" cy="527207"/>
          </a:xfrm>
          <a:prstGeom prst="rect">
            <a:avLst/>
          </a:prstGeom>
        </p:spPr>
      </p:pic>
      <p:pic>
        <p:nvPicPr>
          <p:cNvPr id="17" name="Graphic 16" descr="Marker with solid fill">
            <a:extLst>
              <a:ext uri="{FF2B5EF4-FFF2-40B4-BE49-F238E27FC236}">
                <a16:creationId xmlns:a16="http://schemas.microsoft.com/office/drawing/2014/main" id="{D554F5E9-56A6-4A33-B79B-0C0EFE651BB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781882" y="3882094"/>
            <a:ext cx="581805" cy="581805"/>
          </a:xfrm>
          <a:prstGeom prst="rect">
            <a:avLst/>
          </a:prstGeom>
        </p:spPr>
      </p:pic>
      <p:sp>
        <p:nvSpPr>
          <p:cNvPr id="11" name="Title 1">
            <a:extLst>
              <a:ext uri="{FF2B5EF4-FFF2-40B4-BE49-F238E27FC236}">
                <a16:creationId xmlns:a16="http://schemas.microsoft.com/office/drawing/2014/main" id="{5345FCEF-CB8B-7C46-9890-609118A99E1B}"/>
              </a:ext>
            </a:extLst>
          </p:cNvPr>
          <p:cNvSpPr>
            <a:spLocks noGrp="1"/>
          </p:cNvSpPr>
          <p:nvPr>
            <p:ph type="title"/>
          </p:nvPr>
        </p:nvSpPr>
        <p:spPr>
          <a:xfrm>
            <a:off x="140592" y="134484"/>
            <a:ext cx="11787448" cy="893212"/>
          </a:xfrm>
        </p:spPr>
        <p:txBody>
          <a:bodyPr>
            <a:normAutofit/>
          </a:bodyPr>
          <a:lstStyle/>
          <a:p>
            <a:pPr algn="ctr"/>
            <a:r>
              <a:rPr lang="en-US" dirty="0"/>
              <a:t>The SMMC Program: State Plan Services</a:t>
            </a:r>
          </a:p>
        </p:txBody>
      </p:sp>
      <p:sp>
        <p:nvSpPr>
          <p:cNvPr id="4" name="Slide Number Placeholder 3">
            <a:extLst>
              <a:ext uri="{FF2B5EF4-FFF2-40B4-BE49-F238E27FC236}">
                <a16:creationId xmlns:a16="http://schemas.microsoft.com/office/drawing/2014/main" id="{9C6AEB05-83C6-2764-0719-B3A5BAA6DE00}"/>
              </a:ext>
            </a:extLst>
          </p:cNvPr>
          <p:cNvSpPr>
            <a:spLocks noGrp="1"/>
          </p:cNvSpPr>
          <p:nvPr>
            <p:ph type="sldNum" sz="quarter" idx="12"/>
          </p:nvPr>
        </p:nvSpPr>
        <p:spPr>
          <a:xfrm>
            <a:off x="9338388" y="6416245"/>
            <a:ext cx="2743200" cy="365125"/>
          </a:xfrm>
        </p:spPr>
        <p:txBody>
          <a:bodyPr/>
          <a:lstStyle/>
          <a:p>
            <a:fld id="{60F95351-F0F3-43AD-BDC1-59D856EBACFB}" type="slidenum">
              <a:rPr lang="en-US" smtClean="0"/>
              <a:t>22</a:t>
            </a:fld>
            <a:endParaRPr lang="en-US" dirty="0"/>
          </a:p>
        </p:txBody>
      </p:sp>
    </p:spTree>
    <p:extLst>
      <p:ext uri="{BB962C8B-B14F-4D97-AF65-F5344CB8AC3E}">
        <p14:creationId xmlns:p14="http://schemas.microsoft.com/office/powerpoint/2010/main" val="4398346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19624-7788-2B65-8FF3-1DCBEC1D821A}"/>
              </a:ext>
            </a:extLst>
          </p:cNvPr>
          <p:cNvSpPr>
            <a:spLocks noGrp="1"/>
          </p:cNvSpPr>
          <p:nvPr>
            <p:ph type="title"/>
          </p:nvPr>
        </p:nvSpPr>
        <p:spPr>
          <a:xfrm>
            <a:off x="202276" y="0"/>
            <a:ext cx="11787448" cy="1325563"/>
          </a:xfrm>
        </p:spPr>
        <p:txBody>
          <a:bodyPr>
            <a:normAutofit/>
          </a:bodyPr>
          <a:lstStyle/>
          <a:p>
            <a:pPr algn="ctr"/>
            <a:r>
              <a:rPr lang="en-US" dirty="0"/>
              <a:t>The SMMC Program: Expanded Benefits</a:t>
            </a:r>
          </a:p>
        </p:txBody>
      </p:sp>
      <p:sp>
        <p:nvSpPr>
          <p:cNvPr id="3" name="Content Placeholder 2">
            <a:extLst>
              <a:ext uri="{FF2B5EF4-FFF2-40B4-BE49-F238E27FC236}">
                <a16:creationId xmlns:a16="http://schemas.microsoft.com/office/drawing/2014/main" id="{A564A6FB-2245-4DF8-610D-42D9F9866F7A}"/>
              </a:ext>
            </a:extLst>
          </p:cNvPr>
          <p:cNvSpPr>
            <a:spLocks noGrp="1"/>
          </p:cNvSpPr>
          <p:nvPr>
            <p:ph idx="1"/>
          </p:nvPr>
        </p:nvSpPr>
        <p:spPr>
          <a:xfrm>
            <a:off x="749709" y="1253331"/>
            <a:ext cx="10515600" cy="4351338"/>
          </a:xfrm>
        </p:spPr>
        <p:txBody>
          <a:bodyPr>
            <a:normAutofit/>
          </a:bodyPr>
          <a:lstStyle/>
          <a:p>
            <a:r>
              <a:rPr lang="en-US" dirty="0">
                <a:latin typeface="+mn-lt"/>
              </a:rPr>
              <a:t>All managed care plans participating in the SMMC program have the opportunity to offer expanded benefits to their enrollees.</a:t>
            </a:r>
          </a:p>
          <a:p>
            <a:r>
              <a:rPr lang="en-US" dirty="0">
                <a:latin typeface="+mn-lt"/>
              </a:rPr>
              <a:t>Expanded benefits are services that are offered in addition to those available through the Medicaid program. Plans can:</a:t>
            </a:r>
          </a:p>
          <a:p>
            <a:pPr lvl="1"/>
            <a:r>
              <a:rPr lang="en-US" sz="2400" dirty="0">
                <a:latin typeface="+mn-lt"/>
              </a:rPr>
              <a:t>Exceed the limits stated in Medicaid policy for certain services; or </a:t>
            </a:r>
          </a:p>
          <a:p>
            <a:pPr lvl="1"/>
            <a:r>
              <a:rPr lang="en-US" sz="2400" dirty="0">
                <a:latin typeface="+mn-lt"/>
              </a:rPr>
              <a:t>Offer additional services not covered under the Medicaid state plan (e.g., art therapy, post discharge meals, etc.).</a:t>
            </a:r>
          </a:p>
        </p:txBody>
      </p:sp>
      <p:sp>
        <p:nvSpPr>
          <p:cNvPr id="4" name="Slide Number Placeholder 3">
            <a:extLst>
              <a:ext uri="{FF2B5EF4-FFF2-40B4-BE49-F238E27FC236}">
                <a16:creationId xmlns:a16="http://schemas.microsoft.com/office/drawing/2014/main" id="{12B55735-FC08-63BA-DBEA-C0E3154174D7}"/>
              </a:ext>
            </a:extLst>
          </p:cNvPr>
          <p:cNvSpPr>
            <a:spLocks noGrp="1"/>
          </p:cNvSpPr>
          <p:nvPr>
            <p:ph type="sldNum" sz="quarter" idx="12"/>
          </p:nvPr>
        </p:nvSpPr>
        <p:spPr/>
        <p:txBody>
          <a:bodyPr/>
          <a:lstStyle/>
          <a:p>
            <a:fld id="{60F95351-F0F3-43AD-BDC1-59D856EBACFB}" type="slidenum">
              <a:rPr lang="en-US" smtClean="0"/>
              <a:t>23</a:t>
            </a:fld>
            <a:endParaRPr lang="en-US" dirty="0"/>
          </a:p>
        </p:txBody>
      </p:sp>
    </p:spTree>
    <p:extLst>
      <p:ext uri="{BB962C8B-B14F-4D97-AF65-F5344CB8AC3E}">
        <p14:creationId xmlns:p14="http://schemas.microsoft.com/office/powerpoint/2010/main" val="37599005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19624-7788-2B65-8FF3-1DCBEC1D821A}"/>
              </a:ext>
            </a:extLst>
          </p:cNvPr>
          <p:cNvSpPr>
            <a:spLocks noGrp="1"/>
          </p:cNvSpPr>
          <p:nvPr>
            <p:ph type="title"/>
          </p:nvPr>
        </p:nvSpPr>
        <p:spPr>
          <a:xfrm>
            <a:off x="108065" y="76630"/>
            <a:ext cx="11787448" cy="865159"/>
          </a:xfrm>
        </p:spPr>
        <p:txBody>
          <a:bodyPr>
            <a:normAutofit/>
          </a:bodyPr>
          <a:lstStyle/>
          <a:p>
            <a:pPr algn="ctr"/>
            <a:r>
              <a:rPr lang="en-US" dirty="0"/>
              <a:t>The SMMC Program: Expanded Benefits</a:t>
            </a:r>
          </a:p>
        </p:txBody>
      </p:sp>
      <p:sp>
        <p:nvSpPr>
          <p:cNvPr id="3" name="Content Placeholder 2">
            <a:extLst>
              <a:ext uri="{FF2B5EF4-FFF2-40B4-BE49-F238E27FC236}">
                <a16:creationId xmlns:a16="http://schemas.microsoft.com/office/drawing/2014/main" id="{A564A6FB-2245-4DF8-610D-42D9F9866F7A}"/>
              </a:ext>
            </a:extLst>
          </p:cNvPr>
          <p:cNvSpPr>
            <a:spLocks noGrp="1"/>
          </p:cNvSpPr>
          <p:nvPr>
            <p:ph idx="1"/>
          </p:nvPr>
        </p:nvSpPr>
        <p:spPr>
          <a:xfrm>
            <a:off x="838200" y="1121915"/>
            <a:ext cx="10515600" cy="4614170"/>
          </a:xfrm>
        </p:spPr>
        <p:txBody>
          <a:bodyPr>
            <a:normAutofit/>
          </a:bodyPr>
          <a:lstStyle/>
          <a:p>
            <a:r>
              <a:rPr lang="en-US" sz="2400" dirty="0">
                <a:latin typeface="+mn-lt"/>
              </a:rPr>
              <a:t>Expanded Benefits relating to mental health and substance abuse include:</a:t>
            </a:r>
          </a:p>
        </p:txBody>
      </p:sp>
      <p:sp>
        <p:nvSpPr>
          <p:cNvPr id="4" name="Slide Number Placeholder 3">
            <a:extLst>
              <a:ext uri="{FF2B5EF4-FFF2-40B4-BE49-F238E27FC236}">
                <a16:creationId xmlns:a16="http://schemas.microsoft.com/office/drawing/2014/main" id="{12B55735-FC08-63BA-DBEA-C0E3154174D7}"/>
              </a:ext>
            </a:extLst>
          </p:cNvPr>
          <p:cNvSpPr>
            <a:spLocks noGrp="1"/>
          </p:cNvSpPr>
          <p:nvPr>
            <p:ph type="sldNum" sz="quarter" idx="12"/>
          </p:nvPr>
        </p:nvSpPr>
        <p:spPr/>
        <p:txBody>
          <a:bodyPr/>
          <a:lstStyle/>
          <a:p>
            <a:fld id="{60F95351-F0F3-43AD-BDC1-59D856EBACFB}" type="slidenum">
              <a:rPr lang="en-US" smtClean="0"/>
              <a:t>24</a:t>
            </a:fld>
            <a:endParaRPr lang="en-US" dirty="0"/>
          </a:p>
        </p:txBody>
      </p:sp>
      <p:graphicFrame>
        <p:nvGraphicFramePr>
          <p:cNvPr id="5" name="Table 5">
            <a:extLst>
              <a:ext uri="{FF2B5EF4-FFF2-40B4-BE49-F238E27FC236}">
                <a16:creationId xmlns:a16="http://schemas.microsoft.com/office/drawing/2014/main" id="{87A2C8FC-0B27-E20B-8A73-4ACB3BEE8DFD}"/>
              </a:ext>
            </a:extLst>
          </p:cNvPr>
          <p:cNvGraphicFramePr>
            <a:graphicFrameLocks noGrp="1"/>
          </p:cNvGraphicFramePr>
          <p:nvPr>
            <p:extLst>
              <p:ext uri="{D42A27DB-BD31-4B8C-83A1-F6EECF244321}">
                <p14:modId xmlns:p14="http://schemas.microsoft.com/office/powerpoint/2010/main" val="3695148443"/>
              </p:ext>
            </p:extLst>
          </p:nvPr>
        </p:nvGraphicFramePr>
        <p:xfrm>
          <a:off x="1937789" y="1808633"/>
          <a:ext cx="8128000" cy="35966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261412794"/>
                    </a:ext>
                  </a:extLst>
                </a:gridCol>
                <a:gridCol w="4064000">
                  <a:extLst>
                    <a:ext uri="{9D8B030D-6E8A-4147-A177-3AD203B41FA5}">
                      <a16:colId xmlns:a16="http://schemas.microsoft.com/office/drawing/2014/main" val="3819153575"/>
                    </a:ext>
                  </a:extLst>
                </a:gridCol>
              </a:tblGrid>
              <a:tr h="370840">
                <a:tc gridSpan="2">
                  <a:txBody>
                    <a:bodyPr/>
                    <a:lstStyle/>
                    <a:p>
                      <a:pPr algn="ctr"/>
                      <a:r>
                        <a:rPr lang="en-US" dirty="0"/>
                        <a:t>Behavioral Health Expanded Benefits</a:t>
                      </a:r>
                    </a:p>
                  </a:txBody>
                  <a:tcPr/>
                </a:tc>
                <a:tc hMerge="1">
                  <a:txBody>
                    <a:bodyPr/>
                    <a:lstStyle/>
                    <a:p>
                      <a:endParaRPr lang="en-US" dirty="0"/>
                    </a:p>
                  </a:txBody>
                  <a:tcPr/>
                </a:tc>
                <a:extLst>
                  <a:ext uri="{0D108BD9-81ED-4DB2-BD59-A6C34878D82A}">
                    <a16:rowId xmlns:a16="http://schemas.microsoft.com/office/drawing/2014/main" val="2094212388"/>
                  </a:ext>
                </a:extLst>
              </a:tr>
              <a:tr h="370840">
                <a:tc>
                  <a:txBody>
                    <a:bodyPr/>
                    <a:lstStyle/>
                    <a:p>
                      <a:r>
                        <a:rPr lang="en-US" sz="1200" dirty="0"/>
                        <a:t>Behavioral Health Assessment/Evaluation Services*</a:t>
                      </a:r>
                    </a:p>
                  </a:txBody>
                  <a:tcPr/>
                </a:tc>
                <a:tc>
                  <a:txBody>
                    <a:bodyPr/>
                    <a:lstStyle/>
                    <a:p>
                      <a:r>
                        <a:rPr lang="en-US" sz="1200" dirty="0"/>
                        <a:t>Behavioral Health Day Services/Day Treatment*</a:t>
                      </a:r>
                    </a:p>
                  </a:txBody>
                  <a:tcPr/>
                </a:tc>
                <a:extLst>
                  <a:ext uri="{0D108BD9-81ED-4DB2-BD59-A6C34878D82A}">
                    <a16:rowId xmlns:a16="http://schemas.microsoft.com/office/drawing/2014/main" val="2527617986"/>
                  </a:ext>
                </a:extLst>
              </a:tr>
              <a:tr h="370840">
                <a:tc>
                  <a:txBody>
                    <a:bodyPr/>
                    <a:lstStyle/>
                    <a:p>
                      <a:r>
                        <a:rPr lang="en-US" sz="1200" dirty="0"/>
                        <a:t>Behavioral Health Intensive Outpatient Treatment</a:t>
                      </a:r>
                    </a:p>
                  </a:txBody>
                  <a:tcPr/>
                </a:tc>
                <a:tc>
                  <a:txBody>
                    <a:bodyPr/>
                    <a:lstStyle/>
                    <a:p>
                      <a:r>
                        <a:rPr lang="en-US" sz="1200" dirty="0"/>
                        <a:t>Behavioral Health Medical Services (e.g., medication management, drug screening, etc.)*</a:t>
                      </a:r>
                    </a:p>
                  </a:txBody>
                  <a:tcPr/>
                </a:tc>
                <a:extLst>
                  <a:ext uri="{0D108BD9-81ED-4DB2-BD59-A6C34878D82A}">
                    <a16:rowId xmlns:a16="http://schemas.microsoft.com/office/drawing/2014/main" val="2003675455"/>
                  </a:ext>
                </a:extLst>
              </a:tr>
              <a:tr h="370840">
                <a:tc>
                  <a:txBody>
                    <a:bodyPr/>
                    <a:lstStyle/>
                    <a:p>
                      <a:r>
                        <a:rPr lang="en-US" sz="1200" dirty="0"/>
                        <a:t>Behavioral Health Psychosocial Rehabilitation*</a:t>
                      </a:r>
                    </a:p>
                  </a:txBody>
                  <a:tcPr/>
                </a:tc>
                <a:tc>
                  <a:txBody>
                    <a:bodyPr/>
                    <a:lstStyle/>
                    <a:p>
                      <a:r>
                        <a:rPr lang="en-US" sz="1200" dirty="0"/>
                        <a:t>Behavioral Health Screening Services*</a:t>
                      </a:r>
                    </a:p>
                  </a:txBody>
                  <a:tcPr/>
                </a:tc>
                <a:extLst>
                  <a:ext uri="{0D108BD9-81ED-4DB2-BD59-A6C34878D82A}">
                    <a16:rowId xmlns:a16="http://schemas.microsoft.com/office/drawing/2014/main" val="3784321908"/>
                  </a:ext>
                </a:extLst>
              </a:tr>
              <a:tr h="370840">
                <a:tc>
                  <a:txBody>
                    <a:bodyPr/>
                    <a:lstStyle/>
                    <a:p>
                      <a:r>
                        <a:rPr lang="en-US" sz="1200" dirty="0"/>
                        <a:t>Computerized Cognitive Behavioral Therapy</a:t>
                      </a:r>
                    </a:p>
                  </a:txBody>
                  <a:tcPr/>
                </a:tc>
                <a:tc>
                  <a:txBody>
                    <a:bodyPr/>
                    <a:lstStyle/>
                    <a:p>
                      <a:r>
                        <a:rPr lang="en-US" sz="1200" dirty="0"/>
                        <a:t>Group Therapy (Behavioral Health)*</a:t>
                      </a:r>
                    </a:p>
                  </a:txBody>
                  <a:tcPr/>
                </a:tc>
                <a:extLst>
                  <a:ext uri="{0D108BD9-81ED-4DB2-BD59-A6C34878D82A}">
                    <a16:rowId xmlns:a16="http://schemas.microsoft.com/office/drawing/2014/main" val="3733064302"/>
                  </a:ext>
                </a:extLst>
              </a:tr>
              <a:tr h="370840">
                <a:tc>
                  <a:txBody>
                    <a:bodyPr/>
                    <a:lstStyle/>
                    <a:p>
                      <a:r>
                        <a:rPr lang="en-US" sz="1200" dirty="0"/>
                        <a:t>Individual/Family Therapy*</a:t>
                      </a:r>
                    </a:p>
                  </a:txBody>
                  <a:tcPr/>
                </a:tc>
                <a:tc>
                  <a:txBody>
                    <a:bodyPr/>
                    <a:lstStyle/>
                    <a:p>
                      <a:r>
                        <a:rPr lang="en-US" sz="1200" dirty="0"/>
                        <a:t>Medication Assisted Treatment Services*</a:t>
                      </a:r>
                    </a:p>
                  </a:txBody>
                  <a:tcPr/>
                </a:tc>
                <a:extLst>
                  <a:ext uri="{0D108BD9-81ED-4DB2-BD59-A6C34878D82A}">
                    <a16:rowId xmlns:a16="http://schemas.microsoft.com/office/drawing/2014/main" val="1779309739"/>
                  </a:ext>
                </a:extLst>
              </a:tr>
              <a:tr h="370840">
                <a:tc>
                  <a:txBody>
                    <a:bodyPr/>
                    <a:lstStyle/>
                    <a:p>
                      <a:r>
                        <a:rPr lang="en-US" sz="1200" dirty="0"/>
                        <a:t>Mental Health Targeted Case Management*</a:t>
                      </a:r>
                    </a:p>
                  </a:txBody>
                  <a:tcPr/>
                </a:tc>
                <a:tc>
                  <a:txBody>
                    <a:bodyPr/>
                    <a:lstStyle/>
                    <a:p>
                      <a:r>
                        <a:rPr lang="en-US" sz="1200" dirty="0"/>
                        <a:t>Substance Abuse Treatment or Detoxification Services (Outpatient)</a:t>
                      </a:r>
                    </a:p>
                  </a:txBody>
                  <a:tcPr/>
                </a:tc>
                <a:extLst>
                  <a:ext uri="{0D108BD9-81ED-4DB2-BD59-A6C34878D82A}">
                    <a16:rowId xmlns:a16="http://schemas.microsoft.com/office/drawing/2014/main" val="1428760086"/>
                  </a:ext>
                </a:extLst>
              </a:tr>
              <a:tr h="370840">
                <a:tc>
                  <a:txBody>
                    <a:bodyPr/>
                    <a:lstStyle/>
                    <a:p>
                      <a:r>
                        <a:rPr lang="en-US" sz="1200" dirty="0"/>
                        <a:t>Therapeutic Behavioral On-Site Services</a:t>
                      </a:r>
                    </a:p>
                  </a:txBody>
                  <a:tcPr/>
                </a:tc>
                <a:tc>
                  <a:txBody>
                    <a:bodyPr/>
                    <a:lstStyle/>
                    <a:p>
                      <a:endParaRPr lang="en-US" sz="1200" dirty="0"/>
                    </a:p>
                  </a:txBody>
                  <a:tcPr/>
                </a:tc>
                <a:extLst>
                  <a:ext uri="{0D108BD9-81ED-4DB2-BD59-A6C34878D82A}">
                    <a16:rowId xmlns:a16="http://schemas.microsoft.com/office/drawing/2014/main" val="1364950860"/>
                  </a:ext>
                </a:extLst>
              </a:tr>
              <a:tr h="37084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*Benefits that exceed State Plan covered services</a:t>
                      </a:r>
                    </a:p>
                    <a:p>
                      <a:endParaRPr lang="en-US" sz="1200" dirty="0"/>
                    </a:p>
                  </a:txBody>
                  <a:tcPr/>
                </a:tc>
                <a:tc hMerge="1">
                  <a:txBody>
                    <a:bodyPr/>
                    <a:lstStyle/>
                    <a:p>
                      <a:endParaRPr lang="en-US" dirty="0"/>
                    </a:p>
                  </a:txBody>
                  <a:tcPr/>
                </a:tc>
                <a:extLst>
                  <a:ext uri="{0D108BD9-81ED-4DB2-BD59-A6C34878D82A}">
                    <a16:rowId xmlns:a16="http://schemas.microsoft.com/office/drawing/2014/main" val="1496409023"/>
                  </a:ext>
                </a:extLst>
              </a:tr>
            </a:tbl>
          </a:graphicData>
        </a:graphic>
      </p:graphicFrame>
    </p:spTree>
    <p:extLst>
      <p:ext uri="{BB962C8B-B14F-4D97-AF65-F5344CB8AC3E}">
        <p14:creationId xmlns:p14="http://schemas.microsoft.com/office/powerpoint/2010/main" val="351517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19624-7788-2B65-8FF3-1DCBEC1D821A}"/>
              </a:ext>
            </a:extLst>
          </p:cNvPr>
          <p:cNvSpPr>
            <a:spLocks noGrp="1"/>
          </p:cNvSpPr>
          <p:nvPr>
            <p:ph type="title"/>
          </p:nvPr>
        </p:nvSpPr>
        <p:spPr>
          <a:xfrm>
            <a:off x="99753" y="189606"/>
            <a:ext cx="11787448" cy="1081290"/>
          </a:xfrm>
        </p:spPr>
        <p:txBody>
          <a:bodyPr>
            <a:normAutofit/>
          </a:bodyPr>
          <a:lstStyle/>
          <a:p>
            <a:pPr algn="ctr"/>
            <a:r>
              <a:rPr lang="en-US" dirty="0"/>
              <a:t>The SMMC Program: In Lieu of Services</a:t>
            </a:r>
          </a:p>
        </p:txBody>
      </p:sp>
      <p:sp>
        <p:nvSpPr>
          <p:cNvPr id="3" name="Content Placeholder 2">
            <a:extLst>
              <a:ext uri="{FF2B5EF4-FFF2-40B4-BE49-F238E27FC236}">
                <a16:creationId xmlns:a16="http://schemas.microsoft.com/office/drawing/2014/main" id="{A564A6FB-2245-4DF8-610D-42D9F9866F7A}"/>
              </a:ext>
            </a:extLst>
          </p:cNvPr>
          <p:cNvSpPr>
            <a:spLocks noGrp="1"/>
          </p:cNvSpPr>
          <p:nvPr>
            <p:ph idx="1"/>
          </p:nvPr>
        </p:nvSpPr>
        <p:spPr>
          <a:xfrm>
            <a:off x="735677" y="1270896"/>
            <a:ext cx="10515600" cy="4351338"/>
          </a:xfrm>
        </p:spPr>
        <p:txBody>
          <a:bodyPr>
            <a:noAutofit/>
          </a:bodyPr>
          <a:lstStyle/>
          <a:p>
            <a:r>
              <a:rPr lang="en-US" sz="2400" dirty="0">
                <a:latin typeface="+mn-lt"/>
              </a:rPr>
              <a:t>When approved by the Agency, health plans may choose to pay for “In Lieu of Services” (ILOS), which are alternative services or settings to those required by the Medicaid State Plan. The health plan’s enrollee handbook lists Medicaid State Plan services and ILOS, as whether the health plan must prior authorize the benefit. </a:t>
            </a:r>
          </a:p>
          <a:p>
            <a:r>
              <a:rPr lang="en-US" sz="2400" dirty="0">
                <a:latin typeface="+mn-lt"/>
              </a:rPr>
              <a:t>Health plans can offer an in lieu of service when that alternative service or setting is: </a:t>
            </a:r>
          </a:p>
          <a:p>
            <a:pPr marL="914400" lvl="1" indent="-457200">
              <a:buAutoNum type="arabicPeriod"/>
            </a:pPr>
            <a:r>
              <a:rPr lang="en-US" sz="2400" b="1" dirty="0">
                <a:latin typeface="+mn-lt"/>
              </a:rPr>
              <a:t>Medically appropriate </a:t>
            </a:r>
            <a:r>
              <a:rPr lang="en-US" sz="2400" dirty="0">
                <a:latin typeface="+mn-lt"/>
              </a:rPr>
              <a:t>but costs less than the service or the place of service listed in the Medicaid State Plan; </a:t>
            </a:r>
          </a:p>
          <a:p>
            <a:pPr marL="914400" lvl="1" indent="-457200">
              <a:buAutoNum type="arabicPeriod"/>
            </a:pPr>
            <a:r>
              <a:rPr lang="en-US" sz="2400" dirty="0">
                <a:latin typeface="+mn-lt"/>
              </a:rPr>
              <a:t>Optional for enrollees. Health plans may </a:t>
            </a:r>
            <a:r>
              <a:rPr lang="en-US" sz="2400" b="1" dirty="0">
                <a:latin typeface="+mn-lt"/>
              </a:rPr>
              <a:t>not require enrollees </a:t>
            </a:r>
            <a:r>
              <a:rPr lang="en-US" sz="2400" dirty="0">
                <a:latin typeface="+mn-lt"/>
              </a:rPr>
              <a:t>to use an ILOS instead of a service listed in the Medicaid State Plan; and, </a:t>
            </a:r>
          </a:p>
          <a:p>
            <a:pPr marL="914400" lvl="1" indent="-457200">
              <a:buAutoNum type="arabicPeriod" startAt="3"/>
            </a:pPr>
            <a:r>
              <a:rPr lang="en-US" sz="2400" dirty="0">
                <a:latin typeface="+mn-lt"/>
              </a:rPr>
              <a:t>Listed in the health plan’s signed </a:t>
            </a:r>
            <a:r>
              <a:rPr lang="en-US" sz="2400" b="1" dirty="0">
                <a:latin typeface="+mn-lt"/>
              </a:rPr>
              <a:t>SMMC contract </a:t>
            </a:r>
            <a:r>
              <a:rPr lang="en-US" sz="2400" dirty="0">
                <a:latin typeface="+mn-lt"/>
              </a:rPr>
              <a:t>with the State.</a:t>
            </a:r>
          </a:p>
        </p:txBody>
      </p:sp>
      <p:sp>
        <p:nvSpPr>
          <p:cNvPr id="4" name="Slide Number Placeholder 3">
            <a:extLst>
              <a:ext uri="{FF2B5EF4-FFF2-40B4-BE49-F238E27FC236}">
                <a16:creationId xmlns:a16="http://schemas.microsoft.com/office/drawing/2014/main" id="{12B55735-FC08-63BA-DBEA-C0E3154174D7}"/>
              </a:ext>
            </a:extLst>
          </p:cNvPr>
          <p:cNvSpPr>
            <a:spLocks noGrp="1"/>
          </p:cNvSpPr>
          <p:nvPr>
            <p:ph type="sldNum" sz="quarter" idx="12"/>
          </p:nvPr>
        </p:nvSpPr>
        <p:spPr/>
        <p:txBody>
          <a:bodyPr/>
          <a:lstStyle/>
          <a:p>
            <a:fld id="{60F95351-F0F3-43AD-BDC1-59D856EBACFB}" type="slidenum">
              <a:rPr lang="en-US" smtClean="0"/>
              <a:t>25</a:t>
            </a:fld>
            <a:endParaRPr lang="en-US" dirty="0"/>
          </a:p>
        </p:txBody>
      </p:sp>
    </p:spTree>
    <p:extLst>
      <p:ext uri="{BB962C8B-B14F-4D97-AF65-F5344CB8AC3E}">
        <p14:creationId xmlns:p14="http://schemas.microsoft.com/office/powerpoint/2010/main" val="3954976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3BC15B-A380-070C-6F03-E93E7C35ABB1}"/>
              </a:ext>
            </a:extLst>
          </p:cNvPr>
          <p:cNvGraphicFramePr>
            <a:graphicFrameLocks noGrp="1"/>
          </p:cNvGraphicFramePr>
          <p:nvPr>
            <p:extLst>
              <p:ext uri="{D42A27DB-BD31-4B8C-83A1-F6EECF244321}">
                <p14:modId xmlns:p14="http://schemas.microsoft.com/office/powerpoint/2010/main" val="978536269"/>
              </p:ext>
            </p:extLst>
          </p:nvPr>
        </p:nvGraphicFramePr>
        <p:xfrm>
          <a:off x="1717739" y="1200941"/>
          <a:ext cx="8756522" cy="4456118"/>
        </p:xfrm>
        <a:graphic>
          <a:graphicData uri="http://schemas.openxmlformats.org/drawingml/2006/table">
            <a:tbl>
              <a:tblPr firstRow="1" bandRow="1">
                <a:tableStyleId>{5C22544A-7EE6-4342-B048-85BDC9FD1C3A}</a:tableStyleId>
              </a:tblPr>
              <a:tblGrid>
                <a:gridCol w="4378261">
                  <a:extLst>
                    <a:ext uri="{9D8B030D-6E8A-4147-A177-3AD203B41FA5}">
                      <a16:colId xmlns:a16="http://schemas.microsoft.com/office/drawing/2014/main" val="2598565936"/>
                    </a:ext>
                  </a:extLst>
                </a:gridCol>
                <a:gridCol w="4378261">
                  <a:extLst>
                    <a:ext uri="{9D8B030D-6E8A-4147-A177-3AD203B41FA5}">
                      <a16:colId xmlns:a16="http://schemas.microsoft.com/office/drawing/2014/main" val="3330776510"/>
                    </a:ext>
                  </a:extLst>
                </a:gridCol>
              </a:tblGrid>
              <a:tr h="260876">
                <a:tc gridSpan="2">
                  <a:txBody>
                    <a:bodyPr/>
                    <a:lstStyle/>
                    <a:p>
                      <a:pPr algn="ctr"/>
                      <a:r>
                        <a:rPr lang="en-US" sz="1400" dirty="0"/>
                        <a:t>Behavioral Health In Lieu of Services (ILOS)</a:t>
                      </a:r>
                    </a:p>
                  </a:txBody>
                  <a:tcPr>
                    <a:solidFill>
                      <a:srgbClr val="002060"/>
                    </a:solidFill>
                  </a:tcPr>
                </a:tc>
                <a:tc hMerge="1">
                  <a:txBody>
                    <a:bodyPr/>
                    <a:lstStyle/>
                    <a:p>
                      <a:endParaRPr lang="en-US" dirty="0"/>
                    </a:p>
                  </a:txBody>
                  <a:tcPr/>
                </a:tc>
                <a:extLst>
                  <a:ext uri="{0D108BD9-81ED-4DB2-BD59-A6C34878D82A}">
                    <a16:rowId xmlns:a16="http://schemas.microsoft.com/office/drawing/2014/main" val="1349986283"/>
                  </a:ext>
                </a:extLst>
              </a:tr>
              <a:tr h="260876">
                <a:tc>
                  <a:txBody>
                    <a:bodyPr/>
                    <a:lstStyle/>
                    <a:p>
                      <a:pPr algn="ctr"/>
                      <a:r>
                        <a:rPr lang="en-US" sz="1400" b="1" dirty="0"/>
                        <a:t>Medicaid State Plan Service</a:t>
                      </a:r>
                    </a:p>
                  </a:txBody>
                  <a:tcPr/>
                </a:tc>
                <a:tc>
                  <a:txBody>
                    <a:bodyPr/>
                    <a:lstStyle/>
                    <a:p>
                      <a:pPr algn="ctr"/>
                      <a:r>
                        <a:rPr lang="en-US" sz="1400" b="1" dirty="0"/>
                        <a:t>Health Plan’s In Lieu of Service</a:t>
                      </a:r>
                    </a:p>
                  </a:txBody>
                  <a:tcPr/>
                </a:tc>
                <a:extLst>
                  <a:ext uri="{0D108BD9-81ED-4DB2-BD59-A6C34878D82A}">
                    <a16:rowId xmlns:a16="http://schemas.microsoft.com/office/drawing/2014/main" val="3681667840"/>
                  </a:ext>
                </a:extLst>
              </a:tr>
              <a:tr h="234789">
                <a:tc>
                  <a:txBody>
                    <a:bodyPr/>
                    <a:lstStyle/>
                    <a:p>
                      <a:pPr algn="ctr"/>
                      <a:r>
                        <a:rPr lang="en-US" sz="1200" dirty="0"/>
                        <a:t>Inpatient Detox Hospital</a:t>
                      </a:r>
                    </a:p>
                  </a:txBody>
                  <a:tcPr/>
                </a:tc>
                <a:tc>
                  <a:txBody>
                    <a:bodyPr/>
                    <a:lstStyle/>
                    <a:p>
                      <a:pPr algn="ctr"/>
                      <a:r>
                        <a:rPr lang="en-US" sz="1200" dirty="0"/>
                        <a:t>Ambulatory Detox</a:t>
                      </a:r>
                    </a:p>
                  </a:txBody>
                  <a:tcPr/>
                </a:tc>
                <a:extLst>
                  <a:ext uri="{0D108BD9-81ED-4DB2-BD59-A6C34878D82A}">
                    <a16:rowId xmlns:a16="http://schemas.microsoft.com/office/drawing/2014/main" val="3514999354"/>
                  </a:ext>
                </a:extLst>
              </a:tr>
              <a:tr h="323059">
                <a:tc>
                  <a:txBody>
                    <a:bodyPr/>
                    <a:lstStyle/>
                    <a:p>
                      <a:pPr algn="ctr"/>
                      <a:r>
                        <a:rPr lang="en-US" sz="1200" dirty="0"/>
                        <a:t>Therapeutic Group Care or Statewide Inpatient Psychiatric Program</a:t>
                      </a:r>
                    </a:p>
                  </a:txBody>
                  <a:tcPr/>
                </a:tc>
                <a:tc>
                  <a:txBody>
                    <a:bodyPr/>
                    <a:lstStyle/>
                    <a:p>
                      <a:pPr algn="ctr"/>
                      <a:r>
                        <a:rPr lang="en-US" sz="1200" dirty="0"/>
                        <a:t>Behavioral Health Services – Child Welfare</a:t>
                      </a:r>
                    </a:p>
                  </a:txBody>
                  <a:tcPr/>
                </a:tc>
                <a:extLst>
                  <a:ext uri="{0D108BD9-81ED-4DB2-BD59-A6C34878D82A}">
                    <a16:rowId xmlns:a16="http://schemas.microsoft.com/office/drawing/2014/main" val="2668317868"/>
                  </a:ext>
                </a:extLst>
              </a:tr>
              <a:tr h="234789">
                <a:tc>
                  <a:txBody>
                    <a:bodyPr/>
                    <a:lstStyle/>
                    <a:p>
                      <a:pPr algn="ctr"/>
                      <a:r>
                        <a:rPr lang="en-US" sz="1200" dirty="0"/>
                        <a:t>Therapeutic Group Care or Statewide Inpatient Psychiatric Program </a:t>
                      </a:r>
                    </a:p>
                  </a:txBody>
                  <a:tcPr/>
                </a:tc>
                <a:tc>
                  <a:txBody>
                    <a:bodyPr/>
                    <a:lstStyle/>
                    <a:p>
                      <a:pPr algn="ctr"/>
                      <a:r>
                        <a:rPr lang="en-US" sz="1200" dirty="0"/>
                        <a:t>Community-Based Wrap-Around</a:t>
                      </a:r>
                    </a:p>
                  </a:txBody>
                  <a:tcPr/>
                </a:tc>
                <a:extLst>
                  <a:ext uri="{0D108BD9-81ED-4DB2-BD59-A6C34878D82A}">
                    <a16:rowId xmlns:a16="http://schemas.microsoft.com/office/drawing/2014/main" val="4222527422"/>
                  </a:ext>
                </a:extLst>
              </a:tr>
              <a:tr h="234789">
                <a:tc>
                  <a:txBody>
                    <a:bodyPr/>
                    <a:lstStyle/>
                    <a:p>
                      <a:pPr algn="ctr"/>
                      <a:r>
                        <a:rPr lang="en-US" sz="1200" dirty="0"/>
                        <a:t>Inpatient Psychiatric Hospital </a:t>
                      </a:r>
                    </a:p>
                  </a:txBody>
                  <a:tcPr/>
                </a:tc>
                <a:tc>
                  <a:txBody>
                    <a:bodyPr/>
                    <a:lstStyle/>
                    <a:p>
                      <a:pPr algn="ctr"/>
                      <a:r>
                        <a:rPr lang="en-US" sz="1200" dirty="0"/>
                        <a:t>Crisis Stabilization Units (CSU) </a:t>
                      </a:r>
                    </a:p>
                  </a:txBody>
                  <a:tcPr/>
                </a:tc>
                <a:extLst>
                  <a:ext uri="{0D108BD9-81ED-4DB2-BD59-A6C34878D82A}">
                    <a16:rowId xmlns:a16="http://schemas.microsoft.com/office/drawing/2014/main" val="346574450"/>
                  </a:ext>
                </a:extLst>
              </a:tr>
              <a:tr h="234789">
                <a:tc>
                  <a:txBody>
                    <a:bodyPr/>
                    <a:lstStyle/>
                    <a:p>
                      <a:pPr algn="ctr"/>
                      <a:r>
                        <a:rPr lang="en-US" sz="1200" dirty="0"/>
                        <a:t>Inpatient Detox Hospital</a:t>
                      </a:r>
                    </a:p>
                  </a:txBody>
                  <a:tcPr/>
                </a:tc>
                <a:tc>
                  <a:txBody>
                    <a:bodyPr/>
                    <a:lstStyle/>
                    <a:p>
                      <a:pPr algn="ctr"/>
                      <a:r>
                        <a:rPr lang="en-US" sz="1200" dirty="0"/>
                        <a:t>Detox or Addictions Receiving Facilities</a:t>
                      </a:r>
                    </a:p>
                  </a:txBody>
                  <a:tcPr/>
                </a:tc>
                <a:extLst>
                  <a:ext uri="{0D108BD9-81ED-4DB2-BD59-A6C34878D82A}">
                    <a16:rowId xmlns:a16="http://schemas.microsoft.com/office/drawing/2014/main" val="2897486668"/>
                  </a:ext>
                </a:extLst>
              </a:tr>
              <a:tr h="234789">
                <a:tc>
                  <a:txBody>
                    <a:bodyPr/>
                    <a:lstStyle/>
                    <a:p>
                      <a:pPr algn="ctr"/>
                      <a:r>
                        <a:rPr lang="en-US" sz="1200" dirty="0"/>
                        <a:t>Inpatient Psychiatric Hospital</a:t>
                      </a:r>
                    </a:p>
                  </a:txBody>
                  <a:tcPr/>
                </a:tc>
                <a:tc>
                  <a:txBody>
                    <a:bodyPr/>
                    <a:lstStyle/>
                    <a:p>
                      <a:pPr algn="ctr"/>
                      <a:r>
                        <a:rPr lang="en-US" sz="1200" dirty="0"/>
                        <a:t>Specialty Psychiatric Hospitals</a:t>
                      </a:r>
                    </a:p>
                  </a:txBody>
                  <a:tcPr/>
                </a:tc>
                <a:extLst>
                  <a:ext uri="{0D108BD9-81ED-4DB2-BD59-A6C34878D82A}">
                    <a16:rowId xmlns:a16="http://schemas.microsoft.com/office/drawing/2014/main" val="1222413355"/>
                  </a:ext>
                </a:extLst>
              </a:tr>
              <a:tr h="234789">
                <a:tc>
                  <a:txBody>
                    <a:bodyPr/>
                    <a:lstStyle/>
                    <a:p>
                      <a:pPr algn="ctr"/>
                      <a:r>
                        <a:rPr lang="en-US" sz="1200" dirty="0"/>
                        <a:t>Inpatient Hospital</a:t>
                      </a:r>
                    </a:p>
                  </a:txBody>
                  <a:tcPr/>
                </a:tc>
                <a:tc>
                  <a:txBody>
                    <a:bodyPr/>
                    <a:lstStyle/>
                    <a:p>
                      <a:pPr algn="ctr"/>
                      <a:r>
                        <a:rPr lang="en-US" sz="1200" dirty="0"/>
                        <a:t>Intensive Outpatient Mental Health</a:t>
                      </a:r>
                    </a:p>
                  </a:txBody>
                  <a:tcPr/>
                </a:tc>
                <a:extLst>
                  <a:ext uri="{0D108BD9-81ED-4DB2-BD59-A6C34878D82A}">
                    <a16:rowId xmlns:a16="http://schemas.microsoft.com/office/drawing/2014/main" val="3993180576"/>
                  </a:ext>
                </a:extLst>
              </a:tr>
              <a:tr h="253305">
                <a:tc>
                  <a:txBody>
                    <a:bodyPr/>
                    <a:lstStyle/>
                    <a:p>
                      <a:pPr algn="ctr"/>
                      <a:r>
                        <a:rPr lang="en-US" sz="1200" dirty="0"/>
                        <a:t>Inpatient Psychiatric Hospital Care</a:t>
                      </a:r>
                    </a:p>
                  </a:txBody>
                  <a:tcPr/>
                </a:tc>
                <a:tc>
                  <a:txBody>
                    <a:bodyPr/>
                    <a:lstStyle/>
                    <a:p>
                      <a:pPr algn="ctr"/>
                      <a:r>
                        <a:rPr lang="en-US" sz="1200" dirty="0"/>
                        <a:t>Mental Health Partial Hospitalization Program (PHP)</a:t>
                      </a:r>
                    </a:p>
                  </a:txBody>
                  <a:tcPr/>
                </a:tc>
                <a:extLst>
                  <a:ext uri="{0D108BD9-81ED-4DB2-BD59-A6C34878D82A}">
                    <a16:rowId xmlns:a16="http://schemas.microsoft.com/office/drawing/2014/main" val="4275474264"/>
                  </a:ext>
                </a:extLst>
              </a:tr>
              <a:tr h="234789">
                <a:tc>
                  <a:txBody>
                    <a:bodyPr/>
                    <a:lstStyle/>
                    <a:p>
                      <a:pPr algn="ctr"/>
                      <a:r>
                        <a:rPr lang="en-US" sz="1200" dirty="0"/>
                        <a:t>Emergency Behavioral Health</a:t>
                      </a:r>
                    </a:p>
                  </a:txBody>
                  <a:tcPr/>
                </a:tc>
                <a:tc>
                  <a:txBody>
                    <a:bodyPr/>
                    <a:lstStyle/>
                    <a:p>
                      <a:pPr algn="ctr"/>
                      <a:r>
                        <a:rPr lang="en-US" sz="1200" dirty="0"/>
                        <a:t>Mobile Crisis Assessment/Intervention</a:t>
                      </a:r>
                    </a:p>
                  </a:txBody>
                  <a:tcPr/>
                </a:tc>
                <a:extLst>
                  <a:ext uri="{0D108BD9-81ED-4DB2-BD59-A6C34878D82A}">
                    <a16:rowId xmlns:a16="http://schemas.microsoft.com/office/drawing/2014/main" val="1126301116"/>
                  </a:ext>
                </a:extLst>
              </a:tr>
              <a:tr h="234789">
                <a:tc>
                  <a:txBody>
                    <a:bodyPr/>
                    <a:lstStyle/>
                    <a:p>
                      <a:pPr algn="ctr"/>
                      <a:r>
                        <a:rPr lang="en-US" sz="1200" dirty="0"/>
                        <a:t>Inpatient and Residential Stay or Statewide Inpatient Psychiatric Program</a:t>
                      </a:r>
                    </a:p>
                  </a:txBody>
                  <a:tcPr/>
                </a:tc>
                <a:tc>
                  <a:txBody>
                    <a:bodyPr/>
                    <a:lstStyle/>
                    <a:p>
                      <a:pPr algn="ctr"/>
                      <a:r>
                        <a:rPr lang="en-US" sz="1200" dirty="0"/>
                        <a:t>Multi Systemic Therapy</a:t>
                      </a:r>
                    </a:p>
                  </a:txBody>
                  <a:tcPr/>
                </a:tc>
                <a:extLst>
                  <a:ext uri="{0D108BD9-81ED-4DB2-BD59-A6C34878D82A}">
                    <a16:rowId xmlns:a16="http://schemas.microsoft.com/office/drawing/2014/main" val="1406431427"/>
                  </a:ext>
                </a:extLst>
              </a:tr>
              <a:tr h="234789">
                <a:tc>
                  <a:txBody>
                    <a:bodyPr/>
                    <a:lstStyle/>
                    <a:p>
                      <a:pPr algn="ctr"/>
                      <a:r>
                        <a:rPr lang="en-US" sz="1200" dirty="0"/>
                        <a:t>Inpatient Psychiatric Care</a:t>
                      </a:r>
                    </a:p>
                  </a:txBody>
                  <a:tcPr/>
                </a:tc>
                <a:tc>
                  <a:txBody>
                    <a:bodyPr/>
                    <a:lstStyle/>
                    <a:p>
                      <a:pPr algn="ctr"/>
                      <a:r>
                        <a:rPr lang="en-US" sz="1200" dirty="0"/>
                        <a:t>Partial Hospitalization in a Hospital</a:t>
                      </a:r>
                    </a:p>
                  </a:txBody>
                  <a:tcPr/>
                </a:tc>
                <a:extLst>
                  <a:ext uri="{0D108BD9-81ED-4DB2-BD59-A6C34878D82A}">
                    <a16:rowId xmlns:a16="http://schemas.microsoft.com/office/drawing/2014/main" val="352549856"/>
                  </a:ext>
                </a:extLst>
              </a:tr>
              <a:tr h="253305">
                <a:tc>
                  <a:txBody>
                    <a:bodyPr/>
                    <a:lstStyle/>
                    <a:p>
                      <a:pPr algn="ctr"/>
                      <a:r>
                        <a:rPr lang="en-US" sz="1200" dirty="0"/>
                        <a:t>Inpatient Detoxification Hospital Care</a:t>
                      </a:r>
                    </a:p>
                  </a:txBody>
                  <a:tcPr/>
                </a:tc>
                <a:tc>
                  <a:txBody>
                    <a:bodyPr/>
                    <a:lstStyle/>
                    <a:p>
                      <a:pPr algn="ctr"/>
                      <a:r>
                        <a:rPr lang="en-US" sz="1200" dirty="0"/>
                        <a:t>Substance Abuse Intensive Outpatient Program (IOP)</a:t>
                      </a:r>
                    </a:p>
                  </a:txBody>
                  <a:tcPr/>
                </a:tc>
                <a:extLst>
                  <a:ext uri="{0D108BD9-81ED-4DB2-BD59-A6C34878D82A}">
                    <a16:rowId xmlns:a16="http://schemas.microsoft.com/office/drawing/2014/main" val="448992483"/>
                  </a:ext>
                </a:extLst>
              </a:tr>
              <a:tr h="323059">
                <a:tc>
                  <a:txBody>
                    <a:bodyPr/>
                    <a:lstStyle/>
                    <a:p>
                      <a:pPr algn="ctr"/>
                      <a:r>
                        <a:rPr lang="en-US" sz="1200" dirty="0"/>
                        <a:t>Inpatient Detoxification Hospital Care</a:t>
                      </a:r>
                    </a:p>
                  </a:txBody>
                  <a:tcPr/>
                </a:tc>
                <a:tc>
                  <a:txBody>
                    <a:bodyPr/>
                    <a:lstStyle/>
                    <a:p>
                      <a:pPr algn="ctr"/>
                      <a:r>
                        <a:rPr lang="en-US" sz="1200" dirty="0"/>
                        <a:t>Substance Abuse Short-term Residential Treatment (SRT)</a:t>
                      </a:r>
                    </a:p>
                  </a:txBody>
                  <a:tcPr/>
                </a:tc>
                <a:extLst>
                  <a:ext uri="{0D108BD9-81ED-4DB2-BD59-A6C34878D82A}">
                    <a16:rowId xmlns:a16="http://schemas.microsoft.com/office/drawing/2014/main" val="1768604216"/>
                  </a:ext>
                </a:extLst>
              </a:tr>
            </a:tbl>
          </a:graphicData>
        </a:graphic>
      </p:graphicFrame>
      <p:sp>
        <p:nvSpPr>
          <p:cNvPr id="3" name="Title 1">
            <a:extLst>
              <a:ext uri="{FF2B5EF4-FFF2-40B4-BE49-F238E27FC236}">
                <a16:creationId xmlns:a16="http://schemas.microsoft.com/office/drawing/2014/main" id="{C05CDBF5-F9E4-5198-0FEE-1FC6EB941C3B}"/>
              </a:ext>
            </a:extLst>
          </p:cNvPr>
          <p:cNvSpPr txBox="1">
            <a:spLocks/>
          </p:cNvSpPr>
          <p:nvPr/>
        </p:nvSpPr>
        <p:spPr>
          <a:xfrm>
            <a:off x="202276" y="212206"/>
            <a:ext cx="11787448" cy="100402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Oswald Medium" panose="00000600000000000000" pitchFamily="50" charset="0"/>
                <a:ea typeface="+mj-ea"/>
                <a:cs typeface="+mj-cs"/>
              </a:defRPr>
            </a:lvl1pPr>
          </a:lstStyle>
          <a:p>
            <a:pPr algn="ctr"/>
            <a:r>
              <a:rPr lang="en-US" dirty="0"/>
              <a:t>The SMMC Program: Examples of In Lieu of Services</a:t>
            </a:r>
          </a:p>
        </p:txBody>
      </p:sp>
    </p:spTree>
    <p:extLst>
      <p:ext uri="{BB962C8B-B14F-4D97-AF65-F5344CB8AC3E}">
        <p14:creationId xmlns:p14="http://schemas.microsoft.com/office/powerpoint/2010/main" val="3354508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19624-7788-2B65-8FF3-1DCBEC1D821A}"/>
              </a:ext>
            </a:extLst>
          </p:cNvPr>
          <p:cNvSpPr>
            <a:spLocks noGrp="1"/>
          </p:cNvSpPr>
          <p:nvPr>
            <p:ph type="title"/>
          </p:nvPr>
        </p:nvSpPr>
        <p:spPr>
          <a:xfrm>
            <a:off x="202276" y="76630"/>
            <a:ext cx="11787448" cy="1325563"/>
          </a:xfrm>
        </p:spPr>
        <p:txBody>
          <a:bodyPr>
            <a:normAutofit/>
          </a:bodyPr>
          <a:lstStyle/>
          <a:p>
            <a:pPr algn="ctr"/>
            <a:r>
              <a:rPr lang="en-US" dirty="0"/>
              <a:t>The SMMC Program: Case Management</a:t>
            </a:r>
          </a:p>
        </p:txBody>
      </p:sp>
      <p:sp>
        <p:nvSpPr>
          <p:cNvPr id="3" name="Content Placeholder 2">
            <a:extLst>
              <a:ext uri="{FF2B5EF4-FFF2-40B4-BE49-F238E27FC236}">
                <a16:creationId xmlns:a16="http://schemas.microsoft.com/office/drawing/2014/main" id="{A564A6FB-2245-4DF8-610D-42D9F9866F7A}"/>
              </a:ext>
            </a:extLst>
          </p:cNvPr>
          <p:cNvSpPr>
            <a:spLocks noGrp="1"/>
          </p:cNvSpPr>
          <p:nvPr>
            <p:ph idx="1"/>
          </p:nvPr>
        </p:nvSpPr>
        <p:spPr>
          <a:xfrm>
            <a:off x="838200" y="1471664"/>
            <a:ext cx="10515600" cy="4351338"/>
          </a:xfrm>
        </p:spPr>
        <p:txBody>
          <a:bodyPr/>
          <a:lstStyle/>
          <a:p>
            <a:pPr algn="l" fontAlgn="base"/>
            <a:r>
              <a:rPr lang="en-US" b="0" i="0" dirty="0">
                <a:solidFill>
                  <a:srgbClr val="002060"/>
                </a:solidFill>
                <a:effectLst/>
                <a:latin typeface="+mn-lt"/>
                <a:ea typeface="Tahoma" panose="020B0604030504040204" pitchFamily="34" charset="0"/>
                <a:cs typeface="Tahoma" panose="020B0604030504040204" pitchFamily="34" charset="0"/>
              </a:rPr>
              <a:t>Medicaid Mental Health Targeted Case Management services provide case management to adults with a serious mental illness and children with a serious emotional disturbance to assist them in gaining access to needed medical, social, educational, and other services.</a:t>
            </a:r>
          </a:p>
          <a:p>
            <a:pPr algn="l" fontAlgn="base"/>
            <a:r>
              <a:rPr lang="en-US" b="0" i="0" dirty="0">
                <a:solidFill>
                  <a:srgbClr val="002060"/>
                </a:solidFill>
                <a:effectLst/>
                <a:latin typeface="+mn-lt"/>
                <a:ea typeface="Tahoma" panose="020B0604030504040204" pitchFamily="34" charset="0"/>
                <a:cs typeface="Tahoma" panose="020B0604030504040204" pitchFamily="34" charset="0"/>
              </a:rPr>
              <a:t>This service is one of the minimum covered services for all Managed Medical Assistance plans serving Medicaid enrollees.</a:t>
            </a:r>
          </a:p>
          <a:p>
            <a:endParaRPr lang="en-US" dirty="0"/>
          </a:p>
        </p:txBody>
      </p:sp>
      <p:sp>
        <p:nvSpPr>
          <p:cNvPr id="4" name="Slide Number Placeholder 3">
            <a:extLst>
              <a:ext uri="{FF2B5EF4-FFF2-40B4-BE49-F238E27FC236}">
                <a16:creationId xmlns:a16="http://schemas.microsoft.com/office/drawing/2014/main" id="{12B55735-FC08-63BA-DBEA-C0E3154174D7}"/>
              </a:ext>
            </a:extLst>
          </p:cNvPr>
          <p:cNvSpPr>
            <a:spLocks noGrp="1"/>
          </p:cNvSpPr>
          <p:nvPr>
            <p:ph type="sldNum" sz="quarter" idx="12"/>
          </p:nvPr>
        </p:nvSpPr>
        <p:spPr/>
        <p:txBody>
          <a:bodyPr/>
          <a:lstStyle/>
          <a:p>
            <a:fld id="{60F95351-F0F3-43AD-BDC1-59D856EBACFB}" type="slidenum">
              <a:rPr lang="en-US" smtClean="0"/>
              <a:t>27</a:t>
            </a:fld>
            <a:endParaRPr lang="en-US" dirty="0"/>
          </a:p>
        </p:txBody>
      </p:sp>
    </p:spTree>
    <p:extLst>
      <p:ext uri="{BB962C8B-B14F-4D97-AF65-F5344CB8AC3E}">
        <p14:creationId xmlns:p14="http://schemas.microsoft.com/office/powerpoint/2010/main" val="961512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25E0-7AD6-DA95-734B-288EDE7000F3}"/>
              </a:ext>
            </a:extLst>
          </p:cNvPr>
          <p:cNvSpPr>
            <a:spLocks noGrp="1"/>
          </p:cNvSpPr>
          <p:nvPr>
            <p:ph type="title"/>
          </p:nvPr>
        </p:nvSpPr>
        <p:spPr>
          <a:xfrm>
            <a:off x="121707" y="0"/>
            <a:ext cx="11948585" cy="1325563"/>
          </a:xfrm>
        </p:spPr>
        <p:txBody>
          <a:bodyPr>
            <a:normAutofit/>
          </a:bodyPr>
          <a:lstStyle/>
          <a:p>
            <a:pPr algn="ctr"/>
            <a:r>
              <a:rPr lang="en-US" dirty="0"/>
              <a:t>SMMC: Additional Programs Focused on Mental Health</a:t>
            </a:r>
          </a:p>
        </p:txBody>
      </p:sp>
      <p:sp>
        <p:nvSpPr>
          <p:cNvPr id="3" name="Content Placeholder 2">
            <a:extLst>
              <a:ext uri="{FF2B5EF4-FFF2-40B4-BE49-F238E27FC236}">
                <a16:creationId xmlns:a16="http://schemas.microsoft.com/office/drawing/2014/main" id="{C2DA5CCB-3B26-BAD0-85E4-3291C0CD0E2A}"/>
              </a:ext>
            </a:extLst>
          </p:cNvPr>
          <p:cNvSpPr>
            <a:spLocks noGrp="1"/>
          </p:cNvSpPr>
          <p:nvPr>
            <p:ph idx="1"/>
          </p:nvPr>
        </p:nvSpPr>
        <p:spPr>
          <a:xfrm>
            <a:off x="838199" y="1253331"/>
            <a:ext cx="10515600" cy="4351338"/>
          </a:xfrm>
        </p:spPr>
        <p:txBody>
          <a:bodyPr>
            <a:noAutofit/>
          </a:bodyPr>
          <a:lstStyle/>
          <a:p>
            <a:r>
              <a:rPr lang="en-US" sz="2400" dirty="0">
                <a:latin typeface="+mn-lt"/>
              </a:rPr>
              <a:t>In addition to the services mentioned, under the SMMC program, Florida is able to offer two additional programs that provide enhanced services to people with mental health or substance abuse diagnosis:</a:t>
            </a:r>
          </a:p>
          <a:p>
            <a:r>
              <a:rPr lang="en-US" sz="2400" dirty="0">
                <a:latin typeface="+mn-lt"/>
              </a:rPr>
              <a:t>Specialty Plan for people diagnosed with serious mental illness (SMI specialty plan), providing enhanced:</a:t>
            </a:r>
          </a:p>
          <a:p>
            <a:pPr lvl="1"/>
            <a:r>
              <a:rPr lang="en-US" sz="2400" dirty="0">
                <a:latin typeface="+mn-lt"/>
              </a:rPr>
              <a:t>Provider networks focused on mental health treatment</a:t>
            </a:r>
          </a:p>
          <a:p>
            <a:pPr lvl="1"/>
            <a:r>
              <a:rPr lang="en-US" sz="2400" dirty="0">
                <a:latin typeface="+mn-lt"/>
              </a:rPr>
              <a:t>Case management</a:t>
            </a:r>
          </a:p>
          <a:p>
            <a:r>
              <a:rPr lang="en-US" sz="2400" dirty="0">
                <a:latin typeface="+mn-lt"/>
              </a:rPr>
              <a:t>Housing Support Pilot:</a:t>
            </a:r>
          </a:p>
          <a:p>
            <a:pPr lvl="1"/>
            <a:r>
              <a:rPr lang="en-US" sz="2400" dirty="0">
                <a:latin typeface="+mn-lt"/>
              </a:rPr>
              <a:t>Transitional Housing services</a:t>
            </a:r>
          </a:p>
          <a:p>
            <a:pPr lvl="1"/>
            <a:r>
              <a:rPr lang="en-US" sz="2400" dirty="0">
                <a:latin typeface="+mn-lt"/>
              </a:rPr>
              <a:t>Tenancy Sustaining services</a:t>
            </a:r>
          </a:p>
          <a:p>
            <a:pPr lvl="1"/>
            <a:r>
              <a:rPr lang="en-US" sz="2400" dirty="0">
                <a:latin typeface="+mn-lt"/>
              </a:rPr>
              <a:t>Mobile Crisis Management</a:t>
            </a:r>
          </a:p>
          <a:p>
            <a:pPr lvl="1"/>
            <a:r>
              <a:rPr lang="en-US" sz="2400" dirty="0">
                <a:latin typeface="+mn-lt"/>
              </a:rPr>
              <a:t>Self-Help &amp; Peer support</a:t>
            </a:r>
          </a:p>
        </p:txBody>
      </p:sp>
      <p:sp>
        <p:nvSpPr>
          <p:cNvPr id="4" name="Slide Number Placeholder 3">
            <a:extLst>
              <a:ext uri="{FF2B5EF4-FFF2-40B4-BE49-F238E27FC236}">
                <a16:creationId xmlns:a16="http://schemas.microsoft.com/office/drawing/2014/main" id="{85E566DF-EE6A-889C-0430-C98B48C663D7}"/>
              </a:ext>
            </a:extLst>
          </p:cNvPr>
          <p:cNvSpPr>
            <a:spLocks noGrp="1"/>
          </p:cNvSpPr>
          <p:nvPr>
            <p:ph type="sldNum" sz="quarter" idx="12"/>
          </p:nvPr>
        </p:nvSpPr>
        <p:spPr/>
        <p:txBody>
          <a:bodyPr/>
          <a:lstStyle/>
          <a:p>
            <a:fld id="{60F95351-F0F3-43AD-BDC1-59D856EBACFB}" type="slidenum">
              <a:rPr lang="en-US" smtClean="0"/>
              <a:t>28</a:t>
            </a:fld>
            <a:endParaRPr lang="en-US" dirty="0"/>
          </a:p>
        </p:txBody>
      </p:sp>
    </p:spTree>
    <p:extLst>
      <p:ext uri="{BB962C8B-B14F-4D97-AF65-F5344CB8AC3E}">
        <p14:creationId xmlns:p14="http://schemas.microsoft.com/office/powerpoint/2010/main" val="15918229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29</a:t>
            </a:fld>
            <a:endParaRPr lang="en-US" dirty="0"/>
          </a:p>
        </p:txBody>
      </p:sp>
      <p:sp>
        <p:nvSpPr>
          <p:cNvPr id="7" name="Title 2">
            <a:extLst>
              <a:ext uri="{FF2B5EF4-FFF2-40B4-BE49-F238E27FC236}">
                <a16:creationId xmlns:a16="http://schemas.microsoft.com/office/drawing/2014/main" id="{11B8106A-D541-4CED-AECF-FEE227633B63}"/>
              </a:ext>
            </a:extLst>
          </p:cNvPr>
          <p:cNvSpPr txBox="1">
            <a:spLocks/>
          </p:cNvSpPr>
          <p:nvPr/>
        </p:nvSpPr>
        <p:spPr>
          <a:xfrm>
            <a:off x="0" y="76630"/>
            <a:ext cx="12192000" cy="7778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b="1" dirty="0">
              <a:latin typeface="Arial" panose="020B0604020202020204" pitchFamily="34" charset="0"/>
              <a:cs typeface="Arial" panose="020B0604020202020204" pitchFamily="34" charset="0"/>
            </a:endParaRPr>
          </a:p>
        </p:txBody>
      </p:sp>
      <p:sp>
        <p:nvSpPr>
          <p:cNvPr id="8" name="Content Placeholder 5">
            <a:extLst>
              <a:ext uri="{FF2B5EF4-FFF2-40B4-BE49-F238E27FC236}">
                <a16:creationId xmlns:a16="http://schemas.microsoft.com/office/drawing/2014/main" id="{D759F435-9BC1-4729-B3B7-D9D52DA2D072}"/>
              </a:ext>
            </a:extLst>
          </p:cNvPr>
          <p:cNvSpPr txBox="1">
            <a:spLocks/>
          </p:cNvSpPr>
          <p:nvPr/>
        </p:nvSpPr>
        <p:spPr>
          <a:xfrm>
            <a:off x="742698" y="1402193"/>
            <a:ext cx="11096271" cy="53432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defRPr/>
            </a:pPr>
            <a:r>
              <a:rPr lang="en-US" sz="2400" dirty="0"/>
              <a:t>States receive federal matching funds to support the program. This means that the federal government pays for a share of a state’s Medicaid program:</a:t>
            </a:r>
          </a:p>
          <a:p>
            <a:pPr lvl="1">
              <a:lnSpc>
                <a:spcPct val="90000"/>
              </a:lnSpc>
              <a:buFontTx/>
              <a:buChar char="‐"/>
              <a:defRPr/>
            </a:pPr>
            <a:r>
              <a:rPr lang="en-US" dirty="0"/>
              <a:t>For allowable services (mandatory and optional) provided to eligible recipients</a:t>
            </a:r>
          </a:p>
          <a:p>
            <a:pPr lvl="1">
              <a:lnSpc>
                <a:spcPct val="90000"/>
              </a:lnSpc>
              <a:buFontTx/>
              <a:buChar char="‐"/>
              <a:defRPr/>
            </a:pPr>
            <a:r>
              <a:rPr lang="en-US" dirty="0"/>
              <a:t>For appropriate administrative and technology costs</a:t>
            </a:r>
          </a:p>
          <a:p>
            <a:pPr>
              <a:lnSpc>
                <a:spcPct val="90000"/>
              </a:lnSpc>
              <a:defRPr/>
            </a:pPr>
            <a:r>
              <a:rPr lang="en-US" sz="2400" dirty="0"/>
              <a:t>Funding is provided to each state based on a formula called the Federal Medical Assistance Percentage, or the FMAP.</a:t>
            </a:r>
          </a:p>
          <a:p>
            <a:pPr>
              <a:lnSpc>
                <a:spcPct val="90000"/>
              </a:lnSpc>
              <a:defRPr/>
            </a:pPr>
            <a:r>
              <a:rPr lang="en-US" sz="2400" dirty="0"/>
              <a:t>The FMAP is effective for the Federal Fiscal Year October 1st to September 30th.</a:t>
            </a:r>
          </a:p>
          <a:p>
            <a:endParaRPr lang="en-US" dirty="0"/>
          </a:p>
          <a:p>
            <a:pPr lvl="1"/>
            <a:endParaRPr lang="en-US" dirty="0"/>
          </a:p>
          <a:p>
            <a:endParaRPr lang="en-US" dirty="0">
              <a:solidFill>
                <a:srgbClr val="FF0000"/>
              </a:solidFill>
            </a:endParaRPr>
          </a:p>
        </p:txBody>
      </p:sp>
      <p:sp>
        <p:nvSpPr>
          <p:cNvPr id="2" name="Title 1">
            <a:extLst>
              <a:ext uri="{FF2B5EF4-FFF2-40B4-BE49-F238E27FC236}">
                <a16:creationId xmlns:a16="http://schemas.microsoft.com/office/drawing/2014/main" id="{CF997190-CF72-72F5-D487-72CB59523D79}"/>
              </a:ext>
            </a:extLst>
          </p:cNvPr>
          <p:cNvSpPr>
            <a:spLocks noGrp="1"/>
          </p:cNvSpPr>
          <p:nvPr>
            <p:ph type="title"/>
          </p:nvPr>
        </p:nvSpPr>
        <p:spPr>
          <a:xfrm>
            <a:off x="0" y="-39411"/>
            <a:ext cx="12192000" cy="1325563"/>
          </a:xfrm>
        </p:spPr>
        <p:txBody>
          <a:bodyPr>
            <a:normAutofit/>
          </a:bodyPr>
          <a:lstStyle/>
          <a:p>
            <a:pPr algn="ctr"/>
            <a:r>
              <a:rPr lang="en-US" dirty="0"/>
              <a:t>Federal Funding for State Medicaid Programs</a:t>
            </a:r>
          </a:p>
        </p:txBody>
      </p:sp>
    </p:spTree>
    <p:extLst>
      <p:ext uri="{BB962C8B-B14F-4D97-AF65-F5344CB8AC3E}">
        <p14:creationId xmlns:p14="http://schemas.microsoft.com/office/powerpoint/2010/main" val="3754761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64189-A846-EF3D-DD2F-8F2246B99C31}"/>
              </a:ext>
            </a:extLst>
          </p:cNvPr>
          <p:cNvSpPr>
            <a:spLocks noGrp="1"/>
          </p:cNvSpPr>
          <p:nvPr>
            <p:ph type="title"/>
          </p:nvPr>
        </p:nvSpPr>
        <p:spPr>
          <a:xfrm>
            <a:off x="838200" y="220140"/>
            <a:ext cx="10515600" cy="724639"/>
          </a:xfrm>
        </p:spPr>
        <p:txBody>
          <a:bodyPr/>
          <a:lstStyle/>
          <a:p>
            <a:pPr algn="ctr"/>
            <a:r>
              <a:rPr lang="en-US" dirty="0"/>
              <a:t>Agency Objectives</a:t>
            </a:r>
          </a:p>
        </p:txBody>
      </p:sp>
      <p:sp>
        <p:nvSpPr>
          <p:cNvPr id="3" name="Content Placeholder 2">
            <a:extLst>
              <a:ext uri="{FF2B5EF4-FFF2-40B4-BE49-F238E27FC236}">
                <a16:creationId xmlns:a16="http://schemas.microsoft.com/office/drawing/2014/main" id="{0016BD8A-B36D-BC4F-E3F6-D1ECB54931AC}"/>
              </a:ext>
            </a:extLst>
          </p:cNvPr>
          <p:cNvSpPr>
            <a:spLocks noGrp="1"/>
          </p:cNvSpPr>
          <p:nvPr>
            <p:ph idx="1"/>
          </p:nvPr>
        </p:nvSpPr>
        <p:spPr>
          <a:xfrm>
            <a:off x="1742090" y="901548"/>
            <a:ext cx="10339497" cy="5373992"/>
          </a:xfrm>
        </p:spPr>
        <p:txBody>
          <a:bodyPr>
            <a:no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ONE AHCA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We are one agency, one team.</a:t>
            </a:r>
            <a:r>
              <a:rPr kumimoji="0" lang="en-US" sz="2000" b="1" i="1"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 </a:t>
            </a:r>
            <a:endParaRPr kumimoji="0" lang="en-US" sz="20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6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COST EFFECTIVE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We leverage Florida’s buying power in delivering high quality care at the lowest cost to taxpayers.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6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TRANSPARENT</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We support initiatives that promote transparency and empower consumers in making well informed healthcare decisions.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6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HIGH QUALITY</a:t>
            </a: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7000"/>
              </a:lnSpc>
              <a:spcBef>
                <a:spcPts val="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2060"/>
                </a:solidFill>
                <a:effectLst/>
                <a:uLnTx/>
                <a:uFillTx/>
                <a:latin typeface="+mn-lt"/>
                <a:ea typeface="Calibri" panose="020F0502020204030204" pitchFamily="34" charset="0"/>
                <a:cs typeface="Arial" panose="020B0604020202020204" pitchFamily="34" charset="0"/>
              </a:rPr>
              <a:t>We emphasize quality in all that we do to improve health outcomes, always putting the individual first. </a:t>
            </a:r>
          </a:p>
        </p:txBody>
      </p:sp>
      <p:sp>
        <p:nvSpPr>
          <p:cNvPr id="4" name="Slide Number Placeholder 3">
            <a:extLst>
              <a:ext uri="{FF2B5EF4-FFF2-40B4-BE49-F238E27FC236}">
                <a16:creationId xmlns:a16="http://schemas.microsoft.com/office/drawing/2014/main" id="{70135E74-7ED2-EE72-63E3-5B3C92D203B6}"/>
              </a:ext>
            </a:extLst>
          </p:cNvPr>
          <p:cNvSpPr>
            <a:spLocks noGrp="1"/>
          </p:cNvSpPr>
          <p:nvPr>
            <p:ph type="sldNum" sz="quarter" idx="12"/>
          </p:nvPr>
        </p:nvSpPr>
        <p:spPr/>
        <p:txBody>
          <a:bodyPr/>
          <a:lstStyle/>
          <a:p>
            <a:fld id="{60F95351-F0F3-43AD-BDC1-59D856EBACFB}" type="slidenum">
              <a:rPr lang="en-US" smtClean="0">
                <a:solidFill>
                  <a:schemeClr val="bg1"/>
                </a:solidFill>
              </a:rPr>
              <a:t>3</a:t>
            </a:fld>
            <a:endParaRPr lang="en-US" dirty="0">
              <a:solidFill>
                <a:schemeClr val="bg1"/>
              </a:solidFill>
            </a:endParaRPr>
          </a:p>
        </p:txBody>
      </p:sp>
    </p:spTree>
    <p:extLst>
      <p:ext uri="{BB962C8B-B14F-4D97-AF65-F5344CB8AC3E}">
        <p14:creationId xmlns:p14="http://schemas.microsoft.com/office/powerpoint/2010/main" val="27353525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18E20-1C76-EBEB-FC9D-5F46AD02339A}"/>
              </a:ext>
            </a:extLst>
          </p:cNvPr>
          <p:cNvSpPr>
            <a:spLocks noGrp="1"/>
          </p:cNvSpPr>
          <p:nvPr>
            <p:ph type="title"/>
          </p:nvPr>
        </p:nvSpPr>
        <p:spPr>
          <a:xfrm>
            <a:off x="55206" y="-55997"/>
            <a:ext cx="12081588" cy="1325563"/>
          </a:xfrm>
        </p:spPr>
        <p:txBody>
          <a:bodyPr>
            <a:normAutofit/>
          </a:bodyPr>
          <a:lstStyle/>
          <a:p>
            <a:pPr algn="ctr"/>
            <a:r>
              <a:rPr lang="en-US" dirty="0"/>
              <a:t>Federal Funding for State Medicaid Programs</a:t>
            </a:r>
          </a:p>
        </p:txBody>
      </p:sp>
      <p:sp>
        <p:nvSpPr>
          <p:cNvPr id="3" name="Content Placeholder 2">
            <a:extLst>
              <a:ext uri="{FF2B5EF4-FFF2-40B4-BE49-F238E27FC236}">
                <a16:creationId xmlns:a16="http://schemas.microsoft.com/office/drawing/2014/main" id="{B17139E0-83A2-E2E5-65C0-68D5CA50DD77}"/>
              </a:ext>
            </a:extLst>
          </p:cNvPr>
          <p:cNvSpPr>
            <a:spLocks noGrp="1"/>
          </p:cNvSpPr>
          <p:nvPr>
            <p:ph idx="1"/>
          </p:nvPr>
        </p:nvSpPr>
        <p:spPr>
          <a:xfrm>
            <a:off x="838200" y="1253331"/>
            <a:ext cx="10515600" cy="4351338"/>
          </a:xfrm>
        </p:spPr>
        <p:txBody>
          <a:bodyPr>
            <a:normAutofit fontScale="92500" lnSpcReduction="10000"/>
          </a:bodyPr>
          <a:lstStyle/>
          <a:p>
            <a:r>
              <a:rPr lang="en-US" dirty="0">
                <a:latin typeface="+mn-lt"/>
              </a:rPr>
              <a:t>The FMAP is used to calculate the amount of federal share of state Medicaid program expenditures. </a:t>
            </a:r>
          </a:p>
          <a:p>
            <a:pPr marL="0" indent="0">
              <a:buNone/>
            </a:pPr>
            <a:r>
              <a:rPr lang="en-US" dirty="0">
                <a:latin typeface="+mn-lt"/>
              </a:rPr>
              <a:t>	- Varies from state-to-state </a:t>
            </a:r>
          </a:p>
          <a:p>
            <a:pPr marL="0" indent="0">
              <a:buNone/>
            </a:pPr>
            <a:r>
              <a:rPr lang="en-US" dirty="0">
                <a:latin typeface="+mn-lt"/>
              </a:rPr>
              <a:t>	- Updated annually </a:t>
            </a:r>
          </a:p>
          <a:p>
            <a:r>
              <a:rPr lang="en-US" dirty="0">
                <a:latin typeface="+mn-lt"/>
              </a:rPr>
              <a:t>The FMAP formula is based on the ratio of the state per capita income to the national per capita income. </a:t>
            </a:r>
          </a:p>
          <a:p>
            <a:r>
              <a:rPr lang="en-US" dirty="0">
                <a:latin typeface="+mn-lt"/>
              </a:rPr>
              <a:t>Uses three most recent calendar years for which satisfactory data are available from the Department of Commerce, Bureau of Economic Analysis. </a:t>
            </a:r>
          </a:p>
          <a:p>
            <a:pPr marL="0" indent="0">
              <a:buNone/>
            </a:pPr>
            <a:r>
              <a:rPr lang="en-US" dirty="0">
                <a:latin typeface="+mn-lt"/>
              </a:rPr>
              <a:t>	– The lower the state’s average per capita income, the more FMAP 	and vice versa. </a:t>
            </a:r>
          </a:p>
          <a:p>
            <a:pPr marL="0" indent="0">
              <a:buNone/>
            </a:pPr>
            <a:r>
              <a:rPr lang="en-US" dirty="0">
                <a:latin typeface="+mn-lt"/>
              </a:rPr>
              <a:t>	– All states receive at least 50% FMAP.</a:t>
            </a:r>
          </a:p>
        </p:txBody>
      </p:sp>
      <p:sp>
        <p:nvSpPr>
          <p:cNvPr id="4" name="Slide Number Placeholder 3">
            <a:extLst>
              <a:ext uri="{FF2B5EF4-FFF2-40B4-BE49-F238E27FC236}">
                <a16:creationId xmlns:a16="http://schemas.microsoft.com/office/drawing/2014/main" id="{69B2EB7A-FEC4-0F16-CC81-143DC44971B4}"/>
              </a:ext>
            </a:extLst>
          </p:cNvPr>
          <p:cNvSpPr>
            <a:spLocks noGrp="1"/>
          </p:cNvSpPr>
          <p:nvPr>
            <p:ph type="sldNum" sz="quarter" idx="12"/>
          </p:nvPr>
        </p:nvSpPr>
        <p:spPr/>
        <p:txBody>
          <a:bodyPr/>
          <a:lstStyle/>
          <a:p>
            <a:fld id="{60F95351-F0F3-43AD-BDC1-59D856EBACFB}" type="slidenum">
              <a:rPr lang="en-US" smtClean="0"/>
              <a:t>30</a:t>
            </a:fld>
            <a:endParaRPr lang="en-US" dirty="0"/>
          </a:p>
        </p:txBody>
      </p:sp>
    </p:spTree>
    <p:extLst>
      <p:ext uri="{BB962C8B-B14F-4D97-AF65-F5344CB8AC3E}">
        <p14:creationId xmlns:p14="http://schemas.microsoft.com/office/powerpoint/2010/main" val="3862060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14C2C7-CA4E-F6D0-41CC-A949D5533EE5}"/>
              </a:ext>
            </a:extLst>
          </p:cNvPr>
          <p:cNvSpPr>
            <a:spLocks noGrp="1"/>
          </p:cNvSpPr>
          <p:nvPr>
            <p:ph type="sldNum" sz="quarter" idx="12"/>
          </p:nvPr>
        </p:nvSpPr>
        <p:spPr/>
        <p:txBody>
          <a:bodyPr/>
          <a:lstStyle/>
          <a:p>
            <a:fld id="{60F95351-F0F3-43AD-BDC1-59D856EBACFB}" type="slidenum">
              <a:rPr lang="en-US" smtClean="0"/>
              <a:t>31</a:t>
            </a:fld>
            <a:endParaRPr lang="en-US" dirty="0"/>
          </a:p>
        </p:txBody>
      </p:sp>
      <p:graphicFrame>
        <p:nvGraphicFramePr>
          <p:cNvPr id="7" name="Content Placeholder 4">
            <a:extLst>
              <a:ext uri="{FF2B5EF4-FFF2-40B4-BE49-F238E27FC236}">
                <a16:creationId xmlns:a16="http://schemas.microsoft.com/office/drawing/2014/main" id="{5C293EB2-4C59-CCED-9DE7-E5ACE5D3CC32}"/>
              </a:ext>
            </a:extLst>
          </p:cNvPr>
          <p:cNvGraphicFramePr>
            <a:graphicFrameLocks/>
          </p:cNvGraphicFramePr>
          <p:nvPr>
            <p:extLst>
              <p:ext uri="{D42A27DB-BD31-4B8C-83A1-F6EECF244321}">
                <p14:modId xmlns:p14="http://schemas.microsoft.com/office/powerpoint/2010/main" val="3077198420"/>
              </p:ext>
            </p:extLst>
          </p:nvPr>
        </p:nvGraphicFramePr>
        <p:xfrm>
          <a:off x="2583161" y="1313703"/>
          <a:ext cx="6352103" cy="3923308"/>
        </p:xfrm>
        <a:graphic>
          <a:graphicData uri="http://schemas.openxmlformats.org/drawingml/2006/table">
            <a:tbl>
              <a:tblPr firstRow="1" bandRow="1">
                <a:tableStyleId>{21E4AEA4-8DFA-4A89-87EB-49C32662AFE0}</a:tableStyleId>
              </a:tblPr>
              <a:tblGrid>
                <a:gridCol w="3411315">
                  <a:extLst>
                    <a:ext uri="{9D8B030D-6E8A-4147-A177-3AD203B41FA5}">
                      <a16:colId xmlns:a16="http://schemas.microsoft.com/office/drawing/2014/main" val="464748847"/>
                    </a:ext>
                  </a:extLst>
                </a:gridCol>
                <a:gridCol w="2940788">
                  <a:extLst>
                    <a:ext uri="{9D8B030D-6E8A-4147-A177-3AD203B41FA5}">
                      <a16:colId xmlns:a16="http://schemas.microsoft.com/office/drawing/2014/main" val="174075855"/>
                    </a:ext>
                  </a:extLst>
                </a:gridCol>
              </a:tblGrid>
              <a:tr h="698060">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dirty="0"/>
                        <a:t>Examples of Federal Share for Various State Medicaid Program Costs</a:t>
                      </a:r>
                    </a:p>
                  </a:txBody>
                  <a:tcPr>
                    <a:solidFill>
                      <a:srgbClr val="002060"/>
                    </a:solidFill>
                  </a:tcPr>
                </a:tc>
                <a:tc hMerge="1">
                  <a:txBody>
                    <a:bodyPr/>
                    <a:lstStyle/>
                    <a:p>
                      <a:endParaRPr lang="en-US" dirty="0"/>
                    </a:p>
                  </a:txBody>
                  <a:tcPr/>
                </a:tc>
                <a:extLst>
                  <a:ext uri="{0D108BD9-81ED-4DB2-BD59-A6C34878D82A}">
                    <a16:rowId xmlns:a16="http://schemas.microsoft.com/office/drawing/2014/main" val="2506478267"/>
                  </a:ext>
                </a:extLst>
              </a:tr>
              <a:tr h="53447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Medical Services</a:t>
                      </a:r>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FMAP Rate</a:t>
                      </a:r>
                    </a:p>
                  </a:txBody>
                  <a:tcPr/>
                </a:tc>
                <a:extLst>
                  <a:ext uri="{0D108BD9-81ED-4DB2-BD59-A6C34878D82A}">
                    <a16:rowId xmlns:a16="http://schemas.microsoft.com/office/drawing/2014/main" val="1589715049"/>
                  </a:ext>
                </a:extLst>
              </a:tr>
              <a:tr h="69806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Administrative</a:t>
                      </a:r>
                      <a:r>
                        <a:rPr lang="en-US" baseline="0" dirty="0"/>
                        <a:t> Costs (Expenses, supplies, etc.)</a:t>
                      </a:r>
                      <a:endParaRPr lang="en-US" dirty="0"/>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50%</a:t>
                      </a:r>
                    </a:p>
                  </a:txBody>
                  <a:tcPr/>
                </a:tc>
                <a:extLst>
                  <a:ext uri="{0D108BD9-81ED-4DB2-BD59-A6C34878D82A}">
                    <a16:rowId xmlns:a16="http://schemas.microsoft.com/office/drawing/2014/main" val="2304132924"/>
                  </a:ext>
                </a:extLst>
              </a:tr>
              <a:tr h="145823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Salaries</a:t>
                      </a:r>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50% </a:t>
                      </a:r>
                    </a:p>
                    <a:p>
                      <a:endParaRPr lang="en-US" sz="800" dirty="0"/>
                    </a:p>
                    <a:p>
                      <a:endParaRPr lang="en-US" sz="800" dirty="0"/>
                    </a:p>
                    <a:p>
                      <a:r>
                        <a:rPr lang="en-US" sz="1600" dirty="0"/>
                        <a:t>*Exception: certain specialized categories are 75%</a:t>
                      </a:r>
                    </a:p>
                  </a:txBody>
                  <a:tcPr/>
                </a:tc>
                <a:extLst>
                  <a:ext uri="{0D108BD9-81ED-4DB2-BD59-A6C34878D82A}">
                    <a16:rowId xmlns:a16="http://schemas.microsoft.com/office/drawing/2014/main" val="2347390382"/>
                  </a:ext>
                </a:extLst>
              </a:tr>
              <a:tr h="53447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Technology</a:t>
                      </a:r>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dirty="0"/>
                        <a:t>90%</a:t>
                      </a:r>
                    </a:p>
                  </a:txBody>
                  <a:tcPr/>
                </a:tc>
                <a:extLst>
                  <a:ext uri="{0D108BD9-81ED-4DB2-BD59-A6C34878D82A}">
                    <a16:rowId xmlns:a16="http://schemas.microsoft.com/office/drawing/2014/main" val="2303455590"/>
                  </a:ext>
                </a:extLst>
              </a:tr>
            </a:tbl>
          </a:graphicData>
        </a:graphic>
      </p:graphicFrame>
      <p:sp>
        <p:nvSpPr>
          <p:cNvPr id="3" name="Title 1">
            <a:extLst>
              <a:ext uri="{FF2B5EF4-FFF2-40B4-BE49-F238E27FC236}">
                <a16:creationId xmlns:a16="http://schemas.microsoft.com/office/drawing/2014/main" id="{40E4AAA2-C397-CB7A-A735-444C45AADAAF}"/>
              </a:ext>
            </a:extLst>
          </p:cNvPr>
          <p:cNvSpPr>
            <a:spLocks noGrp="1"/>
          </p:cNvSpPr>
          <p:nvPr>
            <p:ph type="title"/>
          </p:nvPr>
        </p:nvSpPr>
        <p:spPr>
          <a:xfrm>
            <a:off x="0" y="-11860"/>
            <a:ext cx="12192000" cy="1325563"/>
          </a:xfrm>
        </p:spPr>
        <p:txBody>
          <a:bodyPr>
            <a:normAutofit/>
          </a:bodyPr>
          <a:lstStyle/>
          <a:p>
            <a:pPr algn="ctr"/>
            <a:r>
              <a:rPr lang="en-US" dirty="0"/>
              <a:t>Federal Funding for State Medicaid Programs</a:t>
            </a:r>
          </a:p>
        </p:txBody>
      </p:sp>
    </p:spTree>
    <p:extLst>
      <p:ext uri="{BB962C8B-B14F-4D97-AF65-F5344CB8AC3E}">
        <p14:creationId xmlns:p14="http://schemas.microsoft.com/office/powerpoint/2010/main" val="32109790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164A47-304A-2EB8-AA7D-61A32327CC8D}"/>
              </a:ext>
            </a:extLst>
          </p:cNvPr>
          <p:cNvSpPr>
            <a:spLocks noGrp="1"/>
          </p:cNvSpPr>
          <p:nvPr>
            <p:ph idx="1"/>
          </p:nvPr>
        </p:nvSpPr>
        <p:spPr>
          <a:xfrm>
            <a:off x="623455" y="1136186"/>
            <a:ext cx="11263746" cy="4732600"/>
          </a:xfrm>
        </p:spPr>
        <p:txBody>
          <a:bodyPr>
            <a:normAutofit/>
          </a:bodyPr>
          <a:lstStyle/>
          <a:p>
            <a:r>
              <a:rPr lang="en-US" dirty="0">
                <a:solidFill>
                  <a:srgbClr val="002060"/>
                </a:solidFill>
                <a:effectLst/>
                <a:latin typeface="+mn-lt"/>
                <a:ea typeface="Times New Roman" panose="02020603050405020304" pitchFamily="18" charset="0"/>
              </a:rPr>
              <a:t>Medicaid does not receive a lump sum grant award that can be distributed to individual entities. </a:t>
            </a:r>
          </a:p>
          <a:p>
            <a:r>
              <a:rPr lang="en-US" dirty="0">
                <a:solidFill>
                  <a:srgbClr val="002060"/>
                </a:solidFill>
                <a:effectLst/>
                <a:latin typeface="+mn-lt"/>
                <a:ea typeface="Times New Roman" panose="02020603050405020304" pitchFamily="18" charset="0"/>
              </a:rPr>
              <a:t>Federal Funds are received based on state expenditures for individual services provided to Medicaid recipients. </a:t>
            </a:r>
          </a:p>
          <a:p>
            <a:r>
              <a:rPr lang="en-US" dirty="0">
                <a:solidFill>
                  <a:srgbClr val="002060"/>
                </a:solidFill>
                <a:latin typeface="+mn-lt"/>
                <a:ea typeface="Calibri" panose="020F0502020204030204" pitchFamily="34" charset="0"/>
              </a:rPr>
              <a:t>Federal Funds are received based on state expenditures based on payments made to providers under the Fee-For-Service system or to capitated managed care providers.</a:t>
            </a:r>
          </a:p>
          <a:p>
            <a:r>
              <a:rPr lang="en-US" dirty="0">
                <a:latin typeface="+mn-lt"/>
              </a:rPr>
              <a:t>FMAP determines the amount of federal contribution to each state Medicaid program.</a:t>
            </a:r>
          </a:p>
          <a:p>
            <a:endParaRPr lang="en-US" sz="2400" dirty="0">
              <a:solidFill>
                <a:srgbClr val="002060"/>
              </a:solidFill>
            </a:endParaRPr>
          </a:p>
        </p:txBody>
      </p:sp>
      <p:sp>
        <p:nvSpPr>
          <p:cNvPr id="4" name="Slide Number Placeholder 3">
            <a:extLst>
              <a:ext uri="{FF2B5EF4-FFF2-40B4-BE49-F238E27FC236}">
                <a16:creationId xmlns:a16="http://schemas.microsoft.com/office/drawing/2014/main" id="{929404E3-8E57-9F8C-19F4-60AEA6E2D429}"/>
              </a:ext>
            </a:extLst>
          </p:cNvPr>
          <p:cNvSpPr>
            <a:spLocks noGrp="1"/>
          </p:cNvSpPr>
          <p:nvPr>
            <p:ph type="sldNum" sz="quarter" idx="12"/>
          </p:nvPr>
        </p:nvSpPr>
        <p:spPr/>
        <p:txBody>
          <a:bodyPr/>
          <a:lstStyle/>
          <a:p>
            <a:fld id="{60F95351-F0F3-43AD-BDC1-59D856EBACFB}" type="slidenum">
              <a:rPr lang="en-US" smtClean="0"/>
              <a:t>32</a:t>
            </a:fld>
            <a:endParaRPr lang="en-US" dirty="0"/>
          </a:p>
        </p:txBody>
      </p:sp>
      <p:sp>
        <p:nvSpPr>
          <p:cNvPr id="5" name="Title 1">
            <a:extLst>
              <a:ext uri="{FF2B5EF4-FFF2-40B4-BE49-F238E27FC236}">
                <a16:creationId xmlns:a16="http://schemas.microsoft.com/office/drawing/2014/main" id="{ED1336FE-B449-DD17-E4E5-1A5B4C460B0E}"/>
              </a:ext>
            </a:extLst>
          </p:cNvPr>
          <p:cNvSpPr>
            <a:spLocks noGrp="1"/>
          </p:cNvSpPr>
          <p:nvPr>
            <p:ph type="title"/>
          </p:nvPr>
        </p:nvSpPr>
        <p:spPr>
          <a:xfrm>
            <a:off x="0" y="-74055"/>
            <a:ext cx="12192000" cy="1325563"/>
          </a:xfrm>
        </p:spPr>
        <p:txBody>
          <a:bodyPr>
            <a:normAutofit/>
          </a:bodyPr>
          <a:lstStyle/>
          <a:p>
            <a:pPr algn="ctr"/>
            <a:r>
              <a:rPr lang="en-US" dirty="0"/>
              <a:t>Federal Funding for State Medicaid Programs</a:t>
            </a:r>
          </a:p>
        </p:txBody>
      </p:sp>
    </p:spTree>
    <p:extLst>
      <p:ext uri="{BB962C8B-B14F-4D97-AF65-F5344CB8AC3E}">
        <p14:creationId xmlns:p14="http://schemas.microsoft.com/office/powerpoint/2010/main" val="3962146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164A47-304A-2EB8-AA7D-61A32327CC8D}"/>
              </a:ext>
            </a:extLst>
          </p:cNvPr>
          <p:cNvSpPr>
            <a:spLocks noGrp="1"/>
          </p:cNvSpPr>
          <p:nvPr>
            <p:ph idx="1"/>
          </p:nvPr>
        </p:nvSpPr>
        <p:spPr>
          <a:xfrm>
            <a:off x="606830" y="1402193"/>
            <a:ext cx="11263746" cy="4732600"/>
          </a:xfrm>
        </p:spPr>
        <p:txBody>
          <a:bodyPr>
            <a:normAutofit/>
          </a:bodyPr>
          <a:lstStyle/>
          <a:p>
            <a:r>
              <a:rPr lang="en-US" sz="2600" dirty="0">
                <a:latin typeface="+mn-lt"/>
              </a:rPr>
              <a:t>The Florida Medicaid state share is financed with a combination of the following funds:</a:t>
            </a:r>
          </a:p>
          <a:p>
            <a:pPr lvl="1"/>
            <a:r>
              <a:rPr lang="en-US" sz="2600" dirty="0">
                <a:latin typeface="+mn-lt"/>
              </a:rPr>
              <a:t>General Revenue</a:t>
            </a:r>
          </a:p>
          <a:p>
            <a:pPr lvl="1"/>
            <a:r>
              <a:rPr lang="en-US" sz="2600" dirty="0">
                <a:latin typeface="+mn-lt"/>
              </a:rPr>
              <a:t>Public Medical Assistance Trust Fund</a:t>
            </a:r>
          </a:p>
          <a:p>
            <a:pPr lvl="1"/>
            <a:r>
              <a:rPr lang="en-US" sz="2600" dirty="0">
                <a:latin typeface="+mn-lt"/>
              </a:rPr>
              <a:t>Other State Funds</a:t>
            </a:r>
          </a:p>
          <a:p>
            <a:pPr lvl="1"/>
            <a:r>
              <a:rPr lang="en-US" sz="2600" dirty="0">
                <a:latin typeface="+mn-lt"/>
              </a:rPr>
              <a:t>Grant and Donations Trust Fund (Pharmacy Rebates, Intergovernmental Transfers (IGTs))</a:t>
            </a:r>
          </a:p>
          <a:p>
            <a:pPr lvl="1"/>
            <a:r>
              <a:rPr lang="en-US" sz="2600" dirty="0">
                <a:latin typeface="+mn-lt"/>
              </a:rPr>
              <a:t>Health Care Trust Fund</a:t>
            </a:r>
          </a:p>
          <a:p>
            <a:pPr lvl="1"/>
            <a:r>
              <a:rPr lang="en-US" sz="2600" dirty="0">
                <a:latin typeface="+mn-lt"/>
              </a:rPr>
              <a:t>Tobacco Settlement Trust Fund </a:t>
            </a:r>
          </a:p>
          <a:p>
            <a:endParaRPr lang="en-US" sz="2000" dirty="0">
              <a:solidFill>
                <a:srgbClr val="002060"/>
              </a:solidFill>
            </a:endParaRPr>
          </a:p>
        </p:txBody>
      </p:sp>
      <p:sp>
        <p:nvSpPr>
          <p:cNvPr id="4" name="Slide Number Placeholder 3">
            <a:extLst>
              <a:ext uri="{FF2B5EF4-FFF2-40B4-BE49-F238E27FC236}">
                <a16:creationId xmlns:a16="http://schemas.microsoft.com/office/drawing/2014/main" id="{929404E3-8E57-9F8C-19F4-60AEA6E2D429}"/>
              </a:ext>
            </a:extLst>
          </p:cNvPr>
          <p:cNvSpPr>
            <a:spLocks noGrp="1"/>
          </p:cNvSpPr>
          <p:nvPr>
            <p:ph type="sldNum" sz="quarter" idx="12"/>
          </p:nvPr>
        </p:nvSpPr>
        <p:spPr/>
        <p:txBody>
          <a:bodyPr/>
          <a:lstStyle/>
          <a:p>
            <a:fld id="{60F95351-F0F3-43AD-BDC1-59D856EBACFB}" type="slidenum">
              <a:rPr lang="en-US" smtClean="0"/>
              <a:t>33</a:t>
            </a:fld>
            <a:endParaRPr lang="en-US" dirty="0"/>
          </a:p>
        </p:txBody>
      </p:sp>
      <p:sp>
        <p:nvSpPr>
          <p:cNvPr id="5" name="Title 1">
            <a:extLst>
              <a:ext uri="{FF2B5EF4-FFF2-40B4-BE49-F238E27FC236}">
                <a16:creationId xmlns:a16="http://schemas.microsoft.com/office/drawing/2014/main" id="{ED1336FE-B449-DD17-E4E5-1A5B4C460B0E}"/>
              </a:ext>
            </a:extLst>
          </p:cNvPr>
          <p:cNvSpPr>
            <a:spLocks noGrp="1"/>
          </p:cNvSpPr>
          <p:nvPr>
            <p:ph type="title"/>
          </p:nvPr>
        </p:nvSpPr>
        <p:spPr>
          <a:xfrm>
            <a:off x="0" y="76630"/>
            <a:ext cx="12192000" cy="1325563"/>
          </a:xfrm>
        </p:spPr>
        <p:txBody>
          <a:bodyPr>
            <a:normAutofit/>
          </a:bodyPr>
          <a:lstStyle/>
          <a:p>
            <a:pPr algn="ctr"/>
            <a:r>
              <a:rPr lang="en-US" dirty="0"/>
              <a:t>Federal Funding for State Medicaid Programs</a:t>
            </a:r>
          </a:p>
        </p:txBody>
      </p:sp>
    </p:spTree>
    <p:extLst>
      <p:ext uri="{BB962C8B-B14F-4D97-AF65-F5344CB8AC3E}">
        <p14:creationId xmlns:p14="http://schemas.microsoft.com/office/powerpoint/2010/main" val="3924826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164A47-304A-2EB8-AA7D-61A32327CC8D}"/>
              </a:ext>
            </a:extLst>
          </p:cNvPr>
          <p:cNvSpPr>
            <a:spLocks noGrp="1"/>
          </p:cNvSpPr>
          <p:nvPr>
            <p:ph idx="1"/>
          </p:nvPr>
        </p:nvSpPr>
        <p:spPr>
          <a:xfrm>
            <a:off x="464127" y="1303870"/>
            <a:ext cx="11263746" cy="4732600"/>
          </a:xfrm>
        </p:spPr>
        <p:txBody>
          <a:bodyPr>
            <a:normAutofit/>
          </a:bodyPr>
          <a:lstStyle/>
          <a:p>
            <a:r>
              <a:rPr lang="en-US" dirty="0">
                <a:solidFill>
                  <a:srgbClr val="002060"/>
                </a:solidFill>
                <a:latin typeface="+mn-lt"/>
              </a:rPr>
              <a:t>State Medicaid programs must request funds each quarter from the federal government based on anticipated program costs for each quarter and must provide detailed reports on verified expenditures each quarter.</a:t>
            </a:r>
          </a:p>
          <a:p>
            <a:pPr lvl="1"/>
            <a:r>
              <a:rPr lang="en-US" dirty="0">
                <a:solidFill>
                  <a:srgbClr val="002060"/>
                </a:solidFill>
                <a:latin typeface="+mn-lt"/>
              </a:rPr>
              <a:t>Form CMS -37 Report</a:t>
            </a:r>
          </a:p>
          <a:p>
            <a:pPr lvl="1"/>
            <a:r>
              <a:rPr lang="en-US" dirty="0">
                <a:solidFill>
                  <a:srgbClr val="002060"/>
                </a:solidFill>
                <a:latin typeface="+mn-lt"/>
              </a:rPr>
              <a:t>Form CMS – 64 Report</a:t>
            </a:r>
          </a:p>
          <a:p>
            <a:endParaRPr lang="en-US" sz="2400" dirty="0">
              <a:solidFill>
                <a:srgbClr val="002060"/>
              </a:solidFill>
            </a:endParaRPr>
          </a:p>
        </p:txBody>
      </p:sp>
      <p:sp>
        <p:nvSpPr>
          <p:cNvPr id="4" name="Slide Number Placeholder 3">
            <a:extLst>
              <a:ext uri="{FF2B5EF4-FFF2-40B4-BE49-F238E27FC236}">
                <a16:creationId xmlns:a16="http://schemas.microsoft.com/office/drawing/2014/main" id="{929404E3-8E57-9F8C-19F4-60AEA6E2D429}"/>
              </a:ext>
            </a:extLst>
          </p:cNvPr>
          <p:cNvSpPr>
            <a:spLocks noGrp="1"/>
          </p:cNvSpPr>
          <p:nvPr>
            <p:ph type="sldNum" sz="quarter" idx="12"/>
          </p:nvPr>
        </p:nvSpPr>
        <p:spPr/>
        <p:txBody>
          <a:bodyPr/>
          <a:lstStyle/>
          <a:p>
            <a:fld id="{60F95351-F0F3-43AD-BDC1-59D856EBACFB}" type="slidenum">
              <a:rPr lang="en-US" smtClean="0"/>
              <a:t>34</a:t>
            </a:fld>
            <a:endParaRPr lang="en-US" dirty="0"/>
          </a:p>
        </p:txBody>
      </p:sp>
      <p:sp>
        <p:nvSpPr>
          <p:cNvPr id="5" name="Title 1">
            <a:extLst>
              <a:ext uri="{FF2B5EF4-FFF2-40B4-BE49-F238E27FC236}">
                <a16:creationId xmlns:a16="http://schemas.microsoft.com/office/drawing/2014/main" id="{ED1336FE-B449-DD17-E4E5-1A5B4C460B0E}"/>
              </a:ext>
            </a:extLst>
          </p:cNvPr>
          <p:cNvSpPr>
            <a:spLocks noGrp="1"/>
          </p:cNvSpPr>
          <p:nvPr>
            <p:ph type="title"/>
          </p:nvPr>
        </p:nvSpPr>
        <p:spPr>
          <a:xfrm>
            <a:off x="0" y="-21693"/>
            <a:ext cx="12192000" cy="1325563"/>
          </a:xfrm>
        </p:spPr>
        <p:txBody>
          <a:bodyPr>
            <a:normAutofit/>
          </a:bodyPr>
          <a:lstStyle/>
          <a:p>
            <a:pPr algn="ctr"/>
            <a:r>
              <a:rPr lang="en-US" dirty="0"/>
              <a:t>Federal Funding for State Medicaid Programs</a:t>
            </a:r>
          </a:p>
        </p:txBody>
      </p:sp>
    </p:spTree>
    <p:extLst>
      <p:ext uri="{BB962C8B-B14F-4D97-AF65-F5344CB8AC3E}">
        <p14:creationId xmlns:p14="http://schemas.microsoft.com/office/powerpoint/2010/main" val="17229888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5">
            <a:extLst>
              <a:ext uri="{FF2B5EF4-FFF2-40B4-BE49-F238E27FC236}">
                <a16:creationId xmlns:a16="http://schemas.microsoft.com/office/drawing/2014/main" id="{B7B8F3DB-A426-6A15-5DA4-CE73FAB787EE}"/>
              </a:ext>
            </a:extLst>
          </p:cNvPr>
          <p:cNvGraphicFramePr>
            <a:graphicFrameLocks noGrp="1"/>
          </p:cNvGraphicFramePr>
          <p:nvPr>
            <p:ph idx="1"/>
            <p:extLst>
              <p:ext uri="{D42A27DB-BD31-4B8C-83A1-F6EECF244321}">
                <p14:modId xmlns:p14="http://schemas.microsoft.com/office/powerpoint/2010/main" val="1271756630"/>
              </p:ext>
            </p:extLst>
          </p:nvPr>
        </p:nvGraphicFramePr>
        <p:xfrm>
          <a:off x="532495" y="1169623"/>
          <a:ext cx="11243388" cy="4144518"/>
        </p:xfrm>
        <a:graphic>
          <a:graphicData uri="http://schemas.openxmlformats.org/drawingml/2006/table">
            <a:tbl>
              <a:tblPr firstRow="1" bandRow="1">
                <a:tableStyleId>{5C22544A-7EE6-4342-B048-85BDC9FD1C3A}</a:tableStyleId>
              </a:tblPr>
              <a:tblGrid>
                <a:gridCol w="5621694">
                  <a:extLst>
                    <a:ext uri="{9D8B030D-6E8A-4147-A177-3AD203B41FA5}">
                      <a16:colId xmlns:a16="http://schemas.microsoft.com/office/drawing/2014/main" val="2526991418"/>
                    </a:ext>
                  </a:extLst>
                </a:gridCol>
                <a:gridCol w="5621694">
                  <a:extLst>
                    <a:ext uri="{9D8B030D-6E8A-4147-A177-3AD203B41FA5}">
                      <a16:colId xmlns:a16="http://schemas.microsoft.com/office/drawing/2014/main" val="2598911379"/>
                    </a:ext>
                  </a:extLst>
                </a:gridCol>
              </a:tblGrid>
              <a:tr h="370840">
                <a:tc>
                  <a:txBody>
                    <a:bodyPr/>
                    <a:lstStyle/>
                    <a:p>
                      <a:r>
                        <a:rPr lang="en-US" dirty="0"/>
                        <a:t>CMS – 37:  Requesting Federal Funds</a:t>
                      </a:r>
                    </a:p>
                  </a:txBody>
                  <a:tcPr/>
                </a:tc>
                <a:tc>
                  <a:txBody>
                    <a:bodyPr/>
                    <a:lstStyle/>
                    <a:p>
                      <a:r>
                        <a:rPr lang="en-US" dirty="0"/>
                        <a:t>CMS – 64: Reporting Expenditure of Federal Funds</a:t>
                      </a:r>
                    </a:p>
                  </a:txBody>
                  <a:tcPr/>
                </a:tc>
                <a:extLst>
                  <a:ext uri="{0D108BD9-81ED-4DB2-BD59-A6C34878D82A}">
                    <a16:rowId xmlns:a16="http://schemas.microsoft.com/office/drawing/2014/main" val="1212588363"/>
                  </a:ext>
                </a:extLst>
              </a:tr>
              <a:tr h="370840">
                <a:tc>
                  <a:txBody>
                    <a:bodyPr/>
                    <a:lstStyle/>
                    <a:p>
                      <a:endParaRPr lang="en-US" sz="1600" dirty="0">
                        <a:solidFill>
                          <a:srgbClr val="002060"/>
                        </a:solidFill>
                        <a:latin typeface="+mn-lt"/>
                      </a:endParaRPr>
                    </a:p>
                    <a:p>
                      <a:r>
                        <a:rPr lang="en-US" sz="1600" dirty="0">
                          <a:solidFill>
                            <a:schemeClr val="accent4"/>
                          </a:solidFill>
                          <a:latin typeface="+mn-lt"/>
                          <a:cs typeface="Arial" panose="020B0604020202020204" pitchFamily="34" charset="0"/>
                        </a:rPr>
                        <a:t>CMS-37 Report: Quarterly report submitted by the State which provides a statement of the state’s Medicaid funding requirements for the quarter.</a:t>
                      </a:r>
                    </a:p>
                    <a:p>
                      <a:pPr lvl="1">
                        <a:buFont typeface="Calibri" panose="020F0502020204030204" pitchFamily="34" charset="0"/>
                        <a:buChar char="‐"/>
                      </a:pPr>
                      <a:r>
                        <a:rPr lang="en-US" sz="1600" dirty="0">
                          <a:solidFill>
                            <a:schemeClr val="accent4"/>
                          </a:solidFill>
                          <a:latin typeface="+mn-lt"/>
                          <a:cs typeface="Arial" panose="020B0604020202020204" pitchFamily="34" charset="0"/>
                        </a:rPr>
                        <a:t>Submitted Nov 15, Feb 15, May 15, Aug 15</a:t>
                      </a:r>
                    </a:p>
                    <a:p>
                      <a:pPr lvl="1">
                        <a:buFont typeface="Calibri" panose="020F0502020204030204" pitchFamily="34" charset="0"/>
                        <a:buChar char="‐"/>
                      </a:pPr>
                      <a:endParaRPr lang="en-US" sz="1600" dirty="0">
                        <a:solidFill>
                          <a:schemeClr val="accent4"/>
                        </a:solidFill>
                        <a:latin typeface="+mn-lt"/>
                        <a:cs typeface="Arial" panose="020B0604020202020204" pitchFamily="34" charset="0"/>
                      </a:endParaRPr>
                    </a:p>
                    <a:p>
                      <a:r>
                        <a:rPr lang="en-US" sz="1600" dirty="0">
                          <a:solidFill>
                            <a:schemeClr val="accent4"/>
                          </a:solidFill>
                          <a:latin typeface="+mn-lt"/>
                          <a:cs typeface="Arial" panose="020B0604020202020204" pitchFamily="34" charset="0"/>
                        </a:rPr>
                        <a:t>Based on the CMS-37 Submission, CMS issues a grant award authorizing federal funding to the state for the quarter.</a:t>
                      </a:r>
                    </a:p>
                    <a:p>
                      <a:pPr lvl="1">
                        <a:buFont typeface="Calibri" panose="020F0502020204030204" pitchFamily="34" charset="0"/>
                        <a:buChar char="‐"/>
                      </a:pPr>
                      <a:r>
                        <a:rPr lang="en-US" sz="1600" dirty="0">
                          <a:solidFill>
                            <a:schemeClr val="accent4"/>
                          </a:solidFill>
                          <a:latin typeface="+mn-lt"/>
                          <a:cs typeface="Arial" panose="020B0604020202020204" pitchFamily="34" charset="0"/>
                        </a:rPr>
                        <a:t>This is how a state gets the actual federal dollars to fund their Medicaid program for the quarter.</a:t>
                      </a:r>
                    </a:p>
                    <a:p>
                      <a:endParaRPr lang="en-US" sz="1600" dirty="0"/>
                    </a:p>
                  </a:txBody>
                  <a:tcPr/>
                </a:tc>
                <a:tc>
                  <a:txBody>
                    <a:body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chemeClr val="accent4"/>
                          </a:solidFill>
                          <a:effectLst/>
                          <a:uLnTx/>
                          <a:uFillTx/>
                          <a:cs typeface="Arial" panose="020B0604020202020204" pitchFamily="34" charset="0"/>
                        </a:rPr>
                        <a:t>The form CMS-64, Quarterly Medicaid Statement of Expenditures for the Medical Assistance Program, is used by the Medicaid State agencies to report their actual program benefit costs and administrative expenses to the Centers for Medicare &amp; Medicaid Services (CMS).</a:t>
                      </a:r>
                    </a:p>
                    <a:p>
                      <a:pPr marL="685800" marR="0" lvl="1" indent="-228600" algn="l" defTabSz="914400" rtl="0" eaLnBrk="1" fontAlgn="auto" latinLnBrk="0" hangingPunct="1">
                        <a:lnSpc>
                          <a:spcPct val="120000"/>
                        </a:lnSpc>
                        <a:spcBef>
                          <a:spcPts val="500"/>
                        </a:spcBef>
                        <a:spcAft>
                          <a:spcPts val="0"/>
                        </a:spcAft>
                        <a:buClrTx/>
                        <a:buSzTx/>
                        <a:buFont typeface="Calibri" panose="020F0502020204030204" pitchFamily="34" charset="0"/>
                        <a:buChar char="‐"/>
                        <a:tabLst/>
                        <a:defRPr/>
                      </a:pPr>
                      <a:r>
                        <a:rPr kumimoji="0" lang="en-US" sz="1600" b="0" i="0" u="none" strike="noStrike" kern="1200" cap="none" spc="0" normalizeH="0" baseline="0" noProof="0" dirty="0">
                          <a:ln>
                            <a:noFill/>
                          </a:ln>
                          <a:solidFill>
                            <a:schemeClr val="accent4"/>
                          </a:solidFill>
                          <a:effectLst/>
                          <a:uLnTx/>
                          <a:uFillTx/>
                          <a:cs typeface="Arial" panose="020B0604020202020204" pitchFamily="34" charset="0"/>
                        </a:rPr>
                        <a:t>The amount claimed on the form CMS-64 is a summary of expenditures derived from source documents such as invoices, cost reports, and eligibility records. </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chemeClr val="accent4"/>
                          </a:solidFill>
                          <a:effectLst/>
                          <a:uLnTx/>
                          <a:uFillTx/>
                          <a:cs typeface="Arial" panose="020B0604020202020204" pitchFamily="34" charset="0"/>
                        </a:rPr>
                        <a:t>The amounts reported on and its attachments must be </a:t>
                      </a:r>
                      <a:r>
                        <a:rPr kumimoji="0" lang="en-US" sz="1600" b="0" i="0" u="sng" strike="noStrike" kern="1200" cap="none" spc="0" normalizeH="0" baseline="0" noProof="0" dirty="0">
                          <a:ln>
                            <a:noFill/>
                          </a:ln>
                          <a:solidFill>
                            <a:schemeClr val="accent4"/>
                          </a:solidFill>
                          <a:effectLst/>
                          <a:uLnTx/>
                          <a:uFillTx/>
                          <a:cs typeface="Arial" panose="020B0604020202020204" pitchFamily="34" charset="0"/>
                        </a:rPr>
                        <a:t>actual</a:t>
                      </a:r>
                      <a:r>
                        <a:rPr kumimoji="0" lang="en-US" sz="1600" b="0" i="0" u="none" strike="noStrike" kern="1200" cap="none" spc="0" normalizeH="0" baseline="0" noProof="0" dirty="0">
                          <a:ln>
                            <a:noFill/>
                          </a:ln>
                          <a:solidFill>
                            <a:schemeClr val="accent4"/>
                          </a:solidFill>
                          <a:effectLst/>
                          <a:uLnTx/>
                          <a:uFillTx/>
                          <a:cs typeface="Arial" panose="020B0604020202020204" pitchFamily="34" charset="0"/>
                        </a:rPr>
                        <a:t> expenditures for which all supporting documentation, in readily reviewable form, has been compiled and is available immediately at the time the claim is filed</a:t>
                      </a:r>
                      <a:endParaRPr lang="en-US" sz="1600" dirty="0">
                        <a:solidFill>
                          <a:schemeClr val="accent4"/>
                        </a:solidFill>
                        <a:latin typeface="+mn-lt"/>
                        <a:cs typeface="Arial" panose="020B0604020202020204" pitchFamily="34" charset="0"/>
                      </a:endParaRPr>
                    </a:p>
                  </a:txBody>
                  <a:tcPr/>
                </a:tc>
                <a:extLst>
                  <a:ext uri="{0D108BD9-81ED-4DB2-BD59-A6C34878D82A}">
                    <a16:rowId xmlns:a16="http://schemas.microsoft.com/office/drawing/2014/main" val="2869651278"/>
                  </a:ext>
                </a:extLst>
              </a:tr>
            </a:tbl>
          </a:graphicData>
        </a:graphic>
      </p:graphicFrame>
      <p:sp>
        <p:nvSpPr>
          <p:cNvPr id="4" name="Slide Number Placeholder 3">
            <a:extLst>
              <a:ext uri="{FF2B5EF4-FFF2-40B4-BE49-F238E27FC236}">
                <a16:creationId xmlns:a16="http://schemas.microsoft.com/office/drawing/2014/main" id="{929404E3-8E57-9F8C-19F4-60AEA6E2D429}"/>
              </a:ext>
            </a:extLst>
          </p:cNvPr>
          <p:cNvSpPr>
            <a:spLocks noGrp="1"/>
          </p:cNvSpPr>
          <p:nvPr>
            <p:ph type="sldNum" sz="quarter" idx="12"/>
          </p:nvPr>
        </p:nvSpPr>
        <p:spPr/>
        <p:txBody>
          <a:bodyPr/>
          <a:lstStyle/>
          <a:p>
            <a:fld id="{60F95351-F0F3-43AD-BDC1-59D856EBACFB}" type="slidenum">
              <a:rPr lang="en-US" smtClean="0"/>
              <a:t>35</a:t>
            </a:fld>
            <a:endParaRPr lang="en-US" dirty="0"/>
          </a:p>
        </p:txBody>
      </p:sp>
      <p:sp>
        <p:nvSpPr>
          <p:cNvPr id="5" name="Title 1">
            <a:extLst>
              <a:ext uri="{FF2B5EF4-FFF2-40B4-BE49-F238E27FC236}">
                <a16:creationId xmlns:a16="http://schemas.microsoft.com/office/drawing/2014/main" id="{ED1336FE-B449-DD17-E4E5-1A5B4C460B0E}"/>
              </a:ext>
            </a:extLst>
          </p:cNvPr>
          <p:cNvSpPr>
            <a:spLocks noGrp="1"/>
          </p:cNvSpPr>
          <p:nvPr>
            <p:ph type="title"/>
          </p:nvPr>
        </p:nvSpPr>
        <p:spPr>
          <a:xfrm>
            <a:off x="0" y="-89627"/>
            <a:ext cx="12192000" cy="1325563"/>
          </a:xfrm>
        </p:spPr>
        <p:txBody>
          <a:bodyPr>
            <a:normAutofit/>
          </a:bodyPr>
          <a:lstStyle/>
          <a:p>
            <a:pPr algn="ctr"/>
            <a:r>
              <a:rPr lang="en-US" dirty="0"/>
              <a:t>Federal Funding for State Medicaid Programs</a:t>
            </a:r>
          </a:p>
        </p:txBody>
      </p:sp>
    </p:spTree>
    <p:extLst>
      <p:ext uri="{BB962C8B-B14F-4D97-AF65-F5344CB8AC3E}">
        <p14:creationId xmlns:p14="http://schemas.microsoft.com/office/powerpoint/2010/main" val="17919659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415F-D92A-F13E-9352-BC0B6D526C94}"/>
              </a:ext>
            </a:extLst>
          </p:cNvPr>
          <p:cNvSpPr>
            <a:spLocks noGrp="1"/>
          </p:cNvSpPr>
          <p:nvPr>
            <p:ph type="title"/>
          </p:nvPr>
        </p:nvSpPr>
        <p:spPr>
          <a:xfrm>
            <a:off x="96769" y="76630"/>
            <a:ext cx="11998461" cy="886376"/>
          </a:xfrm>
        </p:spPr>
        <p:txBody>
          <a:bodyPr>
            <a:normAutofit/>
          </a:bodyPr>
          <a:lstStyle/>
          <a:p>
            <a:r>
              <a:rPr lang="en-US" dirty="0"/>
              <a:t>Florida Medicaid:  Capitated Payments to SMMC Plans</a:t>
            </a:r>
          </a:p>
        </p:txBody>
      </p:sp>
      <p:sp>
        <p:nvSpPr>
          <p:cNvPr id="3" name="Content Placeholder 2">
            <a:extLst>
              <a:ext uri="{FF2B5EF4-FFF2-40B4-BE49-F238E27FC236}">
                <a16:creationId xmlns:a16="http://schemas.microsoft.com/office/drawing/2014/main" id="{6B186BDB-A295-5085-284A-2A6D75291A95}"/>
              </a:ext>
            </a:extLst>
          </p:cNvPr>
          <p:cNvSpPr>
            <a:spLocks noGrp="1"/>
          </p:cNvSpPr>
          <p:nvPr>
            <p:ph idx="1"/>
          </p:nvPr>
        </p:nvSpPr>
        <p:spPr>
          <a:xfrm>
            <a:off x="838199" y="1164841"/>
            <a:ext cx="10515600" cy="4351338"/>
          </a:xfrm>
        </p:spPr>
        <p:txBody>
          <a:bodyPr/>
          <a:lstStyle/>
          <a:p>
            <a:r>
              <a:rPr lang="en-US" sz="2400" dirty="0">
                <a:latin typeface="+mn-lt"/>
                <a:cs typeface="Arial" panose="020B0604020202020204" pitchFamily="34" charset="0"/>
              </a:rPr>
              <a:t>Plans are paid a capitation rate, also know as the </a:t>
            </a:r>
            <a:r>
              <a:rPr lang="en-US" sz="2400" i="1" dirty="0">
                <a:latin typeface="+mn-lt"/>
                <a:cs typeface="Arial" panose="020B0604020202020204" pitchFamily="34" charset="0"/>
              </a:rPr>
              <a:t>per-member, per month (PMPM) amount, </a:t>
            </a:r>
            <a:r>
              <a:rPr lang="en-US" sz="2400" dirty="0">
                <a:latin typeface="+mn-lt"/>
                <a:cs typeface="Arial" panose="020B0604020202020204" pitchFamily="34" charset="0"/>
              </a:rPr>
              <a:t>including any </a:t>
            </a:r>
            <a:r>
              <a:rPr lang="en-US" sz="2400" i="1" dirty="0">
                <a:latin typeface="+mn-lt"/>
                <a:cs typeface="Arial" panose="020B0604020202020204" pitchFamily="34" charset="0"/>
              </a:rPr>
              <a:t>adjustments</a:t>
            </a:r>
            <a:r>
              <a:rPr lang="en-US" sz="2400" dirty="0">
                <a:latin typeface="+mn-lt"/>
                <a:cs typeface="Arial" panose="020B0604020202020204" pitchFamily="34" charset="0"/>
              </a:rPr>
              <a:t>, for each recipient enrolled in their plan.</a:t>
            </a:r>
          </a:p>
          <a:p>
            <a:pPr marL="969963" lvl="2">
              <a:spcAft>
                <a:spcPts val="600"/>
              </a:spcAft>
              <a:buFont typeface="Calibri" panose="020F0502020204030204" pitchFamily="34" charset="0"/>
              <a:buChar char="‐"/>
            </a:pPr>
            <a:r>
              <a:rPr lang="en-US" sz="2400" dirty="0">
                <a:latin typeface="+mn-lt"/>
                <a:cs typeface="Arial" panose="020B0604020202020204" pitchFamily="34" charset="0"/>
              </a:rPr>
              <a:t>The capitation rates reflect historical </a:t>
            </a:r>
            <a:r>
              <a:rPr lang="en-US" sz="2400" i="1" dirty="0">
                <a:latin typeface="+mn-lt"/>
                <a:cs typeface="Arial" panose="020B0604020202020204" pitchFamily="34" charset="0"/>
              </a:rPr>
              <a:t>utilization</a:t>
            </a:r>
            <a:r>
              <a:rPr lang="en-US" sz="2400" dirty="0">
                <a:latin typeface="+mn-lt"/>
                <a:cs typeface="Arial" panose="020B0604020202020204" pitchFamily="34" charset="0"/>
              </a:rPr>
              <a:t> and </a:t>
            </a:r>
            <a:r>
              <a:rPr lang="en-US" sz="2400" i="1" dirty="0">
                <a:latin typeface="+mn-lt"/>
                <a:cs typeface="Arial" panose="020B0604020202020204" pitchFamily="34" charset="0"/>
              </a:rPr>
              <a:t>spending</a:t>
            </a:r>
            <a:r>
              <a:rPr lang="en-US" sz="2400" dirty="0">
                <a:latin typeface="+mn-lt"/>
                <a:cs typeface="Arial" panose="020B0604020202020204" pitchFamily="34" charset="0"/>
              </a:rPr>
              <a:t> for covered services projected forward</a:t>
            </a:r>
          </a:p>
          <a:p>
            <a:r>
              <a:rPr lang="en-US" sz="2400" dirty="0">
                <a:latin typeface="+mn-lt"/>
                <a:cs typeface="Arial" panose="020B0604020202020204" pitchFamily="34" charset="0"/>
              </a:rPr>
              <a:t>Plans are “at risk” because their costs may exceed the total capitated payments.</a:t>
            </a:r>
          </a:p>
          <a:p>
            <a:pPr lvl="2">
              <a:buFontTx/>
              <a:buChar char="-"/>
            </a:pPr>
            <a:r>
              <a:rPr lang="en-US" sz="2400" dirty="0">
                <a:latin typeface="+mn-lt"/>
                <a:cs typeface="Arial" panose="020B0604020202020204" pitchFamily="34" charset="0"/>
              </a:rPr>
              <a:t>The capitation rate is paid regardless of the level of claims of the recipient.</a:t>
            </a:r>
          </a:p>
          <a:p>
            <a:r>
              <a:rPr lang="en-US" sz="2400" dirty="0">
                <a:latin typeface="+mn-lt"/>
                <a:cs typeface="Arial" panose="020B0604020202020204" pitchFamily="34" charset="0"/>
              </a:rPr>
              <a:t>Risk is a term used to imply the uncertainty of a return and the potential for financial loss. This means, we pay a fixed price that covers all (or nearly all) the services a plan provides. If the plan spends more than that, they lose money. If the plan spends less, they make money.</a:t>
            </a:r>
          </a:p>
          <a:p>
            <a:pPr lvl="2">
              <a:buFontTx/>
              <a:buChar char="-"/>
            </a:pPr>
            <a:endParaRPr lang="en-US" dirty="0"/>
          </a:p>
        </p:txBody>
      </p:sp>
      <p:sp>
        <p:nvSpPr>
          <p:cNvPr id="4" name="Slide Number Placeholder 3">
            <a:extLst>
              <a:ext uri="{FF2B5EF4-FFF2-40B4-BE49-F238E27FC236}">
                <a16:creationId xmlns:a16="http://schemas.microsoft.com/office/drawing/2014/main" id="{C24438D5-45F9-E50D-6766-D834C83B26EA}"/>
              </a:ext>
            </a:extLst>
          </p:cNvPr>
          <p:cNvSpPr>
            <a:spLocks noGrp="1"/>
          </p:cNvSpPr>
          <p:nvPr>
            <p:ph type="sldNum" sz="quarter" idx="12"/>
          </p:nvPr>
        </p:nvSpPr>
        <p:spPr/>
        <p:txBody>
          <a:bodyPr/>
          <a:lstStyle/>
          <a:p>
            <a:fld id="{60F95351-F0F3-43AD-BDC1-59D856EBACFB}" type="slidenum">
              <a:rPr lang="en-US" smtClean="0"/>
              <a:t>36</a:t>
            </a:fld>
            <a:endParaRPr lang="en-US" dirty="0"/>
          </a:p>
        </p:txBody>
      </p:sp>
    </p:spTree>
    <p:extLst>
      <p:ext uri="{BB962C8B-B14F-4D97-AF65-F5344CB8AC3E}">
        <p14:creationId xmlns:p14="http://schemas.microsoft.com/office/powerpoint/2010/main" val="2459527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415F-D92A-F13E-9352-BC0B6D526C94}"/>
              </a:ext>
            </a:extLst>
          </p:cNvPr>
          <p:cNvSpPr>
            <a:spLocks noGrp="1"/>
          </p:cNvSpPr>
          <p:nvPr>
            <p:ph type="title"/>
          </p:nvPr>
        </p:nvSpPr>
        <p:spPr>
          <a:xfrm>
            <a:off x="96769" y="162459"/>
            <a:ext cx="11998461" cy="886376"/>
          </a:xfrm>
        </p:spPr>
        <p:txBody>
          <a:bodyPr>
            <a:normAutofit/>
          </a:bodyPr>
          <a:lstStyle/>
          <a:p>
            <a:r>
              <a:rPr lang="en-US" dirty="0"/>
              <a:t>Florida Medicaid:  Capitated Payments to SMMC Plans</a:t>
            </a:r>
          </a:p>
        </p:txBody>
      </p:sp>
      <p:sp>
        <p:nvSpPr>
          <p:cNvPr id="3" name="Content Placeholder 2">
            <a:extLst>
              <a:ext uri="{FF2B5EF4-FFF2-40B4-BE49-F238E27FC236}">
                <a16:creationId xmlns:a16="http://schemas.microsoft.com/office/drawing/2014/main" id="{6B186BDB-A295-5085-284A-2A6D75291A95}"/>
              </a:ext>
            </a:extLst>
          </p:cNvPr>
          <p:cNvSpPr>
            <a:spLocks noGrp="1"/>
          </p:cNvSpPr>
          <p:nvPr>
            <p:ph idx="1"/>
          </p:nvPr>
        </p:nvSpPr>
        <p:spPr>
          <a:xfrm>
            <a:off x="838200" y="1253331"/>
            <a:ext cx="10515600" cy="4351338"/>
          </a:xfrm>
        </p:spPr>
        <p:txBody>
          <a:bodyPr>
            <a:normAutofit/>
          </a:bodyPr>
          <a:lstStyle/>
          <a:p>
            <a:r>
              <a:rPr lang="en-US" dirty="0">
                <a:latin typeface="+mn-lt"/>
                <a:cs typeface="Arial" panose="020B0604020202020204" pitchFamily="34" charset="0"/>
              </a:rPr>
              <a:t>Plans pay for Expanded benefits out of the administrative portion of their capitation rate.</a:t>
            </a:r>
          </a:p>
          <a:p>
            <a:r>
              <a:rPr lang="en-US" dirty="0">
                <a:latin typeface="+mn-lt"/>
                <a:cs typeface="Arial" panose="020B0604020202020204" pitchFamily="34" charset="0"/>
              </a:rPr>
              <a:t>These services are paid for by the plan at no cost to the state</a:t>
            </a:r>
          </a:p>
          <a:p>
            <a:r>
              <a:rPr lang="en-US" dirty="0">
                <a:latin typeface="+mn-lt"/>
                <a:cs typeface="Arial" panose="020B0604020202020204" pitchFamily="34" charset="0"/>
              </a:rPr>
              <a:t>Capitation payments also provide funding for case management services provided by the plans</a:t>
            </a:r>
          </a:p>
          <a:p>
            <a:pPr lvl="2">
              <a:buFontTx/>
              <a:buChar char="-"/>
            </a:pPr>
            <a:endParaRPr lang="en-US" sz="3200" dirty="0"/>
          </a:p>
        </p:txBody>
      </p:sp>
      <p:sp>
        <p:nvSpPr>
          <p:cNvPr id="4" name="Slide Number Placeholder 3">
            <a:extLst>
              <a:ext uri="{FF2B5EF4-FFF2-40B4-BE49-F238E27FC236}">
                <a16:creationId xmlns:a16="http://schemas.microsoft.com/office/drawing/2014/main" id="{C24438D5-45F9-E50D-6766-D834C83B26EA}"/>
              </a:ext>
            </a:extLst>
          </p:cNvPr>
          <p:cNvSpPr>
            <a:spLocks noGrp="1"/>
          </p:cNvSpPr>
          <p:nvPr>
            <p:ph type="sldNum" sz="quarter" idx="12"/>
          </p:nvPr>
        </p:nvSpPr>
        <p:spPr/>
        <p:txBody>
          <a:bodyPr/>
          <a:lstStyle/>
          <a:p>
            <a:fld id="{60F95351-F0F3-43AD-BDC1-59D856EBACFB}" type="slidenum">
              <a:rPr lang="en-US" smtClean="0"/>
              <a:t>37</a:t>
            </a:fld>
            <a:endParaRPr lang="en-US" dirty="0"/>
          </a:p>
        </p:txBody>
      </p:sp>
    </p:spTree>
    <p:extLst>
      <p:ext uri="{BB962C8B-B14F-4D97-AF65-F5344CB8AC3E}">
        <p14:creationId xmlns:p14="http://schemas.microsoft.com/office/powerpoint/2010/main" val="1262278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703A5-4067-B421-0F53-94C4C025DB19}"/>
              </a:ext>
            </a:extLst>
          </p:cNvPr>
          <p:cNvSpPr>
            <a:spLocks noGrp="1"/>
          </p:cNvSpPr>
          <p:nvPr>
            <p:ph type="title"/>
          </p:nvPr>
        </p:nvSpPr>
        <p:spPr>
          <a:xfrm>
            <a:off x="838199" y="0"/>
            <a:ext cx="10515600" cy="1325563"/>
          </a:xfrm>
        </p:spPr>
        <p:txBody>
          <a:bodyPr/>
          <a:lstStyle/>
          <a:p>
            <a:pPr algn="ctr"/>
            <a:r>
              <a:rPr lang="en-US" dirty="0"/>
              <a:t>Core Functions</a:t>
            </a:r>
          </a:p>
        </p:txBody>
      </p:sp>
      <p:sp>
        <p:nvSpPr>
          <p:cNvPr id="3" name="Content Placeholder 2">
            <a:extLst>
              <a:ext uri="{FF2B5EF4-FFF2-40B4-BE49-F238E27FC236}">
                <a16:creationId xmlns:a16="http://schemas.microsoft.com/office/drawing/2014/main" id="{A9FD6B6E-FDEB-A706-F73A-BC04920F73AC}"/>
              </a:ext>
            </a:extLst>
          </p:cNvPr>
          <p:cNvSpPr>
            <a:spLocks noGrp="1"/>
          </p:cNvSpPr>
          <p:nvPr>
            <p:ph idx="1"/>
          </p:nvPr>
        </p:nvSpPr>
        <p:spPr>
          <a:xfrm>
            <a:off x="838199" y="1325563"/>
            <a:ext cx="10762561" cy="3591498"/>
          </a:xfrm>
        </p:spPr>
        <p:txBody>
          <a:bodyPr>
            <a:normAutofit lnSpcReduction="10000"/>
          </a:bodyPr>
          <a:lstStyle/>
          <a:p>
            <a:pPr marL="0" indent="0">
              <a:buNone/>
            </a:pPr>
            <a:r>
              <a:rPr lang="en-US" b="1" dirty="0">
                <a:latin typeface="+mn-lt"/>
              </a:rPr>
              <a:t>Administration of Florida’s Medicaid Program</a:t>
            </a:r>
          </a:p>
          <a:p>
            <a:pPr marL="0" indent="0">
              <a:buNone/>
            </a:pPr>
            <a:r>
              <a:rPr lang="en-US" dirty="0">
                <a:latin typeface="+mn-lt"/>
              </a:rPr>
              <a:t>Responsible for administering the state’s $37.6 billion Medicaid Program that serves more than 5.5 million population</a:t>
            </a:r>
          </a:p>
          <a:p>
            <a:pPr marL="0" indent="0">
              <a:buNone/>
            </a:pPr>
            <a:endParaRPr lang="en-US" dirty="0">
              <a:latin typeface="+mn-lt"/>
            </a:endParaRPr>
          </a:p>
          <a:p>
            <a:pPr marL="0" indent="0">
              <a:buNone/>
            </a:pPr>
            <a:r>
              <a:rPr lang="en-US" b="1" dirty="0">
                <a:latin typeface="+mn-lt"/>
              </a:rPr>
              <a:t>Health Care Regulation and Transparency</a:t>
            </a:r>
          </a:p>
          <a:p>
            <a:pPr marL="0" indent="0">
              <a:buNone/>
            </a:pPr>
            <a:r>
              <a:rPr lang="en-US" dirty="0">
                <a:latin typeface="+mn-lt"/>
              </a:rPr>
              <a:t>Responsible for the licensure and/or certification of the states 50,000 plus health care facilities and the sharing of health care data through the Florida Center for Health Information and Policy Analysis</a:t>
            </a:r>
          </a:p>
        </p:txBody>
      </p:sp>
      <p:sp>
        <p:nvSpPr>
          <p:cNvPr id="4" name="Slide Number Placeholder 3">
            <a:extLst>
              <a:ext uri="{FF2B5EF4-FFF2-40B4-BE49-F238E27FC236}">
                <a16:creationId xmlns:a16="http://schemas.microsoft.com/office/drawing/2014/main" id="{5A5517B6-3198-6035-4E3F-522458AD374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solidFill>
                  <a:schemeClr val="bg1"/>
                </a:solidFill>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dirty="0">
              <a:ln>
                <a:noFill/>
              </a:ln>
              <a:solidFill>
                <a:schemeClr val="bg1"/>
              </a:solidFill>
              <a:effectLst/>
              <a:uLnTx/>
              <a:uFillTx/>
              <a:latin typeface="Oswald Medium" panose="00000600000000000000" pitchFamily="2" charset="0"/>
              <a:ea typeface="+mn-ea"/>
              <a:cs typeface="+mn-cs"/>
            </a:endParaRPr>
          </a:p>
        </p:txBody>
      </p:sp>
    </p:spTree>
    <p:extLst>
      <p:ext uri="{BB962C8B-B14F-4D97-AF65-F5344CB8AC3E}">
        <p14:creationId xmlns:p14="http://schemas.microsoft.com/office/powerpoint/2010/main" val="266556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82727-1650-4257-B284-47F89FB78B23}"/>
              </a:ext>
            </a:extLst>
          </p:cNvPr>
          <p:cNvSpPr>
            <a:spLocks noGrp="1"/>
          </p:cNvSpPr>
          <p:nvPr>
            <p:ph type="title"/>
          </p:nvPr>
        </p:nvSpPr>
        <p:spPr>
          <a:xfrm>
            <a:off x="838200" y="163234"/>
            <a:ext cx="10515600" cy="1325563"/>
          </a:xfrm>
        </p:spPr>
        <p:txBody>
          <a:bodyPr/>
          <a:lstStyle/>
          <a:p>
            <a:pPr algn="ctr"/>
            <a:r>
              <a:rPr lang="en-US" dirty="0"/>
              <a:t>What is Medicaid? </a:t>
            </a:r>
          </a:p>
        </p:txBody>
      </p:sp>
      <p:sp>
        <p:nvSpPr>
          <p:cNvPr id="3" name="Content Placeholder 2">
            <a:extLst>
              <a:ext uri="{FF2B5EF4-FFF2-40B4-BE49-F238E27FC236}">
                <a16:creationId xmlns:a16="http://schemas.microsoft.com/office/drawing/2014/main" id="{06B37AC9-7390-40E0-AD12-B28AB3E00D78}"/>
              </a:ext>
            </a:extLst>
          </p:cNvPr>
          <p:cNvSpPr>
            <a:spLocks noGrp="1"/>
          </p:cNvSpPr>
          <p:nvPr>
            <p:ph idx="1"/>
          </p:nvPr>
        </p:nvSpPr>
        <p:spPr>
          <a:xfrm>
            <a:off x="838200" y="1496208"/>
            <a:ext cx="10515600" cy="1603375"/>
          </a:xfrm>
        </p:spPr>
        <p:txBody>
          <a:bodyPr>
            <a:normAutofit/>
          </a:bodyPr>
          <a:lstStyle/>
          <a:p>
            <a:pPr marL="0" indent="0" algn="ctr">
              <a:buNone/>
            </a:pPr>
            <a:r>
              <a:rPr lang="en-US" dirty="0">
                <a:latin typeface="+mn-lt"/>
              </a:rPr>
              <a:t>Medicaid is a federal program through which states partner with the federal government to provide health care coverage to low-income children, families, elders, and people with disabilities. </a:t>
            </a:r>
          </a:p>
        </p:txBody>
      </p:sp>
      <p:sp>
        <p:nvSpPr>
          <p:cNvPr id="4" name="Slide Number Placeholder 3">
            <a:extLst>
              <a:ext uri="{FF2B5EF4-FFF2-40B4-BE49-F238E27FC236}">
                <a16:creationId xmlns:a16="http://schemas.microsoft.com/office/drawing/2014/main" id="{F6AAC59E-726F-4BCA-8F9E-C17D6170A131}"/>
              </a:ext>
            </a:extLst>
          </p:cNvPr>
          <p:cNvSpPr>
            <a:spLocks noGrp="1"/>
          </p:cNvSpPr>
          <p:nvPr>
            <p:ph type="sldNum" sz="quarter" idx="12"/>
          </p:nvPr>
        </p:nvSpPr>
        <p:spPr>
          <a:xfrm>
            <a:off x="9318266" y="6427911"/>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solidFill>
                  <a:srgbClr val="FFFFFF"/>
                </a:solidFill>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1" i="0" u="none" strike="noStrike" kern="1200" cap="none" spc="0" normalizeH="0" baseline="0" noProof="0" dirty="0">
              <a:ln>
                <a:noFill/>
              </a:ln>
              <a:solidFill>
                <a:srgbClr val="FFFFFF"/>
              </a:solidFill>
              <a:effectLst/>
              <a:uLnTx/>
              <a:uFillTx/>
              <a:latin typeface="Oswald Medium" panose="00000600000000000000" pitchFamily="2" charset="0"/>
              <a:ea typeface="+mn-ea"/>
              <a:cs typeface="+mn-cs"/>
            </a:endParaRPr>
          </a:p>
        </p:txBody>
      </p:sp>
      <p:pic>
        <p:nvPicPr>
          <p:cNvPr id="10" name="Picture 9" descr="A picture containing text&#10;&#10;Description automatically generated">
            <a:extLst>
              <a:ext uri="{FF2B5EF4-FFF2-40B4-BE49-F238E27FC236}">
                <a16:creationId xmlns:a16="http://schemas.microsoft.com/office/drawing/2014/main" id="{5DC1E35B-CC2F-1C36-6F01-DAF5BEAAD7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199" y="2905103"/>
            <a:ext cx="7567569" cy="3222610"/>
          </a:xfrm>
          <a:prstGeom prst="rect">
            <a:avLst/>
          </a:prstGeom>
        </p:spPr>
      </p:pic>
      <p:sp>
        <p:nvSpPr>
          <p:cNvPr id="11" name="Rectangle: Rounded Corners 10">
            <a:extLst>
              <a:ext uri="{FF2B5EF4-FFF2-40B4-BE49-F238E27FC236}">
                <a16:creationId xmlns:a16="http://schemas.microsoft.com/office/drawing/2014/main" id="{54FB0C80-417D-2F5D-D699-2BEF2781C82B}"/>
              </a:ext>
            </a:extLst>
          </p:cNvPr>
          <p:cNvSpPr/>
          <p:nvPr/>
        </p:nvSpPr>
        <p:spPr>
          <a:xfrm>
            <a:off x="8713425" y="3003258"/>
            <a:ext cx="2502655" cy="265517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Each state develops a unique Medicaid program based on federal rules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subject to federal Centers for Medicare and Medicaid Services (CMS) approval.</a:t>
            </a:r>
            <a:endParaRPr kumimoji="0" lang="en-US" sz="16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7373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6</a:t>
            </a:fld>
            <a:endParaRPr lang="en-US" dirty="0"/>
          </a:p>
        </p:txBody>
      </p:sp>
      <p:sp>
        <p:nvSpPr>
          <p:cNvPr id="7" name="Title 2">
            <a:extLst>
              <a:ext uri="{FF2B5EF4-FFF2-40B4-BE49-F238E27FC236}">
                <a16:creationId xmlns:a16="http://schemas.microsoft.com/office/drawing/2014/main" id="{DCBCB16C-22F1-40E3-9600-3F4FF1E1FF15}"/>
              </a:ext>
            </a:extLst>
          </p:cNvPr>
          <p:cNvSpPr txBox="1">
            <a:spLocks/>
          </p:cNvSpPr>
          <p:nvPr/>
        </p:nvSpPr>
        <p:spPr>
          <a:xfrm>
            <a:off x="711234" y="133102"/>
            <a:ext cx="10769531" cy="77787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4000" b="1" dirty="0">
              <a:latin typeface="Arial" panose="020B0604020202020204" pitchFamily="34" charset="0"/>
              <a:cs typeface="Arial" panose="020B0604020202020204" pitchFamily="34" charset="0"/>
            </a:endParaRPr>
          </a:p>
        </p:txBody>
      </p:sp>
      <p:sp>
        <p:nvSpPr>
          <p:cNvPr id="8" name="Content Placeholder 5">
            <a:extLst>
              <a:ext uri="{FF2B5EF4-FFF2-40B4-BE49-F238E27FC236}">
                <a16:creationId xmlns:a16="http://schemas.microsoft.com/office/drawing/2014/main" id="{76E4585E-E561-44C0-AE66-EC4DAA34F770}"/>
              </a:ext>
            </a:extLst>
          </p:cNvPr>
          <p:cNvSpPr txBox="1">
            <a:spLocks/>
          </p:cNvSpPr>
          <p:nvPr/>
        </p:nvSpPr>
        <p:spPr>
          <a:xfrm>
            <a:off x="711234" y="1458665"/>
            <a:ext cx="10510945"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Congress and the federal government, through the Department of Health and Human Services (DHHS), set basic mandatory requirements for all state Medicaid programs, these include:</a:t>
            </a:r>
            <a:endParaRPr lang="en-US" sz="1000" b="1" dirty="0"/>
          </a:p>
          <a:p>
            <a:pPr lvl="1"/>
            <a:r>
              <a:rPr lang="en-US" dirty="0"/>
              <a:t>Administrative requirements for states</a:t>
            </a:r>
            <a:endParaRPr lang="en-US" sz="1000" dirty="0"/>
          </a:p>
          <a:p>
            <a:pPr lvl="1"/>
            <a:r>
              <a:rPr lang="en-US" dirty="0"/>
              <a:t>Minimum coverage populations and services</a:t>
            </a:r>
          </a:p>
          <a:p>
            <a:pPr lvl="1"/>
            <a:r>
              <a:rPr lang="en-US" dirty="0"/>
              <a:t>Rules for receipt of federal matching funds</a:t>
            </a:r>
          </a:p>
          <a:p>
            <a:pPr lvl="1"/>
            <a:endParaRPr lang="en-US" sz="2400" dirty="0"/>
          </a:p>
          <a:p>
            <a:pPr lvl="1"/>
            <a:endParaRPr lang="en-US" sz="2400" dirty="0"/>
          </a:p>
          <a:p>
            <a:pPr lvl="1"/>
            <a:endParaRPr lang="en-US" dirty="0"/>
          </a:p>
          <a:p>
            <a:pPr lvl="1"/>
            <a:endParaRPr lang="en-US" dirty="0"/>
          </a:p>
          <a:p>
            <a:endParaRPr lang="en-US" dirty="0"/>
          </a:p>
          <a:p>
            <a:pPr lvl="1"/>
            <a:endParaRPr lang="en-US" dirty="0"/>
          </a:p>
          <a:p>
            <a:endParaRPr lang="en-US" dirty="0">
              <a:solidFill>
                <a:srgbClr val="FF0000"/>
              </a:solidFill>
            </a:endParaRPr>
          </a:p>
        </p:txBody>
      </p:sp>
      <p:sp>
        <p:nvSpPr>
          <p:cNvPr id="2" name="Title 1">
            <a:extLst>
              <a:ext uri="{FF2B5EF4-FFF2-40B4-BE49-F238E27FC236}">
                <a16:creationId xmlns:a16="http://schemas.microsoft.com/office/drawing/2014/main" id="{E525062E-BF3E-2E61-C4CC-7EE84B9B8613}"/>
              </a:ext>
            </a:extLst>
          </p:cNvPr>
          <p:cNvSpPr>
            <a:spLocks noGrp="1"/>
          </p:cNvSpPr>
          <p:nvPr>
            <p:ph type="title"/>
          </p:nvPr>
        </p:nvSpPr>
        <p:spPr>
          <a:xfrm>
            <a:off x="838199" y="65197"/>
            <a:ext cx="10515600" cy="1325563"/>
          </a:xfrm>
        </p:spPr>
        <p:txBody>
          <a:bodyPr>
            <a:normAutofit/>
          </a:bodyPr>
          <a:lstStyle/>
          <a:p>
            <a:pPr algn="ctr"/>
            <a:r>
              <a:rPr lang="en-US" dirty="0"/>
              <a:t>What is Medicaid? </a:t>
            </a:r>
          </a:p>
        </p:txBody>
      </p:sp>
    </p:spTree>
    <p:extLst>
      <p:ext uri="{BB962C8B-B14F-4D97-AF65-F5344CB8AC3E}">
        <p14:creationId xmlns:p14="http://schemas.microsoft.com/office/powerpoint/2010/main" val="1768998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82727-1650-4257-B284-47F89FB78B23}"/>
              </a:ext>
            </a:extLst>
          </p:cNvPr>
          <p:cNvSpPr>
            <a:spLocks noGrp="1"/>
          </p:cNvSpPr>
          <p:nvPr>
            <p:ph type="title"/>
          </p:nvPr>
        </p:nvSpPr>
        <p:spPr>
          <a:xfrm>
            <a:off x="838200" y="64965"/>
            <a:ext cx="10515600" cy="1049852"/>
          </a:xfrm>
        </p:spPr>
        <p:txBody>
          <a:bodyPr>
            <a:normAutofit/>
          </a:bodyPr>
          <a:lstStyle/>
          <a:p>
            <a:pPr algn="ctr"/>
            <a:r>
              <a:rPr lang="en-US" dirty="0"/>
              <a:t>Mandatory and Optional Medicaid Groups</a:t>
            </a:r>
          </a:p>
        </p:txBody>
      </p:sp>
      <p:sp>
        <p:nvSpPr>
          <p:cNvPr id="4" name="Slide Number Placeholder 3">
            <a:extLst>
              <a:ext uri="{FF2B5EF4-FFF2-40B4-BE49-F238E27FC236}">
                <a16:creationId xmlns:a16="http://schemas.microsoft.com/office/drawing/2014/main" id="{F6AAC59E-726F-4BCA-8F9E-C17D6170A131}"/>
              </a:ext>
            </a:extLst>
          </p:cNvPr>
          <p:cNvSpPr>
            <a:spLocks noGrp="1"/>
          </p:cNvSpPr>
          <p:nvPr>
            <p:ph type="sldNum" sz="quarter" idx="12"/>
          </p:nvPr>
        </p:nvSpPr>
        <p:spPr>
          <a:xfrm>
            <a:off x="9318266" y="6427911"/>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solidFill>
                  <a:schemeClr val="bg1"/>
                </a:solidFill>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1" i="0" u="none" strike="noStrike" kern="1200" cap="none" spc="0" normalizeH="0" baseline="0" noProof="0" dirty="0">
              <a:ln>
                <a:noFill/>
              </a:ln>
              <a:solidFill>
                <a:schemeClr val="bg1"/>
              </a:solidFill>
              <a:effectLst/>
              <a:uLnTx/>
              <a:uFillTx/>
              <a:latin typeface="Oswald Medium" panose="00000600000000000000" pitchFamily="2" charset="0"/>
              <a:ea typeface="+mn-ea"/>
              <a:cs typeface="+mn-cs"/>
            </a:endParaRPr>
          </a:p>
        </p:txBody>
      </p:sp>
      <p:sp>
        <p:nvSpPr>
          <p:cNvPr id="7" name="TextBox 6">
            <a:extLst>
              <a:ext uri="{FF2B5EF4-FFF2-40B4-BE49-F238E27FC236}">
                <a16:creationId xmlns:a16="http://schemas.microsoft.com/office/drawing/2014/main" id="{444BA6F0-936B-71C9-2A0F-3225E4AD35F8}"/>
              </a:ext>
            </a:extLst>
          </p:cNvPr>
          <p:cNvSpPr txBox="1"/>
          <p:nvPr/>
        </p:nvSpPr>
        <p:spPr>
          <a:xfrm>
            <a:off x="422882" y="1008546"/>
            <a:ext cx="5698066" cy="4524315"/>
          </a:xfrm>
          <a:prstGeom prst="rect">
            <a:avLst/>
          </a:prstGeom>
          <a:noFill/>
        </p:spPr>
        <p:txBody>
          <a:bodyPr wrap="square">
            <a:spAutoFit/>
          </a:bodyPr>
          <a:lstStyle/>
          <a:p>
            <a:pPr marL="285750" indent="-285750">
              <a:buFont typeface="Arial" panose="020B0604020202020204" pitchFamily="34" charset="0"/>
              <a:buChar char="•"/>
            </a:pPr>
            <a:r>
              <a:rPr lang="en-US" sz="2400" dirty="0"/>
              <a:t>The federal government requires state Medicaid programs to cover “mandatory groups” and allows for coverage of “optional groups.”</a:t>
            </a:r>
          </a:p>
          <a:p>
            <a:pPr marL="742950" lvl="1" indent="-285750">
              <a:buFont typeface="Arial" panose="020B0604020202020204" pitchFamily="34" charset="0"/>
              <a:buChar char="•"/>
            </a:pPr>
            <a:r>
              <a:rPr lang="en-US" sz="2400" u="sng" dirty="0"/>
              <a:t>Mandatory groups:</a:t>
            </a:r>
            <a:r>
              <a:rPr lang="en-US" sz="2400" dirty="0"/>
              <a:t>  Categories of people that must be covered.</a:t>
            </a:r>
          </a:p>
          <a:p>
            <a:pPr marL="742950" lvl="1" indent="-285750">
              <a:buFont typeface="Arial" panose="020B0604020202020204" pitchFamily="34" charset="0"/>
              <a:buChar char="•"/>
            </a:pPr>
            <a:r>
              <a:rPr lang="en-US" sz="2400" u="sng" dirty="0"/>
              <a:t>Optional groups:</a:t>
            </a:r>
            <a:r>
              <a:rPr lang="en-US" sz="2400" dirty="0"/>
              <a:t> States may choose to cover additional federally approved groups. </a:t>
            </a:r>
          </a:p>
          <a:p>
            <a:pPr marL="285750" indent="-285750">
              <a:buFont typeface="Arial" panose="020B0604020202020204" pitchFamily="34" charset="0"/>
              <a:buChar char="•"/>
            </a:pPr>
            <a:r>
              <a:rPr lang="en-US" sz="2400" dirty="0"/>
              <a:t>State Medicaid programs outline covered groups through their Medicaid state plan and various waivers.</a:t>
            </a:r>
          </a:p>
        </p:txBody>
      </p:sp>
      <p:pic>
        <p:nvPicPr>
          <p:cNvPr id="10" name="Picture 9">
            <a:extLst>
              <a:ext uri="{FF2B5EF4-FFF2-40B4-BE49-F238E27FC236}">
                <a16:creationId xmlns:a16="http://schemas.microsoft.com/office/drawing/2014/main" id="{E15C2EE1-F391-DEE8-3604-01AE0CD712E8}"/>
              </a:ext>
            </a:extLst>
          </p:cNvPr>
          <p:cNvPicPr>
            <a:picLocks noChangeAspect="1"/>
          </p:cNvPicPr>
          <p:nvPr/>
        </p:nvPicPr>
        <p:blipFill>
          <a:blip r:embed="rId2"/>
          <a:stretch>
            <a:fillRect/>
          </a:stretch>
        </p:blipFill>
        <p:spPr>
          <a:xfrm>
            <a:off x="6358616" y="973667"/>
            <a:ext cx="5435451" cy="2646463"/>
          </a:xfrm>
          <a:prstGeom prst="rect">
            <a:avLst/>
          </a:prstGeom>
        </p:spPr>
      </p:pic>
      <p:pic>
        <p:nvPicPr>
          <p:cNvPr id="13" name="Picture 12">
            <a:extLst>
              <a:ext uri="{FF2B5EF4-FFF2-40B4-BE49-F238E27FC236}">
                <a16:creationId xmlns:a16="http://schemas.microsoft.com/office/drawing/2014/main" id="{299DFCFE-66A9-434A-03AB-A1C182154D4C}"/>
              </a:ext>
            </a:extLst>
          </p:cNvPr>
          <p:cNvPicPr>
            <a:picLocks noChangeAspect="1"/>
          </p:cNvPicPr>
          <p:nvPr/>
        </p:nvPicPr>
        <p:blipFill>
          <a:blip r:embed="rId3"/>
          <a:stretch>
            <a:fillRect/>
          </a:stretch>
        </p:blipFill>
        <p:spPr>
          <a:xfrm>
            <a:off x="6358615" y="3618542"/>
            <a:ext cx="5410503" cy="2646463"/>
          </a:xfrm>
          <a:prstGeom prst="rect">
            <a:avLst/>
          </a:prstGeom>
        </p:spPr>
      </p:pic>
    </p:spTree>
    <p:extLst>
      <p:ext uri="{BB962C8B-B14F-4D97-AF65-F5344CB8AC3E}">
        <p14:creationId xmlns:p14="http://schemas.microsoft.com/office/powerpoint/2010/main" val="2193513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82727-1650-4257-B284-47F89FB78B23}"/>
              </a:ext>
            </a:extLst>
          </p:cNvPr>
          <p:cNvSpPr>
            <a:spLocks noGrp="1"/>
          </p:cNvSpPr>
          <p:nvPr>
            <p:ph type="title"/>
          </p:nvPr>
        </p:nvSpPr>
        <p:spPr>
          <a:xfrm>
            <a:off x="838200" y="64965"/>
            <a:ext cx="10515600" cy="1049852"/>
          </a:xfrm>
        </p:spPr>
        <p:txBody>
          <a:bodyPr>
            <a:normAutofit/>
          </a:bodyPr>
          <a:lstStyle/>
          <a:p>
            <a:pPr algn="ctr"/>
            <a:r>
              <a:rPr lang="en-US" dirty="0"/>
              <a:t>Mandatory and Optional Medicaid Services</a:t>
            </a:r>
          </a:p>
        </p:txBody>
      </p:sp>
      <p:sp>
        <p:nvSpPr>
          <p:cNvPr id="4" name="Slide Number Placeholder 3">
            <a:extLst>
              <a:ext uri="{FF2B5EF4-FFF2-40B4-BE49-F238E27FC236}">
                <a16:creationId xmlns:a16="http://schemas.microsoft.com/office/drawing/2014/main" id="{F6AAC59E-726F-4BCA-8F9E-C17D6170A131}"/>
              </a:ext>
            </a:extLst>
          </p:cNvPr>
          <p:cNvSpPr>
            <a:spLocks noGrp="1"/>
          </p:cNvSpPr>
          <p:nvPr>
            <p:ph type="sldNum" sz="quarter" idx="12"/>
          </p:nvPr>
        </p:nvSpPr>
        <p:spPr>
          <a:xfrm>
            <a:off x="9318266" y="6427911"/>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F95351-F0F3-43AD-BDC1-59D856EBACFB}" type="slidenum">
              <a:rPr kumimoji="0" lang="en-US" sz="1200" b="1" i="0" u="none" strike="noStrike" kern="1200" cap="none" spc="0" normalizeH="0" baseline="0" noProof="0" smtClean="0">
                <a:ln>
                  <a:noFill/>
                </a:ln>
                <a:solidFill>
                  <a:schemeClr val="bg1"/>
                </a:solidFill>
                <a:effectLst/>
                <a:uLnTx/>
                <a:uFillTx/>
                <a:latin typeface="Oswald Medium" panose="000006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1" i="0" u="none" strike="noStrike" kern="1200" cap="none" spc="0" normalizeH="0" baseline="0" noProof="0" dirty="0">
              <a:ln>
                <a:noFill/>
              </a:ln>
              <a:solidFill>
                <a:schemeClr val="bg1"/>
              </a:solidFill>
              <a:effectLst/>
              <a:uLnTx/>
              <a:uFillTx/>
              <a:latin typeface="Oswald Medium" panose="00000600000000000000" pitchFamily="2" charset="0"/>
              <a:ea typeface="+mn-ea"/>
              <a:cs typeface="+mn-cs"/>
            </a:endParaRPr>
          </a:p>
        </p:txBody>
      </p:sp>
      <p:sp>
        <p:nvSpPr>
          <p:cNvPr id="7" name="TextBox 6">
            <a:extLst>
              <a:ext uri="{FF2B5EF4-FFF2-40B4-BE49-F238E27FC236}">
                <a16:creationId xmlns:a16="http://schemas.microsoft.com/office/drawing/2014/main" id="{444BA6F0-936B-71C9-2A0F-3225E4AD35F8}"/>
              </a:ext>
            </a:extLst>
          </p:cNvPr>
          <p:cNvSpPr txBox="1"/>
          <p:nvPr/>
        </p:nvSpPr>
        <p:spPr>
          <a:xfrm>
            <a:off x="700034" y="1339622"/>
            <a:ext cx="10791932" cy="3416320"/>
          </a:xfrm>
          <a:prstGeom prst="rect">
            <a:avLst/>
          </a:prstGeom>
          <a:noFill/>
        </p:spPr>
        <p:txBody>
          <a:bodyPr wrap="square">
            <a:spAutoFit/>
          </a:bodyPr>
          <a:lstStyle/>
          <a:p>
            <a:pPr marL="285750" indent="-285750">
              <a:buFont typeface="Arial" panose="020B0604020202020204" pitchFamily="34" charset="0"/>
              <a:buChar char="•"/>
            </a:pPr>
            <a:r>
              <a:rPr lang="en-US" sz="2400" dirty="0"/>
              <a:t>The federal government requires state Medicaid programs to cover “mandatory services” and allows for coverage of “optional services.”</a:t>
            </a:r>
          </a:p>
          <a:p>
            <a:pPr marL="742950" lvl="1" indent="-285750">
              <a:buFont typeface="Arial" panose="020B0604020202020204" pitchFamily="34" charset="0"/>
              <a:buChar char="•"/>
            </a:pPr>
            <a:r>
              <a:rPr lang="en-US" sz="2400" u="sng" dirty="0"/>
              <a:t>Mandatory services:</a:t>
            </a:r>
            <a:r>
              <a:rPr lang="en-US" sz="2400" dirty="0"/>
              <a:t>  Categories of health care benefits that must be covered.</a:t>
            </a:r>
          </a:p>
          <a:p>
            <a:pPr marL="742950" lvl="1" indent="-285750">
              <a:buFont typeface="Arial" panose="020B0604020202020204" pitchFamily="34" charset="0"/>
              <a:buChar char="•"/>
            </a:pPr>
            <a:r>
              <a:rPr lang="en-US" sz="2400" u="sng" dirty="0"/>
              <a:t>Optional services:</a:t>
            </a:r>
            <a:r>
              <a:rPr lang="en-US" sz="2400" dirty="0"/>
              <a:t> States may choose to cover additional federally approved health care benefit. </a:t>
            </a:r>
          </a:p>
          <a:p>
            <a:pPr marL="285750" indent="-285750">
              <a:buFont typeface="Arial" panose="020B0604020202020204" pitchFamily="34" charset="0"/>
              <a:buChar char="•"/>
            </a:pPr>
            <a:r>
              <a:rPr lang="en-US" sz="2400" dirty="0"/>
              <a:t>State must cover mandatory services if federal matching funds are to be received.</a:t>
            </a:r>
          </a:p>
          <a:p>
            <a:pPr marL="285750" indent="-285750">
              <a:buFont typeface="Arial" panose="020B0604020202020204" pitchFamily="34" charset="0"/>
              <a:buChar char="•"/>
            </a:pPr>
            <a:r>
              <a:rPr lang="en-US" sz="2400" dirty="0"/>
              <a:t>States may also receive Federal matching funds to provide certain optional services.</a:t>
            </a:r>
          </a:p>
          <a:p>
            <a:pPr marL="285750" indent="-285750">
              <a:buFont typeface="Arial" panose="020B0604020202020204" pitchFamily="34" charset="0"/>
              <a:buChar char="•"/>
            </a:pPr>
            <a:r>
              <a:rPr lang="en-US" sz="2400" dirty="0"/>
              <a:t>State Medicaid programs outline covered services through their Medicaid state plan and various waivers.</a:t>
            </a:r>
          </a:p>
        </p:txBody>
      </p:sp>
    </p:spTree>
    <p:extLst>
      <p:ext uri="{BB962C8B-B14F-4D97-AF65-F5344CB8AC3E}">
        <p14:creationId xmlns:p14="http://schemas.microsoft.com/office/powerpoint/2010/main" val="4180052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787A40D-16F8-4236-8BE0-D94A656246F7}"/>
              </a:ext>
            </a:extLst>
          </p:cNvPr>
          <p:cNvSpPr>
            <a:spLocks noGrp="1"/>
          </p:cNvSpPr>
          <p:nvPr>
            <p:ph type="sldNum" sz="quarter" idx="12"/>
          </p:nvPr>
        </p:nvSpPr>
        <p:spPr/>
        <p:txBody>
          <a:bodyPr/>
          <a:lstStyle/>
          <a:p>
            <a:fld id="{E974E850-214E-426D-8243-D5CCE92E6101}" type="slidenum">
              <a:rPr lang="en-US" smtClean="0"/>
              <a:pPr/>
              <a:t>9</a:t>
            </a:fld>
            <a:endParaRPr lang="en-US" dirty="0"/>
          </a:p>
        </p:txBody>
      </p:sp>
      <p:graphicFrame>
        <p:nvGraphicFramePr>
          <p:cNvPr id="7" name="Table 6">
            <a:extLst>
              <a:ext uri="{FF2B5EF4-FFF2-40B4-BE49-F238E27FC236}">
                <a16:creationId xmlns:a16="http://schemas.microsoft.com/office/drawing/2014/main" id="{41112A6F-DB39-46FC-BB85-195F84485DCB}"/>
              </a:ext>
            </a:extLst>
          </p:cNvPr>
          <p:cNvGraphicFramePr>
            <a:graphicFrameLocks noGrp="1"/>
          </p:cNvGraphicFramePr>
          <p:nvPr>
            <p:extLst>
              <p:ext uri="{D42A27DB-BD31-4B8C-83A1-F6EECF244321}">
                <p14:modId xmlns:p14="http://schemas.microsoft.com/office/powerpoint/2010/main" val="1659618127"/>
              </p:ext>
            </p:extLst>
          </p:nvPr>
        </p:nvGraphicFramePr>
        <p:xfrm>
          <a:off x="371788" y="1186516"/>
          <a:ext cx="6130612" cy="4164035"/>
        </p:xfrm>
        <a:graphic>
          <a:graphicData uri="http://schemas.openxmlformats.org/drawingml/2006/table">
            <a:tbl>
              <a:tblPr firstRow="1" bandRow="1">
                <a:tableStyleId>{073A0DAA-6AF3-43AB-8588-CEC1D06C72B9}</a:tableStyleId>
              </a:tblPr>
              <a:tblGrid>
                <a:gridCol w="3065306">
                  <a:extLst>
                    <a:ext uri="{9D8B030D-6E8A-4147-A177-3AD203B41FA5}">
                      <a16:colId xmlns:a16="http://schemas.microsoft.com/office/drawing/2014/main" val="732563136"/>
                    </a:ext>
                  </a:extLst>
                </a:gridCol>
                <a:gridCol w="3065306">
                  <a:extLst>
                    <a:ext uri="{9D8B030D-6E8A-4147-A177-3AD203B41FA5}">
                      <a16:colId xmlns:a16="http://schemas.microsoft.com/office/drawing/2014/main" val="1277067177"/>
                    </a:ext>
                  </a:extLst>
                </a:gridCol>
              </a:tblGrid>
              <a:tr h="334365">
                <a:tc gridSpan="2">
                  <a:txBody>
                    <a:bodyPr/>
                    <a:lstStyle/>
                    <a:p>
                      <a:r>
                        <a:rPr lang="en-US" sz="1600" dirty="0"/>
                        <a:t>Mandatory Services include the following: </a:t>
                      </a:r>
                    </a:p>
                  </a:txBody>
                  <a:tcPr/>
                </a:tc>
                <a:tc hMerge="1">
                  <a:txBody>
                    <a:bodyPr/>
                    <a:lstStyle/>
                    <a:p>
                      <a:endParaRPr lang="en-US" dirty="0"/>
                    </a:p>
                  </a:txBody>
                  <a:tcPr/>
                </a:tc>
                <a:extLst>
                  <a:ext uri="{0D108BD9-81ED-4DB2-BD59-A6C34878D82A}">
                    <a16:rowId xmlns:a16="http://schemas.microsoft.com/office/drawing/2014/main" val="1324610620"/>
                  </a:ext>
                </a:extLst>
              </a:tr>
              <a:tr h="575546">
                <a:tc>
                  <a:txBody>
                    <a:bodyPr/>
                    <a:lstStyle/>
                    <a:p>
                      <a:r>
                        <a:rPr lang="en-US" sz="1600" dirty="0"/>
                        <a:t>Inpatient/ Outpatient Hospital</a:t>
                      </a:r>
                    </a:p>
                  </a:txBody>
                  <a:tcPr/>
                </a:tc>
                <a:tc>
                  <a:txBody>
                    <a:bodyPr/>
                    <a:lstStyle/>
                    <a:p>
                      <a:r>
                        <a:rPr lang="en-US" sz="1600" dirty="0"/>
                        <a:t>Laboratory</a:t>
                      </a:r>
                      <a:r>
                        <a:rPr lang="en-US" sz="1600" baseline="0" dirty="0"/>
                        <a:t> and X-ray </a:t>
                      </a:r>
                      <a:endParaRPr lang="en-US" sz="1600" dirty="0"/>
                    </a:p>
                  </a:txBody>
                  <a:tcPr/>
                </a:tc>
                <a:extLst>
                  <a:ext uri="{0D108BD9-81ED-4DB2-BD59-A6C34878D82A}">
                    <a16:rowId xmlns:a16="http://schemas.microsoft.com/office/drawing/2014/main" val="698131830"/>
                  </a:ext>
                </a:extLst>
              </a:tr>
              <a:tr h="334365">
                <a:tc>
                  <a:txBody>
                    <a:bodyPr/>
                    <a:lstStyle/>
                    <a:p>
                      <a:r>
                        <a:rPr lang="en-US" sz="1600" dirty="0"/>
                        <a:t>Nursing</a:t>
                      </a:r>
                      <a:r>
                        <a:rPr lang="en-US" sz="1600" baseline="0" dirty="0"/>
                        <a:t> Facility</a:t>
                      </a:r>
                      <a:endParaRPr lang="en-US" sz="1600" dirty="0"/>
                    </a:p>
                  </a:txBody>
                  <a:tcPr/>
                </a:tc>
                <a:tc>
                  <a:txBody>
                    <a:bodyPr/>
                    <a:lstStyle/>
                    <a:p>
                      <a:r>
                        <a:rPr lang="en-US" sz="1600" dirty="0"/>
                        <a:t>Family Planning</a:t>
                      </a:r>
                    </a:p>
                  </a:txBody>
                  <a:tcPr/>
                </a:tc>
                <a:extLst>
                  <a:ext uri="{0D108BD9-81ED-4DB2-BD59-A6C34878D82A}">
                    <a16:rowId xmlns:a16="http://schemas.microsoft.com/office/drawing/2014/main" val="1741058320"/>
                  </a:ext>
                </a:extLst>
              </a:tr>
              <a:tr h="334365">
                <a:tc>
                  <a:txBody>
                    <a:bodyPr/>
                    <a:lstStyle/>
                    <a:p>
                      <a:r>
                        <a:rPr lang="en-US" sz="1600" dirty="0"/>
                        <a:t>Home Health</a:t>
                      </a:r>
                    </a:p>
                  </a:txBody>
                  <a:tcPr/>
                </a:tc>
                <a:tc>
                  <a:txBody>
                    <a:bodyPr/>
                    <a:lstStyle/>
                    <a:p>
                      <a:r>
                        <a:rPr lang="en-US" sz="1600" dirty="0"/>
                        <a:t>Nurse</a:t>
                      </a:r>
                      <a:r>
                        <a:rPr lang="en-US" sz="1600" baseline="0" dirty="0"/>
                        <a:t> Midwife</a:t>
                      </a:r>
                      <a:endParaRPr lang="en-US" sz="1600" dirty="0"/>
                    </a:p>
                  </a:txBody>
                  <a:tcPr/>
                </a:tc>
                <a:extLst>
                  <a:ext uri="{0D108BD9-81ED-4DB2-BD59-A6C34878D82A}">
                    <a16:rowId xmlns:a16="http://schemas.microsoft.com/office/drawing/2014/main" val="3944440446"/>
                  </a:ext>
                </a:extLst>
              </a:tr>
              <a:tr h="585138">
                <a:tc>
                  <a:txBody>
                    <a:bodyPr/>
                    <a:lstStyle/>
                    <a:p>
                      <a:r>
                        <a:rPr lang="en-US" sz="1600" dirty="0"/>
                        <a:t>Physician</a:t>
                      </a:r>
                    </a:p>
                  </a:txBody>
                  <a:tcPr/>
                </a:tc>
                <a:tc>
                  <a:txBody>
                    <a:bodyPr/>
                    <a:lstStyle/>
                    <a:p>
                      <a:r>
                        <a:rPr lang="en-US" sz="1600" dirty="0"/>
                        <a:t>Certified Pediatric and Family</a:t>
                      </a:r>
                      <a:r>
                        <a:rPr lang="en-US" sz="1600" baseline="0" dirty="0"/>
                        <a:t> Nurse Practitioner</a:t>
                      </a:r>
                      <a:endParaRPr lang="en-US" sz="1600" dirty="0"/>
                    </a:p>
                  </a:txBody>
                  <a:tcPr/>
                </a:tc>
                <a:extLst>
                  <a:ext uri="{0D108BD9-81ED-4DB2-BD59-A6C34878D82A}">
                    <a16:rowId xmlns:a16="http://schemas.microsoft.com/office/drawing/2014/main" val="4222648553"/>
                  </a:ext>
                </a:extLst>
              </a:tr>
              <a:tr h="334365">
                <a:tc>
                  <a:txBody>
                    <a:bodyPr/>
                    <a:lstStyle/>
                    <a:p>
                      <a:r>
                        <a:rPr lang="en-US" sz="1600" dirty="0"/>
                        <a:t>Rural Health Clinic</a:t>
                      </a:r>
                    </a:p>
                  </a:txBody>
                  <a:tcPr/>
                </a:tc>
                <a:tc>
                  <a:txBody>
                    <a:bodyPr/>
                    <a:lstStyle/>
                    <a:p>
                      <a:r>
                        <a:rPr lang="en-US" sz="1600" dirty="0"/>
                        <a:t>Freestanding Birth</a:t>
                      </a:r>
                      <a:r>
                        <a:rPr lang="en-US" sz="1600" baseline="0" dirty="0"/>
                        <a:t> Center</a:t>
                      </a:r>
                      <a:endParaRPr lang="en-US" sz="1600" dirty="0"/>
                    </a:p>
                  </a:txBody>
                  <a:tcPr/>
                </a:tc>
                <a:extLst>
                  <a:ext uri="{0D108BD9-81ED-4DB2-BD59-A6C34878D82A}">
                    <a16:rowId xmlns:a16="http://schemas.microsoft.com/office/drawing/2014/main" val="3941527572"/>
                  </a:ext>
                </a:extLst>
              </a:tr>
              <a:tr h="575546">
                <a:tc>
                  <a:txBody>
                    <a:bodyPr/>
                    <a:lstStyle/>
                    <a:p>
                      <a:r>
                        <a:rPr lang="en-US" sz="1600" dirty="0"/>
                        <a:t>Federally Qualified Health Center</a:t>
                      </a:r>
                    </a:p>
                  </a:txBody>
                  <a:tcPr/>
                </a:tc>
                <a:tc>
                  <a:txBody>
                    <a:bodyPr/>
                    <a:lstStyle/>
                    <a:p>
                      <a:r>
                        <a:rPr lang="en-US" sz="1600" dirty="0"/>
                        <a:t>Transportation</a:t>
                      </a:r>
                      <a:r>
                        <a:rPr lang="en-US" sz="1600" baseline="0" dirty="0"/>
                        <a:t> to Medical Care</a:t>
                      </a:r>
                      <a:endParaRPr lang="en-US" sz="1600" dirty="0"/>
                    </a:p>
                  </a:txBody>
                  <a:tcPr/>
                </a:tc>
                <a:extLst>
                  <a:ext uri="{0D108BD9-81ED-4DB2-BD59-A6C34878D82A}">
                    <a16:rowId xmlns:a16="http://schemas.microsoft.com/office/drawing/2014/main" val="41152773"/>
                  </a:ext>
                </a:extLst>
              </a:tr>
              <a:tr h="1086685">
                <a:tc>
                  <a:txBody>
                    <a:bodyPr/>
                    <a:lstStyle/>
                    <a:p>
                      <a:r>
                        <a:rPr lang="en-US" sz="1600" dirty="0"/>
                        <a:t>Tobacco</a:t>
                      </a:r>
                      <a:r>
                        <a:rPr lang="en-US" sz="1600" baseline="0" dirty="0"/>
                        <a:t> Cessation Counseling for Pregnant Women</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rgbClr val="002060"/>
                          </a:solidFill>
                        </a:rPr>
                        <a:t>Early and Periodic Screening, Diagnostic, and Treatment Services for Children (EPSDT) </a:t>
                      </a:r>
                    </a:p>
                    <a:p>
                      <a:endParaRPr lang="en-US" sz="1600" dirty="0"/>
                    </a:p>
                  </a:txBody>
                  <a:tcPr/>
                </a:tc>
                <a:extLst>
                  <a:ext uri="{0D108BD9-81ED-4DB2-BD59-A6C34878D82A}">
                    <a16:rowId xmlns:a16="http://schemas.microsoft.com/office/drawing/2014/main" val="862340231"/>
                  </a:ext>
                </a:extLst>
              </a:tr>
            </a:tbl>
          </a:graphicData>
        </a:graphic>
      </p:graphicFrame>
      <p:graphicFrame>
        <p:nvGraphicFramePr>
          <p:cNvPr id="2" name="Table 1">
            <a:extLst>
              <a:ext uri="{FF2B5EF4-FFF2-40B4-BE49-F238E27FC236}">
                <a16:creationId xmlns:a16="http://schemas.microsoft.com/office/drawing/2014/main" id="{05E66356-A626-A21F-BD83-B6CFADDA5B10}"/>
              </a:ext>
            </a:extLst>
          </p:cNvPr>
          <p:cNvGraphicFramePr>
            <a:graphicFrameLocks noGrp="1"/>
          </p:cNvGraphicFramePr>
          <p:nvPr>
            <p:extLst>
              <p:ext uri="{D42A27DB-BD31-4B8C-83A1-F6EECF244321}">
                <p14:modId xmlns:p14="http://schemas.microsoft.com/office/powerpoint/2010/main" val="2939662787"/>
              </p:ext>
            </p:extLst>
          </p:nvPr>
        </p:nvGraphicFramePr>
        <p:xfrm>
          <a:off x="6671069" y="1186515"/>
          <a:ext cx="5149143" cy="4164035"/>
        </p:xfrm>
        <a:graphic>
          <a:graphicData uri="http://schemas.openxmlformats.org/drawingml/2006/table">
            <a:tbl>
              <a:tblPr firstRow="1" bandRow="1">
                <a:tableStyleId>{073A0DAA-6AF3-43AB-8588-CEC1D06C72B9}</a:tableStyleId>
              </a:tblPr>
              <a:tblGrid>
                <a:gridCol w="1870031">
                  <a:extLst>
                    <a:ext uri="{9D8B030D-6E8A-4147-A177-3AD203B41FA5}">
                      <a16:colId xmlns:a16="http://schemas.microsoft.com/office/drawing/2014/main" val="290835537"/>
                    </a:ext>
                  </a:extLst>
                </a:gridCol>
                <a:gridCol w="3279112">
                  <a:extLst>
                    <a:ext uri="{9D8B030D-6E8A-4147-A177-3AD203B41FA5}">
                      <a16:colId xmlns:a16="http://schemas.microsoft.com/office/drawing/2014/main" val="212315092"/>
                    </a:ext>
                  </a:extLst>
                </a:gridCol>
              </a:tblGrid>
              <a:tr h="379683">
                <a:tc gridSpan="2">
                  <a:txBody>
                    <a:bodyPr/>
                    <a:lstStyle/>
                    <a:p>
                      <a:pPr algn="ctr"/>
                      <a:r>
                        <a:rPr lang="en-US" sz="1600" dirty="0"/>
                        <a:t>Optional Medicaid Services Can Include:</a:t>
                      </a:r>
                    </a:p>
                  </a:txBody>
                  <a:tcPr/>
                </a:tc>
                <a:tc hMerge="1">
                  <a:txBody>
                    <a:bodyPr/>
                    <a:lstStyle/>
                    <a:p>
                      <a:endParaRPr lang="en-US" dirty="0"/>
                    </a:p>
                  </a:txBody>
                  <a:tcPr/>
                </a:tc>
                <a:extLst>
                  <a:ext uri="{0D108BD9-81ED-4DB2-BD59-A6C34878D82A}">
                    <a16:rowId xmlns:a16="http://schemas.microsoft.com/office/drawing/2014/main" val="2821038917"/>
                  </a:ext>
                </a:extLst>
              </a:tr>
              <a:tr h="840967">
                <a:tc>
                  <a:txBody>
                    <a:bodyPr/>
                    <a:lstStyle/>
                    <a:p>
                      <a:r>
                        <a:rPr lang="en-US" sz="1600" dirty="0"/>
                        <a:t>Adult Preventive</a:t>
                      </a:r>
                      <a:r>
                        <a:rPr lang="en-US" sz="1600" baseline="0" dirty="0"/>
                        <a:t> Services</a:t>
                      </a:r>
                      <a:endParaRPr lang="en-US" sz="1600" dirty="0"/>
                    </a:p>
                  </a:txBody>
                  <a:tcPr/>
                </a:tc>
                <a:tc>
                  <a:txBody>
                    <a:bodyPr/>
                    <a:lstStyle/>
                    <a:p>
                      <a:r>
                        <a:rPr lang="en-US" sz="1600" dirty="0"/>
                        <a:t>Durable Medical Equipment</a:t>
                      </a:r>
                      <a:r>
                        <a:rPr lang="en-US" sz="1600" baseline="0" dirty="0"/>
                        <a:t> &amp; Prosthetic Devices</a:t>
                      </a:r>
                      <a:endParaRPr lang="en-US" sz="1600" dirty="0"/>
                    </a:p>
                  </a:txBody>
                  <a:tcPr/>
                </a:tc>
                <a:extLst>
                  <a:ext uri="{0D108BD9-81ED-4DB2-BD59-A6C34878D82A}">
                    <a16:rowId xmlns:a16="http://schemas.microsoft.com/office/drawing/2014/main" val="1569415047"/>
                  </a:ext>
                </a:extLst>
              </a:tr>
              <a:tr h="588677">
                <a:tc>
                  <a:txBody>
                    <a:bodyPr/>
                    <a:lstStyle/>
                    <a:p>
                      <a:r>
                        <a:rPr lang="en-US" sz="1600" dirty="0"/>
                        <a:t>Diagnostic</a:t>
                      </a:r>
                    </a:p>
                  </a:txBody>
                  <a:tcPr/>
                </a:tc>
                <a:tc>
                  <a:txBody>
                    <a:bodyPr/>
                    <a:lstStyle/>
                    <a:p>
                      <a:r>
                        <a:rPr lang="en-US" sz="1600" dirty="0"/>
                        <a:t>Rehabilitation</a:t>
                      </a:r>
                      <a:r>
                        <a:rPr lang="en-US" sz="1600" baseline="0" dirty="0"/>
                        <a:t> and Physical Therapy Services</a:t>
                      </a:r>
                      <a:endParaRPr lang="en-US" sz="1600" dirty="0"/>
                    </a:p>
                  </a:txBody>
                  <a:tcPr/>
                </a:tc>
                <a:extLst>
                  <a:ext uri="{0D108BD9-81ED-4DB2-BD59-A6C34878D82A}">
                    <a16:rowId xmlns:a16="http://schemas.microsoft.com/office/drawing/2014/main" val="1247244305"/>
                  </a:ext>
                </a:extLst>
              </a:tr>
              <a:tr h="588677">
                <a:tc>
                  <a:txBody>
                    <a:bodyPr/>
                    <a:lstStyle/>
                    <a:p>
                      <a:r>
                        <a:rPr lang="en-US" sz="1600" dirty="0"/>
                        <a:t>Clinic</a:t>
                      </a:r>
                    </a:p>
                  </a:txBody>
                  <a:tcPr/>
                </a:tc>
                <a:tc>
                  <a:txBody>
                    <a:bodyPr/>
                    <a:lstStyle/>
                    <a:p>
                      <a:r>
                        <a:rPr lang="en-US" sz="1600" dirty="0"/>
                        <a:t>Nursing Facility Services for Children under Age 21</a:t>
                      </a:r>
                    </a:p>
                  </a:txBody>
                  <a:tcPr/>
                </a:tc>
                <a:extLst>
                  <a:ext uri="{0D108BD9-81ED-4DB2-BD59-A6C34878D82A}">
                    <a16:rowId xmlns:a16="http://schemas.microsoft.com/office/drawing/2014/main" val="2780493389"/>
                  </a:ext>
                </a:extLst>
              </a:tr>
              <a:tr h="840967">
                <a:tc>
                  <a:txBody>
                    <a:bodyPr/>
                    <a:lstStyle/>
                    <a:p>
                      <a:r>
                        <a:rPr lang="en-US" sz="1600" dirty="0"/>
                        <a:t>Intermediate Care</a:t>
                      </a:r>
                      <a:r>
                        <a:rPr lang="en-US" sz="1600" baseline="0" dirty="0"/>
                        <a:t> Facility</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Home and Community-Based Care to Certain Persons with Chronic Impairments</a:t>
                      </a:r>
                    </a:p>
                  </a:txBody>
                  <a:tcPr/>
                </a:tc>
                <a:extLst>
                  <a:ext uri="{0D108BD9-81ED-4DB2-BD59-A6C34878D82A}">
                    <a16:rowId xmlns:a16="http://schemas.microsoft.com/office/drawing/2014/main" val="1813835246"/>
                  </a:ext>
                </a:extLst>
              </a:tr>
              <a:tr h="588677">
                <a:tc>
                  <a:txBody>
                    <a:bodyPr/>
                    <a:lstStyle/>
                    <a:p>
                      <a:r>
                        <a:rPr lang="en-US" sz="1600" dirty="0"/>
                        <a:t>Prescribed</a:t>
                      </a:r>
                      <a:r>
                        <a:rPr lang="en-US" sz="1600" baseline="0" dirty="0"/>
                        <a:t> Drugs</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Targeted Case Management Services</a:t>
                      </a:r>
                    </a:p>
                  </a:txBody>
                  <a:tcPr/>
                </a:tc>
                <a:extLst>
                  <a:ext uri="{0D108BD9-81ED-4DB2-BD59-A6C34878D82A}">
                    <a16:rowId xmlns:a16="http://schemas.microsoft.com/office/drawing/2014/main" val="1395970157"/>
                  </a:ext>
                </a:extLst>
              </a:tr>
              <a:tr h="336387">
                <a:tc>
                  <a:txBody>
                    <a:bodyPr/>
                    <a:lstStyle/>
                    <a:p>
                      <a:r>
                        <a:rPr lang="en-US" sz="1600" dirty="0"/>
                        <a:t>Hospice Care</a:t>
                      </a:r>
                    </a:p>
                  </a:txBody>
                  <a:tcPr/>
                </a:tc>
                <a:tc>
                  <a:txBody>
                    <a:bodyPr/>
                    <a:lstStyle/>
                    <a:p>
                      <a:r>
                        <a:rPr lang="en-US" sz="1600" dirty="0"/>
                        <a:t>Podiatry </a:t>
                      </a:r>
                    </a:p>
                  </a:txBody>
                  <a:tcPr/>
                </a:tc>
                <a:extLst>
                  <a:ext uri="{0D108BD9-81ED-4DB2-BD59-A6C34878D82A}">
                    <a16:rowId xmlns:a16="http://schemas.microsoft.com/office/drawing/2014/main" val="2200330879"/>
                  </a:ext>
                </a:extLst>
              </a:tr>
            </a:tbl>
          </a:graphicData>
        </a:graphic>
      </p:graphicFrame>
      <p:sp>
        <p:nvSpPr>
          <p:cNvPr id="3" name="Title 1">
            <a:extLst>
              <a:ext uri="{FF2B5EF4-FFF2-40B4-BE49-F238E27FC236}">
                <a16:creationId xmlns:a16="http://schemas.microsoft.com/office/drawing/2014/main" id="{3C06D1DE-7338-F5FE-55F7-20902CCE0D70}"/>
              </a:ext>
            </a:extLst>
          </p:cNvPr>
          <p:cNvSpPr>
            <a:spLocks noGrp="1"/>
          </p:cNvSpPr>
          <p:nvPr>
            <p:ph type="title"/>
          </p:nvPr>
        </p:nvSpPr>
        <p:spPr>
          <a:xfrm>
            <a:off x="838200" y="64965"/>
            <a:ext cx="10515600" cy="1049852"/>
          </a:xfrm>
        </p:spPr>
        <p:txBody>
          <a:bodyPr>
            <a:normAutofit/>
          </a:bodyPr>
          <a:lstStyle/>
          <a:p>
            <a:pPr algn="ctr"/>
            <a:r>
              <a:rPr lang="en-US" dirty="0"/>
              <a:t>Mandatory and Optional Medicaid Services</a:t>
            </a:r>
          </a:p>
        </p:txBody>
      </p:sp>
    </p:spTree>
    <p:extLst>
      <p:ext uri="{BB962C8B-B14F-4D97-AF65-F5344CB8AC3E}">
        <p14:creationId xmlns:p14="http://schemas.microsoft.com/office/powerpoint/2010/main" val="4214643863"/>
      </p:ext>
    </p:extLst>
  </p:cSld>
  <p:clrMapOvr>
    <a:masterClrMapping/>
  </p:clrMapOvr>
</p:sld>
</file>

<file path=ppt/theme/theme1.xml><?xml version="1.0" encoding="utf-8"?>
<a:theme xmlns:a="http://schemas.openxmlformats.org/drawingml/2006/main" name="Office Theme">
  <a:themeElements>
    <a:clrScheme name="AHCA">
      <a:dk1>
        <a:srgbClr val="00205C"/>
      </a:dk1>
      <a:lt1>
        <a:srgbClr val="FFFFFF"/>
      </a:lt1>
      <a:dk2>
        <a:srgbClr val="00205C"/>
      </a:dk2>
      <a:lt2>
        <a:srgbClr val="FFFFFF"/>
      </a:lt2>
      <a:accent1>
        <a:srgbClr val="CD1041"/>
      </a:accent1>
      <a:accent2>
        <a:srgbClr val="004FA2"/>
      </a:accent2>
      <a:accent3>
        <a:srgbClr val="C8C8C8"/>
      </a:accent3>
      <a:accent4>
        <a:srgbClr val="00205C"/>
      </a:accent4>
      <a:accent5>
        <a:srgbClr val="004FA2"/>
      </a:accent5>
      <a:accent6>
        <a:srgbClr val="CD1041"/>
      </a:accent6>
      <a:hlink>
        <a:srgbClr val="C8C8C8"/>
      </a:hlink>
      <a:folHlink>
        <a:srgbClr val="004FA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ED16AAE1-BF05-4DFB-99BF-A7C71BFE440F}" vid="{3DC09D3A-19CE-4E7E-8B6A-3F7C0B898E1E}"/>
    </a:ext>
  </a:extLst>
</a:theme>
</file>

<file path=ppt/theme/theme2.xml><?xml version="1.0" encoding="utf-8"?>
<a:theme xmlns:a="http://schemas.openxmlformats.org/drawingml/2006/main" name="1_Office Theme">
  <a:themeElements>
    <a:clrScheme name="AHCA">
      <a:dk1>
        <a:srgbClr val="00205C"/>
      </a:dk1>
      <a:lt1>
        <a:srgbClr val="FFFFFF"/>
      </a:lt1>
      <a:dk2>
        <a:srgbClr val="00205C"/>
      </a:dk2>
      <a:lt2>
        <a:srgbClr val="FFFFFF"/>
      </a:lt2>
      <a:accent1>
        <a:srgbClr val="CD1041"/>
      </a:accent1>
      <a:accent2>
        <a:srgbClr val="004FA2"/>
      </a:accent2>
      <a:accent3>
        <a:srgbClr val="C8C8C8"/>
      </a:accent3>
      <a:accent4>
        <a:srgbClr val="00205C"/>
      </a:accent4>
      <a:accent5>
        <a:srgbClr val="004FA2"/>
      </a:accent5>
      <a:accent6>
        <a:srgbClr val="CD1041"/>
      </a:accent6>
      <a:hlink>
        <a:srgbClr val="C8C8C8"/>
      </a:hlink>
      <a:folHlink>
        <a:srgbClr val="004FA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lorida Medicaid Overview for Legislature 2023_Draft" id="{97197D98-C9B4-43C0-A952-C3FE9D67B3C2}" vid="{CD7F8038-D53A-44E9-8BD1-CF38E32D16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07FC50278E654787415EF7B04B8638" ma:contentTypeVersion="19" ma:contentTypeDescription="Create a new document." ma:contentTypeScope="" ma:versionID="63049bb6d2938d878323b031a76db6a9">
  <xsd:schema xmlns:xsd="http://www.w3.org/2001/XMLSchema" xmlns:xs="http://www.w3.org/2001/XMLSchema" xmlns:p="http://schemas.microsoft.com/office/2006/metadata/properties" xmlns:ns2="de03dd48-6c4b-47a9-99c6-d8657290bad1" targetNamespace="http://schemas.microsoft.com/office/2006/metadata/properties" ma:root="true" ma:fieldsID="da7bf442b7fc8f23154ead864fb542ef" ns2:_="">
    <xsd:import namespace="de03dd48-6c4b-47a9-99c6-d8657290bad1"/>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03dd48-6c4b-47a9-99c6-d8657290bad1"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fals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PersistId xmlns="de03dd48-6c4b-47a9-99c6-d8657290bad1" xsi:nil="true"/>
    <_dlc_DocId xmlns="de03dd48-6c4b-47a9-99c6-d8657290bad1">AHCA2017-1050484017-52</_dlc_DocId>
    <_dlc_DocIdUrl xmlns="de03dd48-6c4b-47a9-99c6-d8657290bad1">
      <Url>https://portal.ahca.myflorida.com/mmd/_layouts/15/DocIdRedir.aspx?ID=AHCA2017-1050484017-52</Url>
      <Description>AHCA2017-1050484017-52</Description>
    </_dlc_DocIdUrl>
  </documentManagement>
</p:properties>
</file>

<file path=customXml/itemProps1.xml><?xml version="1.0" encoding="utf-8"?>
<ds:datastoreItem xmlns:ds="http://schemas.openxmlformats.org/officeDocument/2006/customXml" ds:itemID="{69C10D16-300C-47C5-8450-E935762257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03dd48-6c4b-47a9-99c6-d8657290ba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285736B-DD15-4B92-9D8D-549699A8F24D}">
  <ds:schemaRefs>
    <ds:schemaRef ds:uri="http://schemas.microsoft.com/sharepoint/events"/>
  </ds:schemaRefs>
</ds:datastoreItem>
</file>

<file path=customXml/itemProps3.xml><?xml version="1.0" encoding="utf-8"?>
<ds:datastoreItem xmlns:ds="http://schemas.openxmlformats.org/officeDocument/2006/customXml" ds:itemID="{BBDC4170-1ABA-4FE7-94DD-E0BD1891442B}">
  <ds:schemaRefs>
    <ds:schemaRef ds:uri="http://schemas.microsoft.com/sharepoint/v3/contenttype/forms"/>
  </ds:schemaRefs>
</ds:datastoreItem>
</file>

<file path=customXml/itemProps4.xml><?xml version="1.0" encoding="utf-8"?>
<ds:datastoreItem xmlns:ds="http://schemas.openxmlformats.org/officeDocument/2006/customXml" ds:itemID="{55F300BA-9EC7-4FB1-9C9E-B3A2EE8D89B1}">
  <ds:schemaRefs>
    <ds:schemaRef ds:uri="http://purl.org/dc/dcmitype/"/>
    <ds:schemaRef ds:uri="http://schemas.microsoft.com/office/2006/metadata/properties"/>
    <ds:schemaRef ds:uri="http://schemas.microsoft.com/office/2006/documentManagement/types"/>
    <ds:schemaRef ds:uri="http://purl.org/dc/terms/"/>
    <ds:schemaRef ds:uri="http://purl.org/dc/elements/1.1/"/>
    <ds:schemaRef ds:uri="de03dd48-6c4b-47a9-99c6-d8657290bad1"/>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AHCA Powerpoint Template 2022</Template>
  <TotalTime>785</TotalTime>
  <Words>3967</Words>
  <Application>Microsoft Office PowerPoint</Application>
  <PresentationFormat>Widescreen</PresentationFormat>
  <Paragraphs>507</Paragraphs>
  <Slides>37</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37</vt:i4>
      </vt:variant>
    </vt:vector>
  </HeadingPairs>
  <TitlesOfParts>
    <vt:vector size="44" baseType="lpstr">
      <vt:lpstr>Arial</vt:lpstr>
      <vt:lpstr>Calibri</vt:lpstr>
      <vt:lpstr>Minion Pro</vt:lpstr>
      <vt:lpstr>Montserrat</vt:lpstr>
      <vt:lpstr>Oswald Medium</vt:lpstr>
      <vt:lpstr>Office Theme</vt:lpstr>
      <vt:lpstr>1_Office Theme</vt:lpstr>
      <vt:lpstr>Florida Medicaid Overview </vt:lpstr>
      <vt:lpstr>Agency Overview</vt:lpstr>
      <vt:lpstr>Agency Objectives</vt:lpstr>
      <vt:lpstr>Core Functions</vt:lpstr>
      <vt:lpstr>What is Medicaid? </vt:lpstr>
      <vt:lpstr>What is Medicaid? </vt:lpstr>
      <vt:lpstr>Mandatory and Optional Medicaid Groups</vt:lpstr>
      <vt:lpstr>Mandatory and Optional Medicaid Services</vt:lpstr>
      <vt:lpstr>Mandatory and Optional Medicaid Services</vt:lpstr>
      <vt:lpstr>Federal Authorization of State Medicaid Programs</vt:lpstr>
      <vt:lpstr>Federal Authorization of State Medicaid Programs</vt:lpstr>
      <vt:lpstr>Federal Authorization of State Medicaid Programs</vt:lpstr>
      <vt:lpstr>State Medicaid Program Delivery Systems</vt:lpstr>
      <vt:lpstr>PowerPoint Presentation</vt:lpstr>
      <vt:lpstr>PowerPoint Presentation</vt:lpstr>
      <vt:lpstr>PowerPoint Presentation</vt:lpstr>
      <vt:lpstr>The Florida Medicaid Program</vt:lpstr>
      <vt:lpstr>The Florida Medicaid Program</vt:lpstr>
      <vt:lpstr>The Statewide Medicaid Managed Care Program</vt:lpstr>
      <vt:lpstr>The Statewide Medicaid Managed Care Program</vt:lpstr>
      <vt:lpstr>The Statewide Medicaid Managed Care Program: Services</vt:lpstr>
      <vt:lpstr>The SMMC Program: State Plan Services</vt:lpstr>
      <vt:lpstr>The SMMC Program: Expanded Benefits</vt:lpstr>
      <vt:lpstr>The SMMC Program: Expanded Benefits</vt:lpstr>
      <vt:lpstr>The SMMC Program: In Lieu of Services</vt:lpstr>
      <vt:lpstr>PowerPoint Presentation</vt:lpstr>
      <vt:lpstr>The SMMC Program: Case Management</vt:lpstr>
      <vt:lpstr>SMMC: Additional Programs Focused on Mental Health</vt:lpstr>
      <vt:lpstr>Federal Funding for State Medicaid Programs</vt:lpstr>
      <vt:lpstr>Federal Funding for State Medicaid Programs</vt:lpstr>
      <vt:lpstr>Federal Funding for State Medicaid Programs</vt:lpstr>
      <vt:lpstr>Federal Funding for State Medicaid Programs</vt:lpstr>
      <vt:lpstr>Federal Funding for State Medicaid Programs</vt:lpstr>
      <vt:lpstr>Federal Funding for State Medicaid Programs</vt:lpstr>
      <vt:lpstr>Federal Funding for State Medicaid Programs</vt:lpstr>
      <vt:lpstr>Florida Medicaid:  Capitated Payments to SMMC Plans</vt:lpstr>
      <vt:lpstr>Florida Medicaid:  Capitated Payments to SMMC Plans</vt:lpstr>
    </vt:vector>
  </TitlesOfParts>
  <Company>Agency For Health Care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Florida Medicaid Overview (February 15 2023)</dc:title>
  <dc:creator>McLaughlin, Kayla</dc:creator>
  <cp:lastModifiedBy>VanDyke, Misty N</cp:lastModifiedBy>
  <cp:revision>26</cp:revision>
  <dcterms:created xsi:type="dcterms:W3CDTF">2023-01-23T20:17:03Z</dcterms:created>
  <dcterms:modified xsi:type="dcterms:W3CDTF">2025-06-03T15:20:41Z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0x0101004A07FC50278E654787415EF7B04B8638</vt:lpwstr>
  </property>
  <property fmtid="{D5CDD505-2E9C-101B-9397-08002B2CF9AE}" pid="3" name="_dlc_DocIdItemGuid">
    <vt:lpwstr>05dff563-5d46-40e9-8cfc-aad2c5458bd6</vt:lpwstr>
  </property>
</Properties>
</file>