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330" r:id="rId2"/>
    <p:sldId id="2145706210" r:id="rId3"/>
    <p:sldId id="2145706221" r:id="rId4"/>
    <p:sldId id="2333" r:id="rId5"/>
    <p:sldId id="2145706219" r:id="rId6"/>
    <p:sldId id="2145706117" r:id="rId7"/>
    <p:sldId id="2145706138" r:id="rId8"/>
    <p:sldId id="2145706166" r:id="rId9"/>
    <p:sldId id="2145706175" r:id="rId10"/>
    <p:sldId id="2145706220" r:id="rId11"/>
    <p:sldId id="2145706183" r:id="rId12"/>
    <p:sldId id="2145706223" r:id="rId13"/>
    <p:sldId id="2145706217" r:id="rId14"/>
    <p:sldId id="2145706224" r:id="rId15"/>
    <p:sldId id="2145706222" r:id="rId16"/>
    <p:sldId id="21457062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7FC58A-3CC7-E3AC-38CA-BA129DAF98E1}" name="Rebecca Farley David" initials="RFD" userId="S::rebeccaf@thenationalcouncil.org::c28f1fb9-54f5-4dca-b67e-67847b4df9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AD3"/>
    <a:srgbClr val="064F80"/>
    <a:srgbClr val="E8E0D1"/>
    <a:srgbClr val="EA5E29"/>
    <a:srgbClr val="53605F"/>
    <a:srgbClr val="008488"/>
    <a:srgbClr val="A9A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6024A0-8540-4385-8C35-09816C5A7D6A}" v="62" dt="2023-04-13T20:36:11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8" autoAdjust="0"/>
    <p:restoredTop sz="87662" autoAdjust="0"/>
  </p:normalViewPr>
  <p:slideViewPr>
    <p:cSldViewPr snapToGrid="0">
      <p:cViewPr varScale="1">
        <p:scale>
          <a:sx n="106" d="100"/>
          <a:sy n="106" d="100"/>
        </p:scale>
        <p:origin x="850" y="82"/>
      </p:cViewPr>
      <p:guideLst/>
    </p:cSldViewPr>
  </p:slideViewPr>
  <p:outlineViewPr>
    <p:cViewPr>
      <p:scale>
        <a:sx n="33" d="100"/>
        <a:sy n="33" d="100"/>
      </p:scale>
      <p:origin x="0" y="-393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82CEC-CDFA-4268-AC5C-FF3014858DC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7D8AB9-906E-4ED7-84B1-9DA6034F6C4E}">
      <dgm:prSet phldrT="[Text]" custT="1"/>
      <dgm:spPr>
        <a:solidFill>
          <a:srgbClr val="EA5E29"/>
        </a:solidFill>
        <a:ln>
          <a:solidFill>
            <a:srgbClr val="EA5E29"/>
          </a:solidFill>
        </a:ln>
      </dgm:spPr>
      <dgm:t>
        <a:bodyPr/>
        <a:lstStyle/>
        <a:p>
          <a:r>
            <a:rPr lang="en-US" sz="2400" b="1" dirty="0"/>
            <a:t>Prevention</a:t>
          </a:r>
          <a:endParaRPr lang="en-US" sz="2100" b="1" dirty="0"/>
        </a:p>
      </dgm:t>
    </dgm:pt>
    <dgm:pt modelId="{21FCB6F2-FE76-4369-B1F7-7629BC80A861}" type="parTrans" cxnId="{15BB2093-7766-4353-A975-0727B771759C}">
      <dgm:prSet/>
      <dgm:spPr/>
      <dgm:t>
        <a:bodyPr/>
        <a:lstStyle/>
        <a:p>
          <a:endParaRPr lang="en-US"/>
        </a:p>
      </dgm:t>
    </dgm:pt>
    <dgm:pt modelId="{09607EBF-B5EE-4923-AC7A-A74E88AE7F9C}" type="sibTrans" cxnId="{15BB2093-7766-4353-A975-0727B771759C}">
      <dgm:prSet/>
      <dgm:spPr/>
      <dgm:t>
        <a:bodyPr/>
        <a:lstStyle/>
        <a:p>
          <a:endParaRPr lang="en-US"/>
        </a:p>
      </dgm:t>
    </dgm:pt>
    <dgm:pt modelId="{24060F86-45F5-458A-91DB-B317718C3356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Early engagement in care</a:t>
          </a:r>
        </a:p>
      </dgm:t>
    </dgm:pt>
    <dgm:pt modelId="{67DF6FF6-E7DF-46CF-8E0F-77731B7BF33A}" type="parTrans" cxnId="{CA939A10-058A-4DC5-A06C-22A76A9EDDF3}">
      <dgm:prSet/>
      <dgm:spPr/>
      <dgm:t>
        <a:bodyPr/>
        <a:lstStyle/>
        <a:p>
          <a:endParaRPr lang="en-US"/>
        </a:p>
      </dgm:t>
    </dgm:pt>
    <dgm:pt modelId="{97D41E7E-C3C5-4195-8465-0CE8790CA29A}" type="sibTrans" cxnId="{CA939A10-058A-4DC5-A06C-22A76A9EDDF3}">
      <dgm:prSet/>
      <dgm:spPr/>
      <dgm:t>
        <a:bodyPr/>
        <a:lstStyle/>
        <a:p>
          <a:endParaRPr lang="en-US"/>
        </a:p>
      </dgm:t>
    </dgm:pt>
    <dgm:pt modelId="{E77772F8-1C95-4673-86C6-2DC2728C6F1C}">
      <dgm:prSet phldrT="[Text]" custT="1"/>
      <dgm:spPr>
        <a:solidFill>
          <a:srgbClr val="064F80"/>
        </a:solidFill>
        <a:ln>
          <a:solidFill>
            <a:srgbClr val="064F80"/>
          </a:solidFill>
        </a:ln>
      </dgm:spPr>
      <dgm:t>
        <a:bodyPr/>
        <a:lstStyle/>
        <a:p>
          <a:r>
            <a:rPr lang="en-US" sz="2400" b="1" dirty="0"/>
            <a:t>Crisis</a:t>
          </a:r>
          <a:r>
            <a:rPr lang="en-US" sz="2400" dirty="0"/>
            <a:t> </a:t>
          </a:r>
          <a:r>
            <a:rPr lang="en-US" sz="2400" b="1" dirty="0"/>
            <a:t>Response</a:t>
          </a:r>
        </a:p>
      </dgm:t>
    </dgm:pt>
    <dgm:pt modelId="{8AA9491A-DC19-45D4-A79E-F18380D09DA8}" type="parTrans" cxnId="{47FCEBF7-D7E0-41DF-8B54-4ED60D3D8CDC}">
      <dgm:prSet/>
      <dgm:spPr/>
      <dgm:t>
        <a:bodyPr/>
        <a:lstStyle/>
        <a:p>
          <a:endParaRPr lang="en-US"/>
        </a:p>
      </dgm:t>
    </dgm:pt>
    <dgm:pt modelId="{325967E4-A2C3-4575-8478-5E0BB4C10B47}" type="sibTrans" cxnId="{47FCEBF7-D7E0-41DF-8B54-4ED60D3D8CDC}">
      <dgm:prSet/>
      <dgm:spPr/>
      <dgm:t>
        <a:bodyPr/>
        <a:lstStyle/>
        <a:p>
          <a:endParaRPr lang="en-US"/>
        </a:p>
      </dgm:t>
    </dgm:pt>
    <dgm:pt modelId="{432E6072-DBD2-4604-9DD2-59FC82DE5420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24/7 mobile teams</a:t>
          </a:r>
        </a:p>
      </dgm:t>
    </dgm:pt>
    <dgm:pt modelId="{24C0BA91-ECE6-42B8-ADBE-B6F558AEA1F8}" type="parTrans" cxnId="{39C94250-B970-4B1C-80CA-C384363C955C}">
      <dgm:prSet/>
      <dgm:spPr/>
      <dgm:t>
        <a:bodyPr/>
        <a:lstStyle/>
        <a:p>
          <a:endParaRPr lang="en-US"/>
        </a:p>
      </dgm:t>
    </dgm:pt>
    <dgm:pt modelId="{9E8FF56C-EE80-48F5-AAB5-836CEC987791}" type="sibTrans" cxnId="{39C94250-B970-4B1C-80CA-C384363C955C}">
      <dgm:prSet/>
      <dgm:spPr/>
      <dgm:t>
        <a:bodyPr/>
        <a:lstStyle/>
        <a:p>
          <a:endParaRPr lang="en-US"/>
        </a:p>
      </dgm:t>
    </dgm:pt>
    <dgm:pt modelId="{6A3E703D-35C0-42DA-8421-9309F94E0F1B}">
      <dgm:prSet phldrT="[Text]" custT="1"/>
      <dgm:spPr>
        <a:solidFill>
          <a:srgbClr val="53605F"/>
        </a:solidFill>
        <a:ln>
          <a:solidFill>
            <a:srgbClr val="53605F"/>
          </a:solidFill>
        </a:ln>
      </dgm:spPr>
      <dgm:t>
        <a:bodyPr/>
        <a:lstStyle/>
        <a:p>
          <a:r>
            <a:rPr lang="en-US" sz="2400" b="1" dirty="0"/>
            <a:t>Post-crisis care</a:t>
          </a:r>
        </a:p>
      </dgm:t>
    </dgm:pt>
    <dgm:pt modelId="{CC161244-B859-46BD-8CC9-B73C419A18F0}" type="parTrans" cxnId="{567192BA-E8D5-4E05-AA6E-7A4E6CCB643C}">
      <dgm:prSet/>
      <dgm:spPr/>
      <dgm:t>
        <a:bodyPr/>
        <a:lstStyle/>
        <a:p>
          <a:endParaRPr lang="en-US"/>
        </a:p>
      </dgm:t>
    </dgm:pt>
    <dgm:pt modelId="{2448A32E-F10E-448C-A286-9E82E5F4BBA4}" type="sibTrans" cxnId="{567192BA-E8D5-4E05-AA6E-7A4E6CCB643C}">
      <dgm:prSet/>
      <dgm:spPr/>
      <dgm:t>
        <a:bodyPr/>
        <a:lstStyle/>
        <a:p>
          <a:endParaRPr lang="en-US"/>
        </a:p>
      </dgm:t>
    </dgm:pt>
    <dgm:pt modelId="{B5C5E0A7-99C5-46DB-ADE6-0DFEC275EC01}">
      <dgm:prSet phldrT="[Text]" custT="1"/>
      <dgm:spPr>
        <a:solidFill>
          <a:srgbClr val="E8E0D1">
            <a:alpha val="90000"/>
          </a:srgbClr>
        </a:solidFill>
      </dgm:spPr>
      <dgm:t>
        <a:bodyPr/>
        <a:lstStyle/>
        <a:p>
          <a:r>
            <a:rPr lang="en-US" sz="2000" dirty="0"/>
            <a:t>Discharge/release planning, support &amp; coordination</a:t>
          </a:r>
        </a:p>
      </dgm:t>
    </dgm:pt>
    <dgm:pt modelId="{B757F901-8187-4246-99ED-1BCD76AE3C83}" type="parTrans" cxnId="{BD5DF920-5FA8-4DD9-BE4B-B417E280A562}">
      <dgm:prSet/>
      <dgm:spPr/>
      <dgm:t>
        <a:bodyPr/>
        <a:lstStyle/>
        <a:p>
          <a:endParaRPr lang="en-US"/>
        </a:p>
      </dgm:t>
    </dgm:pt>
    <dgm:pt modelId="{F6698FFC-AD96-41F8-80A9-E77C3ED1B6E7}" type="sibTrans" cxnId="{BD5DF920-5FA8-4DD9-BE4B-B417E280A562}">
      <dgm:prSet/>
      <dgm:spPr/>
      <dgm:t>
        <a:bodyPr/>
        <a:lstStyle/>
        <a:p>
          <a:endParaRPr lang="en-US"/>
        </a:p>
      </dgm:t>
    </dgm:pt>
    <dgm:pt modelId="{D394E9B5-E516-4601-A96F-1C06092FC99C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Crisis prevention planning</a:t>
          </a:r>
        </a:p>
      </dgm:t>
    </dgm:pt>
    <dgm:pt modelId="{B52F16EA-6A88-4528-A600-68FE4064449A}" type="parTrans" cxnId="{B1C72765-D003-4153-AFD8-F0F447184DC4}">
      <dgm:prSet/>
      <dgm:spPr/>
      <dgm:t>
        <a:bodyPr/>
        <a:lstStyle/>
        <a:p>
          <a:endParaRPr lang="en-US"/>
        </a:p>
      </dgm:t>
    </dgm:pt>
    <dgm:pt modelId="{4C314DE2-0F14-4AF5-BD47-7BF802024C90}" type="sibTrans" cxnId="{B1C72765-D003-4153-AFD8-F0F447184DC4}">
      <dgm:prSet/>
      <dgm:spPr/>
      <dgm:t>
        <a:bodyPr/>
        <a:lstStyle/>
        <a:p>
          <a:endParaRPr lang="en-US"/>
        </a:p>
      </dgm:t>
    </dgm:pt>
    <dgm:pt modelId="{EB7FCF86-2C15-414E-9053-56EB9531E3CA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Outreach &amp; support outside the clinic</a:t>
          </a:r>
        </a:p>
      </dgm:t>
    </dgm:pt>
    <dgm:pt modelId="{1F11742B-73D9-4E8C-9A44-8B24097BF581}" type="parTrans" cxnId="{CB4418F0-72A8-4E4B-8078-CE3B99B5AC44}">
      <dgm:prSet/>
      <dgm:spPr/>
      <dgm:t>
        <a:bodyPr/>
        <a:lstStyle/>
        <a:p>
          <a:endParaRPr lang="en-US"/>
        </a:p>
      </dgm:t>
    </dgm:pt>
    <dgm:pt modelId="{680E04C2-BFFB-4A4C-85B0-B3BDEAD4A0CF}" type="sibTrans" cxnId="{CB4418F0-72A8-4E4B-8078-CE3B99B5AC44}">
      <dgm:prSet/>
      <dgm:spPr/>
      <dgm:t>
        <a:bodyPr/>
        <a:lstStyle/>
        <a:p>
          <a:endParaRPr lang="en-US"/>
        </a:p>
      </dgm:t>
    </dgm:pt>
    <dgm:pt modelId="{80A78A44-A721-4042-BE14-0822D86CAAEB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Crisis stabilization</a:t>
          </a:r>
        </a:p>
      </dgm:t>
    </dgm:pt>
    <dgm:pt modelId="{E7168BF7-F785-4767-8AA1-3DE822F37C93}" type="parTrans" cxnId="{E925AFD8-004C-4BF7-8C3F-D5C4C982C741}">
      <dgm:prSet/>
      <dgm:spPr/>
      <dgm:t>
        <a:bodyPr/>
        <a:lstStyle/>
        <a:p>
          <a:endParaRPr lang="en-US"/>
        </a:p>
      </dgm:t>
    </dgm:pt>
    <dgm:pt modelId="{0FB288AC-2330-4C05-809E-93EF74536405}" type="sibTrans" cxnId="{E925AFD8-004C-4BF7-8C3F-D5C4C982C741}">
      <dgm:prSet/>
      <dgm:spPr/>
      <dgm:t>
        <a:bodyPr/>
        <a:lstStyle/>
        <a:p>
          <a:endParaRPr lang="en-US"/>
        </a:p>
      </dgm:t>
    </dgm:pt>
    <dgm:pt modelId="{5AD02925-FB9B-4A0D-AAF6-7F13591263FF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Withdrawal </a:t>
          </a:r>
          <a:r>
            <a:rPr lang="en-US" sz="2000" dirty="0" err="1"/>
            <a:t>mgmt</a:t>
          </a:r>
          <a:endParaRPr lang="en-US" sz="2000" dirty="0"/>
        </a:p>
      </dgm:t>
    </dgm:pt>
    <dgm:pt modelId="{53727A96-6C47-42FF-B51C-6FEB16DC8407}" type="parTrans" cxnId="{1282BAE8-8C67-4E77-96D3-AC4D17474899}">
      <dgm:prSet/>
      <dgm:spPr/>
      <dgm:t>
        <a:bodyPr/>
        <a:lstStyle/>
        <a:p>
          <a:endParaRPr lang="en-US"/>
        </a:p>
      </dgm:t>
    </dgm:pt>
    <dgm:pt modelId="{B7632E84-6DF2-4997-9C00-08182980D8B2}" type="sibTrans" cxnId="{1282BAE8-8C67-4E77-96D3-AC4D17474899}">
      <dgm:prSet/>
      <dgm:spPr/>
      <dgm:t>
        <a:bodyPr/>
        <a:lstStyle/>
        <a:p>
          <a:endParaRPr lang="en-US"/>
        </a:p>
      </dgm:t>
    </dgm:pt>
    <dgm:pt modelId="{683E7B55-AF02-4395-851C-FA61DA6A8A8D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Coordination with law enforcement &amp; hospitals</a:t>
          </a:r>
        </a:p>
      </dgm:t>
    </dgm:pt>
    <dgm:pt modelId="{76946DBE-D09C-4706-BFDD-062C332A63F2}" type="parTrans" cxnId="{380B8241-2DE9-4DD2-AF69-18AA9D4C1F74}">
      <dgm:prSet/>
      <dgm:spPr/>
      <dgm:t>
        <a:bodyPr/>
        <a:lstStyle/>
        <a:p>
          <a:endParaRPr lang="en-US"/>
        </a:p>
      </dgm:t>
    </dgm:pt>
    <dgm:pt modelId="{07F1DF97-4B21-4912-B6A1-3A76B6E225AA}" type="sibTrans" cxnId="{380B8241-2DE9-4DD2-AF69-18AA9D4C1F74}">
      <dgm:prSet/>
      <dgm:spPr/>
      <dgm:t>
        <a:bodyPr/>
        <a:lstStyle/>
        <a:p>
          <a:endParaRPr lang="en-US"/>
        </a:p>
      </dgm:t>
    </dgm:pt>
    <dgm:pt modelId="{D4DFC7AA-3BA8-4058-A73E-76A98436F60F}">
      <dgm:prSet phldrT="[Text]" custT="1"/>
      <dgm:spPr>
        <a:solidFill>
          <a:srgbClr val="E8E0D1">
            <a:alpha val="90000"/>
          </a:srgbClr>
        </a:solidFill>
      </dgm:spPr>
      <dgm:t>
        <a:bodyPr/>
        <a:lstStyle/>
        <a:p>
          <a:r>
            <a:rPr lang="en-US" sz="2000" dirty="0"/>
            <a:t>Comprehensive outpatient MH &amp; SUD care</a:t>
          </a:r>
        </a:p>
      </dgm:t>
    </dgm:pt>
    <dgm:pt modelId="{42123EAA-530A-48D5-81C5-200ACB0A6D81}" type="parTrans" cxnId="{FC9FA20D-0C0B-48CA-AF6A-C4AB370B278B}">
      <dgm:prSet/>
      <dgm:spPr/>
      <dgm:t>
        <a:bodyPr/>
        <a:lstStyle/>
        <a:p>
          <a:endParaRPr lang="en-US"/>
        </a:p>
      </dgm:t>
    </dgm:pt>
    <dgm:pt modelId="{1B9F5A14-0FED-4308-AA0B-709C2C639E6E}" type="sibTrans" cxnId="{FC9FA20D-0C0B-48CA-AF6A-C4AB370B278B}">
      <dgm:prSet/>
      <dgm:spPr/>
      <dgm:t>
        <a:bodyPr/>
        <a:lstStyle/>
        <a:p>
          <a:endParaRPr lang="en-US"/>
        </a:p>
      </dgm:t>
    </dgm:pt>
    <dgm:pt modelId="{68A845B8-4379-484A-9170-98CA95C6C784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Suicide prevention</a:t>
          </a:r>
        </a:p>
      </dgm:t>
    </dgm:pt>
    <dgm:pt modelId="{54D2ED9B-5F5C-47FE-B4C8-A594E17644D2}" type="parTrans" cxnId="{B8ED915D-80B4-4054-959E-D4AB42FE3B74}">
      <dgm:prSet/>
      <dgm:spPr/>
      <dgm:t>
        <a:bodyPr/>
        <a:lstStyle/>
        <a:p>
          <a:endParaRPr lang="en-US"/>
        </a:p>
      </dgm:t>
    </dgm:pt>
    <dgm:pt modelId="{1AC4BCC9-1B98-43E3-9DBB-59B72C1CA954}" type="sibTrans" cxnId="{B8ED915D-80B4-4054-959E-D4AB42FE3B74}">
      <dgm:prSet/>
      <dgm:spPr/>
      <dgm:t>
        <a:bodyPr/>
        <a:lstStyle/>
        <a:p>
          <a:endParaRPr lang="en-US"/>
        </a:p>
      </dgm:t>
    </dgm:pt>
    <dgm:pt modelId="{2F214C77-8CBD-4B66-AC34-84AA54091FFF}" type="pres">
      <dgm:prSet presAssocID="{6D282CEC-CDFA-4268-AC5C-FF3014858DC4}" presName="Name0" presStyleCnt="0">
        <dgm:presLayoutVars>
          <dgm:dir/>
          <dgm:animLvl val="lvl"/>
          <dgm:resizeHandles val="exact"/>
        </dgm:presLayoutVars>
      </dgm:prSet>
      <dgm:spPr/>
    </dgm:pt>
    <dgm:pt modelId="{C557B81D-D8DA-4A94-B8D7-46B3D893BE42}" type="pres">
      <dgm:prSet presAssocID="{5A7D8AB9-906E-4ED7-84B1-9DA6034F6C4E}" presName="composite" presStyleCnt="0"/>
      <dgm:spPr/>
    </dgm:pt>
    <dgm:pt modelId="{C69A19CE-C772-4D09-AFE1-8B500E2BC97C}" type="pres">
      <dgm:prSet presAssocID="{5A7D8AB9-906E-4ED7-84B1-9DA6034F6C4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CC678AC-FDA3-41EA-B798-E7851A3DC247}" type="pres">
      <dgm:prSet presAssocID="{5A7D8AB9-906E-4ED7-84B1-9DA6034F6C4E}" presName="desTx" presStyleLbl="alignAccFollowNode1" presStyleIdx="0" presStyleCnt="3">
        <dgm:presLayoutVars>
          <dgm:bulletEnabled val="1"/>
        </dgm:presLayoutVars>
      </dgm:prSet>
      <dgm:spPr/>
    </dgm:pt>
    <dgm:pt modelId="{AAC21A6E-D355-4038-A8B4-82D6C213B791}" type="pres">
      <dgm:prSet presAssocID="{09607EBF-B5EE-4923-AC7A-A74E88AE7F9C}" presName="space" presStyleCnt="0"/>
      <dgm:spPr/>
    </dgm:pt>
    <dgm:pt modelId="{B42C8203-B063-436B-BC0E-F5191AA90CD8}" type="pres">
      <dgm:prSet presAssocID="{E77772F8-1C95-4673-86C6-2DC2728C6F1C}" presName="composite" presStyleCnt="0"/>
      <dgm:spPr/>
    </dgm:pt>
    <dgm:pt modelId="{435BEDC7-A9DD-4E70-9624-0F17A9983A05}" type="pres">
      <dgm:prSet presAssocID="{E77772F8-1C95-4673-86C6-2DC2728C6F1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A932128-25DE-4DF6-978E-87A20DC6A6A0}" type="pres">
      <dgm:prSet presAssocID="{E77772F8-1C95-4673-86C6-2DC2728C6F1C}" presName="desTx" presStyleLbl="alignAccFollowNode1" presStyleIdx="1" presStyleCnt="3">
        <dgm:presLayoutVars>
          <dgm:bulletEnabled val="1"/>
        </dgm:presLayoutVars>
      </dgm:prSet>
      <dgm:spPr/>
    </dgm:pt>
    <dgm:pt modelId="{869973BD-0B39-4F2C-ABF8-653BC40E82AF}" type="pres">
      <dgm:prSet presAssocID="{325967E4-A2C3-4575-8478-5E0BB4C10B47}" presName="space" presStyleCnt="0"/>
      <dgm:spPr/>
    </dgm:pt>
    <dgm:pt modelId="{1896445F-DEEA-4ADB-A43A-43BEC7336B66}" type="pres">
      <dgm:prSet presAssocID="{6A3E703D-35C0-42DA-8421-9309F94E0F1B}" presName="composite" presStyleCnt="0"/>
      <dgm:spPr/>
    </dgm:pt>
    <dgm:pt modelId="{D49B2DD1-E8B5-48B3-B030-C46135B77DAE}" type="pres">
      <dgm:prSet presAssocID="{6A3E703D-35C0-42DA-8421-9309F94E0F1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70C2494-3677-4100-B37E-4274003546A2}" type="pres">
      <dgm:prSet presAssocID="{6A3E703D-35C0-42DA-8421-9309F94E0F1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DFB8102-3A46-4E4B-B47B-64E7B6F78FE4}" type="presOf" srcId="{80A78A44-A721-4042-BE14-0822D86CAAEB}" destId="{3A932128-25DE-4DF6-978E-87A20DC6A6A0}" srcOrd="0" destOrd="1" presId="urn:microsoft.com/office/officeart/2005/8/layout/hList1"/>
    <dgm:cxn modelId="{A8FC510D-9695-4BDC-AE82-504478DCE6D6}" type="presOf" srcId="{683E7B55-AF02-4395-851C-FA61DA6A8A8D}" destId="{3A932128-25DE-4DF6-978E-87A20DC6A6A0}" srcOrd="0" destOrd="4" presId="urn:microsoft.com/office/officeart/2005/8/layout/hList1"/>
    <dgm:cxn modelId="{FC9FA20D-0C0B-48CA-AF6A-C4AB370B278B}" srcId="{6A3E703D-35C0-42DA-8421-9309F94E0F1B}" destId="{D4DFC7AA-3BA8-4058-A73E-76A98436F60F}" srcOrd="1" destOrd="0" parTransId="{42123EAA-530A-48D5-81C5-200ACB0A6D81}" sibTransId="{1B9F5A14-0FED-4308-AA0B-709C2C639E6E}"/>
    <dgm:cxn modelId="{CA939A10-058A-4DC5-A06C-22A76A9EDDF3}" srcId="{5A7D8AB9-906E-4ED7-84B1-9DA6034F6C4E}" destId="{24060F86-45F5-458A-91DB-B317718C3356}" srcOrd="0" destOrd="0" parTransId="{67DF6FF6-E7DF-46CF-8E0F-77731B7BF33A}" sibTransId="{97D41E7E-C3C5-4195-8465-0CE8790CA29A}"/>
    <dgm:cxn modelId="{BD5DF920-5FA8-4DD9-BE4B-B417E280A562}" srcId="{6A3E703D-35C0-42DA-8421-9309F94E0F1B}" destId="{B5C5E0A7-99C5-46DB-ADE6-0DFEC275EC01}" srcOrd="0" destOrd="0" parTransId="{B757F901-8187-4246-99ED-1BCD76AE3C83}" sibTransId="{F6698FFC-AD96-41F8-80A9-E77C3ED1B6E7}"/>
    <dgm:cxn modelId="{DE650431-F557-480F-93AD-E21B4AAA99D8}" type="presOf" srcId="{68A845B8-4379-484A-9170-98CA95C6C784}" destId="{3A932128-25DE-4DF6-978E-87A20DC6A6A0}" srcOrd="0" destOrd="2" presId="urn:microsoft.com/office/officeart/2005/8/layout/hList1"/>
    <dgm:cxn modelId="{B8ED915D-80B4-4054-959E-D4AB42FE3B74}" srcId="{E77772F8-1C95-4673-86C6-2DC2728C6F1C}" destId="{68A845B8-4379-484A-9170-98CA95C6C784}" srcOrd="2" destOrd="0" parTransId="{54D2ED9B-5F5C-47FE-B4C8-A594E17644D2}" sibTransId="{1AC4BCC9-1B98-43E3-9DBB-59B72C1CA954}"/>
    <dgm:cxn modelId="{380B8241-2DE9-4DD2-AF69-18AA9D4C1F74}" srcId="{E77772F8-1C95-4673-86C6-2DC2728C6F1C}" destId="{683E7B55-AF02-4395-851C-FA61DA6A8A8D}" srcOrd="4" destOrd="0" parTransId="{76946DBE-D09C-4706-BFDD-062C332A63F2}" sibTransId="{07F1DF97-4B21-4912-B6A1-3A76B6E225AA}"/>
    <dgm:cxn modelId="{B1C72765-D003-4153-AFD8-F0F447184DC4}" srcId="{5A7D8AB9-906E-4ED7-84B1-9DA6034F6C4E}" destId="{D394E9B5-E516-4601-A96F-1C06092FC99C}" srcOrd="1" destOrd="0" parTransId="{B52F16EA-6A88-4528-A600-68FE4064449A}" sibTransId="{4C314DE2-0F14-4AF5-BD47-7BF802024C90}"/>
    <dgm:cxn modelId="{82B13D6A-BC7C-444E-B5A2-B123DDAF734F}" type="presOf" srcId="{B5C5E0A7-99C5-46DB-ADE6-0DFEC275EC01}" destId="{070C2494-3677-4100-B37E-4274003546A2}" srcOrd="0" destOrd="0" presId="urn:microsoft.com/office/officeart/2005/8/layout/hList1"/>
    <dgm:cxn modelId="{39C94250-B970-4B1C-80CA-C384363C955C}" srcId="{E77772F8-1C95-4673-86C6-2DC2728C6F1C}" destId="{432E6072-DBD2-4604-9DD2-59FC82DE5420}" srcOrd="0" destOrd="0" parTransId="{24C0BA91-ECE6-42B8-ADBE-B6F558AEA1F8}" sibTransId="{9E8FF56C-EE80-48F5-AAB5-836CEC987791}"/>
    <dgm:cxn modelId="{E567D77F-AF5D-41F7-99BB-A9A0AE333A79}" type="presOf" srcId="{5AD02925-FB9B-4A0D-AAF6-7F13591263FF}" destId="{3A932128-25DE-4DF6-978E-87A20DC6A6A0}" srcOrd="0" destOrd="3" presId="urn:microsoft.com/office/officeart/2005/8/layout/hList1"/>
    <dgm:cxn modelId="{F5B85E80-1DFB-4E21-832A-EBEAA0F6D51D}" type="presOf" srcId="{5A7D8AB9-906E-4ED7-84B1-9DA6034F6C4E}" destId="{C69A19CE-C772-4D09-AFE1-8B500E2BC97C}" srcOrd="0" destOrd="0" presId="urn:microsoft.com/office/officeart/2005/8/layout/hList1"/>
    <dgm:cxn modelId="{2036298F-6D43-4A18-A057-B4799F9685E1}" type="presOf" srcId="{D4DFC7AA-3BA8-4058-A73E-76A98436F60F}" destId="{070C2494-3677-4100-B37E-4274003546A2}" srcOrd="0" destOrd="1" presId="urn:microsoft.com/office/officeart/2005/8/layout/hList1"/>
    <dgm:cxn modelId="{C716CF92-6C41-4CD1-9D52-2293ACAB9205}" type="presOf" srcId="{D394E9B5-E516-4601-A96F-1C06092FC99C}" destId="{ECC678AC-FDA3-41EA-B798-E7851A3DC247}" srcOrd="0" destOrd="1" presId="urn:microsoft.com/office/officeart/2005/8/layout/hList1"/>
    <dgm:cxn modelId="{15BB2093-7766-4353-A975-0727B771759C}" srcId="{6D282CEC-CDFA-4268-AC5C-FF3014858DC4}" destId="{5A7D8AB9-906E-4ED7-84B1-9DA6034F6C4E}" srcOrd="0" destOrd="0" parTransId="{21FCB6F2-FE76-4369-B1F7-7629BC80A861}" sibTransId="{09607EBF-B5EE-4923-AC7A-A74E88AE7F9C}"/>
    <dgm:cxn modelId="{C48DCB98-D9D7-41DE-857C-E5E6EB965757}" type="presOf" srcId="{6D282CEC-CDFA-4268-AC5C-FF3014858DC4}" destId="{2F214C77-8CBD-4B66-AC34-84AA54091FFF}" srcOrd="0" destOrd="0" presId="urn:microsoft.com/office/officeart/2005/8/layout/hList1"/>
    <dgm:cxn modelId="{4A3EECAD-4F72-41C6-95C4-2BCF635231DF}" type="presOf" srcId="{24060F86-45F5-458A-91DB-B317718C3356}" destId="{ECC678AC-FDA3-41EA-B798-E7851A3DC247}" srcOrd="0" destOrd="0" presId="urn:microsoft.com/office/officeart/2005/8/layout/hList1"/>
    <dgm:cxn modelId="{567192BA-E8D5-4E05-AA6E-7A4E6CCB643C}" srcId="{6D282CEC-CDFA-4268-AC5C-FF3014858DC4}" destId="{6A3E703D-35C0-42DA-8421-9309F94E0F1B}" srcOrd="2" destOrd="0" parTransId="{CC161244-B859-46BD-8CC9-B73C419A18F0}" sibTransId="{2448A32E-F10E-448C-A286-9E82E5F4BBA4}"/>
    <dgm:cxn modelId="{EFFB7ABF-35B6-406C-A75E-63B49F08AC6A}" type="presOf" srcId="{E77772F8-1C95-4673-86C6-2DC2728C6F1C}" destId="{435BEDC7-A9DD-4E70-9624-0F17A9983A05}" srcOrd="0" destOrd="0" presId="urn:microsoft.com/office/officeart/2005/8/layout/hList1"/>
    <dgm:cxn modelId="{E925AFD8-004C-4BF7-8C3F-D5C4C982C741}" srcId="{E77772F8-1C95-4673-86C6-2DC2728C6F1C}" destId="{80A78A44-A721-4042-BE14-0822D86CAAEB}" srcOrd="1" destOrd="0" parTransId="{E7168BF7-F785-4767-8AA1-3DE822F37C93}" sibTransId="{0FB288AC-2330-4C05-809E-93EF74536405}"/>
    <dgm:cxn modelId="{1282BAE8-8C67-4E77-96D3-AC4D17474899}" srcId="{E77772F8-1C95-4673-86C6-2DC2728C6F1C}" destId="{5AD02925-FB9B-4A0D-AAF6-7F13591263FF}" srcOrd="3" destOrd="0" parTransId="{53727A96-6C47-42FF-B51C-6FEB16DC8407}" sibTransId="{B7632E84-6DF2-4997-9C00-08182980D8B2}"/>
    <dgm:cxn modelId="{286C5EE9-F8A3-4440-B3B0-B66EBA78F69C}" type="presOf" srcId="{EB7FCF86-2C15-414E-9053-56EB9531E3CA}" destId="{ECC678AC-FDA3-41EA-B798-E7851A3DC247}" srcOrd="0" destOrd="2" presId="urn:microsoft.com/office/officeart/2005/8/layout/hList1"/>
    <dgm:cxn modelId="{CB4418F0-72A8-4E4B-8078-CE3B99B5AC44}" srcId="{5A7D8AB9-906E-4ED7-84B1-9DA6034F6C4E}" destId="{EB7FCF86-2C15-414E-9053-56EB9531E3CA}" srcOrd="2" destOrd="0" parTransId="{1F11742B-73D9-4E8C-9A44-8B24097BF581}" sibTransId="{680E04C2-BFFB-4A4C-85B0-B3BDEAD4A0CF}"/>
    <dgm:cxn modelId="{DCD918F1-0CF1-45B2-9B06-A33633B1D656}" type="presOf" srcId="{432E6072-DBD2-4604-9DD2-59FC82DE5420}" destId="{3A932128-25DE-4DF6-978E-87A20DC6A6A0}" srcOrd="0" destOrd="0" presId="urn:microsoft.com/office/officeart/2005/8/layout/hList1"/>
    <dgm:cxn modelId="{C80C6FF6-2011-4543-8277-0C9A7377F859}" type="presOf" srcId="{6A3E703D-35C0-42DA-8421-9309F94E0F1B}" destId="{D49B2DD1-E8B5-48B3-B030-C46135B77DAE}" srcOrd="0" destOrd="0" presId="urn:microsoft.com/office/officeart/2005/8/layout/hList1"/>
    <dgm:cxn modelId="{47FCEBF7-D7E0-41DF-8B54-4ED60D3D8CDC}" srcId="{6D282CEC-CDFA-4268-AC5C-FF3014858DC4}" destId="{E77772F8-1C95-4673-86C6-2DC2728C6F1C}" srcOrd="1" destOrd="0" parTransId="{8AA9491A-DC19-45D4-A79E-F18380D09DA8}" sibTransId="{325967E4-A2C3-4575-8478-5E0BB4C10B47}"/>
    <dgm:cxn modelId="{AFD5914A-95D2-4D51-9C6A-623B8D644ADA}" type="presParOf" srcId="{2F214C77-8CBD-4B66-AC34-84AA54091FFF}" destId="{C557B81D-D8DA-4A94-B8D7-46B3D893BE42}" srcOrd="0" destOrd="0" presId="urn:microsoft.com/office/officeart/2005/8/layout/hList1"/>
    <dgm:cxn modelId="{A2E2098F-0660-4C2E-85F3-2256CC82EB1E}" type="presParOf" srcId="{C557B81D-D8DA-4A94-B8D7-46B3D893BE42}" destId="{C69A19CE-C772-4D09-AFE1-8B500E2BC97C}" srcOrd="0" destOrd="0" presId="urn:microsoft.com/office/officeart/2005/8/layout/hList1"/>
    <dgm:cxn modelId="{D35B52E9-3B9F-4469-BE1A-AAE3042E2B3D}" type="presParOf" srcId="{C557B81D-D8DA-4A94-B8D7-46B3D893BE42}" destId="{ECC678AC-FDA3-41EA-B798-E7851A3DC247}" srcOrd="1" destOrd="0" presId="urn:microsoft.com/office/officeart/2005/8/layout/hList1"/>
    <dgm:cxn modelId="{FEA2EE82-63A3-4204-AC5E-A681DBC10A1D}" type="presParOf" srcId="{2F214C77-8CBD-4B66-AC34-84AA54091FFF}" destId="{AAC21A6E-D355-4038-A8B4-82D6C213B791}" srcOrd="1" destOrd="0" presId="urn:microsoft.com/office/officeart/2005/8/layout/hList1"/>
    <dgm:cxn modelId="{70AD5D01-A97D-4ADA-A9EA-E26A4E00471D}" type="presParOf" srcId="{2F214C77-8CBD-4B66-AC34-84AA54091FFF}" destId="{B42C8203-B063-436B-BC0E-F5191AA90CD8}" srcOrd="2" destOrd="0" presId="urn:microsoft.com/office/officeart/2005/8/layout/hList1"/>
    <dgm:cxn modelId="{37A62D32-0AEC-42D5-AC8A-9037F49BE673}" type="presParOf" srcId="{B42C8203-B063-436B-BC0E-F5191AA90CD8}" destId="{435BEDC7-A9DD-4E70-9624-0F17A9983A05}" srcOrd="0" destOrd="0" presId="urn:microsoft.com/office/officeart/2005/8/layout/hList1"/>
    <dgm:cxn modelId="{B5CAFD92-91BD-40C5-8A7D-8F441D1C2D65}" type="presParOf" srcId="{B42C8203-B063-436B-BC0E-F5191AA90CD8}" destId="{3A932128-25DE-4DF6-978E-87A20DC6A6A0}" srcOrd="1" destOrd="0" presId="urn:microsoft.com/office/officeart/2005/8/layout/hList1"/>
    <dgm:cxn modelId="{B72058C5-60DC-4254-8582-F7E9407C5908}" type="presParOf" srcId="{2F214C77-8CBD-4B66-AC34-84AA54091FFF}" destId="{869973BD-0B39-4F2C-ABF8-653BC40E82AF}" srcOrd="3" destOrd="0" presId="urn:microsoft.com/office/officeart/2005/8/layout/hList1"/>
    <dgm:cxn modelId="{19F4F9AD-CECF-433A-92DD-464C74A29BEB}" type="presParOf" srcId="{2F214C77-8CBD-4B66-AC34-84AA54091FFF}" destId="{1896445F-DEEA-4ADB-A43A-43BEC7336B66}" srcOrd="4" destOrd="0" presId="urn:microsoft.com/office/officeart/2005/8/layout/hList1"/>
    <dgm:cxn modelId="{431FF99F-1B6F-4B2D-83E7-9EC694D747B9}" type="presParOf" srcId="{1896445F-DEEA-4ADB-A43A-43BEC7336B66}" destId="{D49B2DD1-E8B5-48B3-B030-C46135B77DAE}" srcOrd="0" destOrd="0" presId="urn:microsoft.com/office/officeart/2005/8/layout/hList1"/>
    <dgm:cxn modelId="{7A923D18-C0CD-47C7-920B-2E1822938868}" type="presParOf" srcId="{1896445F-DEEA-4ADB-A43A-43BEC7336B66}" destId="{070C2494-3677-4100-B37E-4274003546A2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A19CE-C772-4D09-AFE1-8B500E2BC97C}">
      <dsp:nvSpPr>
        <dsp:cNvPr id="0" name=""/>
        <dsp:cNvSpPr/>
      </dsp:nvSpPr>
      <dsp:spPr>
        <a:xfrm>
          <a:off x="2528" y="1309"/>
          <a:ext cx="2465059" cy="950400"/>
        </a:xfrm>
        <a:prstGeom prst="rect">
          <a:avLst/>
        </a:prstGeom>
        <a:solidFill>
          <a:srgbClr val="EA5E29"/>
        </a:solidFill>
        <a:ln w="12700" cap="flat" cmpd="sng" algn="ctr">
          <a:solidFill>
            <a:srgbClr val="EA5E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Prevention</a:t>
          </a:r>
          <a:endParaRPr lang="en-US" sz="2100" b="1" kern="1200" dirty="0"/>
        </a:p>
      </dsp:txBody>
      <dsp:txXfrm>
        <a:off x="2528" y="1309"/>
        <a:ext cx="2465059" cy="950400"/>
      </dsp:txXfrm>
    </dsp:sp>
    <dsp:sp modelId="{ECC678AC-FDA3-41EA-B798-E7851A3DC247}">
      <dsp:nvSpPr>
        <dsp:cNvPr id="0" name=""/>
        <dsp:cNvSpPr/>
      </dsp:nvSpPr>
      <dsp:spPr>
        <a:xfrm>
          <a:off x="2528" y="951709"/>
          <a:ext cx="2465059" cy="2428810"/>
        </a:xfrm>
        <a:prstGeom prst="rect">
          <a:avLst/>
        </a:prstGeom>
        <a:solidFill>
          <a:srgbClr val="E8E0D1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Early engagement in care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Crisis prevention planning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Outreach &amp; support outside the clinic</a:t>
          </a:r>
        </a:p>
      </dsp:txBody>
      <dsp:txXfrm>
        <a:off x="2528" y="951709"/>
        <a:ext cx="2465059" cy="2428810"/>
      </dsp:txXfrm>
    </dsp:sp>
    <dsp:sp modelId="{435BEDC7-A9DD-4E70-9624-0F17A9983A05}">
      <dsp:nvSpPr>
        <dsp:cNvPr id="0" name=""/>
        <dsp:cNvSpPr/>
      </dsp:nvSpPr>
      <dsp:spPr>
        <a:xfrm>
          <a:off x="2812695" y="1309"/>
          <a:ext cx="2465059" cy="950400"/>
        </a:xfrm>
        <a:prstGeom prst="rect">
          <a:avLst/>
        </a:prstGeom>
        <a:solidFill>
          <a:srgbClr val="064F80"/>
        </a:solidFill>
        <a:ln w="12700" cap="flat" cmpd="sng" algn="ctr">
          <a:solidFill>
            <a:srgbClr val="064F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Crisis</a:t>
          </a:r>
          <a:r>
            <a:rPr lang="en-US" sz="2400" kern="1200" dirty="0"/>
            <a:t> </a:t>
          </a:r>
          <a:r>
            <a:rPr lang="en-US" sz="2400" b="1" kern="1200" dirty="0"/>
            <a:t>Response</a:t>
          </a:r>
        </a:p>
      </dsp:txBody>
      <dsp:txXfrm>
        <a:off x="2812695" y="1309"/>
        <a:ext cx="2465059" cy="950400"/>
      </dsp:txXfrm>
    </dsp:sp>
    <dsp:sp modelId="{3A932128-25DE-4DF6-978E-87A20DC6A6A0}">
      <dsp:nvSpPr>
        <dsp:cNvPr id="0" name=""/>
        <dsp:cNvSpPr/>
      </dsp:nvSpPr>
      <dsp:spPr>
        <a:xfrm>
          <a:off x="2812695" y="951709"/>
          <a:ext cx="2465059" cy="2428810"/>
        </a:xfrm>
        <a:prstGeom prst="rect">
          <a:avLst/>
        </a:prstGeom>
        <a:solidFill>
          <a:srgbClr val="E8E0D1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24/7 mobile teams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Crisis stabilization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Suicide prevention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Withdrawal </a:t>
          </a:r>
          <a:r>
            <a:rPr lang="en-US" sz="2000" kern="1200" dirty="0" err="1"/>
            <a:t>mgmt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Coordination with law enforcement &amp; hospitals</a:t>
          </a:r>
        </a:p>
      </dsp:txBody>
      <dsp:txXfrm>
        <a:off x="2812695" y="951709"/>
        <a:ext cx="2465059" cy="2428810"/>
      </dsp:txXfrm>
    </dsp:sp>
    <dsp:sp modelId="{D49B2DD1-E8B5-48B3-B030-C46135B77DAE}">
      <dsp:nvSpPr>
        <dsp:cNvPr id="0" name=""/>
        <dsp:cNvSpPr/>
      </dsp:nvSpPr>
      <dsp:spPr>
        <a:xfrm>
          <a:off x="5622863" y="1309"/>
          <a:ext cx="2465059" cy="950400"/>
        </a:xfrm>
        <a:prstGeom prst="rect">
          <a:avLst/>
        </a:prstGeom>
        <a:solidFill>
          <a:srgbClr val="53605F"/>
        </a:solidFill>
        <a:ln w="12700" cap="flat" cmpd="sng" algn="ctr">
          <a:solidFill>
            <a:srgbClr val="5360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Post-crisis care</a:t>
          </a:r>
        </a:p>
      </dsp:txBody>
      <dsp:txXfrm>
        <a:off x="5622863" y="1309"/>
        <a:ext cx="2465059" cy="950400"/>
      </dsp:txXfrm>
    </dsp:sp>
    <dsp:sp modelId="{070C2494-3677-4100-B37E-4274003546A2}">
      <dsp:nvSpPr>
        <dsp:cNvPr id="0" name=""/>
        <dsp:cNvSpPr/>
      </dsp:nvSpPr>
      <dsp:spPr>
        <a:xfrm>
          <a:off x="5622863" y="951709"/>
          <a:ext cx="2465059" cy="2428810"/>
        </a:xfrm>
        <a:prstGeom prst="rect">
          <a:avLst/>
        </a:prstGeom>
        <a:solidFill>
          <a:srgbClr val="E8E0D1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Discharge/release planning, support &amp; coordination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Comprehensive outpatient MH &amp; SUD care</a:t>
          </a:r>
        </a:p>
      </dsp:txBody>
      <dsp:txXfrm>
        <a:off x="5622863" y="951709"/>
        <a:ext cx="2465059" cy="2428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77C69-C88F-4095-847F-9E040337EC0B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491AC-E1DF-4BA7-9E91-F20BCB857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0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491AC-E1DF-4BA7-9E91-F20BCB8579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23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491AC-E1DF-4BA7-9E91-F20BCB8579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90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491AC-E1DF-4BA7-9E91-F20BCB8579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1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B91268-AB86-9148-9731-ABF651215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133838-55F5-1E4A-B5FD-9A4BE6FC20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752" y="3692938"/>
            <a:ext cx="11022496" cy="1655763"/>
          </a:xfrm>
        </p:spPr>
        <p:txBody>
          <a:bodyPr anchor="t" anchorCtr="0">
            <a:noAutofit/>
          </a:bodyPr>
          <a:lstStyle>
            <a:lvl1pPr algn="ctr">
              <a:defRPr sz="6000" b="0" i="0">
                <a:solidFill>
                  <a:srgbClr val="EA5E2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Set Title Slide Font Between </a:t>
            </a:r>
            <a:br>
              <a:rPr lang="en-US"/>
            </a:br>
            <a:r>
              <a:rPr lang="en-US"/>
              <a:t>40-65pt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2EF6-2C34-0345-AA20-6335C996C9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4752" y="5440778"/>
            <a:ext cx="11022496" cy="10520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Set subtitle font between 24-35pt. If titles cannot fit within these ranges, </a:t>
            </a:r>
            <a:br>
              <a:rPr lang="en-US"/>
            </a:br>
            <a:r>
              <a:rPr lang="en-US"/>
              <a:t>copy edits may be necessary.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28CAE-3A65-6A4A-842D-CE02EAE9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8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435658-2B81-3940-BC8A-142D00486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90F14D-D7C6-4744-9649-46967A36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874" y="365125"/>
            <a:ext cx="11062252" cy="1325563"/>
          </a:xfrm>
        </p:spPr>
        <p:txBody>
          <a:bodyPr>
            <a:noAutofit/>
          </a:bodyPr>
          <a:lstStyle>
            <a:lvl1pPr>
              <a:defRPr sz="4500" b="0" i="0">
                <a:solidFill>
                  <a:srgbClr val="EA5E2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D1DA2-A021-7142-B956-10996DCC09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4874" y="1825626"/>
            <a:ext cx="11062252" cy="4014215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latin typeface="+mn-lt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E8183-5489-2A49-9A6F-02B2ED2B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8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738252-D25F-464B-8188-40A5EDA9A2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5D5A0F-7A41-234D-9DDA-A6A755F2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EAC10-D300-BD46-9679-F8E2272D6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06DB-83BD-6C47-B6A4-A94ACD60BC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59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9A26C-206B-6344-8299-4A5F98C258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59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354696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441F09-DB47-B048-A636-B1ABE6365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B6DBFBC-95BD-BE41-B158-FB873284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92B32-7DD0-6840-9D76-89EA11803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30410-7F4A-1944-82BA-5B23A02F598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EA5E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 text between 24-30pt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032C3-928A-2E48-8545-6F8C5D5B08D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3799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BD89F-CFE6-0140-B528-E416CD2A23B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EA5E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 text between 24-30pt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40DDA-050A-E441-9554-2DBE7591064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3799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278076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41592C-9981-4841-904D-07EDED18F7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A09872-845A-144A-B6E6-5BE32F03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E336E-6AA0-154E-B50C-A797F9843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</p:spTree>
    <p:extLst>
      <p:ext uri="{BB962C8B-B14F-4D97-AF65-F5344CB8AC3E}">
        <p14:creationId xmlns:p14="http://schemas.microsoft.com/office/powerpoint/2010/main" val="370299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0BC382-B8B7-F548-B731-C20C8254C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CA1E7-3D9B-884F-98FA-9775E26D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4EBE40-104E-C344-9510-48039709E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3B9628-2A63-2043-9A11-CAEC1F37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1AE26-5A3C-5D4F-A744-CDFB9BEF3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30-40pt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C979-822C-924E-B3FB-A028760588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457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0275-0A6C-F145-BF29-DD225BCBFD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</p:spTree>
    <p:extLst>
      <p:ext uri="{BB962C8B-B14F-4D97-AF65-F5344CB8AC3E}">
        <p14:creationId xmlns:p14="http://schemas.microsoft.com/office/powerpoint/2010/main" val="204365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927D83-B179-554F-947A-B64035D82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322D32-9A4A-9947-8748-DC302AA9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C4F90-B777-6A42-A136-62B95B051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30-40pt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60E9F2-635E-A446-9FC9-C6FA6729F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1CFAF-595B-3348-AED7-FA0A357110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</p:spTree>
    <p:extLst>
      <p:ext uri="{BB962C8B-B14F-4D97-AF65-F5344CB8AC3E}">
        <p14:creationId xmlns:p14="http://schemas.microsoft.com/office/powerpoint/2010/main" val="142673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FAB1E-1DCF-084E-AF8A-EB63ED4C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DE003-1416-0943-B751-76EB793B8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EC401-84AA-DA45-98ED-029205FBA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6214-5550-7C43-AB36-F5FA31A12F1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561BC-D6DD-5E48-85C7-D8DCA93C1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EE7F-2D09-EC4F-8996-BE5EE8B27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9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ebeccad@thenationalcouncil.org" TargetMode="External"/><Relationship Id="rId2" Type="http://schemas.openxmlformats.org/officeDocument/2006/relationships/hyperlink" Target="mailto:chucki@thenationalcouncil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5844C-F783-2DC1-EDA1-74F86CD85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752" y="3429000"/>
            <a:ext cx="11022496" cy="1919701"/>
          </a:xfrm>
        </p:spPr>
        <p:txBody>
          <a:bodyPr/>
          <a:lstStyle/>
          <a:p>
            <a:r>
              <a:rPr lang="en-US" dirty="0"/>
              <a:t>Certified Community Behavioral Health Clinics (CCBHCs)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6CA8F-1141-6C63-C482-F244027201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Chuck Ingoglia, President &amp; CEO</a:t>
            </a:r>
          </a:p>
          <a:p>
            <a:r>
              <a:rPr lang="en-US" dirty="0"/>
              <a:t>Rebecca Farley David, Senior Advisor</a:t>
            </a:r>
          </a:p>
          <a:p>
            <a:r>
              <a:rPr lang="en-US" dirty="0"/>
              <a:t>National Council for Mental Wellbeing</a:t>
            </a:r>
          </a:p>
        </p:txBody>
      </p:sp>
    </p:spTree>
    <p:extLst>
      <p:ext uri="{BB962C8B-B14F-4D97-AF65-F5344CB8AC3E}">
        <p14:creationId xmlns:p14="http://schemas.microsoft.com/office/powerpoint/2010/main" val="307301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819C2-B2BB-6819-DE47-A6B6DECF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model aligned with states’ clinical, quality, and VBP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5E1EB-0630-5BEF-74F3-D5BE866D4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789044"/>
            <a:ext cx="11062252" cy="405079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Medicaid Prospective Payment System (PPS) = bundled rate inclusive of all CCBHC services &amp; activities</a:t>
            </a:r>
          </a:p>
          <a:p>
            <a:r>
              <a:rPr lang="en-US" dirty="0"/>
              <a:t>State flexibility to design PPS aligned with value-based payment (VBP) goals:</a:t>
            </a:r>
          </a:p>
          <a:p>
            <a:pPr lvl="1"/>
            <a:r>
              <a:rPr lang="en-US" dirty="0"/>
              <a:t>Monthly or daily payment model</a:t>
            </a:r>
          </a:p>
          <a:p>
            <a:pPr lvl="1"/>
            <a:r>
              <a:rPr lang="en-US" dirty="0"/>
              <a:t>Stratification of payment rate by client risk level (“special populations”) in monthly model</a:t>
            </a:r>
          </a:p>
          <a:p>
            <a:pPr lvl="1"/>
            <a:r>
              <a:rPr lang="en-US" dirty="0"/>
              <a:t>Inclusion of services or activities targeted to states’ access and quality goals</a:t>
            </a:r>
          </a:p>
          <a:p>
            <a:pPr lvl="1"/>
            <a:r>
              <a:rPr lang="en-US" dirty="0"/>
              <a:t>Use of quality bonus payments (QBPs), metrics tied to QBPs, QBP thresholds and amount</a:t>
            </a:r>
          </a:p>
          <a:p>
            <a:pPr lvl="1"/>
            <a:r>
              <a:rPr lang="en-US" dirty="0"/>
              <a:t>Definitions of special population categories, “qualifying visit” </a:t>
            </a:r>
            <a:r>
              <a:rPr lang="en-US" dirty="0">
                <a:sym typeface="Wingdings" panose="05000000000000000000" pitchFamily="2" charset="2"/>
              </a:rPr>
              <a:t> load different levels and types of risk onto clinics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Ability to administer PPS through managed care or as a wraparound payment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Frequency of rate re-calculations (“rebasing”)</a:t>
            </a:r>
            <a:endParaRPr lang="en-US" dirty="0"/>
          </a:p>
          <a:p>
            <a:r>
              <a:rPr lang="en-US" dirty="0"/>
              <a:t>Data from CCBHC demo shows convergence of rates with CCBHC costs over time</a:t>
            </a:r>
          </a:p>
        </p:txBody>
      </p:sp>
    </p:spTree>
    <p:extLst>
      <p:ext uri="{BB962C8B-B14F-4D97-AF65-F5344CB8AC3E}">
        <p14:creationId xmlns:p14="http://schemas.microsoft.com/office/powerpoint/2010/main" val="354153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D115-8628-40B6-E1BD-033F1E61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Alignment with 988 &amp; crisis systems development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D76B1BB-C07F-6E3F-2B79-085BA4E3D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118366"/>
              </p:ext>
            </p:extLst>
          </p:nvPr>
        </p:nvGraphicFramePr>
        <p:xfrm>
          <a:off x="564874" y="2071467"/>
          <a:ext cx="8090451" cy="338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B2EAAA8D-0EB2-8536-1452-C818ECD1442C}"/>
              </a:ext>
            </a:extLst>
          </p:cNvPr>
          <p:cNvSpPr/>
          <p:nvPr/>
        </p:nvSpPr>
        <p:spPr>
          <a:xfrm>
            <a:off x="5688785" y="2433597"/>
            <a:ext cx="718185" cy="233993"/>
          </a:xfrm>
          <a:prstGeom prst="rightArrow">
            <a:avLst/>
          </a:prstGeom>
          <a:solidFill>
            <a:srgbClr val="AC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B9A702F-5842-9E0B-E21E-FE643AD9B995}"/>
              </a:ext>
            </a:extLst>
          </p:cNvPr>
          <p:cNvSpPr/>
          <p:nvPr/>
        </p:nvSpPr>
        <p:spPr>
          <a:xfrm>
            <a:off x="2674165" y="2434710"/>
            <a:ext cx="857250" cy="232880"/>
          </a:xfrm>
          <a:prstGeom prst="rightArrow">
            <a:avLst/>
          </a:prstGeom>
          <a:solidFill>
            <a:srgbClr val="AC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819452-50B5-B535-6A2A-C52FDEC5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597" y="2071466"/>
            <a:ext cx="2914083" cy="230749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CCBHCs are not intended to supplant their communities’ existing crisis response networks. </a:t>
            </a:r>
            <a:r>
              <a:rPr lang="en-US" sz="1800" dirty="0"/>
              <a:t>Crisis response may be delivered directly by the CCBHC or by a Designated Collaborating Organization (DCO) partnering with the CCBHC.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007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00083-8021-3909-A9EA-0C5D1047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 data snapshot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D9B47D-6901-5FE9-B4B9-C7EEA82A7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990"/>
          <a:stretch/>
        </p:blipFill>
        <p:spPr>
          <a:xfrm>
            <a:off x="366368" y="1587728"/>
            <a:ext cx="11061700" cy="3719768"/>
          </a:xfrm>
        </p:spPr>
      </p:pic>
    </p:spTree>
    <p:extLst>
      <p:ext uri="{BB962C8B-B14F-4D97-AF65-F5344CB8AC3E}">
        <p14:creationId xmlns:p14="http://schemas.microsoft.com/office/powerpoint/2010/main" val="111246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7ADB-9896-9C74-09D8-6880FDA65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at GRAND Mental Health, 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99D29-A1BC-8569-5739-15388EEE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769166"/>
            <a:ext cx="11062252" cy="4070676"/>
          </a:xfrm>
        </p:spPr>
        <p:txBody>
          <a:bodyPr/>
          <a:lstStyle/>
          <a:p>
            <a:r>
              <a:rPr lang="en-US" dirty="0"/>
              <a:t>Inpatient hospitalizations among GRAND adult clients at any Oklahoma psychiatric hospital fell from 959 (2015) to 66 (2021), </a:t>
            </a:r>
            <a:r>
              <a:rPr lang="en-US" b="1" dirty="0"/>
              <a:t>a reduction of 93.1%</a:t>
            </a:r>
            <a:r>
              <a:rPr lang="en-US" dirty="0"/>
              <a:t>.</a:t>
            </a:r>
          </a:p>
          <a:p>
            <a:r>
              <a:rPr lang="en-US" dirty="0"/>
              <a:t>Inpatient hospitalizations among GRAND adult client at Wagoner Hospital fell from 841 (2015) to 0 (2021), </a:t>
            </a:r>
            <a:r>
              <a:rPr lang="en-US" b="1" dirty="0"/>
              <a:t>a reduction of 100%.</a:t>
            </a:r>
          </a:p>
          <a:p>
            <a:r>
              <a:rPr lang="en-US" dirty="0"/>
              <a:t>Inpatient bed days among GRAND adult clients at Wagoner Hospital fell from 1,115 (2015) to 0 (2021), </a:t>
            </a:r>
            <a:r>
              <a:rPr lang="en-US" b="1" dirty="0"/>
              <a:t>a reduction of 100%.</a:t>
            </a:r>
          </a:p>
          <a:p>
            <a:r>
              <a:rPr lang="en-US" dirty="0"/>
              <a:t> From 2016-2021, decreases in inpatient hospitalizations </a:t>
            </a:r>
            <a:r>
              <a:rPr lang="en-US" b="1" dirty="0"/>
              <a:t>saved more than $62 million dollars</a:t>
            </a:r>
            <a:r>
              <a:rPr lang="en-US" dirty="0"/>
              <a:t>.</a:t>
            </a:r>
          </a:p>
          <a:p>
            <a:r>
              <a:rPr lang="en-US" dirty="0"/>
              <a:t>The number of adult clients served </a:t>
            </a:r>
            <a:r>
              <a:rPr lang="en-US" b="1" dirty="0"/>
              <a:t>increased by 163.5% </a:t>
            </a:r>
            <a:r>
              <a:rPr lang="en-US" dirty="0"/>
              <a:t>from 4,326 (2015) to 11,401 (2021).</a:t>
            </a:r>
          </a:p>
          <a:p>
            <a:r>
              <a:rPr lang="en-US" dirty="0"/>
              <a:t>Law enforcement in seven counties </a:t>
            </a:r>
            <a:r>
              <a:rPr lang="en-US" b="1" dirty="0"/>
              <a:t>saved 576 days in time </a:t>
            </a:r>
            <a:r>
              <a:rPr lang="en-US" dirty="0"/>
              <a:t>spent transporting clients.</a:t>
            </a:r>
          </a:p>
          <a:p>
            <a:r>
              <a:rPr lang="en-US" dirty="0"/>
              <a:t>Law enforcement in seven counties </a:t>
            </a:r>
            <a:r>
              <a:rPr lang="en-US" b="1" dirty="0"/>
              <a:t>saved over $718,000 </a:t>
            </a:r>
            <a:r>
              <a:rPr lang="en-US" dirty="0"/>
              <a:t>from reductions in time and </a:t>
            </a:r>
            <a:br>
              <a:rPr lang="en-US" dirty="0"/>
            </a:br>
            <a:r>
              <a:rPr lang="en-US" dirty="0"/>
              <a:t>distance and spent transporting clients</a:t>
            </a:r>
          </a:p>
        </p:txBody>
      </p:sp>
    </p:spTree>
    <p:extLst>
      <p:ext uri="{BB962C8B-B14F-4D97-AF65-F5344CB8AC3E}">
        <p14:creationId xmlns:p14="http://schemas.microsoft.com/office/powerpoint/2010/main" val="4224347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B382E-11CA-1153-0F78-E9DD1958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Missouri data snapshot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038E26-5847-71E2-5EA6-CA7F00C8D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0"/>
          <a:stretch/>
        </p:blipFill>
        <p:spPr>
          <a:xfrm>
            <a:off x="1858617" y="1392486"/>
            <a:ext cx="7752523" cy="5247932"/>
          </a:xfrm>
        </p:spPr>
      </p:pic>
    </p:spTree>
    <p:extLst>
      <p:ext uri="{BB962C8B-B14F-4D97-AF65-F5344CB8AC3E}">
        <p14:creationId xmlns:p14="http://schemas.microsoft.com/office/powerpoint/2010/main" val="3540599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C171-5567-3F0B-76D4-6430239A4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5250A-B909-25CE-75E8-691D1D5BF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FBHA has established a Learning Collaborative with the 23 grant awardees in Florida</a:t>
            </a:r>
          </a:p>
          <a:p>
            <a:r>
              <a:rPr lang="en-US" dirty="0"/>
              <a:t>Meet on a regular basis to discuss barriers to implementation and factors for success</a:t>
            </a:r>
          </a:p>
          <a:p>
            <a:r>
              <a:rPr lang="en-US" dirty="0"/>
              <a:t>Working to standardize data collection and outcome measures across grantees</a:t>
            </a:r>
          </a:p>
          <a:p>
            <a:r>
              <a:rPr lang="en-US" dirty="0"/>
              <a:t>Planning a cost reporting effort to inform rate development methodology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5A76519-F9A7-C5B7-A578-C795E96DD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62" y="3939415"/>
            <a:ext cx="34956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31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6D884-4C7B-2022-B98F-3E99EDB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B54F1-76D5-5997-FA6A-16D482583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0" y="1886673"/>
            <a:ext cx="10136256" cy="395316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Chuck Ingoglia</a:t>
            </a:r>
            <a:br>
              <a:rPr lang="en-US" b="1" dirty="0"/>
            </a:br>
            <a:r>
              <a:rPr lang="en-US" dirty="0"/>
              <a:t>President &amp; CEO</a:t>
            </a:r>
            <a:br>
              <a:rPr lang="en-US" dirty="0"/>
            </a:br>
            <a:r>
              <a:rPr lang="en-US" dirty="0">
                <a:hlinkClick r:id="rId2"/>
              </a:rPr>
              <a:t>chucki@thenationalcouncil.org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Rebecca Farley David</a:t>
            </a:r>
            <a:br>
              <a:rPr lang="en-US" b="1" dirty="0"/>
            </a:br>
            <a:r>
              <a:rPr lang="en-US" dirty="0"/>
              <a:t>Senior Advisor</a:t>
            </a:r>
            <a:br>
              <a:rPr lang="en-US" dirty="0"/>
            </a:br>
            <a:r>
              <a:rPr lang="en-US" dirty="0">
                <a:hlinkClick r:id="rId3"/>
              </a:rPr>
              <a:t>rebeccad@thenationalcouncil.org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F225EBA3-6FF6-DB21-687E-D344B1DD9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38" y="1223549"/>
            <a:ext cx="4000566" cy="40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8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6C17-10AC-551D-AF73-51ACF17B4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solving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86809-F7DB-CF49-6F0A-CC5DD8ED4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5992" y="1825626"/>
            <a:ext cx="4441134" cy="40142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are the most pressing problems facing Floridians with mental health or substance use challenges, and the systems that serve them?</a:t>
            </a:r>
          </a:p>
          <a:p>
            <a:pPr marL="0" indent="0">
              <a:buNone/>
            </a:pPr>
            <a:r>
              <a:rPr lang="en-US" i="1" dirty="0"/>
              <a:t>Please share your answers in the chat!</a:t>
            </a:r>
          </a:p>
        </p:txBody>
      </p:sp>
      <p:pic>
        <p:nvPicPr>
          <p:cNvPr id="5" name="Picture 4" descr="A person writing on a blackboard&#10;&#10;Description automatically generated">
            <a:extLst>
              <a:ext uri="{FF2B5EF4-FFF2-40B4-BE49-F238E27FC236}">
                <a16:creationId xmlns:a16="http://schemas.microsoft.com/office/drawing/2014/main" id="{DA807DA5-B620-08D6-57F8-3435F1D11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4" y="1825626"/>
            <a:ext cx="6243113" cy="338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6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529ADC-6799-CB59-F110-77F648F76E25}"/>
              </a:ext>
            </a:extLst>
          </p:cNvPr>
          <p:cNvSpPr/>
          <p:nvPr/>
        </p:nvSpPr>
        <p:spPr>
          <a:xfrm>
            <a:off x="208720" y="284921"/>
            <a:ext cx="3717235" cy="1152939"/>
          </a:xfrm>
          <a:prstGeom prst="roundRect">
            <a:avLst/>
          </a:prstGeom>
          <a:solidFill>
            <a:srgbClr val="EA5E29"/>
          </a:solidFill>
          <a:ln>
            <a:solidFill>
              <a:srgbClr val="EA5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Inconsistent access &amp; quality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517E14-7F11-2A3F-658E-066023CD0EBC}"/>
              </a:ext>
            </a:extLst>
          </p:cNvPr>
          <p:cNvSpPr/>
          <p:nvPr/>
        </p:nvSpPr>
        <p:spPr>
          <a:xfrm>
            <a:off x="208718" y="1742659"/>
            <a:ext cx="3717235" cy="1152939"/>
          </a:xfrm>
          <a:prstGeom prst="roundRect">
            <a:avLst/>
          </a:prstGeom>
          <a:solidFill>
            <a:srgbClr val="008488"/>
          </a:solidFill>
          <a:ln>
            <a:solidFill>
              <a:srgbClr val="0084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Inconsistent availability of evidence-based practices (EBPs)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A40CB6-3BF7-C4F6-D838-66ACDB45EA89}"/>
              </a:ext>
            </a:extLst>
          </p:cNvPr>
          <p:cNvSpPr/>
          <p:nvPr/>
        </p:nvSpPr>
        <p:spPr>
          <a:xfrm>
            <a:off x="208718" y="3200399"/>
            <a:ext cx="3717235" cy="1152939"/>
          </a:xfrm>
          <a:prstGeom prst="roundRect">
            <a:avLst/>
          </a:prstGeom>
          <a:solidFill>
            <a:srgbClr val="064F80"/>
          </a:solidFill>
          <a:ln>
            <a:solidFill>
              <a:srgbClr val="064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People can’t get the right service at the right time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F9D095-C4E8-F2CD-8A02-616F75E953B7}"/>
              </a:ext>
            </a:extLst>
          </p:cNvPr>
          <p:cNvSpPr/>
          <p:nvPr/>
        </p:nvSpPr>
        <p:spPr>
          <a:xfrm>
            <a:off x="4237380" y="284921"/>
            <a:ext cx="3717235" cy="1152939"/>
          </a:xfrm>
          <a:prstGeom prst="roundRect">
            <a:avLst/>
          </a:prstGeom>
          <a:solidFill>
            <a:srgbClr val="064F80"/>
          </a:solidFill>
          <a:ln>
            <a:solidFill>
              <a:srgbClr val="064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Workforce shortages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3994CB-E52D-6515-A40D-CB6850306E14}"/>
              </a:ext>
            </a:extLst>
          </p:cNvPr>
          <p:cNvSpPr/>
          <p:nvPr/>
        </p:nvSpPr>
        <p:spPr>
          <a:xfrm>
            <a:off x="4237380" y="1742660"/>
            <a:ext cx="3717235" cy="1152939"/>
          </a:xfrm>
          <a:prstGeom prst="roundRect">
            <a:avLst/>
          </a:prstGeom>
          <a:solidFill>
            <a:srgbClr val="53605F"/>
          </a:solidFill>
          <a:ln>
            <a:solidFill>
              <a:srgbClr val="536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Losing staff to other industries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14B2DE-CF23-6D7C-4B74-AD359505DC58}"/>
              </a:ext>
            </a:extLst>
          </p:cNvPr>
          <p:cNvSpPr/>
          <p:nvPr/>
        </p:nvSpPr>
        <p:spPr>
          <a:xfrm>
            <a:off x="4237380" y="3200399"/>
            <a:ext cx="3717235" cy="1152939"/>
          </a:xfrm>
          <a:prstGeom prst="roundRect">
            <a:avLst/>
          </a:prstGeom>
          <a:solidFill>
            <a:srgbClr val="EA5E29"/>
          </a:solidFill>
          <a:ln>
            <a:solidFill>
              <a:srgbClr val="EA5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Inability to do engagement with people in need of services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78486B-8A98-C682-BB8C-506309C1F885}"/>
              </a:ext>
            </a:extLst>
          </p:cNvPr>
          <p:cNvSpPr/>
          <p:nvPr/>
        </p:nvSpPr>
        <p:spPr>
          <a:xfrm>
            <a:off x="4237379" y="4658138"/>
            <a:ext cx="3717235" cy="1152939"/>
          </a:xfrm>
          <a:prstGeom prst="roundRect">
            <a:avLst/>
          </a:prstGeom>
          <a:solidFill>
            <a:srgbClr val="53605F"/>
          </a:solidFill>
          <a:ln>
            <a:solidFill>
              <a:srgbClr val="536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Inadequate data/technology infrastructure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34F250-3319-C2D3-4347-02A924339432}"/>
              </a:ext>
            </a:extLst>
          </p:cNvPr>
          <p:cNvSpPr/>
          <p:nvPr/>
        </p:nvSpPr>
        <p:spPr>
          <a:xfrm>
            <a:off x="8266042" y="3200398"/>
            <a:ext cx="3717235" cy="1152939"/>
          </a:xfrm>
          <a:prstGeom prst="roundRect">
            <a:avLst/>
          </a:prstGeom>
          <a:solidFill>
            <a:srgbClr val="008488"/>
          </a:solidFill>
          <a:ln>
            <a:solidFill>
              <a:srgbClr val="0084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Persistent, high levels of unmet need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36300B-8D06-3A58-14CE-9BCA436356EA}"/>
              </a:ext>
            </a:extLst>
          </p:cNvPr>
          <p:cNvSpPr/>
          <p:nvPr/>
        </p:nvSpPr>
        <p:spPr>
          <a:xfrm>
            <a:off x="8266042" y="284921"/>
            <a:ext cx="3717235" cy="1152939"/>
          </a:xfrm>
          <a:prstGeom prst="roundRect">
            <a:avLst/>
          </a:prstGeom>
          <a:solidFill>
            <a:srgbClr val="53605F"/>
          </a:solidFill>
          <a:ln>
            <a:solidFill>
              <a:srgbClr val="536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Burden falls on other systems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36A1B5B-31D7-8C31-CE19-294A67190C95}"/>
              </a:ext>
            </a:extLst>
          </p:cNvPr>
          <p:cNvSpPr/>
          <p:nvPr/>
        </p:nvSpPr>
        <p:spPr>
          <a:xfrm>
            <a:off x="8266042" y="1742660"/>
            <a:ext cx="3717235" cy="1152939"/>
          </a:xfrm>
          <a:prstGeom prst="roundRect">
            <a:avLst/>
          </a:prstGeom>
          <a:solidFill>
            <a:srgbClr val="064F80"/>
          </a:solidFill>
          <a:ln>
            <a:solidFill>
              <a:srgbClr val="064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Service gaps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8247EB-A99C-9895-E1F1-E1F4B8FD7386}"/>
              </a:ext>
            </a:extLst>
          </p:cNvPr>
          <p:cNvSpPr/>
          <p:nvPr/>
        </p:nvSpPr>
        <p:spPr>
          <a:xfrm>
            <a:off x="1143000" y="834887"/>
            <a:ext cx="9819861" cy="4552122"/>
          </a:xfrm>
          <a:prstGeom prst="roundRect">
            <a:avLst>
              <a:gd name="adj" fmla="val 11864"/>
            </a:avLst>
          </a:prstGeom>
          <a:solidFill>
            <a:srgbClr val="E8E0D1"/>
          </a:solidFill>
          <a:ln>
            <a:solidFill>
              <a:srgbClr val="E8E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We don’t pay for what works</a:t>
            </a:r>
          </a:p>
        </p:txBody>
      </p:sp>
    </p:spTree>
    <p:extLst>
      <p:ext uri="{BB962C8B-B14F-4D97-AF65-F5344CB8AC3E}">
        <p14:creationId xmlns:p14="http://schemas.microsoft.com/office/powerpoint/2010/main" val="185875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8E5-9EB4-4974-A9E4-BF21ADB3A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36" y="365125"/>
            <a:ext cx="10805090" cy="1325563"/>
          </a:xfrm>
        </p:spPr>
        <p:txBody>
          <a:bodyPr/>
          <a:lstStyle/>
          <a:p>
            <a:r>
              <a:rPr lang="en-US" sz="4000" dirty="0"/>
              <a:t>CCBHCs: Supporting the Clinical Model with Effective Financing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89D5CB-74DA-8CA7-1B2D-AB0774C05AA3}"/>
              </a:ext>
            </a:extLst>
          </p:cNvPr>
          <p:cNvGrpSpPr/>
          <p:nvPr/>
        </p:nvGrpSpPr>
        <p:grpSpPr>
          <a:xfrm>
            <a:off x="2119744" y="1974965"/>
            <a:ext cx="8481526" cy="518562"/>
            <a:chOff x="457200" y="1281112"/>
            <a:chExt cx="8481526" cy="518562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21DBD4EB-06D1-BE82-294E-39F4FD12217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45428" y="1281112"/>
              <a:ext cx="4693298" cy="51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latin typeface="+mj-lt"/>
                </a:rPr>
                <a:t>Raises the bar for service delivery</a:t>
              </a: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62A39053-012E-04C3-BE3D-510AA829814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1281112"/>
              <a:ext cx="2310882" cy="51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latin typeface="+mj-lt"/>
                </a:rPr>
                <a:t>Standard definition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B9C801EC-524E-A182-954D-E0A2D7C5D93A}"/>
                </a:ext>
              </a:extLst>
            </p:cNvPr>
            <p:cNvSpPr/>
            <p:nvPr/>
          </p:nvSpPr>
          <p:spPr>
            <a:xfrm>
              <a:off x="3001346" y="1366416"/>
              <a:ext cx="1085461" cy="261257"/>
            </a:xfrm>
            <a:prstGeom prst="rightArrow">
              <a:avLst>
                <a:gd name="adj1" fmla="val 50000"/>
                <a:gd name="adj2" fmla="val 82143"/>
              </a:avLst>
            </a:prstGeom>
            <a:solidFill>
              <a:srgbClr val="064F80"/>
            </a:solidFill>
            <a:ln>
              <a:solidFill>
                <a:srgbClr val="064F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2E0BB15-53F8-2F1C-50FB-D37F974094D0}"/>
              </a:ext>
            </a:extLst>
          </p:cNvPr>
          <p:cNvGrpSpPr/>
          <p:nvPr/>
        </p:nvGrpSpPr>
        <p:grpSpPr>
          <a:xfrm>
            <a:off x="2119744" y="3925184"/>
            <a:ext cx="6941975" cy="658099"/>
            <a:chOff x="457200" y="2267550"/>
            <a:chExt cx="6941975" cy="658099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0D54298A-254E-CF8C-9FAB-2C7E53709DF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45428" y="2267550"/>
              <a:ext cx="3153747" cy="658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latin typeface="+mj-lt"/>
                </a:rPr>
                <a:t>Ensures accountability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B71241F7-176A-D4BC-DD93-911D032225F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2271713"/>
              <a:ext cx="2141375" cy="51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latin typeface="+mj-lt"/>
                </a:rPr>
                <a:t>Quality reporting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9884DAD2-21C1-FA7C-755C-CD0AF46DFB72}"/>
                </a:ext>
              </a:extLst>
            </p:cNvPr>
            <p:cNvSpPr/>
            <p:nvPr/>
          </p:nvSpPr>
          <p:spPr>
            <a:xfrm>
              <a:off x="3001345" y="2349614"/>
              <a:ext cx="1085461" cy="261257"/>
            </a:xfrm>
            <a:prstGeom prst="rightArrow">
              <a:avLst>
                <a:gd name="adj1" fmla="val 50000"/>
                <a:gd name="adj2" fmla="val 82143"/>
              </a:avLst>
            </a:prstGeom>
            <a:solidFill>
              <a:srgbClr val="064F80"/>
            </a:solidFill>
            <a:ln>
              <a:solidFill>
                <a:srgbClr val="064F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F00850-E23F-3DC4-02E5-AF1D8F80CF32}"/>
              </a:ext>
            </a:extLst>
          </p:cNvPr>
          <p:cNvGrpSpPr/>
          <p:nvPr/>
        </p:nvGrpSpPr>
        <p:grpSpPr>
          <a:xfrm>
            <a:off x="2119744" y="4940983"/>
            <a:ext cx="8332236" cy="658099"/>
            <a:chOff x="457200" y="2267550"/>
            <a:chExt cx="8332236" cy="658099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E0115667-B626-BA68-DBDD-BAEA2F74DBE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45428" y="2267550"/>
              <a:ext cx="4544008" cy="658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latin typeface="+mj-lt"/>
                </a:rPr>
                <a:t>Covers anticipated CCBHC costs</a:t>
              </a: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437BE3DD-924E-68E2-979C-60BE066EDBB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2271713"/>
              <a:ext cx="2544145" cy="51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latin typeface="+mj-lt"/>
                </a:rPr>
                <a:t>Prospective payment system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FA982B87-C006-BA82-06F7-2CE7BB02DFFC}"/>
                </a:ext>
              </a:extLst>
            </p:cNvPr>
            <p:cNvSpPr/>
            <p:nvPr/>
          </p:nvSpPr>
          <p:spPr>
            <a:xfrm>
              <a:off x="3001345" y="2349614"/>
              <a:ext cx="1085461" cy="261257"/>
            </a:xfrm>
            <a:prstGeom prst="rightArrow">
              <a:avLst>
                <a:gd name="adj1" fmla="val 50000"/>
                <a:gd name="adj2" fmla="val 82143"/>
              </a:avLst>
            </a:prstGeom>
            <a:solidFill>
              <a:srgbClr val="064F80"/>
            </a:solidFill>
            <a:ln>
              <a:solidFill>
                <a:srgbClr val="064F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885AF1-D00F-922F-19B5-3C66EF523B93}"/>
              </a:ext>
            </a:extLst>
          </p:cNvPr>
          <p:cNvGrpSpPr/>
          <p:nvPr/>
        </p:nvGrpSpPr>
        <p:grpSpPr>
          <a:xfrm>
            <a:off x="2119744" y="2847255"/>
            <a:ext cx="8332236" cy="658099"/>
            <a:chOff x="457200" y="2027803"/>
            <a:chExt cx="8332236" cy="658099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90D2804B-F917-8339-64B5-7414CDCCB4B8}"/>
                </a:ext>
              </a:extLst>
            </p:cNvPr>
            <p:cNvSpPr/>
            <p:nvPr/>
          </p:nvSpPr>
          <p:spPr>
            <a:xfrm>
              <a:off x="3001344" y="2198312"/>
              <a:ext cx="1085461" cy="261257"/>
            </a:xfrm>
            <a:prstGeom prst="rightArrow">
              <a:avLst>
                <a:gd name="adj1" fmla="val 50000"/>
                <a:gd name="adj2" fmla="val 82143"/>
              </a:avLst>
            </a:prstGeom>
            <a:solidFill>
              <a:srgbClr val="064F80"/>
            </a:solidFill>
            <a:ln>
              <a:solidFill>
                <a:srgbClr val="064F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099B3D70-5F5E-A3B5-DC48-40B4BC54DBE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2093905"/>
              <a:ext cx="2458420" cy="51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latin typeface="+mj-lt"/>
                </a:rPr>
                <a:t>Evidence-based care</a:t>
              </a: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3580F0B8-1067-9C46-E18D-C43CDEDB6CF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45428" y="2027803"/>
              <a:ext cx="4544008" cy="658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latin typeface="+mj-lt"/>
                </a:rPr>
                <a:t>Guarantees the most effective clinical care for consumers and families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19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A10F-6898-469F-D906-1E799CAB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IS a CCBHC?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88868615-5584-589F-1565-62282E6ACCE5}"/>
              </a:ext>
            </a:extLst>
          </p:cNvPr>
          <p:cNvSpPr/>
          <p:nvPr/>
        </p:nvSpPr>
        <p:spPr>
          <a:xfrm>
            <a:off x="465482" y="1843120"/>
            <a:ext cx="3420718" cy="1834357"/>
          </a:xfrm>
          <a:prstGeom prst="chevron">
            <a:avLst>
              <a:gd name="adj" fmla="val 29952"/>
            </a:avLst>
          </a:prstGeom>
          <a:solidFill>
            <a:srgbClr val="ACCAD3"/>
          </a:solidFill>
          <a:ln>
            <a:solidFill>
              <a:srgbClr val="ACC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nonprofit </a:t>
            </a:r>
            <a:r>
              <a:rPr lang="en-US" b="1" dirty="0">
                <a:solidFill>
                  <a:schemeClr val="tx1"/>
                </a:solidFill>
              </a:rPr>
              <a:t>clinic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E5FE17A6-C349-2852-2D4E-01BEDB60A49E}"/>
              </a:ext>
            </a:extLst>
          </p:cNvPr>
          <p:cNvSpPr/>
          <p:nvPr/>
        </p:nvSpPr>
        <p:spPr>
          <a:xfrm>
            <a:off x="4124737" y="1841586"/>
            <a:ext cx="3420717" cy="1834357"/>
          </a:xfrm>
          <a:prstGeom prst="chevron">
            <a:avLst>
              <a:gd name="adj" fmla="val 29952"/>
            </a:avLst>
          </a:prstGeom>
          <a:solidFill>
            <a:srgbClr val="ACCAD3"/>
          </a:solidFill>
          <a:ln>
            <a:solidFill>
              <a:srgbClr val="ACC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…that </a:t>
            </a:r>
            <a:r>
              <a:rPr lang="en-US" b="1" dirty="0">
                <a:solidFill>
                  <a:schemeClr val="tx1"/>
                </a:solidFill>
              </a:rPr>
              <a:t>meets new standards </a:t>
            </a:r>
            <a:r>
              <a:rPr lang="en-US" dirty="0">
                <a:solidFill>
                  <a:schemeClr val="tx1"/>
                </a:solidFill>
              </a:rPr>
              <a:t>for services, technology, partnerships, and data reporting…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A446EC48-C161-0196-0D1D-F9B0363E7090}"/>
              </a:ext>
            </a:extLst>
          </p:cNvPr>
          <p:cNvSpPr/>
          <p:nvPr/>
        </p:nvSpPr>
        <p:spPr>
          <a:xfrm>
            <a:off x="7783995" y="1851870"/>
            <a:ext cx="3420716" cy="1834357"/>
          </a:xfrm>
          <a:prstGeom prst="chevron">
            <a:avLst>
              <a:gd name="adj" fmla="val 29952"/>
            </a:avLst>
          </a:prstGeom>
          <a:solidFill>
            <a:srgbClr val="ACCAD3"/>
          </a:solidFill>
          <a:ln>
            <a:solidFill>
              <a:srgbClr val="ACC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…to provide </a:t>
            </a:r>
            <a:r>
              <a:rPr lang="en-US" b="1" dirty="0">
                <a:solidFill>
                  <a:schemeClr val="tx1"/>
                </a:solidFill>
              </a:rPr>
              <a:t>more and better care, </a:t>
            </a:r>
            <a:r>
              <a:rPr lang="en-US" dirty="0">
                <a:solidFill>
                  <a:schemeClr val="tx1"/>
                </a:solidFill>
              </a:rPr>
              <a:t>serve more people, and alleviate the burden on partner entities.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7634925-8A85-CE55-BCBC-C3D22FDAABE9}"/>
              </a:ext>
            </a:extLst>
          </p:cNvPr>
          <p:cNvSpPr/>
          <p:nvPr/>
        </p:nvSpPr>
        <p:spPr>
          <a:xfrm>
            <a:off x="465482" y="3965713"/>
            <a:ext cx="10739229" cy="745435"/>
          </a:xfrm>
          <a:prstGeom prst="homePlate">
            <a:avLst/>
          </a:prstGeom>
          <a:solidFill>
            <a:srgbClr val="064F80"/>
          </a:solidFill>
          <a:ln>
            <a:solidFill>
              <a:srgbClr val="064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Supported by </a:t>
            </a:r>
            <a:r>
              <a:rPr lang="en-US" b="1" dirty="0"/>
              <a:t>reimbursement</a:t>
            </a:r>
            <a:r>
              <a:rPr lang="en-US" dirty="0"/>
              <a:t> and </a:t>
            </a:r>
            <a:r>
              <a:rPr lang="en-US" b="1" dirty="0"/>
              <a:t>quality incentives </a:t>
            </a:r>
            <a:r>
              <a:rPr lang="en-US" dirty="0"/>
              <a:t>that advance these goals</a:t>
            </a:r>
          </a:p>
        </p:txBody>
      </p:sp>
    </p:spTree>
    <p:extLst>
      <p:ext uri="{BB962C8B-B14F-4D97-AF65-F5344CB8AC3E}">
        <p14:creationId xmlns:p14="http://schemas.microsoft.com/office/powerpoint/2010/main" val="67145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C599-7225-5D2A-32E5-B93EE15E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CCBHC requirements reflect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F1340-1608-8E98-BE98-C9D789D1F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797269"/>
            <a:ext cx="11062252" cy="4107227"/>
          </a:xfrm>
        </p:spPr>
        <p:txBody>
          <a:bodyPr/>
          <a:lstStyle/>
          <a:p>
            <a:r>
              <a:rPr lang="en-US" dirty="0"/>
              <a:t>Requires </a:t>
            </a:r>
            <a:r>
              <a:rPr lang="en-US" b="1" dirty="0"/>
              <a:t>greater scope of services </a:t>
            </a:r>
            <a:r>
              <a:rPr lang="en-US" dirty="0"/>
              <a:t>than most clinics previously provided</a:t>
            </a:r>
          </a:p>
          <a:p>
            <a:r>
              <a:rPr lang="en-US" dirty="0"/>
              <a:t>Establishes standards and expectations related to </a:t>
            </a:r>
            <a:r>
              <a:rPr lang="en-US" b="1" dirty="0"/>
              <a:t>active collaboration </a:t>
            </a:r>
            <a:r>
              <a:rPr lang="en-US" dirty="0"/>
              <a:t>with health and non-health partners, aimed at producing measurable improvements in clients’ lives</a:t>
            </a:r>
          </a:p>
          <a:p>
            <a:r>
              <a:rPr lang="en-US" dirty="0"/>
              <a:t>Requires and supports </a:t>
            </a:r>
            <a:r>
              <a:rPr lang="en-US" b="1" dirty="0"/>
              <a:t>improved coordination and integration </a:t>
            </a:r>
            <a:r>
              <a:rPr lang="en-US" dirty="0"/>
              <a:t>across partner organizations</a:t>
            </a:r>
          </a:p>
          <a:p>
            <a:r>
              <a:rPr lang="en-US" dirty="0"/>
              <a:t>Supports delivery of services </a:t>
            </a:r>
            <a:r>
              <a:rPr lang="en-US" b="1" dirty="0"/>
              <a:t>outside the four walls of the clinic</a:t>
            </a:r>
            <a:r>
              <a:rPr lang="en-US" dirty="0"/>
              <a:t>… with innovative use of clinical and non-clinical staff to engage with individuals in the right place at the right time</a:t>
            </a:r>
          </a:p>
          <a:p>
            <a:r>
              <a:rPr lang="en-US" b="1" dirty="0"/>
              <a:t>Standardizes and aligns quality reporting </a:t>
            </a:r>
            <a:r>
              <a:rPr lang="en-US" dirty="0"/>
              <a:t>with national model (with options for state customization)</a:t>
            </a:r>
          </a:p>
          <a:p>
            <a:r>
              <a:rPr lang="en-US" dirty="0"/>
              <a:t>Introduces </a:t>
            </a:r>
            <a:r>
              <a:rPr lang="en-US" b="1" dirty="0"/>
              <a:t>risk (and flexibility) into provider pay </a:t>
            </a:r>
            <a:r>
              <a:rPr lang="en-US" dirty="0"/>
              <a:t>via encounter-based payment</a:t>
            </a:r>
          </a:p>
          <a:p>
            <a:r>
              <a:rPr lang="en-US" dirty="0"/>
              <a:t>Offers opportunities for partner provider organizations to </a:t>
            </a:r>
            <a:r>
              <a:rPr lang="en-US" b="1" dirty="0"/>
              <a:t>participate in the financial </a:t>
            </a:r>
            <a:br>
              <a:rPr lang="en-US" b="1" dirty="0"/>
            </a:br>
            <a:r>
              <a:rPr lang="en-US" b="1" dirty="0"/>
              <a:t>model </a:t>
            </a:r>
            <a:r>
              <a:rPr lang="en-US" dirty="0"/>
              <a:t>under the umbrella of the CCBHC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9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736B-0E27-E1FA-9D63-2FE247D1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states via Medicaid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5D697-4DF5-4416-7E4F-E1F7460E1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3" y="1825626"/>
            <a:ext cx="5338969" cy="3439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Federal CCBHC Medicaid demonstration</a:t>
            </a:r>
          </a:p>
          <a:p>
            <a:pPr lvl="1"/>
            <a:r>
              <a:rPr lang="en-US" dirty="0"/>
              <a:t>10 current or previous participant states*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Medicaid State Plan Amendment (SPA) with PPS</a:t>
            </a:r>
          </a:p>
          <a:p>
            <a:pPr lvl="1"/>
            <a:r>
              <a:rPr lang="en-US" dirty="0"/>
              <a:t>5 SPAs approved</a:t>
            </a:r>
          </a:p>
          <a:p>
            <a:pPr marL="0" indent="0">
              <a:buNone/>
            </a:pPr>
            <a:r>
              <a:rPr lang="en-US" b="1" dirty="0"/>
              <a:t>Other Medicaid mechanism</a:t>
            </a:r>
          </a:p>
          <a:p>
            <a:pPr lvl="1"/>
            <a:r>
              <a:rPr lang="en-US" dirty="0"/>
              <a:t>2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8AD771-489B-F615-FC61-F6AF8E3A24DA}"/>
              </a:ext>
            </a:extLst>
          </p:cNvPr>
          <p:cNvSpPr txBox="1"/>
          <p:nvPr/>
        </p:nvSpPr>
        <p:spPr>
          <a:xfrm>
            <a:off x="564874" y="5265019"/>
            <a:ext cx="944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*Pennsylvania and Minnesota have both left the demonstration but continue their investment in the model (in PA, CCBHCs are now known as ICWCs).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04E5467-71C8-971B-557E-DC62DD72985B}"/>
              </a:ext>
            </a:extLst>
          </p:cNvPr>
          <p:cNvSpPr/>
          <p:nvPr/>
        </p:nvSpPr>
        <p:spPr>
          <a:xfrm>
            <a:off x="5721625" y="2917599"/>
            <a:ext cx="477078" cy="1670502"/>
          </a:xfrm>
          <a:prstGeom prst="rightBrace">
            <a:avLst>
              <a:gd name="adj1" fmla="val 5000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29267-87FB-97E7-D086-3877E7B29FB9}"/>
              </a:ext>
            </a:extLst>
          </p:cNvPr>
          <p:cNvSpPr txBox="1"/>
          <p:nvPr/>
        </p:nvSpPr>
        <p:spPr>
          <a:xfrm>
            <a:off x="6295609" y="3467884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States may implement at any time; does not come with enhanced FMAP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0759B57-A14E-8F6E-FA21-F88F24DA491D}"/>
              </a:ext>
            </a:extLst>
          </p:cNvPr>
          <p:cNvSpPr/>
          <p:nvPr/>
        </p:nvSpPr>
        <p:spPr>
          <a:xfrm>
            <a:off x="5721625" y="1914266"/>
            <a:ext cx="477078" cy="779755"/>
          </a:xfrm>
          <a:prstGeom prst="rightBrace">
            <a:avLst>
              <a:gd name="adj1" fmla="val 2916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8F0A5-3967-4642-0112-E7DCB523749C}"/>
              </a:ext>
            </a:extLst>
          </p:cNvPr>
          <p:cNvSpPr txBox="1"/>
          <p:nvPr/>
        </p:nvSpPr>
        <p:spPr>
          <a:xfrm>
            <a:off x="6255025" y="1980977"/>
            <a:ext cx="480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states may join the demo every 2 years (2024, 2026, 2028, etc.); receive enhanced FMAP</a:t>
            </a:r>
          </a:p>
        </p:txBody>
      </p:sp>
    </p:spTree>
    <p:extLst>
      <p:ext uri="{BB962C8B-B14F-4D97-AF65-F5344CB8AC3E}">
        <p14:creationId xmlns:p14="http://schemas.microsoft.com/office/powerpoint/2010/main" val="110068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23A1D-F0B3-C32E-96D6-20E9D937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4" y="365126"/>
            <a:ext cx="11062252" cy="924660"/>
          </a:xfrm>
        </p:spPr>
        <p:txBody>
          <a:bodyPr/>
          <a:lstStyle/>
          <a:p>
            <a:r>
              <a:rPr lang="en-US" dirty="0"/>
              <a:t>State CCBHC Implementation Landscape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6F7EA0D1-3FE2-6B03-1AAD-675E29116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" t="8406" r="11179" b="15941"/>
          <a:stretch/>
        </p:blipFill>
        <p:spPr>
          <a:xfrm>
            <a:off x="564874" y="1289786"/>
            <a:ext cx="7434471" cy="46199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91A5C9-70CA-3608-5A2A-AD229A93F44E}"/>
              </a:ext>
            </a:extLst>
          </p:cNvPr>
          <p:cNvSpPr txBox="1"/>
          <p:nvPr/>
        </p:nvSpPr>
        <p:spPr>
          <a:xfrm>
            <a:off x="4108174" y="3258699"/>
            <a:ext cx="347869" cy="36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CB62F2-AD20-FA27-DBB6-115C7FB67F60}"/>
              </a:ext>
            </a:extLst>
          </p:cNvPr>
          <p:cNvSpPr txBox="1"/>
          <p:nvPr/>
        </p:nvSpPr>
        <p:spPr>
          <a:xfrm>
            <a:off x="8195832" y="4551549"/>
            <a:ext cx="32540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*Also received a 2023 planning grant</a:t>
            </a:r>
          </a:p>
        </p:txBody>
      </p:sp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8292B307-F4A5-DBC4-635B-6771A59A88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3" t="58406" b="26956"/>
          <a:stretch/>
        </p:blipFill>
        <p:spPr>
          <a:xfrm>
            <a:off x="7999343" y="2681467"/>
            <a:ext cx="3450535" cy="18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1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B8C01-37F2-F220-8BF5-52F5DC45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types of CCBHCs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B0647-9419-1CD3-8C78-69FD07483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543050"/>
            <a:ext cx="8479735" cy="4296791"/>
          </a:xfrm>
        </p:spPr>
        <p:txBody>
          <a:bodyPr/>
          <a:lstStyle/>
          <a:p>
            <a:r>
              <a:rPr lang="en-US" b="1" dirty="0"/>
              <a:t>CCBHC expansion grantees (CCBHC-IA and CCBHC-PDI)</a:t>
            </a:r>
          </a:p>
          <a:p>
            <a:pPr lvl="1"/>
            <a:r>
              <a:rPr lang="en-US" dirty="0"/>
              <a:t>Funded through SAMHSA grants, $4M over 4 years</a:t>
            </a:r>
          </a:p>
          <a:p>
            <a:pPr lvl="1"/>
            <a:r>
              <a:rPr lang="en-US" dirty="0"/>
              <a:t>Grant funding is time-limited, supplements but does not supplant other payment</a:t>
            </a:r>
          </a:p>
          <a:p>
            <a:pPr lvl="1"/>
            <a:r>
              <a:rPr lang="en-US" dirty="0"/>
              <a:t>Grantees are not “certified” – they self-attest to SAMHSA that they meet program requirements</a:t>
            </a:r>
          </a:p>
          <a:p>
            <a:r>
              <a:rPr lang="en-US" b="1" dirty="0"/>
              <a:t>State-certified CCBHCs</a:t>
            </a:r>
          </a:p>
          <a:p>
            <a:pPr lvl="1"/>
            <a:r>
              <a:rPr lang="en-US" dirty="0"/>
              <a:t>Clinics participating in their state’s CCBHC model (demo, SPA)</a:t>
            </a:r>
          </a:p>
          <a:p>
            <a:pPr lvl="1"/>
            <a:r>
              <a:rPr lang="en-US" dirty="0"/>
              <a:t>CCBHCs receive Medicaid prospective payment</a:t>
            </a:r>
          </a:p>
          <a:p>
            <a:pPr lvl="1"/>
            <a:r>
              <a:rPr lang="en-US" dirty="0"/>
              <a:t>CCBHCs are certified by their states through state-developed certification processes in alignment with federal framework</a:t>
            </a:r>
          </a:p>
        </p:txBody>
      </p:sp>
      <p:pic>
        <p:nvPicPr>
          <p:cNvPr id="7" name="Picture 6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DC92F807-43A7-6425-56E4-2273BDD5CE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02"/>
          <a:stretch/>
        </p:blipFill>
        <p:spPr>
          <a:xfrm>
            <a:off x="9195899" y="1690688"/>
            <a:ext cx="2996101" cy="22617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D9295E-CF4A-E2B1-3C03-E5A4181428BB}"/>
              </a:ext>
            </a:extLst>
          </p:cNvPr>
          <p:cNvSpPr txBox="1"/>
          <p:nvPr/>
        </p:nvSpPr>
        <p:spPr>
          <a:xfrm>
            <a:off x="9283149" y="1496538"/>
            <a:ext cx="211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23 CCBHC grantees in Florida</a:t>
            </a:r>
          </a:p>
        </p:txBody>
      </p:sp>
    </p:spTree>
    <p:extLst>
      <p:ext uri="{BB962C8B-B14F-4D97-AF65-F5344CB8AC3E}">
        <p14:creationId xmlns:p14="http://schemas.microsoft.com/office/powerpoint/2010/main" val="25306559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21423</TotalTime>
  <Words>1021</Words>
  <Application>Microsoft Office PowerPoint</Application>
  <PresentationFormat>Widescreen</PresentationFormat>
  <Paragraphs>111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1_Office Theme</vt:lpstr>
      <vt:lpstr>Certified Community Behavioral Health Clinics (CCBHCs)</vt:lpstr>
      <vt:lpstr>What are we solving for?</vt:lpstr>
      <vt:lpstr>PowerPoint Presentation</vt:lpstr>
      <vt:lpstr>CCBHCs: Supporting the Clinical Model with Effective Financing </vt:lpstr>
      <vt:lpstr>But what IS a CCBHC?</vt:lpstr>
      <vt:lpstr>CCBHC requirements reflect best practices</vt:lpstr>
      <vt:lpstr>Options for states via Medicaid</vt:lpstr>
      <vt:lpstr>State CCBHC Implementation Landscape</vt:lpstr>
      <vt:lpstr>Two types of CCBHCs</vt:lpstr>
      <vt:lpstr>Financial model aligned with states’ clinical, quality, and VBP goals</vt:lpstr>
      <vt:lpstr>Alignment with 988 &amp; crisis systems development</vt:lpstr>
      <vt:lpstr>OK data snapshot</vt:lpstr>
      <vt:lpstr>Outcomes at GRAND Mental Health, OK</vt:lpstr>
      <vt:lpstr>Missouri data snapshot</vt:lpstr>
      <vt:lpstr>Florida activities</vt:lpstr>
      <vt:lpstr>Questions and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Certified Community Behavioral Health Clinics (CCBHCs) PowerPoint (April 19 2023)</dc:title>
  <dc:creator>Rebecca Farley David</dc:creator>
  <cp:lastModifiedBy>VanDyke, Misty N</cp:lastModifiedBy>
  <cp:revision>71</cp:revision>
  <dcterms:created xsi:type="dcterms:W3CDTF">2022-07-05T16:48:36Z</dcterms:created>
  <dcterms:modified xsi:type="dcterms:W3CDTF">2025-06-03T12:18:14Z</dcterms:modified>
</cp:coreProperties>
</file>