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Cigarettes</c:v>
                </c:pt>
                <c:pt idx="4">
                  <c:v>Blacking Out from Drinking*</c:v>
                </c:pt>
                <c:pt idx="5">
                  <c:v>Inhalants</c:v>
                </c:pt>
                <c:pt idx="6">
                  <c:v>Depressants</c:v>
                </c:pt>
                <c:pt idx="7">
                  <c:v>Prescription Pain Relievers</c:v>
                </c:pt>
                <c:pt idx="8">
                  <c:v>Synthetic Marijuana*</c:v>
                </c:pt>
                <c:pt idx="9">
                  <c:v>LSD, PCP or Mushrooms</c:v>
                </c:pt>
                <c:pt idx="10">
                  <c:v>Over-the-Counter Drugs</c:v>
                </c:pt>
                <c:pt idx="11">
                  <c:v>Prescription Amphetamines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Flakka*</c:v>
                </c:pt>
                <c:pt idx="15">
                  <c:v>Methamphetamine</c:v>
                </c:pt>
                <c:pt idx="16">
                  <c:v>Needle to Inject Illegal Drugs*</c:v>
                </c:pt>
                <c:pt idx="17">
                  <c:v>Heroin</c:v>
                </c:pt>
                <c:pt idx="18">
                  <c:v>Steroids (without a doctor’s order)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40.200000000000003</c:v>
                </c:pt>
                <c:pt idx="1">
                  <c:v>24.8</c:v>
                </c:pt>
                <c:pt idx="2">
                  <c:v>18</c:v>
                </c:pt>
                <c:pt idx="3">
                  <c:v>12.8</c:v>
                </c:pt>
                <c:pt idx="4">
                  <c:v>12.7</c:v>
                </c:pt>
                <c:pt idx="5">
                  <c:v>4.8</c:v>
                </c:pt>
                <c:pt idx="6">
                  <c:v>3.9</c:v>
                </c:pt>
                <c:pt idx="7">
                  <c:v>3.6</c:v>
                </c:pt>
                <c:pt idx="8">
                  <c:v>3.3</c:v>
                </c:pt>
                <c:pt idx="9">
                  <c:v>2.7</c:v>
                </c:pt>
                <c:pt idx="10">
                  <c:v>2.5</c:v>
                </c:pt>
                <c:pt idx="11">
                  <c:v>2.4</c:v>
                </c:pt>
                <c:pt idx="12">
                  <c:v>2.2999999999999998</c:v>
                </c:pt>
                <c:pt idx="13">
                  <c:v>1.7</c:v>
                </c:pt>
                <c:pt idx="14">
                  <c:v>1</c:v>
                </c:pt>
                <c:pt idx="15">
                  <c:v>0.5</c:v>
                </c:pt>
                <c:pt idx="16">
                  <c:v>0.4</c:v>
                </c:pt>
                <c:pt idx="17">
                  <c:v>0.3</c:v>
                </c:pt>
                <c:pt idx="18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39-4D71-AABB-77908D92E3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9350144"/>
        <c:axId val="69352448"/>
      </c:barChart>
      <c:catAx>
        <c:axId val="69350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3524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35244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3501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24.8</c:v>
                </c:pt>
                <c:pt idx="1">
                  <c:v>9.1999999999999993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13-4406-86AF-75B81AA596B9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13-4406-86AF-75B81AA596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9461504"/>
        <c:axId val="69463040"/>
      </c:barChart>
      <c:catAx>
        <c:axId val="69461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463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46304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46150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3.6</c:v>
                </c:pt>
                <c:pt idx="1">
                  <c:v>13.8</c:v>
                </c:pt>
                <c:pt idx="2">
                  <c:v>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35-40E6-91AC-63706B70A4F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3.5</c:v>
                </c:pt>
                <c:pt idx="1">
                  <c:v>13.4</c:v>
                </c:pt>
                <c:pt idx="2">
                  <c:v>9.1999999999999993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35-40E6-91AC-63706B70A4F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6.3</c:v>
                </c:pt>
                <c:pt idx="1">
                  <c:v>13.9</c:v>
                </c:pt>
                <c:pt idx="2">
                  <c:v>10.5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35-40E6-91AC-63706B70A4F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3.1</c:v>
                </c:pt>
                <c:pt idx="1">
                  <c:v>18.100000000000001</c:v>
                </c:pt>
                <c:pt idx="2">
                  <c:v>11.6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35-40E6-91AC-63706B70A4F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2.6</c:v>
                </c:pt>
                <c:pt idx="1">
                  <c:v>17</c:v>
                </c:pt>
                <c:pt idx="2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D35-40E6-91AC-63706B70A4F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2.8</c:v>
                </c:pt>
                <c:pt idx="1">
                  <c:v>12.9</c:v>
                </c:pt>
                <c:pt idx="2">
                  <c:v>8.6999999999999993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D35-40E6-91AC-63706B70A4F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D35-40E6-91AC-63706B70A4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9516288"/>
        <c:axId val="69554944"/>
      </c:barChart>
      <c:catAx>
        <c:axId val="69516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554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554944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51628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9.5</c:v>
                </c:pt>
                <c:pt idx="1">
                  <c:v>9.1999999999999993</c:v>
                </c:pt>
                <c:pt idx="2">
                  <c:v>10.5</c:v>
                </c:pt>
                <c:pt idx="3">
                  <c:v>11.6</c:v>
                </c:pt>
                <c:pt idx="4">
                  <c:v>10.7</c:v>
                </c:pt>
                <c:pt idx="5">
                  <c:v>8.6999999999999993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85B-4CD9-B2BE-0E9C32D84BE2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9.1</c:v>
                </c:pt>
                <c:pt idx="1">
                  <c:v>7.2</c:v>
                </c:pt>
                <c:pt idx="2">
                  <c:v>7.1</c:v>
                </c:pt>
                <c:pt idx="3">
                  <c:v>10.6</c:v>
                </c:pt>
                <c:pt idx="4">
                  <c:v>10.5</c:v>
                </c:pt>
                <c:pt idx="5">
                  <c:v>7.8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85B-4CD9-B2BE-0E9C32D84BE2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35.5</c:v>
                </c:pt>
                <c:pt idx="1">
                  <c:v>34.5</c:v>
                </c:pt>
                <c:pt idx="2">
                  <c:v>30.7</c:v>
                </c:pt>
                <c:pt idx="3">
                  <c:v>28.4</c:v>
                </c:pt>
                <c:pt idx="4">
                  <c:v>27.9</c:v>
                </c:pt>
                <c:pt idx="5">
                  <c:v>26.1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85B-4CD9-B2BE-0E9C32D84B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85664"/>
        <c:axId val="107218432"/>
      </c:lineChart>
      <c:catAx>
        <c:axId val="92385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2184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21843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3856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3.9</c:v>
                </c:pt>
                <c:pt idx="1">
                  <c:v>7.3</c:v>
                </c:pt>
                <c:pt idx="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E5-4337-842D-C84D286E3F8F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E5-4337-842D-C84D286E3F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9544576"/>
        <c:axId val="107483904"/>
      </c:barChart>
      <c:catAx>
        <c:axId val="69544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483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48390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54457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20.7</c:v>
                </c:pt>
                <c:pt idx="1">
                  <c:v>24.7</c:v>
                </c:pt>
                <c:pt idx="2">
                  <c:v>9.1999999999999993</c:v>
                </c:pt>
                <c:pt idx="3">
                  <c:v>10.9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B9-4214-8CB2-597E8DCCFB8D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18.5</c:v>
                </c:pt>
                <c:pt idx="1">
                  <c:v>21</c:v>
                </c:pt>
                <c:pt idx="2">
                  <c:v>6.3</c:v>
                </c:pt>
                <c:pt idx="3">
                  <c:v>8.8000000000000007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B9-4214-8CB2-597E8DCCFB8D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16.5</c:v>
                </c:pt>
                <c:pt idx="1">
                  <c:v>19.600000000000001</c:v>
                </c:pt>
                <c:pt idx="2">
                  <c:v>5.4</c:v>
                </c:pt>
                <c:pt idx="3">
                  <c:v>8.8000000000000007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B9-4214-8CB2-597E8DCCFB8D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B9-4214-8CB2-597E8DCCFB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9630592"/>
        <c:axId val="69654016"/>
      </c:barChart>
      <c:catAx>
        <c:axId val="69630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654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65401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63059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2.4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4A-4B06-94A8-B9831A5D88AA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3.7</c:v>
                </c:pt>
                <c:pt idx="1">
                  <c:v>1.8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4A-4B06-94A8-B9831A5D88AA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5.7</c:v>
                </c:pt>
                <c:pt idx="1">
                  <c:v>2.2999999999999998</c:v>
                </c:pt>
                <c:pt idx="2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4A-4B06-94A8-B9831A5D88AA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3.3</c:v>
                </c:pt>
                <c:pt idx="1">
                  <c:v>1.6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94A-4B06-94A8-B9831A5D88AA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3.5</c:v>
                </c:pt>
                <c:pt idx="1">
                  <c:v>1.3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94A-4B06-94A8-B9831A5D88AA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</c:v>
                </c:pt>
                <c:pt idx="1">
                  <c:v>0.8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94A-4B06-94A8-B9831A5D88AA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94A-4B06-94A8-B9831A5D88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34001024"/>
        <c:axId val="134003328"/>
      </c:barChart>
      <c:catAx>
        <c:axId val="134001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4003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400332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400102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2.8</c:v>
                </c:pt>
                <c:pt idx="1">
                  <c:v>3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41-4C7F-9460-7CC4CD6F7A4F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1.3</c:v>
                </c:pt>
                <c:pt idx="1">
                  <c:v>1.8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41-4C7F-9460-7CC4CD6F7A4F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0.9</c:v>
                </c:pt>
                <c:pt idx="1">
                  <c:v>2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41-4C7F-9460-7CC4CD6F7A4F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1.7</c:v>
                </c:pt>
                <c:pt idx="1">
                  <c:v>1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A41-4C7F-9460-7CC4CD6F7A4F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A41-4C7F-9460-7CC4CD6F7A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9493504"/>
        <c:axId val="69612288"/>
      </c:barChart>
      <c:catAx>
        <c:axId val="69493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612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61228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49350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1.7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F1-4361-A06F-5B5173CDF83C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0.5</c:v>
                </c:pt>
                <c:pt idx="1">
                  <c:v>1.1000000000000001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F1-4361-A06F-5B5173CDF83C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1.5</c:v>
                </c:pt>
                <c:pt idx="1">
                  <c:v>2.4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F1-4361-A06F-5B5173CDF83C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0.7</c:v>
                </c:pt>
                <c:pt idx="1">
                  <c:v>2.2000000000000002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F1-4361-A06F-5B5173CDF83C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0.7</c:v>
                </c:pt>
                <c:pt idx="1">
                  <c:v>1.8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F1-4361-A06F-5B5173CDF83C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0.8</c:v>
                </c:pt>
                <c:pt idx="1">
                  <c:v>1.4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BF1-4361-A06F-5B5173CDF83C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BF1-4361-A06F-5B5173CDF8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0902016"/>
        <c:axId val="40920192"/>
      </c:barChart>
      <c:catAx>
        <c:axId val="40902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0920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092019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090201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1.5</c:v>
                </c:pt>
                <c:pt idx="1">
                  <c:v>2.1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05-4B95-93E0-1904F56D50B2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2.1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05-4B95-93E0-1904F56D50B2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2.4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05-4B95-93E0-1904F56D50B2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1.5</c:v>
                </c:pt>
                <c:pt idx="1">
                  <c:v>2.2999999999999998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05-4B95-93E0-1904F56D50B2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0.9</c:v>
                </c:pt>
                <c:pt idx="1">
                  <c:v>1.3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805-4B95-93E0-1904F56D50B2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1.8</c:v>
                </c:pt>
                <c:pt idx="1">
                  <c:v>1.3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805-4B95-93E0-1904F56D50B2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805-4B95-93E0-1904F56D50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0898944"/>
        <c:axId val="49290624"/>
      </c:barChart>
      <c:catAx>
        <c:axId val="40898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290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929062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089894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0.5</c:v>
                </c:pt>
                <c:pt idx="1">
                  <c:v>0.4</c:v>
                </c:pt>
                <c:pt idx="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3B-439C-B269-A50AAD59F05D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0.3</c:v>
                </c:pt>
                <c:pt idx="1">
                  <c:v>1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3B-439C-B269-A50AAD59F05D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0.8</c:v>
                </c:pt>
                <c:pt idx="1">
                  <c:v>0.8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B3B-439C-B269-A50AAD59F05D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0.3</c:v>
                </c:pt>
                <c:pt idx="1">
                  <c:v>1.2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B3B-439C-B269-A50AAD59F05D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0.3</c:v>
                </c:pt>
                <c:pt idx="1">
                  <c:v>1.8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B3B-439C-B269-A50AAD59F05D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0.7</c:v>
                </c:pt>
                <c:pt idx="1">
                  <c:v>0.9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B3B-439C-B269-A50AAD59F05D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B3B-439C-B269-A50AAD59F0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9643648"/>
        <c:axId val="69659264"/>
      </c:barChart>
      <c:catAx>
        <c:axId val="6964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659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65926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64364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D09-4C76-A108-EB5D806A7A9B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Binge Drinking</c:v>
                </c:pt>
                <c:pt idx="3">
                  <c:v>Marijuana or Hashish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Over-the-Counter Drugs</c:v>
                </c:pt>
                <c:pt idx="7">
                  <c:v>Inhalants</c:v>
                </c:pt>
                <c:pt idx="8">
                  <c:v>Depressants</c:v>
                </c:pt>
                <c:pt idx="9">
                  <c:v>Prescription Amphetamines</c:v>
                </c:pt>
                <c:pt idx="10">
                  <c:v>Synthetic Marijuana*</c:v>
                </c:pt>
                <c:pt idx="11">
                  <c:v>Flakka*</c:v>
                </c:pt>
                <c:pt idx="12">
                  <c:v>LSD, PCP or Mushrooms</c:v>
                </c:pt>
                <c:pt idx="13">
                  <c:v>Club Drugs</c:v>
                </c:pt>
                <c:pt idx="14">
                  <c:v>Cocaine or Crack Cocaine</c:v>
                </c:pt>
                <c:pt idx="15">
                  <c:v>Steroids (without a doctor’s order)</c:v>
                </c:pt>
                <c:pt idx="16">
                  <c:v>Heroin</c:v>
                </c:pt>
                <c:pt idx="17">
                  <c:v>Methamphetamine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18.7</c:v>
                </c:pt>
                <c:pt idx="1">
                  <c:v>9.1999999999999993</c:v>
                </c:pt>
                <c:pt idx="2">
                  <c:v>8.8000000000000007</c:v>
                </c:pt>
                <c:pt idx="3">
                  <c:v>8.6999999999999993</c:v>
                </c:pt>
                <c:pt idx="4">
                  <c:v>2.4</c:v>
                </c:pt>
                <c:pt idx="5">
                  <c:v>1.5</c:v>
                </c:pt>
                <c:pt idx="6">
                  <c:v>1.3</c:v>
                </c:pt>
                <c:pt idx="7">
                  <c:v>1.3</c:v>
                </c:pt>
                <c:pt idx="8">
                  <c:v>1.1000000000000001</c:v>
                </c:pt>
                <c:pt idx="9">
                  <c:v>0.8</c:v>
                </c:pt>
                <c:pt idx="10">
                  <c:v>0.8</c:v>
                </c:pt>
                <c:pt idx="11">
                  <c:v>0.7</c:v>
                </c:pt>
                <c:pt idx="12">
                  <c:v>0.6</c:v>
                </c:pt>
                <c:pt idx="13">
                  <c:v>0.6</c:v>
                </c:pt>
                <c:pt idx="14">
                  <c:v>0.4</c:v>
                </c:pt>
                <c:pt idx="15">
                  <c:v>0.2</c:v>
                </c:pt>
                <c:pt idx="16">
                  <c:v>0.1</c:v>
                </c:pt>
                <c:pt idx="1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09-4C76-A108-EB5D806A7A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4729600"/>
        <c:axId val="104739584"/>
      </c:barChart>
      <c:catAx>
        <c:axId val="104729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739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73958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7296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12.3</c:v>
                </c:pt>
                <c:pt idx="1">
                  <c:v>5.7</c:v>
                </c:pt>
                <c:pt idx="2">
                  <c:v>11.4</c:v>
                </c:pt>
                <c:pt idx="3">
                  <c:v>23.4</c:v>
                </c:pt>
                <c:pt idx="4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1C-49D4-A9F8-EA47A66BA91B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1C-49D4-A9F8-EA47A66BA9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1729408"/>
        <c:axId val="81748352"/>
      </c:barChart>
      <c:catAx>
        <c:axId val="81729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748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174835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72940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4.3</c:v>
                </c:pt>
                <c:pt idx="1">
                  <c:v>2.9</c:v>
                </c:pt>
                <c:pt idx="2">
                  <c:v>1.6</c:v>
                </c:pt>
                <c:pt idx="3">
                  <c:v>1.8</c:v>
                </c:pt>
                <c:pt idx="4">
                  <c:v>1</c:v>
                </c:pt>
                <c:pt idx="5">
                  <c:v>7.5</c:v>
                </c:pt>
                <c:pt idx="6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B1-4F7F-AFF8-D80C1FBC25B4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B1-4F7F-AFF8-D80C1FBC25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1775232"/>
        <c:axId val="81778176"/>
      </c:barChart>
      <c:catAx>
        <c:axId val="81775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778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177817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77523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4.8</c:v>
                </c:pt>
                <c:pt idx="1">
                  <c:v>14.6</c:v>
                </c:pt>
                <c:pt idx="2">
                  <c:v>34.700000000000003</c:v>
                </c:pt>
                <c:pt idx="3">
                  <c:v>8.1</c:v>
                </c:pt>
                <c:pt idx="4">
                  <c:v>6.9</c:v>
                </c:pt>
                <c:pt idx="5">
                  <c:v>15.9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1A-481D-9D9D-8A398018AE69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3.5</c:v>
                </c:pt>
                <c:pt idx="1">
                  <c:v>6.9</c:v>
                </c:pt>
                <c:pt idx="2">
                  <c:v>17.399999999999999</c:v>
                </c:pt>
                <c:pt idx="3">
                  <c:v>6</c:v>
                </c:pt>
                <c:pt idx="4">
                  <c:v>5.5</c:v>
                </c:pt>
                <c:pt idx="5">
                  <c:v>10.7</c:v>
                </c:pt>
                <c:pt idx="6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1A-481D-9D9D-8A398018AE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1757696"/>
        <c:axId val="81780096"/>
      </c:barChart>
      <c:catAx>
        <c:axId val="81757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780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178009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7576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4</c:v>
                </c:pt>
                <c:pt idx="1">
                  <c:v>13.6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72-441C-BDAA-28195AABAB36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72-441C-BDAA-28195AABAB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8695552"/>
        <c:axId val="68714496"/>
      </c:barChart>
      <c:catAx>
        <c:axId val="68695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7144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71449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69555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42</c:v>
                </c:pt>
                <c:pt idx="1">
                  <c:v>59</c:v>
                </c:pt>
                <c:pt idx="2">
                  <c:v>57</c:v>
                </c:pt>
                <c:pt idx="3">
                  <c:v>49</c:v>
                </c:pt>
                <c:pt idx="4">
                  <c:v>51</c:v>
                </c:pt>
                <c:pt idx="5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0C-46E4-B907-77F97369E060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0C-46E4-B907-77F97369E0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8715648"/>
        <c:axId val="81787904"/>
      </c:barChart>
      <c:catAx>
        <c:axId val="6871564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78790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178790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71564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38</c:v>
                </c:pt>
                <c:pt idx="1">
                  <c:v>58</c:v>
                </c:pt>
                <c:pt idx="2">
                  <c:v>36</c:v>
                </c:pt>
                <c:pt idx="3">
                  <c:v>34</c:v>
                </c:pt>
                <c:pt idx="4">
                  <c:v>16</c:v>
                </c:pt>
                <c:pt idx="5">
                  <c:v>45</c:v>
                </c:pt>
                <c:pt idx="6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00-405C-A7FB-129AF621D102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00-405C-A7FB-129AF621D1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8704128"/>
        <c:axId val="68705664"/>
      </c:barChart>
      <c:catAx>
        <c:axId val="6870412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70566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870566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70412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51</c:v>
                </c:pt>
                <c:pt idx="1">
                  <c:v>51</c:v>
                </c:pt>
                <c:pt idx="2">
                  <c:v>39</c:v>
                </c:pt>
                <c:pt idx="3">
                  <c:v>30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F4-48E2-B01B-B934B526304D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F4-48E2-B01B-B934B52630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8735360"/>
        <c:axId val="68737280"/>
      </c:barChart>
      <c:catAx>
        <c:axId val="6873536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73728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873728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73536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66</c:v>
                </c:pt>
                <c:pt idx="1">
                  <c:v>61</c:v>
                </c:pt>
                <c:pt idx="2">
                  <c:v>59</c:v>
                </c:pt>
                <c:pt idx="3">
                  <c:v>61</c:v>
                </c:pt>
                <c:pt idx="4">
                  <c:v>59</c:v>
                </c:pt>
                <c:pt idx="5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AF-477F-B20F-D99651552E5F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AF-477F-B20F-D99651552E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1909632"/>
        <c:axId val="92167168"/>
      </c:barChart>
      <c:catAx>
        <c:axId val="8190963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16716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216716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90963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46</c:v>
                </c:pt>
                <c:pt idx="1">
                  <c:v>56</c:v>
                </c:pt>
                <c:pt idx="2">
                  <c:v>26</c:v>
                </c:pt>
                <c:pt idx="3">
                  <c:v>27</c:v>
                </c:pt>
                <c:pt idx="4">
                  <c:v>29</c:v>
                </c:pt>
                <c:pt idx="5">
                  <c:v>39</c:v>
                </c:pt>
                <c:pt idx="6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DD-433E-A745-7005A6A97D61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DD-433E-A745-7005A6A97D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2351872"/>
        <c:axId val="101538048"/>
      </c:barChart>
      <c:catAx>
        <c:axId val="9235187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53804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153804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35187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51</c:v>
                </c:pt>
                <c:pt idx="1">
                  <c:v>48</c:v>
                </c:pt>
                <c:pt idx="2">
                  <c:v>29</c:v>
                </c:pt>
                <c:pt idx="3">
                  <c:v>33</c:v>
                </c:pt>
                <c:pt idx="4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75-4747-A5DA-24A7C610165C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75-4747-A5DA-24A7C61016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1829760"/>
        <c:axId val="101547392"/>
      </c:barChart>
      <c:catAx>
        <c:axId val="9182976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54739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154739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82976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21</c:v>
                </c:pt>
                <c:pt idx="1">
                  <c:v>41.2</c:v>
                </c:pt>
                <c:pt idx="2">
                  <c:v>32.799999999999997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B5-44F6-B060-C08422BB1480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18.100000000000001</c:v>
                </c:pt>
                <c:pt idx="1">
                  <c:v>38.299999999999997</c:v>
                </c:pt>
                <c:pt idx="2">
                  <c:v>29.7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B5-44F6-B060-C08422BB1480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20.6</c:v>
                </c:pt>
                <c:pt idx="1">
                  <c:v>37.4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B5-44F6-B060-C08422BB1480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12.5</c:v>
                </c:pt>
                <c:pt idx="1">
                  <c:v>38.1</c:v>
                </c:pt>
                <c:pt idx="2">
                  <c:v>26.8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B5-44F6-B060-C08422BB1480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10.4</c:v>
                </c:pt>
                <c:pt idx="1">
                  <c:v>31.5</c:v>
                </c:pt>
                <c:pt idx="2">
                  <c:v>22.2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FB5-44F6-B060-C08422BB1480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7.2</c:v>
                </c:pt>
                <c:pt idx="1">
                  <c:v>26.4</c:v>
                </c:pt>
                <c:pt idx="2">
                  <c:v>18.7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FB5-44F6-B060-C08422BB1480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FB5-44F6-B060-C08422BB14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9314816"/>
        <c:axId val="104741504"/>
      </c:barChart>
      <c:catAx>
        <c:axId val="69314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741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74150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31481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9.3000000000000007</c:v>
                </c:pt>
                <c:pt idx="1">
                  <c:v>20.7</c:v>
                </c:pt>
                <c:pt idx="2">
                  <c:v>15.9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9C-48D3-B929-948E738891C6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5.8</c:v>
                </c:pt>
                <c:pt idx="1">
                  <c:v>20.2</c:v>
                </c:pt>
                <c:pt idx="2">
                  <c:v>14.1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9C-48D3-B929-948E738891C6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8.9</c:v>
                </c:pt>
                <c:pt idx="1">
                  <c:v>18.600000000000001</c:v>
                </c:pt>
                <c:pt idx="2">
                  <c:v>14.3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9C-48D3-B929-948E738891C6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18.5</c:v>
                </c:pt>
                <c:pt idx="2">
                  <c:v>12.2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59C-48D3-B929-948E738891C6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4.7</c:v>
                </c:pt>
                <c:pt idx="1">
                  <c:v>15.9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59C-48D3-B929-948E738891C6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3.8</c:v>
                </c:pt>
                <c:pt idx="1">
                  <c:v>12.3</c:v>
                </c:pt>
                <c:pt idx="2">
                  <c:v>8.8000000000000007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59C-48D3-B929-948E738891C6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59C-48D3-B929-948E738891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5357696"/>
        <c:axId val="127373312"/>
      </c:barChart>
      <c:catAx>
        <c:axId val="105357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373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737331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3576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32.799999999999997</c:v>
                </c:pt>
                <c:pt idx="1">
                  <c:v>29.7</c:v>
                </c:pt>
                <c:pt idx="2">
                  <c:v>30</c:v>
                </c:pt>
                <c:pt idx="3">
                  <c:v>26.8</c:v>
                </c:pt>
                <c:pt idx="4">
                  <c:v>22.2</c:v>
                </c:pt>
                <c:pt idx="5">
                  <c:v>18.7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2C2-42B8-93C3-A9B07DE1C0C5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15.9</c:v>
                </c:pt>
                <c:pt idx="1">
                  <c:v>14.1</c:v>
                </c:pt>
                <c:pt idx="2">
                  <c:v>14.3</c:v>
                </c:pt>
                <c:pt idx="3">
                  <c:v>12.2</c:v>
                </c:pt>
                <c:pt idx="4">
                  <c:v>11</c:v>
                </c:pt>
                <c:pt idx="5">
                  <c:v>8.8000000000000007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2C2-42B8-93C3-A9B07DE1C0C5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35.1</c:v>
                </c:pt>
                <c:pt idx="1">
                  <c:v>32.1</c:v>
                </c:pt>
                <c:pt idx="2">
                  <c:v>26.4</c:v>
                </c:pt>
                <c:pt idx="3">
                  <c:v>26.3</c:v>
                </c:pt>
                <c:pt idx="4">
                  <c:v>21.6</c:v>
                </c:pt>
                <c:pt idx="5">
                  <c:v>19.399999999999999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2C2-42B8-93C3-A9B07DE1C0C5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42.6</c:v>
                </c:pt>
                <c:pt idx="1">
                  <c:v>44</c:v>
                </c:pt>
                <c:pt idx="2">
                  <c:v>42.7</c:v>
                </c:pt>
                <c:pt idx="3">
                  <c:v>43.4</c:v>
                </c:pt>
                <c:pt idx="4">
                  <c:v>46.2</c:v>
                </c:pt>
                <c:pt idx="5">
                  <c:v>46.6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2C2-42B8-93C3-A9B07DE1C0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527424"/>
        <c:axId val="69144960"/>
      </c:lineChart>
      <c:catAx>
        <c:axId val="49527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144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14496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5274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15.2</c:v>
                </c:pt>
                <c:pt idx="1">
                  <c:v>1.4</c:v>
                </c:pt>
                <c:pt idx="2">
                  <c:v>0.7</c:v>
                </c:pt>
                <c:pt idx="3">
                  <c:v>6.3</c:v>
                </c:pt>
                <c:pt idx="4">
                  <c:v>53</c:v>
                </c:pt>
                <c:pt idx="5">
                  <c:v>0</c:v>
                </c:pt>
                <c:pt idx="6">
                  <c:v>9.3000000000000007</c:v>
                </c:pt>
                <c:pt idx="7">
                  <c:v>14.2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CD-4685-B2D9-D84D4BF7902E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CD-4685-B2D9-D84D4BF790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9218304"/>
        <c:axId val="69219840"/>
      </c:barChart>
      <c:catAx>
        <c:axId val="69218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219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21984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21830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26.1</c:v>
                </c:pt>
                <c:pt idx="1">
                  <c:v>39.700000000000003</c:v>
                </c:pt>
                <c:pt idx="2">
                  <c:v>2.4</c:v>
                </c:pt>
                <c:pt idx="3">
                  <c:v>3.3</c:v>
                </c:pt>
                <c:pt idx="4">
                  <c:v>8.6999999999999993</c:v>
                </c:pt>
                <c:pt idx="5">
                  <c:v>3.8</c:v>
                </c:pt>
                <c:pt idx="6">
                  <c:v>0.6</c:v>
                </c:pt>
                <c:pt idx="7">
                  <c:v>15.5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D9-4626-99D7-39CF624BFB11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D9-4626-99D7-39CF624BFB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37584256"/>
        <c:axId val="39747584"/>
      </c:barChart>
      <c:catAx>
        <c:axId val="37584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9747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74758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58425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4.3</c:v>
                </c:pt>
                <c:pt idx="1">
                  <c:v>11.3</c:v>
                </c:pt>
                <c:pt idx="2">
                  <c:v>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0C-4481-B7AC-0E398EF5E063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8.8000000000000007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0C-4481-B7AC-0E398EF5E063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3.9</c:v>
                </c:pt>
                <c:pt idx="1">
                  <c:v>8.4</c:v>
                </c:pt>
                <c:pt idx="2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0C-4481-B7AC-0E398EF5E063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1.5</c:v>
                </c:pt>
                <c:pt idx="1">
                  <c:v>8.1999999999999993</c:v>
                </c:pt>
                <c:pt idx="2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30C-4481-B7AC-0E398EF5E063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0.4</c:v>
                </c:pt>
                <c:pt idx="1">
                  <c:v>4.9000000000000004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30C-4481-B7AC-0E398EF5E063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1.6</c:v>
                </c:pt>
                <c:pt idx="1">
                  <c:v>3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30C-4481-B7AC-0E398EF5E063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30C-4481-B7AC-0E398EF5E0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9306624"/>
        <c:axId val="81862656"/>
      </c:barChart>
      <c:catAx>
        <c:axId val="69306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862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186265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30662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8.4</c:v>
                </c:pt>
                <c:pt idx="1">
                  <c:v>6</c:v>
                </c:pt>
                <c:pt idx="2">
                  <c:v>6.4</c:v>
                </c:pt>
                <c:pt idx="3">
                  <c:v>5.2</c:v>
                </c:pt>
                <c:pt idx="4">
                  <c:v>2.9</c:v>
                </c:pt>
                <c:pt idx="5">
                  <c:v>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45B-43F0-9C4A-B033AB0CC75B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18.7</c:v>
                </c:pt>
                <c:pt idx="1">
                  <c:v>14.2</c:v>
                </c:pt>
                <c:pt idx="2">
                  <c:v>12.4</c:v>
                </c:pt>
                <c:pt idx="3">
                  <c:v>12</c:v>
                </c:pt>
                <c:pt idx="4">
                  <c:v>8.6</c:v>
                </c:pt>
                <c:pt idx="5">
                  <c:v>6.9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45B-43F0-9C4A-B033AB0CC75B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64.3</c:v>
                </c:pt>
                <c:pt idx="1">
                  <c:v>66</c:v>
                </c:pt>
                <c:pt idx="2">
                  <c:v>63.3</c:v>
                </c:pt>
                <c:pt idx="3">
                  <c:v>66.3</c:v>
                </c:pt>
                <c:pt idx="4">
                  <c:v>68.400000000000006</c:v>
                </c:pt>
                <c:pt idx="5">
                  <c:v>67.2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45B-43F0-9C4A-B033AB0CC7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845248"/>
        <c:axId val="40707200"/>
      </c:lineChart>
      <c:catAx>
        <c:axId val="37845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0707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070720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8452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953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South Florida </a:t>
            </a:r>
          </a:p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Behavioral Health Network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South Florida BHN,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925791"/>
              </p:ext>
            </p:extLst>
          </p:nvPr>
        </p:nvGraphicFramePr>
        <p:xfrm>
          <a:off x="400050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050334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South Florida BHN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6249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South Florida BHN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49028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South Florida BHN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 Florida BHN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South Florida BHN,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658160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63090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South Florida BHN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40034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South Florida BHN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 Florida BHN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South Florida BHN,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553811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51569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South Florida BHN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333626"/>
              </p:ext>
            </p:extLst>
          </p:nvPr>
        </p:nvGraphicFramePr>
        <p:xfrm>
          <a:off x="385762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South Florida BHN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South Florida BHN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2,171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4.1 percentage points for M.S. prevalence rates and 4.2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South Florida BHN, past-30-day alcohol use was reported at 18.7%,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15.9% in 2006 to 8.8%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8.4% in 2006 to 2.4%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16.5% of high school students have ridden in a car with a driver who was under the influence of alcohol, and 19.6%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19238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South Florida BHN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 Florida BHN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96205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South Florida BHN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 Florida BHN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08069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South Florida BHN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 Florida BHN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362153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South Florida BHN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 Florida BHN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27131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South Florida BHN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 Florida BHN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371842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South Florida BHN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South Florida BHN, 5.7%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3.1% in 2006 to 1.3%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2.6% in 2012 to 0.8%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2.0%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4026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South Florida BHN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35015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South Florida BHN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45242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South Florida BHN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South Florida BHN, 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(1.8%),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(1.6%),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(1.0%) are less than 2.0%.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(7.5%)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(5.1%).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South Florida BHN, 24.7% of students have been socially bullied, 10.1% have been physically bullied, and 6.8%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4.0% of students have belonged to a gang, and 2.4%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03882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South Florida BHN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83289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South Florida BHN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19554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South Florida BHN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147733"/>
              </p:ext>
            </p:extLst>
          </p:nvPr>
        </p:nvGraphicFramePr>
        <p:xfrm>
          <a:off x="3619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South Florida BHN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2384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South Florida BHN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South Florida BHN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95081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74702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South Florida BHN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Religiosity</a:t>
            </a:r>
            <a:r>
              <a:rPr lang="en-US" sz="2800" dirty="0">
                <a:latin typeface="Gill Sans MT" pitchFamily="34" charset="0"/>
              </a:rPr>
              <a:t> (36%) and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(42%)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>
                <a:latin typeface="Gill Sans MT" pitchFamily="34" charset="0"/>
              </a:rPr>
              <a:t>(46%),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(59%),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(58%), </a:t>
            </a:r>
            <a:r>
              <a:rPr lang="en-US" sz="2800" i="1" dirty="0">
                <a:latin typeface="Gill Sans MT" pitchFamily="34" charset="0"/>
              </a:rPr>
              <a:t>Poor Academic Performance</a:t>
            </a:r>
            <a:r>
              <a:rPr lang="en-US" sz="2800" dirty="0">
                <a:latin typeface="Gill Sans MT" pitchFamily="34" charset="0"/>
              </a:rPr>
              <a:t> (51%),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(56%) and </a:t>
            </a:r>
            <a:r>
              <a:rPr lang="en-US" sz="2800" i="1" dirty="0">
                <a:latin typeface="Gill Sans MT" pitchFamily="34" charset="0"/>
              </a:rPr>
              <a:t>Poor Academic </a:t>
            </a:r>
            <a:r>
              <a:rPr lang="en-US" sz="2800" i="1">
                <a:latin typeface="Gill Sans MT" pitchFamily="34" charset="0"/>
              </a:rPr>
              <a:t>Performance </a:t>
            </a:r>
            <a:r>
              <a:rPr lang="en-US" sz="2800">
                <a:latin typeface="Gill Sans MT" pitchFamily="34" charset="0"/>
              </a:rPr>
              <a:t>(51%)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South Florida BHN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14617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40.2% for lifetime use and 18.7% for past-30-day use, alcohol is the most commonly used drug among South Florida BHN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(24.8% lifetime and 9.2% past-30-day) and marijuana (18.0% lifetime and 8.7%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12.7%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2.4% for cigarettes to 0.1% for methamphetamine and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15587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South Florida BHN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 Florida BHN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999994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South Florida BHN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 Florida BHN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9142</TotalTime>
  <Words>1429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South Florida Behavioral Health Network Data Table</dc:title>
  <dc:creator>Bert Rothenbach</dc:creator>
  <cp:lastModifiedBy>VanDyke, Misty N</cp:lastModifiedBy>
  <cp:revision>338</cp:revision>
  <dcterms:created xsi:type="dcterms:W3CDTF">2010-11-20T14:45:41Z</dcterms:created>
  <dcterms:modified xsi:type="dcterms:W3CDTF">2025-06-17T15:36:55Z</dcterms:modified>
</cp:coreProperties>
</file>