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Walt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Cigarettes</c:v>
                </c:pt>
                <c:pt idx="3">
                  <c:v>Marijuana or Hashish</c:v>
                </c:pt>
                <c:pt idx="4">
                  <c:v>Blacking Out from Drinking*</c:v>
                </c:pt>
                <c:pt idx="5">
                  <c:v>Depressants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Prescription Amphetamines</c:v>
                </c:pt>
                <c:pt idx="9">
                  <c:v>Over-the-Counter Drugs</c:v>
                </c:pt>
                <c:pt idx="10">
                  <c:v>Synthetic Marijuana*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Methamphetamine</c:v>
                </c:pt>
                <c:pt idx="15">
                  <c:v>Needle to Inject Illegal Drugs*</c:v>
                </c:pt>
                <c:pt idx="16">
                  <c:v>Flakka*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38</c:v>
                </c:pt>
                <c:pt idx="1">
                  <c:v>28.5</c:v>
                </c:pt>
                <c:pt idx="2">
                  <c:v>21.2</c:v>
                </c:pt>
                <c:pt idx="3">
                  <c:v>19.7</c:v>
                </c:pt>
                <c:pt idx="4">
                  <c:v>19.5</c:v>
                </c:pt>
                <c:pt idx="5">
                  <c:v>6</c:v>
                </c:pt>
                <c:pt idx="6">
                  <c:v>5.9</c:v>
                </c:pt>
                <c:pt idx="7">
                  <c:v>5.6</c:v>
                </c:pt>
                <c:pt idx="8">
                  <c:v>5.4</c:v>
                </c:pt>
                <c:pt idx="9">
                  <c:v>4.4000000000000004</c:v>
                </c:pt>
                <c:pt idx="10">
                  <c:v>3.9</c:v>
                </c:pt>
                <c:pt idx="11">
                  <c:v>3</c:v>
                </c:pt>
                <c:pt idx="12">
                  <c:v>2.8</c:v>
                </c:pt>
                <c:pt idx="13">
                  <c:v>2.2000000000000002</c:v>
                </c:pt>
                <c:pt idx="14">
                  <c:v>1.2</c:v>
                </c:pt>
                <c:pt idx="15">
                  <c:v>1.1000000000000001</c:v>
                </c:pt>
                <c:pt idx="16">
                  <c:v>1</c:v>
                </c:pt>
                <c:pt idx="17">
                  <c:v>0.5</c:v>
                </c:pt>
                <c:pt idx="18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29-4BDE-90C3-B37F56E7B1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2498560"/>
        <c:axId val="76174464"/>
      </c:barChart>
      <c:catAx>
        <c:axId val="72498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74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7446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985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28.5</c:v>
                </c:pt>
                <c:pt idx="1">
                  <c:v>13.7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3-40DA-8968-708F8FAB1E8E}"/>
            </c:ext>
          </c:extLst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D3-40DA-8968-708F8FAB1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160000"/>
        <c:axId val="76178176"/>
      </c:barChart>
      <c:catAx>
        <c:axId val="76160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7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7817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60000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6.7</c:v>
                </c:pt>
                <c:pt idx="1">
                  <c:v>22.6</c:v>
                </c:pt>
                <c:pt idx="2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5-4B40-8FDB-08525E234BC3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6.1</c:v>
                </c:pt>
                <c:pt idx="1">
                  <c:v>19.399999999999999</c:v>
                </c:pt>
                <c:pt idx="2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55-4B40-8FDB-08525E234BC3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6</c:v>
                </c:pt>
                <c:pt idx="1">
                  <c:v>23.5</c:v>
                </c:pt>
                <c:pt idx="2">
                  <c:v>15.9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55-4B40-8FDB-08525E234BC3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4.8</c:v>
                </c:pt>
                <c:pt idx="1">
                  <c:v>21.6</c:v>
                </c:pt>
                <c:pt idx="2">
                  <c:v>14.1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655-4B40-8FDB-08525E234BC3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3.5</c:v>
                </c:pt>
                <c:pt idx="1">
                  <c:v>15.8</c:v>
                </c:pt>
                <c:pt idx="2">
                  <c:v>10.5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55-4B40-8FDB-08525E234BC3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1.9</c:v>
                </c:pt>
                <c:pt idx="1">
                  <c:v>16.5</c:v>
                </c:pt>
                <c:pt idx="2">
                  <c:v>9.6999999999999993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655-4B40-8FDB-08525E234BC3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655-4B40-8FDB-08525E234B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2832512"/>
        <c:axId val="32992640"/>
      </c:barChart>
      <c:catAx>
        <c:axId val="32832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992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99264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83251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16</c:v>
                </c:pt>
                <c:pt idx="1">
                  <c:v>13.5</c:v>
                </c:pt>
                <c:pt idx="2">
                  <c:v>15.9</c:v>
                </c:pt>
                <c:pt idx="3">
                  <c:v>14.1</c:v>
                </c:pt>
                <c:pt idx="4">
                  <c:v>10.5</c:v>
                </c:pt>
                <c:pt idx="5">
                  <c:v>9.6999999999999993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85-4A85-B346-FA5E915CFA00}"/>
            </c:ext>
          </c:extLst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16</c:v>
                </c:pt>
                <c:pt idx="1">
                  <c:v>14.1</c:v>
                </c:pt>
                <c:pt idx="2">
                  <c:v>16.399999999999999</c:v>
                </c:pt>
                <c:pt idx="3">
                  <c:v>13.1</c:v>
                </c:pt>
                <c:pt idx="4">
                  <c:v>14.2</c:v>
                </c:pt>
                <c:pt idx="5">
                  <c:v>10.5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85-4A85-B346-FA5E915CFA00}"/>
            </c:ext>
          </c:extLst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32.5</c:v>
                </c:pt>
                <c:pt idx="1">
                  <c:v>33.9</c:v>
                </c:pt>
                <c:pt idx="2">
                  <c:v>29.5</c:v>
                </c:pt>
                <c:pt idx="3">
                  <c:v>32.4</c:v>
                </c:pt>
                <c:pt idx="4">
                  <c:v>28.6</c:v>
                </c:pt>
                <c:pt idx="5">
                  <c:v>30.3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85-4A85-B346-FA5E915CF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106752"/>
        <c:axId val="76150272"/>
      </c:lineChart>
      <c:catAx>
        <c:axId val="7610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502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5027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067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</c:v>
                </c:pt>
                <c:pt idx="1">
                  <c:v>5.3</c:v>
                </c:pt>
                <c:pt idx="2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06-453C-BA09-022764583094}"/>
            </c:ext>
          </c:extLst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506-453C-BA09-022764583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079424"/>
        <c:axId val="53368704"/>
      </c:barChart>
      <c:catAx>
        <c:axId val="5307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3687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3687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79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24.6</c:v>
                </c:pt>
                <c:pt idx="1">
                  <c:v>24.9</c:v>
                </c:pt>
                <c:pt idx="2">
                  <c:v>10.6</c:v>
                </c:pt>
                <c:pt idx="3">
                  <c:v>12.5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68-408A-9F5B-2009F34FD2AD}"/>
            </c:ext>
          </c:extLst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19.600000000000001</c:v>
                </c:pt>
                <c:pt idx="1">
                  <c:v>20.6</c:v>
                </c:pt>
                <c:pt idx="2">
                  <c:v>6.4</c:v>
                </c:pt>
                <c:pt idx="3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68-408A-9F5B-2009F34FD2AD}"/>
            </c:ext>
          </c:extLst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16.3</c:v>
                </c:pt>
                <c:pt idx="1">
                  <c:v>19.899999999999999</c:v>
                </c:pt>
                <c:pt idx="2">
                  <c:v>4.9000000000000004</c:v>
                </c:pt>
                <c:pt idx="3">
                  <c:v>10.6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68-408A-9F5B-2009F34FD2AD}"/>
            </c:ext>
          </c:extLst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C68-408A-9F5B-2009F34FD2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082752"/>
        <c:axId val="76167040"/>
      </c:barChart>
      <c:catAx>
        <c:axId val="53082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670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167040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0827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6.4</c:v>
                </c:pt>
                <c:pt idx="1">
                  <c:v>4.2</c:v>
                </c:pt>
                <c:pt idx="2">
                  <c:v>5.0999999999999996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BA-4F16-A94D-BA6D73A6311A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4.7</c:v>
                </c:pt>
                <c:pt idx="1">
                  <c:v>2.2000000000000002</c:v>
                </c:pt>
                <c:pt idx="2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BA-4F16-A94D-BA6D73A6311A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6.6</c:v>
                </c:pt>
                <c:pt idx="1">
                  <c:v>1.3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2BA-4F16-A94D-BA6D73A6311A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4</c:v>
                </c:pt>
                <c:pt idx="1">
                  <c:v>1.9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BA-4F16-A94D-BA6D73A6311A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2.8</c:v>
                </c:pt>
                <c:pt idx="1">
                  <c:v>1.2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BA-4F16-A94D-BA6D73A6311A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1.9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2BA-4F16-A94D-BA6D73A6311A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2BA-4F16-A94D-BA6D73A631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113792"/>
        <c:axId val="76446720"/>
      </c:barChart>
      <c:catAx>
        <c:axId val="7611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467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44672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11379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2.4</c:v>
                </c:pt>
                <c:pt idx="1">
                  <c:v>1.5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23-4245-B8FB-43BB0954DB37}"/>
            </c:ext>
          </c:extLst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1.6</c:v>
                </c:pt>
                <c:pt idx="1">
                  <c:v>4.5999999999999996</c:v>
                </c:pt>
                <c:pt idx="2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23-4245-B8FB-43BB0954DB37}"/>
            </c:ext>
          </c:extLst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0.8</c:v>
                </c:pt>
                <c:pt idx="1">
                  <c:v>2.2000000000000002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23-4245-B8FB-43BB0954DB37}"/>
            </c:ext>
          </c:extLst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1.5</c:v>
                </c:pt>
                <c:pt idx="1">
                  <c:v>1.1000000000000001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823-4245-B8FB-43BB0954DB37}"/>
            </c:ext>
          </c:extLst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823-4245-B8FB-43BB0954DB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204672"/>
        <c:axId val="76206848"/>
      </c:barChart>
      <c:catAx>
        <c:axId val="76204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068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068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0467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2.5</c:v>
                </c:pt>
                <c:pt idx="1">
                  <c:v>6.2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16-40F0-88F2-F4AD87038621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10.7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16-40F0-88F2-F4AD87038621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1.9</c:v>
                </c:pt>
                <c:pt idx="1">
                  <c:v>4.8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16-40F0-88F2-F4AD87038621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0.6</c:v>
                </c:pt>
                <c:pt idx="1">
                  <c:v>3.9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16-40F0-88F2-F4AD87038621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1.5</c:v>
                </c:pt>
                <c:pt idx="1">
                  <c:v>4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16-40F0-88F2-F4AD87038621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1.3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16-40F0-88F2-F4AD87038621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B16-40F0-88F2-F4AD870386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274304"/>
        <c:axId val="76277632"/>
      </c:barChart>
      <c:catAx>
        <c:axId val="7627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7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776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7430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2.4</c:v>
                </c:pt>
                <c:pt idx="1">
                  <c:v>6.4</c:v>
                </c:pt>
                <c:pt idx="2">
                  <c:v>4.5999999999999996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89-495C-8BC6-4261224A4F6C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7.5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89-495C-8BC6-4261224A4F6C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4.4000000000000004</c:v>
                </c:pt>
                <c:pt idx="1">
                  <c:v>6.3</c:v>
                </c:pt>
                <c:pt idx="2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89-495C-8BC6-4261224A4F6C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1.3</c:v>
                </c:pt>
                <c:pt idx="1">
                  <c:v>5.7</c:v>
                </c:pt>
                <c:pt idx="2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89-495C-8BC6-4261224A4F6C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2.8</c:v>
                </c:pt>
                <c:pt idx="1">
                  <c:v>4.5999999999999996</c:v>
                </c:pt>
                <c:pt idx="2">
                  <c:v>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89-495C-8BC6-4261224A4F6C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0.6</c:v>
                </c:pt>
                <c:pt idx="1">
                  <c:v>3.2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A89-495C-8BC6-4261224A4F6C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A89-495C-8BC6-4261224A4F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6462336"/>
        <c:axId val="76560640"/>
      </c:barChart>
      <c:catAx>
        <c:axId val="76462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5606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560640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46233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0.7</c:v>
                </c:pt>
                <c:pt idx="1">
                  <c:v>3.4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F4-4E32-AC9E-26C6D8A79DD0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0.8</c:v>
                </c:pt>
                <c:pt idx="1">
                  <c:v>3.8</c:v>
                </c:pt>
                <c:pt idx="2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F4-4E32-AC9E-26C6D8A79DD0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</c:v>
                </c:pt>
                <c:pt idx="1">
                  <c:v>3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6F4-4E32-AC9E-26C6D8A79DD0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F4-4E32-AC9E-26C6D8A79DD0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1</c:v>
                </c:pt>
                <c:pt idx="1">
                  <c:v>2.8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F4-4E32-AC9E-26C6D8A79DD0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0.7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6F4-4E32-AC9E-26C6D8A79DD0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6F4-4E32-AC9E-26C6D8A79D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6516480"/>
        <c:axId val="86518016"/>
      </c:barChart>
      <c:catAx>
        <c:axId val="8651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1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5180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5164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D4E-4EE8-8114-C7D8A7A088BE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Depressants</c:v>
                </c:pt>
                <c:pt idx="8">
                  <c:v>Over-the-Counter Drugs</c:v>
                </c:pt>
                <c:pt idx="9">
                  <c:v>Prescription Amphetamines</c:v>
                </c:pt>
                <c:pt idx="10">
                  <c:v>Cocaine or Crack Cocaine</c:v>
                </c:pt>
                <c:pt idx="11">
                  <c:v>Synthetic Marijuana*</c:v>
                </c:pt>
                <c:pt idx="12">
                  <c:v>LSD, PCP or Mushrooms</c:v>
                </c:pt>
                <c:pt idx="13">
                  <c:v>Methamphetamine</c:v>
                </c:pt>
                <c:pt idx="14">
                  <c:v>Club Drugs</c:v>
                </c:pt>
                <c:pt idx="15">
                  <c:v>Flakka*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19.2</c:v>
                </c:pt>
                <c:pt idx="1">
                  <c:v>13.7</c:v>
                </c:pt>
                <c:pt idx="2">
                  <c:v>9.6999999999999993</c:v>
                </c:pt>
                <c:pt idx="3">
                  <c:v>8</c:v>
                </c:pt>
                <c:pt idx="4">
                  <c:v>5.6</c:v>
                </c:pt>
                <c:pt idx="5">
                  <c:v>2</c:v>
                </c:pt>
                <c:pt idx="6">
                  <c:v>2</c:v>
                </c:pt>
                <c:pt idx="7">
                  <c:v>1.4</c:v>
                </c:pt>
                <c:pt idx="8">
                  <c:v>1.3</c:v>
                </c:pt>
                <c:pt idx="9">
                  <c:v>1.2</c:v>
                </c:pt>
                <c:pt idx="10">
                  <c:v>1</c:v>
                </c:pt>
                <c:pt idx="11">
                  <c:v>1</c:v>
                </c:pt>
                <c:pt idx="12">
                  <c:v>0.8</c:v>
                </c:pt>
                <c:pt idx="13">
                  <c:v>0.3</c:v>
                </c:pt>
                <c:pt idx="14">
                  <c:v>0.3</c:v>
                </c:pt>
                <c:pt idx="15">
                  <c:v>0.3</c:v>
                </c:pt>
                <c:pt idx="16">
                  <c:v>0.1</c:v>
                </c:pt>
                <c:pt idx="1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4E-4EE8-8114-C7D8A7A088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76074368"/>
        <c:axId val="92567424"/>
      </c:barChart>
      <c:catAx>
        <c:axId val="7607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567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56742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074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13.8</c:v>
                </c:pt>
                <c:pt idx="1">
                  <c:v>6.4</c:v>
                </c:pt>
                <c:pt idx="2">
                  <c:v>10.3</c:v>
                </c:pt>
                <c:pt idx="3">
                  <c:v>23.5</c:v>
                </c:pt>
                <c:pt idx="4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E2-4950-B33D-B57BD41EC744}"/>
            </c:ext>
          </c:extLst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E2-4950-B33D-B57BD41EC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754048"/>
        <c:axId val="86755584"/>
      </c:barChart>
      <c:catAx>
        <c:axId val="8675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5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75558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7540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7.4</c:v>
                </c:pt>
                <c:pt idx="1">
                  <c:v>3.7</c:v>
                </c:pt>
                <c:pt idx="2">
                  <c:v>0.9</c:v>
                </c:pt>
                <c:pt idx="3">
                  <c:v>2.2000000000000002</c:v>
                </c:pt>
                <c:pt idx="4">
                  <c:v>0.3</c:v>
                </c:pt>
                <c:pt idx="5">
                  <c:v>9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1B-4AB3-9F47-5414082ECD20}"/>
            </c:ext>
          </c:extLst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1B-4AB3-9F47-5414082ECD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6833024"/>
        <c:axId val="86834560"/>
      </c:barChart>
      <c:catAx>
        <c:axId val="868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34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3456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330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7</c:v>
                </c:pt>
                <c:pt idx="1">
                  <c:v>17.8</c:v>
                </c:pt>
                <c:pt idx="2">
                  <c:v>32.299999999999997</c:v>
                </c:pt>
                <c:pt idx="3">
                  <c:v>7.9</c:v>
                </c:pt>
                <c:pt idx="4">
                  <c:v>2.8</c:v>
                </c:pt>
                <c:pt idx="5">
                  <c:v>9.6</c:v>
                </c:pt>
                <c:pt idx="6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4-4746-9A39-AB2905EDA8DD}"/>
            </c:ext>
          </c:extLst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9.3000000000000007</c:v>
                </c:pt>
                <c:pt idx="1">
                  <c:v>8.3000000000000007</c:v>
                </c:pt>
                <c:pt idx="2">
                  <c:v>24.4</c:v>
                </c:pt>
                <c:pt idx="3">
                  <c:v>10</c:v>
                </c:pt>
                <c:pt idx="4">
                  <c:v>4.2</c:v>
                </c:pt>
                <c:pt idx="5">
                  <c:v>7.7</c:v>
                </c:pt>
                <c:pt idx="6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A4-4746-9A39-AB2905EDA8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554880"/>
        <c:axId val="86831104"/>
      </c:barChart>
      <c:catAx>
        <c:axId val="6255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683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683110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5488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3</c:v>
                </c:pt>
                <c:pt idx="1">
                  <c:v>16.3</c:v>
                </c:pt>
                <c:pt idx="2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E6-497A-B36B-1406493782A2}"/>
            </c:ext>
          </c:extLst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E6-497A-B36B-140649378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2544896"/>
        <c:axId val="62556416"/>
      </c:barChart>
      <c:catAx>
        <c:axId val="6254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5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255641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5448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59</c:v>
                </c:pt>
                <c:pt idx="1">
                  <c:v>66</c:v>
                </c:pt>
                <c:pt idx="2">
                  <c:v>66</c:v>
                </c:pt>
                <c:pt idx="3">
                  <c:v>64</c:v>
                </c:pt>
                <c:pt idx="4">
                  <c:v>62</c:v>
                </c:pt>
                <c:pt idx="5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C8-42BA-B369-9F7DE01A9A05}"/>
            </c:ext>
          </c:extLst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C8-42BA-B369-9F7DE01A9A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22944"/>
        <c:axId val="64353408"/>
      </c:barChart>
      <c:catAx>
        <c:axId val="6432294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534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534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294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35</c:v>
                </c:pt>
                <c:pt idx="1">
                  <c:v>54</c:v>
                </c:pt>
                <c:pt idx="2">
                  <c:v>31</c:v>
                </c:pt>
                <c:pt idx="3">
                  <c:v>35</c:v>
                </c:pt>
                <c:pt idx="4">
                  <c:v>29</c:v>
                </c:pt>
                <c:pt idx="5">
                  <c:v>32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34-4B8C-AAEB-11CC407F11C8}"/>
            </c:ext>
          </c:extLst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34-4B8C-AAEB-11CC407F11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27040"/>
        <c:axId val="87527808"/>
      </c:barChart>
      <c:catAx>
        <c:axId val="643270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27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527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270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39</c:v>
                </c:pt>
                <c:pt idx="1">
                  <c:v>42</c:v>
                </c:pt>
                <c:pt idx="2">
                  <c:v>32</c:v>
                </c:pt>
                <c:pt idx="3">
                  <c:v>23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95-4E11-B54E-8F26F7C200EE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95-4E11-B54E-8F26F7C20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48928"/>
        <c:axId val="87537152"/>
      </c:barChart>
      <c:catAx>
        <c:axId val="6434892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371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5371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4892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69</c:v>
                </c:pt>
                <c:pt idx="1">
                  <c:v>54</c:v>
                </c:pt>
                <c:pt idx="2">
                  <c:v>51</c:v>
                </c:pt>
                <c:pt idx="3">
                  <c:v>58</c:v>
                </c:pt>
                <c:pt idx="4">
                  <c:v>65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6F-4B8D-86EE-C8E1FDDAC362}"/>
            </c:ext>
          </c:extLst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6F-4B8D-86EE-C8E1FDDAC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37024"/>
        <c:axId val="64338944"/>
      </c:barChart>
      <c:catAx>
        <c:axId val="6433702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3894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3894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3702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42</c:v>
                </c:pt>
                <c:pt idx="1">
                  <c:v>64</c:v>
                </c:pt>
                <c:pt idx="2">
                  <c:v>37</c:v>
                </c:pt>
                <c:pt idx="3">
                  <c:v>27</c:v>
                </c:pt>
                <c:pt idx="4">
                  <c:v>41</c:v>
                </c:pt>
                <c:pt idx="5">
                  <c:v>36</c:v>
                </c:pt>
                <c:pt idx="6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A4-4DA3-8261-1142E89AE160}"/>
            </c:ext>
          </c:extLst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A4-4DA3-8261-1142E89AE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64339968"/>
        <c:axId val="64350464"/>
      </c:barChart>
      <c:catAx>
        <c:axId val="643399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5046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6435046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399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47</c:v>
                </c:pt>
                <c:pt idx="1">
                  <c:v>54</c:v>
                </c:pt>
                <c:pt idx="2">
                  <c:v>40</c:v>
                </c:pt>
                <c:pt idx="3">
                  <c:v>40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5A-42DF-BB24-69390D38BB25}"/>
            </c:ext>
          </c:extLst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5A-42DF-BB24-69390D38B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87461248"/>
        <c:axId val="87612032"/>
      </c:barChart>
      <c:catAx>
        <c:axId val="8746124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61203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8761203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46124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19.399999999999999</c:v>
                </c:pt>
                <c:pt idx="1">
                  <c:v>49.1</c:v>
                </c:pt>
                <c:pt idx="2">
                  <c:v>35.5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F6-4D8B-8D83-36D75DE9E85B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19.8</c:v>
                </c:pt>
                <c:pt idx="1">
                  <c:v>48.8</c:v>
                </c:pt>
                <c:pt idx="2">
                  <c:v>35.799999999999997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F6-4D8B-8D83-36D75DE9E85B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19.3</c:v>
                </c:pt>
                <c:pt idx="1">
                  <c:v>41.3</c:v>
                </c:pt>
                <c:pt idx="2">
                  <c:v>31.8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8F6-4D8B-8D83-36D75DE9E85B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13.9</c:v>
                </c:pt>
                <c:pt idx="1">
                  <c:v>37.799999999999997</c:v>
                </c:pt>
                <c:pt idx="2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8F6-4D8B-8D83-36D75DE9E85B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8.4</c:v>
                </c:pt>
                <c:pt idx="1">
                  <c:v>32.6</c:v>
                </c:pt>
                <c:pt idx="2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8F6-4D8B-8D83-36D75DE9E85B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6.4</c:v>
                </c:pt>
                <c:pt idx="1">
                  <c:v>30</c:v>
                </c:pt>
                <c:pt idx="2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8F6-4D8B-8D83-36D75DE9E85B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8F6-4D8B-8D83-36D75DE9E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2721920"/>
        <c:axId val="92770304"/>
      </c:barChart>
      <c:catAx>
        <c:axId val="9272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7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77030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272192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9.9</c:v>
                </c:pt>
                <c:pt idx="1">
                  <c:v>27.5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A-4033-91C2-910467488FD5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9.3000000000000007</c:v>
                </c:pt>
                <c:pt idx="1">
                  <c:v>30.7</c:v>
                </c:pt>
                <c:pt idx="2">
                  <c:v>21.1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A-4033-91C2-910467488FD5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8.1</c:v>
                </c:pt>
                <c:pt idx="1">
                  <c:v>22.9</c:v>
                </c:pt>
                <c:pt idx="2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BA-4033-91C2-910467488FD5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6.3</c:v>
                </c:pt>
                <c:pt idx="1">
                  <c:v>21.8</c:v>
                </c:pt>
                <c:pt idx="2">
                  <c:v>14.7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FBA-4033-91C2-910467488FD5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16.100000000000001</c:v>
                </c:pt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FBA-4033-91C2-910467488FD5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</c:v>
                </c:pt>
                <c:pt idx="1">
                  <c:v>13.1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FBA-4033-91C2-910467488FD5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FBA-4033-91C2-910467488F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2524928"/>
        <c:axId val="72526464"/>
      </c:barChart>
      <c:catAx>
        <c:axId val="72524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5264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52646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52492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35.5</c:v>
                </c:pt>
                <c:pt idx="1">
                  <c:v>35.799999999999997</c:v>
                </c:pt>
                <c:pt idx="2">
                  <c:v>31.8</c:v>
                </c:pt>
                <c:pt idx="3">
                  <c:v>26.9</c:v>
                </c:pt>
                <c:pt idx="4">
                  <c:v>21.8</c:v>
                </c:pt>
                <c:pt idx="5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AC-4AE0-A699-BCC1513E12B0}"/>
            </c:ext>
          </c:extLst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19.3</c:v>
                </c:pt>
                <c:pt idx="1">
                  <c:v>21.1</c:v>
                </c:pt>
                <c:pt idx="2">
                  <c:v>16.5</c:v>
                </c:pt>
                <c:pt idx="3">
                  <c:v>14.7</c:v>
                </c:pt>
                <c:pt idx="4">
                  <c:v>10.4</c:v>
                </c:pt>
                <c:pt idx="5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AC-4AE0-A699-BCC1513E12B0}"/>
            </c:ext>
          </c:extLst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32.5</c:v>
                </c:pt>
                <c:pt idx="1">
                  <c:v>34.700000000000003</c:v>
                </c:pt>
                <c:pt idx="2">
                  <c:v>31.1</c:v>
                </c:pt>
                <c:pt idx="3">
                  <c:v>28.4</c:v>
                </c:pt>
                <c:pt idx="4">
                  <c:v>28.2</c:v>
                </c:pt>
                <c:pt idx="5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AC-4AE0-A699-BCC1513E12B0}"/>
            </c:ext>
          </c:extLst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33.700000000000003</c:v>
                </c:pt>
                <c:pt idx="1">
                  <c:v>36.1</c:v>
                </c:pt>
                <c:pt idx="2">
                  <c:v>39.1</c:v>
                </c:pt>
                <c:pt idx="3">
                  <c:v>38.799999999999997</c:v>
                </c:pt>
                <c:pt idx="4">
                  <c:v>37.799999999999997</c:v>
                </c:pt>
                <c:pt idx="5">
                  <c:v>39.299999999999997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AC-4AE0-A699-BCC1513E12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2413568"/>
        <c:axId val="72479488"/>
      </c:lineChart>
      <c:catAx>
        <c:axId val="7241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794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24794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24135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7.8</c:v>
                </c:pt>
                <c:pt idx="1">
                  <c:v>0.7</c:v>
                </c:pt>
                <c:pt idx="2">
                  <c:v>0</c:v>
                </c:pt>
                <c:pt idx="3">
                  <c:v>16.2</c:v>
                </c:pt>
                <c:pt idx="4">
                  <c:v>45.2</c:v>
                </c:pt>
                <c:pt idx="5">
                  <c:v>2.2000000000000002</c:v>
                </c:pt>
                <c:pt idx="6">
                  <c:v>10.5</c:v>
                </c:pt>
                <c:pt idx="7">
                  <c:v>17.399999999999999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00-4681-89AE-B576C602A014}"/>
            </c:ext>
          </c:extLst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00-4681-89AE-B576C602A0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6288768"/>
        <c:axId val="76290304"/>
      </c:barChart>
      <c:catAx>
        <c:axId val="76288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90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6290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6288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42.8</c:v>
                </c:pt>
                <c:pt idx="1">
                  <c:v>41.3</c:v>
                </c:pt>
                <c:pt idx="2">
                  <c:v>1</c:v>
                </c:pt>
                <c:pt idx="3">
                  <c:v>1.9</c:v>
                </c:pt>
                <c:pt idx="4">
                  <c:v>0</c:v>
                </c:pt>
                <c:pt idx="5">
                  <c:v>1.4</c:v>
                </c:pt>
                <c:pt idx="6">
                  <c:v>1.8</c:v>
                </c:pt>
                <c:pt idx="7">
                  <c:v>9.8000000000000007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F0-448D-B27A-4F3A6EF8A354}"/>
            </c:ext>
          </c:extLst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F0-448D-B27A-4F3A6EF8A3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3469184"/>
        <c:axId val="53471104"/>
      </c:barChart>
      <c:catAx>
        <c:axId val="5346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71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34711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346918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12</c:v>
                </c:pt>
                <c:pt idx="1">
                  <c:v>24.5</c:v>
                </c:pt>
                <c:pt idx="2">
                  <c:v>19.3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7-4D9A-9693-461C07CF324F}"/>
            </c:ext>
          </c:extLst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25.3</c:v>
                </c:pt>
                <c:pt idx="2">
                  <c:v>17.7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7-4D9A-9693-461C07CF324F}"/>
            </c:ext>
          </c:extLst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7</c:v>
                </c:pt>
                <c:pt idx="1">
                  <c:v>20.8</c:v>
                </c:pt>
                <c:pt idx="2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07-4D9A-9693-461C07CF324F}"/>
            </c:ext>
          </c:extLst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5.7</c:v>
                </c:pt>
                <c:pt idx="1">
                  <c:v>16.399999999999999</c:v>
                </c:pt>
                <c:pt idx="2">
                  <c:v>11.5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07-4D9A-9693-461C07CF324F}"/>
            </c:ext>
          </c:extLst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</c:v>
                </c:pt>
                <c:pt idx="1">
                  <c:v>15.7</c:v>
                </c:pt>
                <c:pt idx="2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07-4D9A-9693-461C07CF324F}"/>
            </c:ext>
          </c:extLst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1.2</c:v>
                </c:pt>
                <c:pt idx="1">
                  <c:v>9.3000000000000007</c:v>
                </c:pt>
                <c:pt idx="2">
                  <c:v>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07-4D9A-9693-461C07CF324F}"/>
            </c:ext>
          </c:extLst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707-4D9A-9693-461C07CF3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32586752"/>
        <c:axId val="32699904"/>
      </c:barChart>
      <c:catAx>
        <c:axId val="32586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6999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699904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5867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19.3</c:v>
                </c:pt>
                <c:pt idx="1">
                  <c:v>17.7</c:v>
                </c:pt>
                <c:pt idx="2">
                  <c:v>14.8</c:v>
                </c:pt>
                <c:pt idx="3">
                  <c:v>11.5</c:v>
                </c:pt>
                <c:pt idx="4">
                  <c:v>10.1</c:v>
                </c:pt>
                <c:pt idx="5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7A-4696-A5DF-E0A2F329F7F4}"/>
            </c:ext>
          </c:extLst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31.4</c:v>
                </c:pt>
                <c:pt idx="1">
                  <c:v>33.200000000000003</c:v>
                </c:pt>
                <c:pt idx="2">
                  <c:v>28.2</c:v>
                </c:pt>
                <c:pt idx="3">
                  <c:v>24.7</c:v>
                </c:pt>
                <c:pt idx="4">
                  <c:v>24</c:v>
                </c:pt>
                <c:pt idx="5">
                  <c:v>18.100000000000001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7A-4696-A5DF-E0A2F329F7F4}"/>
            </c:ext>
          </c:extLst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58.2</c:v>
                </c:pt>
                <c:pt idx="1">
                  <c:v>65.7</c:v>
                </c:pt>
                <c:pt idx="2">
                  <c:v>66.900000000000006</c:v>
                </c:pt>
                <c:pt idx="3">
                  <c:v>71.400000000000006</c:v>
                </c:pt>
                <c:pt idx="4">
                  <c:v>69</c:v>
                </c:pt>
                <c:pt idx="5">
                  <c:v>67.900000000000006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7A-4696-A5DF-E0A2F329F7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48544"/>
        <c:axId val="61206912"/>
      </c:lineChart>
      <c:catAx>
        <c:axId val="6114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206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12069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1485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>
                <a:solidFill>
                  <a:schemeClr val="tx1"/>
                </a:solidFill>
                <a:latin typeface="Gill Sans MT" pitchFamily="34" charset="0"/>
              </a:rPr>
              <a:t>Walton County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Walton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64002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4843541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Walton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13516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Walton County and Florida Statewide, 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26953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Walton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Walton County, 2006-2016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3952992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47231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and past-30-day vaporizer/e-cigarette use, Walton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87188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Walton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Walton County, 2006-2016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7411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403693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ATOD use before or during school, Walton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193543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Walton County 2012-2016 and Florida Statewide 2016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Walton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February of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960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5.7 percentage points for M.S. prevalence rates and 5.3 percentage points for H.S. prevalence rates.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Walton County, past-30-day alcohol use was reported at 19.2%, compared to 18.3%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19.3% in 2006 to 8.0%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cigarette use declined from 19.3% in 2006 to 5.6%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16.3% of high school students have ridden in a car with a driver who was under the influence of alcohol, and 19.9%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423472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Walton County 2006-2016 and Florida Statewide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58611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Walton County 2010-2016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2010-2016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1076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 use, Walton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78979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Walton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38208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 use, Walton County 2006-2016 and Florida Statewide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284195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Walton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Walton County, 6.4% of surveyed students reported the use of any illicit drug other than marijuana in the past 30 days, compared to 6.8%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decreased from 5.1% in 2006 to 2.0%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7.0% in 2012 to 1.0% 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2.0% reported the use of inhalants in the past 30 days, a rate higher than any other illicit drug.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0176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Walton County and Florida Statewide, 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7747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Walton County middle and high school students, 2016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6050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Walton County and Florida Statewide,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Walton County, prevalence rates for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(0.9%)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(0.3%) are less than 1.0%.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(9.0%)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(7.4%).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Walton County, 28.0% of students have been socially bullied, 12.6% have been physically bullied, and 9.1%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3.0% of students have belonged to a gang, and 1.3% 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2016 Results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48095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31863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13697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32660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8521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Walton County students, 2016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1768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1178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Walton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Walton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Community Rewards for Prosocial Involvement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(60%)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(51%)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(54%)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(42%)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(64%) and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>
                <a:latin typeface="Gill Sans MT" pitchFamily="34" charset="0"/>
              </a:rPr>
              <a:t>(54%)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Walton County students, 2016</a:t>
            </a: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98879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38.0% for lifetime use and 19.2% for past-30-day use, alcohol is the most commonly used drug among Walton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(28.5% lifetime and 13.7% past-30-day) and marijuana (19.7% lifetime and 9.7%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19.5%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5.6% for cigarettes to 0.0% for heroin.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2006-2016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ATODs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8182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Walton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97833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Walton County 2006-2016 and Florida Statewide 2016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Walton County 2006-2016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1348</Words>
  <Application>Microsoft Office PowerPoint</Application>
  <PresentationFormat>On-screen Show (4:3)</PresentationFormat>
  <Paragraphs>222</Paragraphs>
  <Slides>42</Slides>
  <Notes>40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Arial</vt:lpstr>
      <vt:lpstr>Calibri</vt:lpstr>
      <vt:lpstr>Franklin Gothic Medium</vt:lpstr>
      <vt:lpstr>Gill Sans MT</vt:lpstr>
      <vt:lpstr>Gill Sans MT Condensed</vt:lpstr>
      <vt:lpstr>Impact</vt:lpstr>
      <vt:lpstr>Wingdings</vt:lpstr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Walton County PowerPoint</dc:title>
  <dc:creator>Bert Rothenbach</dc:creator>
  <cp:lastModifiedBy>VanDyke, Misty N</cp:lastModifiedBy>
  <cp:revision>338</cp:revision>
  <dcterms:created xsi:type="dcterms:W3CDTF">2010-11-20T14:45:41Z</dcterms:created>
  <dcterms:modified xsi:type="dcterms:W3CDTF">2025-06-23T18:26:56Z</dcterms:modified>
</cp:coreProperties>
</file>