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Sumter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mter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mter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mter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mter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mter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mter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mter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mter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mter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mter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Sumter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mter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mter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mter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mter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mter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mter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mter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mter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mter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mter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mter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mter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mter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mter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mter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mter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mter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Blacking Out from Drinking*</c:v>
                </c:pt>
                <c:pt idx="3">
                  <c:v>Cigarettes</c:v>
                </c:pt>
                <c:pt idx="4">
                  <c:v>Marijuana or Hashish</c:v>
                </c:pt>
                <c:pt idx="5">
                  <c:v>Prescription Pain Relievers</c:v>
                </c:pt>
                <c:pt idx="6">
                  <c:v>Inhalants</c:v>
                </c:pt>
                <c:pt idx="7">
                  <c:v>Synthetic Marijuana*</c:v>
                </c:pt>
                <c:pt idx="8">
                  <c:v>Depressants</c:v>
                </c:pt>
                <c:pt idx="9">
                  <c:v>Over-the-Counter Drugs</c:v>
                </c:pt>
                <c:pt idx="10">
                  <c:v>LSD, PCP or Mushrooms</c:v>
                </c:pt>
                <c:pt idx="11">
                  <c:v>Prescription Amphetamines</c:v>
                </c:pt>
                <c:pt idx="12">
                  <c:v>Cocaine or Crack Cocaine</c:v>
                </c:pt>
                <c:pt idx="13">
                  <c:v>Club Drugs</c:v>
                </c:pt>
                <c:pt idx="14">
                  <c:v>Methamphetamine</c:v>
                </c:pt>
                <c:pt idx="15">
                  <c:v>Needle to Inject Illegal Drugs*</c:v>
                </c:pt>
                <c:pt idx="16">
                  <c:v>Flakka*</c:v>
                </c:pt>
                <c:pt idx="17">
                  <c:v>Steroids (without a doctor’s order)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34.6</c:v>
                </c:pt>
                <c:pt idx="1">
                  <c:v>19.5</c:v>
                </c:pt>
                <c:pt idx="2">
                  <c:v>17.3</c:v>
                </c:pt>
                <c:pt idx="3">
                  <c:v>16.5</c:v>
                </c:pt>
                <c:pt idx="4">
                  <c:v>15.8</c:v>
                </c:pt>
                <c:pt idx="5">
                  <c:v>5.4</c:v>
                </c:pt>
                <c:pt idx="6">
                  <c:v>5.2</c:v>
                </c:pt>
                <c:pt idx="7">
                  <c:v>5</c:v>
                </c:pt>
                <c:pt idx="8">
                  <c:v>4</c:v>
                </c:pt>
                <c:pt idx="9">
                  <c:v>3.6</c:v>
                </c:pt>
                <c:pt idx="10">
                  <c:v>3.1</c:v>
                </c:pt>
                <c:pt idx="11">
                  <c:v>2.8</c:v>
                </c:pt>
                <c:pt idx="12">
                  <c:v>1.7</c:v>
                </c:pt>
                <c:pt idx="13">
                  <c:v>1.6</c:v>
                </c:pt>
                <c:pt idx="14">
                  <c:v>1.2</c:v>
                </c:pt>
                <c:pt idx="15">
                  <c:v>0.7</c:v>
                </c:pt>
                <c:pt idx="16">
                  <c:v>0.7</c:v>
                </c:pt>
                <c:pt idx="17">
                  <c:v>0.5</c:v>
                </c:pt>
                <c:pt idx="18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D6-4FCF-A97E-4E6647A112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1772160"/>
        <c:axId val="61800832"/>
      </c:barChart>
      <c:catAx>
        <c:axId val="61772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8008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80083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77216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19.5</c:v>
                </c:pt>
                <c:pt idx="1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06-4D58-9537-A577A4FDE4EB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06-4D58-9537-A577A4FDE4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3165568"/>
        <c:axId val="63202048"/>
      </c:barChart>
      <c:catAx>
        <c:axId val="63165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202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20204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16556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3.1</c:v>
                </c:pt>
                <c:pt idx="1">
                  <c:v>14.5</c:v>
                </c:pt>
                <c:pt idx="2">
                  <c:v>9.3000000000000007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51-49B2-93FE-42CDFEB583E1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7</c:v>
                </c:pt>
                <c:pt idx="1">
                  <c:v>18.600000000000001</c:v>
                </c:pt>
                <c:pt idx="2">
                  <c:v>13.2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51-49B2-93FE-42CDFEB583E1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3</c:v>
                </c:pt>
                <c:pt idx="1">
                  <c:v>14.4</c:v>
                </c:pt>
                <c:pt idx="2">
                  <c:v>9.3000000000000007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951-49B2-93FE-42CDFEB583E1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3.3</c:v>
                </c:pt>
                <c:pt idx="1">
                  <c:v>14.6</c:v>
                </c:pt>
                <c:pt idx="2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951-49B2-93FE-42CDFEB583E1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2.7</c:v>
                </c:pt>
                <c:pt idx="1">
                  <c:v>16.2</c:v>
                </c:pt>
                <c:pt idx="2">
                  <c:v>10.1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951-49B2-93FE-42CDFEB583E1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13.4</c:v>
                </c:pt>
                <c:pt idx="2">
                  <c:v>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951-49B2-93FE-42CDFEB583E1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951-49B2-93FE-42CDFEB583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3400960"/>
        <c:axId val="63402752"/>
      </c:barChart>
      <c:catAx>
        <c:axId val="63400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4027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402752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40096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9.3000000000000007</c:v>
                </c:pt>
                <c:pt idx="1">
                  <c:v>13.2</c:v>
                </c:pt>
                <c:pt idx="2">
                  <c:v>9.3000000000000007</c:v>
                </c:pt>
                <c:pt idx="3">
                  <c:v>9.6</c:v>
                </c:pt>
                <c:pt idx="4">
                  <c:v>10.1</c:v>
                </c:pt>
                <c:pt idx="5">
                  <c:v>8.1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213-4325-BF02-0C2420F28836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12.4</c:v>
                </c:pt>
                <c:pt idx="1">
                  <c:v>12.5</c:v>
                </c:pt>
                <c:pt idx="2">
                  <c:v>11</c:v>
                </c:pt>
                <c:pt idx="3">
                  <c:v>13.7</c:v>
                </c:pt>
                <c:pt idx="4">
                  <c:v>13.2</c:v>
                </c:pt>
                <c:pt idx="5">
                  <c:v>9.1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213-4325-BF02-0C2420F28836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40.700000000000003</c:v>
                </c:pt>
                <c:pt idx="1">
                  <c:v>33.6</c:v>
                </c:pt>
                <c:pt idx="2">
                  <c:v>35.799999999999997</c:v>
                </c:pt>
                <c:pt idx="3">
                  <c:v>31.6</c:v>
                </c:pt>
                <c:pt idx="4">
                  <c:v>28.9</c:v>
                </c:pt>
                <c:pt idx="5">
                  <c:v>33.299999999999997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213-4325-BF02-0C2420F288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3019264"/>
        <c:axId val="63046016"/>
      </c:lineChart>
      <c:catAx>
        <c:axId val="63019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046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04601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01926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4.3</c:v>
                </c:pt>
                <c:pt idx="1">
                  <c:v>6.8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5F-4C0E-8A3E-A936E7AE9C10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5F-4C0E-8A3E-A936E7AE9C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2921728"/>
        <c:axId val="63017728"/>
      </c:barChart>
      <c:catAx>
        <c:axId val="62921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0177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01772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92172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23.1</c:v>
                </c:pt>
                <c:pt idx="1">
                  <c:v>24</c:v>
                </c:pt>
                <c:pt idx="2">
                  <c:v>11.9</c:v>
                </c:pt>
                <c:pt idx="3">
                  <c:v>9.8000000000000007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B7-4E74-9F2A-D80DE4B4517E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25.4</c:v>
                </c:pt>
                <c:pt idx="1">
                  <c:v>27.8</c:v>
                </c:pt>
                <c:pt idx="2">
                  <c:v>8</c:v>
                </c:pt>
                <c:pt idx="3">
                  <c:v>11.3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B7-4E74-9F2A-D80DE4B4517E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13.5</c:v>
                </c:pt>
                <c:pt idx="1">
                  <c:v>19.100000000000001</c:v>
                </c:pt>
                <c:pt idx="2">
                  <c:v>5</c:v>
                </c:pt>
                <c:pt idx="3">
                  <c:v>8.6999999999999993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CB7-4E74-9F2A-D80DE4B4517E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CB7-4E74-9F2A-D80DE4B451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3140992"/>
        <c:axId val="63142528"/>
      </c:barChart>
      <c:catAx>
        <c:axId val="63140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142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142528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14099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6.2</c:v>
                </c:pt>
                <c:pt idx="1">
                  <c:v>3.1</c:v>
                </c:pt>
                <c:pt idx="2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AA-4C49-95E3-B4D1C2330B79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7.1</c:v>
                </c:pt>
                <c:pt idx="1">
                  <c:v>3.6</c:v>
                </c:pt>
                <c:pt idx="2">
                  <c:v>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AA-4C49-95E3-B4D1C2330B79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3.6</c:v>
                </c:pt>
                <c:pt idx="1">
                  <c:v>4.0999999999999996</c:v>
                </c:pt>
                <c:pt idx="2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DAA-4C49-95E3-B4D1C2330B79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3.5</c:v>
                </c:pt>
                <c:pt idx="1">
                  <c:v>1.5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DAA-4C49-95E3-B4D1C2330B79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3.2</c:v>
                </c:pt>
                <c:pt idx="1">
                  <c:v>0.2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DAA-4C49-95E3-B4D1C2330B79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1.7</c:v>
                </c:pt>
                <c:pt idx="1">
                  <c:v>1.4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DAA-4C49-95E3-B4D1C2330B79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DAA-4C49-95E3-B4D1C2330B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3423616"/>
        <c:axId val="65257856"/>
      </c:barChart>
      <c:catAx>
        <c:axId val="63423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2578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25785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42361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1</c:v>
                </c:pt>
                <c:pt idx="1">
                  <c:v>3.9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E4-4412-B158-E59FEC102907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1.3</c:v>
                </c:pt>
                <c:pt idx="1">
                  <c:v>3.3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E4-4412-B158-E59FEC102907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1.6</c:v>
                </c:pt>
                <c:pt idx="1">
                  <c:v>3.6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E4-4412-B158-E59FEC102907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1.2</c:v>
                </c:pt>
                <c:pt idx="1">
                  <c:v>2.6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AE4-4412-B158-E59FEC102907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AE4-4412-B158-E59FEC1029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3247872"/>
        <c:axId val="63249408"/>
      </c:barChart>
      <c:catAx>
        <c:axId val="63247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2494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24940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24787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E4-4FE8-8B1E-FDE9C1410E7D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1.3</c:v>
                </c:pt>
                <c:pt idx="1">
                  <c:v>4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E4-4FE8-8B1E-FDE9C1410E7D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1.6</c:v>
                </c:pt>
                <c:pt idx="1">
                  <c:v>2.9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CE4-4FE8-8B1E-FDE9C1410E7D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1.5</c:v>
                </c:pt>
                <c:pt idx="1">
                  <c:v>1.8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CE4-4FE8-8B1E-FDE9C1410E7D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0.6</c:v>
                </c:pt>
                <c:pt idx="1">
                  <c:v>2.1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CE4-4FE8-8B1E-FDE9C1410E7D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0.8</c:v>
                </c:pt>
                <c:pt idx="1">
                  <c:v>2.6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CE4-4FE8-8B1E-FDE9C1410E7D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CE4-4FE8-8B1E-FDE9C1410E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3503360"/>
        <c:axId val="63510016"/>
      </c:barChart>
      <c:catAx>
        <c:axId val="63503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510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51001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50336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2</c:v>
                </c:pt>
                <c:pt idx="1">
                  <c:v>6.4</c:v>
                </c:pt>
                <c:pt idx="2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BD-4BFA-BFDE-81DA3EB4F3AD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3</c:v>
                </c:pt>
                <c:pt idx="1">
                  <c:v>6.2</c:v>
                </c:pt>
                <c:pt idx="2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BD-4BFA-BFDE-81DA3EB4F3AD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1.9</c:v>
                </c:pt>
                <c:pt idx="1">
                  <c:v>5.9</c:v>
                </c:pt>
                <c:pt idx="2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3BD-4BFA-BFDE-81DA3EB4F3AD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2</c:v>
                </c:pt>
                <c:pt idx="1">
                  <c:v>3.8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3BD-4BFA-BFDE-81DA3EB4F3AD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3.1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3BD-4BFA-BFDE-81DA3EB4F3AD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1.6</c:v>
                </c:pt>
                <c:pt idx="1">
                  <c:v>2.2999999999999998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3BD-4BFA-BFDE-81DA3EB4F3AD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3BD-4BFA-BFDE-81DA3EB4F3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6108544"/>
        <c:axId val="96416896"/>
      </c:barChart>
      <c:catAx>
        <c:axId val="96108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4168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41689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10854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1.5</c:v>
                </c:pt>
                <c:pt idx="1">
                  <c:v>2.9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31-4F61-B3CA-8BE9679F5441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1.6</c:v>
                </c:pt>
                <c:pt idx="1">
                  <c:v>1.8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31-4F61-B3CA-8BE9679F5441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0.7</c:v>
                </c:pt>
                <c:pt idx="1">
                  <c:v>2.6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131-4F61-B3CA-8BE9679F5441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1</c:v>
                </c:pt>
                <c:pt idx="1">
                  <c:v>1.8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131-4F61-B3CA-8BE9679F5441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0.9</c:v>
                </c:pt>
                <c:pt idx="1">
                  <c:v>0.6</c:v>
                </c:pt>
                <c:pt idx="2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131-4F61-B3CA-8BE9679F5441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1</c:v>
                </c:pt>
                <c:pt idx="1">
                  <c:v>2.9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131-4F61-B3CA-8BE9679F5441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131-4F61-B3CA-8BE9679F54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6497024"/>
        <c:axId val="97551488"/>
      </c:barChart>
      <c:catAx>
        <c:axId val="96497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5514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55148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49702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0DF-4467-981D-5B01398FAFA5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Binge Drinking</c:v>
                </c:pt>
                <c:pt idx="3">
                  <c:v>Vaporizer/E-Cigarette</c:v>
                </c:pt>
                <c:pt idx="4">
                  <c:v>Cigarettes</c:v>
                </c:pt>
                <c:pt idx="5">
                  <c:v>Prescription Amphetamines</c:v>
                </c:pt>
                <c:pt idx="6">
                  <c:v>Prescription Pain Relievers</c:v>
                </c:pt>
                <c:pt idx="7">
                  <c:v>Over-the-Counter Drugs</c:v>
                </c:pt>
                <c:pt idx="8">
                  <c:v>Depressants</c:v>
                </c:pt>
                <c:pt idx="9">
                  <c:v>Inhalants</c:v>
                </c:pt>
                <c:pt idx="10">
                  <c:v>LSD, PCP or Mushrooms</c:v>
                </c:pt>
                <c:pt idx="11">
                  <c:v>Synthetic Marijuana*</c:v>
                </c:pt>
                <c:pt idx="12">
                  <c:v>Club Drugs</c:v>
                </c:pt>
                <c:pt idx="13">
                  <c:v>Methamphetamine</c:v>
                </c:pt>
                <c:pt idx="14">
                  <c:v>Heroin</c:v>
                </c:pt>
                <c:pt idx="15">
                  <c:v>Cocaine or Crack Cocaine</c:v>
                </c:pt>
                <c:pt idx="16">
                  <c:v>Steroids (without a doctor’s order)</c:v>
                </c:pt>
                <c:pt idx="17">
                  <c:v>Flakka*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16.2</c:v>
                </c:pt>
                <c:pt idx="1">
                  <c:v>8.1</c:v>
                </c:pt>
                <c:pt idx="2">
                  <c:v>7.6</c:v>
                </c:pt>
                <c:pt idx="3">
                  <c:v>6.4</c:v>
                </c:pt>
                <c:pt idx="4">
                  <c:v>3.7</c:v>
                </c:pt>
                <c:pt idx="5">
                  <c:v>2</c:v>
                </c:pt>
                <c:pt idx="6">
                  <c:v>2</c:v>
                </c:pt>
                <c:pt idx="7">
                  <c:v>1.9</c:v>
                </c:pt>
                <c:pt idx="8">
                  <c:v>1.8</c:v>
                </c:pt>
                <c:pt idx="9">
                  <c:v>1.6</c:v>
                </c:pt>
                <c:pt idx="10">
                  <c:v>0.8</c:v>
                </c:pt>
                <c:pt idx="11">
                  <c:v>0.8</c:v>
                </c:pt>
                <c:pt idx="12">
                  <c:v>0.6</c:v>
                </c:pt>
                <c:pt idx="13">
                  <c:v>0.5</c:v>
                </c:pt>
                <c:pt idx="14">
                  <c:v>0.4</c:v>
                </c:pt>
                <c:pt idx="15">
                  <c:v>0.4</c:v>
                </c:pt>
                <c:pt idx="16">
                  <c:v>0.2</c:v>
                </c:pt>
                <c:pt idx="17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DF-4467-981D-5B01398FAF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2006016"/>
        <c:axId val="62007552"/>
      </c:barChart>
      <c:catAx>
        <c:axId val="62006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0075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00755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00601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12.7</c:v>
                </c:pt>
                <c:pt idx="1">
                  <c:v>6.8</c:v>
                </c:pt>
                <c:pt idx="2">
                  <c:v>9.5</c:v>
                </c:pt>
                <c:pt idx="3">
                  <c:v>21.7</c:v>
                </c:pt>
                <c:pt idx="4">
                  <c:v>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BF-48A6-92C0-A5C1E7DA5DCE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BF-48A6-92C0-A5C1E7DA5D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3572224"/>
        <c:axId val="63575552"/>
      </c:barChart>
      <c:catAx>
        <c:axId val="63572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5755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57555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57222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5.5</c:v>
                </c:pt>
                <c:pt idx="1">
                  <c:v>2.4</c:v>
                </c:pt>
                <c:pt idx="2">
                  <c:v>1</c:v>
                </c:pt>
                <c:pt idx="3">
                  <c:v>2.6</c:v>
                </c:pt>
                <c:pt idx="4">
                  <c:v>0.1</c:v>
                </c:pt>
                <c:pt idx="5">
                  <c:v>7.7</c:v>
                </c:pt>
                <c:pt idx="6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F8-45EB-AEA3-6EB2044CDFBF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F8-45EB-AEA3-6EB2044CDF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3769600"/>
        <c:axId val="63780352"/>
      </c:barChart>
      <c:catAx>
        <c:axId val="63769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7803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78035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76960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10.3</c:v>
                </c:pt>
                <c:pt idx="1">
                  <c:v>17.3</c:v>
                </c:pt>
                <c:pt idx="2">
                  <c:v>29.7</c:v>
                </c:pt>
                <c:pt idx="3">
                  <c:v>5.6</c:v>
                </c:pt>
                <c:pt idx="4">
                  <c:v>6.2</c:v>
                </c:pt>
                <c:pt idx="5">
                  <c:v>15.8</c:v>
                </c:pt>
                <c:pt idx="6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33-4943-96FE-12F80F2734DC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8.6999999999999993</c:v>
                </c:pt>
                <c:pt idx="1">
                  <c:v>7.4</c:v>
                </c:pt>
                <c:pt idx="2">
                  <c:v>18.2</c:v>
                </c:pt>
                <c:pt idx="3">
                  <c:v>8.4</c:v>
                </c:pt>
                <c:pt idx="4">
                  <c:v>3.2</c:v>
                </c:pt>
                <c:pt idx="5">
                  <c:v>6.8</c:v>
                </c:pt>
                <c:pt idx="6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33-4943-96FE-12F80F2734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3803776"/>
        <c:axId val="63811968"/>
      </c:barChart>
      <c:catAx>
        <c:axId val="63803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8119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81196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80377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3.1</c:v>
                </c:pt>
                <c:pt idx="1">
                  <c:v>15.9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BC-442B-AA9B-40570EB2FD2A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BC-442B-AA9B-40570EB2FD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3816448"/>
        <c:axId val="63817984"/>
      </c:barChart>
      <c:catAx>
        <c:axId val="63816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8179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817984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81644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51</c:v>
                </c:pt>
                <c:pt idx="1">
                  <c:v>62</c:v>
                </c:pt>
                <c:pt idx="2">
                  <c:v>62</c:v>
                </c:pt>
                <c:pt idx="3">
                  <c:v>69</c:v>
                </c:pt>
                <c:pt idx="4">
                  <c:v>62</c:v>
                </c:pt>
                <c:pt idx="5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0E-495E-A855-542D5967E517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0E-495E-A855-542D5967E5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5234816"/>
        <c:axId val="65236352"/>
      </c:barChart>
      <c:catAx>
        <c:axId val="6523481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23635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523635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23481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44</c:v>
                </c:pt>
                <c:pt idx="1">
                  <c:v>53</c:v>
                </c:pt>
                <c:pt idx="2">
                  <c:v>36</c:v>
                </c:pt>
                <c:pt idx="3">
                  <c:v>32</c:v>
                </c:pt>
                <c:pt idx="4">
                  <c:v>27</c:v>
                </c:pt>
                <c:pt idx="5">
                  <c:v>31</c:v>
                </c:pt>
                <c:pt idx="6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0A-4051-9326-D9E54D983970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0A-4051-9326-D9E54D9839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5213568"/>
        <c:axId val="65220608"/>
      </c:barChart>
      <c:catAx>
        <c:axId val="6521356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22060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522060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21356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37</c:v>
                </c:pt>
                <c:pt idx="1">
                  <c:v>46</c:v>
                </c:pt>
                <c:pt idx="2">
                  <c:v>31</c:v>
                </c:pt>
                <c:pt idx="3">
                  <c:v>23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EC-4603-BEC8-C8AD51BEC912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EC-4603-BEC8-C8AD51BEC9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2855808"/>
        <c:axId val="65214336"/>
      </c:barChart>
      <c:catAx>
        <c:axId val="6285580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21433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521433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85580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69</c:v>
                </c:pt>
                <c:pt idx="1">
                  <c:v>63</c:v>
                </c:pt>
                <c:pt idx="2">
                  <c:v>55</c:v>
                </c:pt>
                <c:pt idx="3">
                  <c:v>65</c:v>
                </c:pt>
                <c:pt idx="4">
                  <c:v>70</c:v>
                </c:pt>
                <c:pt idx="5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BA-42EF-9363-AB3E03A3B252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BA-42EF-9363-AB3E03A3B2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3272448"/>
        <c:axId val="63273984"/>
      </c:barChart>
      <c:catAx>
        <c:axId val="6327244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27398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327398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27244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45</c:v>
                </c:pt>
                <c:pt idx="1">
                  <c:v>51</c:v>
                </c:pt>
                <c:pt idx="2">
                  <c:v>33</c:v>
                </c:pt>
                <c:pt idx="3">
                  <c:v>24</c:v>
                </c:pt>
                <c:pt idx="4">
                  <c:v>46</c:v>
                </c:pt>
                <c:pt idx="5">
                  <c:v>32</c:v>
                </c:pt>
                <c:pt idx="6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A2-4B16-B279-7DA312AF9766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A2-4B16-B279-7DA312AF97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5626496"/>
        <c:axId val="65628032"/>
      </c:barChart>
      <c:catAx>
        <c:axId val="6562649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62803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562803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62649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35</c:v>
                </c:pt>
                <c:pt idx="1">
                  <c:v>57</c:v>
                </c:pt>
                <c:pt idx="2">
                  <c:v>30</c:v>
                </c:pt>
                <c:pt idx="3">
                  <c:v>33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F3-4494-8D96-E6CA043BCF00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F3-4494-8D96-E6CA043BCF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5604608"/>
        <c:axId val="65640704"/>
      </c:barChart>
      <c:catAx>
        <c:axId val="6560460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64070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564070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60460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15.8</c:v>
                </c:pt>
                <c:pt idx="1">
                  <c:v>41.9</c:v>
                </c:pt>
                <c:pt idx="2">
                  <c:v>29.9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EB-4680-8FBB-34895BC30C1F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15.9</c:v>
                </c:pt>
                <c:pt idx="1">
                  <c:v>37.9</c:v>
                </c:pt>
                <c:pt idx="2">
                  <c:v>27.6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EB-4680-8FBB-34895BC30C1F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17.100000000000001</c:v>
                </c:pt>
                <c:pt idx="1">
                  <c:v>37.700000000000003</c:v>
                </c:pt>
                <c:pt idx="2">
                  <c:v>28.5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3EB-4680-8FBB-34895BC30C1F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13.7</c:v>
                </c:pt>
                <c:pt idx="1">
                  <c:v>36.5</c:v>
                </c:pt>
                <c:pt idx="2">
                  <c:v>26.3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3EB-4680-8FBB-34895BC30C1F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8.9</c:v>
                </c:pt>
                <c:pt idx="1">
                  <c:v>30.8</c:v>
                </c:pt>
                <c:pt idx="2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3EB-4680-8FBB-34895BC30C1F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23.5</c:v>
                </c:pt>
                <c:pt idx="2">
                  <c:v>16.2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3EB-4680-8FBB-34895BC30C1F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3EB-4680-8FBB-34895BC30C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2455808"/>
        <c:axId val="62457728"/>
      </c:barChart>
      <c:catAx>
        <c:axId val="62455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4577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45772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45580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7.3</c:v>
                </c:pt>
                <c:pt idx="1">
                  <c:v>21.1</c:v>
                </c:pt>
                <c:pt idx="2">
                  <c:v>14.9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C4-4A87-A289-0E7E7A459305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7.3</c:v>
                </c:pt>
                <c:pt idx="1">
                  <c:v>23.9</c:v>
                </c:pt>
                <c:pt idx="2">
                  <c:v>16.100000000000001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C4-4A87-A289-0E7E7A459305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6.7</c:v>
                </c:pt>
                <c:pt idx="1">
                  <c:v>21.2</c:v>
                </c:pt>
                <c:pt idx="2">
                  <c:v>14.7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3C4-4A87-A289-0E7E7A459305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6.6</c:v>
                </c:pt>
                <c:pt idx="1">
                  <c:v>18.100000000000001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3C4-4A87-A289-0E7E7A459305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4</c:v>
                </c:pt>
                <c:pt idx="1">
                  <c:v>19.5</c:v>
                </c:pt>
                <c:pt idx="2">
                  <c:v>12.4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3C4-4A87-A289-0E7E7A459305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1.6</c:v>
                </c:pt>
                <c:pt idx="1">
                  <c:v>13</c:v>
                </c:pt>
                <c:pt idx="2">
                  <c:v>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3C4-4A87-A289-0E7E7A459305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3C4-4A87-A289-0E7E7A4593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2501248"/>
        <c:axId val="62503936"/>
      </c:barChart>
      <c:catAx>
        <c:axId val="62501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5039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503936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5012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29.9</c:v>
                </c:pt>
                <c:pt idx="1">
                  <c:v>27.6</c:v>
                </c:pt>
                <c:pt idx="2">
                  <c:v>28.5</c:v>
                </c:pt>
                <c:pt idx="3">
                  <c:v>26.3</c:v>
                </c:pt>
                <c:pt idx="4">
                  <c:v>21</c:v>
                </c:pt>
                <c:pt idx="5">
                  <c:v>16.2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8B9-4E82-8814-9563EEC171D8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14.9</c:v>
                </c:pt>
                <c:pt idx="1">
                  <c:v>16.100000000000001</c:v>
                </c:pt>
                <c:pt idx="2">
                  <c:v>14.7</c:v>
                </c:pt>
                <c:pt idx="3">
                  <c:v>13</c:v>
                </c:pt>
                <c:pt idx="4">
                  <c:v>12.4</c:v>
                </c:pt>
                <c:pt idx="5">
                  <c:v>7.6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8B9-4E82-8814-9563EEC171D8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32.799999999999997</c:v>
                </c:pt>
                <c:pt idx="1">
                  <c:v>28.3</c:v>
                </c:pt>
                <c:pt idx="2">
                  <c:v>23</c:v>
                </c:pt>
                <c:pt idx="3">
                  <c:v>29.9</c:v>
                </c:pt>
                <c:pt idx="4">
                  <c:v>24.2</c:v>
                </c:pt>
                <c:pt idx="5">
                  <c:v>18.3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8B9-4E82-8814-9563EEC171D8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42.1</c:v>
                </c:pt>
                <c:pt idx="1">
                  <c:v>39.700000000000003</c:v>
                </c:pt>
                <c:pt idx="2">
                  <c:v>42.9</c:v>
                </c:pt>
                <c:pt idx="3">
                  <c:v>37.9</c:v>
                </c:pt>
                <c:pt idx="4">
                  <c:v>42.9</c:v>
                </c:pt>
                <c:pt idx="5">
                  <c:v>46.3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8B9-4E82-8814-9563EEC171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841984"/>
        <c:axId val="62869504"/>
      </c:lineChart>
      <c:catAx>
        <c:axId val="62841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8695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86950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8419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10.1</c:v>
                </c:pt>
                <c:pt idx="1">
                  <c:v>1.2</c:v>
                </c:pt>
                <c:pt idx="2">
                  <c:v>1.2</c:v>
                </c:pt>
                <c:pt idx="3">
                  <c:v>18.399999999999999</c:v>
                </c:pt>
                <c:pt idx="4">
                  <c:v>44.6</c:v>
                </c:pt>
                <c:pt idx="5">
                  <c:v>0</c:v>
                </c:pt>
                <c:pt idx="6">
                  <c:v>5.9</c:v>
                </c:pt>
                <c:pt idx="7">
                  <c:v>18.7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E6-40D4-8924-B6A3793D325C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E6-40D4-8924-B6A3793D32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2870656"/>
        <c:axId val="62942208"/>
      </c:barChart>
      <c:catAx>
        <c:axId val="62870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9422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94220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87065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33.9</c:v>
                </c:pt>
                <c:pt idx="1">
                  <c:v>38.9</c:v>
                </c:pt>
                <c:pt idx="2">
                  <c:v>3.9</c:v>
                </c:pt>
                <c:pt idx="3">
                  <c:v>1.8</c:v>
                </c:pt>
                <c:pt idx="4">
                  <c:v>1.1000000000000001</c:v>
                </c:pt>
                <c:pt idx="5">
                  <c:v>1.8</c:v>
                </c:pt>
                <c:pt idx="6">
                  <c:v>2.5</c:v>
                </c:pt>
                <c:pt idx="7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BC-4DC1-B546-38CC372A2020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BC-4DC1-B546-38CC372A20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3193088"/>
        <c:axId val="63194624"/>
      </c:barChart>
      <c:catAx>
        <c:axId val="63193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194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19462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19308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5.2</c:v>
                </c:pt>
                <c:pt idx="1">
                  <c:v>16.899999999999999</c:v>
                </c:pt>
                <c:pt idx="2">
                  <c:v>11.5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8A-49F5-AC3E-508C15A898BD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6.9</c:v>
                </c:pt>
                <c:pt idx="1">
                  <c:v>21</c:v>
                </c:pt>
                <c:pt idx="2">
                  <c:v>14.4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8A-49F5-AC3E-508C15A898BD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12.1</c:v>
                </c:pt>
                <c:pt idx="2">
                  <c:v>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18A-49F5-AC3E-508C15A898BD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11.9</c:v>
                </c:pt>
                <c:pt idx="2">
                  <c:v>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18A-49F5-AC3E-508C15A898BD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3.5</c:v>
                </c:pt>
                <c:pt idx="1">
                  <c:v>9.9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18A-49F5-AC3E-508C15A898BD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5.0999999999999996</c:v>
                </c:pt>
                <c:pt idx="2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18A-49F5-AC3E-508C15A898BD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18A-49F5-AC3E-508C15A898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2837120"/>
        <c:axId val="62839040"/>
      </c:barChart>
      <c:catAx>
        <c:axId val="62837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839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83904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83712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11.5</c:v>
                </c:pt>
                <c:pt idx="1">
                  <c:v>14.4</c:v>
                </c:pt>
                <c:pt idx="2">
                  <c:v>8.9</c:v>
                </c:pt>
                <c:pt idx="3">
                  <c:v>8.5</c:v>
                </c:pt>
                <c:pt idx="4">
                  <c:v>7</c:v>
                </c:pt>
                <c:pt idx="5">
                  <c:v>3.7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651-406D-966D-54904692F146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35.9</c:v>
                </c:pt>
                <c:pt idx="1">
                  <c:v>29.5</c:v>
                </c:pt>
                <c:pt idx="2">
                  <c:v>20.5</c:v>
                </c:pt>
                <c:pt idx="3">
                  <c:v>22.8</c:v>
                </c:pt>
                <c:pt idx="4">
                  <c:v>20.7</c:v>
                </c:pt>
                <c:pt idx="5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651-406D-966D-54904692F146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65.5</c:v>
                </c:pt>
                <c:pt idx="1">
                  <c:v>62.4</c:v>
                </c:pt>
                <c:pt idx="2">
                  <c:v>65.3</c:v>
                </c:pt>
                <c:pt idx="3">
                  <c:v>65.3</c:v>
                </c:pt>
                <c:pt idx="4">
                  <c:v>64.099999999999994</c:v>
                </c:pt>
                <c:pt idx="5">
                  <c:v>72.7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651-406D-966D-54904692F1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572032"/>
        <c:axId val="62904960"/>
      </c:lineChart>
      <c:catAx>
        <c:axId val="62572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9049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90496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5720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Sumter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Sumter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603815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669937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Sumter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Sumter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75361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Sumter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Sumter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11152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Sumter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Sumter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Sumter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506040"/>
              </p:ext>
            </p:extLst>
          </p:nvPr>
        </p:nvGraphicFramePr>
        <p:xfrm>
          <a:off x="390525" y="13620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984181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Sumter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Sumter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5131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Sumter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Sumter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Sumter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083061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793328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Sumter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Sumter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156084"/>
              </p:ext>
            </p:extLst>
          </p:nvPr>
        </p:nvGraphicFramePr>
        <p:xfrm>
          <a:off x="381000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Sumter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Sumter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901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5.5 percentage points for M.S. prevalence rates and 6.1 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Sumter County, past-30-day alcohol use was reported at 16.2%,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14.9% in 2006 to 7.6%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11.5% in 2006 to 3.7%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13.5% of high school students have ridden in a car with a driver who was under the influence of alcohol, and 19.1%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82627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Sumter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Sumter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35512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Sumter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Sumter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52606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Sumter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Sumter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18448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Sumter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Sumter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523217"/>
              </p:ext>
            </p:extLst>
          </p:nvPr>
        </p:nvGraphicFramePr>
        <p:xfrm>
          <a:off x="40005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Sumter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Sumter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651740"/>
              </p:ext>
            </p:extLst>
          </p:nvPr>
        </p:nvGraphicFramePr>
        <p:xfrm>
          <a:off x="397714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Sumter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Sumter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Sumter County, 6.8% of surveyed students reported the use of any illicit drug other than marijuana in the past 30 days, matching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4.4% in 2006 to 1.6%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4.2% in 2012 to 0.8%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1.7%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73331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Sumter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Sumter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96335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Sumter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74230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Sumter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Sumter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Sumter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(1.0%)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(0.1%) are 1.0%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(7.7%)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(5.5%).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Sumter County, 23.7% of students have been socially bullied, 12.1% have been physically bullied, and 7.1%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3.1% of students have belonged to a gang, and 2.1%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311983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Sumter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Sumter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51031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Sumter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Sumter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95666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Sumter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Sumter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0656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Sumter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Sumter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46312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Sumter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Sumter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Sumter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069532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06144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Sumter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Sumter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>
                <a:latin typeface="Gill Sans MT" pitchFamily="34" charset="0"/>
              </a:rPr>
              <a:t>(51%), </a:t>
            </a:r>
            <a:r>
              <a:rPr lang="en-US" sz="2800" i="1" dirty="0">
                <a:latin typeface="Gill Sans MT" pitchFamily="34" charset="0"/>
              </a:rPr>
              <a:t>Family Opportunities for Prosocial Involvement </a:t>
            </a:r>
            <a:r>
              <a:rPr lang="en-US" sz="2800" dirty="0">
                <a:latin typeface="Gill Sans MT" pitchFamily="34" charset="0"/>
              </a:rPr>
              <a:t>(62%),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(62%),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(62%),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(62%)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>
                <a:latin typeface="Gill Sans MT" pitchFamily="34" charset="0"/>
              </a:rPr>
              <a:t>(62%) and</a:t>
            </a:r>
            <a:r>
              <a:rPr lang="en-US" sz="2800" i="1" dirty="0">
                <a:latin typeface="Gill Sans MT" pitchFamily="34" charset="0"/>
              </a:rPr>
              <a:t> Family Opportunities for Prosocial Involvement </a:t>
            </a:r>
            <a:r>
              <a:rPr lang="en-US" sz="2800" dirty="0">
                <a:latin typeface="Gill Sans MT" pitchFamily="34" charset="0"/>
              </a:rPr>
              <a:t>(63%)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(53%)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(46%)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</a:t>
            </a:r>
            <a:r>
              <a:rPr lang="en-US" sz="2800" i="1">
                <a:latin typeface="Gill Sans MT" pitchFamily="34" charset="0"/>
              </a:rPr>
              <a:t>School </a:t>
            </a:r>
            <a:r>
              <a:rPr lang="en-US" sz="2800">
                <a:latin typeface="Gill Sans MT" pitchFamily="34" charset="0"/>
              </a:rPr>
              <a:t>(57%) </a:t>
            </a:r>
            <a:r>
              <a:rPr lang="en-US" sz="2800" dirty="0">
                <a:latin typeface="Gill Sans MT" pitchFamily="34" charset="0"/>
              </a:rPr>
              <a:t>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(51%)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Sumter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29861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34.6% for lifetime use and 16.2% for past-30-day use, alcohol is the most commonly used drug among Sumter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(19.5% lifetime and 6.4% past-30-day) and marijuana (15.8% lifetime and 8.1%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17.3%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3.7% for cigarettes to 0.2% for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83036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Sumter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Sumter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838003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Sumter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Sumter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9145</TotalTime>
  <Words>1368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Sumter County PowerPoint</dc:title>
  <dc:creator>Bert Rothenbach</dc:creator>
  <cp:lastModifiedBy>VanDyke, Misty N</cp:lastModifiedBy>
  <cp:revision>338</cp:revision>
  <dcterms:created xsi:type="dcterms:W3CDTF">2010-11-20T14:45:41Z</dcterms:created>
  <dcterms:modified xsi:type="dcterms:W3CDTF">2025-06-23T18:11:13Z</dcterms:modified>
</cp:coreProperties>
</file>