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LSD, PCP or Mushrooms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40.200000000000003</c:v>
                </c:pt>
                <c:pt idx="1">
                  <c:v>24.8</c:v>
                </c:pt>
                <c:pt idx="2">
                  <c:v>17.8</c:v>
                </c:pt>
                <c:pt idx="3">
                  <c:v>12.8</c:v>
                </c:pt>
                <c:pt idx="4">
                  <c:v>12.5</c:v>
                </c:pt>
                <c:pt idx="5">
                  <c:v>4.8</c:v>
                </c:pt>
                <c:pt idx="6">
                  <c:v>3.9</c:v>
                </c:pt>
                <c:pt idx="7">
                  <c:v>3.5</c:v>
                </c:pt>
                <c:pt idx="8">
                  <c:v>3.2</c:v>
                </c:pt>
                <c:pt idx="9">
                  <c:v>2.6</c:v>
                </c:pt>
                <c:pt idx="10">
                  <c:v>2.4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1.7</c:v>
                </c:pt>
                <c:pt idx="14">
                  <c:v>1</c:v>
                </c:pt>
                <c:pt idx="15">
                  <c:v>0.5</c:v>
                </c:pt>
                <c:pt idx="16">
                  <c:v>0.3</c:v>
                </c:pt>
                <c:pt idx="17">
                  <c:v>0.3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0299776"/>
        <c:axId val="65262720"/>
      </c:barChart>
      <c:catAx>
        <c:axId val="9029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6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627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99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559040"/>
        <c:axId val="91560576"/>
      </c:barChart>
      <c:catAx>
        <c:axId val="9155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6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5605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59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3.6</c:v>
                </c:pt>
                <c:pt idx="1">
                  <c:v>13.5</c:v>
                </c:pt>
                <c:pt idx="2">
                  <c:v>9.4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3.4</c:v>
                </c:pt>
                <c:pt idx="1">
                  <c:v>13</c:v>
                </c:pt>
                <c:pt idx="2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6.3</c:v>
                </c:pt>
                <c:pt idx="1">
                  <c:v>13.6</c:v>
                </c:pt>
                <c:pt idx="2">
                  <c:v>10.4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</c:v>
                </c:pt>
                <c:pt idx="1">
                  <c:v>17.8</c:v>
                </c:pt>
                <c:pt idx="2">
                  <c:v>11.4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2.6</c:v>
                </c:pt>
                <c:pt idx="1">
                  <c:v>16.8</c:v>
                </c:pt>
                <c:pt idx="2">
                  <c:v>10.6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12.7</c:v>
                </c:pt>
                <c:pt idx="2">
                  <c:v>8.6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518080"/>
        <c:axId val="91519616"/>
      </c:barChart>
      <c:catAx>
        <c:axId val="9151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19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5196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180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9.4</c:v>
                </c:pt>
                <c:pt idx="1">
                  <c:v>8.9</c:v>
                </c:pt>
                <c:pt idx="2">
                  <c:v>10.4</c:v>
                </c:pt>
                <c:pt idx="3">
                  <c:v>11.4</c:v>
                </c:pt>
                <c:pt idx="4">
                  <c:v>10.6</c:v>
                </c:pt>
                <c:pt idx="5">
                  <c:v>8.6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8.9</c:v>
                </c:pt>
                <c:pt idx="1">
                  <c:v>7.1</c:v>
                </c:pt>
                <c:pt idx="2">
                  <c:v>7</c:v>
                </c:pt>
                <c:pt idx="3">
                  <c:v>10.4</c:v>
                </c:pt>
                <c:pt idx="4">
                  <c:v>10.5</c:v>
                </c:pt>
                <c:pt idx="5">
                  <c:v>7.8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35.700000000000003</c:v>
                </c:pt>
                <c:pt idx="1">
                  <c:v>34.700000000000003</c:v>
                </c:pt>
                <c:pt idx="2">
                  <c:v>30.8</c:v>
                </c:pt>
                <c:pt idx="3">
                  <c:v>28.5</c:v>
                </c:pt>
                <c:pt idx="4">
                  <c:v>28.1</c:v>
                </c:pt>
                <c:pt idx="5">
                  <c:v>26.2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654784"/>
        <c:axId val="91665152"/>
      </c:lineChart>
      <c:catAx>
        <c:axId val="9165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6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6651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54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4117399286128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3.9</c:v>
                </c:pt>
                <c:pt idx="1">
                  <c:v>7.3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259200"/>
        <c:axId val="106260736"/>
      </c:barChart>
      <c:catAx>
        <c:axId val="1062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607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592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20.5</c:v>
                </c:pt>
                <c:pt idx="1">
                  <c:v>24.5</c:v>
                </c:pt>
                <c:pt idx="2">
                  <c:v>9</c:v>
                </c:pt>
                <c:pt idx="3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20.8</c:v>
                </c:pt>
                <c:pt idx="2">
                  <c:v>6.2</c:v>
                </c:pt>
                <c:pt idx="3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en-US" sz="1000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19.3</c:v>
                </c:pt>
                <c:pt idx="2">
                  <c:v>5.3</c:v>
                </c:pt>
                <c:pt idx="3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016768"/>
        <c:axId val="106018304"/>
      </c:barChart>
      <c:catAx>
        <c:axId val="10601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183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16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2.4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3.6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5.7</c:v>
                </c:pt>
                <c:pt idx="1">
                  <c:v>2.2999999999999998</c:v>
                </c:pt>
                <c:pt idx="2">
                  <c:v>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3.3</c:v>
                </c:pt>
                <c:pt idx="1">
                  <c:v>1.6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0.8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038784"/>
        <c:axId val="106040320"/>
      </c:barChart>
      <c:catAx>
        <c:axId val="10603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403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387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2.9</c:v>
                </c:pt>
                <c:pt idx="2">
                  <c:v>2.9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0.9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087552"/>
        <c:axId val="106089088"/>
      </c:barChart>
      <c:catAx>
        <c:axId val="1060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8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89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87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371328"/>
        <c:axId val="106385408"/>
      </c:barChart>
      <c:catAx>
        <c:axId val="10637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8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385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713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454400"/>
        <c:axId val="106464384"/>
      </c:barChart>
      <c:catAx>
        <c:axId val="1064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6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643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54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1.8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599168"/>
        <c:axId val="106600704"/>
      </c:barChart>
      <c:catAx>
        <c:axId val="10659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0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007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99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Flakka*</c:v>
                </c:pt>
                <c:pt idx="12">
                  <c:v>Club Drugs</c:v>
                </c:pt>
                <c:pt idx="13">
                  <c:v>LSD, PCP or Mushrooms</c:v>
                </c:pt>
                <c:pt idx="14">
                  <c:v>Cocaine or Crack Cocaine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18.600000000000001</c:v>
                </c:pt>
                <c:pt idx="1">
                  <c:v>9.1999999999999993</c:v>
                </c:pt>
                <c:pt idx="2">
                  <c:v>8.8000000000000007</c:v>
                </c:pt>
                <c:pt idx="3">
                  <c:v>8.6</c:v>
                </c:pt>
                <c:pt idx="4">
                  <c:v>2.4</c:v>
                </c:pt>
                <c:pt idx="5">
                  <c:v>1.5</c:v>
                </c:pt>
                <c:pt idx="6">
                  <c:v>1.3</c:v>
                </c:pt>
                <c:pt idx="7">
                  <c:v>1.3</c:v>
                </c:pt>
                <c:pt idx="8">
                  <c:v>1.1000000000000001</c:v>
                </c:pt>
                <c:pt idx="9">
                  <c:v>0.8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0.5</c:v>
                </c:pt>
                <c:pt idx="14">
                  <c:v>0.4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179648"/>
        <c:axId val="65181184"/>
      </c:barChart>
      <c:catAx>
        <c:axId val="651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81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79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12.1</c:v>
                </c:pt>
                <c:pt idx="1">
                  <c:v>5.6</c:v>
                </c:pt>
                <c:pt idx="2">
                  <c:v>11.4</c:v>
                </c:pt>
                <c:pt idx="3">
                  <c:v>23.3</c:v>
                </c:pt>
                <c:pt idx="4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539648"/>
        <c:axId val="106541440"/>
      </c:barChart>
      <c:catAx>
        <c:axId val="10653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4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5414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39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4.3</c:v>
                </c:pt>
                <c:pt idx="1">
                  <c:v>2.8</c:v>
                </c:pt>
                <c:pt idx="2">
                  <c:v>1.6</c:v>
                </c:pt>
                <c:pt idx="3">
                  <c:v>1.8</c:v>
                </c:pt>
                <c:pt idx="4">
                  <c:v>1</c:v>
                </c:pt>
                <c:pt idx="5">
                  <c:v>7.5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672896"/>
        <c:axId val="106674432"/>
      </c:barChart>
      <c:catAx>
        <c:axId val="10667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7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744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72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4.8</c:v>
                </c:pt>
                <c:pt idx="1">
                  <c:v>14.5</c:v>
                </c:pt>
                <c:pt idx="2">
                  <c:v>34.700000000000003</c:v>
                </c:pt>
                <c:pt idx="3">
                  <c:v>8.1</c:v>
                </c:pt>
                <c:pt idx="4">
                  <c:v>6.9</c:v>
                </c:pt>
                <c:pt idx="5">
                  <c:v>16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1.5168752370117002E-3"/>
                  <c:y val="-2.0631850419084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3.4</c:v>
                </c:pt>
                <c:pt idx="1">
                  <c:v>6.8</c:v>
                </c:pt>
                <c:pt idx="2">
                  <c:v>17.3</c:v>
                </c:pt>
                <c:pt idx="3">
                  <c:v>5.9</c:v>
                </c:pt>
                <c:pt idx="4">
                  <c:v>5.5</c:v>
                </c:pt>
                <c:pt idx="5">
                  <c:v>10.6</c:v>
                </c:pt>
                <c:pt idx="6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728064"/>
        <c:axId val="106742144"/>
      </c:barChart>
      <c:catAx>
        <c:axId val="10672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4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7421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28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13.6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4</c:v>
                </c:pt>
                <c:pt idx="1">
                  <c:v>13.6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828544"/>
        <c:axId val="106830080"/>
      </c:barChart>
      <c:catAx>
        <c:axId val="1068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3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8300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28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59</c:v>
                </c:pt>
                <c:pt idx="2">
                  <c:v>57</c:v>
                </c:pt>
                <c:pt idx="3">
                  <c:v>48</c:v>
                </c:pt>
                <c:pt idx="4">
                  <c:v>51</c:v>
                </c:pt>
                <c:pt idx="5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887808"/>
        <c:axId val="106905984"/>
      </c:barChart>
      <c:catAx>
        <c:axId val="10688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05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905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8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57</c:v>
                </c:pt>
                <c:pt idx="2">
                  <c:v>36</c:v>
                </c:pt>
                <c:pt idx="3">
                  <c:v>34</c:v>
                </c:pt>
                <c:pt idx="4">
                  <c:v>16</c:v>
                </c:pt>
                <c:pt idx="5">
                  <c:v>45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971520"/>
        <c:axId val="106973056"/>
      </c:barChart>
      <c:catAx>
        <c:axId val="106971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730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9730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71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51</c:v>
                </c:pt>
                <c:pt idx="1">
                  <c:v>51</c:v>
                </c:pt>
                <c:pt idx="2">
                  <c:v>39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362176"/>
        <c:axId val="107363712"/>
      </c:barChart>
      <c:catAx>
        <c:axId val="1073621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37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3637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21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61</c:v>
                </c:pt>
                <c:pt idx="2">
                  <c:v>59</c:v>
                </c:pt>
                <c:pt idx="3">
                  <c:v>61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105664"/>
        <c:axId val="107107456"/>
      </c:barChart>
      <c:catAx>
        <c:axId val="107105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07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107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05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56</c:v>
                </c:pt>
                <c:pt idx="2">
                  <c:v>26</c:v>
                </c:pt>
                <c:pt idx="3">
                  <c:v>27</c:v>
                </c:pt>
                <c:pt idx="4">
                  <c:v>29</c:v>
                </c:pt>
                <c:pt idx="5">
                  <c:v>39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172992"/>
        <c:axId val="107174528"/>
      </c:barChart>
      <c:catAx>
        <c:axId val="107172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74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174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72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52</c:v>
                </c:pt>
                <c:pt idx="1">
                  <c:v>47</c:v>
                </c:pt>
                <c:pt idx="2">
                  <c:v>29</c:v>
                </c:pt>
                <c:pt idx="3">
                  <c:v>32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305600"/>
        <c:axId val="107315584"/>
      </c:barChart>
      <c:catAx>
        <c:axId val="107305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15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315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5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21</c:v>
                </c:pt>
                <c:pt idx="1">
                  <c:v>40.799999999999997</c:v>
                </c:pt>
                <c:pt idx="2">
                  <c:v>32.5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37.799999999999997</c:v>
                </c:pt>
                <c:pt idx="2">
                  <c:v>29.4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20.6</c:v>
                </c:pt>
                <c:pt idx="1">
                  <c:v>37.1</c:v>
                </c:pt>
                <c:pt idx="2">
                  <c:v>29.9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12.5</c:v>
                </c:pt>
                <c:pt idx="1">
                  <c:v>38</c:v>
                </c:pt>
                <c:pt idx="2">
                  <c:v>26.7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10.3</c:v>
                </c:pt>
                <c:pt idx="1">
                  <c:v>31.3</c:v>
                </c:pt>
                <c:pt idx="2">
                  <c:v>22.1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7.3</c:v>
                </c:pt>
                <c:pt idx="1">
                  <c:v>26.2</c:v>
                </c:pt>
                <c:pt idx="2">
                  <c:v>18.600000000000001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349760"/>
        <c:axId val="91351296"/>
      </c:barChart>
      <c:catAx>
        <c:axId val="9134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5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35129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49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9.4</c:v>
                </c:pt>
                <c:pt idx="1">
                  <c:v>20.3</c:v>
                </c:pt>
                <c:pt idx="2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5.8</c:v>
                </c:pt>
                <c:pt idx="1">
                  <c:v>19.8</c:v>
                </c:pt>
                <c:pt idx="2">
                  <c:v>13.9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8.9</c:v>
                </c:pt>
                <c:pt idx="1">
                  <c:v>18.399999999999999</c:v>
                </c:pt>
                <c:pt idx="2">
                  <c:v>14.2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18.3</c:v>
                </c:pt>
                <c:pt idx="2">
                  <c:v>12.1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4.8</c:v>
                </c:pt>
                <c:pt idx="1">
                  <c:v>15.8</c:v>
                </c:pt>
                <c:pt idx="2">
                  <c:v>11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3.9</c:v>
                </c:pt>
                <c:pt idx="1">
                  <c:v>12.1</c:v>
                </c:pt>
                <c:pt idx="2">
                  <c:v>8.8000000000000007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066880"/>
        <c:axId val="65068416"/>
      </c:barChart>
      <c:catAx>
        <c:axId val="650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6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0684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66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32.5</c:v>
                </c:pt>
                <c:pt idx="1">
                  <c:v>29.4</c:v>
                </c:pt>
                <c:pt idx="2">
                  <c:v>29.9</c:v>
                </c:pt>
                <c:pt idx="3">
                  <c:v>26.7</c:v>
                </c:pt>
                <c:pt idx="4">
                  <c:v>22.1</c:v>
                </c:pt>
                <c:pt idx="5">
                  <c:v>18.600000000000001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15.7</c:v>
                </c:pt>
                <c:pt idx="1">
                  <c:v>13.9</c:v>
                </c:pt>
                <c:pt idx="2">
                  <c:v>14.2</c:v>
                </c:pt>
                <c:pt idx="3">
                  <c:v>12.1</c:v>
                </c:pt>
                <c:pt idx="4">
                  <c:v>11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</c:v>
                </c:pt>
                <c:pt idx="1">
                  <c:v>32</c:v>
                </c:pt>
                <c:pt idx="2">
                  <c:v>26.2</c:v>
                </c:pt>
                <c:pt idx="3">
                  <c:v>26.1</c:v>
                </c:pt>
                <c:pt idx="4">
                  <c:v>21.5</c:v>
                </c:pt>
                <c:pt idx="5">
                  <c:v>19.5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42.8</c:v>
                </c:pt>
                <c:pt idx="1">
                  <c:v>44.2</c:v>
                </c:pt>
                <c:pt idx="2">
                  <c:v>42.9</c:v>
                </c:pt>
                <c:pt idx="3">
                  <c:v>43.6</c:v>
                </c:pt>
                <c:pt idx="4">
                  <c:v>46.5</c:v>
                </c:pt>
                <c:pt idx="5">
                  <c:v>46.8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86912"/>
        <c:axId val="65288448"/>
      </c:lineChart>
      <c:catAx>
        <c:axId val="6528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8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884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86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15.4</c:v>
                </c:pt>
                <c:pt idx="1">
                  <c:v>1.4</c:v>
                </c:pt>
                <c:pt idx="2">
                  <c:v>0.7</c:v>
                </c:pt>
                <c:pt idx="3">
                  <c:v>5.8</c:v>
                </c:pt>
                <c:pt idx="4">
                  <c:v>53.5</c:v>
                </c:pt>
                <c:pt idx="5">
                  <c:v>0</c:v>
                </c:pt>
                <c:pt idx="6">
                  <c:v>9.1</c:v>
                </c:pt>
                <c:pt idx="7">
                  <c:v>14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325312"/>
        <c:axId val="65331200"/>
      </c:barChart>
      <c:catAx>
        <c:axId val="653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3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31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253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26</c:v>
                </c:pt>
                <c:pt idx="1">
                  <c:v>39.299999999999997</c:v>
                </c:pt>
                <c:pt idx="2">
                  <c:v>2.5</c:v>
                </c:pt>
                <c:pt idx="3">
                  <c:v>3.3</c:v>
                </c:pt>
                <c:pt idx="4">
                  <c:v>8.8000000000000007</c:v>
                </c:pt>
                <c:pt idx="5">
                  <c:v>3.9</c:v>
                </c:pt>
                <c:pt idx="6">
                  <c:v>0.6</c:v>
                </c:pt>
                <c:pt idx="7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483136"/>
        <c:axId val="65484672"/>
      </c:barChart>
      <c:catAx>
        <c:axId val="654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84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846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831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11.2</c:v>
                </c:pt>
                <c:pt idx="2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</c:v>
                </c:pt>
                <c:pt idx="1">
                  <c:v>8.1999999999999993</c:v>
                </c:pt>
                <c:pt idx="2">
                  <c:v>6.3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8</c:v>
                </c:pt>
                <c:pt idx="2">
                  <c:v>5.2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0.4</c:v>
                </c:pt>
                <c:pt idx="1">
                  <c:v>4.8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3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375104"/>
        <c:axId val="91376640"/>
      </c:barChart>
      <c:catAx>
        <c:axId val="9137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76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376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75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8.3000000000000007</c:v>
                </c:pt>
                <c:pt idx="1">
                  <c:v>5.9</c:v>
                </c:pt>
                <c:pt idx="2">
                  <c:v>6.3</c:v>
                </c:pt>
                <c:pt idx="3">
                  <c:v>5.2</c:v>
                </c:pt>
                <c:pt idx="4">
                  <c:v>2.8</c:v>
                </c:pt>
                <c:pt idx="5">
                  <c:v>2.4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18.5</c:v>
                </c:pt>
                <c:pt idx="1">
                  <c:v>14</c:v>
                </c:pt>
                <c:pt idx="2">
                  <c:v>12.3</c:v>
                </c:pt>
                <c:pt idx="3">
                  <c:v>11.9</c:v>
                </c:pt>
                <c:pt idx="4">
                  <c:v>8.6</c:v>
                </c:pt>
                <c:pt idx="5">
                  <c:v>6.9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64.3</c:v>
                </c:pt>
                <c:pt idx="1">
                  <c:v>65.900000000000006</c:v>
                </c:pt>
                <c:pt idx="2">
                  <c:v>63.2</c:v>
                </c:pt>
                <c:pt idx="3">
                  <c:v>66.2</c:v>
                </c:pt>
                <c:pt idx="4">
                  <c:v>68.400000000000006</c:v>
                </c:pt>
                <c:pt idx="5">
                  <c:v>67.099999999999994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25792"/>
        <c:axId val="91460736"/>
      </c:lineChart>
      <c:catAx>
        <c:axId val="914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4607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257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Miami-Dade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244856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06777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370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9295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4862"/>
              </p:ext>
            </p:extLst>
          </p:nvPr>
        </p:nvGraphicFramePr>
        <p:xfrm>
          <a:off x="390525" y="14287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674324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10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41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767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883994"/>
              </p:ext>
            </p:extLst>
          </p:nvPr>
        </p:nvGraphicFramePr>
        <p:xfrm>
          <a:off x="381000" y="142846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1,352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Miami-Dade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15.7% in 2006 to 8.8%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59027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1259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287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29541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8535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19708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Miami-Dade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84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69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34883"/>
              </p:ext>
            </p:extLst>
          </p:nvPr>
        </p:nvGraphicFramePr>
        <p:xfrm>
          <a:off x="4095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Miami-Dade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(2.8%),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(7.5%)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Miami-Dade </a:t>
            </a:r>
            <a:r>
              <a:rPr lang="en-US" sz="2700" dirty="0" smtClean="0">
                <a:latin typeface="Gill Sans MT"/>
              </a:rPr>
              <a:t>County, 24.6%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10.0%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4.0%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2.4%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4626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961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4824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2804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327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641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257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(36%)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(46%),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(57%), </a:t>
            </a:r>
            <a:r>
              <a:rPr lang="en-US" sz="2800" i="1" dirty="0" smtClean="0">
                <a:latin typeface="Gill Sans MT" pitchFamily="34" charset="0"/>
              </a:rPr>
              <a:t>Poor Academic Performance</a:t>
            </a:r>
            <a:r>
              <a:rPr lang="en-US" sz="2800" dirty="0" smtClean="0">
                <a:latin typeface="Gill Sans MT" pitchFamily="34" charset="0"/>
              </a:rPr>
              <a:t> (51%),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Poor Academic </a:t>
            </a:r>
            <a:r>
              <a:rPr lang="en-US" sz="2800" i="1" dirty="0" smtClean="0">
                <a:latin typeface="Gill Sans MT" pitchFamily="34" charset="0"/>
              </a:rPr>
              <a:t>Performance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877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Miami-Dade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(17.8%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48551"/>
              </p:ext>
            </p:extLst>
          </p:nvPr>
        </p:nvGraphicFramePr>
        <p:xfrm>
          <a:off x="4095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25340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9130</TotalTime>
  <Words>1344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335</cp:revision>
  <dcterms:created xsi:type="dcterms:W3CDTF">2010-11-20T14:45:41Z</dcterms:created>
  <dcterms:modified xsi:type="dcterms:W3CDTF">2016-10-29T18:59:35Z</dcterms:modified>
</cp:coreProperties>
</file>