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1.xml" ContentType="application/vnd.openxmlformats-officedocument.drawingml.chart+xml"/>
  <Override PartName="/ppt/notesSlides/notesSlide29.xml" ContentType="application/vnd.openxmlformats-officedocument.presentationml.notesSlide+xml"/>
  <Override PartName="/ppt/charts/chart22.xml" ContentType="application/vnd.openxmlformats-officedocument.drawingml.chart+xml"/>
  <Override PartName="/ppt/notesSlides/notesSlide30.xml" ContentType="application/vnd.openxmlformats-officedocument.presentationml.notesSlide+xml"/>
  <Override PartName="/ppt/charts/chart23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charts/chart25.xml" ContentType="application/vnd.openxmlformats-officedocument.drawingml.chart+xml"/>
  <Override PartName="/ppt/notesSlides/notesSlide35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charts/chart29.xml" ContentType="application/vnd.openxmlformats-officedocument.drawingml.chart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273" r:id="rId11"/>
    <p:sldId id="275" r:id="rId12"/>
    <p:sldId id="276" r:id="rId13"/>
    <p:sldId id="261" r:id="rId14"/>
    <p:sldId id="274" r:id="rId15"/>
    <p:sldId id="303" r:id="rId16"/>
    <p:sldId id="262" r:id="rId17"/>
    <p:sldId id="277" r:id="rId18"/>
    <p:sldId id="302" r:id="rId19"/>
    <p:sldId id="300" r:id="rId20"/>
    <p:sldId id="295" r:id="rId21"/>
    <p:sldId id="293" r:id="rId22"/>
    <p:sldId id="263" r:id="rId23"/>
    <p:sldId id="278" r:id="rId24"/>
    <p:sldId id="279" r:id="rId25"/>
    <p:sldId id="280" r:id="rId26"/>
    <p:sldId id="281" r:id="rId27"/>
    <p:sldId id="264" r:id="rId28"/>
    <p:sldId id="296" r:id="rId29"/>
    <p:sldId id="290" r:id="rId30"/>
    <p:sldId id="265" r:id="rId31"/>
    <p:sldId id="282" r:id="rId32"/>
    <p:sldId id="301" r:id="rId33"/>
    <p:sldId id="297" r:id="rId34"/>
    <p:sldId id="289" r:id="rId35"/>
    <p:sldId id="266" r:id="rId36"/>
    <p:sldId id="283" r:id="rId37"/>
    <p:sldId id="284" r:id="rId38"/>
    <p:sldId id="268" r:id="rId39"/>
    <p:sldId id="285" r:id="rId40"/>
    <p:sldId id="286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 varScale="1">
        <p:scale>
          <a:sx n="121" d="100"/>
          <a:sy n="121" d="100"/>
        </p:scale>
        <p:origin x="1603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ra\Dropbox\County-Region%20PowerPoint%20for%20Sara\County%20Graphs\Washington%20County%20Graphs%202016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shington%20County%20Graphs%202016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shington%20County%20Graphs%202016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shington%20County%20Graphs%202016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shington%20County%20Graphs%202016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shington%20County%20Graphs%202016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shington%20County%20Graphs%202016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shington%20County%20Graphs%202016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shington%20County%20Graphs%202016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shington%20County%20Graphs%202016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shington%20County%20Graphs%202016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ara\Dropbox\County-Region%20PowerPoint%20for%20Sara\County%20Graphs\Washington%20County%20Graphs%202016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shington%20County%20Graphs%202016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shington%20County%20Graphs%202016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shington%20County%20Graphs%202016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shington%20County%20Graphs%202016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shington%20County%20Graphs%202016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shington%20County%20Graphs%202016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shington%20County%20Graphs%202016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shington%20County%20Graphs%202016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shington%20County%20Graphs%202016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shington%20County%20Graphs%20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shington%20County%20Graphs%2020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shington%20County%20Graphs%20201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shington%20County%20Graphs%202016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shington%20County%20Graphs%20201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shington%20County%20Graphs%202016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shington%20County%20Graphs%202016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shington%20County%20Graphs%20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4617272670268"/>
          <c:y val="6.5672438914187947E-2"/>
          <c:w val="0.84710267871806122"/>
          <c:h val="0.525715591160389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Sort'!$K$2:$K$20</c:f>
              <c:strCache>
                <c:ptCount val="19"/>
                <c:pt idx="0">
                  <c:v>Alcohol</c:v>
                </c:pt>
                <c:pt idx="1">
                  <c:v>Vaporizer/E-Cigarette</c:v>
                </c:pt>
                <c:pt idx="2">
                  <c:v>Cigarettes</c:v>
                </c:pt>
                <c:pt idx="3">
                  <c:v>Marijuana or Hashish</c:v>
                </c:pt>
                <c:pt idx="4">
                  <c:v>Blacking Out from Drinking*</c:v>
                </c:pt>
                <c:pt idx="5">
                  <c:v>Synthetic Marijuana*</c:v>
                </c:pt>
                <c:pt idx="6">
                  <c:v>Inhalants</c:v>
                </c:pt>
                <c:pt idx="7">
                  <c:v>Prescription Amphetamines</c:v>
                </c:pt>
                <c:pt idx="8">
                  <c:v>Over-the-Counter Drugs</c:v>
                </c:pt>
                <c:pt idx="9">
                  <c:v>Depressants</c:v>
                </c:pt>
                <c:pt idx="10">
                  <c:v>Prescription Pain Relievers</c:v>
                </c:pt>
                <c:pt idx="11">
                  <c:v>Flakka*</c:v>
                </c:pt>
                <c:pt idx="12">
                  <c:v>LSD, PCP or Mushrooms</c:v>
                </c:pt>
                <c:pt idx="13">
                  <c:v>Needle to Inject Illegal Drugs*</c:v>
                </c:pt>
                <c:pt idx="14">
                  <c:v>Club Drugs</c:v>
                </c:pt>
                <c:pt idx="15">
                  <c:v>Cocaine or Crack Cocaine</c:v>
                </c:pt>
                <c:pt idx="16">
                  <c:v>Methamphetamine</c:v>
                </c:pt>
                <c:pt idx="17">
                  <c:v>Steroids (without a doctor’s order)</c:v>
                </c:pt>
                <c:pt idx="18">
                  <c:v>Heroin</c:v>
                </c:pt>
              </c:strCache>
            </c:strRef>
          </c:cat>
          <c:val>
            <c:numRef>
              <c:f>'Data Sort'!$L$2:$L$20</c:f>
              <c:numCache>
                <c:formatCode>0.0</c:formatCode>
                <c:ptCount val="19"/>
                <c:pt idx="0">
                  <c:v>43.8</c:v>
                </c:pt>
                <c:pt idx="1">
                  <c:v>34.5</c:v>
                </c:pt>
                <c:pt idx="2">
                  <c:v>27.4</c:v>
                </c:pt>
                <c:pt idx="3">
                  <c:v>25.1</c:v>
                </c:pt>
                <c:pt idx="4">
                  <c:v>19.399999999999999</c:v>
                </c:pt>
                <c:pt idx="5">
                  <c:v>9.3000000000000007</c:v>
                </c:pt>
                <c:pt idx="6">
                  <c:v>7.4</c:v>
                </c:pt>
                <c:pt idx="7">
                  <c:v>5.0999999999999996</c:v>
                </c:pt>
                <c:pt idx="8">
                  <c:v>4.9000000000000004</c:v>
                </c:pt>
                <c:pt idx="9">
                  <c:v>4.9000000000000004</c:v>
                </c:pt>
                <c:pt idx="10">
                  <c:v>4.8</c:v>
                </c:pt>
                <c:pt idx="11">
                  <c:v>3.6</c:v>
                </c:pt>
                <c:pt idx="12">
                  <c:v>3.4</c:v>
                </c:pt>
                <c:pt idx="13">
                  <c:v>2.2999999999999998</c:v>
                </c:pt>
                <c:pt idx="14">
                  <c:v>2.1</c:v>
                </c:pt>
                <c:pt idx="15">
                  <c:v>2</c:v>
                </c:pt>
                <c:pt idx="16">
                  <c:v>2</c:v>
                </c:pt>
                <c:pt idx="17">
                  <c:v>1.3</c:v>
                </c:pt>
                <c:pt idx="18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54-4087-8FF2-2A5CE7D899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66147840"/>
        <c:axId val="66181376"/>
      </c:barChart>
      <c:catAx>
        <c:axId val="66147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1813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6181376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14784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Graphs!$E$381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Graphs!$E$382:$E$383</c:f>
              <c:numCache>
                <c:formatCode>General</c:formatCode>
                <c:ptCount val="2"/>
                <c:pt idx="0">
                  <c:v>34.5</c:v>
                </c:pt>
                <c:pt idx="1">
                  <c:v>13.2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D5-46AF-A61C-C395ED0EEE0F}"/>
            </c:ext>
          </c:extLst>
        </c:ser>
        <c:ser>
          <c:idx val="1"/>
          <c:order val="1"/>
          <c:tx>
            <c:strRef>
              <c:f>Graphs!$F$381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Graphs!$F$382:$F$383</c:f>
              <c:numCache>
                <c:formatCode>General</c:formatCode>
                <c:ptCount val="2"/>
                <c:pt idx="0">
                  <c:v>25.8</c:v>
                </c:pt>
                <c:pt idx="1">
                  <c:v>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8D5-46AF-A61C-C395ED0EEE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45197568"/>
        <c:axId val="45211648"/>
      </c:barChart>
      <c:catAx>
        <c:axId val="451975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52116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5211648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5197568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Graphs!$E$10:$G$10</c:f>
              <c:numCache>
                <c:formatCode>General</c:formatCode>
                <c:ptCount val="3"/>
                <c:pt idx="0">
                  <c:v>5.3</c:v>
                </c:pt>
                <c:pt idx="1">
                  <c:v>11.5</c:v>
                </c:pt>
                <c:pt idx="2">
                  <c:v>8.6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F7-491D-8CF9-6E66E2FD8FA6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Graphs!$H$10:$J$10</c:f>
              <c:numCache>
                <c:formatCode>General</c:formatCode>
                <c:ptCount val="3"/>
                <c:pt idx="0">
                  <c:v>7.6</c:v>
                </c:pt>
                <c:pt idx="1">
                  <c:v>18.600000000000001</c:v>
                </c:pt>
                <c:pt idx="2">
                  <c:v>13.6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AF7-491D-8CF9-6E66E2FD8FA6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Graphs!$K$10:$M$10</c:f>
              <c:numCache>
                <c:formatCode>General</c:formatCode>
                <c:ptCount val="3"/>
                <c:pt idx="0">
                  <c:v>6.6</c:v>
                </c:pt>
                <c:pt idx="1">
                  <c:v>19.8</c:v>
                </c:pt>
                <c:pt idx="2">
                  <c:v>13.6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AF7-491D-8CF9-6E66E2FD8FA6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Graphs!$N$10:$P$10</c:f>
              <c:numCache>
                <c:formatCode>General</c:formatCode>
                <c:ptCount val="3"/>
                <c:pt idx="0">
                  <c:v>6</c:v>
                </c:pt>
                <c:pt idx="1">
                  <c:v>17.600000000000001</c:v>
                </c:pt>
                <c:pt idx="2">
                  <c:v>12.4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AF7-491D-8CF9-6E66E2FD8FA6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Graphs!$Q$10:$S$10</c:f>
              <c:numCache>
                <c:formatCode>General</c:formatCode>
                <c:ptCount val="3"/>
                <c:pt idx="0">
                  <c:v>4.3</c:v>
                </c:pt>
                <c:pt idx="1">
                  <c:v>27.7</c:v>
                </c:pt>
                <c:pt idx="2">
                  <c:v>16.600000000000001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AF7-491D-8CF9-6E66E2FD8FA6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Graphs!$T$10:$V$10</c:f>
              <c:numCache>
                <c:formatCode>General</c:formatCode>
                <c:ptCount val="3"/>
                <c:pt idx="0">
                  <c:v>4.0999999999999996</c:v>
                </c:pt>
                <c:pt idx="1">
                  <c:v>19.8</c:v>
                </c:pt>
                <c:pt idx="2">
                  <c:v>12.9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AF7-491D-8CF9-6E66E2FD8FA6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Graphs!$W$10:$Y$10</c:f>
              <c:numCache>
                <c:formatCode>General</c:formatCode>
                <c:ptCount val="3"/>
                <c:pt idx="0">
                  <c:v>3.2</c:v>
                </c:pt>
                <c:pt idx="1">
                  <c:v>17</c:v>
                </c:pt>
                <c:pt idx="2">
                  <c:v>11.2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AF7-491D-8CF9-6E66E2FD8F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6059648"/>
        <c:axId val="66098688"/>
      </c:barChart>
      <c:catAx>
        <c:axId val="66059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0986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6098688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05964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70586941659675E-2"/>
          <c:y val="8.6107337232196643E-2"/>
          <c:w val="0.86772322858549833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Graphs!$D$296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Graphs!$E$296:$J$296</c:f>
              <c:numCache>
                <c:formatCode>0.0</c:formatCode>
                <c:ptCount val="6"/>
                <c:pt idx="0">
                  <c:v>8.6</c:v>
                </c:pt>
                <c:pt idx="1">
                  <c:v>13.6</c:v>
                </c:pt>
                <c:pt idx="2">
                  <c:v>13.6</c:v>
                </c:pt>
                <c:pt idx="3">
                  <c:v>12.4</c:v>
                </c:pt>
                <c:pt idx="4">
                  <c:v>16.600000000000001</c:v>
                </c:pt>
                <c:pt idx="5">
                  <c:v>12.9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4CD-46F4-810D-C857592BFBB2}"/>
            </c:ext>
          </c:extLst>
        </c:ser>
        <c:ser>
          <c:idx val="2"/>
          <c:order val="1"/>
          <c:tx>
            <c:strRef>
              <c:f>Graphs!$D$297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Graphs!$E$297:$J$297</c:f>
              <c:numCache>
                <c:formatCode>0.0</c:formatCode>
                <c:ptCount val="6"/>
                <c:pt idx="0">
                  <c:v>15.7</c:v>
                </c:pt>
                <c:pt idx="1">
                  <c:v>13.5</c:v>
                </c:pt>
                <c:pt idx="2">
                  <c:v>16.899999999999999</c:v>
                </c:pt>
                <c:pt idx="3">
                  <c:v>13.7</c:v>
                </c:pt>
                <c:pt idx="4">
                  <c:v>19.100000000000001</c:v>
                </c:pt>
                <c:pt idx="5">
                  <c:v>18.399999999999999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4CD-46F4-810D-C857592BFBB2}"/>
            </c:ext>
          </c:extLst>
        </c:ser>
        <c:ser>
          <c:idx val="4"/>
          <c:order val="2"/>
          <c:tx>
            <c:strRef>
              <c:f>Graphs!$D$298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Graphs!$E$298:$J$298</c:f>
              <c:numCache>
                <c:formatCode>0.0</c:formatCode>
                <c:ptCount val="6"/>
                <c:pt idx="0">
                  <c:v>42.7</c:v>
                </c:pt>
                <c:pt idx="1">
                  <c:v>39.700000000000003</c:v>
                </c:pt>
                <c:pt idx="2">
                  <c:v>32.5</c:v>
                </c:pt>
                <c:pt idx="3">
                  <c:v>30.7</c:v>
                </c:pt>
                <c:pt idx="4">
                  <c:v>33.5</c:v>
                </c:pt>
                <c:pt idx="5">
                  <c:v>30.4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4CD-46F4-810D-C857592BFB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5200128"/>
        <c:axId val="45202048"/>
      </c:lineChart>
      <c:catAx>
        <c:axId val="45200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52020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5202048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520012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3085812049122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Graphs!$E$323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Graphs!$E$324:$E$326</c:f>
              <c:numCache>
                <c:formatCode>General</c:formatCode>
                <c:ptCount val="3"/>
                <c:pt idx="0">
                  <c:v>5.5</c:v>
                </c:pt>
                <c:pt idx="1">
                  <c:v>11.2</c:v>
                </c:pt>
                <c:pt idx="2">
                  <c:v>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B5-47C8-9E36-D70E3118A852}"/>
            </c:ext>
          </c:extLst>
        </c:ser>
        <c:ser>
          <c:idx val="1"/>
          <c:order val="1"/>
          <c:tx>
            <c:strRef>
              <c:f>Graphs!$F$323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Graphs!$F$324:$F$326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8.5</c:v>
                </c:pt>
                <c:pt idx="2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DB5-47C8-9E36-D70E3118A8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6266240"/>
        <c:axId val="66267776"/>
      </c:barChart>
      <c:catAx>
        <c:axId val="662662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2677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6267776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26624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Graphs!$E$308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Graphs!$E$309:$E$312</c:f>
              <c:numCache>
                <c:formatCode>General</c:formatCode>
                <c:ptCount val="4"/>
                <c:pt idx="0">
                  <c:v>24.9</c:v>
                </c:pt>
                <c:pt idx="1">
                  <c:v>22.6</c:v>
                </c:pt>
                <c:pt idx="2">
                  <c:v>10.199999999999999</c:v>
                </c:pt>
                <c:pt idx="3">
                  <c:v>11.8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02-4536-8B8F-8F8AD5EA1CB8}"/>
            </c:ext>
          </c:extLst>
        </c:ser>
        <c:ser>
          <c:idx val="1"/>
          <c:order val="1"/>
          <c:tx>
            <c:strRef>
              <c:f>Graphs!$F$308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Graphs!$F$309:$F$312</c:f>
              <c:numCache>
                <c:formatCode>General</c:formatCode>
                <c:ptCount val="4"/>
                <c:pt idx="0">
                  <c:v>28.3</c:v>
                </c:pt>
                <c:pt idx="1">
                  <c:v>27.1</c:v>
                </c:pt>
                <c:pt idx="2">
                  <c:v>11.9</c:v>
                </c:pt>
                <c:pt idx="3">
                  <c:v>15.8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A02-4536-8B8F-8F8AD5EA1CB8}"/>
            </c:ext>
          </c:extLst>
        </c:ser>
        <c:ser>
          <c:idx val="2"/>
          <c:order val="2"/>
          <c:tx>
            <c:strRef>
              <c:f>Graphs!$G$308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Graphs!$G$309:$G$312</c:f>
              <c:numCache>
                <c:formatCode>General</c:formatCode>
                <c:ptCount val="4"/>
                <c:pt idx="0">
                  <c:v>25.1</c:v>
                </c:pt>
                <c:pt idx="1">
                  <c:v>27.1</c:v>
                </c:pt>
                <c:pt idx="2">
                  <c:v>9.3000000000000007</c:v>
                </c:pt>
                <c:pt idx="3">
                  <c:v>15.5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A02-4536-8B8F-8F8AD5EA1CB8}"/>
            </c:ext>
          </c:extLst>
        </c:ser>
        <c:ser>
          <c:idx val="3"/>
          <c:order val="3"/>
          <c:tx>
            <c:strRef>
              <c:f>Graphs!$H$308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Graphs!$H$309:$H$312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22.7</c:v>
                </c:pt>
                <c:pt idx="2">
                  <c:v>5.4</c:v>
                </c:pt>
                <c:pt idx="3">
                  <c:v>10.3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A02-4536-8B8F-8F8AD5EA1C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7780992"/>
        <c:axId val="67782528"/>
      </c:barChart>
      <c:catAx>
        <c:axId val="67780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7825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7782528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78099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3671106811308"/>
          <c:y val="8.6107312021200436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Graphs!$E$12:$G$12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0.8</c:v>
                </c:pt>
                <c:pt idx="2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38-4E5D-9235-B16A7832092F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Graphs!$H$12:$J$12</c:f>
              <c:numCache>
                <c:formatCode>General</c:formatCode>
                <c:ptCount val="3"/>
                <c:pt idx="0">
                  <c:v>7.3</c:v>
                </c:pt>
                <c:pt idx="1">
                  <c:v>4.2</c:v>
                </c:pt>
                <c:pt idx="2">
                  <c:v>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E38-4E5D-9235-B16A7832092F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Graphs!$K$12:$M$12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3.9</c:v>
                </c:pt>
                <c:pt idx="2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E38-4E5D-9235-B16A7832092F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Graphs!$N$12:$P$12</c:f>
              <c:numCache>
                <c:formatCode>General</c:formatCode>
                <c:ptCount val="3"/>
                <c:pt idx="0">
                  <c:v>5.7</c:v>
                </c:pt>
                <c:pt idx="1">
                  <c:v>1.4</c:v>
                </c:pt>
                <c:pt idx="2">
                  <c:v>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E38-4E5D-9235-B16A7832092F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Graphs!$Q$12:$S$12</c:f>
              <c:numCache>
                <c:formatCode>General</c:formatCode>
                <c:ptCount val="3"/>
                <c:pt idx="0">
                  <c:v>5.3</c:v>
                </c:pt>
                <c:pt idx="1">
                  <c:v>1.9</c:v>
                </c:pt>
                <c:pt idx="2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E38-4E5D-9235-B16A7832092F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Graphs!$T$12:$V$12</c:f>
              <c:numCache>
                <c:formatCode>General</c:formatCode>
                <c:ptCount val="3"/>
                <c:pt idx="0">
                  <c:v>2</c:v>
                </c:pt>
                <c:pt idx="1">
                  <c:v>1.3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E38-4E5D-9235-B16A7832092F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Graphs!$W$12:$Y$12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1.2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E38-4E5D-9235-B16A783209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7818624"/>
        <c:axId val="67820544"/>
      </c:barChart>
      <c:catAx>
        <c:axId val="67818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8205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7820544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818624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733677914834"/>
          <c:y val="8.6107337232196643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val>
            <c:numRef>
              <c:f>Graphs!$K$23:$M$23</c:f>
              <c:numCache>
                <c:formatCode>General</c:formatCode>
                <c:ptCount val="3"/>
                <c:pt idx="0">
                  <c:v>3</c:v>
                </c:pt>
                <c:pt idx="1">
                  <c:v>8.3000000000000007</c:v>
                </c:pt>
                <c:pt idx="2">
                  <c:v>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26-4E9A-9694-8AD6CF012FD6}"/>
            </c:ext>
          </c:extLst>
        </c:ser>
        <c:ser>
          <c:idx val="4"/>
          <c:order val="1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Graphs!$N$23:$P$23</c:f>
              <c:numCache>
                <c:formatCode>General</c:formatCode>
                <c:ptCount val="3"/>
                <c:pt idx="0">
                  <c:v>2</c:v>
                </c:pt>
                <c:pt idx="1">
                  <c:v>1.9</c:v>
                </c:pt>
                <c:pt idx="2">
                  <c:v>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B26-4E9A-9694-8AD6CF012FD6}"/>
            </c:ext>
          </c:extLst>
        </c:ser>
        <c:ser>
          <c:idx val="5"/>
          <c:order val="2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Graphs!$Q$23:$S$23</c:f>
              <c:numCache>
                <c:formatCode>General</c:formatCode>
                <c:ptCount val="3"/>
                <c:pt idx="0">
                  <c:v>2.9</c:v>
                </c:pt>
                <c:pt idx="1">
                  <c:v>3.3</c:v>
                </c:pt>
                <c:pt idx="2">
                  <c:v>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B26-4E9A-9694-8AD6CF012FD6}"/>
            </c:ext>
          </c:extLst>
        </c:ser>
        <c:ser>
          <c:idx val="3"/>
          <c:order val="3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Graphs!$T$23:$V$23</c:f>
              <c:numCache>
                <c:formatCode>General</c:formatCode>
                <c:ptCount val="3"/>
                <c:pt idx="0">
                  <c:v>0.6</c:v>
                </c:pt>
                <c:pt idx="1">
                  <c:v>2.1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B26-4E9A-9694-8AD6CF012FD6}"/>
            </c:ext>
          </c:extLst>
        </c:ser>
        <c:ser>
          <c:idx val="6"/>
          <c:order val="4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Graphs!$W$23:$Y$23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B26-4E9A-9694-8AD6CF012F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7787392"/>
        <c:axId val="89199360"/>
      </c:barChart>
      <c:catAx>
        <c:axId val="67787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91993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919936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787392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3796249018361"/>
          <c:y val="8.6107337232196643E-2"/>
          <c:w val="0.84075592939961008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Graphs!$E$19:$G$19</c:f>
              <c:numCache>
                <c:formatCode>General</c:formatCode>
                <c:ptCount val="3"/>
                <c:pt idx="0">
                  <c:v>0.9</c:v>
                </c:pt>
                <c:pt idx="1">
                  <c:v>2.9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13A-4736-90E7-FD80365D5922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Graphs!$H$19:$J$19</c:f>
              <c:numCache>
                <c:formatCode>General</c:formatCode>
                <c:ptCount val="3"/>
                <c:pt idx="0">
                  <c:v>3.6</c:v>
                </c:pt>
                <c:pt idx="1">
                  <c:v>6.5</c:v>
                </c:pt>
                <c:pt idx="2">
                  <c:v>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13A-4736-90E7-FD80365D5922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Graphs!$K$19:$M$19</c:f>
              <c:numCache>
                <c:formatCode>General</c:formatCode>
                <c:ptCount val="3"/>
                <c:pt idx="0">
                  <c:v>2</c:v>
                </c:pt>
                <c:pt idx="1">
                  <c:v>4.5999999999999996</c:v>
                </c:pt>
                <c:pt idx="2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13A-4736-90E7-FD80365D5922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Graphs!$N$19:$P$19</c:f>
              <c:numCache>
                <c:formatCode>General</c:formatCode>
                <c:ptCount val="3"/>
                <c:pt idx="0">
                  <c:v>1.4</c:v>
                </c:pt>
                <c:pt idx="1">
                  <c:v>3.8</c:v>
                </c:pt>
                <c:pt idx="2">
                  <c:v>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13A-4736-90E7-FD80365D5922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Graphs!$Q$19:$S$19</c:f>
              <c:numCache>
                <c:formatCode>General</c:formatCode>
                <c:ptCount val="3"/>
                <c:pt idx="0">
                  <c:v>0.5</c:v>
                </c:pt>
                <c:pt idx="1">
                  <c:v>7.3</c:v>
                </c:pt>
                <c:pt idx="2">
                  <c:v>4.0999999999999996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13A-4736-90E7-FD80365D5922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Graphs!$T$19:$V$19</c:f>
              <c:numCache>
                <c:formatCode>General</c:formatCode>
                <c:ptCount val="3"/>
                <c:pt idx="0">
                  <c:v>1.5</c:v>
                </c:pt>
                <c:pt idx="1">
                  <c:v>2.4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13A-4736-90E7-FD80365D5922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Graphs!$W$19:$Y$19</c:f>
              <c:numCache>
                <c:formatCode>General</c:formatCode>
                <c:ptCount val="3"/>
                <c:pt idx="0">
                  <c:v>0.8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13A-4736-90E7-FD80365D59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7822336"/>
        <c:axId val="67824640"/>
      </c:barChart>
      <c:catAx>
        <c:axId val="67822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8246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782464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822336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Graphs!$E$20:$G$20</c:f>
              <c:numCache>
                <c:formatCode>General</c:formatCode>
                <c:ptCount val="3"/>
                <c:pt idx="0">
                  <c:v>1.4</c:v>
                </c:pt>
                <c:pt idx="1">
                  <c:v>4.2</c:v>
                </c:pt>
                <c:pt idx="2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D3-423B-A697-977FD2EA9243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Graphs!$H$20:$J$20</c:f>
              <c:numCache>
                <c:formatCode>General</c:formatCode>
                <c:ptCount val="3"/>
                <c:pt idx="0">
                  <c:v>5.6</c:v>
                </c:pt>
                <c:pt idx="1">
                  <c:v>5.9</c:v>
                </c:pt>
                <c:pt idx="2">
                  <c:v>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FD3-423B-A697-977FD2EA9243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Graphs!$K$20:$M$20</c:f>
              <c:numCache>
                <c:formatCode>General</c:formatCode>
                <c:ptCount val="3"/>
                <c:pt idx="0">
                  <c:v>3</c:v>
                </c:pt>
                <c:pt idx="1">
                  <c:v>5.9</c:v>
                </c:pt>
                <c:pt idx="2">
                  <c:v>4.5999999999999996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FD3-423B-A697-977FD2EA9243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Graphs!$N$20:$P$20</c:f>
              <c:numCache>
                <c:formatCode>General</c:formatCode>
                <c:ptCount val="3"/>
                <c:pt idx="0">
                  <c:v>1.7</c:v>
                </c:pt>
                <c:pt idx="1">
                  <c:v>3.7</c:v>
                </c:pt>
                <c:pt idx="2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FD3-423B-A697-977FD2EA9243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Graphs!$Q$20:$S$20</c:f>
              <c:numCache>
                <c:formatCode>General</c:formatCode>
                <c:ptCount val="3"/>
                <c:pt idx="0">
                  <c:v>3</c:v>
                </c:pt>
                <c:pt idx="1">
                  <c:v>7.2</c:v>
                </c:pt>
                <c:pt idx="2">
                  <c:v>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FD3-423B-A697-977FD2EA9243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Graphs!$T$20:$V$20</c:f>
              <c:numCache>
                <c:formatCode>General</c:formatCode>
                <c:ptCount val="3"/>
                <c:pt idx="0">
                  <c:v>0.9</c:v>
                </c:pt>
                <c:pt idx="1">
                  <c:v>2.1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FD3-423B-A697-977FD2EA9243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Graphs!$W$20:$Y$20</c:f>
              <c:numCache>
                <c:formatCode>General</c:formatCode>
                <c:ptCount val="3"/>
                <c:pt idx="0">
                  <c:v>1.6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FD3-423B-A697-977FD2EA92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7833856"/>
        <c:axId val="67836160"/>
      </c:barChart>
      <c:catAx>
        <c:axId val="67833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8361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783616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833856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Graphs!$E$21:$G$21</c:f>
              <c:numCache>
                <c:formatCode>General</c:formatCode>
                <c:ptCount val="3"/>
                <c:pt idx="0">
                  <c:v>0.7</c:v>
                </c:pt>
                <c:pt idx="1">
                  <c:v>1.2</c:v>
                </c:pt>
                <c:pt idx="2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9D-48EC-8C30-880EFBFB57F5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Graphs!$H$21:$J$21</c:f>
              <c:numCache>
                <c:formatCode>General</c:formatCode>
                <c:ptCount val="3"/>
                <c:pt idx="0">
                  <c:v>1.5</c:v>
                </c:pt>
                <c:pt idx="1">
                  <c:v>3.5</c:v>
                </c:pt>
                <c:pt idx="2">
                  <c:v>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29D-48EC-8C30-880EFBFB57F5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Graphs!$K$21:$M$21</c:f>
              <c:numCache>
                <c:formatCode>General</c:formatCode>
                <c:ptCount val="3"/>
                <c:pt idx="0">
                  <c:v>1</c:v>
                </c:pt>
                <c:pt idx="1">
                  <c:v>2.4</c:v>
                </c:pt>
                <c:pt idx="2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29D-48EC-8C30-880EFBFB57F5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Graphs!$N$21:$P$21</c:f>
              <c:numCache>
                <c:formatCode>General</c:formatCode>
                <c:ptCount val="3"/>
                <c:pt idx="0">
                  <c:v>1</c:v>
                </c:pt>
                <c:pt idx="1">
                  <c:v>1.5</c:v>
                </c:pt>
                <c:pt idx="2">
                  <c:v>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29D-48EC-8C30-880EFBFB57F5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Graphs!$Q$21:$S$21</c:f>
              <c:numCache>
                <c:formatCode>General</c:formatCode>
                <c:ptCount val="3"/>
                <c:pt idx="0">
                  <c:v>1.8</c:v>
                </c:pt>
                <c:pt idx="1">
                  <c:v>3.3</c:v>
                </c:pt>
                <c:pt idx="2">
                  <c:v>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29D-48EC-8C30-880EFBFB57F5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Graphs!$T$21:$V$21</c:f>
              <c:numCache>
                <c:formatCode>General</c:formatCode>
                <c:ptCount val="3"/>
                <c:pt idx="0">
                  <c:v>1.3</c:v>
                </c:pt>
                <c:pt idx="1">
                  <c:v>2.8</c:v>
                </c:pt>
                <c:pt idx="2">
                  <c:v>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29D-48EC-8C30-880EFBFB57F5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Graphs!$W$21:$Y$21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29D-48EC-8C30-880EFBFB57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89514752"/>
        <c:axId val="89544192"/>
      </c:barChart>
      <c:catAx>
        <c:axId val="895147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95441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9544192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9514752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21242225267918"/>
          <c:y val="7.3409461663947809E-2"/>
          <c:w val="0.84861955395507305"/>
          <c:h val="0.554740502698284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43085827659252E-17"/>
                  <c:y val="-8.0685829551185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660-40A5-A7E3-C72823EED6DF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Sort'!$K$24:$K$41</c:f>
              <c:strCache>
                <c:ptCount val="18"/>
                <c:pt idx="0">
                  <c:v>Alcohol</c:v>
                </c:pt>
                <c:pt idx="1">
                  <c:v>Vaporizer/E-Cigarette</c:v>
                </c:pt>
                <c:pt idx="2">
                  <c:v>Marijuana or Hashish</c:v>
                </c:pt>
                <c:pt idx="3">
                  <c:v>Binge Drinking</c:v>
                </c:pt>
                <c:pt idx="4">
                  <c:v>Cigarettes</c:v>
                </c:pt>
                <c:pt idx="5">
                  <c:v>Synthetic Marijuana*</c:v>
                </c:pt>
                <c:pt idx="6">
                  <c:v>Prescription Amphetamines</c:v>
                </c:pt>
                <c:pt idx="7">
                  <c:v>Depressants</c:v>
                </c:pt>
                <c:pt idx="8">
                  <c:v>Prescription Pain Relievers</c:v>
                </c:pt>
                <c:pt idx="9">
                  <c:v>Inhalants</c:v>
                </c:pt>
                <c:pt idx="10">
                  <c:v>LSD, PCP or Mushrooms</c:v>
                </c:pt>
                <c:pt idx="11">
                  <c:v>Over-the-Counter Drugs</c:v>
                </c:pt>
                <c:pt idx="12">
                  <c:v>Flakka*</c:v>
                </c:pt>
                <c:pt idx="13">
                  <c:v>Club Drugs</c:v>
                </c:pt>
                <c:pt idx="14">
                  <c:v>Methamphetamine</c:v>
                </c:pt>
                <c:pt idx="15">
                  <c:v>Steroids (without a doctor’s order)</c:v>
                </c:pt>
                <c:pt idx="16">
                  <c:v>Cocaine or Crack Cocaine</c:v>
                </c:pt>
                <c:pt idx="17">
                  <c:v>Heroin</c:v>
                </c:pt>
              </c:strCache>
            </c:strRef>
          </c:cat>
          <c:val>
            <c:numRef>
              <c:f>'Data Sort'!$L$24:$L$41</c:f>
              <c:numCache>
                <c:formatCode>0.0</c:formatCode>
                <c:ptCount val="18"/>
                <c:pt idx="0">
                  <c:v>20.399999999999999</c:v>
                </c:pt>
                <c:pt idx="1">
                  <c:v>13.2</c:v>
                </c:pt>
                <c:pt idx="2">
                  <c:v>12.9</c:v>
                </c:pt>
                <c:pt idx="3">
                  <c:v>10.7</c:v>
                </c:pt>
                <c:pt idx="4">
                  <c:v>9.4</c:v>
                </c:pt>
                <c:pt idx="5">
                  <c:v>3.4</c:v>
                </c:pt>
                <c:pt idx="6">
                  <c:v>2.1</c:v>
                </c:pt>
                <c:pt idx="7">
                  <c:v>2</c:v>
                </c:pt>
                <c:pt idx="8">
                  <c:v>1.6</c:v>
                </c:pt>
                <c:pt idx="9">
                  <c:v>1.6</c:v>
                </c:pt>
                <c:pt idx="10">
                  <c:v>1.5</c:v>
                </c:pt>
                <c:pt idx="11">
                  <c:v>1.4</c:v>
                </c:pt>
                <c:pt idx="12">
                  <c:v>1.2</c:v>
                </c:pt>
                <c:pt idx="13">
                  <c:v>0.5</c:v>
                </c:pt>
                <c:pt idx="14">
                  <c:v>0.3</c:v>
                </c:pt>
                <c:pt idx="15">
                  <c:v>0.2</c:v>
                </c:pt>
                <c:pt idx="16">
                  <c:v>0.2</c:v>
                </c:pt>
                <c:pt idx="1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660-40A5-A7E3-C72823EED6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66076672"/>
        <c:axId val="66079744"/>
      </c:barChart>
      <c:catAx>
        <c:axId val="66076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0797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6079744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07667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Graphs!$E$51:$E$55</c:f>
              <c:numCache>
                <c:formatCode>General</c:formatCode>
                <c:ptCount val="5"/>
                <c:pt idx="0">
                  <c:v>14.7</c:v>
                </c:pt>
                <c:pt idx="1">
                  <c:v>6.1</c:v>
                </c:pt>
                <c:pt idx="2">
                  <c:v>11.2</c:v>
                </c:pt>
                <c:pt idx="3">
                  <c:v>25.7</c:v>
                </c:pt>
                <c:pt idx="4">
                  <c:v>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3F-4EE2-A343-091106F484A0}"/>
            </c:ext>
          </c:extLst>
        </c:ser>
        <c:ser>
          <c:idx val="1"/>
          <c:order val="1"/>
          <c:tx>
            <c:strRef>
              <c:f>Graphs!$F$50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Graphs!$F$51:$F$55</c:f>
              <c:numCache>
                <c:formatCode>General</c:formatCode>
                <c:ptCount val="5"/>
                <c:pt idx="0">
                  <c:v>14.7</c:v>
                </c:pt>
                <c:pt idx="1">
                  <c:v>6.8</c:v>
                </c:pt>
                <c:pt idx="2">
                  <c:v>10</c:v>
                </c:pt>
                <c:pt idx="3">
                  <c:v>24.3</c:v>
                </c:pt>
                <c:pt idx="4">
                  <c:v>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E3F-4EE2-A343-091106F484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0126208"/>
        <c:axId val="90127744"/>
      </c:barChart>
      <c:catAx>
        <c:axId val="90126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01277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0127744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012620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69317398386107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Graphs!$E$369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Graphs!$E$370:$E$376</c:f>
              <c:numCache>
                <c:formatCode>General</c:formatCode>
                <c:ptCount val="7"/>
                <c:pt idx="0">
                  <c:v>9.4</c:v>
                </c:pt>
                <c:pt idx="1">
                  <c:v>6.7</c:v>
                </c:pt>
                <c:pt idx="2">
                  <c:v>0.4</c:v>
                </c:pt>
                <c:pt idx="3">
                  <c:v>2</c:v>
                </c:pt>
                <c:pt idx="4">
                  <c:v>0.8</c:v>
                </c:pt>
                <c:pt idx="5">
                  <c:v>10.5</c:v>
                </c:pt>
                <c:pt idx="6">
                  <c:v>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45-4276-B460-D232B5867F75}"/>
            </c:ext>
          </c:extLst>
        </c:ser>
        <c:ser>
          <c:idx val="1"/>
          <c:order val="1"/>
          <c:tx>
            <c:strRef>
              <c:f>Graphs!$F$369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Graphs!$F$370:$F$376</c:f>
              <c:numCache>
                <c:formatCode>General</c:formatCode>
                <c:ptCount val="7"/>
                <c:pt idx="0">
                  <c:v>5.5</c:v>
                </c:pt>
                <c:pt idx="1">
                  <c:v>4.2</c:v>
                </c:pt>
                <c:pt idx="2">
                  <c:v>1.3</c:v>
                </c:pt>
                <c:pt idx="3">
                  <c:v>2.4</c:v>
                </c:pt>
                <c:pt idx="4">
                  <c:v>0.6</c:v>
                </c:pt>
                <c:pt idx="5">
                  <c:v>9.8000000000000007</c:v>
                </c:pt>
                <c:pt idx="6">
                  <c:v>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445-4276-B460-D232B5867F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7886080"/>
        <c:axId val="67892352"/>
      </c:barChart>
      <c:catAx>
        <c:axId val="67886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8923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7892352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88608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1301019113226"/>
          <c:y val="8.7030517289234929E-2"/>
          <c:w val="0.86053562417325824"/>
          <c:h val="0.6691739824866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Graphs!$E$256</c:f>
              <c:strCache>
                <c:ptCount val="1"/>
                <c:pt idx="0">
                  <c:v>Middle School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Graphs!$E$257:$E$263</c:f>
              <c:numCache>
                <c:formatCode>0.0</c:formatCode>
                <c:ptCount val="7"/>
                <c:pt idx="0">
                  <c:v>9.3000000000000007</c:v>
                </c:pt>
                <c:pt idx="1">
                  <c:v>17.899999999999999</c:v>
                </c:pt>
                <c:pt idx="2">
                  <c:v>37.799999999999997</c:v>
                </c:pt>
                <c:pt idx="3">
                  <c:v>5.9</c:v>
                </c:pt>
                <c:pt idx="4">
                  <c:v>7.9</c:v>
                </c:pt>
                <c:pt idx="5">
                  <c:v>15.6</c:v>
                </c:pt>
                <c:pt idx="6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59-4891-ADEC-9724B0239143}"/>
            </c:ext>
          </c:extLst>
        </c:ser>
        <c:ser>
          <c:idx val="1"/>
          <c:order val="1"/>
          <c:tx>
            <c:strRef>
              <c:f>Graphs!$F$256</c:f>
              <c:strCache>
                <c:ptCount val="1"/>
                <c:pt idx="0">
                  <c:v>High School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Graphs!$F$257:$F$263</c:f>
              <c:numCache>
                <c:formatCode>0.0</c:formatCode>
                <c:ptCount val="7"/>
                <c:pt idx="0">
                  <c:v>10.9</c:v>
                </c:pt>
                <c:pt idx="1">
                  <c:v>8.3000000000000007</c:v>
                </c:pt>
                <c:pt idx="2">
                  <c:v>22.4</c:v>
                </c:pt>
                <c:pt idx="3">
                  <c:v>6.3</c:v>
                </c:pt>
                <c:pt idx="4">
                  <c:v>5</c:v>
                </c:pt>
                <c:pt idx="5">
                  <c:v>12.4</c:v>
                </c:pt>
                <c:pt idx="6">
                  <c:v>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559-4891-ADEC-9724B02391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89235456"/>
        <c:axId val="89237760"/>
      </c:barChart>
      <c:catAx>
        <c:axId val="892354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92377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9237760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923545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63847555806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Graphs!$E$317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Graphs!$E$318:$E$320</c:f>
              <c:numCache>
                <c:formatCode>General</c:formatCode>
                <c:ptCount val="3"/>
                <c:pt idx="0">
                  <c:v>5.6</c:v>
                </c:pt>
                <c:pt idx="1">
                  <c:v>23.8</c:v>
                </c:pt>
                <c:pt idx="2">
                  <c:v>4.0999999999999996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57-43E2-8533-031C2172A49F}"/>
            </c:ext>
          </c:extLst>
        </c:ser>
        <c:ser>
          <c:idx val="1"/>
          <c:order val="1"/>
          <c:tx>
            <c:strRef>
              <c:f>Graphs!$F$317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Graphs!$F$318:$F$320</c:f>
              <c:numCache>
                <c:formatCode>General</c:formatCode>
                <c:ptCount val="3"/>
                <c:pt idx="0">
                  <c:v>3.4</c:v>
                </c:pt>
                <c:pt idx="1">
                  <c:v>16.899999999999999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157-43E2-8533-031C2172A4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0220800"/>
        <c:axId val="90279936"/>
      </c:barChart>
      <c:catAx>
        <c:axId val="90220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02799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0279936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022080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Graphs!$E$109:$E$114</c:f>
              <c:numCache>
                <c:formatCode>General</c:formatCode>
                <c:ptCount val="6"/>
                <c:pt idx="0">
                  <c:v>48</c:v>
                </c:pt>
                <c:pt idx="1">
                  <c:v>58</c:v>
                </c:pt>
                <c:pt idx="2">
                  <c:v>51</c:v>
                </c:pt>
                <c:pt idx="3">
                  <c:v>55</c:v>
                </c:pt>
                <c:pt idx="4">
                  <c:v>49</c:v>
                </c:pt>
                <c:pt idx="5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EE-4012-AFB7-043D6B5AA6CB}"/>
            </c:ext>
          </c:extLst>
        </c:ser>
        <c:ser>
          <c:idx val="1"/>
          <c:order val="1"/>
          <c:tx>
            <c:strRef>
              <c:f>Graphs!$F$108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Graphs!$F$109:$F$114</c:f>
              <c:numCache>
                <c:formatCode>General</c:formatCode>
                <c:ptCount val="6"/>
                <c:pt idx="0">
                  <c:v>46</c:v>
                </c:pt>
                <c:pt idx="1">
                  <c:v>60</c:v>
                </c:pt>
                <c:pt idx="2">
                  <c:v>56</c:v>
                </c:pt>
                <c:pt idx="3">
                  <c:v>53</c:v>
                </c:pt>
                <c:pt idx="4">
                  <c:v>49</c:v>
                </c:pt>
                <c:pt idx="5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5EE-4012-AFB7-043D6B5AA6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56683520"/>
        <c:axId val="89236224"/>
      </c:barChart>
      <c:catAx>
        <c:axId val="5668352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923622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8923622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668352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Graphs!$E$151:$E$157</c:f>
              <c:numCache>
                <c:formatCode>General</c:formatCode>
                <c:ptCount val="7"/>
                <c:pt idx="0">
                  <c:v>48</c:v>
                </c:pt>
                <c:pt idx="1">
                  <c:v>49</c:v>
                </c:pt>
                <c:pt idx="2">
                  <c:v>47</c:v>
                </c:pt>
                <c:pt idx="3">
                  <c:v>48</c:v>
                </c:pt>
                <c:pt idx="4">
                  <c:v>41</c:v>
                </c:pt>
                <c:pt idx="5">
                  <c:v>40</c:v>
                </c:pt>
                <c:pt idx="6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993-47E2-B482-1B6B8329480A}"/>
            </c:ext>
          </c:extLst>
        </c:ser>
        <c:ser>
          <c:idx val="1"/>
          <c:order val="1"/>
          <c:tx>
            <c:strRef>
              <c:f>Graphs!$F$150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Graphs!$F$151:$F$157</c:f>
              <c:numCache>
                <c:formatCode>General</c:formatCode>
                <c:ptCount val="7"/>
                <c:pt idx="0">
                  <c:v>42</c:v>
                </c:pt>
                <c:pt idx="1">
                  <c:v>59</c:v>
                </c:pt>
                <c:pt idx="2">
                  <c:v>37</c:v>
                </c:pt>
                <c:pt idx="3">
                  <c:v>37</c:v>
                </c:pt>
                <c:pt idx="4">
                  <c:v>24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993-47E2-B482-1B6B832948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4464768"/>
        <c:axId val="90617728"/>
      </c:barChart>
      <c:catAx>
        <c:axId val="6446476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061772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061772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446476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9825918762088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Graphs!$E$158:$E$162</c:f>
              <c:numCache>
                <c:formatCode>General</c:formatCode>
                <c:ptCount val="5"/>
                <c:pt idx="0">
                  <c:v>51</c:v>
                </c:pt>
                <c:pt idx="1">
                  <c:v>53</c:v>
                </c:pt>
                <c:pt idx="2">
                  <c:v>40</c:v>
                </c:pt>
                <c:pt idx="3">
                  <c:v>41</c:v>
                </c:pt>
                <c:pt idx="4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578-4800-A28A-BF9FC66CA528}"/>
            </c:ext>
          </c:extLst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Graphs!$F$158:$F$162</c:f>
              <c:numCache>
                <c:formatCode>General</c:formatCode>
                <c:ptCount val="5"/>
                <c:pt idx="0">
                  <c:v>42</c:v>
                </c:pt>
                <c:pt idx="1">
                  <c:v>53</c:v>
                </c:pt>
                <c:pt idx="2">
                  <c:v>39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578-4800-A28A-BF9FC66CA5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0895872"/>
        <c:axId val="95297536"/>
      </c:barChart>
      <c:catAx>
        <c:axId val="9089587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29753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529753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089587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4983881366860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Graphs!$E$192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Graphs!$E$193:$E$198</c:f>
              <c:numCache>
                <c:formatCode>General</c:formatCode>
                <c:ptCount val="6"/>
                <c:pt idx="0">
                  <c:v>75</c:v>
                </c:pt>
                <c:pt idx="1">
                  <c:v>48</c:v>
                </c:pt>
                <c:pt idx="2">
                  <c:v>45</c:v>
                </c:pt>
                <c:pt idx="3">
                  <c:v>50</c:v>
                </c:pt>
                <c:pt idx="4">
                  <c:v>54</c:v>
                </c:pt>
                <c:pt idx="5">
                  <c:v>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4C-4B98-9DB5-E069442171AF}"/>
            </c:ext>
          </c:extLst>
        </c:ser>
        <c:ser>
          <c:idx val="1"/>
          <c:order val="1"/>
          <c:tx>
            <c:strRef>
              <c:f>Graphs!$F$192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Graphs!$F$193:$F$198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56</c:v>
                </c:pt>
                <c:pt idx="3">
                  <c:v>63</c:v>
                </c:pt>
                <c:pt idx="4">
                  <c:v>59</c:v>
                </c:pt>
                <c:pt idx="5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24C-4B98-9DB5-E069442171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56888704"/>
        <c:axId val="89508480"/>
      </c:barChart>
      <c:catAx>
        <c:axId val="5688870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950848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8950848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688870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724693745970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Graphs!$E$237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Graphs!$E$238:$E$244</c:f>
              <c:numCache>
                <c:formatCode>General</c:formatCode>
                <c:ptCount val="7"/>
                <c:pt idx="0">
                  <c:v>50</c:v>
                </c:pt>
                <c:pt idx="1">
                  <c:v>48</c:v>
                </c:pt>
                <c:pt idx="2">
                  <c:v>37</c:v>
                </c:pt>
                <c:pt idx="3">
                  <c:v>29</c:v>
                </c:pt>
                <c:pt idx="4">
                  <c:v>55</c:v>
                </c:pt>
                <c:pt idx="5">
                  <c:v>47</c:v>
                </c:pt>
                <c:pt idx="6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A3-4EBD-830F-E34D0CF4A0D7}"/>
            </c:ext>
          </c:extLst>
        </c:ser>
        <c:ser>
          <c:idx val="1"/>
          <c:order val="1"/>
          <c:tx>
            <c:strRef>
              <c:f>Graphs!$F$237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Graphs!$F$238:$F$244</c:f>
              <c:numCache>
                <c:formatCode>General</c:formatCode>
                <c:ptCount val="7"/>
                <c:pt idx="0">
                  <c:v>44</c:v>
                </c:pt>
                <c:pt idx="1">
                  <c:v>61</c:v>
                </c:pt>
                <c:pt idx="2">
                  <c:v>31</c:v>
                </c:pt>
                <c:pt idx="3">
                  <c:v>27</c:v>
                </c:pt>
                <c:pt idx="4">
                  <c:v>36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1A3-4EBD-830F-E34D0CF4A0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89554304"/>
        <c:axId val="90754048"/>
      </c:barChart>
      <c:catAx>
        <c:axId val="8955430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075404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075404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955430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2088974854932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Graphs!$E$245:$E$249</c:f>
              <c:numCache>
                <c:formatCode>General</c:formatCode>
                <c:ptCount val="5"/>
                <c:pt idx="0">
                  <c:v>45</c:v>
                </c:pt>
                <c:pt idx="1">
                  <c:v>54</c:v>
                </c:pt>
                <c:pt idx="2">
                  <c:v>40</c:v>
                </c:pt>
                <c:pt idx="3">
                  <c:v>46</c:v>
                </c:pt>
                <c:pt idx="4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13-4A25-8188-11F87F373210}"/>
            </c:ext>
          </c:extLst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Graphs!$F$245:$F$249</c:f>
              <c:numCache>
                <c:formatCode>General</c:formatCode>
                <c:ptCount val="5"/>
                <c:pt idx="0">
                  <c:v>44</c:v>
                </c:pt>
                <c:pt idx="1">
                  <c:v>54</c:v>
                </c:pt>
                <c:pt idx="2">
                  <c:v>35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313-4A25-8188-11F87F3732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0851968"/>
        <c:axId val="95355648"/>
      </c:barChart>
      <c:catAx>
        <c:axId val="9085196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35564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535564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085196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7046154213658"/>
          <c:y val="8.6107337232196643E-2"/>
          <c:w val="0.84682343034765706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Graphs!$E$6:$G$6</c:f>
              <c:numCache>
                <c:formatCode>General</c:formatCode>
                <c:ptCount val="3"/>
                <c:pt idx="0">
                  <c:v>17.399999999999999</c:v>
                </c:pt>
                <c:pt idx="1">
                  <c:v>35.9</c:v>
                </c:pt>
                <c:pt idx="2">
                  <c:v>27.4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C5-462E-BFB3-D983BFCDDEB4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Graphs!$H$6:$J$6</c:f>
              <c:numCache>
                <c:formatCode>General</c:formatCode>
                <c:ptCount val="3"/>
                <c:pt idx="0">
                  <c:v>22.4</c:v>
                </c:pt>
                <c:pt idx="1">
                  <c:v>37.200000000000003</c:v>
                </c:pt>
                <c:pt idx="2">
                  <c:v>30.5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CC5-462E-BFB3-D983BFCDDEB4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Graphs!$K$6:$M$6</c:f>
              <c:numCache>
                <c:formatCode>General</c:formatCode>
                <c:ptCount val="3"/>
                <c:pt idx="0">
                  <c:v>20</c:v>
                </c:pt>
                <c:pt idx="1">
                  <c:v>41.8</c:v>
                </c:pt>
                <c:pt idx="2">
                  <c:v>31.4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CC5-462E-BFB3-D983BFCDDEB4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Graphs!$N$6:$P$6</c:f>
              <c:numCache>
                <c:formatCode>General</c:formatCode>
                <c:ptCount val="3"/>
                <c:pt idx="0">
                  <c:v>19.100000000000001</c:v>
                </c:pt>
                <c:pt idx="1">
                  <c:v>42.5</c:v>
                </c:pt>
                <c:pt idx="2">
                  <c:v>31.8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CC5-462E-BFB3-D983BFCDDEB4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Graphs!$Q$6:$S$6</c:f>
              <c:numCache>
                <c:formatCode>General</c:formatCode>
                <c:ptCount val="3"/>
                <c:pt idx="0">
                  <c:v>15.1</c:v>
                </c:pt>
                <c:pt idx="1">
                  <c:v>37.299999999999997</c:v>
                </c:pt>
                <c:pt idx="2">
                  <c:v>26.8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CC5-462E-BFB3-D983BFCDDEB4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Graphs!$T$6:$V$6</c:f>
              <c:numCache>
                <c:formatCode>General</c:formatCode>
                <c:ptCount val="3"/>
                <c:pt idx="0">
                  <c:v>10</c:v>
                </c:pt>
                <c:pt idx="1">
                  <c:v>28.4</c:v>
                </c:pt>
                <c:pt idx="2">
                  <c:v>20.399999999999999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CC5-462E-BFB3-D983BFCDDEB4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Graphs!$W$6:$Y$6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25.5</c:v>
                </c:pt>
                <c:pt idx="2">
                  <c:v>18.3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CC5-462E-BFB3-D983BFCDDE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5573888"/>
        <c:axId val="95575424"/>
      </c:barChart>
      <c:catAx>
        <c:axId val="95573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5754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5575424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57388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0421201616009"/>
          <c:y val="8.6107337232196643E-2"/>
          <c:w val="0.84378967987363351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Graphs!$E$7:$G$7</c:f>
              <c:numCache>
                <c:formatCode>General</c:formatCode>
                <c:ptCount val="3"/>
                <c:pt idx="0">
                  <c:v>11.6</c:v>
                </c:pt>
                <c:pt idx="1">
                  <c:v>19.8</c:v>
                </c:pt>
                <c:pt idx="2">
                  <c:v>16.2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FCC-46F7-AE16-7A4CDDE6D1CF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Graphs!$H$7:$J$7</c:f>
              <c:numCache>
                <c:formatCode>General</c:formatCode>
                <c:ptCount val="3"/>
                <c:pt idx="0">
                  <c:v>10.7</c:v>
                </c:pt>
                <c:pt idx="1">
                  <c:v>23.9</c:v>
                </c:pt>
                <c:pt idx="2">
                  <c:v>17.899999999999999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FCC-46F7-AE16-7A4CDDE6D1CF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Graphs!$K$7:$M$7</c:f>
              <c:numCache>
                <c:formatCode>General</c:formatCode>
                <c:ptCount val="3"/>
                <c:pt idx="0">
                  <c:v>9.1999999999999993</c:v>
                </c:pt>
                <c:pt idx="1">
                  <c:v>26.3</c:v>
                </c:pt>
                <c:pt idx="2">
                  <c:v>18.100000000000001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FCC-46F7-AE16-7A4CDDE6D1CF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Graphs!$N$7:$P$7</c:f>
              <c:numCache>
                <c:formatCode>General</c:formatCode>
                <c:ptCount val="3"/>
                <c:pt idx="0">
                  <c:v>8.1</c:v>
                </c:pt>
                <c:pt idx="1">
                  <c:v>21.5</c:v>
                </c:pt>
                <c:pt idx="2">
                  <c:v>15.4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FCC-46F7-AE16-7A4CDDE6D1CF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Graphs!$Q$7:$S$7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23.3</c:v>
                </c:pt>
                <c:pt idx="2">
                  <c:v>14.7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FCC-46F7-AE16-7A4CDDE6D1CF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Graphs!$T$7:$V$7</c:f>
              <c:numCache>
                <c:formatCode>General</c:formatCode>
                <c:ptCount val="3"/>
                <c:pt idx="0">
                  <c:v>3.6</c:v>
                </c:pt>
                <c:pt idx="1">
                  <c:v>16.100000000000001</c:v>
                </c:pt>
                <c:pt idx="2">
                  <c:v>10.7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FCC-46F7-AE16-7A4CDDE6D1CF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Graphs!$W$7:$Y$7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FCC-46F7-AE16-7A4CDDE6D1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45159552"/>
        <c:axId val="45161856"/>
      </c:barChart>
      <c:catAx>
        <c:axId val="45159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51618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5161856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515955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236769891818"/>
          <c:y val="8.6107337232196643E-2"/>
          <c:w val="0.84497009546161683"/>
          <c:h val="0.73482970564522299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Graphs!$D$281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Graphs!$E$281:$J$281</c:f>
              <c:numCache>
                <c:formatCode>0.0</c:formatCode>
                <c:ptCount val="6"/>
                <c:pt idx="0">
                  <c:v>27.4</c:v>
                </c:pt>
                <c:pt idx="1">
                  <c:v>30.5</c:v>
                </c:pt>
                <c:pt idx="2">
                  <c:v>31.4</c:v>
                </c:pt>
                <c:pt idx="3">
                  <c:v>31.8</c:v>
                </c:pt>
                <c:pt idx="4">
                  <c:v>26.8</c:v>
                </c:pt>
                <c:pt idx="5">
                  <c:v>20.399999999999999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082-4E4F-9A09-A3A145E9413F}"/>
            </c:ext>
          </c:extLst>
        </c:ser>
        <c:ser>
          <c:idx val="1"/>
          <c:order val="1"/>
          <c:tx>
            <c:strRef>
              <c:f>Graphs!$D$282</c:f>
              <c:strCache>
                <c:ptCount val="1"/>
                <c:pt idx="0">
                  <c:v>Binge Drinking</c:v>
                </c:pt>
              </c:strCache>
            </c:strRef>
          </c:tx>
          <c:spPr>
            <a:ln w="31750">
              <a:solidFill>
                <a:srgbClr val="3366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Graphs!$E$282:$J$282</c:f>
              <c:numCache>
                <c:formatCode>0.0</c:formatCode>
                <c:ptCount val="6"/>
                <c:pt idx="0">
                  <c:v>16.2</c:v>
                </c:pt>
                <c:pt idx="1">
                  <c:v>17.899999999999999</c:v>
                </c:pt>
                <c:pt idx="2">
                  <c:v>18.100000000000001</c:v>
                </c:pt>
                <c:pt idx="3">
                  <c:v>15.4</c:v>
                </c:pt>
                <c:pt idx="4">
                  <c:v>14.7</c:v>
                </c:pt>
                <c:pt idx="5">
                  <c:v>10.7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082-4E4F-9A09-A3A145E9413F}"/>
            </c:ext>
          </c:extLst>
        </c:ser>
        <c:ser>
          <c:idx val="2"/>
          <c:order val="2"/>
          <c:tx>
            <c:strRef>
              <c:f>Graphs!$D$283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Graphs!$E$283:$J$283</c:f>
              <c:numCache>
                <c:formatCode>0.0</c:formatCode>
                <c:ptCount val="6"/>
                <c:pt idx="0">
                  <c:v>33.799999999999997</c:v>
                </c:pt>
                <c:pt idx="1">
                  <c:v>32.299999999999997</c:v>
                </c:pt>
                <c:pt idx="2">
                  <c:v>29.6</c:v>
                </c:pt>
                <c:pt idx="3">
                  <c:v>32.9</c:v>
                </c:pt>
                <c:pt idx="4">
                  <c:v>31.1</c:v>
                </c:pt>
                <c:pt idx="5">
                  <c:v>29.6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082-4E4F-9A09-A3A145E9413F}"/>
            </c:ext>
          </c:extLst>
        </c:ser>
        <c:ser>
          <c:idx val="4"/>
          <c:order val="3"/>
          <c:tx>
            <c:strRef>
              <c:f>Graphs!$D$284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Graphs!$E$284:$J$284</c:f>
              <c:numCache>
                <c:formatCode>0.0</c:formatCode>
                <c:ptCount val="6"/>
                <c:pt idx="0">
                  <c:v>37.299999999999997</c:v>
                </c:pt>
                <c:pt idx="1">
                  <c:v>40.5</c:v>
                </c:pt>
                <c:pt idx="2">
                  <c:v>37.9</c:v>
                </c:pt>
                <c:pt idx="3">
                  <c:v>35</c:v>
                </c:pt>
                <c:pt idx="4">
                  <c:v>40.700000000000003</c:v>
                </c:pt>
                <c:pt idx="5">
                  <c:v>38.200000000000003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082-4E4F-9A09-A3A145E941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5315584"/>
        <c:axId val="47395200"/>
      </c:lineChart>
      <c:catAx>
        <c:axId val="45315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73952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7395200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531558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5421455423874068E-2"/>
          <c:y val="0.91295938104448737"/>
          <c:w val="0.86560365961080799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1802059945715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Graphs!$E$345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Graphs!$E$346:$E$353</c:f>
              <c:numCache>
                <c:formatCode>General</c:formatCode>
                <c:ptCount val="8"/>
                <c:pt idx="0">
                  <c:v>3.7</c:v>
                </c:pt>
                <c:pt idx="1">
                  <c:v>1.9</c:v>
                </c:pt>
                <c:pt idx="2">
                  <c:v>0.8</c:v>
                </c:pt>
                <c:pt idx="3">
                  <c:v>20.100000000000001</c:v>
                </c:pt>
                <c:pt idx="4">
                  <c:v>40</c:v>
                </c:pt>
                <c:pt idx="5">
                  <c:v>0</c:v>
                </c:pt>
                <c:pt idx="6">
                  <c:v>5.5</c:v>
                </c:pt>
                <c:pt idx="7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61-42DC-B08E-C7B691A0B2CC}"/>
            </c:ext>
          </c:extLst>
        </c:ser>
        <c:ser>
          <c:idx val="1"/>
          <c:order val="1"/>
          <c:tx>
            <c:strRef>
              <c:f>Graphs!$F$345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Graphs!$F$346:$F$353</c:f>
              <c:numCache>
                <c:formatCode>0.0</c:formatCode>
                <c:ptCount val="8"/>
                <c:pt idx="0">
                  <c:v>8.3000000000000007</c:v>
                </c:pt>
                <c:pt idx="1">
                  <c:v>1.6</c:v>
                </c:pt>
                <c:pt idx="2">
                  <c:v>0.7</c:v>
                </c:pt>
                <c:pt idx="3">
                  <c:v>14.7</c:v>
                </c:pt>
                <c:pt idx="4">
                  <c:v>44.8</c:v>
                </c:pt>
                <c:pt idx="5">
                  <c:v>0.3</c:v>
                </c:pt>
                <c:pt idx="6">
                  <c:v>11.7</c:v>
                </c:pt>
                <c:pt idx="7">
                  <c:v>17.8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261-42DC-B08E-C7B691A0B2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6207744"/>
        <c:axId val="66209664"/>
      </c:barChart>
      <c:catAx>
        <c:axId val="66207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2096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6209664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207744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Graphs!$E$356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Graphs!$E$357:$E$364</c:f>
              <c:numCache>
                <c:formatCode>General</c:formatCode>
                <c:ptCount val="8"/>
                <c:pt idx="0">
                  <c:v>29.6</c:v>
                </c:pt>
                <c:pt idx="1">
                  <c:v>41.7</c:v>
                </c:pt>
                <c:pt idx="2">
                  <c:v>6</c:v>
                </c:pt>
                <c:pt idx="3">
                  <c:v>0</c:v>
                </c:pt>
                <c:pt idx="4">
                  <c:v>2.2999999999999998</c:v>
                </c:pt>
                <c:pt idx="5">
                  <c:v>0</c:v>
                </c:pt>
                <c:pt idx="6">
                  <c:v>0</c:v>
                </c:pt>
                <c:pt idx="7">
                  <c:v>20.399999999999999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43-42DD-A0FA-33929F5651EA}"/>
            </c:ext>
          </c:extLst>
        </c:ser>
        <c:ser>
          <c:idx val="1"/>
          <c:order val="1"/>
          <c:tx>
            <c:strRef>
              <c:f>Graphs!$F$356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Graphs!$F$357:$F$364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40</c:v>
                </c:pt>
                <c:pt idx="2">
                  <c:v>1.7</c:v>
                </c:pt>
                <c:pt idx="3">
                  <c:v>2.7</c:v>
                </c:pt>
                <c:pt idx="4">
                  <c:v>3.9</c:v>
                </c:pt>
                <c:pt idx="5">
                  <c:v>1.6</c:v>
                </c:pt>
                <c:pt idx="6">
                  <c:v>1.3</c:v>
                </c:pt>
                <c:pt idx="7">
                  <c:v>11.1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E43-42DD-A0FA-33929F5651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4109184"/>
        <c:axId val="66002944"/>
      </c:barChart>
      <c:catAx>
        <c:axId val="64109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0029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6002944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4109184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Graphs!$E$8:$G$8</c:f>
              <c:numCache>
                <c:formatCode>General</c:formatCode>
                <c:ptCount val="3"/>
                <c:pt idx="0">
                  <c:v>9.1</c:v>
                </c:pt>
                <c:pt idx="1">
                  <c:v>17.3</c:v>
                </c:pt>
                <c:pt idx="2">
                  <c:v>13.7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834-4D2E-ACD6-1047E7F614E8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Graphs!$H$8:$J$8</c:f>
              <c:numCache>
                <c:formatCode>General</c:formatCode>
                <c:ptCount val="3"/>
                <c:pt idx="0">
                  <c:v>12.8</c:v>
                </c:pt>
                <c:pt idx="1">
                  <c:v>18.600000000000001</c:v>
                </c:pt>
                <c:pt idx="2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834-4D2E-ACD6-1047E7F614E8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Graphs!$K$8:$M$8</c:f>
              <c:numCache>
                <c:formatCode>General</c:formatCode>
                <c:ptCount val="3"/>
                <c:pt idx="0">
                  <c:v>7.7</c:v>
                </c:pt>
                <c:pt idx="1">
                  <c:v>23.6</c:v>
                </c:pt>
                <c:pt idx="2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834-4D2E-ACD6-1047E7F614E8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Graphs!$N$8:$P$8</c:f>
              <c:numCache>
                <c:formatCode>General</c:formatCode>
                <c:ptCount val="3"/>
                <c:pt idx="0">
                  <c:v>7.2</c:v>
                </c:pt>
                <c:pt idx="1">
                  <c:v>19.5</c:v>
                </c:pt>
                <c:pt idx="2">
                  <c:v>13.9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834-4D2E-ACD6-1047E7F614E8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Graphs!$Q$8:$S$8</c:f>
              <c:numCache>
                <c:formatCode>General</c:formatCode>
                <c:ptCount val="3"/>
                <c:pt idx="0">
                  <c:v>6.9</c:v>
                </c:pt>
                <c:pt idx="1">
                  <c:v>26.2</c:v>
                </c:pt>
                <c:pt idx="2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834-4D2E-ACD6-1047E7F614E8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Graphs!$T$8:$V$8</c:f>
              <c:numCache>
                <c:formatCode>General</c:formatCode>
                <c:ptCount val="3"/>
                <c:pt idx="0">
                  <c:v>2.7</c:v>
                </c:pt>
                <c:pt idx="1">
                  <c:v>14.5</c:v>
                </c:pt>
                <c:pt idx="2">
                  <c:v>9.4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834-4D2E-ACD6-1047E7F614E8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Graphs!$W$8:$Y$8</c:f>
              <c:numCache>
                <c:formatCode>General</c:formatCode>
                <c:ptCount val="3"/>
                <c:pt idx="0">
                  <c:v>1.4</c:v>
                </c:pt>
                <c:pt idx="1">
                  <c:v>4.8</c:v>
                </c:pt>
                <c:pt idx="2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834-4D2E-ACD6-1047E7F614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41923328"/>
        <c:axId val="41924864"/>
      </c:barChart>
      <c:catAx>
        <c:axId val="419233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19248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1924864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192332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21174145040745E-2"/>
          <c:y val="8.6107337232196643E-2"/>
          <c:w val="0.86317259830575788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Graphs!$D$288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Graphs!$E$288:$J$288</c:f>
              <c:numCache>
                <c:formatCode>0.0</c:formatCode>
                <c:ptCount val="6"/>
                <c:pt idx="0">
                  <c:v>13.7</c:v>
                </c:pt>
                <c:pt idx="1">
                  <c:v>16</c:v>
                </c:pt>
                <c:pt idx="2">
                  <c:v>16</c:v>
                </c:pt>
                <c:pt idx="3">
                  <c:v>13.9</c:v>
                </c:pt>
                <c:pt idx="4">
                  <c:v>17</c:v>
                </c:pt>
                <c:pt idx="5">
                  <c:v>9.4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578-4813-AC84-EA847577B060}"/>
            </c:ext>
          </c:extLst>
        </c:ser>
        <c:ser>
          <c:idx val="2"/>
          <c:order val="1"/>
          <c:tx>
            <c:strRef>
              <c:f>Graphs!$D$289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Graphs!$E$289:$J$289</c:f>
              <c:numCache>
                <c:formatCode>0.0</c:formatCode>
                <c:ptCount val="6"/>
                <c:pt idx="0">
                  <c:v>36.299999999999997</c:v>
                </c:pt>
                <c:pt idx="1">
                  <c:v>31.3</c:v>
                </c:pt>
                <c:pt idx="2">
                  <c:v>30</c:v>
                </c:pt>
                <c:pt idx="3">
                  <c:v>27.9</c:v>
                </c:pt>
                <c:pt idx="4">
                  <c:v>29.4</c:v>
                </c:pt>
                <c:pt idx="5">
                  <c:v>21.8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578-4813-AC84-EA847577B060}"/>
            </c:ext>
          </c:extLst>
        </c:ser>
        <c:ser>
          <c:idx val="4"/>
          <c:order val="2"/>
          <c:tx>
            <c:strRef>
              <c:f>Graphs!$D$290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Graphs!$E$290:$J$290</c:f>
              <c:numCache>
                <c:formatCode>0.0</c:formatCode>
                <c:ptCount val="6"/>
                <c:pt idx="0">
                  <c:v>59.3</c:v>
                </c:pt>
                <c:pt idx="1">
                  <c:v>65.7</c:v>
                </c:pt>
                <c:pt idx="2">
                  <c:v>60.3</c:v>
                </c:pt>
                <c:pt idx="3">
                  <c:v>66.3</c:v>
                </c:pt>
                <c:pt idx="4">
                  <c:v>66.3</c:v>
                </c:pt>
                <c:pt idx="5">
                  <c:v>62.2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578-4813-AC84-EA847577B0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6244864"/>
        <c:axId val="64726144"/>
      </c:lineChart>
      <c:catAx>
        <c:axId val="36244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47261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4726144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624486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0.0216</cdr:x>
      <cdr:y>0.92508</cdr:y>
    </cdr:from>
    <cdr:to>
      <cdr:x>0.20806</cdr:x>
      <cdr:y>0.97075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0816" y="4555467"/>
          <a:ext cx="1561128" cy="224933"/>
        </a:xfrm>
        <a:prstGeom xmlns:a="http://schemas.openxmlformats.org/drawingml/2006/main" prst="rect">
          <a:avLst/>
        </a:prstGeom>
        <a:solidFill xmlns:a="http://schemas.openxmlformats.org/drawingml/2006/main">
          <a:srgbClr val="3366FF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>
              <a:solidFill>
                <a:schemeClr val="bg1"/>
              </a:solidFill>
              <a:latin typeface="Franklin Gothic Medium" pitchFamily="34" charset="0"/>
            </a:rPr>
            <a:t>* High School Only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0.02454</cdr:x>
      <cdr:y>0.9294</cdr:y>
    </cdr:from>
    <cdr:to>
      <cdr:x>0.20916</cdr:x>
      <cdr:y>0.97176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725" y="5851525"/>
          <a:ext cx="16002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>
              <a:solidFill>
                <a:schemeClr val="bg1"/>
              </a:solidFill>
              <a:latin typeface="Franklin Gothic Medium" pitchFamily="34" charset="0"/>
            </a:rPr>
            <a:t>* High</a:t>
          </a:r>
          <a:r>
            <a:rPr lang="en-US" sz="1100" baseline="0" dirty="0">
              <a:solidFill>
                <a:schemeClr val="bg1"/>
              </a:solidFill>
              <a:latin typeface="Franklin Gothic Medium" pitchFamily="34" charset="0"/>
            </a:rPr>
            <a:t>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FL Graphic copy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5000" y="221199"/>
            <a:ext cx="7391399" cy="5798601"/>
          </a:xfrm>
          <a:prstGeom prst="rect">
            <a:avLst/>
          </a:prstGeom>
          <a:noFill/>
        </p:spPr>
      </p:pic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2016</a:t>
            </a:r>
            <a:b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FLORIDA YOUTH </a:t>
            </a:r>
            <a:b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SUBSTANCE ABUSE 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2578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>
                <a:solidFill>
                  <a:schemeClr val="tx1"/>
                </a:solidFill>
                <a:latin typeface="Gill Sans MT" pitchFamily="34" charset="0"/>
              </a:rPr>
              <a:t>Washington County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Washington County, 2006-2016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1155001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6178738"/>
              </p:ext>
            </p:extLst>
          </p:nvPr>
        </p:nvGraphicFramePr>
        <p:xfrm>
          <a:off x="394838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6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Washington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Washington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2551313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Washington County and Florida Statewide, 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Washington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831899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Washington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Washington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Cigarette trends summary for Washington County, 2006-2016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4531670"/>
              </p:ext>
            </p:extLst>
          </p:nvPr>
        </p:nvGraphicFramePr>
        <p:xfrm>
          <a:off x="381000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964883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10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and past-30-day vaporizer/e-cigarette use, Washington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Washington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47064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11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Washington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Washington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12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Washington County, 2006-2016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6012189"/>
              </p:ext>
            </p:extLst>
          </p:nvPr>
        </p:nvGraphicFramePr>
        <p:xfrm>
          <a:off x="381000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120220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13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ATOD use before or during school, Washington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Washington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8170611"/>
              </p:ext>
            </p:extLst>
          </p:nvPr>
        </p:nvGraphicFramePr>
        <p:xfrm>
          <a:off x="385762" y="140017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14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influence, Washington County 2012-2016 and Florida Statewide 2016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ysClr val="window" lastClr="FFFFFF"/>
                </a:solidFill>
                <a:latin typeface="Franklin Gothic Medium" pitchFamily="34" charset="0"/>
              </a:rPr>
              <a:t>Washington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2012-2016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administration: February of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599 across 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6.2 percentage points for M.S. prevalence rates and 6.8 percentage points for H.S. prevalence rates.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Washington County, past-30-day alcohol use was reported at 20.4%, compared to 18.3%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Binge drinking declined from 16.2% in 2006 to 10.7%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cigarette use declined from 13.7% in 2006 to 9.4%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the past 30 days, 25.1% of high school students have ridden in a car with a driver who was under the influence of alcohol, and 27.1% 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2006-2016 Trends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210862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15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Washington County 2006-2016 and Florida Statewide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Washington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893957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16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Washington County 2010-2016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Washington County 2010-2016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505636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17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 use, Washington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Washington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219348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18</a:t>
            </a: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Washington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Washington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245780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19</a:t>
            </a: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 use, Washington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Washington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7037854"/>
              </p:ext>
            </p:extLst>
          </p:nvPr>
        </p:nvGraphicFramePr>
        <p:xfrm>
          <a:off x="407239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20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Washington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Washington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Washington County, 6.1% of surveyed students reported the use of any illicit drug other than marijuana in the past 30 days, compared to 6.8%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inhalant use decreased from 2.8% in 2006 to 1.6%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high school students, past-30-day synthetic marijuana use decreased from 6.8% in 2012 to 3.4%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middle school students, 2.0% 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Including Bullying-Related Behaviors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Lifetime and Past-30-Day ATOD 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694243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21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Washington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Washington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716099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22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Washington County middle and high school students, 2016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038157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23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Gang involvement, Washington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Washington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Washington County, prevalence rates for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>
                <a:latin typeface="Gill Sans MT"/>
              </a:rPr>
              <a:t>(0.4%) and </a:t>
            </a:r>
            <a:r>
              <a:rPr lang="en-US" sz="2700" i="1" dirty="0">
                <a:latin typeface="Gill Sans MT"/>
              </a:rPr>
              <a:t>Taking a Handgun to School </a:t>
            </a:r>
            <a:r>
              <a:rPr lang="en-US" sz="2700" dirty="0">
                <a:latin typeface="Gill Sans MT"/>
              </a:rPr>
              <a:t>(0.8%) are less than 1.0%.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Higher 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>
                <a:latin typeface="Gill Sans MT"/>
              </a:rPr>
              <a:t>(10.5%) and </a:t>
            </a:r>
            <a:r>
              <a:rPr lang="en-US" sz="2700" i="1" dirty="0">
                <a:latin typeface="Gill Sans MT"/>
              </a:rPr>
              <a:t>Carrying a Handgun </a:t>
            </a:r>
            <a:r>
              <a:rPr lang="en-US" sz="2700" dirty="0">
                <a:latin typeface="Gill Sans MT"/>
              </a:rPr>
              <a:t>(9.4%).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Washington County, 29.0% of students have been socially bullied, 12.4% have been physically bullied, and 6.1% have been cyber bullied.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5.6% of students have belonged to a gang, and 4.1% of high school students are currently gang members.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150829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24</a:t>
            </a: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Washington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2016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Washington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3031200"/>
              </p:ext>
            </p:extLst>
          </p:nvPr>
        </p:nvGraphicFramePr>
        <p:xfrm>
          <a:off x="381000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25</a:t>
            </a: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Washington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Washington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699060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26</a:t>
            </a: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Washington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Washington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828153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27</a:t>
            </a: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Washington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Washington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8172039"/>
              </p:ext>
            </p:extLst>
          </p:nvPr>
        </p:nvGraphicFramePr>
        <p:xfrm>
          <a:off x="40005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28</a:t>
            </a: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Washington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Washington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Washington County students, 2016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346757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0308695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29</a:t>
            </a: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Washington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Washington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>
                <a:latin typeface="Gill Sans MT" pitchFamily="34" charset="0"/>
              </a:rPr>
              <a:t>(49%) and </a:t>
            </a:r>
            <a:r>
              <a:rPr lang="en-US" sz="2800" i="1" dirty="0">
                <a:latin typeface="Gill Sans MT" pitchFamily="34" charset="0"/>
              </a:rPr>
              <a:t>Community Rewards for Prosocial Involvement </a:t>
            </a:r>
            <a:r>
              <a:rPr lang="en-US" sz="2800" dirty="0">
                <a:latin typeface="Gill Sans MT" pitchFamily="34" charset="0"/>
              </a:rPr>
              <a:t>(48%)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lowest rates of protection for the</a:t>
            </a:r>
            <a:r>
              <a:rPr lang="en-US" sz="2800" i="1" dirty="0">
                <a:latin typeface="Gill Sans MT" pitchFamily="34" charset="0"/>
              </a:rPr>
              <a:t> Family Rewards for Prosocial Involvement </a:t>
            </a:r>
            <a:r>
              <a:rPr lang="en-US" sz="2800" dirty="0">
                <a:latin typeface="Gill Sans MT" pitchFamily="34" charset="0"/>
              </a:rPr>
              <a:t>(54%) and </a:t>
            </a:r>
            <a:r>
              <a:rPr lang="en-US" sz="2800" i="1" dirty="0">
                <a:latin typeface="Gill Sans MT" pitchFamily="34" charset="0"/>
              </a:rPr>
              <a:t>Family Opportunities for Prosocial Involvement </a:t>
            </a:r>
            <a:r>
              <a:rPr lang="en-US" sz="2800" dirty="0">
                <a:latin typeface="Gill Sans MT" pitchFamily="34" charset="0"/>
              </a:rPr>
              <a:t>(50%)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(53%) and </a:t>
            </a:r>
            <a:r>
              <a:rPr lang="en-US" sz="2800" i="1" dirty="0">
                <a:latin typeface="Gill Sans MT" pitchFamily="34" charset="0"/>
              </a:rPr>
              <a:t>Poor Academic Performance</a:t>
            </a:r>
            <a:r>
              <a:rPr lang="en-US" sz="2800" dirty="0">
                <a:latin typeface="Gill Sans MT" pitchFamily="34" charset="0"/>
              </a:rPr>
              <a:t> (51%)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Perceived Availability of Handguns </a:t>
            </a:r>
            <a:r>
              <a:rPr lang="en-US" sz="2800" dirty="0">
                <a:latin typeface="Gill Sans MT" pitchFamily="34" charset="0"/>
              </a:rPr>
              <a:t>(55%) 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(54%)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Washington County students, 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715585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600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43.8% for lifetime use and 20.4% for past-30-day use, alcohol is the most commonly used drug among Washington County 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vaping/e-cigarettes (34.5% lifetime and 13.2% past-30-day) and marijuana (25.1% lifetime and 12.9% past-30-day) as the most commonly used drugs.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19.4% of high school students reported blacking out after drinking on one or more occasions.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ATOD categories, past-30-day prevalence ranges from 9.4% for cigarettes to 0.0% for heroin.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2006-2016 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ATODs and Driving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427160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Washington County 2006-2016 and Florida Statewide 2016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Washington County 2006-2016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0643054"/>
              </p:ext>
            </p:extLst>
          </p:nvPr>
        </p:nvGraphicFramePr>
        <p:xfrm>
          <a:off x="386212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Washington County 2006-2016 and Florida Statewide 2016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Washington County 2006-2016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9144</TotalTime>
  <Words>1356</Words>
  <Application>Microsoft Office PowerPoint</Application>
  <PresentationFormat>On-screen Show (4:3)</PresentationFormat>
  <Paragraphs>222</Paragraphs>
  <Slides>42</Slides>
  <Notes>40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0" baseType="lpstr">
      <vt:lpstr>Arial</vt:lpstr>
      <vt:lpstr>Calibri</vt:lpstr>
      <vt:lpstr>Franklin Gothic Medium</vt:lpstr>
      <vt:lpstr>Gill Sans MT</vt:lpstr>
      <vt:lpstr>Gill Sans MT Condensed</vt:lpstr>
      <vt:lpstr>Impact</vt:lpstr>
      <vt:lpstr>Wingdings</vt:lpstr>
      <vt:lpstr>Office Theme</vt:lpstr>
      <vt:lpstr>2016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Washington County PowerPoint</dc:title>
  <dc:creator>Bert Rothenbach</dc:creator>
  <cp:lastModifiedBy>VanDyke, Misty N</cp:lastModifiedBy>
  <cp:revision>338</cp:revision>
  <dcterms:created xsi:type="dcterms:W3CDTF">2010-11-20T14:45:41Z</dcterms:created>
  <dcterms:modified xsi:type="dcterms:W3CDTF">2025-06-23T15:54:06Z</dcterms:modified>
</cp:coreProperties>
</file>