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Charlotte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harlotte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harlotte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harlotte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harlotte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harlotte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harlotte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harlotte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harlotte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harlotte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harlotte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Charlotte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harlotte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harlotte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harlotte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harlotte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harlotte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harlotte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harlotte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harlotte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harlotte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harlotte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harlotte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harlotte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harlotte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harlotte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harlotte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harlotte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harlotte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Vaporizer/E-Cigarette</c:v>
                </c:pt>
                <c:pt idx="2">
                  <c:v>Marijuana or Hashish</c:v>
                </c:pt>
                <c:pt idx="3">
                  <c:v>Blacking Out from Drinking*</c:v>
                </c:pt>
                <c:pt idx="4">
                  <c:v>Cigarettes</c:v>
                </c:pt>
                <c:pt idx="5">
                  <c:v>Over-the-Counter Drugs</c:v>
                </c:pt>
                <c:pt idx="6">
                  <c:v>Inhalants</c:v>
                </c:pt>
                <c:pt idx="7">
                  <c:v>Prescription Pain Relievers</c:v>
                </c:pt>
                <c:pt idx="8">
                  <c:v>LSD, PCP or Mushrooms</c:v>
                </c:pt>
                <c:pt idx="9">
                  <c:v>Synthetic Marijuana*</c:v>
                </c:pt>
                <c:pt idx="10">
                  <c:v>Prescription Amphetamines</c:v>
                </c:pt>
                <c:pt idx="11">
                  <c:v>Depressants</c:v>
                </c:pt>
                <c:pt idx="12">
                  <c:v>Needle to Inject Illegal Drugs*</c:v>
                </c:pt>
                <c:pt idx="13">
                  <c:v>Cocaine or Crack Cocaine</c:v>
                </c:pt>
                <c:pt idx="14">
                  <c:v>Club Drugs</c:v>
                </c:pt>
                <c:pt idx="15">
                  <c:v>Steroids (without a doctor’s order)</c:v>
                </c:pt>
                <c:pt idx="16">
                  <c:v>Heroin</c:v>
                </c:pt>
                <c:pt idx="17">
                  <c:v>Methamphetamine</c:v>
                </c:pt>
                <c:pt idx="18">
                  <c:v>Flakka*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38.299999999999997</c:v>
                </c:pt>
                <c:pt idx="1">
                  <c:v>31.8</c:v>
                </c:pt>
                <c:pt idx="2">
                  <c:v>23.8</c:v>
                </c:pt>
                <c:pt idx="3">
                  <c:v>18.7</c:v>
                </c:pt>
                <c:pt idx="4">
                  <c:v>18.3</c:v>
                </c:pt>
                <c:pt idx="5">
                  <c:v>5.2</c:v>
                </c:pt>
                <c:pt idx="6">
                  <c:v>5.2</c:v>
                </c:pt>
                <c:pt idx="7">
                  <c:v>5.0999999999999996</c:v>
                </c:pt>
                <c:pt idx="8">
                  <c:v>4.5</c:v>
                </c:pt>
                <c:pt idx="9">
                  <c:v>4.3</c:v>
                </c:pt>
                <c:pt idx="10">
                  <c:v>4</c:v>
                </c:pt>
                <c:pt idx="11">
                  <c:v>4</c:v>
                </c:pt>
                <c:pt idx="12">
                  <c:v>3</c:v>
                </c:pt>
                <c:pt idx="13">
                  <c:v>2.9</c:v>
                </c:pt>
                <c:pt idx="14">
                  <c:v>2.2000000000000002</c:v>
                </c:pt>
                <c:pt idx="15">
                  <c:v>0.9</c:v>
                </c:pt>
                <c:pt idx="16">
                  <c:v>0.9</c:v>
                </c:pt>
                <c:pt idx="17">
                  <c:v>0.9</c:v>
                </c:pt>
                <c:pt idx="18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DB-4F0D-895A-A2684C0351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8697984"/>
        <c:axId val="98706176"/>
      </c:barChart>
      <c:catAx>
        <c:axId val="98697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7061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8706176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69798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31.8</c:v>
                </c:pt>
                <c:pt idx="1">
                  <c:v>14.2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03C-4A52-9234-2DFABFB8D3D4}"/>
            </c:ext>
          </c:extLst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03C-4A52-9234-2DFABFB8D3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5018112"/>
        <c:axId val="65055744"/>
      </c:barChart>
      <c:catAx>
        <c:axId val="65018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0557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5055744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018112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5</c:v>
                </c:pt>
                <c:pt idx="1">
                  <c:v>17.2</c:v>
                </c:pt>
                <c:pt idx="2">
                  <c:v>12.6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29-4ECF-824B-14F44EFA6F9A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4.5</c:v>
                </c:pt>
                <c:pt idx="1">
                  <c:v>21.4</c:v>
                </c:pt>
                <c:pt idx="2">
                  <c:v>14.6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029-4ECF-824B-14F44EFA6F9A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7.4</c:v>
                </c:pt>
                <c:pt idx="1">
                  <c:v>23</c:v>
                </c:pt>
                <c:pt idx="2">
                  <c:v>16.600000000000001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029-4ECF-824B-14F44EFA6F9A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8.4</c:v>
                </c:pt>
                <c:pt idx="1">
                  <c:v>22</c:v>
                </c:pt>
                <c:pt idx="2">
                  <c:v>16.5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029-4ECF-824B-14F44EFA6F9A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4.7</c:v>
                </c:pt>
                <c:pt idx="1">
                  <c:v>17.3</c:v>
                </c:pt>
                <c:pt idx="2">
                  <c:v>12.2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029-4ECF-824B-14F44EFA6F9A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3.6</c:v>
                </c:pt>
                <c:pt idx="1">
                  <c:v>20.6</c:v>
                </c:pt>
                <c:pt idx="2">
                  <c:v>14.1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029-4ECF-824B-14F44EFA6F9A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029-4ECF-824B-14F44EFA6F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5201664"/>
        <c:axId val="65220992"/>
      </c:barChart>
      <c:catAx>
        <c:axId val="65201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2209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5220992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20166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12.6</c:v>
                </c:pt>
                <c:pt idx="1">
                  <c:v>14.6</c:v>
                </c:pt>
                <c:pt idx="2">
                  <c:v>16.600000000000001</c:v>
                </c:pt>
                <c:pt idx="3">
                  <c:v>16.5</c:v>
                </c:pt>
                <c:pt idx="4">
                  <c:v>12.2</c:v>
                </c:pt>
                <c:pt idx="5">
                  <c:v>14.1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592-4E57-851F-6C655933E793}"/>
            </c:ext>
          </c:extLst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15.6</c:v>
                </c:pt>
                <c:pt idx="1">
                  <c:v>12.1</c:v>
                </c:pt>
                <c:pt idx="2">
                  <c:v>16.7</c:v>
                </c:pt>
                <c:pt idx="3">
                  <c:v>14.1</c:v>
                </c:pt>
                <c:pt idx="4">
                  <c:v>14.4</c:v>
                </c:pt>
                <c:pt idx="5">
                  <c:v>13.2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592-4E57-851F-6C655933E793}"/>
            </c:ext>
          </c:extLst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31.4</c:v>
                </c:pt>
                <c:pt idx="1">
                  <c:v>31.3</c:v>
                </c:pt>
                <c:pt idx="2">
                  <c:v>28.9</c:v>
                </c:pt>
                <c:pt idx="3">
                  <c:v>23.9</c:v>
                </c:pt>
                <c:pt idx="4">
                  <c:v>23.7</c:v>
                </c:pt>
                <c:pt idx="5">
                  <c:v>24.9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592-4E57-851F-6C655933E7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5061248"/>
        <c:axId val="65201280"/>
      </c:lineChart>
      <c:catAx>
        <c:axId val="65061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2012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520128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06124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4.3</c:v>
                </c:pt>
                <c:pt idx="1">
                  <c:v>9</c:v>
                </c:pt>
                <c:pt idx="2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8B-4071-85AF-65EB8F357DA8}"/>
            </c:ext>
          </c:extLst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78B-4071-85AF-65EB8F357D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5324160"/>
        <c:axId val="65326080"/>
      </c:barChart>
      <c:catAx>
        <c:axId val="65324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3260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5326080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32416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23.9</c:v>
                </c:pt>
                <c:pt idx="1">
                  <c:v>26.3</c:v>
                </c:pt>
                <c:pt idx="2">
                  <c:v>8.3000000000000007</c:v>
                </c:pt>
                <c:pt idx="3">
                  <c:v>15.1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3B-4FA0-867B-BCC2FC642516}"/>
            </c:ext>
          </c:extLst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18</c:v>
                </c:pt>
                <c:pt idx="1">
                  <c:v>19.899999999999999</c:v>
                </c:pt>
                <c:pt idx="2">
                  <c:v>6</c:v>
                </c:pt>
                <c:pt idx="3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73B-4FA0-867B-BCC2FC642516}"/>
            </c:ext>
          </c:extLst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20</c:v>
                </c:pt>
                <c:pt idx="1">
                  <c:v>22.1</c:v>
                </c:pt>
                <c:pt idx="2">
                  <c:v>7.4</c:v>
                </c:pt>
                <c:pt idx="3">
                  <c:v>11.7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73B-4FA0-867B-BCC2FC642516}"/>
            </c:ext>
          </c:extLst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73B-4FA0-867B-BCC2FC6425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5367040"/>
        <c:axId val="65401600"/>
      </c:barChart>
      <c:catAx>
        <c:axId val="65367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4016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5401600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36704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5.5</c:v>
                </c:pt>
                <c:pt idx="1">
                  <c:v>1.1000000000000001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94-4DFD-83C0-787B62713C5F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4.8</c:v>
                </c:pt>
                <c:pt idx="1">
                  <c:v>2</c:v>
                </c:pt>
                <c:pt idx="2">
                  <c:v>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694-4DFD-83C0-787B62713C5F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3.5</c:v>
                </c:pt>
                <c:pt idx="1">
                  <c:v>1.7</c:v>
                </c:pt>
                <c:pt idx="2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694-4DFD-83C0-787B62713C5F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4.2</c:v>
                </c:pt>
                <c:pt idx="1">
                  <c:v>1.9</c:v>
                </c:pt>
                <c:pt idx="2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694-4DFD-83C0-787B62713C5F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2.5</c:v>
                </c:pt>
                <c:pt idx="1">
                  <c:v>1.6</c:v>
                </c:pt>
                <c:pt idx="2">
                  <c:v>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694-4DFD-83C0-787B62713C5F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2.6</c:v>
                </c:pt>
                <c:pt idx="1">
                  <c:v>1.2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694-4DFD-83C0-787B62713C5F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694-4DFD-83C0-787B62713C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0184832"/>
        <c:axId val="100186368"/>
      </c:barChart>
      <c:catAx>
        <c:axId val="100184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1863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018636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18483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1.6</c:v>
                </c:pt>
                <c:pt idx="1">
                  <c:v>1.6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D5-47EA-B797-D37BF5AC45DB}"/>
            </c:ext>
          </c:extLst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1.2</c:v>
                </c:pt>
                <c:pt idx="1">
                  <c:v>4.5999999999999996</c:v>
                </c:pt>
                <c:pt idx="2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FD5-47EA-B797-D37BF5AC45DB}"/>
            </c:ext>
          </c:extLst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FD5-47EA-B797-D37BF5AC45DB}"/>
            </c:ext>
          </c:extLst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0.6</c:v>
                </c:pt>
                <c:pt idx="1">
                  <c:v>3.3</c:v>
                </c:pt>
                <c:pt idx="2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FD5-47EA-B797-D37BF5AC45DB}"/>
            </c:ext>
          </c:extLst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FD5-47EA-B797-D37BF5AC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9372416"/>
        <c:axId val="99662848"/>
      </c:barChart>
      <c:catAx>
        <c:axId val="99372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6628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966284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37241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1.5</c:v>
                </c:pt>
                <c:pt idx="1">
                  <c:v>3.2</c:v>
                </c:pt>
                <c:pt idx="2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D0-4678-8FC1-7BFED4671493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1.5</c:v>
                </c:pt>
                <c:pt idx="1">
                  <c:v>2.8</c:v>
                </c:pt>
                <c:pt idx="2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7D0-4678-8FC1-7BFED4671493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1.6</c:v>
                </c:pt>
                <c:pt idx="1">
                  <c:v>4.7</c:v>
                </c:pt>
                <c:pt idx="2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7D0-4678-8FC1-7BFED4671493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1.3</c:v>
                </c:pt>
                <c:pt idx="1">
                  <c:v>4.4000000000000004</c:v>
                </c:pt>
                <c:pt idx="2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7D0-4678-8FC1-7BFED4671493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0.5</c:v>
                </c:pt>
                <c:pt idx="1">
                  <c:v>2.2999999999999998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7D0-4678-8FC1-7BFED4671493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0.3</c:v>
                </c:pt>
                <c:pt idx="1">
                  <c:v>2.1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7D0-4678-8FC1-7BFED4671493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7D0-4678-8FC1-7BFED46714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0274560"/>
        <c:axId val="100277632"/>
      </c:barChart>
      <c:catAx>
        <c:axId val="100274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2776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0277632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27456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2.5</c:v>
                </c:pt>
                <c:pt idx="1">
                  <c:v>3.7</c:v>
                </c:pt>
                <c:pt idx="2">
                  <c:v>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E5-4396-B0D8-1964382C0D7D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1.9</c:v>
                </c:pt>
                <c:pt idx="1">
                  <c:v>3.2</c:v>
                </c:pt>
                <c:pt idx="2">
                  <c:v>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1E5-4396-B0D8-1964382C0D7D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1.3</c:v>
                </c:pt>
                <c:pt idx="1">
                  <c:v>5</c:v>
                </c:pt>
                <c:pt idx="2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1E5-4396-B0D8-1964382C0D7D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1.7</c:v>
                </c:pt>
                <c:pt idx="1">
                  <c:v>4.3</c:v>
                </c:pt>
                <c:pt idx="2">
                  <c:v>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1E5-4396-B0D8-1964382C0D7D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1E5-4396-B0D8-1964382C0D7D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2.4</c:v>
                </c:pt>
                <c:pt idx="1">
                  <c:v>3.2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1E5-4396-B0D8-1964382C0D7D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1E5-4396-B0D8-1964382C0D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0334208"/>
        <c:axId val="100556160"/>
      </c:barChart>
      <c:catAx>
        <c:axId val="100334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5561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055616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33420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1.4</c:v>
                </c:pt>
                <c:pt idx="1">
                  <c:v>0.9</c:v>
                </c:pt>
                <c:pt idx="2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14-413E-AE9D-9D680D3E0340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0.3</c:v>
                </c:pt>
                <c:pt idx="1">
                  <c:v>1.7</c:v>
                </c:pt>
                <c:pt idx="2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914-413E-AE9D-9D680D3E0340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0.6</c:v>
                </c:pt>
                <c:pt idx="1">
                  <c:v>0.8</c:v>
                </c:pt>
                <c:pt idx="2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914-413E-AE9D-9D680D3E0340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0.1</c:v>
                </c:pt>
                <c:pt idx="1">
                  <c:v>1</c:v>
                </c:pt>
                <c:pt idx="2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914-413E-AE9D-9D680D3E0340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0.8</c:v>
                </c:pt>
                <c:pt idx="1">
                  <c:v>1.7</c:v>
                </c:pt>
                <c:pt idx="2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914-413E-AE9D-9D680D3E0340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0.5</c:v>
                </c:pt>
                <c:pt idx="1">
                  <c:v>2.5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914-413E-AE9D-9D680D3E0340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914-413E-AE9D-9D680D3E03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0897408"/>
        <c:axId val="99783040"/>
      </c:barChart>
      <c:catAx>
        <c:axId val="90897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7830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978304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089740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3F6-4C07-ACB4-D2DEF6A9C05C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Vaporizer/E-Cigarette</c:v>
                </c:pt>
                <c:pt idx="2">
                  <c:v>Marijuana or Hashish</c:v>
                </c:pt>
                <c:pt idx="3">
                  <c:v>Binge Drinking</c:v>
                </c:pt>
                <c:pt idx="4">
                  <c:v>Cigarettes</c:v>
                </c:pt>
                <c:pt idx="5">
                  <c:v>Prescription Pain Relievers</c:v>
                </c:pt>
                <c:pt idx="6">
                  <c:v>Over-the-Counter Drugs</c:v>
                </c:pt>
                <c:pt idx="7">
                  <c:v>Prescription Amphetamines</c:v>
                </c:pt>
                <c:pt idx="8">
                  <c:v>Inhalants</c:v>
                </c:pt>
                <c:pt idx="9">
                  <c:v>Depressants</c:v>
                </c:pt>
                <c:pt idx="10">
                  <c:v>Club Drugs</c:v>
                </c:pt>
                <c:pt idx="11">
                  <c:v>Cocaine or Crack Cocaine</c:v>
                </c:pt>
                <c:pt idx="12">
                  <c:v>Synthetic Marijuana*</c:v>
                </c:pt>
                <c:pt idx="13">
                  <c:v>LSD, PCP or Mushrooms</c:v>
                </c:pt>
                <c:pt idx="14">
                  <c:v>Flakka*</c:v>
                </c:pt>
                <c:pt idx="15">
                  <c:v>Heroin</c:v>
                </c:pt>
                <c:pt idx="16">
                  <c:v>Methamphetamine</c:v>
                </c:pt>
                <c:pt idx="17">
                  <c:v>Steroids (without a doctor’s order)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17.3</c:v>
                </c:pt>
                <c:pt idx="1">
                  <c:v>14.2</c:v>
                </c:pt>
                <c:pt idx="2">
                  <c:v>14.1</c:v>
                </c:pt>
                <c:pt idx="3">
                  <c:v>6.9</c:v>
                </c:pt>
                <c:pt idx="4">
                  <c:v>5.6</c:v>
                </c:pt>
                <c:pt idx="5">
                  <c:v>2.9</c:v>
                </c:pt>
                <c:pt idx="6">
                  <c:v>2.2999999999999998</c:v>
                </c:pt>
                <c:pt idx="7">
                  <c:v>1.8</c:v>
                </c:pt>
                <c:pt idx="8">
                  <c:v>1.8</c:v>
                </c:pt>
                <c:pt idx="9">
                  <c:v>1.4</c:v>
                </c:pt>
                <c:pt idx="10">
                  <c:v>1.4</c:v>
                </c:pt>
                <c:pt idx="11">
                  <c:v>1.1000000000000001</c:v>
                </c:pt>
                <c:pt idx="12">
                  <c:v>1</c:v>
                </c:pt>
                <c:pt idx="13">
                  <c:v>0.9</c:v>
                </c:pt>
                <c:pt idx="14">
                  <c:v>0.7</c:v>
                </c:pt>
                <c:pt idx="15">
                  <c:v>0.5</c:v>
                </c:pt>
                <c:pt idx="16">
                  <c:v>0.5</c:v>
                </c:pt>
                <c:pt idx="17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3F6-4C07-ACB4-D2DEF6A9C0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8966912"/>
        <c:axId val="98997376"/>
      </c:barChart>
      <c:catAx>
        <c:axId val="98966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9973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8997376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96691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16.8</c:v>
                </c:pt>
                <c:pt idx="1">
                  <c:v>7.4</c:v>
                </c:pt>
                <c:pt idx="2">
                  <c:v>7.9</c:v>
                </c:pt>
                <c:pt idx="3">
                  <c:v>24.5</c:v>
                </c:pt>
                <c:pt idx="4">
                  <c:v>7.4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1B-4EBE-AA58-7002DA8082B4}"/>
            </c:ext>
          </c:extLst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41B-4EBE-AA58-7002DA8082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0344960"/>
        <c:axId val="100504320"/>
      </c:barChart>
      <c:catAx>
        <c:axId val="100344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5043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050432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34496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6.9</c:v>
                </c:pt>
                <c:pt idx="1">
                  <c:v>3.9</c:v>
                </c:pt>
                <c:pt idx="2">
                  <c:v>0.9</c:v>
                </c:pt>
                <c:pt idx="3">
                  <c:v>1</c:v>
                </c:pt>
                <c:pt idx="4">
                  <c:v>0.3</c:v>
                </c:pt>
                <c:pt idx="5">
                  <c:v>8.6999999999999993</c:v>
                </c:pt>
                <c:pt idx="6">
                  <c:v>5.0999999999999996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E1-4377-A181-1201CEEABAB6}"/>
            </c:ext>
          </c:extLst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1E1-4377-A181-1201CEEABA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0506624"/>
        <c:axId val="100518528"/>
      </c:barChart>
      <c:catAx>
        <c:axId val="100506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5185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0518528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50662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8.6999999999999993</c:v>
                </c:pt>
                <c:pt idx="1">
                  <c:v>24.4</c:v>
                </c:pt>
                <c:pt idx="2">
                  <c:v>39.6</c:v>
                </c:pt>
                <c:pt idx="3">
                  <c:v>9</c:v>
                </c:pt>
                <c:pt idx="4">
                  <c:v>8.8000000000000007</c:v>
                </c:pt>
                <c:pt idx="5">
                  <c:v>14.6</c:v>
                </c:pt>
                <c:pt idx="6">
                  <c:v>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29-45CC-8335-A81B92E89B61}"/>
            </c:ext>
          </c:extLst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10.3</c:v>
                </c:pt>
                <c:pt idx="1">
                  <c:v>10.1</c:v>
                </c:pt>
                <c:pt idx="2">
                  <c:v>28.7</c:v>
                </c:pt>
                <c:pt idx="3">
                  <c:v>12.5</c:v>
                </c:pt>
                <c:pt idx="4">
                  <c:v>4.9000000000000004</c:v>
                </c:pt>
                <c:pt idx="5">
                  <c:v>11.7</c:v>
                </c:pt>
                <c:pt idx="6">
                  <c:v>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129-45CC-8335-A81B92E89B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0576640"/>
        <c:axId val="100578432"/>
      </c:barChart>
      <c:catAx>
        <c:axId val="100576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5784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0578432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57664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4</c:v>
                </c:pt>
                <c:pt idx="1">
                  <c:v>11.6</c:v>
                </c:pt>
                <c:pt idx="2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98-4C23-8ECA-D5841A056608}"/>
            </c:ext>
          </c:extLst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F98-4C23-8ECA-D5841A0566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6638336"/>
        <c:axId val="106644224"/>
      </c:barChart>
      <c:catAx>
        <c:axId val="106638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6442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6644224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63833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45</c:v>
                </c:pt>
                <c:pt idx="1">
                  <c:v>62</c:v>
                </c:pt>
                <c:pt idx="2">
                  <c:v>55</c:v>
                </c:pt>
                <c:pt idx="3">
                  <c:v>47</c:v>
                </c:pt>
                <c:pt idx="4">
                  <c:v>43</c:v>
                </c:pt>
                <c:pt idx="5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9F-403C-83EB-430DCB013382}"/>
            </c:ext>
          </c:extLst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49F-403C-83EB-430DCB0133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6652416"/>
        <c:axId val="106653952"/>
      </c:barChart>
      <c:catAx>
        <c:axId val="10665241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65395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665395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65241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43</c:v>
                </c:pt>
                <c:pt idx="1">
                  <c:v>62</c:v>
                </c:pt>
                <c:pt idx="2">
                  <c:v>35</c:v>
                </c:pt>
                <c:pt idx="3">
                  <c:v>38</c:v>
                </c:pt>
                <c:pt idx="4">
                  <c:v>30</c:v>
                </c:pt>
                <c:pt idx="5">
                  <c:v>39</c:v>
                </c:pt>
                <c:pt idx="6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D5-475C-8752-7930BD3855D7}"/>
            </c:ext>
          </c:extLst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2D5-475C-8752-7930BD3855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6690816"/>
        <c:axId val="108072960"/>
      </c:barChart>
      <c:catAx>
        <c:axId val="10669081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807296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807296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69081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37</c:v>
                </c:pt>
                <c:pt idx="1">
                  <c:v>58</c:v>
                </c:pt>
                <c:pt idx="2">
                  <c:v>38</c:v>
                </c:pt>
                <c:pt idx="3">
                  <c:v>35</c:v>
                </c:pt>
                <c:pt idx="4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E7-467D-8718-7E6962746E51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5E7-467D-8718-7E6962746E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0293248"/>
        <c:axId val="106681472"/>
      </c:barChart>
      <c:catAx>
        <c:axId val="10029324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68147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668147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29324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70</c:v>
                </c:pt>
                <c:pt idx="1">
                  <c:v>54</c:v>
                </c:pt>
                <c:pt idx="2">
                  <c:v>50</c:v>
                </c:pt>
                <c:pt idx="3">
                  <c:v>63</c:v>
                </c:pt>
                <c:pt idx="4">
                  <c:v>60</c:v>
                </c:pt>
                <c:pt idx="5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BB-40EF-9D46-F50413E42BDF}"/>
            </c:ext>
          </c:extLst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4BB-40EF-9D46-F50413E42B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2825984"/>
        <c:axId val="62827520"/>
      </c:barChart>
      <c:catAx>
        <c:axId val="6282598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82752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282752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82598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50</c:v>
                </c:pt>
                <c:pt idx="1">
                  <c:v>60</c:v>
                </c:pt>
                <c:pt idx="2">
                  <c:v>35</c:v>
                </c:pt>
                <c:pt idx="3">
                  <c:v>25</c:v>
                </c:pt>
                <c:pt idx="4">
                  <c:v>40</c:v>
                </c:pt>
                <c:pt idx="5">
                  <c:v>41</c:v>
                </c:pt>
                <c:pt idx="6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A2-4533-B725-96C55D08A073}"/>
            </c:ext>
          </c:extLst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EA2-4533-B725-96C55D08A0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9005568"/>
        <c:axId val="99007104"/>
      </c:barChart>
      <c:catAx>
        <c:axId val="9900556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00710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900710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00556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43</c:v>
                </c:pt>
                <c:pt idx="1">
                  <c:v>56</c:v>
                </c:pt>
                <c:pt idx="2">
                  <c:v>39</c:v>
                </c:pt>
                <c:pt idx="3">
                  <c:v>42</c:v>
                </c:pt>
                <c:pt idx="4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89-4BB8-9646-639F745A57BD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789-4BB8-9646-639F745A57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0342400"/>
        <c:axId val="108176128"/>
      </c:barChart>
      <c:catAx>
        <c:axId val="10034240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817612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817612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34240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23.9</c:v>
                </c:pt>
                <c:pt idx="1">
                  <c:v>45.4</c:v>
                </c:pt>
                <c:pt idx="2">
                  <c:v>36.799999999999997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25-47F4-B778-31399B49A13D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15.7</c:v>
                </c:pt>
                <c:pt idx="1">
                  <c:v>43.3</c:v>
                </c:pt>
                <c:pt idx="2">
                  <c:v>32.299999999999997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C25-47F4-B778-31399B49A13D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14.6</c:v>
                </c:pt>
                <c:pt idx="1">
                  <c:v>36.700000000000003</c:v>
                </c:pt>
                <c:pt idx="2">
                  <c:v>27.6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C25-47F4-B778-31399B49A13D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13.3</c:v>
                </c:pt>
                <c:pt idx="1">
                  <c:v>35.6</c:v>
                </c:pt>
                <c:pt idx="2">
                  <c:v>26.6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C25-47F4-B778-31399B49A13D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10.4</c:v>
                </c:pt>
                <c:pt idx="1">
                  <c:v>25.1</c:v>
                </c:pt>
                <c:pt idx="2">
                  <c:v>19.2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C25-47F4-B778-31399B49A13D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7.9</c:v>
                </c:pt>
                <c:pt idx="1">
                  <c:v>23.1</c:v>
                </c:pt>
                <c:pt idx="2">
                  <c:v>17.3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C25-47F4-B778-31399B49A13D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C25-47F4-B778-31399B49A1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9469184"/>
        <c:axId val="99676928"/>
      </c:barChart>
      <c:catAx>
        <c:axId val="99469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6769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9676928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46918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9.1</c:v>
                </c:pt>
                <c:pt idx="1">
                  <c:v>27.5</c:v>
                </c:pt>
                <c:pt idx="2">
                  <c:v>20.100000000000001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4B-461D-B6B8-23C95D0A0F87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5.9</c:v>
                </c:pt>
                <c:pt idx="1">
                  <c:v>23.8</c:v>
                </c:pt>
                <c:pt idx="2">
                  <c:v>16.7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84B-461D-B6B8-23C95D0A0F87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8.1</c:v>
                </c:pt>
                <c:pt idx="1">
                  <c:v>20</c:v>
                </c:pt>
                <c:pt idx="2">
                  <c:v>15.1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84B-461D-B6B8-23C95D0A0F87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5</c:v>
                </c:pt>
                <c:pt idx="1">
                  <c:v>19.7</c:v>
                </c:pt>
                <c:pt idx="2">
                  <c:v>13.7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84B-461D-B6B8-23C95D0A0F87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4.5</c:v>
                </c:pt>
                <c:pt idx="1">
                  <c:v>11.9</c:v>
                </c:pt>
                <c:pt idx="2">
                  <c:v>8.9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84B-461D-B6B8-23C95D0A0F87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2.4</c:v>
                </c:pt>
                <c:pt idx="1">
                  <c:v>9.6</c:v>
                </c:pt>
                <c:pt idx="2">
                  <c:v>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84B-461D-B6B8-23C95D0A0F87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84B-461D-B6B8-23C95D0A0F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9704832"/>
        <c:axId val="99706752"/>
      </c:barChart>
      <c:catAx>
        <c:axId val="99704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7067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9706752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70483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36.799999999999997</c:v>
                </c:pt>
                <c:pt idx="1">
                  <c:v>32.299999999999997</c:v>
                </c:pt>
                <c:pt idx="2">
                  <c:v>27.6</c:v>
                </c:pt>
                <c:pt idx="3">
                  <c:v>26.6</c:v>
                </c:pt>
                <c:pt idx="4">
                  <c:v>19.2</c:v>
                </c:pt>
                <c:pt idx="5">
                  <c:v>17.3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63A-4094-9050-A4CF5CB1FB7E}"/>
            </c:ext>
          </c:extLst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20.100000000000001</c:v>
                </c:pt>
                <c:pt idx="1">
                  <c:v>16.7</c:v>
                </c:pt>
                <c:pt idx="2">
                  <c:v>15.1</c:v>
                </c:pt>
                <c:pt idx="3">
                  <c:v>13.7</c:v>
                </c:pt>
                <c:pt idx="4">
                  <c:v>8.9</c:v>
                </c:pt>
                <c:pt idx="5">
                  <c:v>6.9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63A-4094-9050-A4CF5CB1FB7E}"/>
            </c:ext>
          </c:extLst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36.200000000000003</c:v>
                </c:pt>
                <c:pt idx="1">
                  <c:v>33.799999999999997</c:v>
                </c:pt>
                <c:pt idx="2">
                  <c:v>26.2</c:v>
                </c:pt>
                <c:pt idx="3">
                  <c:v>22.6</c:v>
                </c:pt>
                <c:pt idx="4">
                  <c:v>19.7</c:v>
                </c:pt>
                <c:pt idx="5">
                  <c:v>19.399999999999999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63A-4094-9050-A4CF5CB1FB7E}"/>
            </c:ext>
          </c:extLst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40.6</c:v>
                </c:pt>
                <c:pt idx="1">
                  <c:v>38.9</c:v>
                </c:pt>
                <c:pt idx="2">
                  <c:v>43.2</c:v>
                </c:pt>
                <c:pt idx="3">
                  <c:v>36.799999999999997</c:v>
                </c:pt>
                <c:pt idx="4">
                  <c:v>37.6</c:v>
                </c:pt>
                <c:pt idx="5">
                  <c:v>41.2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63A-4094-9050-A4CF5CB1FB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9816576"/>
        <c:axId val="99975168"/>
      </c:lineChart>
      <c:catAx>
        <c:axId val="99816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9751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9975168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81657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7.4</c:v>
                </c:pt>
                <c:pt idx="1">
                  <c:v>0</c:v>
                </c:pt>
                <c:pt idx="2">
                  <c:v>0</c:v>
                </c:pt>
                <c:pt idx="3">
                  <c:v>10.9</c:v>
                </c:pt>
                <c:pt idx="4">
                  <c:v>59.6</c:v>
                </c:pt>
                <c:pt idx="5">
                  <c:v>2.2000000000000002</c:v>
                </c:pt>
                <c:pt idx="6">
                  <c:v>8.1</c:v>
                </c:pt>
                <c:pt idx="7">
                  <c:v>11.8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CC-4A50-B698-536B8F702499}"/>
            </c:ext>
          </c:extLst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CCC-4A50-B698-536B8F7024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9846400"/>
        <c:axId val="100087296"/>
      </c:barChart>
      <c:catAx>
        <c:axId val="99846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0872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0087296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846400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41.6</c:v>
                </c:pt>
                <c:pt idx="1">
                  <c:v>37.200000000000003</c:v>
                </c:pt>
                <c:pt idx="2">
                  <c:v>0</c:v>
                </c:pt>
                <c:pt idx="3">
                  <c:v>1</c:v>
                </c:pt>
                <c:pt idx="4">
                  <c:v>5.6</c:v>
                </c:pt>
                <c:pt idx="5">
                  <c:v>1.3</c:v>
                </c:pt>
                <c:pt idx="6">
                  <c:v>0.2</c:v>
                </c:pt>
                <c:pt idx="7">
                  <c:v>13.1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C2-481A-8BEB-A7EBDCE07418}"/>
            </c:ext>
          </c:extLst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EC2-481A-8BEB-A7EBDCE074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1110016"/>
        <c:axId val="91211264"/>
      </c:barChart>
      <c:catAx>
        <c:axId val="91110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12112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1211264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1110016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7.4</c:v>
                </c:pt>
                <c:pt idx="1">
                  <c:v>17.899999999999999</c:v>
                </c:pt>
                <c:pt idx="2">
                  <c:v>13.8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DB-4EFB-880E-F60630FAB705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6.9</c:v>
                </c:pt>
                <c:pt idx="1">
                  <c:v>14.7</c:v>
                </c:pt>
                <c:pt idx="2">
                  <c:v>11.6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EDB-4EFB-880E-F60630FAB705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8.1999999999999993</c:v>
                </c:pt>
                <c:pt idx="1">
                  <c:v>17.8</c:v>
                </c:pt>
                <c:pt idx="2">
                  <c:v>13.8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EDB-4EFB-880E-F60630FAB705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5.3</c:v>
                </c:pt>
                <c:pt idx="1">
                  <c:v>17.899999999999999</c:v>
                </c:pt>
                <c:pt idx="2">
                  <c:v>12.8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EDB-4EFB-880E-F60630FAB705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EDB-4EFB-880E-F60630FAB705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2.8</c:v>
                </c:pt>
                <c:pt idx="1">
                  <c:v>7.4</c:v>
                </c:pt>
                <c:pt idx="2">
                  <c:v>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EDB-4EFB-880E-F60630FAB705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EDB-4EFB-880E-F60630FAB7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37609472"/>
        <c:axId val="37611392"/>
      </c:barChart>
      <c:catAx>
        <c:axId val="37609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76113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7611392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760947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13.8</c:v>
                </c:pt>
                <c:pt idx="1">
                  <c:v>11.6</c:v>
                </c:pt>
                <c:pt idx="2">
                  <c:v>13.8</c:v>
                </c:pt>
                <c:pt idx="3">
                  <c:v>12.8</c:v>
                </c:pt>
                <c:pt idx="4">
                  <c:v>7.8</c:v>
                </c:pt>
                <c:pt idx="5">
                  <c:v>5.6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432-4EDB-8B14-172C7B7BAE5C}"/>
            </c:ext>
          </c:extLst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28</c:v>
                </c:pt>
                <c:pt idx="1">
                  <c:v>26</c:v>
                </c:pt>
                <c:pt idx="2">
                  <c:v>26.4</c:v>
                </c:pt>
                <c:pt idx="3">
                  <c:v>18.8</c:v>
                </c:pt>
                <c:pt idx="4">
                  <c:v>16.100000000000001</c:v>
                </c:pt>
                <c:pt idx="5">
                  <c:v>13.3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432-4EDB-8B14-172C7B7BAE5C}"/>
            </c:ext>
          </c:extLst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66.900000000000006</c:v>
                </c:pt>
                <c:pt idx="1">
                  <c:v>67.7</c:v>
                </c:pt>
                <c:pt idx="2">
                  <c:v>65.2</c:v>
                </c:pt>
                <c:pt idx="3">
                  <c:v>66</c:v>
                </c:pt>
                <c:pt idx="4">
                  <c:v>66.5</c:v>
                </c:pt>
                <c:pt idx="5">
                  <c:v>68.599999999999994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432-4EDB-8B14-172C7B7BAE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4527744"/>
        <c:axId val="65176704"/>
      </c:lineChart>
      <c:catAx>
        <c:axId val="64527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1767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5176704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52774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>
                <a:solidFill>
                  <a:schemeClr val="tx1"/>
                </a:solidFill>
                <a:latin typeface="Gill Sans MT" pitchFamily="34" charset="0"/>
              </a:rPr>
              <a:t>Charlotte County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Charlotte County,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028692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8567768"/>
              </p:ext>
            </p:extLst>
          </p:nvPr>
        </p:nvGraphicFramePr>
        <p:xfrm>
          <a:off x="39483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Charlotte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Charlotte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4674855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Charlotte County and Florida Statewide, 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Charlotte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646824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Charlotte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Charlotte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Charlotte County,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972195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4266299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and past-30-day vaporizer/e-cigarette use, Charlotte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Charlotte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365750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Charlotte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Charlotte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Charlotte County, 2006-2016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711122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5112398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ATOD use before or during school, Charlotte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Charlotte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0886659"/>
              </p:ext>
            </p:extLst>
          </p:nvPr>
        </p:nvGraphicFramePr>
        <p:xfrm>
          <a:off x="381000" y="141922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Charlotte County 2012-2016 and Florida Statewide 2016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Charlotte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February of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861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6.3 percentage points for M.S. prevalence rates and 6.4 percentage points for H.S. prevalence rates.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Charlotte County, past-30-day alcohol use was reported at 17.3%, compared to 18.3%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20.1% in 2006 to 6.9%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cigarette use declined from 13.8% in 2006 to 5.6%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20.0% of high school students have ridden in a car with a driver who was under the influence of alcohol, and 22.1%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6879086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Charlotte County 2006-2016 and Florida Statewide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Charlotte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28007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Charlotte County 2010-2016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Charlotte County 2010-2016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753484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 use, Charlotte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Charlotte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523483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Charlotte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Charlotte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032567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 use, Charlotte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Charlotte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0633752"/>
              </p:ext>
            </p:extLst>
          </p:nvPr>
        </p:nvGraphicFramePr>
        <p:xfrm>
          <a:off x="397714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Charlotte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Charlotte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Charlotte County, 7.4% of surveyed students reported the use of any illicit drug other than marijuana in the past 30 days, compared to 6.8%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decreased from 2.9% in 2006 to 1.8%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9.6% in 2012 to 1.0%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2.6% 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7139950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Charlotte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Charlotte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919196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Charlotte County middle and high school students, 2016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25658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Charlotte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Charlotte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Charlotte County, prevalence rates for </a:t>
            </a:r>
            <a:r>
              <a:rPr lang="en-US" sz="2700" i="1" dirty="0">
                <a:latin typeface="Gill Sans MT"/>
              </a:rPr>
              <a:t>Being Arrested </a:t>
            </a:r>
            <a:r>
              <a:rPr lang="en-US" sz="2700" dirty="0">
                <a:latin typeface="Gill Sans MT"/>
              </a:rPr>
              <a:t>(1.0%),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(0.9%),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(0.3%) are 1.0% or less.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(8.7%) and </a:t>
            </a:r>
            <a:r>
              <a:rPr lang="en-US" sz="2700" i="1" dirty="0">
                <a:latin typeface="Gill Sans MT"/>
              </a:rPr>
              <a:t>Carrying a Handgun </a:t>
            </a:r>
            <a:r>
              <a:rPr lang="en-US" sz="2700" dirty="0">
                <a:latin typeface="Gill Sans MT"/>
              </a:rPr>
              <a:t>(6.9%).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Charlotte County, 32.9% of students have been socially bullied, 15.7% have been physically bullied, and 11.1%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4.0% of students have belonged to a gang, and 2.5% 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0058733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Charlotte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Charlotte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0575755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Charlotte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Charlotte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0492956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Charlotte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Charlotte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752930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Charlotte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Charlotte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568260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Charlotte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Charlotte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Charlotte County students, 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0568397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635889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Charlotte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Charlotte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School Rewards for Prosocial Involvement</a:t>
            </a:r>
            <a:r>
              <a:rPr lang="en-US" sz="2800" dirty="0">
                <a:latin typeface="Gill Sans MT" pitchFamily="34" charset="0"/>
              </a:rPr>
              <a:t>(43%) and </a:t>
            </a:r>
            <a:r>
              <a:rPr lang="en-US" sz="2800" i="1" dirty="0">
                <a:latin typeface="Gill Sans MT" pitchFamily="34" charset="0"/>
              </a:rPr>
              <a:t>Community Rewards for Prosocial Involvement </a:t>
            </a:r>
            <a:r>
              <a:rPr lang="en-US" sz="2800" dirty="0">
                <a:latin typeface="Gill Sans MT" pitchFamily="34" charset="0"/>
              </a:rPr>
              <a:t>(45%)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Religiosity </a:t>
            </a:r>
            <a:r>
              <a:rPr lang="en-US" sz="2800" dirty="0">
                <a:latin typeface="Gill Sans MT" pitchFamily="34" charset="0"/>
              </a:rPr>
              <a:t>(49%) and</a:t>
            </a:r>
            <a:r>
              <a:rPr lang="en-US" sz="2800" i="1" dirty="0">
                <a:latin typeface="Gill Sans MT" pitchFamily="34" charset="0"/>
              </a:rPr>
              <a:t> Family Rewards for Prosocial Involvement </a:t>
            </a:r>
            <a:r>
              <a:rPr lang="en-US" sz="2800" dirty="0">
                <a:latin typeface="Gill Sans MT" pitchFamily="34" charset="0"/>
              </a:rPr>
              <a:t>(50%)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(62%)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(58%)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(60%) </a:t>
            </a:r>
            <a:r>
              <a:rPr lang="en-US" sz="2800">
                <a:latin typeface="Gill Sans MT" pitchFamily="34" charset="0"/>
              </a:rPr>
              <a:t>and </a:t>
            </a:r>
            <a:r>
              <a:rPr lang="en-US" sz="2800" i="1">
                <a:latin typeface="Gill Sans MT" pitchFamily="34" charset="0"/>
              </a:rPr>
              <a:t>Lack of Commitment to School </a:t>
            </a:r>
            <a:r>
              <a:rPr lang="en-US" sz="2800">
                <a:latin typeface="Gill Sans MT" pitchFamily="34" charset="0"/>
              </a:rPr>
              <a:t>(</a:t>
            </a:r>
            <a:r>
              <a:rPr lang="en-US" sz="2800" dirty="0">
                <a:latin typeface="Gill Sans MT" pitchFamily="34" charset="0"/>
              </a:rPr>
              <a:t>56%)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Charlotte County students, 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522927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38.3% for lifetime use and 17.3% for past-30-day use, alcohol is the most commonly used drug among Charlotte County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(31.8% lifetime and 14.2% past-30-day) and marijuana (23.8% lifetime and 14.1%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18.7%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5.6% for cigarettes to 0.2% for steroids.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ATODs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6237129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Charlotte County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Charlotte County 2006-2016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341387"/>
              </p:ext>
            </p:extLst>
          </p:nvPr>
        </p:nvGraphicFramePr>
        <p:xfrm>
          <a:off x="386212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Charlotte County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Charlotte County 2006-2016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9149</TotalTime>
  <Words>1357</Words>
  <Application>Microsoft Office PowerPoint</Application>
  <PresentationFormat>On-screen Show (4:3)</PresentationFormat>
  <Paragraphs>222</Paragraphs>
  <Slides>42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0" baseType="lpstr">
      <vt:lpstr>Arial</vt:lpstr>
      <vt:lpstr>Calibri</vt:lpstr>
      <vt:lpstr>Franklin Gothic Medium</vt:lpstr>
      <vt:lpstr>Gill Sans MT</vt:lpstr>
      <vt:lpstr>Gill Sans MT Condensed</vt:lpstr>
      <vt:lpstr>Impact</vt:lpstr>
      <vt:lpstr>Wingdings</vt:lpstr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Charlotte County PowerPoint</dc:title>
  <dc:creator>Bert Rothenbach</dc:creator>
  <cp:lastModifiedBy>VanDyke, Misty N</cp:lastModifiedBy>
  <cp:revision>340</cp:revision>
  <dcterms:created xsi:type="dcterms:W3CDTF">2010-11-20T14:45:41Z</dcterms:created>
  <dcterms:modified xsi:type="dcterms:W3CDTF">2025-06-23T15:30:52Z</dcterms:modified>
</cp:coreProperties>
</file>