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38.1</c:v>
                </c:pt>
                <c:pt idx="1">
                  <c:v>22.4</c:v>
                </c:pt>
                <c:pt idx="2">
                  <c:v>19</c:v>
                </c:pt>
                <c:pt idx="3">
                  <c:v>11.3</c:v>
                </c:pt>
                <c:pt idx="4">
                  <c:v>9.5</c:v>
                </c:pt>
                <c:pt idx="5">
                  <c:v>5.0999999999999996</c:v>
                </c:pt>
                <c:pt idx="6">
                  <c:v>4.7</c:v>
                </c:pt>
                <c:pt idx="7">
                  <c:v>4.2</c:v>
                </c:pt>
                <c:pt idx="8">
                  <c:v>3.7</c:v>
                </c:pt>
                <c:pt idx="9">
                  <c:v>3.1</c:v>
                </c:pt>
                <c:pt idx="10">
                  <c:v>2.7</c:v>
                </c:pt>
                <c:pt idx="11">
                  <c:v>2.2999999999999998</c:v>
                </c:pt>
                <c:pt idx="12">
                  <c:v>1.7</c:v>
                </c:pt>
                <c:pt idx="13">
                  <c:v>1.2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6-4DB0-AAD6-482F48F6A1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863488"/>
        <c:axId val="46887296"/>
      </c:barChart>
      <c:catAx>
        <c:axId val="468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87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63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22.4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B-4466-BBE3-EF9DBB0BBC3D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3B-4466-BBE3-EF9DBB0BB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6912640"/>
        <c:axId val="57468416"/>
      </c:barChart>
      <c:catAx>
        <c:axId val="469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68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9126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2.5</c:v>
                </c:pt>
                <c:pt idx="1">
                  <c:v>11.4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C7-42C5-9068-3918F62978F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14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C7-42C5-9068-3918F62978F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15.3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C7-42C5-9068-3918F62978F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3.7</c:v>
                </c:pt>
                <c:pt idx="1">
                  <c:v>19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C7-42C5-9068-3918F62978F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C7-42C5-9068-3918F62978F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</c:v>
                </c:pt>
                <c:pt idx="1">
                  <c:v>16.7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C7-42C5-9068-3918F62978F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C7-42C5-9068-3918F6297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009664"/>
        <c:axId val="59033472"/>
      </c:barChart>
      <c:catAx>
        <c:axId val="5900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3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334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09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7.3</c:v>
                </c:pt>
                <c:pt idx="1">
                  <c:v>9.4</c:v>
                </c:pt>
                <c:pt idx="2">
                  <c:v>10.6</c:v>
                </c:pt>
                <c:pt idx="3">
                  <c:v>12.5</c:v>
                </c:pt>
                <c:pt idx="4">
                  <c:v>11</c:v>
                </c:pt>
                <c:pt idx="5">
                  <c:v>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1F-49B8-958E-5B057C68A277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9.4</c:v>
                </c:pt>
                <c:pt idx="1">
                  <c:v>8.1</c:v>
                </c:pt>
                <c:pt idx="2">
                  <c:v>8</c:v>
                </c:pt>
                <c:pt idx="3">
                  <c:v>9.6999999999999993</c:v>
                </c:pt>
                <c:pt idx="4">
                  <c:v>8.3000000000000007</c:v>
                </c:pt>
                <c:pt idx="5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1F-49B8-958E-5B057C68A277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36.1</c:v>
                </c:pt>
                <c:pt idx="1">
                  <c:v>31.4</c:v>
                </c:pt>
                <c:pt idx="2">
                  <c:v>30.6</c:v>
                </c:pt>
                <c:pt idx="3">
                  <c:v>25.7</c:v>
                </c:pt>
                <c:pt idx="4">
                  <c:v>25.9</c:v>
                </c:pt>
                <c:pt idx="5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1F-49B8-958E-5B057C68A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07360"/>
        <c:axId val="59071488"/>
      </c:lineChart>
      <c:catAx>
        <c:axId val="590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7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714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07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</c:v>
                </c:pt>
                <c:pt idx="1">
                  <c:v>6.3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3E-4B5E-85FE-D134629AA48D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3E-4B5E-85FE-D134629AA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103872"/>
        <c:axId val="59149312"/>
      </c:barChart>
      <c:catAx>
        <c:axId val="591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4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493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03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27</c:v>
                </c:pt>
                <c:pt idx="2">
                  <c:v>7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0-48F3-A792-93C684EB5AF4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14.8</c:v>
                </c:pt>
                <c:pt idx="1">
                  <c:v>22.2</c:v>
                </c:pt>
                <c:pt idx="2">
                  <c:v>5.9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80-48F3-A792-93C684EB5AF4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14.5</c:v>
                </c:pt>
                <c:pt idx="1">
                  <c:v>22.7</c:v>
                </c:pt>
                <c:pt idx="2">
                  <c:v>4.7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80-48F3-A792-93C684EB5AF4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80-48F3-A792-93C684EB5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263616"/>
        <c:axId val="59281792"/>
      </c:barChart>
      <c:catAx>
        <c:axId val="592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8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817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636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1.9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A-4C52-859C-B7B18260D98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5.4</c:v>
                </c:pt>
                <c:pt idx="1">
                  <c:v>2.2999999999999998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DA-4C52-859C-B7B18260D98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3.7</c:v>
                </c:pt>
                <c:pt idx="1">
                  <c:v>1.4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DA-4C52-859C-B7B18260D98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2.1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DA-4C52-859C-B7B18260D98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DA-4C52-859C-B7B18260D98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DA-4C52-859C-B7B18260D98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DA-4C52-859C-B7B18260D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304960"/>
        <c:axId val="88411136"/>
      </c:barChart>
      <c:catAx>
        <c:axId val="593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1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4111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049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2-45E4-B8A4-A62ACCC197DB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2-45E4-B8A4-A62ACCC197DB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22-45E4-B8A4-A62ACCC197DB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22-45E4-B8A4-A62ACCC197DB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2-45E4-B8A4-A62ACCC19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295616"/>
        <c:axId val="59297152"/>
      </c:barChart>
      <c:catAx>
        <c:axId val="5929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9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97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95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D5-437C-A1A3-C007D24EC68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D5-437C-A1A3-C007D24EC68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D5-437C-A1A3-C007D24EC68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D5-437C-A1A3-C007D24EC68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D5-437C-A1A3-C007D24EC68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D5-437C-A1A3-C007D24EC68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D5-437C-A1A3-C007D24EC6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285696"/>
        <c:axId val="60287232"/>
      </c:barChart>
      <c:catAx>
        <c:axId val="6028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87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85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AD-40DD-B320-44B47BFCEE3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AD-40DD-B320-44B47BFCEE3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AD-40DD-B320-44B47BFCEE3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AD-40DD-B320-44B47BFCEE3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2.5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AD-40DD-B320-44B47BFCEE3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AD-40DD-B320-44B47BFCEE3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AD-40DD-B320-44B47BFCE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269312"/>
        <c:axId val="60271232"/>
      </c:barChart>
      <c:catAx>
        <c:axId val="602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71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693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C7-4A3F-9407-82A2A606382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C7-4A3F-9407-82A2A606382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C7-4A3F-9407-82A2A606382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C7-4A3F-9407-82A2A606382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C7-4A3F-9407-82A2A606382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C7-4A3F-9407-82A2A606382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C7-4A3F-9407-82A2A60638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716928"/>
        <c:axId val="63471616"/>
      </c:barChart>
      <c:catAx>
        <c:axId val="607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7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471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6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9-40BD-A81D-F493BF14AC7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Over-the-Counter Drugs</c:v>
                </c:pt>
                <c:pt idx="5">
                  <c:v>Cigarettes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Heroin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</c:v>
                </c:pt>
                <c:pt idx="1">
                  <c:v>11.2</c:v>
                </c:pt>
                <c:pt idx="2">
                  <c:v>7.6</c:v>
                </c:pt>
                <c:pt idx="3">
                  <c:v>6.7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1.2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0.3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29-40BD-A81D-F493BF14A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4698624"/>
        <c:axId val="44741376"/>
      </c:barChart>
      <c:catAx>
        <c:axId val="4469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74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741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698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7.1</c:v>
                </c:pt>
                <c:pt idx="2">
                  <c:v>10.3</c:v>
                </c:pt>
                <c:pt idx="3">
                  <c:v>25.2</c:v>
                </c:pt>
                <c:pt idx="4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3-48F8-8C7D-DC74C301C38C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3-48F8-8C7D-DC74C301C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28832"/>
        <c:axId val="60730368"/>
      </c:barChart>
      <c:catAx>
        <c:axId val="607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3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303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8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3.6</c:v>
                </c:pt>
                <c:pt idx="1">
                  <c:v>3.3</c:v>
                </c:pt>
                <c:pt idx="2">
                  <c:v>1.5</c:v>
                </c:pt>
                <c:pt idx="3">
                  <c:v>1.7</c:v>
                </c:pt>
                <c:pt idx="4">
                  <c:v>0.8</c:v>
                </c:pt>
                <c:pt idx="5">
                  <c:v>7.2</c:v>
                </c:pt>
                <c:pt idx="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5-4253-BC67-BC12751C6A5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65-4253-BC67-BC12751C6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46368"/>
        <c:axId val="63459712"/>
      </c:barChart>
      <c:catAx>
        <c:axId val="607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59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4597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63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5.2</c:v>
                </c:pt>
                <c:pt idx="1">
                  <c:v>17.3</c:v>
                </c:pt>
                <c:pt idx="2">
                  <c:v>31.9</c:v>
                </c:pt>
                <c:pt idx="3">
                  <c:v>5.5</c:v>
                </c:pt>
                <c:pt idx="4">
                  <c:v>8.5</c:v>
                </c:pt>
                <c:pt idx="5">
                  <c:v>13.5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0-478A-A037-959D522F8B2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5.4</c:v>
                </c:pt>
                <c:pt idx="1">
                  <c:v>7.9</c:v>
                </c:pt>
                <c:pt idx="2">
                  <c:v>21.3</c:v>
                </c:pt>
                <c:pt idx="3">
                  <c:v>7.5</c:v>
                </c:pt>
                <c:pt idx="4">
                  <c:v>5.5</c:v>
                </c:pt>
                <c:pt idx="5">
                  <c:v>10.7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0-478A-A037-959D522F8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492480"/>
        <c:axId val="63500288"/>
      </c:barChart>
      <c:catAx>
        <c:axId val="634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002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92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49-43AF-91D3-B2BA67A62A67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49-43AF-91D3-B2BA67A62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495552"/>
        <c:axId val="63504384"/>
      </c:barChart>
      <c:catAx>
        <c:axId val="6349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043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95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57</c:v>
                </c:pt>
                <c:pt idx="2">
                  <c:v>52</c:v>
                </c:pt>
                <c:pt idx="3">
                  <c:v>54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38-4F2C-91F0-BBF5A9A30BB7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38-4F2C-91F0-BBF5A9A30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564032"/>
        <c:axId val="63870464"/>
      </c:barChart>
      <c:catAx>
        <c:axId val="63564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70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70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64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58</c:v>
                </c:pt>
                <c:pt idx="2">
                  <c:v>37</c:v>
                </c:pt>
                <c:pt idx="3">
                  <c:v>35</c:v>
                </c:pt>
                <c:pt idx="4">
                  <c:v>19</c:v>
                </c:pt>
                <c:pt idx="5">
                  <c:v>45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FF-41A1-ABD5-7B555B94E555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FF-41A1-ABD5-7B555B94E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68928"/>
        <c:axId val="63872000"/>
      </c:barChart>
      <c:catAx>
        <c:axId val="63868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7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7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68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38</c:v>
                </c:pt>
                <c:pt idx="3">
                  <c:v>30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D-4AD6-9EF5-A51CE7F6F07F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D-4AD6-9EF5-A51CE7F6F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551360"/>
        <c:axId val="63859328"/>
      </c:barChart>
      <c:catAx>
        <c:axId val="63551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593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593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1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60</c:v>
                </c:pt>
                <c:pt idx="2">
                  <c:v>59</c:v>
                </c:pt>
                <c:pt idx="3">
                  <c:v>65</c:v>
                </c:pt>
                <c:pt idx="4">
                  <c:v>55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3-4952-BD6A-AE16A30424F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F3-4952-BD6A-AE16A3042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170496"/>
        <c:axId val="88172800"/>
      </c:barChart>
      <c:catAx>
        <c:axId val="881704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728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1728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704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30</c:v>
                </c:pt>
                <c:pt idx="3">
                  <c:v>22</c:v>
                </c:pt>
                <c:pt idx="4">
                  <c:v>32</c:v>
                </c:pt>
                <c:pt idx="5">
                  <c:v>41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6-4B77-A016-133F0606293D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6-4B77-A016-133F06062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65216"/>
        <c:axId val="63867520"/>
      </c:barChart>
      <c:catAx>
        <c:axId val="638652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675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675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652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34</c:v>
                </c:pt>
                <c:pt idx="3">
                  <c:v>36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4-4E3F-B9F4-A8F4CA6104F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4-4E3F-B9F4-A8F4CA610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88384"/>
        <c:axId val="88200320"/>
      </c:barChart>
      <c:catAx>
        <c:axId val="63888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003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2003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88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18.7</c:v>
                </c:pt>
                <c:pt idx="1">
                  <c:v>34.1</c:v>
                </c:pt>
                <c:pt idx="2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4-4094-BC97-19864A36A22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16.8</c:v>
                </c:pt>
                <c:pt idx="1">
                  <c:v>37.299999999999997</c:v>
                </c:pt>
                <c:pt idx="2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4-4094-BC97-19864A36A22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14.8</c:v>
                </c:pt>
                <c:pt idx="1">
                  <c:v>34.1</c:v>
                </c:pt>
                <c:pt idx="2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54-4094-BC97-19864A36A22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11.2</c:v>
                </c:pt>
                <c:pt idx="1">
                  <c:v>31.3</c:v>
                </c:pt>
                <c:pt idx="2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54-4094-BC97-19864A36A22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23.6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54-4094-BC97-19864A36A22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8.6</c:v>
                </c:pt>
                <c:pt idx="1">
                  <c:v>24.5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54-4094-BC97-19864A36A22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54-4094-BC97-19864A36A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829696"/>
        <c:axId val="44852352"/>
      </c:barChart>
      <c:catAx>
        <c:axId val="448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5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8523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29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3-4033-9E6E-6A6106ACC71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</c:v>
                </c:pt>
                <c:pt idx="1">
                  <c:v>18.8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13-4033-9E6E-6A6106ACC71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13-4033-9E6E-6A6106ACC71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13-4033-9E6E-6A6106ACC71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3.5</c:v>
                </c:pt>
                <c:pt idx="1">
                  <c:v>12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13-4033-9E6E-6A6106ACC71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</c:v>
                </c:pt>
                <c:pt idx="1">
                  <c:v>9.1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13-4033-9E6E-6A6106ACC71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13-4033-9E6E-6A6106ACC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811776"/>
        <c:axId val="44813312"/>
      </c:barChart>
      <c:catAx>
        <c:axId val="4481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1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8133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11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27.1</c:v>
                </c:pt>
                <c:pt idx="1">
                  <c:v>28.3</c:v>
                </c:pt>
                <c:pt idx="2">
                  <c:v>25.9</c:v>
                </c:pt>
                <c:pt idx="3">
                  <c:v>22.7</c:v>
                </c:pt>
                <c:pt idx="4">
                  <c:v>17.8</c:v>
                </c:pt>
                <c:pt idx="5">
                  <c:v>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0E-4946-8211-B0C6213AF081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11.8</c:v>
                </c:pt>
                <c:pt idx="1">
                  <c:v>12.7</c:v>
                </c:pt>
                <c:pt idx="2">
                  <c:v>11.5</c:v>
                </c:pt>
                <c:pt idx="3">
                  <c:v>11.5</c:v>
                </c:pt>
                <c:pt idx="4">
                  <c:v>8.4</c:v>
                </c:pt>
                <c:pt idx="5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0E-4946-8211-B0C6213AF081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40.1</c:v>
                </c:pt>
                <c:pt idx="1">
                  <c:v>31.8</c:v>
                </c:pt>
                <c:pt idx="2">
                  <c:v>24</c:v>
                </c:pt>
                <c:pt idx="3">
                  <c:v>25.5</c:v>
                </c:pt>
                <c:pt idx="4">
                  <c:v>21.9</c:v>
                </c:pt>
                <c:pt idx="5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0E-4946-8211-B0C6213AF081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44.5</c:v>
                </c:pt>
                <c:pt idx="1">
                  <c:v>45.6</c:v>
                </c:pt>
                <c:pt idx="2">
                  <c:v>46.3</c:v>
                </c:pt>
                <c:pt idx="3">
                  <c:v>43.8</c:v>
                </c:pt>
                <c:pt idx="4">
                  <c:v>45.6</c:v>
                </c:pt>
                <c:pt idx="5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0E-4946-8211-B0C6213AF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813696"/>
        <c:axId val="56053120"/>
      </c:lineChart>
      <c:catAx>
        <c:axId val="448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05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0531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13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10.3</c:v>
                </c:pt>
                <c:pt idx="1">
                  <c:v>1.9</c:v>
                </c:pt>
                <c:pt idx="2">
                  <c:v>0.4</c:v>
                </c:pt>
                <c:pt idx="3">
                  <c:v>4.9000000000000004</c:v>
                </c:pt>
                <c:pt idx="4">
                  <c:v>52</c:v>
                </c:pt>
                <c:pt idx="5">
                  <c:v>0</c:v>
                </c:pt>
                <c:pt idx="6">
                  <c:v>12.6</c:v>
                </c:pt>
                <c:pt idx="7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9-41A3-9BA6-5ED16677EDC1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9-41A3-9BA6-5ED16677E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4882176"/>
        <c:axId val="56161792"/>
      </c:barChart>
      <c:catAx>
        <c:axId val="4488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16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1617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821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44.9</c:v>
                </c:pt>
                <c:pt idx="1">
                  <c:v>33</c:v>
                </c:pt>
                <c:pt idx="2">
                  <c:v>0.5</c:v>
                </c:pt>
                <c:pt idx="3">
                  <c:v>4.8</c:v>
                </c:pt>
                <c:pt idx="4">
                  <c:v>4</c:v>
                </c:pt>
                <c:pt idx="5">
                  <c:v>1.9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5-4C75-9CDB-D80F5929380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5-4C75-9CDB-D80F59293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762368"/>
        <c:axId val="56763904"/>
      </c:barChart>
      <c:catAx>
        <c:axId val="5676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6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763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623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2.5</c:v>
                </c:pt>
                <c:pt idx="1">
                  <c:v>7.8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2-4753-89F7-EA64A0B4151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8.1999999999999993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42-4753-89F7-EA64A0B4151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1.5</c:v>
                </c:pt>
                <c:pt idx="1">
                  <c:v>6.2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42-4753-89F7-EA64A0B4151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5.3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42-4753-89F7-EA64A0B4151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42-4753-89F7-EA64A0B4151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0.7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42-4753-89F7-EA64A0B4151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42-4753-89F7-EA64A0B4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407360"/>
        <c:axId val="57408896"/>
      </c:barChart>
      <c:catAx>
        <c:axId val="574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0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088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07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5.4</c:v>
                </c:pt>
                <c:pt idx="1">
                  <c:v>5.6</c:v>
                </c:pt>
                <c:pt idx="2">
                  <c:v>4.2</c:v>
                </c:pt>
                <c:pt idx="3">
                  <c:v>3.9</c:v>
                </c:pt>
                <c:pt idx="4">
                  <c:v>2.7</c:v>
                </c:pt>
                <c:pt idx="5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28-4F30-B79C-320B5207CA7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19.3</c:v>
                </c:pt>
                <c:pt idx="1">
                  <c:v>14</c:v>
                </c:pt>
                <c:pt idx="2">
                  <c:v>9.4</c:v>
                </c:pt>
                <c:pt idx="3">
                  <c:v>9.8000000000000007</c:v>
                </c:pt>
                <c:pt idx="4">
                  <c:v>8.1</c:v>
                </c:pt>
                <c:pt idx="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28-4F30-B79C-320B5207CA7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71.7</c:v>
                </c:pt>
                <c:pt idx="1">
                  <c:v>70.599999999999994</c:v>
                </c:pt>
                <c:pt idx="2">
                  <c:v>68.3</c:v>
                </c:pt>
                <c:pt idx="3">
                  <c:v>68.400000000000006</c:v>
                </c:pt>
                <c:pt idx="4">
                  <c:v>68.7</c:v>
                </c:pt>
                <c:pt idx="5">
                  <c:v>66.8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28-4F30-B79C-320B5207C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56512"/>
        <c:axId val="57466880"/>
      </c:lineChart>
      <c:catAx>
        <c:axId val="574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668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56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Broward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Broward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87514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7586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Broward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7377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Broward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587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Broward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Broward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9697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00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Broward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934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Broward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Broward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77813"/>
              </p:ext>
            </p:extLst>
          </p:nvPr>
        </p:nvGraphicFramePr>
        <p:xfrm>
          <a:off x="390525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7629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Broward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52308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Broward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Broward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1,359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4.9 percentage points for M.S. prevalence rates and 5.8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Broward County, past-30-day alcohol use was reported at 18.3%,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11.8% in 2006 to 6.7%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5.4% in 2006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22.7%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3314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Broward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156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Broward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522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Broward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834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Broward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84428"/>
              </p:ext>
            </p:extLst>
          </p:nvPr>
        </p:nvGraphicFramePr>
        <p:xfrm>
          <a:off x="39119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Broward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2132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Broward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Broward County, 7.1%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3.7%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3.0% in 2012 to 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204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Broward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8082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Broward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068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Broward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(4.9%).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County, 25.7% of students have been socially bullied, 11.8% have been physically bullied, and 6.7%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3.1%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70974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802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704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586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632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Broward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166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980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(59%),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Broward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762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38.1% for lifetime use and 18.3% for past-30-day use, alcohol is the most commonly used drug among Broward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(22.4% lifetime and 7.6% past-30-day) and marijuana (19.0% lifetime and 11.2%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2.2% for cigarettes and over-the-counter drugs to 0.2% for methamphetamine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705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Broward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2413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Broward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9163</TotalTime>
  <Words>1368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Broward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2025-06-23T15:22:01Z</dcterms:modified>
</cp:coreProperties>
</file>