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Hendry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endry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endry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endry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endry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endry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endry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endry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endry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endry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endry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Hendry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endry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endry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endry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endry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endry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endry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endry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endry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endry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endry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endry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endry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endry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endry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endry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endry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endry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Marijuana or Hashish</c:v>
                </c:pt>
                <c:pt idx="2">
                  <c:v>Vaporizer/E-Cigarette</c:v>
                </c:pt>
                <c:pt idx="3">
                  <c:v>Blacking Out from Drinking*</c:v>
                </c:pt>
                <c:pt idx="4">
                  <c:v>Cigarettes</c:v>
                </c:pt>
                <c:pt idx="5">
                  <c:v>Synthetic Marijuana*</c:v>
                </c:pt>
                <c:pt idx="6">
                  <c:v>Inhalants</c:v>
                </c:pt>
                <c:pt idx="7">
                  <c:v>Depressants</c:v>
                </c:pt>
                <c:pt idx="8">
                  <c:v>Prescription Pain Relievers</c:v>
                </c:pt>
                <c:pt idx="9">
                  <c:v>Over-the-Counter Drugs</c:v>
                </c:pt>
                <c:pt idx="10">
                  <c:v>Methamphetamine</c:v>
                </c:pt>
                <c:pt idx="11">
                  <c:v>Flakka*</c:v>
                </c:pt>
                <c:pt idx="12">
                  <c:v>Cocaine or Crack Cocaine</c:v>
                </c:pt>
                <c:pt idx="13">
                  <c:v>Prescription Amphetamines</c:v>
                </c:pt>
                <c:pt idx="14">
                  <c:v>Club Drugs</c:v>
                </c:pt>
                <c:pt idx="15">
                  <c:v>LSD, PCP or Mushrooms</c:v>
                </c:pt>
                <c:pt idx="16">
                  <c:v>Heroin</c:v>
                </c:pt>
                <c:pt idx="17">
                  <c:v>Needle to Inject Illegal Drugs*</c:v>
                </c:pt>
                <c:pt idx="18">
                  <c:v>Steroids (without a doctor’s order)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39.6</c:v>
                </c:pt>
                <c:pt idx="1">
                  <c:v>22.6</c:v>
                </c:pt>
                <c:pt idx="2">
                  <c:v>22</c:v>
                </c:pt>
                <c:pt idx="3">
                  <c:v>16.2</c:v>
                </c:pt>
                <c:pt idx="4">
                  <c:v>15.8</c:v>
                </c:pt>
                <c:pt idx="5">
                  <c:v>5.4</c:v>
                </c:pt>
                <c:pt idx="6">
                  <c:v>4.5</c:v>
                </c:pt>
                <c:pt idx="7">
                  <c:v>4</c:v>
                </c:pt>
                <c:pt idx="8">
                  <c:v>3.3</c:v>
                </c:pt>
                <c:pt idx="9">
                  <c:v>3.1</c:v>
                </c:pt>
                <c:pt idx="10">
                  <c:v>2.1</c:v>
                </c:pt>
                <c:pt idx="11">
                  <c:v>2</c:v>
                </c:pt>
                <c:pt idx="12">
                  <c:v>1.8</c:v>
                </c:pt>
                <c:pt idx="13">
                  <c:v>1.7</c:v>
                </c:pt>
                <c:pt idx="14">
                  <c:v>1.7</c:v>
                </c:pt>
                <c:pt idx="15">
                  <c:v>1.6</c:v>
                </c:pt>
                <c:pt idx="16">
                  <c:v>1.2</c:v>
                </c:pt>
                <c:pt idx="17">
                  <c:v>1</c:v>
                </c:pt>
                <c:pt idx="18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99-4B55-B339-FA3BC276C0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8798976"/>
        <c:axId val="114021504"/>
      </c:barChart>
      <c:catAx>
        <c:axId val="98798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0215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4021504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79897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22</c:v>
                </c:pt>
                <c:pt idx="1">
                  <c:v>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C6-4865-A25C-5A45B5063D31}"/>
            </c:ext>
          </c:extLst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EC6-4865-A25C-5A45B5063D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0417920"/>
        <c:axId val="80419456"/>
      </c:barChart>
      <c:catAx>
        <c:axId val="80417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04194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0419456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0417920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3</c:v>
                </c:pt>
                <c:pt idx="1">
                  <c:v>13.6</c:v>
                </c:pt>
                <c:pt idx="2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BB-48D4-8FA5-96629DD39E83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5.4</c:v>
                </c:pt>
                <c:pt idx="1">
                  <c:v>10.8</c:v>
                </c:pt>
                <c:pt idx="2">
                  <c:v>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2BB-48D4-8FA5-96629DD39E83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7.2</c:v>
                </c:pt>
                <c:pt idx="1">
                  <c:v>14.1</c:v>
                </c:pt>
                <c:pt idx="2">
                  <c:v>11.3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2BB-48D4-8FA5-96629DD39E83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6.2</c:v>
                </c:pt>
                <c:pt idx="1">
                  <c:v>15.5</c:v>
                </c:pt>
                <c:pt idx="2">
                  <c:v>11.5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2BB-48D4-8FA5-96629DD39E83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4.5999999999999996</c:v>
                </c:pt>
                <c:pt idx="1">
                  <c:v>10.199999999999999</c:v>
                </c:pt>
                <c:pt idx="2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2BB-48D4-8FA5-96629DD39E83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6.3</c:v>
                </c:pt>
                <c:pt idx="1">
                  <c:v>15.1</c:v>
                </c:pt>
                <c:pt idx="2">
                  <c:v>11.5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2BB-48D4-8FA5-96629DD39E83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2BB-48D4-8FA5-96629DD39E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0376960"/>
        <c:axId val="80378496"/>
      </c:barChart>
      <c:catAx>
        <c:axId val="80376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03784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0378496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037696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9</c:v>
                </c:pt>
                <c:pt idx="1">
                  <c:v>8.6</c:v>
                </c:pt>
                <c:pt idx="2">
                  <c:v>11.3</c:v>
                </c:pt>
                <c:pt idx="3">
                  <c:v>11.5</c:v>
                </c:pt>
                <c:pt idx="4">
                  <c:v>7.7</c:v>
                </c:pt>
                <c:pt idx="5">
                  <c:v>11.5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614-474B-AD53-465C7DF81A54}"/>
            </c:ext>
          </c:extLst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12.2</c:v>
                </c:pt>
                <c:pt idx="1">
                  <c:v>12.1</c:v>
                </c:pt>
                <c:pt idx="2">
                  <c:v>14.2</c:v>
                </c:pt>
                <c:pt idx="3">
                  <c:v>13.2</c:v>
                </c:pt>
                <c:pt idx="4">
                  <c:v>13.8</c:v>
                </c:pt>
                <c:pt idx="5">
                  <c:v>14.9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614-474B-AD53-465C7DF81A54}"/>
            </c:ext>
          </c:extLst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37</c:v>
                </c:pt>
                <c:pt idx="1">
                  <c:v>39.4</c:v>
                </c:pt>
                <c:pt idx="2">
                  <c:v>37.200000000000003</c:v>
                </c:pt>
                <c:pt idx="3">
                  <c:v>30.4</c:v>
                </c:pt>
                <c:pt idx="4">
                  <c:v>32.799999999999997</c:v>
                </c:pt>
                <c:pt idx="5">
                  <c:v>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614-474B-AD53-465C7DF81A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0120448"/>
        <c:axId val="80130816"/>
      </c:lineChart>
      <c:catAx>
        <c:axId val="80120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01308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0130816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012044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5.9</c:v>
                </c:pt>
                <c:pt idx="1">
                  <c:v>8.4</c:v>
                </c:pt>
                <c:pt idx="2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B5-43BE-B1A9-B037F9089757}"/>
            </c:ext>
          </c:extLst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B5-43BE-B1A9-B037F90897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0241792"/>
        <c:axId val="80243328"/>
      </c:barChart>
      <c:catAx>
        <c:axId val="80241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02433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0243328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024179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26.6</c:v>
                </c:pt>
                <c:pt idx="1">
                  <c:v>24.9</c:v>
                </c:pt>
                <c:pt idx="2">
                  <c:v>12.1</c:v>
                </c:pt>
                <c:pt idx="3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CD-4786-8853-859AD74AE568}"/>
            </c:ext>
          </c:extLst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19.7</c:v>
                </c:pt>
                <c:pt idx="1">
                  <c:v>19.600000000000001</c:v>
                </c:pt>
                <c:pt idx="2">
                  <c:v>10.199999999999999</c:v>
                </c:pt>
                <c:pt idx="3">
                  <c:v>8.1999999999999993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6CD-4786-8853-859AD74AE568}"/>
            </c:ext>
          </c:extLst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23.9</c:v>
                </c:pt>
                <c:pt idx="1">
                  <c:v>24.9</c:v>
                </c:pt>
                <c:pt idx="2">
                  <c:v>10.199999999999999</c:v>
                </c:pt>
                <c:pt idx="3">
                  <c:v>13.8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6CD-4786-8853-859AD74AE568}"/>
            </c:ext>
          </c:extLst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6CD-4786-8853-859AD74AE5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0327040"/>
        <c:axId val="80328576"/>
      </c:barChart>
      <c:catAx>
        <c:axId val="80327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03285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0328576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032704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6.6</c:v>
                </c:pt>
                <c:pt idx="1">
                  <c:v>3.2</c:v>
                </c:pt>
                <c:pt idx="2">
                  <c:v>4.5999999999999996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0F-453D-A915-9DB7026AC52C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7.1</c:v>
                </c:pt>
                <c:pt idx="1">
                  <c:v>2.2000000000000002</c:v>
                </c:pt>
                <c:pt idx="2">
                  <c:v>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A0F-453D-A915-9DB7026AC52C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3</c:v>
                </c:pt>
                <c:pt idx="1">
                  <c:v>2.8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A0F-453D-A915-9DB7026AC52C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6.1</c:v>
                </c:pt>
                <c:pt idx="1">
                  <c:v>3.3</c:v>
                </c:pt>
                <c:pt idx="2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A0F-453D-A915-9DB7026AC52C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2.8</c:v>
                </c:pt>
                <c:pt idx="1">
                  <c:v>1.5</c:v>
                </c:pt>
                <c:pt idx="2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A0F-453D-A915-9DB7026AC52C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1.7</c:v>
                </c:pt>
                <c:pt idx="1">
                  <c:v>1.2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A0F-453D-A915-9DB7026AC52C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A0F-453D-A915-9DB7026AC5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0213888"/>
        <c:axId val="80215424"/>
      </c:barChart>
      <c:catAx>
        <c:axId val="80213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02154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021542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021388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3.8</c:v>
                </c:pt>
                <c:pt idx="2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9C-4A3F-A299-678015574858}"/>
            </c:ext>
          </c:extLst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2.5</c:v>
                </c:pt>
                <c:pt idx="1">
                  <c:v>3.4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F9C-4A3F-A299-678015574858}"/>
            </c:ext>
          </c:extLst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2</c:v>
                </c:pt>
                <c:pt idx="1">
                  <c:v>3.2</c:v>
                </c:pt>
                <c:pt idx="2">
                  <c:v>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F9C-4A3F-A299-678015574858}"/>
            </c:ext>
          </c:extLst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2.2000000000000002</c:v>
                </c:pt>
                <c:pt idx="2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F9C-4A3F-A299-678015574858}"/>
            </c:ext>
          </c:extLst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F9C-4A3F-A299-6780155748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0852480"/>
        <c:axId val="80854016"/>
      </c:barChart>
      <c:catAx>
        <c:axId val="80852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08540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085401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085248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0.2</c:v>
                </c:pt>
                <c:pt idx="1">
                  <c:v>1.8</c:v>
                </c:pt>
                <c:pt idx="2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F1-4BD5-8D65-0AF67510CF20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0.6</c:v>
                </c:pt>
                <c:pt idx="1">
                  <c:v>0.8</c:v>
                </c:pt>
                <c:pt idx="2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1F1-4BD5-8D65-0AF67510CF20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0.8</c:v>
                </c:pt>
                <c:pt idx="1">
                  <c:v>3</c:v>
                </c:pt>
                <c:pt idx="2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1F1-4BD5-8D65-0AF67510CF20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0.6</c:v>
                </c:pt>
                <c:pt idx="1">
                  <c:v>2.1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1F1-4BD5-8D65-0AF67510CF20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2.8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1F1-4BD5-8D65-0AF67510CF20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0.8</c:v>
                </c:pt>
                <c:pt idx="1">
                  <c:v>2.2000000000000002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1F1-4BD5-8D65-0AF67510CF20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1F1-4BD5-8D65-0AF67510CF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0607872"/>
        <c:axId val="80826752"/>
      </c:barChart>
      <c:catAx>
        <c:axId val="80607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08267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082675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060787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0.7</c:v>
                </c:pt>
                <c:pt idx="1">
                  <c:v>3.6</c:v>
                </c:pt>
                <c:pt idx="2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47-41AD-B197-A7A8424992C6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1.7</c:v>
                </c:pt>
                <c:pt idx="1">
                  <c:v>2.2999999999999998</c:v>
                </c:pt>
                <c:pt idx="2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047-41AD-B197-A7A8424992C6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2.6</c:v>
                </c:pt>
                <c:pt idx="1">
                  <c:v>4.8</c:v>
                </c:pt>
                <c:pt idx="2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047-41AD-B197-A7A8424992C6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2.9</c:v>
                </c:pt>
                <c:pt idx="1">
                  <c:v>3.6</c:v>
                </c:pt>
                <c:pt idx="2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047-41AD-B197-A7A8424992C6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1.8</c:v>
                </c:pt>
                <c:pt idx="1">
                  <c:v>3.5</c:v>
                </c:pt>
                <c:pt idx="2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047-41AD-B197-A7A8424992C6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1</c:v>
                </c:pt>
                <c:pt idx="1">
                  <c:v>1.9</c:v>
                </c:pt>
                <c:pt idx="2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047-41AD-B197-A7A8424992C6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047-41AD-B197-A7A8424992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0707584"/>
        <c:axId val="80709120"/>
      </c:barChart>
      <c:catAx>
        <c:axId val="80707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07091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070912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070758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0.5</c:v>
                </c:pt>
                <c:pt idx="1">
                  <c:v>0.7</c:v>
                </c:pt>
                <c:pt idx="2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85-48E1-8628-76FE4CA1C53F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0.3</c:v>
                </c:pt>
                <c:pt idx="1">
                  <c:v>0.2</c:v>
                </c:pt>
                <c:pt idx="2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185-48E1-8628-76FE4CA1C53F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0.4</c:v>
                </c:pt>
                <c:pt idx="1">
                  <c:v>0.8</c:v>
                </c:pt>
                <c:pt idx="2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185-48E1-8628-76FE4CA1C53F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0.7</c:v>
                </c:pt>
                <c:pt idx="1">
                  <c:v>1</c:v>
                </c:pt>
                <c:pt idx="2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185-48E1-8628-76FE4CA1C53F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0.7</c:v>
                </c:pt>
                <c:pt idx="1">
                  <c:v>1.5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185-48E1-8628-76FE4CA1C53F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0.5</c:v>
                </c:pt>
                <c:pt idx="1">
                  <c:v>1.5</c:v>
                </c:pt>
                <c:pt idx="2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185-48E1-8628-76FE4CA1C53F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185-48E1-8628-76FE4CA1C5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0913536"/>
        <c:axId val="80915072"/>
      </c:barChart>
      <c:catAx>
        <c:axId val="80913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09150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091507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091353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FEF-4E06-8E7D-2593432703A3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Binge Drinking</c:v>
                </c:pt>
                <c:pt idx="2">
                  <c:v>Marijuana or Hashish</c:v>
                </c:pt>
                <c:pt idx="3">
                  <c:v>Vaporizer/E-Cigarette</c:v>
                </c:pt>
                <c:pt idx="4">
                  <c:v>Cigarettes</c:v>
                </c:pt>
                <c:pt idx="5">
                  <c:v>Over-the-Counter Drugs</c:v>
                </c:pt>
                <c:pt idx="6">
                  <c:v>Synthetic Marijuana*</c:v>
                </c:pt>
                <c:pt idx="7">
                  <c:v>Depressants</c:v>
                </c:pt>
                <c:pt idx="8">
                  <c:v>Prescription Pain Relievers</c:v>
                </c:pt>
                <c:pt idx="9">
                  <c:v>Inhalants</c:v>
                </c:pt>
                <c:pt idx="10">
                  <c:v>Prescription Amphetamines</c:v>
                </c:pt>
                <c:pt idx="11">
                  <c:v>Cocaine or Crack Cocaine</c:v>
                </c:pt>
                <c:pt idx="12">
                  <c:v>Club Drugs</c:v>
                </c:pt>
                <c:pt idx="13">
                  <c:v>LSD, PCP or Mushrooms</c:v>
                </c:pt>
                <c:pt idx="14">
                  <c:v>Flakka*</c:v>
                </c:pt>
                <c:pt idx="15">
                  <c:v>Methamphetamine</c:v>
                </c:pt>
                <c:pt idx="16">
                  <c:v>Heroin</c:v>
                </c:pt>
                <c:pt idx="17">
                  <c:v>Steroids (without a doctor’s order)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19.899999999999999</c:v>
                </c:pt>
                <c:pt idx="1">
                  <c:v>11.7</c:v>
                </c:pt>
                <c:pt idx="2">
                  <c:v>11.5</c:v>
                </c:pt>
                <c:pt idx="3">
                  <c:v>7.1</c:v>
                </c:pt>
                <c:pt idx="4">
                  <c:v>4.4000000000000004</c:v>
                </c:pt>
                <c:pt idx="5">
                  <c:v>2.2000000000000002</c:v>
                </c:pt>
                <c:pt idx="6">
                  <c:v>2</c:v>
                </c:pt>
                <c:pt idx="7">
                  <c:v>1.6</c:v>
                </c:pt>
                <c:pt idx="8">
                  <c:v>1.5</c:v>
                </c:pt>
                <c:pt idx="9">
                  <c:v>1.4</c:v>
                </c:pt>
                <c:pt idx="10">
                  <c:v>1.1000000000000001</c:v>
                </c:pt>
                <c:pt idx="11">
                  <c:v>0.9</c:v>
                </c:pt>
                <c:pt idx="12">
                  <c:v>0.9</c:v>
                </c:pt>
                <c:pt idx="13">
                  <c:v>0.8</c:v>
                </c:pt>
                <c:pt idx="14">
                  <c:v>0.7</c:v>
                </c:pt>
                <c:pt idx="15">
                  <c:v>0.6</c:v>
                </c:pt>
                <c:pt idx="16">
                  <c:v>0.5</c:v>
                </c:pt>
                <c:pt idx="17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FEF-4E06-8E7D-2593432703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13942528"/>
        <c:axId val="113944064"/>
      </c:barChart>
      <c:catAx>
        <c:axId val="113942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9440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3944064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94252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14.4</c:v>
                </c:pt>
                <c:pt idx="1">
                  <c:v>6.1</c:v>
                </c:pt>
                <c:pt idx="2">
                  <c:v>11.2</c:v>
                </c:pt>
                <c:pt idx="3">
                  <c:v>25.1</c:v>
                </c:pt>
                <c:pt idx="4">
                  <c:v>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7F-4BD8-9254-2102EC841D20}"/>
            </c:ext>
          </c:extLst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17F-4BD8-9254-2102EC841D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0784384"/>
        <c:axId val="80786176"/>
      </c:barChart>
      <c:catAx>
        <c:axId val="80784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07861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0786176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078438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7.6</c:v>
                </c:pt>
                <c:pt idx="1">
                  <c:v>4.4000000000000004</c:v>
                </c:pt>
                <c:pt idx="2">
                  <c:v>1.8</c:v>
                </c:pt>
                <c:pt idx="3">
                  <c:v>4.2</c:v>
                </c:pt>
                <c:pt idx="4">
                  <c:v>0.8</c:v>
                </c:pt>
                <c:pt idx="5">
                  <c:v>13.9</c:v>
                </c:pt>
                <c:pt idx="6">
                  <c:v>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91-49D6-8DC5-58DE4380609A}"/>
            </c:ext>
          </c:extLst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91-49D6-8DC5-58DE438060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0983168"/>
        <c:axId val="80984704"/>
      </c:barChart>
      <c:catAx>
        <c:axId val="80983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09847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0984704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098316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6.2</c:v>
                </c:pt>
                <c:pt idx="1">
                  <c:v>15.2</c:v>
                </c:pt>
                <c:pt idx="2">
                  <c:v>28.6</c:v>
                </c:pt>
                <c:pt idx="3">
                  <c:v>6</c:v>
                </c:pt>
                <c:pt idx="4">
                  <c:v>9.6999999999999993</c:v>
                </c:pt>
                <c:pt idx="5">
                  <c:v>12.6</c:v>
                </c:pt>
                <c:pt idx="6">
                  <c:v>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36-45CD-9760-4940D7493F5F}"/>
            </c:ext>
          </c:extLst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9.5</c:v>
                </c:pt>
                <c:pt idx="1">
                  <c:v>9.6</c:v>
                </c:pt>
                <c:pt idx="2">
                  <c:v>25.1</c:v>
                </c:pt>
                <c:pt idx="3">
                  <c:v>7</c:v>
                </c:pt>
                <c:pt idx="4">
                  <c:v>6.6</c:v>
                </c:pt>
                <c:pt idx="5">
                  <c:v>9.9</c:v>
                </c:pt>
                <c:pt idx="6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B36-45CD-9760-4940D7493F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1038336"/>
        <c:axId val="81048320"/>
      </c:barChart>
      <c:catAx>
        <c:axId val="81038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0483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104832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03833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4.7</c:v>
                </c:pt>
                <c:pt idx="1">
                  <c:v>18.100000000000001</c:v>
                </c:pt>
                <c:pt idx="2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18-4E1B-9459-8FB1C6820160}"/>
            </c:ext>
          </c:extLst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D18-4E1B-9459-8FB1C68201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1138432"/>
        <c:axId val="81139968"/>
      </c:barChart>
      <c:catAx>
        <c:axId val="81138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1399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1139968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13843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44</c:v>
                </c:pt>
                <c:pt idx="1">
                  <c:v>54</c:v>
                </c:pt>
                <c:pt idx="2">
                  <c:v>50</c:v>
                </c:pt>
                <c:pt idx="3">
                  <c:v>53</c:v>
                </c:pt>
                <c:pt idx="4">
                  <c:v>54</c:v>
                </c:pt>
                <c:pt idx="5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B2-4C1E-BB13-B3F5B915B283}"/>
            </c:ext>
          </c:extLst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9B2-4C1E-BB13-B3F5B915B2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81193600"/>
        <c:axId val="81215872"/>
      </c:barChart>
      <c:catAx>
        <c:axId val="8119360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21587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121587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19360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58</c:v>
                </c:pt>
                <c:pt idx="1">
                  <c:v>52</c:v>
                </c:pt>
                <c:pt idx="2">
                  <c:v>47</c:v>
                </c:pt>
                <c:pt idx="3">
                  <c:v>38</c:v>
                </c:pt>
                <c:pt idx="4">
                  <c:v>27</c:v>
                </c:pt>
                <c:pt idx="5">
                  <c:v>49</c:v>
                </c:pt>
                <c:pt idx="6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4B-4ED0-B065-A7DEAEA4A5C7}"/>
            </c:ext>
          </c:extLst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44B-4ED0-B065-A7DEAEA4A5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81277312"/>
        <c:axId val="81278848"/>
      </c:barChart>
      <c:catAx>
        <c:axId val="8127731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27884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127884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27731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48</c:v>
                </c:pt>
                <c:pt idx="1">
                  <c:v>50</c:v>
                </c:pt>
                <c:pt idx="2">
                  <c:v>43</c:v>
                </c:pt>
                <c:pt idx="3">
                  <c:v>39</c:v>
                </c:pt>
                <c:pt idx="4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5A-4B5F-9B9D-F6DD0FD1CB32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85A-4B5F-9B9D-F6DD0FD1CB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81340288"/>
        <c:axId val="81341824"/>
      </c:barChart>
      <c:catAx>
        <c:axId val="8134028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34182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134182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34028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70</c:v>
                </c:pt>
                <c:pt idx="1">
                  <c:v>56</c:v>
                </c:pt>
                <c:pt idx="2">
                  <c:v>51</c:v>
                </c:pt>
                <c:pt idx="3">
                  <c:v>63</c:v>
                </c:pt>
                <c:pt idx="4">
                  <c:v>59</c:v>
                </c:pt>
                <c:pt idx="5">
                  <c:v>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E2-4D47-ACCE-C4342624F944}"/>
            </c:ext>
          </c:extLst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1E2-4D47-ACCE-C4342624F9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81743232"/>
        <c:axId val="81745024"/>
      </c:barChart>
      <c:catAx>
        <c:axId val="8174323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74502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174502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74323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60</c:v>
                </c:pt>
                <c:pt idx="1">
                  <c:v>52</c:v>
                </c:pt>
                <c:pt idx="2">
                  <c:v>37</c:v>
                </c:pt>
                <c:pt idx="3">
                  <c:v>29</c:v>
                </c:pt>
                <c:pt idx="4">
                  <c:v>44</c:v>
                </c:pt>
                <c:pt idx="5">
                  <c:v>43</c:v>
                </c:pt>
                <c:pt idx="6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8F-4590-82BE-9BA9E3E00F1A}"/>
            </c:ext>
          </c:extLst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98F-4590-82BE-9BA9E3E00F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81806464"/>
        <c:axId val="81808000"/>
      </c:barChart>
      <c:catAx>
        <c:axId val="8180646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80800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180800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80646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40</c:v>
                </c:pt>
                <c:pt idx="1">
                  <c:v>47</c:v>
                </c:pt>
                <c:pt idx="2">
                  <c:v>31</c:v>
                </c:pt>
                <c:pt idx="3">
                  <c:v>32</c:v>
                </c:pt>
                <c:pt idx="4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C0-4308-A384-508241F97B8B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7C0-4308-A384-508241F97B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81484416"/>
        <c:axId val="81494400"/>
      </c:barChart>
      <c:catAx>
        <c:axId val="8148441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49440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149440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48441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20.100000000000001</c:v>
                </c:pt>
                <c:pt idx="1">
                  <c:v>37.9</c:v>
                </c:pt>
                <c:pt idx="2">
                  <c:v>30.1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C7-41CF-BDE0-C4816B8AB5EA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19.2</c:v>
                </c:pt>
                <c:pt idx="1">
                  <c:v>33.5</c:v>
                </c:pt>
                <c:pt idx="2">
                  <c:v>27.5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0C7-41CF-BDE0-C4816B8AB5EA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21</c:v>
                </c:pt>
                <c:pt idx="1">
                  <c:v>33.299999999999997</c:v>
                </c:pt>
                <c:pt idx="2">
                  <c:v>28.3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0C7-41CF-BDE0-C4816B8AB5EA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17.899999999999999</c:v>
                </c:pt>
                <c:pt idx="1">
                  <c:v>29.8</c:v>
                </c:pt>
                <c:pt idx="2">
                  <c:v>24.7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0C7-41CF-BDE0-C4816B8AB5EA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14.2</c:v>
                </c:pt>
                <c:pt idx="1">
                  <c:v>19.399999999999999</c:v>
                </c:pt>
                <c:pt idx="2">
                  <c:v>17.100000000000001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0C7-41CF-BDE0-C4816B8AB5EA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12.7</c:v>
                </c:pt>
                <c:pt idx="1">
                  <c:v>24.8</c:v>
                </c:pt>
                <c:pt idx="2">
                  <c:v>19.899999999999999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0C7-41CF-BDE0-C4816B8AB5EA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0C7-41CF-BDE0-C4816B8AB5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13828608"/>
        <c:axId val="113830144"/>
      </c:barChart>
      <c:catAx>
        <c:axId val="113828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8301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3830144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82860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9.6</c:v>
                </c:pt>
                <c:pt idx="1">
                  <c:v>22.7</c:v>
                </c:pt>
                <c:pt idx="2">
                  <c:v>16.899999999999999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91-4EA7-84ED-9ACDBC917E51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7.1</c:v>
                </c:pt>
                <c:pt idx="1">
                  <c:v>21.6</c:v>
                </c:pt>
                <c:pt idx="2">
                  <c:v>15.4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191-4EA7-84ED-9ACDBC917E51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9.3000000000000007</c:v>
                </c:pt>
                <c:pt idx="1">
                  <c:v>15.8</c:v>
                </c:pt>
                <c:pt idx="2">
                  <c:v>13.2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191-4EA7-84ED-9ACDBC917E51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8.4</c:v>
                </c:pt>
                <c:pt idx="1">
                  <c:v>17.899999999999999</c:v>
                </c:pt>
                <c:pt idx="2">
                  <c:v>13.8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191-4EA7-84ED-9ACDBC917E51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9.3000000000000007</c:v>
                </c:pt>
                <c:pt idx="1">
                  <c:v>10.5</c:v>
                </c:pt>
                <c:pt idx="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191-4EA7-84ED-9ACDBC917E51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6.9</c:v>
                </c:pt>
                <c:pt idx="1">
                  <c:v>15</c:v>
                </c:pt>
                <c:pt idx="2">
                  <c:v>11.7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191-4EA7-84ED-9ACDBC917E51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191-4EA7-84ED-9ACDBC917E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13993600"/>
        <c:axId val="113995136"/>
      </c:barChart>
      <c:catAx>
        <c:axId val="113993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9951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3995136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99360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30.1</c:v>
                </c:pt>
                <c:pt idx="1">
                  <c:v>27.5</c:v>
                </c:pt>
                <c:pt idx="2">
                  <c:v>28.3</c:v>
                </c:pt>
                <c:pt idx="3">
                  <c:v>24.7</c:v>
                </c:pt>
                <c:pt idx="4">
                  <c:v>17.100000000000001</c:v>
                </c:pt>
                <c:pt idx="5">
                  <c:v>19.899999999999999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E39-4B30-973E-DF20AD76B158}"/>
            </c:ext>
          </c:extLst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16.899999999999999</c:v>
                </c:pt>
                <c:pt idx="1">
                  <c:v>15.4</c:v>
                </c:pt>
                <c:pt idx="2">
                  <c:v>13.2</c:v>
                </c:pt>
                <c:pt idx="3">
                  <c:v>13.8</c:v>
                </c:pt>
                <c:pt idx="4">
                  <c:v>10</c:v>
                </c:pt>
                <c:pt idx="5">
                  <c:v>11.7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E39-4B30-973E-DF20AD76B158}"/>
            </c:ext>
          </c:extLst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35.9</c:v>
                </c:pt>
                <c:pt idx="1">
                  <c:v>32</c:v>
                </c:pt>
                <c:pt idx="2">
                  <c:v>30.5</c:v>
                </c:pt>
                <c:pt idx="3">
                  <c:v>30.1</c:v>
                </c:pt>
                <c:pt idx="4">
                  <c:v>20.399999999999999</c:v>
                </c:pt>
                <c:pt idx="5">
                  <c:v>19.3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E39-4B30-973E-DF20AD76B158}"/>
            </c:ext>
          </c:extLst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39.6</c:v>
                </c:pt>
                <c:pt idx="1">
                  <c:v>45.4</c:v>
                </c:pt>
                <c:pt idx="2">
                  <c:v>44.9</c:v>
                </c:pt>
                <c:pt idx="3">
                  <c:v>37.799999999999997</c:v>
                </c:pt>
                <c:pt idx="4">
                  <c:v>40.700000000000003</c:v>
                </c:pt>
                <c:pt idx="5">
                  <c:v>41.9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E39-4B30-973E-DF20AD76B1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4110848"/>
        <c:axId val="114112768"/>
      </c:lineChart>
      <c:catAx>
        <c:axId val="114110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1127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4112768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11084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8</c:v>
                </c:pt>
                <c:pt idx="1">
                  <c:v>0</c:v>
                </c:pt>
                <c:pt idx="2">
                  <c:v>0.6</c:v>
                </c:pt>
                <c:pt idx="3">
                  <c:v>26.9</c:v>
                </c:pt>
                <c:pt idx="4">
                  <c:v>38.299999999999997</c:v>
                </c:pt>
                <c:pt idx="5">
                  <c:v>0.6</c:v>
                </c:pt>
                <c:pt idx="6">
                  <c:v>9</c:v>
                </c:pt>
                <c:pt idx="7">
                  <c:v>16.5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AF-47D2-AECB-C23BE2738CE2}"/>
            </c:ext>
          </c:extLst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7AF-47D2-AECB-C23BE2738C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14157824"/>
        <c:axId val="114167808"/>
      </c:barChart>
      <c:catAx>
        <c:axId val="114157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1678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4167808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157824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33.799999999999997</c:v>
                </c:pt>
                <c:pt idx="1">
                  <c:v>40.5</c:v>
                </c:pt>
                <c:pt idx="2">
                  <c:v>2.6</c:v>
                </c:pt>
                <c:pt idx="3">
                  <c:v>1.8</c:v>
                </c:pt>
                <c:pt idx="4">
                  <c:v>2.8</c:v>
                </c:pt>
                <c:pt idx="5">
                  <c:v>1</c:v>
                </c:pt>
                <c:pt idx="6">
                  <c:v>1.8</c:v>
                </c:pt>
                <c:pt idx="7">
                  <c:v>15.7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83-47E6-BBAE-33C0B3894181}"/>
            </c:ext>
          </c:extLst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383-47E6-BBAE-33C0B38941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14237824"/>
        <c:axId val="114239360"/>
      </c:barChart>
      <c:catAx>
        <c:axId val="114237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2393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4239360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237824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3.4</c:v>
                </c:pt>
                <c:pt idx="1">
                  <c:v>11.1</c:v>
                </c:pt>
                <c:pt idx="2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F8-4EAD-8D0A-5F71706A5F6C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5.8</c:v>
                </c:pt>
                <c:pt idx="1">
                  <c:v>10.199999999999999</c:v>
                </c:pt>
                <c:pt idx="2">
                  <c:v>8.3000000000000007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AF8-4EAD-8D0A-5F71706A5F6C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6</c:v>
                </c:pt>
                <c:pt idx="1">
                  <c:v>10.1</c:v>
                </c:pt>
                <c:pt idx="2">
                  <c:v>8.4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AF8-4EAD-8D0A-5F71706A5F6C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3.7</c:v>
                </c:pt>
                <c:pt idx="1">
                  <c:v>8.6999999999999993</c:v>
                </c:pt>
                <c:pt idx="2">
                  <c:v>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AF8-4EAD-8D0A-5F71706A5F6C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5.3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AF8-4EAD-8D0A-5F71706A5F6C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5.8</c:v>
                </c:pt>
                <c:pt idx="2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AF8-4EAD-8D0A-5F71706A5F6C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AF8-4EAD-8D0A-5F71706A5F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9971840"/>
        <c:axId val="79973376"/>
      </c:barChart>
      <c:catAx>
        <c:axId val="79971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99733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9973376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997184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7.7</c:v>
                </c:pt>
                <c:pt idx="1">
                  <c:v>8.3000000000000007</c:v>
                </c:pt>
                <c:pt idx="2">
                  <c:v>8.4</c:v>
                </c:pt>
                <c:pt idx="3">
                  <c:v>6.5</c:v>
                </c:pt>
                <c:pt idx="4">
                  <c:v>3.4</c:v>
                </c:pt>
                <c:pt idx="5">
                  <c:v>4.4000000000000004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F94-436A-8F2C-1DA88E7309BE}"/>
            </c:ext>
          </c:extLst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29</c:v>
                </c:pt>
                <c:pt idx="1">
                  <c:v>25</c:v>
                </c:pt>
                <c:pt idx="2">
                  <c:v>24</c:v>
                </c:pt>
                <c:pt idx="3">
                  <c:v>19</c:v>
                </c:pt>
                <c:pt idx="4">
                  <c:v>13</c:v>
                </c:pt>
                <c:pt idx="5">
                  <c:v>12.2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F94-436A-8F2C-1DA88E7309BE}"/>
            </c:ext>
          </c:extLst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64.3</c:v>
                </c:pt>
                <c:pt idx="1">
                  <c:v>63.9</c:v>
                </c:pt>
                <c:pt idx="2">
                  <c:v>64.3</c:v>
                </c:pt>
                <c:pt idx="3">
                  <c:v>58.8</c:v>
                </c:pt>
                <c:pt idx="4">
                  <c:v>57.6</c:v>
                </c:pt>
                <c:pt idx="5">
                  <c:v>59.3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F94-436A-8F2C-1DA88E7309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0018432"/>
        <c:axId val="80053376"/>
      </c:lineChart>
      <c:catAx>
        <c:axId val="80018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00533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0053376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001843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>
                <a:solidFill>
                  <a:schemeClr val="tx1"/>
                </a:solidFill>
                <a:latin typeface="Gill Sans MT" pitchFamily="34" charset="0"/>
              </a:rPr>
              <a:t>Hendry County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Hendry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996416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2856409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Hendry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Hendry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9713091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Hendry County and Florida Statewide, 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Hendry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8364765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Hendry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Hendry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Hendry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465966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231555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and past-30-day vaporizer/e-cigarette use, Hendry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Hendry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996559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Hendry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Hendry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Hendry County, 2006-2016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9859768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43991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ATOD use before or during school, Hendry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Hendry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6279726"/>
              </p:ext>
            </p:extLst>
          </p:nvPr>
        </p:nvGraphicFramePr>
        <p:xfrm>
          <a:off x="385762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Hendry County 2012-2016 and Florida Statewide 2016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Hendry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February of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1,292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4.3 percentage points for both M.S. and H.S. prevalence rates.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Hendry County, past-30-day alcohol use was reported at 19.9%, compared to 18.3%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16.9% in 2006 to 11.7%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cigarette use declined from 7.7% in 2006 to 4.4%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23.9% of high school students have ridden in a car with a driver who was under the influence of alcohol, and 24.9%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0842001"/>
              </p:ext>
            </p:extLst>
          </p:nvPr>
        </p:nvGraphicFramePr>
        <p:xfrm>
          <a:off x="37147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Hendry County 2006-2016 and Florida Statewide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Hendry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954359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Hendry County 2010-2016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Hendry County 2010-2016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025486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 use, Hendry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Hendry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285311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Hendry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Hendry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5153012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 use, Hendry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Hendry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9638854"/>
              </p:ext>
            </p:extLst>
          </p:nvPr>
        </p:nvGraphicFramePr>
        <p:xfrm>
          <a:off x="397714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Hendry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Hendry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Hendry County, 6.1% of surveyed students reported the use of any illicit drug other than marijuana in the past 30 days, compared to 6.8%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decreased from 4.6% in 2006 to 1.4%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4.0% in 2012 to 2.0%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2.2% reported the use of </a:t>
            </a:r>
            <a:r>
              <a:rPr lang="en-US" sz="2800">
                <a:latin typeface="Gill Sans MT" pitchFamily="34" charset="0"/>
                <a:cs typeface="Times New Roman" pitchFamily="18" charset="0"/>
              </a:rPr>
              <a:t>over-the-counter drugs in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668008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Hendry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Hendry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2692210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Hendry County middle and high school students, 2016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0706182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Hendry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Hendry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Hendry County, prevalence rates for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(1.6%)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(0.8%) are less than 2.0%.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(13.9%) and </a:t>
            </a:r>
            <a:r>
              <a:rPr lang="en-US" sz="2700" i="1" dirty="0">
                <a:latin typeface="Gill Sans MT"/>
              </a:rPr>
              <a:t>Carrying a Handgun </a:t>
            </a:r>
            <a:r>
              <a:rPr lang="en-US" sz="2700" dirty="0">
                <a:latin typeface="Gill Sans MT"/>
              </a:rPr>
              <a:t>(7.6%).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Hendry County, 26.6% of students have been socially bullied, 11.9% have been physically bullied, and 6.6%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4.7% of students have belonged to a gang, and 3.3% 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4715131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Hendry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Hendry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7936651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Hendry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Hendry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6443952"/>
              </p:ext>
            </p:extLst>
          </p:nvPr>
        </p:nvGraphicFramePr>
        <p:xfrm>
          <a:off x="381000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Hendry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Hendry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9355539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Hendry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Hendry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789386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Hendry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Hendry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Hendry County students, 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33569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19793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Hendry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Hendry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Religiosity</a:t>
            </a:r>
            <a:r>
              <a:rPr lang="en-US" sz="2800" dirty="0">
                <a:latin typeface="Gill Sans MT" pitchFamily="34" charset="0"/>
              </a:rPr>
              <a:t> (43%) and </a:t>
            </a:r>
            <a:r>
              <a:rPr lang="en-US" sz="2800" i="1" dirty="0">
                <a:latin typeface="Gill Sans MT" pitchFamily="34" charset="0"/>
              </a:rPr>
              <a:t>Community Rewards for Prosocial Involvement </a:t>
            </a:r>
            <a:r>
              <a:rPr lang="en-US" sz="2800" dirty="0">
                <a:latin typeface="Gill Sans MT" pitchFamily="34" charset="0"/>
              </a:rPr>
              <a:t>(44%)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Family Rewards for Prosocial Involvement </a:t>
            </a:r>
            <a:r>
              <a:rPr lang="en-US" sz="2800" dirty="0">
                <a:latin typeface="Gill Sans MT" pitchFamily="34" charset="0"/>
              </a:rPr>
              <a:t>(51%), and </a:t>
            </a:r>
            <a:r>
              <a:rPr lang="en-US" sz="2800" i="1" dirty="0">
                <a:latin typeface="Gill Sans MT" pitchFamily="34" charset="0"/>
              </a:rPr>
              <a:t>Family Opportunities for Prosocial Involvement </a:t>
            </a:r>
            <a:r>
              <a:rPr lang="en-US" sz="2800" dirty="0">
                <a:latin typeface="Gill Sans MT" pitchFamily="34" charset="0"/>
              </a:rPr>
              <a:t>(56%)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Community Disorganization </a:t>
            </a:r>
            <a:r>
              <a:rPr lang="en-US" sz="2800" dirty="0">
                <a:latin typeface="Gill Sans MT" pitchFamily="34" charset="0"/>
              </a:rPr>
              <a:t>(58%) and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(51%)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Community Disorganization </a:t>
            </a:r>
            <a:r>
              <a:rPr lang="en-US" sz="2800" dirty="0">
                <a:latin typeface="Gill Sans MT" pitchFamily="34" charset="0"/>
              </a:rPr>
              <a:t>(60%) </a:t>
            </a:r>
            <a:r>
              <a:rPr lang="en-US" sz="2800">
                <a:latin typeface="Gill Sans MT" pitchFamily="34" charset="0"/>
              </a:rPr>
              <a:t>and </a:t>
            </a:r>
            <a:r>
              <a:rPr lang="en-US" sz="2800" i="1">
                <a:latin typeface="Gill Sans MT" pitchFamily="34" charset="0"/>
              </a:rPr>
              <a:t>Transitions and Mobility </a:t>
            </a:r>
            <a:r>
              <a:rPr lang="en-US" sz="2800">
                <a:latin typeface="Gill Sans MT" pitchFamily="34" charset="0"/>
              </a:rPr>
              <a:t>(</a:t>
            </a:r>
            <a:r>
              <a:rPr lang="en-US" sz="2800" dirty="0">
                <a:latin typeface="Gill Sans MT" pitchFamily="34" charset="0"/>
              </a:rPr>
              <a:t>52%)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Hendry County students, 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2116690"/>
              </p:ext>
            </p:extLst>
          </p:nvPr>
        </p:nvGraphicFramePr>
        <p:xfrm>
          <a:off x="381000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39.6% for lifetime use and 19.9% for past-30-day use, alcohol is the most commonly used drug among Hendry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marijuana (22.6% lifetime and 11.5% past-30-day) and vaping/e-cigarettes (22.0% lifetime and 7.1%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16.2%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4.4% for cigarettes to 0.1% for steroids.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ATODs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5644121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Hendry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Hendry County 2006-2016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0238078"/>
              </p:ext>
            </p:extLst>
          </p:nvPr>
        </p:nvGraphicFramePr>
        <p:xfrm>
          <a:off x="386212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Hendry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Hendry County 2006-2016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9151</TotalTime>
  <Words>1341</Words>
  <Application>Microsoft Office PowerPoint</Application>
  <PresentationFormat>On-screen Show (4:3)</PresentationFormat>
  <Paragraphs>222</Paragraphs>
  <Slides>42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Arial</vt:lpstr>
      <vt:lpstr>Calibri</vt:lpstr>
      <vt:lpstr>Franklin Gothic Medium</vt:lpstr>
      <vt:lpstr>Gill Sans MT</vt:lpstr>
      <vt:lpstr>Gill Sans MT Condensed</vt:lpstr>
      <vt:lpstr>Impact</vt:lpstr>
      <vt:lpstr>Wingdings</vt:lpstr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Hendry County PowerPoint</dc:title>
  <dc:creator>Bert Rothenbach</dc:creator>
  <cp:lastModifiedBy>VanDyke, Misty N</cp:lastModifiedBy>
  <cp:revision>339</cp:revision>
  <dcterms:created xsi:type="dcterms:W3CDTF">2010-11-20T14:45:41Z</dcterms:created>
  <dcterms:modified xsi:type="dcterms:W3CDTF">2025-06-23T14:32:11Z</dcterms:modified>
</cp:coreProperties>
</file>