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Blacking Out from Drinking*</c:v>
                </c:pt>
                <c:pt idx="2">
                  <c:v>Vaporizer/E-Cigarette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Needle to Inject Illegal Drugs*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Steroids (without a doctor’s order)</c:v>
                </c:pt>
                <c:pt idx="15">
                  <c:v>Heroin</c:v>
                </c:pt>
                <c:pt idx="16">
                  <c:v>Cocaine or Crack Cocaine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35</c:v>
                </c:pt>
                <c:pt idx="1">
                  <c:v>18.8</c:v>
                </c:pt>
                <c:pt idx="2">
                  <c:v>18.5</c:v>
                </c:pt>
                <c:pt idx="3">
                  <c:v>14.9</c:v>
                </c:pt>
                <c:pt idx="4">
                  <c:v>13.9</c:v>
                </c:pt>
                <c:pt idx="5">
                  <c:v>6</c:v>
                </c:pt>
                <c:pt idx="6">
                  <c:v>4.8</c:v>
                </c:pt>
                <c:pt idx="7">
                  <c:v>4.2</c:v>
                </c:pt>
                <c:pt idx="8">
                  <c:v>2.5</c:v>
                </c:pt>
                <c:pt idx="9">
                  <c:v>2</c:v>
                </c:pt>
                <c:pt idx="10">
                  <c:v>1.6</c:v>
                </c:pt>
                <c:pt idx="11">
                  <c:v>1</c:v>
                </c:pt>
                <c:pt idx="12">
                  <c:v>1</c:v>
                </c:pt>
                <c:pt idx="13">
                  <c:v>0.6</c:v>
                </c:pt>
                <c:pt idx="14">
                  <c:v>0.4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954048"/>
        <c:axId val="101045376"/>
      </c:barChart>
      <c:catAx>
        <c:axId val="999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4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45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18.5</c:v>
                </c:pt>
                <c:pt idx="1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094528"/>
        <c:axId val="103112704"/>
      </c:barChart>
      <c:catAx>
        <c:axId val="1030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1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1127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945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</c:v>
                </c:pt>
                <c:pt idx="1">
                  <c:v>18.3</c:v>
                </c:pt>
                <c:pt idx="2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7.9</c:v>
                </c:pt>
                <c:pt idx="1">
                  <c:v>8.1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10.7</c:v>
                </c:pt>
                <c:pt idx="2">
                  <c:v>7.2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12.3</c:v>
                </c:pt>
                <c:pt idx="1">
                  <c:v>19.8</c:v>
                </c:pt>
                <c:pt idx="2">
                  <c:v>15.1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3.6</c:v>
                </c:pt>
                <c:pt idx="1">
                  <c:v>19.3</c:v>
                </c:pt>
                <c:pt idx="2">
                  <c:v>10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1.5</c:v>
                </c:pt>
                <c:pt idx="1">
                  <c:v>10.199999999999999</c:v>
                </c:pt>
                <c:pt idx="2">
                  <c:v>4.8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848768"/>
        <c:axId val="102862848"/>
      </c:barChart>
      <c:catAx>
        <c:axId val="1028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628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48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10.9</c:v>
                </c:pt>
                <c:pt idx="1">
                  <c:v>8</c:v>
                </c:pt>
                <c:pt idx="2">
                  <c:v>7.2</c:v>
                </c:pt>
                <c:pt idx="3">
                  <c:v>15.1</c:v>
                </c:pt>
                <c:pt idx="4">
                  <c:v>10</c:v>
                </c:pt>
                <c:pt idx="5">
                  <c:v>4.8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22.8</c:v>
                </c:pt>
                <c:pt idx="1">
                  <c:v>10.199999999999999</c:v>
                </c:pt>
                <c:pt idx="2">
                  <c:v>12.8</c:v>
                </c:pt>
                <c:pt idx="3">
                  <c:v>12.7</c:v>
                </c:pt>
                <c:pt idx="4">
                  <c:v>14.5</c:v>
                </c:pt>
                <c:pt idx="5">
                  <c:v>14.7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42.6</c:v>
                </c:pt>
                <c:pt idx="1">
                  <c:v>37.9</c:v>
                </c:pt>
                <c:pt idx="2">
                  <c:v>39.799999999999997</c:v>
                </c:pt>
                <c:pt idx="3">
                  <c:v>24.3</c:v>
                </c:pt>
                <c:pt idx="4">
                  <c:v>32</c:v>
                </c:pt>
                <c:pt idx="5">
                  <c:v>26.1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936576"/>
        <c:axId val="102938496"/>
      </c:lineChart>
      <c:catAx>
        <c:axId val="1029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3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384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36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3.2</c:v>
                </c:pt>
                <c:pt idx="1">
                  <c:v>4.5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180160"/>
        <c:axId val="103181696"/>
      </c:barChart>
      <c:catAx>
        <c:axId val="10318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1816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0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</c:v>
                </c:pt>
                <c:pt idx="1">
                  <c:v>20.8</c:v>
                </c:pt>
                <c:pt idx="2">
                  <c:v>14.7</c:v>
                </c:pt>
                <c:pt idx="3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17.3</c:v>
                </c:pt>
                <c:pt idx="1">
                  <c:v>15.7</c:v>
                </c:pt>
                <c:pt idx="2">
                  <c:v>4.0999999999999996</c:v>
                </c:pt>
                <c:pt idx="3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27.2</c:v>
                </c:pt>
                <c:pt idx="1">
                  <c:v>25.2</c:v>
                </c:pt>
                <c:pt idx="2">
                  <c:v>10.3</c:v>
                </c:pt>
                <c:pt idx="3">
                  <c:v>13.1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515264"/>
        <c:axId val="103516800"/>
      </c:barChart>
      <c:catAx>
        <c:axId val="10351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168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5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3.1</c:v>
                </c:pt>
                <c:pt idx="1">
                  <c:v>4.0999999999999996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2.6</c:v>
                </c:pt>
                <c:pt idx="1">
                  <c:v>0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1.4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1.1000000000000001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0.9</c:v>
                </c:pt>
                <c:pt idx="1">
                  <c:v>0</c:v>
                </c:pt>
                <c:pt idx="2">
                  <c:v>0.6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78528"/>
        <c:axId val="103227776"/>
      </c:barChart>
      <c:catAx>
        <c:axId val="10307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2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277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78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3.5</c:v>
                </c:pt>
                <c:pt idx="1">
                  <c:v>1.5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3.7</c:v>
                </c:pt>
                <c:pt idx="1">
                  <c:v>3.2</c:v>
                </c:pt>
                <c:pt idx="2">
                  <c:v>3.5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0</c:v>
                </c:pt>
                <c:pt idx="2">
                  <c:v>1.4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2.9</c:v>
                </c:pt>
                <c:pt idx="1">
                  <c:v>4.9000000000000004</c:v>
                </c:pt>
                <c:pt idx="2">
                  <c:v>3.7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65792"/>
        <c:axId val="103267328"/>
      </c:barChart>
      <c:catAx>
        <c:axId val="1032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6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67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65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132928"/>
        <c:axId val="101228928"/>
      </c:barChart>
      <c:catAx>
        <c:axId val="10113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2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289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32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4.8</c:v>
                </c:pt>
                <c:pt idx="2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3.7</c:v>
                </c:pt>
                <c:pt idx="1">
                  <c:v>1.8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4</c:v>
                </c:pt>
                <c:pt idx="2">
                  <c:v>6.6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448576"/>
        <c:axId val="103450112"/>
      </c:barChart>
      <c:catAx>
        <c:axId val="10344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5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4501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48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654528"/>
        <c:axId val="103656064"/>
      </c:barChart>
      <c:catAx>
        <c:axId val="1036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56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4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Synthetic Marijuana*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Steroids (without a doctor’s order)</c:v>
                </c:pt>
                <c:pt idx="12">
                  <c:v>Heroin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LSD, PCP or Mushrooms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</c:v>
                </c:pt>
                <c:pt idx="1">
                  <c:v>10.8</c:v>
                </c:pt>
                <c:pt idx="2">
                  <c:v>10</c:v>
                </c:pt>
                <c:pt idx="3">
                  <c:v>4.8</c:v>
                </c:pt>
                <c:pt idx="4">
                  <c:v>4.0999999999999996</c:v>
                </c:pt>
                <c:pt idx="5">
                  <c:v>3.7</c:v>
                </c:pt>
                <c:pt idx="6">
                  <c:v>1.6</c:v>
                </c:pt>
                <c:pt idx="7">
                  <c:v>1</c:v>
                </c:pt>
                <c:pt idx="8">
                  <c:v>0.6</c:v>
                </c:pt>
                <c:pt idx="9">
                  <c:v>0.4</c:v>
                </c:pt>
                <c:pt idx="10">
                  <c:v>0.3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966400"/>
        <c:axId val="100967936"/>
      </c:barChart>
      <c:catAx>
        <c:axId val="10096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6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679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664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4.5</c:v>
                </c:pt>
                <c:pt idx="2">
                  <c:v>15.9</c:v>
                </c:pt>
                <c:pt idx="3">
                  <c:v>23.9</c:v>
                </c:pt>
                <c:pt idx="4">
                  <c:v>6.6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590528"/>
        <c:axId val="103592320"/>
      </c:barChart>
      <c:catAx>
        <c:axId val="10359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9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92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90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15.2</c:v>
                </c:pt>
                <c:pt idx="1">
                  <c:v>3.4</c:v>
                </c:pt>
                <c:pt idx="2">
                  <c:v>1.9</c:v>
                </c:pt>
                <c:pt idx="3">
                  <c:v>2.6</c:v>
                </c:pt>
                <c:pt idx="4">
                  <c:v>0.4</c:v>
                </c:pt>
                <c:pt idx="5">
                  <c:v>9.3000000000000007</c:v>
                </c:pt>
                <c:pt idx="6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23776"/>
        <c:axId val="103725312"/>
      </c:barChart>
      <c:catAx>
        <c:axId val="10372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253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3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12.6</c:v>
                </c:pt>
                <c:pt idx="1">
                  <c:v>24.1</c:v>
                </c:pt>
                <c:pt idx="2">
                  <c:v>36.700000000000003</c:v>
                </c:pt>
                <c:pt idx="3">
                  <c:v>3.2</c:v>
                </c:pt>
                <c:pt idx="4">
                  <c:v>12.5</c:v>
                </c:pt>
                <c:pt idx="5">
                  <c:v>22</c:v>
                </c:pt>
                <c:pt idx="6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13.9</c:v>
                </c:pt>
                <c:pt idx="1">
                  <c:v>15.7</c:v>
                </c:pt>
                <c:pt idx="2">
                  <c:v>36.700000000000003</c:v>
                </c:pt>
                <c:pt idx="3">
                  <c:v>20.100000000000001</c:v>
                </c:pt>
                <c:pt idx="4">
                  <c:v>9.6</c:v>
                </c:pt>
                <c:pt idx="5">
                  <c:v>14.2</c:v>
                </c:pt>
                <c:pt idx="6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83040"/>
        <c:axId val="103788928"/>
      </c:barChart>
      <c:catAx>
        <c:axId val="1037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8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88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83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19.7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879424"/>
        <c:axId val="103880960"/>
      </c:barChart>
      <c:catAx>
        <c:axId val="1038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8809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79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69</c:v>
                </c:pt>
                <c:pt idx="2">
                  <c:v>61</c:v>
                </c:pt>
                <c:pt idx="3">
                  <c:v>56</c:v>
                </c:pt>
                <c:pt idx="4">
                  <c:v>59</c:v>
                </c:pt>
                <c:pt idx="5">
                  <c:v>58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3938688"/>
        <c:axId val="103956864"/>
      </c:barChart>
      <c:catAx>
        <c:axId val="1039386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6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3956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86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45</c:v>
                </c:pt>
                <c:pt idx="1">
                  <c:v>53</c:v>
                </c:pt>
                <c:pt idx="2">
                  <c:v>45</c:v>
                </c:pt>
                <c:pt idx="3">
                  <c:v>38</c:v>
                </c:pt>
                <c:pt idx="4">
                  <c:v>35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22400"/>
        <c:axId val="104023936"/>
      </c:barChart>
      <c:catAx>
        <c:axId val="10402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23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23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2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43</c:v>
                </c:pt>
                <c:pt idx="2">
                  <c:v>36</c:v>
                </c:pt>
                <c:pt idx="3">
                  <c:v>33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85376"/>
        <c:axId val="104086912"/>
      </c:barChart>
      <c:catAx>
        <c:axId val="104085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6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86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5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77</c:v>
                </c:pt>
                <c:pt idx="1">
                  <c:v>55</c:v>
                </c:pt>
                <c:pt idx="2">
                  <c:v>57</c:v>
                </c:pt>
                <c:pt idx="3">
                  <c:v>53</c:v>
                </c:pt>
                <c:pt idx="4">
                  <c:v>65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484224"/>
        <c:axId val="104486016"/>
      </c:barChart>
      <c:catAx>
        <c:axId val="1044842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86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486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842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57</c:v>
                </c:pt>
                <c:pt idx="1">
                  <c:v>48</c:v>
                </c:pt>
                <c:pt idx="2">
                  <c:v>38</c:v>
                </c:pt>
                <c:pt idx="3">
                  <c:v>32</c:v>
                </c:pt>
                <c:pt idx="4">
                  <c:v>41</c:v>
                </c:pt>
                <c:pt idx="5">
                  <c:v>49</c:v>
                </c:pt>
                <c:pt idx="6">
                  <c:v>24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551552"/>
        <c:axId val="104553088"/>
      </c:barChart>
      <c:catAx>
        <c:axId val="1045515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530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5530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515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70</c:v>
                </c:pt>
                <c:pt idx="2">
                  <c:v>32</c:v>
                </c:pt>
                <c:pt idx="3">
                  <c:v>42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25408"/>
        <c:axId val="104235392"/>
      </c:barChart>
      <c:catAx>
        <c:axId val="1042254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35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35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54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18.5</c:v>
                </c:pt>
                <c:pt idx="1">
                  <c:v>40</c:v>
                </c:pt>
                <c:pt idx="2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39.6</c:v>
                </c:pt>
                <c:pt idx="2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14.8</c:v>
                </c:pt>
                <c:pt idx="1">
                  <c:v>47.4</c:v>
                </c:pt>
                <c:pt idx="2">
                  <c:v>29.3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22.9</c:v>
                </c:pt>
                <c:pt idx="1">
                  <c:v>25</c:v>
                </c:pt>
                <c:pt idx="2">
                  <c:v>23.8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26.4</c:v>
                </c:pt>
                <c:pt idx="2">
                  <c:v>22.1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12.5</c:v>
                </c:pt>
                <c:pt idx="1">
                  <c:v>27</c:v>
                </c:pt>
                <c:pt idx="2">
                  <c:v>18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687488"/>
        <c:axId val="102689024"/>
      </c:barChart>
      <c:catAx>
        <c:axId val="10268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8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8902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87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7.4</c:v>
                </c:pt>
                <c:pt idx="1">
                  <c:v>26.2</c:v>
                </c:pt>
                <c:pt idx="2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7.7</c:v>
                </c:pt>
                <c:pt idx="1">
                  <c:v>25.2</c:v>
                </c:pt>
                <c:pt idx="2">
                  <c:v>15.3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26.8</c:v>
                </c:pt>
                <c:pt idx="2">
                  <c:v>17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11.2</c:v>
                </c:pt>
                <c:pt idx="1">
                  <c:v>19.399999999999999</c:v>
                </c:pt>
                <c:pt idx="2">
                  <c:v>14.4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8.4</c:v>
                </c:pt>
                <c:pt idx="1">
                  <c:v>17.2</c:v>
                </c:pt>
                <c:pt idx="2">
                  <c:v>12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6.8</c:v>
                </c:pt>
                <c:pt idx="1">
                  <c:v>15.1</c:v>
                </c:pt>
                <c:pt idx="2">
                  <c:v>10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845440"/>
        <c:axId val="100846976"/>
      </c:barChart>
      <c:catAx>
        <c:axId val="1008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4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469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45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29.5</c:v>
                </c:pt>
                <c:pt idx="1">
                  <c:v>27.6</c:v>
                </c:pt>
                <c:pt idx="2">
                  <c:v>29.3</c:v>
                </c:pt>
                <c:pt idx="3">
                  <c:v>23.8</c:v>
                </c:pt>
                <c:pt idx="4">
                  <c:v>22.1</c:v>
                </c:pt>
                <c:pt idx="5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17.100000000000001</c:v>
                </c:pt>
                <c:pt idx="1">
                  <c:v>15.3</c:v>
                </c:pt>
                <c:pt idx="2">
                  <c:v>17</c:v>
                </c:pt>
                <c:pt idx="3">
                  <c:v>14.4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38.6</c:v>
                </c:pt>
                <c:pt idx="1">
                  <c:v>35.200000000000003</c:v>
                </c:pt>
                <c:pt idx="2">
                  <c:v>37.799999999999997</c:v>
                </c:pt>
                <c:pt idx="3">
                  <c:v>29</c:v>
                </c:pt>
                <c:pt idx="4">
                  <c:v>34.5</c:v>
                </c:pt>
                <c:pt idx="5">
                  <c:v>27.3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39.1</c:v>
                </c:pt>
                <c:pt idx="1">
                  <c:v>36.5</c:v>
                </c:pt>
                <c:pt idx="2">
                  <c:v>40</c:v>
                </c:pt>
                <c:pt idx="3">
                  <c:v>34.4</c:v>
                </c:pt>
                <c:pt idx="4">
                  <c:v>34.200000000000003</c:v>
                </c:pt>
                <c:pt idx="5">
                  <c:v>40.1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65472"/>
        <c:axId val="101067008"/>
      </c:lineChart>
      <c:catAx>
        <c:axId val="10106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6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670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654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6.7</c:v>
                </c:pt>
                <c:pt idx="1">
                  <c:v>0</c:v>
                </c:pt>
                <c:pt idx="2">
                  <c:v>0</c:v>
                </c:pt>
                <c:pt idx="3">
                  <c:v>12.9</c:v>
                </c:pt>
                <c:pt idx="4">
                  <c:v>52.5</c:v>
                </c:pt>
                <c:pt idx="5">
                  <c:v>0</c:v>
                </c:pt>
                <c:pt idx="6">
                  <c:v>7.5</c:v>
                </c:pt>
                <c:pt idx="7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001472"/>
        <c:axId val="101117952"/>
      </c:barChart>
      <c:catAx>
        <c:axId val="10100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1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1179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014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25.9</c:v>
                </c:pt>
                <c:pt idx="1">
                  <c:v>6.5</c:v>
                </c:pt>
                <c:pt idx="2">
                  <c:v>11.6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14.6</c:v>
                </c:pt>
                <c:pt idx="7">
                  <c:v>41.3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265792"/>
        <c:axId val="101267328"/>
      </c:barChart>
      <c:catAx>
        <c:axId val="1012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6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673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657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</c:v>
                </c:pt>
                <c:pt idx="1">
                  <c:v>13.9</c:v>
                </c:pt>
                <c:pt idx="2">
                  <c:v>8.6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7.9</c:v>
                </c:pt>
                <c:pt idx="1">
                  <c:v>18.899999999999999</c:v>
                </c:pt>
                <c:pt idx="2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</c:v>
                </c:pt>
                <c:pt idx="1">
                  <c:v>10.8</c:v>
                </c:pt>
                <c:pt idx="2">
                  <c:v>6.5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9.6</c:v>
                </c:pt>
                <c:pt idx="1">
                  <c:v>23.1</c:v>
                </c:pt>
                <c:pt idx="2">
                  <c:v>15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3.4</c:v>
                </c:pt>
                <c:pt idx="1">
                  <c:v>9.3000000000000007</c:v>
                </c:pt>
                <c:pt idx="2">
                  <c:v>5.7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0.6</c:v>
                </c:pt>
                <c:pt idx="1">
                  <c:v>10</c:v>
                </c:pt>
                <c:pt idx="2">
                  <c:v>4.0999999999999996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712832"/>
        <c:axId val="102714368"/>
      </c:barChart>
      <c:catAx>
        <c:axId val="1027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14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143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12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8.6</c:v>
                </c:pt>
                <c:pt idx="1">
                  <c:v>12.7</c:v>
                </c:pt>
                <c:pt idx="2">
                  <c:v>6.5</c:v>
                </c:pt>
                <c:pt idx="3">
                  <c:v>15</c:v>
                </c:pt>
                <c:pt idx="4">
                  <c:v>5.7</c:v>
                </c:pt>
                <c:pt idx="5">
                  <c:v>4.0999999999999996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42.7</c:v>
                </c:pt>
                <c:pt idx="1">
                  <c:v>25.1</c:v>
                </c:pt>
                <c:pt idx="2">
                  <c:v>41.7</c:v>
                </c:pt>
                <c:pt idx="3">
                  <c:v>19</c:v>
                </c:pt>
                <c:pt idx="4">
                  <c:v>17.600000000000001</c:v>
                </c:pt>
                <c:pt idx="5">
                  <c:v>14.3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64.099999999999994</c:v>
                </c:pt>
                <c:pt idx="1">
                  <c:v>58.7</c:v>
                </c:pt>
                <c:pt idx="2">
                  <c:v>65</c:v>
                </c:pt>
                <c:pt idx="3">
                  <c:v>53.5</c:v>
                </c:pt>
                <c:pt idx="4">
                  <c:v>59.4</c:v>
                </c:pt>
                <c:pt idx="5">
                  <c:v>68.2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85024"/>
        <c:axId val="102786944"/>
      </c:lineChart>
      <c:catAx>
        <c:axId val="1027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8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869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85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Glades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9023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9152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7195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9743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8282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34904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0291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515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24910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Glades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65443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Glades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Glades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237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Glades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17.1% in 2006 to 10.0%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27.2%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862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2847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66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0983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766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508026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Glades County, 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increased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illicit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437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947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36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Glades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Glades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(15.2%) and </a:t>
            </a:r>
            <a:r>
              <a:rPr lang="en-US" sz="2700" i="1" dirty="0" smtClean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Glades County, 36.7%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21.0%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4.1%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815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9135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571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89985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62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727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906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School Opportunities </a:t>
            </a:r>
            <a:r>
              <a:rPr lang="en-US" sz="2800" i="1" dirty="0">
                <a:latin typeface="Gill Sans MT" pitchFamily="34" charset="0"/>
              </a:rPr>
              <a:t>for Prosocial Involvement</a:t>
            </a:r>
            <a:r>
              <a:rPr lang="en-US" sz="2800" dirty="0" smtClean="0">
                <a:latin typeface="Gill Sans MT" pitchFamily="34" charset="0"/>
              </a:rPr>
              <a:t> 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55%),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(53%), </a:t>
            </a:r>
            <a:r>
              <a:rPr lang="en-US" sz="2800" i="1" dirty="0" smtClean="0">
                <a:latin typeface="Gill Sans MT" pitchFamily="34" charset="0"/>
              </a:rPr>
              <a:t>Community Disorganization</a:t>
            </a:r>
            <a:r>
              <a:rPr lang="en-US" sz="2800" dirty="0" smtClean="0">
                <a:latin typeface="Gill Sans MT" pitchFamily="34" charset="0"/>
              </a:rPr>
              <a:t> (45%),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(70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5622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Glades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(18.5%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(13.9%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drugs; LSD, PCP, or mushrooms</a:t>
            </a:r>
            <a:r>
              <a:rPr lang="en-US" sz="2600" dirty="0">
                <a:latin typeface="Gill Sans MT"/>
                <a:cs typeface="Times New Roman" pitchFamily="18" charset="0"/>
              </a:rPr>
              <a:t>;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 methamphetamine; cocaine; heroin;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271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22475"/>
              </p:ext>
            </p:extLst>
          </p:nvPr>
        </p:nvGraphicFramePr>
        <p:xfrm>
          <a:off x="36716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Glades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1352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2016-10-28T00:21:12Z</dcterms:modified>
</cp:coreProperties>
</file>