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80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 smtClean="0">
                <a:latin typeface="Gill Sans MT" panose="020B0502020104020203" pitchFamily="34" charset="0"/>
              </a:rPr>
              <a:t>2018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FLORIDA YOUTH 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SUBSTANCE ABUSE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Wakulla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Blacking out from drinking, among high school students, Wakulla County 2014-2018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Wakulla County 2014-2018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Wakulla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Wakulla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Wakulla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Wakulla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Wakulla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Wakulla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Wakulla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Wakulla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Wakulla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Wakulla County 2016-2018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Wakulla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Wakulla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Wakulla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Substance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school in the past 12 months, Wakulla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Wakulla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</a:rPr>
              <a:t>Survey was administered in 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2018.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675 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4.6 percentage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points for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prevalence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rates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for the combined middle school and high school sample.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among high school students, Wakulla County 2012-2018 and 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Wakulla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Wakulla 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21.4%,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15.3%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18.5% in 2008 to 9.8% in 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Past-30-day 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13.1%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4.5%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22.4%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32.1%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Wakulla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Wakulla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Wakulla County 2010-2018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Wakulla County 2010-2018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Wakulla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Wakulla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Wakulla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Wakulla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Wakulla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Wakulla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Wakulla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Wakulla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Wakulla County, 6.9%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11.9%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</a:t>
            </a: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</a:t>
            </a:r>
            <a:r>
              <a:rPr lang="en-US" sz="4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Bullying, Symptoms of Depression, and Gang Involvement</a:t>
            </a:r>
            <a:endParaRPr lang="en-US" sz="4800" b="1" dirty="0">
              <a:solidFill>
                <a:schemeClr val="tx2">
                  <a:lumMod val="75000"/>
                </a:schemeClr>
              </a:solidFill>
              <a:latin typeface="Gill Sans MT" pitchFamily="34" charset="0"/>
            </a:endParaRP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Wakulla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Wakulla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Other antisocial behaviors trend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Wakulla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Wakulla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symptoms of depression for Wakulla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Wakulla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Wakulla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Wakulla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Wakulla 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 smtClean="0">
                <a:latin typeface="Gill Sans MT"/>
              </a:rPr>
              <a:t>Attempting </a:t>
            </a:r>
            <a:r>
              <a:rPr lang="en-US" sz="2700" i="1" dirty="0">
                <a:latin typeface="Gill Sans MT"/>
              </a:rPr>
              <a:t>to Steal a Vehicle </a:t>
            </a:r>
            <a:r>
              <a:rPr lang="en-US" sz="2700" dirty="0" smtClean="0">
                <a:latin typeface="Gill Sans MT"/>
              </a:rPr>
              <a:t>(0.4%), </a:t>
            </a:r>
            <a:r>
              <a:rPr lang="en-US" sz="2700" i="1" dirty="0" smtClean="0">
                <a:latin typeface="Gill Sans MT"/>
              </a:rPr>
              <a:t>Being Arrested </a:t>
            </a:r>
            <a:r>
              <a:rPr lang="en-US" sz="2700" dirty="0" smtClean="0">
                <a:latin typeface="Gill Sans MT"/>
              </a:rPr>
              <a:t>(1.5%),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(0.2%) are 3.0% or less.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(7.8%) and </a:t>
            </a:r>
            <a:r>
              <a:rPr lang="en-US" sz="2700" i="1" dirty="0" smtClean="0">
                <a:latin typeface="Gill Sans MT"/>
              </a:rPr>
              <a:t>Carrying a Handgun </a:t>
            </a:r>
            <a:r>
              <a:rPr lang="en-US" sz="2700" dirty="0" smtClean="0">
                <a:latin typeface="Gill Sans MT"/>
              </a:rPr>
              <a:t>(9.8%).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Wakulla County, </a:t>
            </a:r>
            <a:r>
              <a:rPr lang="en-US" sz="2700" dirty="0" smtClean="0">
                <a:latin typeface="Gill Sans MT"/>
              </a:rPr>
              <a:t>60.8</a:t>
            </a:r>
            <a:r>
              <a:rPr lang="en-US" sz="2700" dirty="0" smtClean="0">
                <a:latin typeface="Gill Sans MT"/>
              </a:rPr>
              <a:t>% </a:t>
            </a:r>
            <a:r>
              <a:rPr lang="en-US" sz="2700" dirty="0" smtClean="0">
                <a:latin typeface="Gill Sans MT"/>
              </a:rPr>
              <a:t>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31.3</a:t>
            </a:r>
            <a:r>
              <a:rPr lang="en-US" sz="2700" dirty="0" smtClean="0">
                <a:latin typeface="Gill Sans MT"/>
              </a:rPr>
              <a:t>% </a:t>
            </a:r>
            <a:r>
              <a:rPr lang="en-US" sz="2700" dirty="0" smtClean="0">
                <a:latin typeface="Gill Sans MT"/>
              </a:rPr>
              <a:t>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29.8%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Wakulla </a:t>
            </a:r>
            <a:r>
              <a:rPr lang="en-US" sz="2700" dirty="0">
                <a:latin typeface="Gill Sans MT"/>
              </a:rPr>
              <a:t>County, </a:t>
            </a:r>
            <a:r>
              <a:rPr lang="en-US" sz="2700" dirty="0" smtClean="0">
                <a:latin typeface="Gill Sans MT"/>
              </a:rPr>
              <a:t>39.5% </a:t>
            </a:r>
            <a:r>
              <a:rPr lang="en-US" sz="2700" dirty="0">
                <a:latin typeface="Gill Sans MT"/>
              </a:rPr>
              <a:t>of </a:t>
            </a:r>
            <a:r>
              <a:rPr lang="en-US" sz="2700" dirty="0" smtClean="0">
                <a:latin typeface="Gill Sans MT"/>
              </a:rPr>
              <a:t>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Wakulla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Wakulla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Wakulla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Wakulla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Wakulla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Wakulla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Wakulla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Wakulla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Wakulla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Wakulla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Wakulla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</a:t>
            </a:r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2</a:t>
            </a:r>
            <a:endParaRPr lang="en-US" sz="1600" dirty="0" smtClean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Wakulla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Wakulla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 smtClean="0">
                <a:latin typeface="Gill Sans MT" pitchFamily="34" charset="0"/>
              </a:rPr>
              <a:t>Religiosity </a:t>
            </a:r>
            <a:r>
              <a:rPr lang="en-US" sz="2800" dirty="0" smtClean="0">
                <a:latin typeface="Gill Sans MT" pitchFamily="34" charset="0"/>
              </a:rPr>
              <a:t>(53%) and </a:t>
            </a:r>
            <a:r>
              <a:rPr lang="en-US" sz="2800" i="1" dirty="0" smtClean="0">
                <a:latin typeface="Gill Sans MT" pitchFamily="34" charset="0"/>
              </a:rPr>
              <a:t>Family Rewards </a:t>
            </a:r>
            <a:r>
              <a:rPr lang="en-US" sz="2800" i="1" dirty="0">
                <a:latin typeface="Gill Sans MT" pitchFamily="34" charset="0"/>
              </a:rPr>
              <a:t>for Prosocial Involvement </a:t>
            </a:r>
            <a:r>
              <a:rPr lang="en-US" sz="2800" dirty="0" smtClean="0">
                <a:latin typeface="Gill Sans MT" pitchFamily="34" charset="0"/>
              </a:rPr>
              <a:t>(47%)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Religiosity </a:t>
            </a:r>
            <a:r>
              <a:rPr lang="en-US" sz="2800" dirty="0" smtClean="0">
                <a:latin typeface="Gill Sans MT" pitchFamily="34" charset="0"/>
              </a:rPr>
              <a:t>(55%) </a:t>
            </a:r>
            <a:r>
              <a:rPr lang="en-US" sz="2800" dirty="0">
                <a:latin typeface="Gill Sans MT" pitchFamily="34" charset="0"/>
              </a:rPr>
              <a:t>and </a:t>
            </a:r>
            <a:r>
              <a:rPr lang="en-US" sz="2800" i="1" dirty="0" smtClean="0">
                <a:latin typeface="Gill Sans MT" pitchFamily="34" charset="0"/>
              </a:rPr>
              <a:t>Family Rewards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 smtClean="0">
                <a:latin typeface="Gill Sans MT" pitchFamily="34" charset="0"/>
              </a:rPr>
              <a:t>(52%)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(68%) and </a:t>
            </a:r>
            <a:r>
              <a:rPr lang="en-US" sz="2800" i="1" dirty="0" smtClean="0">
                <a:latin typeface="Gill Sans MT" pitchFamily="34" charset="0"/>
              </a:rPr>
              <a:t>Transitions </a:t>
            </a:r>
            <a:r>
              <a:rPr lang="en-US" sz="2800" i="1" dirty="0">
                <a:latin typeface="Gill Sans MT" pitchFamily="34" charset="0"/>
              </a:rPr>
              <a:t>and Mobility </a:t>
            </a:r>
            <a:r>
              <a:rPr lang="en-US" sz="2800" dirty="0" smtClean="0">
                <a:latin typeface="Gill Sans MT" pitchFamily="34" charset="0"/>
              </a:rPr>
              <a:t>(53%) 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(56</a:t>
            </a:r>
            <a:r>
              <a:rPr lang="en-US" sz="2800" dirty="0" smtClean="0">
                <a:latin typeface="Gill Sans MT" pitchFamily="34" charset="0"/>
              </a:rPr>
              <a:t>%) and </a:t>
            </a:r>
            <a:r>
              <a:rPr lang="en-US" sz="2800" i="1" dirty="0" smtClean="0">
                <a:latin typeface="Gill Sans MT" pitchFamily="34" charset="0"/>
              </a:rPr>
              <a:t>Perceived Availability of Handguns </a:t>
            </a:r>
            <a:r>
              <a:rPr lang="en-US" sz="2800" dirty="0" smtClean="0">
                <a:latin typeface="Gill Sans MT" pitchFamily="34" charset="0"/>
              </a:rPr>
              <a:t>(50%)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Wakulla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45.6%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21.4%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Wakulla 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(32.0%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14.9%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marijuana (26.1%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16.6%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24.7% 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drug use categories</a:t>
            </a:r>
            <a:r>
              <a:rPr lang="en-US" sz="2600" dirty="0">
                <a:latin typeface="Gill Sans MT"/>
                <a:cs typeface="Times New Roman" pitchFamily="18" charset="0"/>
              </a:rPr>
              <a:t>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4.5%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cigarettes to 0.0%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heroin.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Substance Use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Wakulla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Wakulla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Wakulla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Wakulla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17040</TotalTime>
  <Words>1350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Bert</cp:lastModifiedBy>
  <cp:revision>375</cp:revision>
  <cp:lastPrinted>2018-10-04T11:52:43Z</cp:lastPrinted>
  <dcterms:created xsi:type="dcterms:W3CDTF">2010-11-20T14:45:41Z</dcterms:created>
  <dcterms:modified xsi:type="dcterms:W3CDTF">2018-10-31T19:30:14Z</dcterms:modified>
</cp:coreProperties>
</file>