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7"/>
  </p:notesMasterIdLst>
  <p:sldIdLst>
    <p:sldId id="287" r:id="rId2"/>
    <p:sldId id="288" r:id="rId3"/>
    <p:sldId id="291" r:id="rId4"/>
    <p:sldId id="257" r:id="rId5"/>
    <p:sldId id="258" r:id="rId6"/>
    <p:sldId id="294" r:id="rId7"/>
    <p:sldId id="292" r:id="rId8"/>
    <p:sldId id="259" r:id="rId9"/>
    <p:sldId id="260" r:id="rId10"/>
    <p:sldId id="306" r:id="rId11"/>
    <p:sldId id="273" r:id="rId12"/>
    <p:sldId id="275" r:id="rId13"/>
    <p:sldId id="276" r:id="rId14"/>
    <p:sldId id="261" r:id="rId15"/>
    <p:sldId id="274" r:id="rId16"/>
    <p:sldId id="303" r:id="rId17"/>
    <p:sldId id="262" r:id="rId18"/>
    <p:sldId id="277" r:id="rId19"/>
    <p:sldId id="302" r:id="rId20"/>
    <p:sldId id="300" r:id="rId21"/>
    <p:sldId id="295" r:id="rId22"/>
    <p:sldId id="293" r:id="rId23"/>
    <p:sldId id="263" r:id="rId24"/>
    <p:sldId id="278" r:id="rId25"/>
    <p:sldId id="279" r:id="rId26"/>
    <p:sldId id="280" r:id="rId27"/>
    <p:sldId id="281" r:id="rId28"/>
    <p:sldId id="264" r:id="rId29"/>
    <p:sldId id="296" r:id="rId30"/>
    <p:sldId id="290" r:id="rId31"/>
    <p:sldId id="265" r:id="rId32"/>
    <p:sldId id="304" r:id="rId33"/>
    <p:sldId id="282" r:id="rId34"/>
    <p:sldId id="305" r:id="rId35"/>
    <p:sldId id="301" r:id="rId36"/>
    <p:sldId id="297" r:id="rId37"/>
    <p:sldId id="289" r:id="rId38"/>
    <p:sldId id="266" r:id="rId39"/>
    <p:sldId id="283" r:id="rId40"/>
    <p:sldId id="284" r:id="rId41"/>
    <p:sldId id="268" r:id="rId42"/>
    <p:sldId id="285" r:id="rId43"/>
    <p:sldId id="286" r:id="rId44"/>
    <p:sldId id="298" r:id="rId45"/>
    <p:sldId id="299" r:id="rId4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CCFF"/>
    <a:srgbClr val="33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248" autoAdjust="0"/>
    <p:restoredTop sz="94660"/>
  </p:normalViewPr>
  <p:slideViewPr>
    <p:cSldViewPr>
      <p:cViewPr>
        <p:scale>
          <a:sx n="100" d="100"/>
          <a:sy n="100" d="100"/>
        </p:scale>
        <p:origin x="-780" y="-3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 smtClean="0"/>
            </a:lvl1pPr>
          </a:lstStyle>
          <a:p>
            <a:pPr>
              <a:defRPr/>
            </a:pPr>
            <a:fld id="{E183662C-FBF0-4E5D-9CE3-2037775262BB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 smtClean="0"/>
            </a:lvl1pPr>
          </a:lstStyle>
          <a:p>
            <a:pPr>
              <a:defRPr/>
            </a:pPr>
            <a:fld id="{E90D9A6F-5153-4BEC-B262-273EE1A109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74962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53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7F6D5E8-EB9B-4D3E-B175-7397CA367F44}" type="slidenum">
              <a:rPr lang="en-US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37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E0774E-3B3D-44BC-935A-EDF8E475E92B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78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1E8DB80-B3E8-454F-B807-4F52F7E0C200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99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1B89948-3733-47F6-84FC-B2BE969030FA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98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198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78C1E0F-513D-4BF3-88B9-9D9588EE1845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4D75EF0-041D-4701-B24A-9E30DFC5BDE4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403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403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D66380A-B2D5-40C1-B5CF-8B607B683D27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608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608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41B058E-F64D-4188-9EB7-A1701688D397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813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4813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277B95FC-9823-45C1-AB82-C8E9BCA05284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C45AEF9-277E-4592-9CC9-5CFAAB902F83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C926091-E838-4569-946B-12B6281B56FF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222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7CB00F9-9782-4B6B-B683-31CC62D964CE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40A893A-9C91-47F1-9C65-A674E6C6C2C9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632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670DF3E-76F6-4CDE-AA60-F29E9159F8B3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837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5837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2BD6797-25CC-4140-BD52-384B4D275DE6}" type="slidenum">
              <a:rPr lang="en-US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41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041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27029BB-F7F3-4D41-B5A7-61DF6C970489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46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246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8BAEBC9-2E15-4F8A-BE4D-1C6CCB5740F2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451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E3BBD9-505B-421C-8C1C-6ABA582C559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656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656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64D9E77-3295-4537-A28B-1233CDB8380F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194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007C7F3-AE35-4BD6-BFC4-5B941225E5B9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33</a:t>
            </a:fld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861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6861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7B996F-7C45-4852-8789-631866B08D0C}" type="slidenum">
              <a:rPr lang="en-US"/>
              <a:pPr/>
              <a:t>34</a:t>
            </a:fld>
            <a:endParaRPr 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065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065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321D76B2-FB80-49EA-99A9-078FC3EB0CB7}" type="slidenum">
              <a:rPr lang="en-US"/>
              <a:pPr/>
              <a:t>35</a:t>
            </a:fld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27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FD93D43-BDFD-4E54-B720-1FCC4C44ADE8}" type="slidenum">
              <a:rPr lang="en-US"/>
              <a:pPr/>
              <a:t>36</a:t>
            </a:fld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47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4250B194-E889-4DCA-B1B5-5E8284A9367E}" type="slidenum">
              <a:rPr lang="en-US"/>
              <a:pPr/>
              <a:t>37</a:t>
            </a:fld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68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68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C3C26E1F-70E0-4353-81A7-87350EBE9AB1}" type="slidenum">
              <a:rPr lang="en-US"/>
              <a:pPr/>
              <a:t>38</a:t>
            </a:fld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788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F1E4127-1095-475F-8E29-D3D501CBEF45}" type="slidenum">
              <a:rPr lang="en-US"/>
              <a:pPr/>
              <a:t>39</a:t>
            </a:fld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08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08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5CF51EB-756A-468D-9574-7735947EC978}" type="slidenum">
              <a:rPr lang="en-US"/>
              <a:pPr/>
              <a:t>40</a:t>
            </a:fld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29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29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63AEFED0-C9CE-4A96-99A7-B04DF9EA212E}" type="slidenum">
              <a:rPr lang="en-US"/>
              <a:pPr/>
              <a:t>41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150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1B0BB6A-9507-4410-9984-0AC2B15620A4}" type="slidenum">
              <a:rPr lang="en-US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499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499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71F65601-374F-4F09-9F5D-E6CE360B299B}" type="slidenum">
              <a:rPr lang="en-US"/>
              <a:pPr/>
              <a:t>42</a:t>
            </a:fld>
            <a:endParaRPr lang="en-US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704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704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90014A1-5AC8-4C1E-B3CF-B230E09A628F}" type="slidenum">
              <a:rPr lang="en-US"/>
              <a:pPr/>
              <a:t>43</a:t>
            </a:fld>
            <a:endParaRPr lang="en-US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8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909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8909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14E1A13-3E26-484C-A4BC-0C4343E073A1}" type="slidenum">
              <a:rPr lang="en-US"/>
              <a:pPr/>
              <a:t>44</a:t>
            </a:fld>
            <a:endParaRPr lang="en-US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113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9113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0692DAAB-52B3-42C5-BF35-D1C14F14769C}" type="slidenum">
              <a:rPr lang="en-US"/>
              <a:pPr/>
              <a:t>45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3555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55D40134-E670-48BA-9E4A-F7CDE30AC92F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5603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9426FF52-93CC-42E6-A857-975D4EE8A1FC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7651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FCD25A18-C73A-472D-9F00-64CE800ADEE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9698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29699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656A7DF-0447-4CDA-B419-6B38A884D290}" type="slidenum">
              <a:rPr lang="en-US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Image Placeholder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smtClean="0"/>
          </a:p>
        </p:txBody>
      </p:sp>
      <p:sp>
        <p:nvSpPr>
          <p:cNvPr id="31747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BDADF276-1391-43BD-B7AC-D3DD7B4C5DBD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727CDF-C319-44C9-B802-A95112972DCE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569D98-7B7C-4147-83B9-E1D7C57E85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DD39C0E-560A-4056-B4F4-4C14666AD63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24A265-021C-497D-8E8F-57AB001EAB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0E2708-27B5-4203-B4DB-F1FB45CE7AE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FA43A7-52CD-41BF-A0A9-EF905F58C26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322EC-6454-43EF-AB0D-A6F0D6ECE972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F1E7A5-CEDA-405F-80C0-29783810FA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B11743-EE2B-4340-BA3A-C5F3E93A70D5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3B61FA-DA1A-4BEA-A19E-2732C87E25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8247CF-42F3-4F47-B57B-8CE7A2F6069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AEE957-1323-4750-83B3-B0C0D0D61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21936-508E-4CB2-A66F-E46518CABC9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A749F6-B569-49FF-AF25-EAB9AA7667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BC51C5-69B0-49C3-8432-2A1BEFA47E20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DC247A-2849-484D-B9BF-8404E6AC11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980076-99F0-4B92-A03C-4EC72256F68A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3F32252-0D16-47CB-BF1A-82ACB8544E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65A8B9-FB85-4C2D-B193-F3934B31F907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8ECB51-37CA-4AD8-A0B0-AAEDEDC74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AAEA54-A289-426D-B50E-C73D21314706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1AF45-86E4-4F03-8A6C-A4055B892E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9AA60226-BED3-4021-89C3-67C6BC69C489}" type="datetimeFigureOut">
              <a:rPr lang="en-US"/>
              <a:pPr>
                <a:defRPr/>
              </a:pPr>
              <a:t>10/31/2018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1817BA2-22C2-4A7A-A304-352AF29C217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9"/>
          <p:cNvSpPr>
            <a:spLocks noGrp="1" noChangeArrowheads="1"/>
          </p:cNvSpPr>
          <p:nvPr>
            <p:ph type="ctrTitle"/>
          </p:nvPr>
        </p:nvSpPr>
        <p:spPr>
          <a:xfrm>
            <a:off x="381000" y="1828800"/>
            <a:ext cx="8229600" cy="3200400"/>
          </a:xfrm>
        </p:spPr>
        <p:txBody>
          <a:bodyPr rtlCol="0">
            <a:no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sz="4300" b="1" dirty="0" smtClean="0">
                <a:latin typeface="Gill Sans MT" panose="020B0502020104020203" pitchFamily="34" charset="0"/>
              </a:rPr>
              <a:t>2018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FLORIDA YOUTH 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SUBSTANCE ABUSE</a:t>
            </a:r>
            <a:br>
              <a:rPr lang="en-US" sz="4300" b="1" dirty="0" smtClean="0">
                <a:latin typeface="Gill Sans MT" panose="020B0502020104020203" pitchFamily="34" charset="0"/>
              </a:rPr>
            </a:br>
            <a:r>
              <a:rPr lang="en-US" sz="4300" b="1" dirty="0" smtClean="0">
                <a:latin typeface="Gill Sans MT" panose="020B0502020104020203" pitchFamily="34" charset="0"/>
              </a:rPr>
              <a:t>SURVEY</a:t>
            </a:r>
          </a:p>
        </p:txBody>
      </p:sp>
      <p:sp>
        <p:nvSpPr>
          <p:cNvPr id="14339" name="Rectangle 10"/>
          <p:cNvSpPr>
            <a:spLocks noGrp="1" noChangeArrowheads="1"/>
          </p:cNvSpPr>
          <p:nvPr>
            <p:ph type="subTitle" idx="1"/>
          </p:nvPr>
        </p:nvSpPr>
        <p:spPr>
          <a:xfrm>
            <a:off x="381000" y="5334000"/>
            <a:ext cx="7010400" cy="762000"/>
          </a:xfrm>
        </p:spPr>
        <p:txBody>
          <a:bodyPr/>
          <a:lstStyle/>
          <a:p>
            <a:pPr algn="l" defTabSz="912813" eaLnBrk="1" hangingPunct="1">
              <a:lnSpc>
                <a:spcPct val="90000"/>
              </a:lnSpc>
            </a:pPr>
            <a:r>
              <a:rPr lang="en-US" sz="3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Orange County</a:t>
            </a:r>
          </a:p>
        </p:txBody>
      </p:sp>
      <p:pic>
        <p:nvPicPr>
          <p:cNvPr id="6" name="Picture 5" descr="G:\Dropbox\Rothenbach Research\SART\Current\FL\FL2018\Statewide Report\2018 Statewide for Sara\2018 Maps EMF\FL2018 30-Day Alcohol HS (Map 2).emf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4124" y="-152400"/>
            <a:ext cx="7787476" cy="634950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5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Blacking out from drinking, among high school students, Orange County 2014-2018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2014-2018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2629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32770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Alcohol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86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7</a:t>
            </a:r>
          </a:p>
        </p:txBody>
      </p:sp>
      <p:sp>
        <p:nvSpPr>
          <p:cNvPr id="36866" name="Text Box 2"/>
          <p:cNvSpPr txBox="1">
            <a:spLocks noChangeArrowheads="1"/>
          </p:cNvSpPr>
          <p:nvPr/>
        </p:nvSpPr>
        <p:spPr bwMode="auto">
          <a:xfrm>
            <a:off x="1528313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source of alcohol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91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8</a:t>
            </a:r>
          </a:p>
        </p:txBody>
      </p:sp>
      <p:sp>
        <p:nvSpPr>
          <p:cNvPr id="3891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Usual drinking location within the past 30 days among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drinkers,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6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9</a:t>
            </a:r>
          </a:p>
        </p:txBody>
      </p:sp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cigarette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Cigarette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vaporizer/e-cigarette use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County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2016-2018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2018</a:t>
            </a: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25819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2016-2018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8371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8606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0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301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marijuana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6096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Marijuana trends 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Substance use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b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efore or during school in the past 12 months, Orange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83115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228600" y="4603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Methodology</a:t>
            </a:r>
          </a:p>
        </p:txBody>
      </p:sp>
      <p:sp>
        <p:nvSpPr>
          <p:cNvPr id="11" name="Rectangle 7"/>
          <p:cNvSpPr>
            <a:spLocks noChangeArrowheads="1"/>
          </p:cNvSpPr>
          <p:nvPr/>
        </p:nvSpPr>
        <p:spPr bwMode="auto">
          <a:xfrm>
            <a:off x="152400" y="1524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</a:rPr>
              <a:t>Survey was administered in February </a:t>
            </a:r>
            <a:r>
              <a:rPr lang="en-US" sz="2800" dirty="0">
                <a:latin typeface="Gill Sans MT" pitchFamily="34" charset="0"/>
              </a:rPr>
              <a:t>of </a:t>
            </a:r>
            <a:r>
              <a:rPr lang="en-US" sz="2800" dirty="0" smtClean="0">
                <a:latin typeface="Gill Sans MT" pitchFamily="34" charset="0"/>
              </a:rPr>
              <a:t>2018.</a:t>
            </a:r>
            <a:endParaRPr lang="en-US" sz="2800" dirty="0">
              <a:latin typeface="Gill Sans MT" pitchFamily="34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Sampling strategy: schools and classrooms were selected to generate statistically representative county-level estimates.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</a:rPr>
              <a:t>Final sample size was </a:t>
            </a:r>
            <a:r>
              <a:rPr lang="en-US" sz="2800" dirty="0" smtClean="0">
                <a:latin typeface="Gill Sans MT" pitchFamily="34" charset="0"/>
              </a:rPr>
              <a:t>1,305 across </a:t>
            </a:r>
            <a:r>
              <a:rPr lang="en-US" sz="2800" dirty="0">
                <a:latin typeface="Gill Sans MT" pitchFamily="34" charset="0"/>
              </a:rPr>
              <a:t>grades 6 through 12.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margin of error is less than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3.8 percentage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points for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prevalence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rates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for the combined middle school and high school sample.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505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45058" name="Text Box 2"/>
          <p:cNvSpPr txBox="1">
            <a:spLocks noChangeArrowheads="1"/>
          </p:cNvSpPr>
          <p:nvPr/>
        </p:nvSpPr>
        <p:spPr bwMode="auto">
          <a:xfrm>
            <a:off x="1524000" y="329184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DUI or riding with a driver under the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influence, among high school students, Orange County 2012-2018 and 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81000" y="6324600"/>
            <a:ext cx="8382000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>
                <a:solidFill>
                  <a:srgbClr val="000000"/>
                </a:solidFill>
                <a:cs typeface="Arial" charset="0"/>
              </a:rPr>
              <a:t>Note: DUI does not imply intoxication but only indicates use prior to driving</a:t>
            </a:r>
            <a:r>
              <a:rPr lang="en-US" sz="1400" dirty="0" smtClean="0">
                <a:solidFill>
                  <a:srgbClr val="000000"/>
                </a:solidFill>
                <a:cs typeface="Arial" charset="0"/>
              </a:rPr>
              <a:t>.</a:t>
            </a:r>
            <a:endParaRPr lang="en-US" sz="14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kern="0" dirty="0" smtClean="0">
                <a:solidFill>
                  <a:sysClr val="window" lastClr="FFFFFF"/>
                </a:solidFill>
                <a:latin typeface="Franklin Gothic Medium" pitchFamily="34" charset="0"/>
              </a:rPr>
              <a:t>Orange </a:t>
            </a: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County 2012-2018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15572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4175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3716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Orange County,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alcohol use was reported at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13.3%,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15.3%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B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inge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drinking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declined from 12.0% in 2008 to 5.9% in 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Past-30-day cigarette use declined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In the past 30 days, 11.2%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high school students have ridden in a car with a driver who was under the influence of alcohol, and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16.3%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have ridden with a driver under the influence of marijuana.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Illicit,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Over-the-Counter, and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Prescription Drugs</a:t>
            </a:r>
          </a:p>
        </p:txBody>
      </p:sp>
      <p:sp>
        <p:nvSpPr>
          <p:cNvPr id="49154" name="Text Box 9"/>
          <p:cNvSpPr txBox="1">
            <a:spLocks noChangeArrowheads="1"/>
          </p:cNvSpPr>
          <p:nvPr/>
        </p:nvSpPr>
        <p:spPr bwMode="auto">
          <a:xfrm>
            <a:off x="304800" y="4267200"/>
            <a:ext cx="8686800" cy="7699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120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inhalant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4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325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over-the-counter drug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2010-2018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2010-2018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529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529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depressants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734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19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734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pain reliever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939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5939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prescription amphetamines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4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1531189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drug combination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1430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Orange County, 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of surveyed students reported the use of any illicit drug other than marijuana in the past 30 days, compared 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5.8%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across the statewide sample.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>
                <a:latin typeface="Gill Sans MT" pitchFamily="34" charset="0"/>
                <a:cs typeface="Times New Roman" pitchFamily="18" charset="0"/>
              </a:rPr>
              <a:t>Past-30-day illicit drug other than marijuana use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decreased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7.7%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2008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high school students, past-30-day synthetic marijuana use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decreased from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4.7%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2012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to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0.9%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in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2018.</a:t>
            </a:r>
            <a:endParaRPr lang="en-US" sz="28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Among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middle school students,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2.2%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reported the use of inhalants </a:t>
            </a:r>
            <a:r>
              <a:rPr lang="en-US" sz="2800" dirty="0" smtClean="0">
                <a:latin typeface="Gill Sans MT" pitchFamily="34" charset="0"/>
                <a:cs typeface="Times New Roman" pitchFamily="18" charset="0"/>
              </a:rPr>
              <a:t>and over-the-counter drugs in </a:t>
            </a:r>
            <a:r>
              <a:rPr lang="en-US" sz="2800" dirty="0">
                <a:latin typeface="Gill Sans MT" pitchFamily="34" charset="0"/>
                <a:cs typeface="Times New Roman" pitchFamily="18" charset="0"/>
              </a:rPr>
              <a:t>the past 30 days, a rate higher than any other illicit drug (except marijuana).</a:t>
            </a: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rgbClr val="10253F"/>
              </a:buClr>
              <a:buFont typeface="Wingdings" pitchFamily="2" charset="2"/>
              <a:buChar char="§"/>
            </a:pPr>
            <a:endParaRPr lang="en-US" sz="2700" dirty="0">
              <a:latin typeface="Gill Sans MT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Substance Use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60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Prevalence </a:t>
            </a:r>
            <a:r>
              <a:rPr lang="en-US" sz="60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Rates</a:t>
            </a:r>
          </a:p>
        </p:txBody>
      </p:sp>
      <p:sp>
        <p:nvSpPr>
          <p:cNvPr id="18434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914400"/>
            <a:ext cx="8686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Other Antisocial Behaviors, </a:t>
            </a:r>
            <a:r>
              <a:rPr lang="en-US" sz="4800" b="1" dirty="0" smtClean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Bullying, Symptoms of Depression, and Gang Involvement</a:t>
            </a:r>
            <a:endParaRPr lang="en-US" sz="4800" b="1" dirty="0">
              <a:solidFill>
                <a:schemeClr val="tx2">
                  <a:lumMod val="75000"/>
                </a:schemeClr>
              </a:solidFill>
              <a:latin typeface="Gill Sans MT" pitchFamily="34" charset="0"/>
            </a:endParaRPr>
          </a:p>
        </p:txBody>
      </p:sp>
      <p:sp>
        <p:nvSpPr>
          <p:cNvPr id="65538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22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past-12-month delinquent behavior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23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Other antisocial behaviors trend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summary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County, 2008-2018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922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0525" y="1444752"/>
            <a:ext cx="8361363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24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Bullying-related behaviors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middle and high school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5" name="Text Box 7"/>
          <p:cNvSpPr txBox="1">
            <a:spLocks noChangeArrowheads="1"/>
          </p:cNvSpPr>
          <p:nvPr/>
        </p:nvSpPr>
        <p:spPr bwMode="auto">
          <a:xfrm>
            <a:off x="3429000" y="5953125"/>
            <a:ext cx="1447800" cy="244682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latin typeface="Franklin Gothic Medium" pitchFamily="34" charset="0"/>
              </a:rPr>
              <a:t>Middle School</a:t>
            </a:r>
            <a:endParaRPr lang="en-US" sz="1100" dirty="0">
              <a:latin typeface="Franklin Gothic Medium" pitchFamily="34" charset="0"/>
            </a:endParaRPr>
          </a:p>
        </p:txBody>
      </p:sp>
      <p:sp>
        <p:nvSpPr>
          <p:cNvPr id="7" name="Text Box 7"/>
          <p:cNvSpPr txBox="1">
            <a:spLocks noChangeArrowheads="1"/>
          </p:cNvSpPr>
          <p:nvPr/>
        </p:nvSpPr>
        <p:spPr bwMode="auto">
          <a:xfrm>
            <a:off x="4876800" y="5953151"/>
            <a:ext cx="1447784" cy="244656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High School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758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25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7586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Comparisons of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symptoms of depression for 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1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8997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963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26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6963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Gang involvement, Orange County and Florida Statewide,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1242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8064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5663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219200"/>
            <a:ext cx="8839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Orange County, </a:t>
            </a:r>
            <a:r>
              <a:rPr lang="en-US" sz="2700" dirty="0">
                <a:latin typeface="Gill Sans MT"/>
              </a:rPr>
              <a:t>prevalence rates for </a:t>
            </a:r>
            <a:r>
              <a:rPr lang="en-US" sz="2700" i="1" dirty="0" smtClean="0">
                <a:latin typeface="Gill Sans MT"/>
              </a:rPr>
              <a:t>Selling Drugs </a:t>
            </a:r>
            <a:r>
              <a:rPr lang="en-US" sz="2700" dirty="0" smtClean="0">
                <a:latin typeface="Gill Sans MT"/>
              </a:rPr>
              <a:t>(2.9%), </a:t>
            </a:r>
            <a:r>
              <a:rPr lang="en-US" sz="2700" i="1" dirty="0">
                <a:latin typeface="Gill Sans MT"/>
              </a:rPr>
              <a:t>Attempting to Steal a Vehicle </a:t>
            </a:r>
            <a:r>
              <a:rPr lang="en-US" sz="2700" dirty="0" smtClean="0">
                <a:latin typeface="Gill Sans MT"/>
              </a:rPr>
              <a:t>(1.6%), </a:t>
            </a:r>
            <a:r>
              <a:rPr lang="en-US" sz="2700" i="1" dirty="0" smtClean="0">
                <a:latin typeface="Gill Sans MT"/>
              </a:rPr>
              <a:t>Being Arrested </a:t>
            </a:r>
            <a:r>
              <a:rPr lang="en-US" sz="2700" dirty="0" smtClean="0">
                <a:latin typeface="Gill Sans MT"/>
              </a:rPr>
              <a:t>(1.8%), and </a:t>
            </a:r>
            <a:r>
              <a:rPr lang="en-US" sz="2700" i="1" dirty="0" smtClean="0">
                <a:latin typeface="Gill Sans MT"/>
              </a:rPr>
              <a:t>Taking </a:t>
            </a:r>
            <a:r>
              <a:rPr lang="en-US" sz="2700" i="1" dirty="0">
                <a:latin typeface="Gill Sans MT"/>
              </a:rPr>
              <a:t>a Handgun to School </a:t>
            </a:r>
            <a:r>
              <a:rPr lang="en-US" sz="2700" dirty="0" smtClean="0">
                <a:latin typeface="Gill Sans MT"/>
              </a:rPr>
              <a:t>(0.4%) are 3.0% or less.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H</a:t>
            </a:r>
            <a:r>
              <a:rPr lang="en-US" sz="2700" dirty="0" smtClean="0">
                <a:latin typeface="Gill Sans MT"/>
              </a:rPr>
              <a:t>igher </a:t>
            </a:r>
            <a:r>
              <a:rPr lang="en-US" sz="2700" dirty="0">
                <a:latin typeface="Gill Sans MT"/>
              </a:rPr>
              <a:t>prevalence rates were reported for </a:t>
            </a:r>
            <a:r>
              <a:rPr lang="en-US" sz="2700" i="1" dirty="0">
                <a:latin typeface="Gill Sans MT"/>
              </a:rPr>
              <a:t>Getting Suspended </a:t>
            </a:r>
            <a:r>
              <a:rPr lang="en-US" sz="2700" dirty="0" smtClean="0">
                <a:latin typeface="Gill Sans MT"/>
              </a:rPr>
              <a:t>(7.2%) and </a:t>
            </a:r>
            <a:r>
              <a:rPr lang="en-US" sz="2700" i="1" dirty="0" smtClean="0">
                <a:latin typeface="Gill Sans MT"/>
              </a:rPr>
              <a:t>Attacking </a:t>
            </a:r>
            <a:r>
              <a:rPr lang="en-US" sz="2700" i="1" dirty="0">
                <a:latin typeface="Gill Sans MT"/>
              </a:rPr>
              <a:t>Someone with Intent to Harm </a:t>
            </a:r>
            <a:r>
              <a:rPr lang="en-US" sz="2700" dirty="0" smtClean="0">
                <a:latin typeface="Gill Sans MT"/>
              </a:rPr>
              <a:t>(6.2%).</a:t>
            </a:r>
            <a:endParaRPr lang="en-US" sz="27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Orange County, </a:t>
            </a:r>
            <a:r>
              <a:rPr lang="en-US" sz="2700" dirty="0" smtClean="0">
                <a:latin typeface="Gill Sans MT"/>
              </a:rPr>
              <a:t>55.7</a:t>
            </a:r>
            <a:r>
              <a:rPr lang="en-US" sz="2700" dirty="0" smtClean="0">
                <a:latin typeface="Gill Sans MT"/>
              </a:rPr>
              <a:t>% </a:t>
            </a:r>
            <a:r>
              <a:rPr lang="en-US" sz="2700" dirty="0" smtClean="0">
                <a:latin typeface="Gill Sans MT"/>
              </a:rPr>
              <a:t>of students have </a:t>
            </a:r>
            <a:r>
              <a:rPr lang="en-US" sz="2700" dirty="0">
                <a:latin typeface="Gill Sans MT"/>
              </a:rPr>
              <a:t>been socially bullied, </a:t>
            </a:r>
            <a:r>
              <a:rPr lang="en-US" sz="2700" dirty="0" smtClean="0">
                <a:latin typeface="Gill Sans MT"/>
              </a:rPr>
              <a:t>27.5% </a:t>
            </a:r>
            <a:r>
              <a:rPr lang="en-US" sz="2700" dirty="0" smtClean="0">
                <a:latin typeface="Gill Sans MT"/>
              </a:rPr>
              <a:t>have </a:t>
            </a:r>
            <a:r>
              <a:rPr lang="en-US" sz="2700" dirty="0">
                <a:latin typeface="Gill Sans MT"/>
              </a:rPr>
              <a:t>been physically bullied, and </a:t>
            </a:r>
            <a:r>
              <a:rPr lang="en-US" sz="2700" dirty="0" smtClean="0">
                <a:latin typeface="Gill Sans MT"/>
              </a:rPr>
              <a:t>24.8% </a:t>
            </a:r>
            <a:r>
              <a:rPr lang="en-US" sz="2700" dirty="0">
                <a:latin typeface="Gill Sans MT"/>
              </a:rPr>
              <a:t>have been cyber bullied</a:t>
            </a:r>
            <a:r>
              <a:rPr lang="en-US" sz="27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700" dirty="0">
                <a:latin typeface="Gill Sans MT"/>
              </a:rPr>
              <a:t>In </a:t>
            </a:r>
            <a:r>
              <a:rPr lang="en-US" sz="2700" dirty="0" smtClean="0">
                <a:latin typeface="Gill Sans MT"/>
              </a:rPr>
              <a:t>Orange </a:t>
            </a:r>
            <a:r>
              <a:rPr lang="en-US" sz="2700" dirty="0">
                <a:latin typeface="Gill Sans MT"/>
              </a:rPr>
              <a:t>County, </a:t>
            </a:r>
            <a:r>
              <a:rPr lang="en-US" sz="2700" dirty="0" smtClean="0">
                <a:latin typeface="Gill Sans MT"/>
              </a:rPr>
              <a:t>44.0% </a:t>
            </a:r>
            <a:r>
              <a:rPr lang="en-US" sz="2700" dirty="0">
                <a:latin typeface="Gill Sans MT"/>
              </a:rPr>
              <a:t>of </a:t>
            </a:r>
            <a:r>
              <a:rPr lang="en-US" sz="2700" dirty="0" smtClean="0">
                <a:latin typeface="Gill Sans MT"/>
              </a:rPr>
              <a:t>students reported feeling depressed or sad on most days in the past year.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defRPr/>
            </a:pPr>
            <a:endParaRPr lang="en-US" sz="2800" dirty="0">
              <a:latin typeface="+mn-l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endParaRPr lang="en-US" sz="2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228600" y="1524000"/>
            <a:ext cx="8686800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Risk and Protective Factor Prevalence Rates for </a:t>
            </a:r>
            <a:b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</a:b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M.S. and H.S. Students</a:t>
            </a:r>
          </a:p>
        </p:txBody>
      </p:sp>
      <p:sp>
        <p:nvSpPr>
          <p:cNvPr id="73730" name="Text Box 9"/>
          <p:cNvSpPr txBox="1">
            <a:spLocks noChangeArrowheads="1"/>
          </p:cNvSpPr>
          <p:nvPr/>
        </p:nvSpPr>
        <p:spPr bwMode="auto">
          <a:xfrm>
            <a:off x="228600" y="4648200"/>
            <a:ext cx="86868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400" dirty="0" smtClean="0">
                <a:latin typeface="Gill Sans MT" pitchFamily="34" charset="0"/>
              </a:rPr>
              <a:t>2018 </a:t>
            </a:r>
            <a:r>
              <a:rPr lang="en-US" sz="4400" dirty="0">
                <a:latin typeface="Gill Sans MT" pitchFamily="34" charset="0"/>
              </a:rPr>
              <a:t>Results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577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27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5778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12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7825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28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7826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1</a:t>
            </a:r>
          </a:p>
        </p:txBody>
      </p:sp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Lifetime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98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29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79874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middle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30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1922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Protective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396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31</a:t>
            </a:r>
            <a:endParaRPr lang="en-US" sz="1600" dirty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3970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Community domain and family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6017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Graph </a:t>
            </a:r>
            <a:r>
              <a:rPr lang="en-US" sz="1600" dirty="0" smtClean="0">
                <a:solidFill>
                  <a:srgbClr val="FFFFFF"/>
                </a:solidFill>
                <a:latin typeface="Impact" pitchFamily="34" charset="0"/>
              </a:rPr>
              <a:t>3</a:t>
            </a:r>
            <a:r>
              <a:rPr lang="en-US" sz="1600" dirty="0">
                <a:solidFill>
                  <a:srgbClr val="FFFFFF"/>
                </a:solidFill>
                <a:latin typeface="Impact" pitchFamily="34" charset="0"/>
              </a:rPr>
              <a:t>2</a:t>
            </a:r>
            <a:endParaRPr lang="en-US" sz="1600" dirty="0" smtClean="0">
              <a:solidFill>
                <a:srgbClr val="FFFFFF"/>
              </a:solidFill>
              <a:latin typeface="Impact" pitchFamily="34" charset="0"/>
            </a:endParaRPr>
          </a:p>
        </p:txBody>
      </p:sp>
      <p:sp>
        <p:nvSpPr>
          <p:cNvPr id="86018" name="Text Box 2"/>
          <p:cNvSpPr txBox="1">
            <a:spLocks noChangeArrowheads="1"/>
          </p:cNvSpPr>
          <p:nvPr/>
        </p:nvSpPr>
        <p:spPr bwMode="auto">
          <a:xfrm>
            <a:off x="1524000" y="3048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School domain and peer and individual domain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risk factor prevalence rates for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b="1" dirty="0">
                <a:solidFill>
                  <a:srgbClr val="000000"/>
                </a:solidFill>
                <a:cs typeface="Arial" charset="0"/>
              </a:rPr>
              <a:t>high school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 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3657600" y="5943600"/>
            <a:ext cx="1682262" cy="244682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square">
            <a:sp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 eaLnBrk="0" hangingPunct="0">
              <a:lnSpc>
                <a:spcPct val="90000"/>
              </a:lnSpc>
            </a:pPr>
            <a:r>
              <a:rPr lang="en-US" dirty="0" smtClean="0">
                <a:solidFill>
                  <a:schemeClr val="bg1"/>
                </a:solidFill>
                <a:latin typeface="Franklin Gothic Medium" pitchFamily="34" charset="0"/>
              </a:rPr>
              <a:t>Orange County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5339862" y="5943600"/>
            <a:ext cx="1682496" cy="24468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>
              <a:lnSpc>
                <a:spcPct val="90000"/>
              </a:lnSpc>
            </a:pPr>
            <a:r>
              <a:rPr lang="en-US" sz="1100" dirty="0" smtClean="0">
                <a:solidFill>
                  <a:schemeClr val="bg1"/>
                </a:solidFill>
                <a:latin typeface="Franklin Gothic Medium" pitchFamily="34" charset="0"/>
              </a:rPr>
              <a:t>Florida Statewide</a:t>
            </a:r>
            <a:endParaRPr lang="en-US" sz="1100" dirty="0">
              <a:solidFill>
                <a:schemeClr val="bg1"/>
              </a:solidFill>
              <a:latin typeface="Franklin Gothic Medium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002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Protective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lowest rates of protection for the </a:t>
            </a:r>
            <a:r>
              <a:rPr lang="en-US" sz="2800" i="1" dirty="0" smtClean="0">
                <a:latin typeface="Gill Sans MT" pitchFamily="34" charset="0"/>
              </a:rPr>
              <a:t>School Rewards </a:t>
            </a:r>
            <a:r>
              <a:rPr lang="en-US" sz="2800" i="1" dirty="0">
                <a:latin typeface="Gill Sans MT" pitchFamily="34" charset="0"/>
              </a:rPr>
              <a:t>for Prosocial Involvement </a:t>
            </a:r>
            <a:r>
              <a:rPr lang="en-US" sz="2800" dirty="0" smtClean="0">
                <a:latin typeface="Gill Sans MT" pitchFamily="34" charset="0"/>
              </a:rPr>
              <a:t>(41%) and </a:t>
            </a:r>
            <a:r>
              <a:rPr lang="en-US" sz="2800" i="1" dirty="0" smtClean="0">
                <a:latin typeface="Gill Sans MT" pitchFamily="34" charset="0"/>
              </a:rPr>
              <a:t>School Opportunities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(48%) scales.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 smtClean="0">
                <a:latin typeface="Gill Sans MT" pitchFamily="34" charset="0"/>
              </a:rPr>
              <a:t>High </a:t>
            </a:r>
            <a:r>
              <a:rPr lang="en-US" sz="2800" dirty="0">
                <a:latin typeface="Gill Sans MT" pitchFamily="34" charset="0"/>
              </a:rPr>
              <a:t>school students reported the lowest rates of protection for </a:t>
            </a:r>
            <a:r>
              <a:rPr lang="en-US" sz="2800" dirty="0" smtClean="0">
                <a:latin typeface="Gill Sans MT" pitchFamily="34" charset="0"/>
              </a:rPr>
              <a:t>the</a:t>
            </a:r>
            <a:r>
              <a:rPr lang="en-US" sz="2800" i="1" dirty="0">
                <a:latin typeface="Gill Sans MT" pitchFamily="34" charset="0"/>
              </a:rPr>
              <a:t> School Rewards for Prosocial Involvement </a:t>
            </a:r>
            <a:r>
              <a:rPr lang="en-US" sz="2800" dirty="0">
                <a:latin typeface="Gill Sans MT" pitchFamily="34" charset="0"/>
              </a:rPr>
              <a:t>(51</a:t>
            </a:r>
            <a:r>
              <a:rPr lang="en-US" sz="2800" dirty="0" smtClean="0">
                <a:latin typeface="Gill Sans MT" pitchFamily="34" charset="0"/>
              </a:rPr>
              <a:t>%) and </a:t>
            </a:r>
            <a:r>
              <a:rPr lang="en-US" sz="2800" i="1" dirty="0" smtClean="0">
                <a:latin typeface="Gill Sans MT" pitchFamily="34" charset="0"/>
              </a:rPr>
              <a:t>Family Rewards for </a:t>
            </a:r>
            <a:r>
              <a:rPr lang="en-US" sz="2800" i="1" dirty="0">
                <a:latin typeface="Gill Sans MT" pitchFamily="34" charset="0"/>
              </a:rPr>
              <a:t>Prosocial Involvement </a:t>
            </a:r>
            <a:r>
              <a:rPr lang="en-US" sz="2800" dirty="0" smtClean="0">
                <a:latin typeface="Gill Sans MT" pitchFamily="34" charset="0"/>
              </a:rPr>
              <a:t>(54%)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4" name="Rectangle 7"/>
          <p:cNvSpPr>
            <a:spLocks noChangeArrowheads="1"/>
          </p:cNvSpPr>
          <p:nvPr/>
        </p:nvSpPr>
        <p:spPr bwMode="auto">
          <a:xfrm>
            <a:off x="228600" y="1676400"/>
            <a:ext cx="8686800" cy="487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§"/>
              <a:defRPr/>
            </a:pPr>
            <a:r>
              <a:rPr lang="en-US" sz="2800" dirty="0">
                <a:latin typeface="Gill Sans MT" pitchFamily="34" charset="0"/>
              </a:rPr>
              <a:t>Risk factor prevalence rates—opportunities for improvement: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Middle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(65%) and </a:t>
            </a:r>
            <a:r>
              <a:rPr lang="en-US" sz="2800" i="1" dirty="0" smtClean="0">
                <a:latin typeface="Gill Sans MT" pitchFamily="34" charset="0"/>
              </a:rPr>
              <a:t>Transitions </a:t>
            </a:r>
            <a:r>
              <a:rPr lang="en-US" sz="2800" i="1" dirty="0">
                <a:latin typeface="Gill Sans MT" pitchFamily="34" charset="0"/>
              </a:rPr>
              <a:t>and Mobility </a:t>
            </a:r>
            <a:r>
              <a:rPr lang="en-US" sz="2800" dirty="0" smtClean="0">
                <a:latin typeface="Gill Sans MT" pitchFamily="34" charset="0"/>
              </a:rPr>
              <a:t>(59%) scales.</a:t>
            </a:r>
            <a:endParaRPr lang="en-US" sz="2800" dirty="0">
              <a:latin typeface="Gill Sans MT" pitchFamily="34" charset="0"/>
            </a:endParaRP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r>
              <a:rPr lang="en-US" sz="2800" dirty="0">
                <a:latin typeface="Gill Sans MT" pitchFamily="34" charset="0"/>
              </a:rPr>
              <a:t>High school students reported the highest rates of risk for the </a:t>
            </a:r>
            <a:r>
              <a:rPr lang="en-US" sz="2800" i="1" dirty="0">
                <a:latin typeface="Gill Sans MT" pitchFamily="34" charset="0"/>
              </a:rPr>
              <a:t>Transitions and Mobility </a:t>
            </a:r>
            <a:r>
              <a:rPr lang="en-US" sz="2800" dirty="0" smtClean="0">
                <a:latin typeface="Gill Sans MT" pitchFamily="34" charset="0"/>
              </a:rPr>
              <a:t>(62%) and </a:t>
            </a:r>
            <a:r>
              <a:rPr lang="en-US" sz="2800" i="1" dirty="0">
                <a:latin typeface="Gill Sans MT" pitchFamily="34" charset="0"/>
              </a:rPr>
              <a:t>Lack of Commitment to School </a:t>
            </a:r>
            <a:r>
              <a:rPr lang="en-US" sz="2800" dirty="0" smtClean="0">
                <a:latin typeface="Gill Sans MT" pitchFamily="34" charset="0"/>
              </a:rPr>
              <a:t>(58%) scales</a:t>
            </a:r>
            <a:r>
              <a:rPr lang="en-US" sz="2800" dirty="0">
                <a:latin typeface="Gill Sans MT" pitchFamily="34" charset="0"/>
              </a:rPr>
              <a:t>.</a:t>
            </a:r>
          </a:p>
          <a:p>
            <a:pPr marL="1257300" lvl="1" indent="-533400" defTabSz="912813">
              <a:lnSpc>
                <a:spcPct val="80000"/>
              </a:lnSpc>
              <a:spcBef>
                <a:spcPct val="20000"/>
              </a:spcBef>
              <a:spcAft>
                <a:spcPct val="30000"/>
              </a:spcAft>
              <a:buClr>
                <a:schemeClr val="tx2">
                  <a:lumMod val="75000"/>
                </a:schemeClr>
              </a:buClr>
              <a:buFont typeface="Wingdings" pitchFamily="2" charset="2"/>
              <a:buChar char="à"/>
              <a:defRPr/>
            </a:pPr>
            <a:endParaRPr lang="en-US" sz="28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29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2</a:t>
            </a:r>
          </a:p>
        </p:txBody>
      </p:sp>
      <p:sp>
        <p:nvSpPr>
          <p:cNvPr id="22530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use of alcohol, tobacco and other drugs among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students,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Box 6"/>
          <p:cNvSpPr txBox="1">
            <a:spLocks noChangeArrowheads="1"/>
          </p:cNvSpPr>
          <p:nvPr/>
        </p:nvSpPr>
        <p:spPr bwMode="auto">
          <a:xfrm>
            <a:off x="228600" y="381000"/>
            <a:ext cx="8686800" cy="68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43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Key Findings</a:t>
            </a:r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152400" y="1447800"/>
            <a:ext cx="8839200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With overall prevalence rates of </a:t>
            </a:r>
            <a:r>
              <a:rPr lang="en-US" sz="2600" dirty="0" smtClean="0">
                <a:latin typeface="Gill Sans MT"/>
              </a:rPr>
              <a:t>33.3% </a:t>
            </a:r>
            <a:r>
              <a:rPr lang="en-US" sz="2600" dirty="0">
                <a:latin typeface="Gill Sans MT"/>
              </a:rPr>
              <a:t>for lifetime use and </a:t>
            </a:r>
            <a:r>
              <a:rPr lang="en-US" sz="2600" dirty="0" smtClean="0">
                <a:latin typeface="Gill Sans MT"/>
              </a:rPr>
              <a:t>13.3% </a:t>
            </a:r>
            <a:r>
              <a:rPr lang="en-US" sz="2600" dirty="0">
                <a:latin typeface="Gill Sans MT"/>
              </a:rPr>
              <a:t>for past-30-day use, alcohol is the most commonly used drug among </a:t>
            </a:r>
            <a:r>
              <a:rPr lang="en-US" sz="2600" dirty="0" smtClean="0">
                <a:latin typeface="Gill Sans MT"/>
              </a:rPr>
              <a:t>Orange County </a:t>
            </a:r>
            <a:r>
              <a:rPr lang="en-US" sz="2600" dirty="0">
                <a:latin typeface="Gill Sans MT"/>
              </a:rPr>
              <a:t>students.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</a:rPr>
              <a:t>After alcohol, students reported </a:t>
            </a:r>
            <a:r>
              <a:rPr lang="en-US" sz="2600" dirty="0" smtClean="0">
                <a:latin typeface="Gill Sans MT"/>
              </a:rPr>
              <a:t>vaping/e-cigarettes (22.9%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10.7% </a:t>
            </a:r>
            <a:r>
              <a:rPr lang="en-US" sz="2600" dirty="0">
                <a:latin typeface="Gill Sans MT"/>
              </a:rPr>
              <a:t>past-30-day) and </a:t>
            </a:r>
            <a:r>
              <a:rPr lang="en-US" sz="2600" dirty="0" smtClean="0">
                <a:latin typeface="Gill Sans MT"/>
              </a:rPr>
              <a:t>marijuana (16.1% </a:t>
            </a:r>
            <a:r>
              <a:rPr lang="en-US" sz="2600" dirty="0">
                <a:latin typeface="Gill Sans MT"/>
              </a:rPr>
              <a:t>lifetime and </a:t>
            </a:r>
            <a:r>
              <a:rPr lang="en-US" sz="2600" dirty="0" smtClean="0">
                <a:latin typeface="Gill Sans MT"/>
              </a:rPr>
              <a:t>7.5% </a:t>
            </a:r>
            <a:r>
              <a:rPr lang="en-US" sz="2600" dirty="0">
                <a:latin typeface="Gill Sans MT"/>
              </a:rPr>
              <a:t>past-30-day) as the most commonly used drugs</a:t>
            </a:r>
            <a:r>
              <a:rPr lang="en-US" sz="2600" dirty="0" smtClean="0">
                <a:latin typeface="Gill Sans MT"/>
              </a:rPr>
              <a:t>.</a:t>
            </a: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 smtClean="0">
                <a:latin typeface="Gill Sans MT"/>
              </a:rPr>
              <a:t>11.1% of high school students reported blacking out after drinking on one or more occasions.</a:t>
            </a:r>
            <a:endParaRPr lang="en-US" sz="2600" dirty="0">
              <a:latin typeface="Gill Sans MT"/>
            </a:endParaRPr>
          </a:p>
          <a:p>
            <a:pPr marL="609600" indent="-609600" defTabSz="912813" fontAlgn="auto">
              <a:lnSpc>
                <a:spcPct val="80000"/>
              </a:lnSpc>
              <a:spcBef>
                <a:spcPct val="20000"/>
              </a:spcBef>
              <a:spcAft>
                <a:spcPct val="60000"/>
              </a:spcAft>
              <a:buClr>
                <a:schemeClr val="tx2">
                  <a:lumMod val="50000"/>
                </a:schemeClr>
              </a:buClr>
              <a:buFont typeface="Wingdings" pitchFamily="2" charset="2"/>
              <a:buChar char="§"/>
              <a:defRPr/>
            </a:pPr>
            <a:r>
              <a:rPr lang="en-US" sz="2600" dirty="0">
                <a:latin typeface="Gill Sans MT"/>
                <a:cs typeface="Times New Roman" pitchFamily="18" charset="0"/>
              </a:rPr>
              <a:t>For other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drug use categories</a:t>
            </a:r>
            <a:r>
              <a:rPr lang="en-US" sz="2600" dirty="0">
                <a:latin typeface="Gill Sans MT"/>
                <a:cs typeface="Times New Roman" pitchFamily="18" charset="0"/>
              </a:rPr>
              <a:t>, past-30-day prevalence ranges from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2.3%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over-the-counter drugs to 0.0% </a:t>
            </a:r>
            <a:r>
              <a:rPr lang="en-US" sz="2600" dirty="0">
                <a:latin typeface="Gill Sans MT"/>
                <a:cs typeface="Times New Roman" pitchFamily="18" charset="0"/>
              </a:rPr>
              <a:t>for </a:t>
            </a:r>
            <a:r>
              <a:rPr lang="en-US" sz="2600" dirty="0" smtClean="0">
                <a:latin typeface="Gill Sans MT"/>
                <a:cs typeface="Times New Roman" pitchFamily="18" charset="0"/>
              </a:rPr>
              <a:t>heroin.</a:t>
            </a:r>
            <a:endParaRPr lang="en-US" sz="2600" dirty="0">
              <a:latin typeface="Gill Sans MT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6"/>
          <p:cNvSpPr txBox="1">
            <a:spLocks noChangeArrowheads="1"/>
          </p:cNvSpPr>
          <p:nvPr/>
        </p:nvSpPr>
        <p:spPr bwMode="auto">
          <a:xfrm>
            <a:off x="228600" y="1219200"/>
            <a:ext cx="8686800" cy="1754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Alcohol, Cigarettes</a:t>
            </a:r>
          </a:p>
          <a:p>
            <a:pPr algn="ctr"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5400" b="1" dirty="0">
                <a:solidFill>
                  <a:schemeClr val="tx2">
                    <a:lumMod val="75000"/>
                  </a:schemeClr>
                </a:solidFill>
                <a:latin typeface="Gill Sans MT" pitchFamily="34" charset="0"/>
              </a:rPr>
              <a:t>and Marijuana</a:t>
            </a:r>
          </a:p>
        </p:txBody>
      </p:sp>
      <p:sp>
        <p:nvSpPr>
          <p:cNvPr id="26626" name="Text Box 9"/>
          <p:cNvSpPr txBox="1">
            <a:spLocks noChangeArrowheads="1"/>
          </p:cNvSpPr>
          <p:nvPr/>
        </p:nvSpPr>
        <p:spPr bwMode="auto">
          <a:xfrm>
            <a:off x="304800" y="3505200"/>
            <a:ext cx="8686800" cy="2149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2008-2018 </a:t>
            </a:r>
            <a:r>
              <a:rPr lang="en-US" sz="4400" dirty="0">
                <a:latin typeface="Gill Sans MT" pitchFamily="34" charset="0"/>
              </a:rPr>
              <a:t>Trends</a:t>
            </a:r>
          </a:p>
          <a:p>
            <a:pPr algn="ctr">
              <a:spcBef>
                <a:spcPts val="100"/>
              </a:spcBef>
            </a:pPr>
            <a:r>
              <a:rPr lang="en-US" sz="4400" dirty="0">
                <a:latin typeface="Gill Sans MT" pitchFamily="34" charset="0"/>
              </a:rPr>
              <a:t>Early Initiation and Risk of Harm</a:t>
            </a:r>
          </a:p>
          <a:p>
            <a:pPr algn="ctr">
              <a:spcBef>
                <a:spcPts val="100"/>
              </a:spcBef>
            </a:pPr>
            <a:r>
              <a:rPr lang="en-US" sz="4400" dirty="0" smtClean="0">
                <a:latin typeface="Gill Sans MT" pitchFamily="34" charset="0"/>
              </a:rPr>
              <a:t>Substance Use and Driving</a:t>
            </a:r>
            <a:endParaRPr lang="en-US" sz="4400" dirty="0">
              <a:latin typeface="Gill Sans MT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8673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3</a:t>
            </a:r>
          </a:p>
        </p:txBody>
      </p:sp>
      <p:sp>
        <p:nvSpPr>
          <p:cNvPr id="28674" name="Text Box 2"/>
          <p:cNvSpPr txBox="1">
            <a:spLocks noChangeArrowheads="1"/>
          </p:cNvSpPr>
          <p:nvPr/>
        </p:nvSpPr>
        <p:spPr bwMode="auto">
          <a:xfrm>
            <a:off x="1524000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Past-30-day alcohol use,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Florida Statewide 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10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763" y="1444752"/>
            <a:ext cx="8370887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21" name="Text Box 1"/>
          <p:cNvSpPr txBox="1">
            <a:spLocks noChangeAspect="1" noChangeArrowheads="1"/>
          </p:cNvSpPr>
          <p:nvPr/>
        </p:nvSpPr>
        <p:spPr bwMode="auto">
          <a:xfrm>
            <a:off x="533400" y="457200"/>
            <a:ext cx="685800" cy="687388"/>
          </a:xfrm>
          <a:prstGeom prst="rect">
            <a:avLst/>
          </a:prstGeom>
          <a:solidFill>
            <a:srgbClr val="000080"/>
          </a:solidFill>
          <a:ln w="9525">
            <a:noFill/>
            <a:miter lim="800000"/>
            <a:headEnd/>
            <a:tailEnd/>
          </a:ln>
        </p:spPr>
        <p:txBody>
          <a:bodyPr lIns="45720" tIns="0" rIns="45720" bIns="0" anchor="ctr"/>
          <a:lstStyle/>
          <a:p>
            <a:pPr algn="ctr"/>
            <a:r>
              <a:rPr lang="en-US" sz="1600">
                <a:solidFill>
                  <a:srgbClr val="FFFFFF"/>
                </a:solidFill>
                <a:latin typeface="Impact" pitchFamily="34" charset="0"/>
              </a:rPr>
              <a:t>Graph 4</a:t>
            </a:r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519687" y="457200"/>
            <a:ext cx="7239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27432" tIns="22860" rIns="0" bIns="0"/>
          <a:lstStyle/>
          <a:p>
            <a:r>
              <a:rPr lang="en-US" sz="2000" dirty="0">
                <a:solidFill>
                  <a:srgbClr val="000000"/>
                </a:solidFill>
                <a:cs typeface="Arial" charset="0"/>
              </a:rPr>
              <a:t>Binge Drinking,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Orange County 2008-2018 </a:t>
            </a:r>
            <a:r>
              <a:rPr lang="en-US" sz="2000" dirty="0">
                <a:solidFill>
                  <a:srgbClr val="000000"/>
                </a:solidFill>
                <a:cs typeface="Arial" charset="0"/>
              </a:rPr>
              <a:t>and Florida Statewide </a:t>
            </a:r>
            <a:r>
              <a:rPr lang="en-US" sz="2000" dirty="0" smtClean="0">
                <a:solidFill>
                  <a:srgbClr val="000000"/>
                </a:solidFill>
                <a:cs typeface="Arial" charset="0"/>
              </a:rPr>
              <a:t>2018</a:t>
            </a:r>
            <a:endParaRPr lang="en-US" sz="2000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8" name="Text Box 7"/>
          <p:cNvSpPr txBox="1">
            <a:spLocks noChangeArrowheads="1"/>
          </p:cNvSpPr>
          <p:nvPr/>
        </p:nvSpPr>
        <p:spPr bwMode="auto">
          <a:xfrm>
            <a:off x="2505740" y="5934498"/>
            <a:ext cx="2253139" cy="237702"/>
          </a:xfrm>
          <a:prstGeom prst="rect">
            <a:avLst/>
          </a:prstGeom>
          <a:solidFill>
            <a:srgbClr val="3366FF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Orange County 2008-2018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4760976" y="5933785"/>
            <a:ext cx="2249424" cy="237744"/>
          </a:xfrm>
          <a:prstGeom prst="rect">
            <a:avLst/>
          </a:prstGeom>
          <a:solidFill>
            <a:sysClr val="windowText" lastClr="000000"/>
          </a:solidFill>
          <a:ln w="9525">
            <a:noFill/>
            <a:miter lim="800000"/>
            <a:headEnd/>
            <a:tailEnd/>
          </a:ln>
        </p:spPr>
        <p:txBody>
          <a:bodyPr wrap="square" anchor="ctr" anchorCtr="1">
            <a:noAutofit/>
          </a:bodyPr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eaLnBrk="0" fontAlgn="auto" latinLnBrk="0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0" cap="none" spc="0" normalizeH="0" baseline="0" noProof="0" dirty="0" smtClean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Franklin Gothic Medium" pitchFamily="34" charset="0"/>
                <a:ea typeface="+mn-ea"/>
                <a:cs typeface="+mn-cs"/>
              </a:rPr>
              <a:t>Florida Statewide 2018</a:t>
            </a:r>
            <a:endParaRPr kumimoji="0" lang="en-US" sz="1100" b="0" i="0" u="none" strike="noStrike" kern="0" cap="none" spc="0" normalizeH="0" baseline="0" noProof="0" dirty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Franklin Gothic Medium" pitchFamily="34" charset="0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17042</TotalTime>
  <Words>1369</Words>
  <Application>Microsoft Office PowerPoint</Application>
  <PresentationFormat>On-screen Show (4:3)</PresentationFormat>
  <Paragraphs>211</Paragraphs>
  <Slides>45</Slides>
  <Notes>43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45</vt:i4>
      </vt:variant>
    </vt:vector>
  </HeadingPairs>
  <TitlesOfParts>
    <vt:vector size="46" baseType="lpstr">
      <vt:lpstr>Office Theme</vt:lpstr>
      <vt:lpstr>2018 FLORIDA YOUTH  SUBSTANCE ABUSE SURVEY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Bert Rothenbach</dc:creator>
  <cp:lastModifiedBy>Bert</cp:lastModifiedBy>
  <cp:revision>375</cp:revision>
  <cp:lastPrinted>2018-10-04T11:52:43Z</cp:lastPrinted>
  <dcterms:created xsi:type="dcterms:W3CDTF">2010-11-20T14:45:41Z</dcterms:created>
  <dcterms:modified xsi:type="dcterms:W3CDTF">2018-10-31T17:05:05Z</dcterms:modified>
</cp:coreProperties>
</file>