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6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61" r:id="rId11"/>
    <p:sldId id="303" r:id="rId12"/>
    <p:sldId id="262" r:id="rId13"/>
    <p:sldId id="302" r:id="rId14"/>
    <p:sldId id="295" r:id="rId15"/>
    <p:sldId id="293" r:id="rId16"/>
    <p:sldId id="263" r:id="rId17"/>
    <p:sldId id="278" r:id="rId18"/>
    <p:sldId id="279" r:id="rId19"/>
    <p:sldId id="280" r:id="rId20"/>
    <p:sldId id="281" r:id="rId21"/>
    <p:sldId id="264" r:id="rId22"/>
    <p:sldId id="296" r:id="rId23"/>
    <p:sldId id="290" r:id="rId24"/>
    <p:sldId id="265" r:id="rId25"/>
    <p:sldId id="282" r:id="rId26"/>
    <p:sldId id="305" r:id="rId27"/>
    <p:sldId id="301" r:id="rId28"/>
    <p:sldId id="297" r:id="rId29"/>
    <p:sldId id="289" r:id="rId30"/>
    <p:sldId id="266" r:id="rId31"/>
    <p:sldId id="283" r:id="rId32"/>
    <p:sldId id="284" r:id="rId33"/>
    <p:sldId id="298" r:id="rId34"/>
    <p:sldId id="299" r:id="rId3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Hardee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among middle school students, Hardee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04800" y="1828800"/>
            <a:ext cx="8610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32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3200" dirty="0" smtClean="0">
                <a:latin typeface="Gill Sans MT" pitchFamily="34" charset="0"/>
                <a:cs typeface="Times New Roman" pitchFamily="18" charset="0"/>
              </a:rPr>
              <a:t>Hardee County, </a:t>
            </a:r>
            <a:r>
              <a:rPr lang="en-US" sz="32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3200" dirty="0" smtClean="0">
                <a:latin typeface="Gill Sans MT" pitchFamily="34" charset="0"/>
                <a:cs typeface="Times New Roman" pitchFamily="18" charset="0"/>
              </a:rPr>
              <a:t>10.9%, </a:t>
            </a:r>
            <a:r>
              <a:rPr lang="en-US" sz="32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3200" dirty="0" smtClean="0">
                <a:latin typeface="Gill Sans MT" pitchFamily="34" charset="0"/>
                <a:cs typeface="Times New Roman" pitchFamily="18" charset="0"/>
              </a:rPr>
              <a:t>7.3% </a:t>
            </a:r>
            <a:r>
              <a:rPr lang="en-US" sz="32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32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32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32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3200" dirty="0" smtClean="0">
                <a:latin typeface="Gill Sans MT" pitchFamily="34" charset="0"/>
                <a:cs typeface="Times New Roman" pitchFamily="18" charset="0"/>
              </a:rPr>
              <a:t>declined from 9.6% in 2008 to 6.0% in 2018.</a:t>
            </a:r>
            <a:endParaRPr lang="en-US" sz="32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32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32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32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3200" dirty="0" smtClean="0">
                <a:latin typeface="Gill Sans MT" pitchFamily="34" charset="0"/>
                <a:cs typeface="Times New Roman" pitchFamily="18" charset="0"/>
              </a:rPr>
              <a:t>8.5% </a:t>
            </a:r>
            <a:r>
              <a:rPr lang="en-US" sz="32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32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32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32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32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32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32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The final </a:t>
            </a:r>
            <a:r>
              <a:rPr lang="en-US" sz="2800" dirty="0">
                <a:latin typeface="Gill Sans MT" pitchFamily="34" charset="0"/>
              </a:rPr>
              <a:t>sample size was </a:t>
            </a:r>
            <a:r>
              <a:rPr lang="en-US" sz="2800" dirty="0" smtClean="0">
                <a:latin typeface="Gill Sans MT" pitchFamily="34" charset="0"/>
              </a:rPr>
              <a:t>355 across </a:t>
            </a:r>
            <a:r>
              <a:rPr lang="en-US" sz="2800" dirty="0">
                <a:latin typeface="Gill Sans MT" pitchFamily="34" charset="0"/>
              </a:rPr>
              <a:t>grades 6 </a:t>
            </a:r>
            <a:r>
              <a:rPr lang="en-US" sz="2800" dirty="0" smtClean="0">
                <a:latin typeface="Gill Sans MT" pitchFamily="34" charset="0"/>
              </a:rPr>
              <a:t>through 8. Because no Hardee County students in grades 10 through 12 participated in the survey, only middle school results are included in this presentation.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than 6.2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middle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rates, among middle school students,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Hardee County, 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behavior, among middle school students,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middle students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depression, among middle school students, for 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among middle school students, Hardee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Hardee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(1.6%),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(2.0%),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are equal to or less than 2.0%.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(8.1%)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(7.5%).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Hardee County, </a:t>
            </a:r>
            <a:r>
              <a:rPr lang="en-US" sz="2700" dirty="0" smtClean="0">
                <a:latin typeface="Gill Sans MT"/>
              </a:rPr>
              <a:t>54.7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35.6%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18.4%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Hardee County, 48.6%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85775" y="1905000"/>
            <a:ext cx="842962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32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32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3200" i="1" dirty="0" smtClean="0">
                <a:latin typeface="Gill Sans MT" pitchFamily="34" charset="0"/>
              </a:rPr>
              <a:t>School Rewards </a:t>
            </a:r>
            <a:r>
              <a:rPr lang="en-US" sz="3200" i="1" dirty="0">
                <a:latin typeface="Gill Sans MT" pitchFamily="34" charset="0"/>
              </a:rPr>
              <a:t>for Prosocial Involvement </a:t>
            </a:r>
            <a:r>
              <a:rPr lang="en-US" sz="3200" dirty="0" smtClean="0">
                <a:latin typeface="Gill Sans MT" pitchFamily="34" charset="0"/>
              </a:rPr>
              <a:t>(38%) and </a:t>
            </a:r>
            <a:r>
              <a:rPr lang="en-US" sz="3200" i="1" dirty="0" smtClean="0">
                <a:latin typeface="Gill Sans MT" pitchFamily="34" charset="0"/>
              </a:rPr>
              <a:t>Family Rewards </a:t>
            </a:r>
            <a:r>
              <a:rPr lang="en-US" sz="3200" i="1" dirty="0">
                <a:latin typeface="Gill Sans MT" pitchFamily="34" charset="0"/>
              </a:rPr>
              <a:t>for Prosocial Involvement </a:t>
            </a:r>
            <a:r>
              <a:rPr lang="en-US" sz="3200" dirty="0" smtClean="0">
                <a:latin typeface="Gill Sans MT" pitchFamily="34" charset="0"/>
              </a:rPr>
              <a:t>(44%) scales.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57200" y="1905000"/>
            <a:ext cx="8382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32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32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3200" i="1" dirty="0">
                <a:latin typeface="Gill Sans MT" pitchFamily="34" charset="0"/>
              </a:rPr>
              <a:t>Lack of Commitment to School </a:t>
            </a:r>
            <a:r>
              <a:rPr lang="en-US" sz="3200" dirty="0" smtClean="0">
                <a:latin typeface="Gill Sans MT" pitchFamily="34" charset="0"/>
              </a:rPr>
              <a:t>(72%) and </a:t>
            </a:r>
            <a:r>
              <a:rPr lang="en-US" sz="3200" i="1" dirty="0" smtClean="0">
                <a:latin typeface="Gill Sans MT" pitchFamily="34" charset="0"/>
              </a:rPr>
              <a:t>Poor Academic Performance </a:t>
            </a:r>
            <a:r>
              <a:rPr lang="en-US" sz="3200" dirty="0" smtClean="0">
                <a:latin typeface="Gill Sans MT" pitchFamily="34" charset="0"/>
              </a:rPr>
              <a:t>(54%) scales.</a:t>
            </a:r>
            <a:endParaRPr lang="en-US" sz="3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76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26.9%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10.9%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Hardee County middle school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(14.8% </a:t>
            </a:r>
            <a:r>
              <a:rPr lang="en-US" sz="2600" dirty="0">
                <a:latin typeface="Gill Sans MT"/>
              </a:rPr>
              <a:t>lifetime </a:t>
            </a:r>
            <a:r>
              <a:rPr lang="en-US" sz="2600" dirty="0" smtClean="0">
                <a:latin typeface="Gill Sans MT"/>
              </a:rPr>
              <a:t>and 4.4%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(7.4%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3.0%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>
                <a:latin typeface="Gill Sans MT"/>
                <a:cs typeface="Times New Roman" pitchFamily="18" charset="0"/>
              </a:rPr>
              <a:t>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inhalants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 and methamphetamine.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646026"/>
            <a:ext cx="8686800" cy="1459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</a:t>
            </a:r>
            <a:r>
              <a:rPr lang="en-US" sz="4400" dirty="0" smtClean="0">
                <a:latin typeface="Gill Sans MT" pitchFamily="34" charset="0"/>
              </a:rPr>
              <a:t>Harm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17226</TotalTime>
  <Words>1021</Words>
  <Application>Microsoft Office PowerPoint</Application>
  <PresentationFormat>On-screen Show (4:3)</PresentationFormat>
  <Paragraphs>155</Paragraphs>
  <Slides>34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389</cp:revision>
  <cp:lastPrinted>2018-10-04T11:52:43Z</cp:lastPrinted>
  <dcterms:created xsi:type="dcterms:W3CDTF">2010-11-20T14:45:41Z</dcterms:created>
  <dcterms:modified xsi:type="dcterms:W3CDTF">2018-10-31T14:25:41Z</dcterms:modified>
</cp:coreProperties>
</file>