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7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306" r:id="rId11"/>
    <p:sldId id="273" r:id="rId12"/>
    <p:sldId id="275" r:id="rId13"/>
    <p:sldId id="276" r:id="rId14"/>
    <p:sldId id="261" r:id="rId15"/>
    <p:sldId id="274" r:id="rId16"/>
    <p:sldId id="303" r:id="rId17"/>
    <p:sldId id="262" r:id="rId18"/>
    <p:sldId id="277" r:id="rId19"/>
    <p:sldId id="302" r:id="rId20"/>
    <p:sldId id="300" r:id="rId21"/>
    <p:sldId id="295" r:id="rId22"/>
    <p:sldId id="293" r:id="rId23"/>
    <p:sldId id="263" r:id="rId24"/>
    <p:sldId id="278" r:id="rId25"/>
    <p:sldId id="279" r:id="rId26"/>
    <p:sldId id="280" r:id="rId27"/>
    <p:sldId id="281" r:id="rId28"/>
    <p:sldId id="264" r:id="rId29"/>
    <p:sldId id="296" r:id="rId30"/>
    <p:sldId id="290" r:id="rId31"/>
    <p:sldId id="265" r:id="rId32"/>
    <p:sldId id="304" r:id="rId33"/>
    <p:sldId id="282" r:id="rId34"/>
    <p:sldId id="305" r:id="rId35"/>
    <p:sldId id="301" r:id="rId36"/>
    <p:sldId id="297" r:id="rId37"/>
    <p:sldId id="289" r:id="rId38"/>
    <p:sldId id="266" r:id="rId39"/>
    <p:sldId id="283" r:id="rId40"/>
    <p:sldId id="284" r:id="rId41"/>
    <p:sldId id="268" r:id="rId42"/>
    <p:sldId id="285" r:id="rId43"/>
    <p:sldId id="286" r:id="rId44"/>
    <p:sldId id="298" r:id="rId45"/>
    <p:sldId id="299" r:id="rId4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80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81000" y="18288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4300" b="1" dirty="0" smtClean="0">
                <a:latin typeface="Gill Sans MT" panose="020B0502020104020203" pitchFamily="34" charset="0"/>
              </a:rPr>
              <a:t>2018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FLORIDA YOUTH 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SUBSTANCE ABUSE</a:t>
            </a:r>
            <a:br>
              <a:rPr lang="en-US" sz="4300" b="1" dirty="0" smtClean="0">
                <a:latin typeface="Gill Sans MT" panose="020B0502020104020203" pitchFamily="34" charset="0"/>
              </a:rPr>
            </a:br>
            <a:r>
              <a:rPr lang="en-US" sz="4300" b="1" dirty="0" smtClean="0">
                <a:latin typeface="Gill Sans MT" panose="020B0502020104020203" pitchFamily="34" charset="0"/>
              </a:rPr>
              <a:t>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3340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3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Gulf County</a:t>
            </a:r>
          </a:p>
        </p:txBody>
      </p:sp>
      <p:pic>
        <p:nvPicPr>
          <p:cNvPr id="6" name="Picture 5" descr="G:\Dropbox\Rothenbach Research\SART\Current\FL\FL2018\Statewide Report\2018 Statewide for Sara\2018 Maps EMF\FL2018 30-Day Alcohol HS (Map 2).emf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124" y="-152400"/>
            <a:ext cx="7787476" cy="6349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Blacking out from drinking, among high school students, Gulf County 2014-2018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2014-2018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26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7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8</a:t>
            </a: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9</a:t>
            </a: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2018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5819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2016-2018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8371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Substance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school in the past 12 months, Gulf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4603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5240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</a:rPr>
              <a:t>Survey was administered in 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2018.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380 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5.6 percentage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points for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prevalence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rates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for the combined middle school and high school sample.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329184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among high school students, Gulf County 2012-2018 and 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Gulf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Gulf 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21.5%,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15.3%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22.6% in 2008 to 13.7% in 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smtClean="0">
                <a:latin typeface="Gill Sans MT" pitchFamily="34" charset="0"/>
                <a:cs typeface="Times New Roman" pitchFamily="18" charset="0"/>
              </a:rPr>
              <a:t>Past-30-day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17.1%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2010-2018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2010-2018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depressants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amphetamines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07315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Gulf County, 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illicit drug other than marijuana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2008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3.7%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2018.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inhalants in the past 30 days, a rate higher than any other illicit drug (except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marijuana and over-the-counter drugs).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Substance Use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Prevalence </a:t>
            </a:r>
            <a:r>
              <a:rPr lang="en-US" sz="60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914400"/>
            <a:ext cx="86868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</a:t>
            </a: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Bullying, Symptoms of Depression, and Gang Involvement</a:t>
            </a:r>
            <a:endParaRPr lang="en-US" sz="4800" b="1" dirty="0">
              <a:solidFill>
                <a:schemeClr val="tx2">
                  <a:lumMod val="75000"/>
                </a:schemeClr>
              </a:solidFill>
              <a:latin typeface="Gill Sans MT" pitchFamily="34" charset="0"/>
            </a:endParaRP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Other antisocial behaviors trend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County, 2008-2018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992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5" y="1444752"/>
            <a:ext cx="8361363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symptoms of depression for 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89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Gulf County and Florida Statewide,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Gulf 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Attempting </a:t>
            </a:r>
            <a:r>
              <a:rPr lang="en-US" sz="2700" i="1" dirty="0">
                <a:latin typeface="Gill Sans MT"/>
              </a:rPr>
              <a:t>to Steal a Vehicle </a:t>
            </a:r>
            <a:r>
              <a:rPr lang="en-US" sz="2700" dirty="0" smtClean="0">
                <a:latin typeface="Gill Sans MT"/>
              </a:rPr>
              <a:t>(0.3%), </a:t>
            </a:r>
            <a:r>
              <a:rPr lang="en-US" sz="2700" i="1" dirty="0" smtClean="0">
                <a:latin typeface="Gill Sans MT"/>
              </a:rPr>
              <a:t>Being Arrested </a:t>
            </a:r>
            <a:r>
              <a:rPr lang="en-US" sz="2700" dirty="0" smtClean="0">
                <a:latin typeface="Gill Sans MT"/>
              </a:rPr>
              <a:t>(2.2%),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(0.8%) are 3.0% or less.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(7.5%) and </a:t>
            </a:r>
            <a:r>
              <a:rPr lang="en-US" sz="2700" i="1" dirty="0" smtClean="0">
                <a:latin typeface="Gill Sans MT"/>
              </a:rPr>
              <a:t>Carrying a Handgun </a:t>
            </a:r>
            <a:r>
              <a:rPr lang="en-US" sz="2700" dirty="0" smtClean="0">
                <a:latin typeface="Gill Sans MT"/>
              </a:rPr>
              <a:t>(7.6%).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Gulf County, </a:t>
            </a:r>
            <a:r>
              <a:rPr lang="en-US" sz="2700" dirty="0" smtClean="0">
                <a:latin typeface="Gill Sans MT"/>
              </a:rPr>
              <a:t>59.4%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30.5</a:t>
            </a:r>
            <a:r>
              <a:rPr lang="en-US" sz="2700" dirty="0" smtClean="0">
                <a:latin typeface="Gill Sans MT"/>
              </a:rPr>
              <a:t>% </a:t>
            </a:r>
            <a:r>
              <a:rPr lang="en-US" sz="2700" dirty="0" smtClean="0">
                <a:latin typeface="Gill Sans MT"/>
              </a:rPr>
              <a:t>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26.8%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Gulf </a:t>
            </a:r>
            <a:r>
              <a:rPr lang="en-US" sz="2700" dirty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44.0% </a:t>
            </a:r>
            <a:r>
              <a:rPr lang="en-US" sz="2700" dirty="0">
                <a:latin typeface="Gill Sans MT"/>
              </a:rPr>
              <a:t>of </a:t>
            </a:r>
            <a:r>
              <a:rPr lang="en-US" sz="2700" dirty="0" smtClean="0">
                <a:latin typeface="Gill Sans MT"/>
              </a:rPr>
              <a:t>students reported feeling depressed or sad on most days in the past year.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2018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3</a:t>
            </a:r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2</a:t>
            </a:r>
            <a:endParaRPr lang="en-US" sz="1600" dirty="0" smtClean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Gulf 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(55%) and </a:t>
            </a:r>
            <a:r>
              <a:rPr lang="en-US" sz="2800" i="1" dirty="0" smtClean="0">
                <a:latin typeface="Gill Sans MT" pitchFamily="34" charset="0"/>
              </a:rPr>
              <a:t>Family 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(54%) 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 smtClean="0">
                <a:latin typeface="Gill Sans MT" pitchFamily="34" charset="0"/>
              </a:rPr>
              <a:t>Family 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(56%) and </a:t>
            </a:r>
            <a:r>
              <a:rPr lang="en-US" sz="2800" i="1" dirty="0" smtClean="0">
                <a:latin typeface="Gill Sans MT" pitchFamily="34" charset="0"/>
              </a:rPr>
              <a:t>School Rewards </a:t>
            </a:r>
            <a:r>
              <a:rPr lang="en-US" sz="2800" i="1" dirty="0">
                <a:latin typeface="Gill Sans MT" pitchFamily="34" charset="0"/>
              </a:rPr>
              <a:t>for 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(52%) </a:t>
            </a:r>
            <a:r>
              <a:rPr lang="en-US" sz="2800" dirty="0">
                <a:latin typeface="Gill Sans MT" pitchFamily="34" charset="0"/>
              </a:rPr>
              <a:t>scales.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 smtClean="0">
                <a:latin typeface="Gill Sans MT" pitchFamily="34" charset="0"/>
              </a:rPr>
              <a:t>(63%)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(58%) 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Lack of Commitment to School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 and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(52%)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41.9%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21.5%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Gulf 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 smtClean="0">
                <a:latin typeface="Gill Sans MT"/>
              </a:rPr>
              <a:t>vaping/e-cigarettes (40.4%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22.0%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 smtClean="0">
                <a:latin typeface="Gill Sans MT"/>
              </a:rPr>
              <a:t>marijuana (29.0%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17.1%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26.1% 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drug use categories</a:t>
            </a:r>
            <a:r>
              <a:rPr lang="en-US" sz="2600" dirty="0">
                <a:latin typeface="Gill Sans MT"/>
                <a:cs typeface="Times New Roman" pitchFamily="18" charset="0"/>
              </a:rPr>
              <a:t>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5.7%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cigarettes to 0.2%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2008-2018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Substance Use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444752"/>
            <a:ext cx="8370887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Drinking,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Gulf County 2008-2018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2018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Gulf County 2008-2018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2018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17065</TotalTime>
  <Words>1360</Words>
  <Application>Microsoft Office PowerPoint</Application>
  <PresentationFormat>On-screen Show (4:3)</PresentationFormat>
  <Paragraphs>211</Paragraphs>
  <Slides>45</Slides>
  <Notes>43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Office Theme</vt:lpstr>
      <vt:lpstr>2018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Bert</cp:lastModifiedBy>
  <cp:revision>376</cp:revision>
  <cp:lastPrinted>2018-10-04T11:52:43Z</cp:lastPrinted>
  <dcterms:created xsi:type="dcterms:W3CDTF">2010-11-20T14:45:41Z</dcterms:created>
  <dcterms:modified xsi:type="dcterms:W3CDTF">2018-10-31T14:19:29Z</dcterms:modified>
</cp:coreProperties>
</file>